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9144000" cy="6858000"/>
  <p:embeddedFontLst>
    <p:embeddedFont>
      <p:font typeface="Calibri" panose="020F0502020204030204" pitchFamily="34" charset="0"/>
      <p:regular r:id="rId14"/>
      <p:bold r:id="rId15"/>
      <p:italic r:id="rId16"/>
      <p:boldItalic r:id="rId17"/>
    </p:embeddedFont>
    <p:embeddedFont>
      <p:font typeface="Pontano Sans" panose="020B0604020202020204" charset="0"/>
      <p:regular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10" autoAdjust="0"/>
  </p:normalViewPr>
  <p:slideViewPr>
    <p:cSldViewPr snapToGrid="0">
      <p:cViewPr varScale="1">
        <p:scale>
          <a:sx n="52" d="100"/>
          <a:sy n="52" d="100"/>
        </p:scale>
        <p:origin x="1700"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latin typeface="Pontano Sans"/>
              <a:ea typeface="Pontano Sans"/>
              <a:cs typeface="Pontano Sans"/>
              <a:sym typeface="Pontano Sans"/>
            </a:endParaRPr>
          </a:p>
        </p:txBody>
      </p:sp>
      <p:sp>
        <p:nvSpPr>
          <p:cNvPr id="143" name="Google Shape;14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2700" marR="5080" lvl="0" indent="0" algn="just" rtl="0">
              <a:lnSpc>
                <a:spcPct val="100499"/>
              </a:lnSpc>
              <a:spcBef>
                <a:spcPts val="0"/>
              </a:spcBef>
              <a:spcAft>
                <a:spcPts val="0"/>
              </a:spcAft>
              <a:buClr>
                <a:schemeClr val="dk1"/>
              </a:buClr>
              <a:buFont typeface="Arial"/>
              <a:buNone/>
            </a:pPr>
            <a:endParaRPr sz="1000" dirty="0">
              <a:latin typeface="Pontano Sans"/>
              <a:ea typeface="Pontano Sans"/>
              <a:cs typeface="Pontano Sans"/>
              <a:sym typeface="Pontano Sans"/>
            </a:endParaRPr>
          </a:p>
        </p:txBody>
      </p:sp>
      <p:sp>
        <p:nvSpPr>
          <p:cNvPr id="80" name="Google Shape;8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latin typeface="Pontano Sans"/>
              <a:ea typeface="Pontano Sans"/>
              <a:cs typeface="Pontano Sans"/>
              <a:sym typeface="Pontano Sans"/>
            </a:endParaRPr>
          </a:p>
        </p:txBody>
      </p:sp>
      <p:sp>
        <p:nvSpPr>
          <p:cNvPr id="87" name="Google Shape;87;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latin typeface="Pontano Sans"/>
              <a:ea typeface="Pontano Sans"/>
              <a:cs typeface="Pontano Sans"/>
              <a:sym typeface="Pontano Sans"/>
            </a:endParaRPr>
          </a:p>
        </p:txBody>
      </p:sp>
      <p:sp>
        <p:nvSpPr>
          <p:cNvPr id="95" name="Google Shape;95;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492fea1f8_1_0:notes"/>
          <p:cNvSpPr>
            <a:spLocks noGrp="1" noRot="1" noChangeAspect="1"/>
          </p:cNvSpPr>
          <p:nvPr>
            <p:ph type="sldImg" idx="2"/>
          </p:nvPr>
        </p:nvSpPr>
        <p:spPr>
          <a:xfrm>
            <a:off x="1524300" y="514350"/>
            <a:ext cx="6096300" cy="2571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492fea1f8_1_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108" name="Google Shape;108;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45ed7bdc4_1_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g745ed7bdc4_1_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12700" marR="5080" lvl="0" indent="0" algn="just" rtl="0">
              <a:lnSpc>
                <a:spcPct val="100299"/>
              </a:lnSpc>
              <a:spcBef>
                <a:spcPts val="0"/>
              </a:spcBef>
              <a:spcAft>
                <a:spcPts val="0"/>
              </a:spcAft>
              <a:buNone/>
            </a:pPr>
            <a:endParaRPr sz="1000" dirty="0">
              <a:latin typeface="Pontano Sans"/>
              <a:ea typeface="Pontano Sans"/>
              <a:cs typeface="Pontano Sans"/>
              <a:sym typeface="Pontano Sans"/>
            </a:endParaRPr>
          </a:p>
        </p:txBody>
      </p:sp>
      <p:sp>
        <p:nvSpPr>
          <p:cNvPr id="127" name="Google Shape;127;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latin typeface="Pontano Sans"/>
              <a:ea typeface="Pontano Sans"/>
              <a:cs typeface="Pontano Sans"/>
              <a:sym typeface="Pontano Sans"/>
            </a:endParaRPr>
          </a:p>
        </p:txBody>
      </p:sp>
      <p:sp>
        <p:nvSpPr>
          <p:cNvPr id="134" name="Google Shape;134;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8"/>
        <p:cNvGrpSpPr/>
        <p:nvPr/>
      </p:nvGrpSpPr>
      <p:grpSpPr>
        <a:xfrm>
          <a:off x="0" y="0"/>
          <a:ext cx="0" cy="0"/>
          <a:chOff x="0" y="0"/>
          <a:chExt cx="0" cy="0"/>
        </a:xfrm>
      </p:grpSpPr>
      <p:sp>
        <p:nvSpPr>
          <p:cNvPr id="19" name="Google Shape;19;p2"/>
          <p:cNvSpPr/>
          <p:nvPr/>
        </p:nvSpPr>
        <p:spPr>
          <a:xfrm>
            <a:off x="0" y="0"/>
            <a:ext cx="9143980" cy="68579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2"/>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2"/>
          <p:cNvSpPr/>
          <p:nvPr/>
        </p:nvSpPr>
        <p:spPr>
          <a:xfrm>
            <a:off x="179695" y="138752"/>
            <a:ext cx="868722" cy="971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2"/>
          <p:cNvSpPr/>
          <p:nvPr/>
        </p:nvSpPr>
        <p:spPr>
          <a:xfrm>
            <a:off x="2702619" y="103495"/>
            <a:ext cx="3240968" cy="9918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2"/>
          <p:cNvSpPr/>
          <p:nvPr/>
        </p:nvSpPr>
        <p:spPr>
          <a:xfrm>
            <a:off x="5923788" y="112055"/>
            <a:ext cx="3220193" cy="99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24;p2"/>
          <p:cNvSpPr/>
          <p:nvPr/>
        </p:nvSpPr>
        <p:spPr>
          <a:xfrm>
            <a:off x="1219197" y="102154"/>
            <a:ext cx="1619996" cy="989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25;p2"/>
          <p:cNvSpPr/>
          <p:nvPr/>
        </p:nvSpPr>
        <p:spPr>
          <a:xfrm>
            <a:off x="7530134" y="1600196"/>
            <a:ext cx="1600196" cy="512698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26;p2"/>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27;p2"/>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163549" y="1523241"/>
            <a:ext cx="7131684" cy="462597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1800" b="0" i="0">
                <a:solidFill>
                  <a:srgbClr val="0033CC"/>
                </a:solidFill>
                <a:latin typeface="Trebuchet MS"/>
                <a:ea typeface="Trebuchet MS"/>
                <a:cs typeface="Trebuchet MS"/>
                <a:sym typeface="Trebuchet M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37"/>
        <p:cNvGrpSpPr/>
        <p:nvPr/>
      </p:nvGrpSpPr>
      <p:grpSpPr>
        <a:xfrm>
          <a:off x="0" y="0"/>
          <a:ext cx="0" cy="0"/>
          <a:chOff x="0" y="0"/>
          <a:chExt cx="0" cy="0"/>
        </a:xfrm>
      </p:grpSpPr>
      <p:sp>
        <p:nvSpPr>
          <p:cNvPr id="38" name="Google Shape;38;p4"/>
          <p:cNvSpPr/>
          <p:nvPr/>
        </p:nvSpPr>
        <p:spPr>
          <a:xfrm>
            <a:off x="0" y="0"/>
            <a:ext cx="9143980" cy="68579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4"/>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4"/>
          <p:cNvSpPr/>
          <p:nvPr/>
        </p:nvSpPr>
        <p:spPr>
          <a:xfrm>
            <a:off x="179695" y="138752"/>
            <a:ext cx="868722" cy="97199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4"/>
          <p:cNvSpPr/>
          <p:nvPr/>
        </p:nvSpPr>
        <p:spPr>
          <a:xfrm>
            <a:off x="2702619" y="103495"/>
            <a:ext cx="3240968" cy="99187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4"/>
          <p:cNvSpPr/>
          <p:nvPr/>
        </p:nvSpPr>
        <p:spPr>
          <a:xfrm>
            <a:off x="5923788" y="112055"/>
            <a:ext cx="3220193" cy="99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4"/>
          <p:cNvSpPr/>
          <p:nvPr/>
        </p:nvSpPr>
        <p:spPr>
          <a:xfrm>
            <a:off x="1219197" y="102154"/>
            <a:ext cx="1619996" cy="98999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4"/>
          <p:cNvSpPr/>
          <p:nvPr/>
        </p:nvSpPr>
        <p:spPr>
          <a:xfrm>
            <a:off x="7530134" y="1600196"/>
            <a:ext cx="1600196" cy="512698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4"/>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4"/>
          <p:cNvSpPr txBox="1">
            <a:spLocks noGrp="1"/>
          </p:cNvSpPr>
          <p:nvPr>
            <p:ph type="ctrTitle"/>
          </p:nvPr>
        </p:nvSpPr>
        <p:spPr>
          <a:xfrm>
            <a:off x="75817" y="1156205"/>
            <a:ext cx="8992364"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400" b="0" i="0">
                <a:solidFill>
                  <a:srgbClr val="FF000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8"/>
        <p:cNvGrpSpPr/>
        <p:nvPr/>
      </p:nvGrpSpPr>
      <p:grpSpPr>
        <a:xfrm>
          <a:off x="0" y="0"/>
          <a:ext cx="0" cy="0"/>
          <a:chOff x="0" y="0"/>
          <a:chExt cx="0" cy="0"/>
        </a:xfrm>
      </p:grpSpPr>
      <p:sp>
        <p:nvSpPr>
          <p:cNvPr id="59" name="Google Shape;59;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a:lnSpc>
                <a:spcPct val="118076"/>
              </a:lnSpc>
              <a:spcBef>
                <a:spcPts val="0"/>
              </a:spcBef>
              <a:buNone/>
              <a:defRPr sz="1300" b="0" i="0">
                <a:solidFill>
                  <a:schemeClr val="dk1"/>
                </a:solidFill>
                <a:latin typeface="Arial"/>
                <a:ea typeface="Arial"/>
                <a:cs typeface="Arial"/>
                <a:sym typeface="Arial"/>
              </a:defRPr>
            </a:lvl1pPr>
            <a:lvl2pPr marL="50165" marR="0" lvl="1" indent="0" algn="l">
              <a:lnSpc>
                <a:spcPct val="118076"/>
              </a:lnSpc>
              <a:spcBef>
                <a:spcPts val="0"/>
              </a:spcBef>
              <a:buNone/>
              <a:defRPr sz="1300" b="0" i="0">
                <a:solidFill>
                  <a:schemeClr val="dk1"/>
                </a:solidFill>
                <a:latin typeface="Arial"/>
                <a:ea typeface="Arial"/>
                <a:cs typeface="Arial"/>
                <a:sym typeface="Arial"/>
              </a:defRPr>
            </a:lvl2pPr>
            <a:lvl3pPr marL="50165" marR="0" lvl="2" indent="0" algn="l">
              <a:lnSpc>
                <a:spcPct val="118076"/>
              </a:lnSpc>
              <a:spcBef>
                <a:spcPts val="0"/>
              </a:spcBef>
              <a:buNone/>
              <a:defRPr sz="1300" b="0" i="0">
                <a:solidFill>
                  <a:schemeClr val="dk1"/>
                </a:solidFill>
                <a:latin typeface="Arial"/>
                <a:ea typeface="Arial"/>
                <a:cs typeface="Arial"/>
                <a:sym typeface="Arial"/>
              </a:defRPr>
            </a:lvl3pPr>
            <a:lvl4pPr marL="50165" marR="0" lvl="3" indent="0" algn="l">
              <a:lnSpc>
                <a:spcPct val="118076"/>
              </a:lnSpc>
              <a:spcBef>
                <a:spcPts val="0"/>
              </a:spcBef>
              <a:buNone/>
              <a:defRPr sz="1300" b="0" i="0">
                <a:solidFill>
                  <a:schemeClr val="dk1"/>
                </a:solidFill>
                <a:latin typeface="Arial"/>
                <a:ea typeface="Arial"/>
                <a:cs typeface="Arial"/>
                <a:sym typeface="Arial"/>
              </a:defRPr>
            </a:lvl4pPr>
            <a:lvl5pPr marL="50165" marR="0" lvl="4" indent="0" algn="l">
              <a:lnSpc>
                <a:spcPct val="118076"/>
              </a:lnSpc>
              <a:spcBef>
                <a:spcPts val="0"/>
              </a:spcBef>
              <a:buNone/>
              <a:defRPr sz="1300" b="0" i="0">
                <a:solidFill>
                  <a:schemeClr val="dk1"/>
                </a:solidFill>
                <a:latin typeface="Arial"/>
                <a:ea typeface="Arial"/>
                <a:cs typeface="Arial"/>
                <a:sym typeface="Arial"/>
              </a:defRPr>
            </a:lvl5pPr>
            <a:lvl6pPr marL="50165" marR="0" lvl="5" indent="0" algn="l">
              <a:lnSpc>
                <a:spcPct val="118076"/>
              </a:lnSpc>
              <a:spcBef>
                <a:spcPts val="0"/>
              </a:spcBef>
              <a:buNone/>
              <a:defRPr sz="1300" b="0" i="0">
                <a:solidFill>
                  <a:schemeClr val="dk1"/>
                </a:solidFill>
                <a:latin typeface="Arial"/>
                <a:ea typeface="Arial"/>
                <a:cs typeface="Arial"/>
                <a:sym typeface="Arial"/>
              </a:defRPr>
            </a:lvl6pPr>
            <a:lvl7pPr marL="50165" marR="0" lvl="6" indent="0" algn="l">
              <a:lnSpc>
                <a:spcPct val="118076"/>
              </a:lnSpc>
              <a:spcBef>
                <a:spcPts val="0"/>
              </a:spcBef>
              <a:buNone/>
              <a:defRPr sz="1300" b="0" i="0">
                <a:solidFill>
                  <a:schemeClr val="dk1"/>
                </a:solidFill>
                <a:latin typeface="Arial"/>
                <a:ea typeface="Arial"/>
                <a:cs typeface="Arial"/>
                <a:sym typeface="Arial"/>
              </a:defRPr>
            </a:lvl7pPr>
            <a:lvl8pPr marL="50165" marR="0" lvl="7" indent="0" algn="l">
              <a:lnSpc>
                <a:spcPct val="118076"/>
              </a:lnSpc>
              <a:spcBef>
                <a:spcPts val="0"/>
              </a:spcBef>
              <a:buNone/>
              <a:defRPr sz="1300" b="0" i="0">
                <a:solidFill>
                  <a:schemeClr val="dk1"/>
                </a:solidFill>
                <a:latin typeface="Arial"/>
                <a:ea typeface="Arial"/>
                <a:cs typeface="Arial"/>
                <a:sym typeface="Arial"/>
              </a:defRPr>
            </a:lvl8pPr>
            <a:lvl9pPr marL="50165" marR="0" lvl="8" indent="0" algn="l">
              <a:lnSpc>
                <a:spcPct val="118076"/>
              </a:lnSpc>
              <a:spcBef>
                <a:spcPts val="0"/>
              </a:spcBef>
              <a:buNone/>
              <a:defRPr sz="1300" b="0" i="0">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jp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3980" cy="685798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179695" y="138752"/>
            <a:ext cx="868722" cy="97199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2702619" y="103495"/>
            <a:ext cx="3240968" cy="99187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5923788" y="112055"/>
            <a:ext cx="3220193" cy="995086"/>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1219197" y="102154"/>
            <a:ext cx="1619996" cy="98999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7530134" y="1600196"/>
            <a:ext cx="1600196" cy="5126989"/>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txBox="1">
            <a:spLocks noGrp="1"/>
          </p:cNvSpPr>
          <p:nvPr>
            <p:ph type="title"/>
          </p:nvPr>
        </p:nvSpPr>
        <p:spPr>
          <a:xfrm>
            <a:off x="2372393" y="1156205"/>
            <a:ext cx="6689725" cy="391159"/>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400" b="0" i="0" u="none" strike="noStrike" cap="none">
                <a:solidFill>
                  <a:srgbClr val="FF000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163549" y="1523241"/>
            <a:ext cx="7131684" cy="462597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solidFill>
                  <a:srgbClr val="0033CC"/>
                </a:solidFill>
                <a:latin typeface="Trebuchet MS"/>
                <a:ea typeface="Trebuchet MS"/>
                <a:cs typeface="Trebuchet MS"/>
                <a:sym typeface="Trebuchet M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lvl1pPr marL="50165" marR="0" lvl="0" indent="0" algn="l" rtl="0">
              <a:lnSpc>
                <a:spcPct val="118076"/>
              </a:lnSpc>
              <a:spcBef>
                <a:spcPts val="0"/>
              </a:spcBef>
              <a:buNone/>
              <a:defRPr sz="1300" b="0" i="0" u="none">
                <a:solidFill>
                  <a:schemeClr val="dk1"/>
                </a:solidFill>
                <a:latin typeface="Arial"/>
                <a:ea typeface="Arial"/>
                <a:cs typeface="Arial"/>
                <a:sym typeface="Arial"/>
              </a:defRPr>
            </a:lvl1pPr>
            <a:lvl2pPr marL="50165" marR="0" lvl="1" indent="0" algn="l" rtl="0">
              <a:lnSpc>
                <a:spcPct val="118076"/>
              </a:lnSpc>
              <a:spcBef>
                <a:spcPts val="0"/>
              </a:spcBef>
              <a:buNone/>
              <a:defRPr sz="1300" b="0" i="0" u="none">
                <a:solidFill>
                  <a:schemeClr val="dk1"/>
                </a:solidFill>
                <a:latin typeface="Arial"/>
                <a:ea typeface="Arial"/>
                <a:cs typeface="Arial"/>
                <a:sym typeface="Arial"/>
              </a:defRPr>
            </a:lvl2pPr>
            <a:lvl3pPr marL="50165" marR="0" lvl="2" indent="0" algn="l" rtl="0">
              <a:lnSpc>
                <a:spcPct val="118076"/>
              </a:lnSpc>
              <a:spcBef>
                <a:spcPts val="0"/>
              </a:spcBef>
              <a:buNone/>
              <a:defRPr sz="1300" b="0" i="0" u="none">
                <a:solidFill>
                  <a:schemeClr val="dk1"/>
                </a:solidFill>
                <a:latin typeface="Arial"/>
                <a:ea typeface="Arial"/>
                <a:cs typeface="Arial"/>
                <a:sym typeface="Arial"/>
              </a:defRPr>
            </a:lvl3pPr>
            <a:lvl4pPr marL="50165" marR="0" lvl="3" indent="0" algn="l" rtl="0">
              <a:lnSpc>
                <a:spcPct val="118076"/>
              </a:lnSpc>
              <a:spcBef>
                <a:spcPts val="0"/>
              </a:spcBef>
              <a:buNone/>
              <a:defRPr sz="1300" b="0" i="0" u="none">
                <a:solidFill>
                  <a:schemeClr val="dk1"/>
                </a:solidFill>
                <a:latin typeface="Arial"/>
                <a:ea typeface="Arial"/>
                <a:cs typeface="Arial"/>
                <a:sym typeface="Arial"/>
              </a:defRPr>
            </a:lvl4pPr>
            <a:lvl5pPr marL="50165" marR="0" lvl="4" indent="0" algn="l" rtl="0">
              <a:lnSpc>
                <a:spcPct val="118076"/>
              </a:lnSpc>
              <a:spcBef>
                <a:spcPts val="0"/>
              </a:spcBef>
              <a:buNone/>
              <a:defRPr sz="1300" b="0" i="0" u="none">
                <a:solidFill>
                  <a:schemeClr val="dk1"/>
                </a:solidFill>
                <a:latin typeface="Arial"/>
                <a:ea typeface="Arial"/>
                <a:cs typeface="Arial"/>
                <a:sym typeface="Arial"/>
              </a:defRPr>
            </a:lvl5pPr>
            <a:lvl6pPr marL="50165" marR="0" lvl="5" indent="0" algn="l" rtl="0">
              <a:lnSpc>
                <a:spcPct val="118076"/>
              </a:lnSpc>
              <a:spcBef>
                <a:spcPts val="0"/>
              </a:spcBef>
              <a:buNone/>
              <a:defRPr sz="1300" b="0" i="0" u="none">
                <a:solidFill>
                  <a:schemeClr val="dk1"/>
                </a:solidFill>
                <a:latin typeface="Arial"/>
                <a:ea typeface="Arial"/>
                <a:cs typeface="Arial"/>
                <a:sym typeface="Arial"/>
              </a:defRPr>
            </a:lvl6pPr>
            <a:lvl7pPr marL="50165" marR="0" lvl="6" indent="0" algn="l" rtl="0">
              <a:lnSpc>
                <a:spcPct val="118076"/>
              </a:lnSpc>
              <a:spcBef>
                <a:spcPts val="0"/>
              </a:spcBef>
              <a:buNone/>
              <a:defRPr sz="1300" b="0" i="0" u="none">
                <a:solidFill>
                  <a:schemeClr val="dk1"/>
                </a:solidFill>
                <a:latin typeface="Arial"/>
                <a:ea typeface="Arial"/>
                <a:cs typeface="Arial"/>
                <a:sym typeface="Arial"/>
              </a:defRPr>
            </a:lvl7pPr>
            <a:lvl8pPr marL="50165" marR="0" lvl="7" indent="0" algn="l" rtl="0">
              <a:lnSpc>
                <a:spcPct val="118076"/>
              </a:lnSpc>
              <a:spcBef>
                <a:spcPts val="0"/>
              </a:spcBef>
              <a:buNone/>
              <a:defRPr sz="1300" b="0" i="0" u="none">
                <a:solidFill>
                  <a:schemeClr val="dk1"/>
                </a:solidFill>
                <a:latin typeface="Arial"/>
                <a:ea typeface="Arial"/>
                <a:cs typeface="Arial"/>
                <a:sym typeface="Arial"/>
              </a:defRPr>
            </a:lvl8pPr>
            <a:lvl9pPr marL="50165" marR="0" lvl="8" indent="0" algn="l" rtl="0">
              <a:lnSpc>
                <a:spcPct val="118076"/>
              </a:lnSpc>
              <a:spcBef>
                <a:spcPts val="0"/>
              </a:spcBef>
              <a:buNone/>
              <a:defRPr sz="1300" b="0" i="0" u="none">
                <a:solidFill>
                  <a:schemeClr val="dk1"/>
                </a:solidFill>
                <a:latin typeface="Arial"/>
                <a:ea typeface="Arial"/>
                <a:cs typeface="Arial"/>
                <a:sym typeface="Arial"/>
              </a:defRPr>
            </a:lvl9pPr>
          </a:lstStyle>
          <a:p>
            <a:pPr marL="50165"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pdf/1406.2661.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evelopers.google.com/machine-learning/gan/gan_structure" TargetMode="External"/><Relationship Id="rId5" Type="http://schemas.openxmlformats.org/officeDocument/2006/relationships/hyperlink" Target="https://arxiv.org/abs/1511.06434" TargetMode="External"/><Relationship Id="rId4" Type="http://schemas.openxmlformats.org/officeDocument/2006/relationships/hyperlink" Target="https://www.researchgate.net/publication/336055871_Deep_Learning_for_Deepfakes_Creation_and_Detecti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grpSp>
        <p:nvGrpSpPr>
          <p:cNvPr id="66" name="Google Shape;66;p7"/>
          <p:cNvGrpSpPr/>
          <p:nvPr/>
        </p:nvGrpSpPr>
        <p:grpSpPr>
          <a:xfrm>
            <a:off x="0" y="0"/>
            <a:ext cx="9143981" cy="6857986"/>
            <a:chOff x="0" y="0"/>
            <a:chExt cx="9143981" cy="6857986"/>
          </a:xfrm>
        </p:grpSpPr>
        <p:sp>
          <p:nvSpPr>
            <p:cNvPr id="67" name="Google Shape;67;p7"/>
            <p:cNvSpPr/>
            <p:nvPr/>
          </p:nvSpPr>
          <p:spPr>
            <a:xfrm>
              <a:off x="0" y="0"/>
              <a:ext cx="9143980" cy="68579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7"/>
            <p:cNvSpPr/>
            <p:nvPr/>
          </p:nvSpPr>
          <p:spPr>
            <a:xfrm>
              <a:off x="0" y="152399"/>
              <a:ext cx="1447800" cy="1200785"/>
            </a:xfrm>
            <a:custGeom>
              <a:avLst/>
              <a:gdLst/>
              <a:ahLst/>
              <a:cxnLst/>
              <a:rect l="l" t="t" r="r" b="b"/>
              <a:pathLst>
                <a:path w="1447800" h="1200785" extrusionOk="0">
                  <a:moveTo>
                    <a:pt x="1447797" y="1200327"/>
                  </a:moveTo>
                  <a:lnTo>
                    <a:pt x="0" y="1200327"/>
                  </a:lnTo>
                  <a:lnTo>
                    <a:pt x="0" y="0"/>
                  </a:lnTo>
                  <a:lnTo>
                    <a:pt x="1447797" y="0"/>
                  </a:lnTo>
                  <a:lnTo>
                    <a:pt x="1447797" y="120032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7"/>
            <p:cNvSpPr/>
            <p:nvPr/>
          </p:nvSpPr>
          <p:spPr>
            <a:xfrm>
              <a:off x="179695" y="138752"/>
              <a:ext cx="868722" cy="97199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7"/>
            <p:cNvSpPr/>
            <p:nvPr/>
          </p:nvSpPr>
          <p:spPr>
            <a:xfrm>
              <a:off x="2702619" y="103495"/>
              <a:ext cx="3240968" cy="99187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7"/>
            <p:cNvSpPr/>
            <p:nvPr/>
          </p:nvSpPr>
          <p:spPr>
            <a:xfrm>
              <a:off x="5923788" y="112055"/>
              <a:ext cx="3220193" cy="99508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7"/>
            <p:cNvSpPr/>
            <p:nvPr/>
          </p:nvSpPr>
          <p:spPr>
            <a:xfrm>
              <a:off x="1219197" y="102154"/>
              <a:ext cx="1619996" cy="98999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7"/>
            <p:cNvSpPr/>
            <p:nvPr/>
          </p:nvSpPr>
          <p:spPr>
            <a:xfrm>
              <a:off x="7530134" y="1600196"/>
              <a:ext cx="1600196" cy="512698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4" name="Google Shape;74;p7"/>
          <p:cNvSpPr txBox="1">
            <a:spLocks noGrp="1"/>
          </p:cNvSpPr>
          <p:nvPr>
            <p:ph type="title"/>
          </p:nvPr>
        </p:nvSpPr>
        <p:spPr>
          <a:xfrm>
            <a:off x="484424" y="2741848"/>
            <a:ext cx="5659755" cy="964565"/>
          </a:xfrm>
          <a:prstGeom prst="rect">
            <a:avLst/>
          </a:prstGeom>
          <a:noFill/>
          <a:ln>
            <a:noFill/>
          </a:ln>
        </p:spPr>
        <p:txBody>
          <a:bodyPr spcFirstLastPara="1" wrap="square" lIns="0" tIns="12700" rIns="0" bIns="0" anchor="t" anchorCtr="0">
            <a:noAutofit/>
          </a:bodyPr>
          <a:lstStyle/>
          <a:p>
            <a:pPr marL="96520" lvl="0" indent="0" algn="l" rtl="0">
              <a:lnSpc>
                <a:spcPct val="100000"/>
              </a:lnSpc>
              <a:spcBef>
                <a:spcPts val="0"/>
              </a:spcBef>
              <a:spcAft>
                <a:spcPts val="0"/>
              </a:spcAft>
              <a:buNone/>
            </a:pPr>
            <a:r>
              <a:rPr lang="en-US" sz="3600" dirty="0"/>
              <a:t>Project Presentation</a:t>
            </a:r>
            <a:endParaRPr sz="3600" dirty="0"/>
          </a:p>
          <a:p>
            <a:pPr marL="12700" lvl="0" indent="0" algn="l" rtl="0">
              <a:lnSpc>
                <a:spcPct val="100000"/>
              </a:lnSpc>
              <a:spcBef>
                <a:spcPts val="70"/>
              </a:spcBef>
              <a:spcAft>
                <a:spcPts val="0"/>
              </a:spcAft>
              <a:buNone/>
            </a:pPr>
            <a:r>
              <a:rPr lang="en-US" sz="2500" dirty="0"/>
              <a:t>(Final - ESA)</a:t>
            </a:r>
            <a:endParaRPr sz="2500" dirty="0"/>
          </a:p>
        </p:txBody>
      </p:sp>
      <p:sp>
        <p:nvSpPr>
          <p:cNvPr id="75" name="Google Shape;75;p7"/>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1</a:t>
            </a:fld>
            <a:endParaRPr sz="1300">
              <a:solidFill>
                <a:schemeClr val="dk1"/>
              </a:solidFill>
              <a:latin typeface="Arial"/>
              <a:ea typeface="Arial"/>
              <a:cs typeface="Arial"/>
              <a:sym typeface="Arial"/>
            </a:endParaRPr>
          </a:p>
        </p:txBody>
      </p:sp>
      <p:sp>
        <p:nvSpPr>
          <p:cNvPr id="76" name="Google Shape;76;p7"/>
          <p:cNvSpPr txBox="1"/>
          <p:nvPr/>
        </p:nvSpPr>
        <p:spPr>
          <a:xfrm>
            <a:off x="484425" y="4277150"/>
            <a:ext cx="7603500" cy="913200"/>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Project Title	:     Deep-Fake Generation in the world of </a:t>
            </a:r>
            <a:endParaRPr sz="2000" dirty="0">
              <a:solidFill>
                <a:srgbClr val="0033CC"/>
              </a:solidFill>
              <a:latin typeface="Trebuchet MS"/>
              <a:ea typeface="Trebuchet MS"/>
              <a:cs typeface="Trebuchet MS"/>
              <a:sym typeface="Trebuchet MS"/>
            </a:endParaRPr>
          </a:p>
          <a:p>
            <a:pPr marL="2298700" marR="508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Deep Convolutional Generative </a:t>
            </a:r>
            <a:endParaRPr sz="2000" dirty="0">
              <a:solidFill>
                <a:srgbClr val="0033CC"/>
              </a:solidFill>
              <a:latin typeface="Trebuchet MS"/>
              <a:ea typeface="Trebuchet MS"/>
              <a:cs typeface="Trebuchet MS"/>
              <a:sym typeface="Trebuchet MS"/>
            </a:endParaRPr>
          </a:p>
          <a:p>
            <a:pPr marL="2286000" marR="508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Adversarial Networks (DCGAN)</a:t>
            </a:r>
            <a:endParaRPr sz="2000" dirty="0">
              <a:solidFill>
                <a:schemeClr val="dk1"/>
              </a:solidFill>
              <a:latin typeface="Trebuchet MS"/>
              <a:ea typeface="Trebuchet MS"/>
              <a:cs typeface="Trebuchet MS"/>
              <a:sym typeface="Trebuchet MS"/>
            </a:endParaRPr>
          </a:p>
          <a:p>
            <a:pPr marL="12700" lvl="0" indent="0" algn="ctr" rtl="0">
              <a:spcBef>
                <a:spcPts val="0"/>
              </a:spcBef>
              <a:spcAft>
                <a:spcPts val="0"/>
              </a:spcAft>
              <a:buClr>
                <a:schemeClr val="dk1"/>
              </a:buClr>
              <a:buFont typeface="Arial"/>
              <a:buNone/>
            </a:pPr>
            <a:endParaRPr sz="2000" dirty="0">
              <a:solidFill>
                <a:schemeClr val="dk1"/>
              </a:solidFill>
              <a:latin typeface="Trebuchet MS"/>
              <a:ea typeface="Trebuchet MS"/>
              <a:cs typeface="Trebuchet MS"/>
              <a:sym typeface="Trebuchet MS"/>
            </a:endParaRPr>
          </a:p>
          <a:p>
            <a:pPr marL="12700" marR="5080" lvl="0" indent="0" algn="l" rtl="0">
              <a:lnSpc>
                <a:spcPct val="100000"/>
              </a:lnSpc>
              <a:spcBef>
                <a:spcPts val="0"/>
              </a:spcBef>
              <a:spcAft>
                <a:spcPts val="0"/>
              </a:spcAft>
              <a:buNone/>
            </a:pPr>
            <a:endParaRPr sz="2000" dirty="0">
              <a:solidFill>
                <a:srgbClr val="0033CC"/>
              </a:solidFill>
              <a:latin typeface="Trebuchet MS"/>
              <a:ea typeface="Trebuchet MS"/>
              <a:cs typeface="Trebuchet MS"/>
              <a:sym typeface="Trebuchet MS"/>
            </a:endParaRPr>
          </a:p>
        </p:txBody>
      </p:sp>
      <p:sp>
        <p:nvSpPr>
          <p:cNvPr id="77" name="Google Shape;77;p7"/>
          <p:cNvSpPr txBox="1"/>
          <p:nvPr/>
        </p:nvSpPr>
        <p:spPr>
          <a:xfrm>
            <a:off x="484423" y="5267742"/>
            <a:ext cx="8276517" cy="913200"/>
          </a:xfrm>
          <a:prstGeom prst="rect">
            <a:avLst/>
          </a:prstGeom>
          <a:noFill/>
          <a:ln>
            <a:noFill/>
          </a:ln>
        </p:spPr>
        <p:txBody>
          <a:bodyPr spcFirstLastPara="1" wrap="square" lIns="0" tIns="12700" rIns="0" bIns="0" anchor="t" anchorCtr="0">
            <a:noAutofit/>
          </a:bodyPr>
          <a:lstStyle/>
          <a:p>
            <a:pPr marL="12700" marR="73406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Project Team	:     Sharanya Venkat	PES1201700218</a:t>
            </a:r>
          </a:p>
          <a:p>
            <a:pPr marL="12700" marR="73406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		      Richa		PES1201700688</a:t>
            </a:r>
            <a:endParaRPr sz="2000" dirty="0">
              <a:solidFill>
                <a:srgbClr val="0033CC"/>
              </a:solidFill>
              <a:latin typeface="Trebuchet MS"/>
              <a:ea typeface="Trebuchet MS"/>
              <a:cs typeface="Trebuchet MS"/>
              <a:sym typeface="Trebuchet MS"/>
            </a:endParaRPr>
          </a:p>
          <a:p>
            <a:pPr marL="12700" marR="734060" lvl="0" indent="0" algn="l" rtl="0">
              <a:lnSpc>
                <a:spcPct val="100000"/>
              </a:lnSpc>
              <a:spcBef>
                <a:spcPts val="0"/>
              </a:spcBef>
              <a:spcAft>
                <a:spcPts val="0"/>
              </a:spcAft>
              <a:buNone/>
            </a:pPr>
            <a:r>
              <a:rPr lang="en-US" sz="2000" dirty="0">
                <a:solidFill>
                  <a:srgbClr val="0033CC"/>
                </a:solidFill>
                <a:latin typeface="Trebuchet MS"/>
                <a:ea typeface="Trebuchet MS"/>
                <a:cs typeface="Trebuchet MS"/>
                <a:sym typeface="Trebuchet MS"/>
              </a:rPr>
              <a:t>		      </a:t>
            </a:r>
            <a:r>
              <a:rPr lang="en-US" sz="2000" dirty="0" err="1">
                <a:solidFill>
                  <a:srgbClr val="0033CC"/>
                </a:solidFill>
                <a:latin typeface="Trebuchet MS"/>
                <a:ea typeface="Trebuchet MS"/>
                <a:cs typeface="Trebuchet MS"/>
                <a:sym typeface="Trebuchet MS"/>
              </a:rPr>
              <a:t>Gaurang</a:t>
            </a:r>
            <a:r>
              <a:rPr lang="en-US" sz="2000" dirty="0">
                <a:solidFill>
                  <a:srgbClr val="0033CC"/>
                </a:solidFill>
                <a:latin typeface="Trebuchet MS"/>
                <a:ea typeface="Trebuchet MS"/>
                <a:cs typeface="Trebuchet MS"/>
                <a:sym typeface="Trebuchet MS"/>
              </a:rPr>
              <a:t> Rao 	PES1201701103</a:t>
            </a:r>
            <a:endParaRPr sz="2000" dirty="0">
              <a:solidFill>
                <a:srgbClr val="0033CC"/>
              </a:solidFill>
              <a:latin typeface="Trebuchet MS"/>
              <a:ea typeface="Trebuchet MS"/>
              <a:cs typeface="Trebuchet MS"/>
              <a:sym typeface="Trebuchet MS"/>
            </a:endParaRPr>
          </a:p>
          <a:p>
            <a:pPr marL="0" marR="0" lvl="0" indent="0" algn="l" rtl="0">
              <a:lnSpc>
                <a:spcPct val="100000"/>
              </a:lnSpc>
              <a:spcBef>
                <a:spcPts val="25"/>
              </a:spcBef>
              <a:spcAft>
                <a:spcPts val="0"/>
              </a:spcAft>
              <a:buNone/>
            </a:pPr>
            <a:endParaRPr sz="2050" dirty="0">
              <a:solidFill>
                <a:schemeClr val="dk1"/>
              </a:solidFill>
              <a:latin typeface="Trebuchet MS"/>
              <a:ea typeface="Trebuchet MS"/>
              <a:cs typeface="Trebuchet MS"/>
              <a:sym typeface="Trebuchet MS"/>
            </a:endParaRPr>
          </a:p>
          <a:p>
            <a:pPr marL="12700" marR="0" lvl="0" indent="0" algn="l" rtl="0">
              <a:lnSpc>
                <a:spcPct val="100000"/>
              </a:lnSpc>
              <a:spcBef>
                <a:spcPts val="0"/>
              </a:spcBef>
              <a:spcAft>
                <a:spcPts val="0"/>
              </a:spcAft>
              <a:buNone/>
            </a:pPr>
            <a:endParaRPr sz="18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7303695" y="1182025"/>
            <a:ext cx="1754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References</a:t>
            </a:r>
            <a:endParaRPr/>
          </a:p>
        </p:txBody>
      </p:sp>
      <p:sp>
        <p:nvSpPr>
          <p:cNvPr id="146" name="Google Shape;146;p16"/>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p>
            <a:pPr marL="50165" lvl="0" indent="0" algn="l" rtl="0">
              <a:lnSpc>
                <a:spcPct val="118076"/>
              </a:lnSpc>
              <a:spcBef>
                <a:spcPts val="0"/>
              </a:spcBef>
              <a:spcAft>
                <a:spcPts val="0"/>
              </a:spcAft>
              <a:buNone/>
            </a:pPr>
            <a:fld id="{00000000-1234-1234-1234-123412341234}" type="slidenum">
              <a:rPr lang="en-US"/>
              <a:t>10</a:t>
            </a:fld>
            <a:endParaRPr/>
          </a:p>
        </p:txBody>
      </p:sp>
      <p:sp>
        <p:nvSpPr>
          <p:cNvPr id="147" name="Google Shape;147;p16"/>
          <p:cNvSpPr txBox="1">
            <a:spLocks noGrp="1"/>
          </p:cNvSpPr>
          <p:nvPr>
            <p:ph type="body" idx="1"/>
          </p:nvPr>
        </p:nvSpPr>
        <p:spPr>
          <a:xfrm>
            <a:off x="0" y="1598650"/>
            <a:ext cx="8798100" cy="4950600"/>
          </a:xfrm>
          <a:prstGeom prst="rect">
            <a:avLst/>
          </a:prstGeom>
          <a:noFill/>
          <a:ln>
            <a:noFill/>
          </a:ln>
        </p:spPr>
        <p:txBody>
          <a:bodyPr spcFirstLastPara="1" wrap="square" lIns="0" tIns="71750" rIns="0" bIns="0" anchor="t" anchorCtr="0">
            <a:noAutofit/>
          </a:bodyPr>
          <a:lstStyle/>
          <a:p>
            <a:pPr marL="457200" lvl="0" indent="-317500" algn="l" rtl="0">
              <a:lnSpc>
                <a:spcPct val="100000"/>
              </a:lnSpc>
              <a:spcBef>
                <a:spcPts val="0"/>
              </a:spcBef>
              <a:spcAft>
                <a:spcPts val="0"/>
              </a:spcAft>
              <a:buClr>
                <a:srgbClr val="0033CC"/>
              </a:buClr>
              <a:buSzPts val="1400"/>
              <a:buChar char="●"/>
            </a:pPr>
            <a:r>
              <a:rPr lang="en-US">
                <a:solidFill>
                  <a:srgbClr val="0033CC"/>
                </a:solidFill>
              </a:rPr>
              <a:t>Ian J. Goodfellow,  Jean Pouget-Abadie, et. al</a:t>
            </a:r>
            <a:endParaRPr>
              <a:solidFill>
                <a:srgbClr val="0033CC"/>
              </a:solidFill>
            </a:endParaRPr>
          </a:p>
          <a:p>
            <a:pPr marL="457200" lvl="0" indent="0" algn="l" rtl="0">
              <a:lnSpc>
                <a:spcPct val="100000"/>
              </a:lnSpc>
              <a:spcBef>
                <a:spcPts val="0"/>
              </a:spcBef>
              <a:spcAft>
                <a:spcPts val="0"/>
              </a:spcAft>
              <a:buNone/>
            </a:pPr>
            <a:r>
              <a:rPr lang="en-US">
                <a:solidFill>
                  <a:srgbClr val="0033CC"/>
                </a:solidFill>
              </a:rPr>
              <a:t>Generative Adversarial Nets</a:t>
            </a:r>
            <a:endParaRPr>
              <a:solidFill>
                <a:srgbClr val="0033CC"/>
              </a:solidFill>
            </a:endParaRPr>
          </a:p>
          <a:p>
            <a:pPr marL="457200" lvl="0" indent="0" algn="l" rtl="0">
              <a:lnSpc>
                <a:spcPct val="100000"/>
              </a:lnSpc>
              <a:spcBef>
                <a:spcPts val="0"/>
              </a:spcBef>
              <a:spcAft>
                <a:spcPts val="0"/>
              </a:spcAft>
              <a:buNone/>
            </a:pPr>
            <a:r>
              <a:rPr lang="en-US">
                <a:solidFill>
                  <a:srgbClr val="0033CC"/>
                </a:solidFill>
              </a:rPr>
              <a:t>Universite de Montreal, Montreal, 2014.</a:t>
            </a:r>
            <a:endParaRPr>
              <a:solidFill>
                <a:srgbClr val="0033CC"/>
              </a:solidFill>
            </a:endParaRPr>
          </a:p>
          <a:p>
            <a:pPr marL="457200" lvl="0" indent="0" algn="l" rtl="0">
              <a:lnSpc>
                <a:spcPct val="100000"/>
              </a:lnSpc>
              <a:spcBef>
                <a:spcPts val="0"/>
              </a:spcBef>
              <a:spcAft>
                <a:spcPts val="0"/>
              </a:spcAft>
              <a:buNone/>
            </a:pPr>
            <a:r>
              <a:rPr lang="en-US" sz="1400" u="sng">
                <a:solidFill>
                  <a:srgbClr val="0033CC"/>
                </a:solidFill>
                <a:latin typeface="Arial"/>
                <a:ea typeface="Arial"/>
                <a:cs typeface="Arial"/>
                <a:sym typeface="Arial"/>
                <a:hlinkClick r:id="rId3"/>
              </a:rPr>
              <a:t>https://arxiv.org/pdf/1406.2661.pdf</a:t>
            </a:r>
            <a:endParaRPr sz="1400">
              <a:solidFill>
                <a:srgbClr val="0033CC"/>
              </a:solidFill>
            </a:endParaRPr>
          </a:p>
          <a:p>
            <a:pPr marL="457200" lvl="0" indent="0" algn="l" rtl="0">
              <a:lnSpc>
                <a:spcPct val="100000"/>
              </a:lnSpc>
              <a:spcBef>
                <a:spcPts val="0"/>
              </a:spcBef>
              <a:spcAft>
                <a:spcPts val="0"/>
              </a:spcAft>
              <a:buNone/>
            </a:pPr>
            <a:endParaRPr sz="1400">
              <a:solidFill>
                <a:srgbClr val="0033CC"/>
              </a:solidFill>
            </a:endParaRPr>
          </a:p>
          <a:p>
            <a:pPr marL="457200" lvl="0" indent="-317500" algn="l" rtl="0">
              <a:lnSpc>
                <a:spcPct val="100000"/>
              </a:lnSpc>
              <a:spcBef>
                <a:spcPts val="0"/>
              </a:spcBef>
              <a:spcAft>
                <a:spcPts val="0"/>
              </a:spcAft>
              <a:buClr>
                <a:srgbClr val="0033CC"/>
              </a:buClr>
              <a:buSzPts val="1400"/>
              <a:buChar char="●"/>
            </a:pPr>
            <a:r>
              <a:rPr lang="en-US">
                <a:solidFill>
                  <a:srgbClr val="0033CC"/>
                </a:solidFill>
              </a:rPr>
              <a:t>Thanh Thi Nguyen,  Cuong M. Nguyen, et. al</a:t>
            </a:r>
            <a:endParaRPr>
              <a:solidFill>
                <a:srgbClr val="0033CC"/>
              </a:solidFill>
            </a:endParaRPr>
          </a:p>
          <a:p>
            <a:pPr marL="457200" lvl="0" indent="0" algn="l" rtl="0">
              <a:lnSpc>
                <a:spcPct val="100000"/>
              </a:lnSpc>
              <a:spcBef>
                <a:spcPts val="0"/>
              </a:spcBef>
              <a:spcAft>
                <a:spcPts val="0"/>
              </a:spcAft>
              <a:buNone/>
            </a:pPr>
            <a:r>
              <a:rPr lang="en-US">
                <a:solidFill>
                  <a:srgbClr val="0033CC"/>
                </a:solidFill>
              </a:rPr>
              <a:t>Deep Learning for Deepfakes Creation and Detection </a:t>
            </a:r>
            <a:endParaRPr>
              <a:solidFill>
                <a:srgbClr val="0033CC"/>
              </a:solidFill>
            </a:endParaRPr>
          </a:p>
          <a:p>
            <a:pPr marL="457200" lvl="0" indent="0" algn="l" rtl="0">
              <a:lnSpc>
                <a:spcPct val="100000"/>
              </a:lnSpc>
              <a:spcBef>
                <a:spcPts val="0"/>
              </a:spcBef>
              <a:spcAft>
                <a:spcPts val="0"/>
              </a:spcAft>
              <a:buNone/>
            </a:pPr>
            <a:r>
              <a:rPr lang="en-US">
                <a:solidFill>
                  <a:srgbClr val="0033CC"/>
                </a:solidFill>
              </a:rPr>
              <a:t>Deakin University, Australia, 2019.</a:t>
            </a:r>
            <a:endParaRPr>
              <a:solidFill>
                <a:srgbClr val="0033CC"/>
              </a:solidFill>
            </a:endParaRPr>
          </a:p>
          <a:p>
            <a:pPr marL="457200" lvl="0" indent="0" algn="l" rtl="0">
              <a:lnSpc>
                <a:spcPct val="100000"/>
              </a:lnSpc>
              <a:spcBef>
                <a:spcPts val="0"/>
              </a:spcBef>
              <a:spcAft>
                <a:spcPts val="0"/>
              </a:spcAft>
              <a:buNone/>
            </a:pPr>
            <a:r>
              <a:rPr lang="en-US" sz="1400" u="sng">
                <a:solidFill>
                  <a:srgbClr val="0033CC"/>
                </a:solidFill>
                <a:latin typeface="Arial"/>
                <a:ea typeface="Arial"/>
                <a:cs typeface="Arial"/>
                <a:sym typeface="Arial"/>
                <a:hlinkClick r:id="rId4"/>
              </a:rPr>
              <a:t>https://www.researchgate.net/publication/336055871_Deep_Learning_for_Deepfakes_Creation_and_Detection</a:t>
            </a:r>
            <a:endParaRPr sz="1400">
              <a:solidFill>
                <a:srgbClr val="0033CC"/>
              </a:solidFill>
            </a:endParaRPr>
          </a:p>
          <a:p>
            <a:pPr marL="457200" lvl="0" indent="0" algn="l" rtl="0">
              <a:lnSpc>
                <a:spcPct val="100000"/>
              </a:lnSpc>
              <a:spcBef>
                <a:spcPts val="0"/>
              </a:spcBef>
              <a:spcAft>
                <a:spcPts val="0"/>
              </a:spcAft>
              <a:buNone/>
            </a:pPr>
            <a:endParaRPr sz="1400">
              <a:solidFill>
                <a:srgbClr val="0033CC"/>
              </a:solidFill>
            </a:endParaRPr>
          </a:p>
          <a:p>
            <a:pPr marL="457200" lvl="0" indent="-317500" algn="l" rtl="0">
              <a:lnSpc>
                <a:spcPct val="100000"/>
              </a:lnSpc>
              <a:spcBef>
                <a:spcPts val="0"/>
              </a:spcBef>
              <a:spcAft>
                <a:spcPts val="0"/>
              </a:spcAft>
              <a:buClr>
                <a:srgbClr val="0033CC"/>
              </a:buClr>
              <a:buSzPts val="1400"/>
              <a:buChar char="●"/>
            </a:pPr>
            <a:r>
              <a:rPr lang="en-US">
                <a:solidFill>
                  <a:srgbClr val="0033CC"/>
                </a:solidFill>
              </a:rPr>
              <a:t>Alec Radford, Luke Metz, Soumith Chintala. </a:t>
            </a:r>
            <a:endParaRPr>
              <a:solidFill>
                <a:srgbClr val="0033CC"/>
              </a:solidFill>
            </a:endParaRPr>
          </a:p>
          <a:p>
            <a:pPr marL="457200" lvl="0" indent="0" algn="l" rtl="0">
              <a:lnSpc>
                <a:spcPct val="100000"/>
              </a:lnSpc>
              <a:spcBef>
                <a:spcPts val="0"/>
              </a:spcBef>
              <a:spcAft>
                <a:spcPts val="0"/>
              </a:spcAft>
              <a:buNone/>
            </a:pPr>
            <a:r>
              <a:rPr lang="en-US">
                <a:solidFill>
                  <a:srgbClr val="0033CC"/>
                </a:solidFill>
              </a:rPr>
              <a:t>Unsupervised Representation Learning with Deep Convolutional Generative Adversarial Networks</a:t>
            </a:r>
            <a:endParaRPr>
              <a:solidFill>
                <a:srgbClr val="0033CC"/>
              </a:solidFill>
            </a:endParaRPr>
          </a:p>
          <a:p>
            <a:pPr marL="457200" lvl="0" indent="0" algn="l" rtl="0">
              <a:lnSpc>
                <a:spcPct val="100000"/>
              </a:lnSpc>
              <a:spcBef>
                <a:spcPts val="0"/>
              </a:spcBef>
              <a:spcAft>
                <a:spcPts val="0"/>
              </a:spcAft>
              <a:buNone/>
            </a:pPr>
            <a:r>
              <a:rPr lang="en-US">
                <a:solidFill>
                  <a:srgbClr val="0033CC"/>
                </a:solidFill>
              </a:rPr>
              <a:t>2016.</a:t>
            </a:r>
            <a:endParaRPr>
              <a:solidFill>
                <a:srgbClr val="0033CC"/>
              </a:solidFill>
            </a:endParaRPr>
          </a:p>
          <a:p>
            <a:pPr marL="457200" lvl="0" indent="0" algn="l" rtl="0">
              <a:lnSpc>
                <a:spcPct val="100000"/>
              </a:lnSpc>
              <a:spcBef>
                <a:spcPts val="0"/>
              </a:spcBef>
              <a:spcAft>
                <a:spcPts val="0"/>
              </a:spcAft>
              <a:buNone/>
            </a:pPr>
            <a:r>
              <a:rPr lang="en-US" sz="1400" u="sng">
                <a:solidFill>
                  <a:srgbClr val="0033CC"/>
                </a:solidFill>
                <a:latin typeface="Arial"/>
                <a:ea typeface="Arial"/>
                <a:cs typeface="Arial"/>
                <a:sym typeface="Arial"/>
                <a:hlinkClick r:id="rId5"/>
              </a:rPr>
              <a:t>https://arxiv.org/abs/1511.06434</a:t>
            </a:r>
            <a:endParaRPr>
              <a:solidFill>
                <a:srgbClr val="0033CC"/>
              </a:solidFill>
            </a:endParaRPr>
          </a:p>
          <a:p>
            <a:pPr marL="457200" lvl="0" indent="0" algn="l" rtl="0">
              <a:lnSpc>
                <a:spcPct val="100000"/>
              </a:lnSpc>
              <a:spcBef>
                <a:spcPts val="0"/>
              </a:spcBef>
              <a:spcAft>
                <a:spcPts val="0"/>
              </a:spcAft>
              <a:buNone/>
            </a:pPr>
            <a:endParaRPr>
              <a:solidFill>
                <a:srgbClr val="0033CC"/>
              </a:solidFill>
            </a:endParaRPr>
          </a:p>
          <a:p>
            <a:pPr marL="457200" lvl="0" indent="-317500" algn="l" rtl="0">
              <a:lnSpc>
                <a:spcPct val="100000"/>
              </a:lnSpc>
              <a:spcBef>
                <a:spcPts val="0"/>
              </a:spcBef>
              <a:spcAft>
                <a:spcPts val="0"/>
              </a:spcAft>
              <a:buClr>
                <a:srgbClr val="0033CC"/>
              </a:buClr>
              <a:buSzPts val="1400"/>
              <a:buFont typeface="Arial"/>
              <a:buChar char="●"/>
            </a:pPr>
            <a:r>
              <a:rPr lang="en-US" sz="1400" u="sng">
                <a:solidFill>
                  <a:srgbClr val="0033CC"/>
                </a:solidFill>
                <a:latin typeface="Arial"/>
                <a:ea typeface="Arial"/>
                <a:cs typeface="Arial"/>
                <a:sym typeface="Arial"/>
                <a:hlinkClick r:id="rId6"/>
              </a:rPr>
              <a:t>https://developers.google.com/machine-learning/gan/gan_structure</a:t>
            </a:r>
            <a:endParaRPr sz="1400">
              <a:solidFill>
                <a:srgbClr val="0033CC"/>
              </a:solidFill>
            </a:endParaRPr>
          </a:p>
          <a:p>
            <a:pPr marL="0" lvl="0" indent="0" algn="l" rtl="0">
              <a:lnSpc>
                <a:spcPct val="100000"/>
              </a:lnSpc>
              <a:spcBef>
                <a:spcPts val="0"/>
              </a:spcBef>
              <a:spcAft>
                <a:spcPts val="0"/>
              </a:spcAft>
              <a:buNone/>
            </a:pPr>
            <a:endParaRPr sz="1400">
              <a:solidFill>
                <a:srgbClr val="0033CC"/>
              </a:solidFill>
            </a:endParaRPr>
          </a:p>
          <a:p>
            <a:pPr marL="457200" lvl="0" indent="0" algn="l" rtl="0">
              <a:lnSpc>
                <a:spcPct val="100000"/>
              </a:lnSpc>
              <a:spcBef>
                <a:spcPts val="0"/>
              </a:spcBef>
              <a:spcAft>
                <a:spcPts val="0"/>
              </a:spcAft>
              <a:buNone/>
            </a:pPr>
            <a:r>
              <a:rPr lang="en-US">
                <a:solidFill>
                  <a:srgbClr val="0033CC"/>
                </a:solidFill>
              </a:rPr>
              <a:t>Please find our citations in the report for the above papers.</a:t>
            </a:r>
            <a:endParaRPr>
              <a:solidFill>
                <a:srgbClr val="0033CC"/>
              </a:solidFill>
            </a:endParaRPr>
          </a:p>
          <a:p>
            <a:pPr marL="379095" lvl="0" indent="0" algn="l" rtl="0">
              <a:lnSpc>
                <a:spcPct val="100000"/>
              </a:lnSpc>
              <a:spcBef>
                <a:spcPts val="0"/>
              </a:spcBef>
              <a:spcAft>
                <a:spcPts val="0"/>
              </a:spcAft>
              <a:buNone/>
            </a:pPr>
            <a:endParaRPr>
              <a:solidFill>
                <a:srgbClr val="0033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13855" y="3357873"/>
            <a:ext cx="2388235" cy="6350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000"/>
              <a:t>Thank You</a:t>
            </a:r>
            <a:endParaRPr sz="4000"/>
          </a:p>
        </p:txBody>
      </p:sp>
      <p:sp>
        <p:nvSpPr>
          <p:cNvPr id="153" name="Google Shape;153;p17"/>
          <p:cNvSpPr txBox="1">
            <a:spLocks noGrp="1"/>
          </p:cNvSpPr>
          <p:nvPr>
            <p:ph type="sldNum" idx="12"/>
          </p:nvPr>
        </p:nvSpPr>
        <p:spPr>
          <a:xfrm>
            <a:off x="8798054" y="6415182"/>
            <a:ext cx="260350" cy="210184"/>
          </a:xfrm>
          <a:prstGeom prst="rect">
            <a:avLst/>
          </a:prstGeom>
          <a:noFill/>
          <a:ln>
            <a:noFill/>
          </a:ln>
        </p:spPr>
        <p:txBody>
          <a:bodyPr spcFirstLastPara="1" wrap="square" lIns="0" tIns="0" rIns="0" bIns="0" anchor="t" anchorCtr="0">
            <a:noAutofit/>
          </a:bodyPr>
          <a:lstStyle/>
          <a:p>
            <a:pPr marL="50165" lvl="0" indent="0" algn="l" rtl="0">
              <a:lnSpc>
                <a:spcPct val="118076"/>
              </a:lnSpc>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8"/>
          <p:cNvSpPr txBox="1">
            <a:spLocks noGrp="1"/>
          </p:cNvSpPr>
          <p:nvPr>
            <p:ph type="title"/>
          </p:nvPr>
        </p:nvSpPr>
        <p:spPr>
          <a:xfrm>
            <a:off x="5330519" y="1156205"/>
            <a:ext cx="3729990"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Project Abstract and Scope</a:t>
            </a:r>
            <a:endParaRPr/>
          </a:p>
        </p:txBody>
      </p:sp>
      <p:sp>
        <p:nvSpPr>
          <p:cNvPr id="83" name="Google Shape;83;p8"/>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2</a:t>
            </a:fld>
            <a:endParaRPr sz="1300">
              <a:solidFill>
                <a:schemeClr val="dk1"/>
              </a:solidFill>
              <a:latin typeface="Arial"/>
              <a:ea typeface="Arial"/>
              <a:cs typeface="Arial"/>
              <a:sym typeface="Arial"/>
            </a:endParaRPr>
          </a:p>
        </p:txBody>
      </p:sp>
      <p:sp>
        <p:nvSpPr>
          <p:cNvPr id="84" name="Google Shape;84;p8"/>
          <p:cNvSpPr txBox="1"/>
          <p:nvPr/>
        </p:nvSpPr>
        <p:spPr>
          <a:xfrm>
            <a:off x="73025" y="1652025"/>
            <a:ext cx="7820100" cy="4973400"/>
          </a:xfrm>
          <a:prstGeom prst="rect">
            <a:avLst/>
          </a:prstGeom>
          <a:noFill/>
          <a:ln>
            <a:noFill/>
          </a:ln>
        </p:spPr>
        <p:txBody>
          <a:bodyPr spcFirstLastPara="1" wrap="square" lIns="0" tIns="11425" rIns="0" bIns="0" anchor="t" anchorCtr="0">
            <a:noAutofit/>
          </a:bodyPr>
          <a:lstStyle/>
          <a:p>
            <a:pPr marL="457200" marR="5080" lvl="0" indent="-365125" algn="just" rtl="0">
              <a:lnSpc>
                <a:spcPct val="100499"/>
              </a:lnSpc>
              <a:spcBef>
                <a:spcPts val="9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We strongly believe that there is large scope in the field of Deep-Fake with the world in the 4th industrial revolution.</a:t>
            </a:r>
            <a:endParaRPr sz="215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600">
              <a:solidFill>
                <a:srgbClr val="0033CC"/>
              </a:solidFill>
              <a:latin typeface="Trebuchet MS"/>
              <a:ea typeface="Trebuchet MS"/>
              <a:cs typeface="Trebuchet MS"/>
              <a:sym typeface="Trebuchet MS"/>
            </a:endParaRPr>
          </a:p>
          <a:p>
            <a:pPr marL="457200" marR="5080" lvl="0" indent="-365125" algn="just" rtl="0">
              <a:lnSpc>
                <a:spcPct val="100499"/>
              </a:lnSpc>
              <a:spcBef>
                <a:spcPts val="9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Websites generating fake faces have been trending on the internet with millions of views.</a:t>
            </a:r>
            <a:endParaRPr sz="215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600">
              <a:solidFill>
                <a:srgbClr val="0033CC"/>
              </a:solidFill>
              <a:latin typeface="Trebuchet MS"/>
              <a:ea typeface="Trebuchet MS"/>
              <a:cs typeface="Trebuchet MS"/>
              <a:sym typeface="Trebuchet MS"/>
            </a:endParaRPr>
          </a:p>
          <a:p>
            <a:pPr marL="457200" marR="5080" lvl="0" indent="-365125" algn="just" rtl="0">
              <a:lnSpc>
                <a:spcPct val="100499"/>
              </a:lnSpc>
              <a:spcBef>
                <a:spcPts val="9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We were eager to explore the topic and understand the math behind it to implement a deep-fake algorithm on our own.</a:t>
            </a:r>
            <a:endParaRPr sz="215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600">
              <a:solidFill>
                <a:srgbClr val="0033CC"/>
              </a:solidFill>
              <a:latin typeface="Trebuchet MS"/>
              <a:ea typeface="Trebuchet MS"/>
              <a:cs typeface="Trebuchet MS"/>
              <a:sym typeface="Trebuchet MS"/>
            </a:endParaRPr>
          </a:p>
          <a:p>
            <a:pPr marL="457200" marR="5080" lvl="0" indent="-365125" algn="just" rtl="0">
              <a:lnSpc>
                <a:spcPct val="100499"/>
              </a:lnSpc>
              <a:spcBef>
                <a:spcPts val="9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As compared to solutions that exist, our solution uses the concept of DCGANs which differs from simple GANs.</a:t>
            </a:r>
            <a:endParaRPr sz="215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600">
              <a:solidFill>
                <a:srgbClr val="0033CC"/>
              </a:solidFill>
              <a:latin typeface="Trebuchet MS"/>
              <a:ea typeface="Trebuchet MS"/>
              <a:cs typeface="Trebuchet MS"/>
              <a:sym typeface="Trebuchet MS"/>
            </a:endParaRPr>
          </a:p>
          <a:p>
            <a:pPr marL="457200" marR="5080" lvl="0" indent="-365125" algn="just" rtl="0">
              <a:lnSpc>
                <a:spcPct val="100499"/>
              </a:lnSpc>
              <a:spcBef>
                <a:spcPts val="9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Our solution is unique because we introduce the concept of convolutional networks to simple GANs.</a:t>
            </a:r>
            <a:endParaRPr sz="215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600">
              <a:solidFill>
                <a:srgbClr val="0033CC"/>
              </a:solidFill>
              <a:latin typeface="Trebuchet MS"/>
              <a:ea typeface="Trebuchet MS"/>
              <a:cs typeface="Trebuchet MS"/>
              <a:sym typeface="Trebuchet MS"/>
            </a:endParaRPr>
          </a:p>
          <a:p>
            <a:pPr marL="457200" marR="5080" lvl="0" indent="-365125" algn="just" rtl="0">
              <a:lnSpc>
                <a:spcPct val="100499"/>
              </a:lnSpc>
              <a:spcBef>
                <a:spcPts val="9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It essentially looks for spatial correlation which is more fitting for the concept of fake face generation.</a:t>
            </a:r>
            <a:endParaRPr sz="2150">
              <a:solidFill>
                <a:srgbClr val="0033CC"/>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5470564" y="1156205"/>
            <a:ext cx="3597275"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Solution Architecture</a:t>
            </a:r>
            <a:endParaRPr/>
          </a:p>
        </p:txBody>
      </p:sp>
      <p:sp>
        <p:nvSpPr>
          <p:cNvPr id="90" name="Google Shape;90;p9"/>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3</a:t>
            </a:fld>
            <a:endParaRPr sz="1300">
              <a:solidFill>
                <a:schemeClr val="dk1"/>
              </a:solidFill>
              <a:latin typeface="Arial"/>
              <a:ea typeface="Arial"/>
              <a:cs typeface="Arial"/>
              <a:sym typeface="Arial"/>
            </a:endParaRPr>
          </a:p>
        </p:txBody>
      </p:sp>
      <p:sp>
        <p:nvSpPr>
          <p:cNvPr id="91" name="Google Shape;91;p9"/>
          <p:cNvSpPr txBox="1"/>
          <p:nvPr/>
        </p:nvSpPr>
        <p:spPr>
          <a:xfrm>
            <a:off x="85878" y="4379407"/>
            <a:ext cx="8258175" cy="2437340"/>
          </a:xfrm>
          <a:prstGeom prst="rect">
            <a:avLst/>
          </a:prstGeom>
          <a:noFill/>
          <a:ln>
            <a:noFill/>
          </a:ln>
        </p:spPr>
        <p:txBody>
          <a:bodyPr spcFirstLastPara="1" wrap="square" lIns="0" tIns="71750" rIns="0" bIns="0" anchor="t" anchorCtr="0">
            <a:noAutofit/>
          </a:bodyPr>
          <a:lstStyle/>
          <a:p>
            <a:pPr marL="0" marR="5080" lvl="0" indent="0" algn="just" rtl="0">
              <a:lnSpc>
                <a:spcPct val="100499"/>
              </a:lnSpc>
              <a:spcBef>
                <a:spcPts val="90"/>
              </a:spcBef>
              <a:spcAft>
                <a:spcPts val="0"/>
              </a:spcAft>
              <a:buNone/>
            </a:pPr>
            <a:r>
              <a:rPr lang="en-US" sz="2000" dirty="0">
                <a:solidFill>
                  <a:srgbClr val="0033CC"/>
                </a:solidFill>
                <a:latin typeface="Trebuchet MS"/>
                <a:ea typeface="Trebuchet MS"/>
                <a:cs typeface="Trebuchet MS"/>
                <a:sym typeface="Trebuchet MS"/>
              </a:rPr>
              <a:t>The components that go into the solution for generating fake faces are: </a:t>
            </a:r>
            <a:endParaRPr sz="2000" dirty="0">
              <a:solidFill>
                <a:srgbClr val="0033CC"/>
              </a:solidFill>
              <a:latin typeface="Trebuchet MS"/>
              <a:ea typeface="Trebuchet MS"/>
              <a:cs typeface="Trebuchet MS"/>
              <a:sym typeface="Trebuchet MS"/>
            </a:endParaRPr>
          </a:p>
          <a:p>
            <a:pPr marL="438150" marR="5080" lvl="0" indent="-342900" algn="just" rtl="0">
              <a:lnSpc>
                <a:spcPct val="100499"/>
              </a:lnSpc>
              <a:spcBef>
                <a:spcPts val="90"/>
              </a:spcBef>
              <a:spcAft>
                <a:spcPts val="0"/>
              </a:spcAft>
              <a:buClr>
                <a:srgbClr val="0033CC"/>
              </a:buClr>
              <a:buSzPts val="2100"/>
              <a:buFont typeface="Arial" panose="020B0604020202020204" pitchFamily="34" charset="0"/>
              <a:buChar char="•"/>
            </a:pPr>
            <a:r>
              <a:rPr lang="en-US" sz="2100" dirty="0">
                <a:solidFill>
                  <a:srgbClr val="0033CC"/>
                </a:solidFill>
                <a:latin typeface="Trebuchet MS"/>
                <a:ea typeface="Trebuchet MS"/>
                <a:cs typeface="Trebuchet MS"/>
                <a:sym typeface="Trebuchet MS"/>
              </a:rPr>
              <a:t>Training data 	→	consists of a large dataset of images </a:t>
            </a:r>
          </a:p>
          <a:p>
            <a:pPr marL="95250" marR="5080" lvl="0" algn="just" rtl="0">
              <a:lnSpc>
                <a:spcPct val="100499"/>
              </a:lnSpc>
              <a:spcBef>
                <a:spcPts val="90"/>
              </a:spcBef>
              <a:spcAft>
                <a:spcPts val="0"/>
              </a:spcAft>
              <a:buClr>
                <a:srgbClr val="0033CC"/>
              </a:buClr>
              <a:buSzPts val="2100"/>
            </a:pPr>
            <a:r>
              <a:rPr lang="en-US" sz="2100" dirty="0">
                <a:solidFill>
                  <a:srgbClr val="0033CC"/>
                </a:solidFill>
                <a:latin typeface="Trebuchet MS"/>
                <a:ea typeface="Trebuchet MS"/>
                <a:cs typeface="Trebuchet MS"/>
                <a:sym typeface="Trebuchet MS"/>
              </a:rPr>
              <a:t>				of faces</a:t>
            </a:r>
            <a:endParaRPr sz="2100" dirty="0">
              <a:solidFill>
                <a:srgbClr val="0033CC"/>
              </a:solidFill>
              <a:latin typeface="Trebuchet MS"/>
              <a:ea typeface="Trebuchet MS"/>
              <a:cs typeface="Trebuchet MS"/>
              <a:sym typeface="Trebuchet MS"/>
            </a:endParaRPr>
          </a:p>
          <a:p>
            <a:pPr marL="171450" marR="5080" lvl="0" indent="-171450" algn="just" rtl="0">
              <a:lnSpc>
                <a:spcPct val="100499"/>
              </a:lnSpc>
              <a:spcBef>
                <a:spcPts val="90"/>
              </a:spcBef>
              <a:spcAft>
                <a:spcPts val="0"/>
              </a:spcAft>
              <a:buFont typeface="Arial" panose="020B0604020202020204" pitchFamily="34" charset="0"/>
              <a:buChar char="•"/>
            </a:pPr>
            <a:endParaRPr sz="600" dirty="0">
              <a:solidFill>
                <a:srgbClr val="0033CC"/>
              </a:solidFill>
              <a:latin typeface="Trebuchet MS"/>
              <a:ea typeface="Trebuchet MS"/>
              <a:cs typeface="Trebuchet MS"/>
              <a:sym typeface="Trebuchet MS"/>
            </a:endParaRPr>
          </a:p>
          <a:p>
            <a:pPr marL="438150" marR="5080" lvl="0" indent="-342900" algn="just" rtl="0">
              <a:lnSpc>
                <a:spcPct val="100499"/>
              </a:lnSpc>
              <a:spcBef>
                <a:spcPts val="90"/>
              </a:spcBef>
              <a:spcAft>
                <a:spcPts val="0"/>
              </a:spcAft>
              <a:buClr>
                <a:srgbClr val="0033CC"/>
              </a:buClr>
              <a:buSzPts val="2100"/>
              <a:buFont typeface="Arial" panose="020B0604020202020204" pitchFamily="34" charset="0"/>
              <a:buChar char="•"/>
            </a:pPr>
            <a:r>
              <a:rPr lang="en-US" sz="2100" dirty="0">
                <a:solidFill>
                  <a:srgbClr val="0033CC"/>
                </a:solidFill>
                <a:latin typeface="Trebuchet MS"/>
                <a:ea typeface="Trebuchet MS"/>
                <a:cs typeface="Trebuchet MS"/>
                <a:sym typeface="Trebuchet MS"/>
              </a:rPr>
              <a:t>Generator 		→	generates fake images </a:t>
            </a:r>
            <a:endParaRPr sz="2100" dirty="0">
              <a:solidFill>
                <a:srgbClr val="0033CC"/>
              </a:solidFill>
              <a:latin typeface="Trebuchet MS"/>
              <a:ea typeface="Trebuchet MS"/>
              <a:cs typeface="Trebuchet MS"/>
              <a:sym typeface="Trebuchet MS"/>
            </a:endParaRPr>
          </a:p>
          <a:p>
            <a:pPr marL="171450" marR="5080" lvl="0" indent="-171450" algn="just" rtl="0">
              <a:lnSpc>
                <a:spcPct val="100499"/>
              </a:lnSpc>
              <a:spcBef>
                <a:spcPts val="90"/>
              </a:spcBef>
              <a:spcAft>
                <a:spcPts val="0"/>
              </a:spcAft>
              <a:buFont typeface="Arial" panose="020B0604020202020204" pitchFamily="34" charset="0"/>
              <a:buChar char="•"/>
            </a:pPr>
            <a:endParaRPr sz="600" dirty="0">
              <a:solidFill>
                <a:srgbClr val="0033CC"/>
              </a:solidFill>
              <a:latin typeface="Trebuchet MS"/>
              <a:ea typeface="Trebuchet MS"/>
              <a:cs typeface="Trebuchet MS"/>
              <a:sym typeface="Trebuchet MS"/>
            </a:endParaRPr>
          </a:p>
          <a:p>
            <a:pPr marL="438150" marR="5080" lvl="0" indent="-342900" algn="just" rtl="0">
              <a:lnSpc>
                <a:spcPct val="100499"/>
              </a:lnSpc>
              <a:spcBef>
                <a:spcPts val="90"/>
              </a:spcBef>
              <a:spcAft>
                <a:spcPts val="0"/>
              </a:spcAft>
              <a:buClr>
                <a:srgbClr val="0033CC"/>
              </a:buClr>
              <a:buSzPts val="2100"/>
              <a:buFont typeface="Arial" panose="020B0604020202020204" pitchFamily="34" charset="0"/>
              <a:buChar char="•"/>
            </a:pPr>
            <a:r>
              <a:rPr lang="en-US" sz="2100" dirty="0">
                <a:solidFill>
                  <a:srgbClr val="0033CC"/>
                </a:solidFill>
                <a:latin typeface="Trebuchet MS"/>
                <a:ea typeface="Trebuchet MS"/>
                <a:cs typeface="Trebuchet MS"/>
                <a:sym typeface="Trebuchet MS"/>
              </a:rPr>
              <a:t>Discriminator	→	takes training data and fake 						images, classifies them as fake/real</a:t>
            </a:r>
            <a:endParaRPr sz="2100" dirty="0">
              <a:solidFill>
                <a:srgbClr val="0033CC"/>
              </a:solidFill>
              <a:latin typeface="Trebuchet MS"/>
              <a:ea typeface="Trebuchet MS"/>
              <a:cs typeface="Trebuchet MS"/>
              <a:sym typeface="Trebuchet MS"/>
            </a:endParaRPr>
          </a:p>
        </p:txBody>
      </p:sp>
      <p:pic>
        <p:nvPicPr>
          <p:cNvPr id="92" name="Google Shape;92;p9"/>
          <p:cNvPicPr preferRelativeResize="0"/>
          <p:nvPr/>
        </p:nvPicPr>
        <p:blipFill>
          <a:blip r:embed="rId3">
            <a:alphaModFix/>
          </a:blip>
          <a:stretch>
            <a:fillRect/>
          </a:stretch>
        </p:blipFill>
        <p:spPr>
          <a:xfrm>
            <a:off x="312713" y="1651082"/>
            <a:ext cx="8518574" cy="2728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4807798" y="1144175"/>
            <a:ext cx="4336200" cy="3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Adversarial Training Algorithm</a:t>
            </a:r>
            <a:endParaRPr/>
          </a:p>
        </p:txBody>
      </p:sp>
      <p:sp>
        <p:nvSpPr>
          <p:cNvPr id="98" name="Google Shape;98;p10"/>
          <p:cNvSpPr txBox="1"/>
          <p:nvPr/>
        </p:nvSpPr>
        <p:spPr>
          <a:xfrm>
            <a:off x="73025" y="1652025"/>
            <a:ext cx="7820100" cy="4728900"/>
          </a:xfrm>
          <a:prstGeom prst="rect">
            <a:avLst/>
          </a:prstGeom>
          <a:noFill/>
          <a:ln>
            <a:noFill/>
          </a:ln>
        </p:spPr>
        <p:txBody>
          <a:bodyPr spcFirstLastPara="1" wrap="square" lIns="0" tIns="11425" rIns="0" bIns="0" anchor="t" anchorCtr="0">
            <a:noAutofit/>
          </a:bodyPr>
          <a:lstStyle/>
          <a:p>
            <a:pPr marL="0" marR="5080" lvl="0" indent="0" algn="just" rtl="0">
              <a:lnSpc>
                <a:spcPct val="100499"/>
              </a:lnSpc>
              <a:spcBef>
                <a:spcPts val="90"/>
              </a:spcBef>
              <a:spcAft>
                <a:spcPts val="0"/>
              </a:spcAft>
              <a:buNone/>
            </a:pPr>
            <a:r>
              <a:rPr lang="en-US" sz="2400" b="1" u="sng">
                <a:solidFill>
                  <a:srgbClr val="0033CC"/>
                </a:solidFill>
                <a:latin typeface="Trebuchet MS"/>
                <a:ea typeface="Trebuchet MS"/>
                <a:cs typeface="Trebuchet MS"/>
                <a:sym typeface="Trebuchet MS"/>
              </a:rPr>
              <a:t>Algorithm:</a:t>
            </a:r>
            <a:endParaRPr sz="2400" b="1" u="sng">
              <a:solidFill>
                <a:srgbClr val="0033CC"/>
              </a:solidFill>
              <a:latin typeface="Trebuchet MS"/>
              <a:ea typeface="Trebuchet MS"/>
              <a:cs typeface="Trebuchet MS"/>
              <a:sym typeface="Trebuchet MS"/>
            </a:endParaRPr>
          </a:p>
          <a:p>
            <a:pPr marL="914400" marR="5080" lvl="0" indent="-355600" algn="just" rtl="0">
              <a:lnSpc>
                <a:spcPct val="100499"/>
              </a:lnSpc>
              <a:spcBef>
                <a:spcPts val="9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generator  takes  in  random  noise from a uniform distribution and  returns  an image.</a:t>
            </a:r>
            <a:endParaRPr sz="2000">
              <a:solidFill>
                <a:srgbClr val="0033CC"/>
              </a:solidFill>
              <a:latin typeface="Trebuchet MS"/>
              <a:ea typeface="Trebuchet MS"/>
              <a:cs typeface="Trebuchet MS"/>
              <a:sym typeface="Trebuchet MS"/>
            </a:endParaRPr>
          </a:p>
          <a:p>
            <a:pPr marL="914400" marR="5080" lvl="0" indent="-355600" algn="just" rtl="0">
              <a:lnSpc>
                <a:spcPct val="100499"/>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This generated image is fed into the discriminator alongside  a  stream  of  images  taken  from  the  actual,  ground-truth data set.</a:t>
            </a:r>
            <a:endParaRPr sz="2000">
              <a:solidFill>
                <a:srgbClr val="0033CC"/>
              </a:solidFill>
              <a:latin typeface="Trebuchet MS"/>
              <a:ea typeface="Trebuchet MS"/>
              <a:cs typeface="Trebuchet MS"/>
              <a:sym typeface="Trebuchet MS"/>
            </a:endParaRPr>
          </a:p>
          <a:p>
            <a:pPr marL="914400" marR="5080" lvl="0" indent="-355600" algn="just" rtl="0">
              <a:lnSpc>
                <a:spcPct val="100499"/>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discriminator  takes  in  both  real  and  fake  images and  returns  probabilities,  a  number  between  0  and  1, with  1  representing  a  prediction  of  authenticity  and  0 representing fake.</a:t>
            </a:r>
            <a:br>
              <a:rPr lang="en-US" sz="2000">
                <a:solidFill>
                  <a:srgbClr val="0033CC"/>
                </a:solidFill>
                <a:latin typeface="Trebuchet MS"/>
                <a:ea typeface="Trebuchet MS"/>
                <a:cs typeface="Trebuchet MS"/>
                <a:sym typeface="Trebuchet MS"/>
              </a:rPr>
            </a:br>
            <a:endParaRPr sz="2000">
              <a:solidFill>
                <a:srgbClr val="0033CC"/>
              </a:solidFill>
              <a:latin typeface="Trebuchet MS"/>
              <a:ea typeface="Trebuchet MS"/>
              <a:cs typeface="Trebuchet MS"/>
              <a:sym typeface="Trebuchet MS"/>
            </a:endParaRPr>
          </a:p>
          <a:p>
            <a:pPr marL="0" marR="5080" lvl="0" indent="457200" algn="just" rtl="0">
              <a:lnSpc>
                <a:spcPct val="100499"/>
              </a:lnSpc>
              <a:spcBef>
                <a:spcPts val="90"/>
              </a:spcBef>
              <a:spcAft>
                <a:spcPts val="0"/>
              </a:spcAft>
              <a:buNone/>
            </a:pPr>
            <a:r>
              <a:rPr lang="en-US" sz="2000">
                <a:solidFill>
                  <a:srgbClr val="0033CC"/>
                </a:solidFill>
                <a:latin typeface="Trebuchet MS"/>
                <a:ea typeface="Trebuchet MS"/>
                <a:cs typeface="Trebuchet MS"/>
                <a:sym typeface="Trebuchet MS"/>
              </a:rPr>
              <a:t>A double feedback loop is created as follows:</a:t>
            </a:r>
            <a:endParaRPr sz="2000">
              <a:solidFill>
                <a:srgbClr val="0033CC"/>
              </a:solidFill>
              <a:latin typeface="Trebuchet MS"/>
              <a:ea typeface="Trebuchet MS"/>
              <a:cs typeface="Trebuchet MS"/>
              <a:sym typeface="Trebuchet MS"/>
            </a:endParaRPr>
          </a:p>
          <a:p>
            <a:pPr marL="914400" marR="5080" lvl="0" indent="-355600" algn="just" rtl="0">
              <a:lnSpc>
                <a:spcPct val="100499"/>
              </a:lnSpc>
              <a:spcBef>
                <a:spcPts val="9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discriminator is in a feedback loop with the ground truth of the images, which we know.</a:t>
            </a:r>
            <a:endParaRPr sz="2000">
              <a:solidFill>
                <a:srgbClr val="0033CC"/>
              </a:solidFill>
              <a:latin typeface="Trebuchet MS"/>
              <a:ea typeface="Trebuchet MS"/>
              <a:cs typeface="Trebuchet MS"/>
              <a:sym typeface="Trebuchet MS"/>
            </a:endParaRPr>
          </a:p>
          <a:p>
            <a:pPr marL="914400" marR="5080" lvl="0" indent="-355600" algn="just" rtl="0">
              <a:lnSpc>
                <a:spcPct val="100499"/>
              </a:lnSpc>
              <a:spcBef>
                <a:spcPts val="0"/>
              </a:spcBef>
              <a:spcAft>
                <a:spcPts val="0"/>
              </a:spcAft>
              <a:buClr>
                <a:srgbClr val="0033CC"/>
              </a:buClr>
              <a:buSzPts val="2000"/>
              <a:buFont typeface="Trebuchet MS"/>
              <a:buChar char="●"/>
            </a:pPr>
            <a:r>
              <a:rPr lang="en-US" sz="2000">
                <a:solidFill>
                  <a:srgbClr val="0033CC"/>
                </a:solidFill>
                <a:latin typeface="Trebuchet MS"/>
                <a:ea typeface="Trebuchet MS"/>
                <a:cs typeface="Trebuchet MS"/>
                <a:sym typeface="Trebuchet MS"/>
              </a:rPr>
              <a:t>The generator is in a feedback loop with the discriminator.</a:t>
            </a:r>
            <a:endParaRPr sz="2000">
              <a:solidFill>
                <a:srgbClr val="0033CC"/>
              </a:solidFill>
              <a:latin typeface="Trebuchet MS"/>
              <a:ea typeface="Trebuchet MS"/>
              <a:cs typeface="Trebuchet MS"/>
              <a:sym typeface="Trebuchet MS"/>
            </a:endParaRPr>
          </a:p>
          <a:p>
            <a:pPr marL="0" marR="5080" lvl="0" indent="0" algn="just" rtl="0">
              <a:lnSpc>
                <a:spcPct val="100499"/>
              </a:lnSpc>
              <a:spcBef>
                <a:spcPts val="90"/>
              </a:spcBef>
              <a:spcAft>
                <a:spcPts val="0"/>
              </a:spcAft>
              <a:buNone/>
            </a:pPr>
            <a:endParaRPr sz="2000" b="1">
              <a:solidFill>
                <a:srgbClr val="0033CC"/>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1"/>
          <p:cNvSpPr txBox="1">
            <a:spLocks noGrp="1"/>
          </p:cNvSpPr>
          <p:nvPr>
            <p:ph type="title"/>
          </p:nvPr>
        </p:nvSpPr>
        <p:spPr>
          <a:xfrm>
            <a:off x="6479996" y="1224550"/>
            <a:ext cx="2558700" cy="391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GAN Formulation</a:t>
            </a:r>
            <a:endParaRPr/>
          </a:p>
        </p:txBody>
      </p:sp>
      <p:pic>
        <p:nvPicPr>
          <p:cNvPr id="104" name="Google Shape;104;p11"/>
          <p:cNvPicPr preferRelativeResize="0"/>
          <p:nvPr/>
        </p:nvPicPr>
        <p:blipFill>
          <a:blip r:embed="rId3">
            <a:alphaModFix/>
          </a:blip>
          <a:stretch>
            <a:fillRect/>
          </a:stretch>
        </p:blipFill>
        <p:spPr>
          <a:xfrm>
            <a:off x="416625" y="1735851"/>
            <a:ext cx="6928451" cy="3146800"/>
          </a:xfrm>
          <a:prstGeom prst="rect">
            <a:avLst/>
          </a:prstGeom>
          <a:noFill/>
          <a:ln>
            <a:noFill/>
          </a:ln>
        </p:spPr>
      </p:pic>
      <p:pic>
        <p:nvPicPr>
          <p:cNvPr id="105" name="Google Shape;105;p11"/>
          <p:cNvPicPr preferRelativeResize="0"/>
          <p:nvPr/>
        </p:nvPicPr>
        <p:blipFill rotWithShape="1">
          <a:blip r:embed="rId4">
            <a:alphaModFix/>
          </a:blip>
          <a:srcRect l="6900" r="9051"/>
          <a:stretch/>
        </p:blipFill>
        <p:spPr>
          <a:xfrm>
            <a:off x="166262" y="5002750"/>
            <a:ext cx="7429176" cy="145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6645196" y="1199500"/>
            <a:ext cx="2428800" cy="3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Experimentation</a:t>
            </a:r>
            <a:endParaRPr/>
          </a:p>
        </p:txBody>
      </p:sp>
      <p:sp>
        <p:nvSpPr>
          <p:cNvPr id="111" name="Google Shape;111;p12"/>
          <p:cNvSpPr txBox="1">
            <a:spLocks noGrp="1"/>
          </p:cNvSpPr>
          <p:nvPr>
            <p:ph type="body" idx="1"/>
          </p:nvPr>
        </p:nvSpPr>
        <p:spPr>
          <a:xfrm>
            <a:off x="163550" y="1599475"/>
            <a:ext cx="8607900" cy="4902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dirty="0">
                <a:solidFill>
                  <a:srgbClr val="0033CC"/>
                </a:solidFill>
              </a:rPr>
              <a:t>We carried out the experiment on two datasets to get a better insight.</a:t>
            </a:r>
            <a:endParaRPr sz="2000" dirty="0">
              <a:solidFill>
                <a:srgbClr val="0033CC"/>
              </a:solidFill>
            </a:endParaRPr>
          </a:p>
          <a:p>
            <a:pPr marL="457200" lvl="0" indent="-355600" algn="l" rtl="0">
              <a:spcBef>
                <a:spcPts val="0"/>
              </a:spcBef>
              <a:spcAft>
                <a:spcPts val="0"/>
              </a:spcAft>
              <a:buClr>
                <a:srgbClr val="0033CC"/>
              </a:buClr>
              <a:buSzPts val="2000"/>
              <a:buAutoNum type="arabicPeriod"/>
            </a:pPr>
            <a:r>
              <a:rPr lang="en-US" sz="2000" dirty="0">
                <a:solidFill>
                  <a:srgbClr val="0033CC"/>
                </a:solidFill>
              </a:rPr>
              <a:t>Celebrity-100k Dataset:</a:t>
            </a:r>
            <a:endParaRPr sz="2000" dirty="0">
              <a:solidFill>
                <a:srgbClr val="0033CC"/>
              </a:solidFill>
            </a:endParaRPr>
          </a:p>
          <a:p>
            <a:pPr marL="0" lvl="0" indent="0" algn="l" rtl="0">
              <a:spcBef>
                <a:spcPts val="0"/>
              </a:spcBef>
              <a:spcAft>
                <a:spcPts val="0"/>
              </a:spcAft>
              <a:buNone/>
            </a:pPr>
            <a:endParaRPr sz="2150" dirty="0">
              <a:solidFill>
                <a:srgbClr val="0033CC"/>
              </a:solidFill>
            </a:endParaRPr>
          </a:p>
          <a:p>
            <a:pPr marL="0" lvl="0" indent="0" algn="l" rtl="0">
              <a:spcBef>
                <a:spcPts val="0"/>
              </a:spcBef>
              <a:spcAft>
                <a:spcPts val="0"/>
              </a:spcAft>
              <a:buNone/>
            </a:pPr>
            <a:endParaRPr sz="2150" dirty="0">
              <a:solidFill>
                <a:srgbClr val="0033CC"/>
              </a:solidFill>
            </a:endParaRPr>
          </a:p>
          <a:p>
            <a:pPr marL="0" lvl="0" indent="0" algn="l" rtl="0">
              <a:spcBef>
                <a:spcPts val="0"/>
              </a:spcBef>
              <a:spcAft>
                <a:spcPts val="0"/>
              </a:spcAft>
              <a:buNone/>
            </a:pPr>
            <a:endParaRPr sz="2150" dirty="0">
              <a:solidFill>
                <a:srgbClr val="0033CC"/>
              </a:solidFill>
            </a:endParaRPr>
          </a:p>
          <a:p>
            <a:pPr marL="0" lvl="0" indent="0" algn="l" rtl="0">
              <a:spcBef>
                <a:spcPts val="0"/>
              </a:spcBef>
              <a:spcAft>
                <a:spcPts val="0"/>
              </a:spcAft>
              <a:buNone/>
            </a:pPr>
            <a:endParaRPr sz="2150" dirty="0">
              <a:solidFill>
                <a:srgbClr val="0033CC"/>
              </a:solidFill>
            </a:endParaRPr>
          </a:p>
          <a:p>
            <a:pPr marL="0" lvl="0" indent="0" algn="l" rtl="0">
              <a:spcBef>
                <a:spcPts val="0"/>
              </a:spcBef>
              <a:spcAft>
                <a:spcPts val="0"/>
              </a:spcAft>
              <a:buNone/>
            </a:pPr>
            <a:endParaRPr sz="2150" dirty="0">
              <a:solidFill>
                <a:srgbClr val="0033CC"/>
              </a:solidFill>
            </a:endParaRPr>
          </a:p>
          <a:p>
            <a:pPr marL="0" lvl="0" indent="0" algn="l" rtl="0">
              <a:spcBef>
                <a:spcPts val="0"/>
              </a:spcBef>
              <a:spcAft>
                <a:spcPts val="0"/>
              </a:spcAft>
              <a:buNone/>
            </a:pPr>
            <a:endParaRPr sz="2150" dirty="0">
              <a:solidFill>
                <a:srgbClr val="0033CC"/>
              </a:solidFill>
            </a:endParaRPr>
          </a:p>
          <a:p>
            <a:pPr marL="0" lvl="0" indent="0" algn="l" rtl="0">
              <a:spcBef>
                <a:spcPts val="0"/>
              </a:spcBef>
              <a:spcAft>
                <a:spcPts val="0"/>
              </a:spcAft>
              <a:buNone/>
            </a:pPr>
            <a:endParaRPr lang="en-IN" sz="2000" dirty="0">
              <a:solidFill>
                <a:srgbClr val="0033CC"/>
              </a:solidFill>
            </a:endParaRPr>
          </a:p>
          <a:p>
            <a:pPr marL="101600" lvl="0" indent="0" algn="l" rtl="0">
              <a:spcBef>
                <a:spcPts val="0"/>
              </a:spcBef>
              <a:spcAft>
                <a:spcPts val="0"/>
              </a:spcAft>
              <a:buClr>
                <a:srgbClr val="0033CC"/>
              </a:buClr>
              <a:buSzPts val="2000"/>
            </a:pPr>
            <a:r>
              <a:rPr lang="en-US" sz="2000" dirty="0">
                <a:solidFill>
                  <a:srgbClr val="0033CC"/>
                </a:solidFill>
              </a:rPr>
              <a:t>2.  </a:t>
            </a:r>
            <a:r>
              <a:rPr lang="en-US" sz="2000" dirty="0" err="1">
                <a:solidFill>
                  <a:srgbClr val="0033CC"/>
                </a:solidFill>
              </a:rPr>
              <a:t>CelebA</a:t>
            </a:r>
            <a:r>
              <a:rPr lang="en-US" sz="2000" dirty="0">
                <a:solidFill>
                  <a:srgbClr val="0033CC"/>
                </a:solidFill>
              </a:rPr>
              <a:t> dataset:</a:t>
            </a:r>
          </a:p>
          <a:p>
            <a:pPr marL="457200" lvl="0" indent="0" algn="l" rtl="0">
              <a:spcBef>
                <a:spcPts val="0"/>
              </a:spcBef>
              <a:spcAft>
                <a:spcPts val="0"/>
              </a:spcAft>
              <a:buNone/>
            </a:pPr>
            <a:endParaRPr lang="en-IN" sz="2150" dirty="0">
              <a:solidFill>
                <a:srgbClr val="0033CC"/>
              </a:solidFill>
            </a:endParaRPr>
          </a:p>
        </p:txBody>
      </p:sp>
      <p:pic>
        <p:nvPicPr>
          <p:cNvPr id="112" name="Google Shape;112;p12"/>
          <p:cNvPicPr preferRelativeResize="0"/>
          <p:nvPr/>
        </p:nvPicPr>
        <p:blipFill>
          <a:blip r:embed="rId3">
            <a:alphaModFix/>
          </a:blip>
          <a:stretch>
            <a:fillRect/>
          </a:stretch>
        </p:blipFill>
        <p:spPr>
          <a:xfrm>
            <a:off x="249550" y="2253861"/>
            <a:ext cx="3590749" cy="1748475"/>
          </a:xfrm>
          <a:prstGeom prst="rect">
            <a:avLst/>
          </a:prstGeom>
          <a:noFill/>
          <a:ln>
            <a:noFill/>
          </a:ln>
        </p:spPr>
      </p:pic>
      <p:pic>
        <p:nvPicPr>
          <p:cNvPr id="113" name="Google Shape;113;p12"/>
          <p:cNvPicPr preferRelativeResize="0"/>
          <p:nvPr/>
        </p:nvPicPr>
        <p:blipFill>
          <a:blip r:embed="rId4">
            <a:alphaModFix/>
          </a:blip>
          <a:stretch>
            <a:fillRect/>
          </a:stretch>
        </p:blipFill>
        <p:spPr>
          <a:xfrm>
            <a:off x="249550" y="4812886"/>
            <a:ext cx="3719900" cy="1873039"/>
          </a:xfrm>
          <a:prstGeom prst="rect">
            <a:avLst/>
          </a:prstGeom>
          <a:noFill/>
          <a:ln>
            <a:noFill/>
          </a:ln>
        </p:spPr>
      </p:pic>
      <p:sp>
        <p:nvSpPr>
          <p:cNvPr id="114" name="Google Shape;114;p12"/>
          <p:cNvSpPr txBox="1"/>
          <p:nvPr/>
        </p:nvSpPr>
        <p:spPr>
          <a:xfrm>
            <a:off x="4017050" y="4790750"/>
            <a:ext cx="3590700" cy="11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rgbClr val="0033CC"/>
                </a:solidFill>
                <a:latin typeface="Trebuchet MS"/>
                <a:ea typeface="Trebuchet MS"/>
                <a:cs typeface="Trebuchet MS"/>
                <a:sym typeface="Trebuchet MS"/>
              </a:rPr>
              <a:t>Test 1 (similar to Test 2):</a:t>
            </a:r>
            <a:endParaRPr sz="1600" b="1">
              <a:solidFill>
                <a:srgbClr val="0033CC"/>
              </a:solidFill>
              <a:latin typeface="Trebuchet MS"/>
              <a:ea typeface="Trebuchet MS"/>
              <a:cs typeface="Trebuchet MS"/>
              <a:sym typeface="Trebuchet MS"/>
            </a:endParaRPr>
          </a:p>
          <a:p>
            <a:pPr marL="0" lvl="0" indent="457200" algn="l" rtl="0">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β (for ADAM optimizer) = 0.5</a:t>
            </a:r>
            <a:endParaRPr sz="1600">
              <a:solidFill>
                <a:srgbClr val="0033CC"/>
              </a:solidFill>
              <a:latin typeface="Trebuchet MS"/>
              <a:ea typeface="Trebuchet MS"/>
              <a:cs typeface="Trebuchet MS"/>
              <a:sym typeface="Trebuchet MS"/>
            </a:endParaRPr>
          </a:p>
          <a:p>
            <a:pPr marL="0" lvl="0" indent="457200" algn="l" rtl="0">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α (for Leaky ReLU) = 0.2</a:t>
            </a:r>
            <a:endParaRPr sz="1600">
              <a:solidFill>
                <a:srgbClr val="0033CC"/>
              </a:solidFill>
              <a:latin typeface="Trebuchet MS"/>
              <a:ea typeface="Trebuchet MS"/>
              <a:cs typeface="Trebuchet MS"/>
              <a:sym typeface="Trebuchet MS"/>
            </a:endParaRPr>
          </a:p>
          <a:p>
            <a:pPr marL="0" lvl="0" indent="457200" algn="l" rtl="0">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noise_size = 200</a:t>
            </a:r>
            <a:endParaRPr sz="1600">
              <a:solidFill>
                <a:srgbClr val="0033CC"/>
              </a:solidFill>
              <a:latin typeface="Trebuchet MS"/>
              <a:ea typeface="Trebuchet MS"/>
              <a:cs typeface="Trebuchet MS"/>
              <a:sym typeface="Trebuchet MS"/>
            </a:endParaRPr>
          </a:p>
          <a:p>
            <a:pPr marL="0" lvl="0" indent="457200" algn="l" rtl="0">
              <a:spcBef>
                <a:spcPts val="0"/>
              </a:spcBef>
              <a:spcAft>
                <a:spcPts val="0"/>
              </a:spcAft>
              <a:buClr>
                <a:schemeClr val="dk1"/>
              </a:buClr>
              <a:buSzPts val="1100"/>
              <a:buFont typeface="Arial"/>
              <a:buNone/>
            </a:pPr>
            <a:r>
              <a:rPr lang="en-US" sz="1600">
                <a:solidFill>
                  <a:srgbClr val="0033CC"/>
                </a:solidFill>
                <a:latin typeface="Trebuchet MS"/>
                <a:ea typeface="Trebuchet MS"/>
                <a:cs typeface="Trebuchet MS"/>
                <a:sym typeface="Trebuchet MS"/>
              </a:rPr>
              <a:t>learning_rate = 0.0002</a:t>
            </a:r>
            <a:endParaRPr sz="1600">
              <a:solidFill>
                <a:srgbClr val="0033CC"/>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600">
              <a:solidFill>
                <a:srgbClr val="0033CC"/>
              </a:solidFill>
              <a:latin typeface="Trebuchet MS"/>
              <a:ea typeface="Trebuchet MS"/>
              <a:cs typeface="Trebuchet MS"/>
              <a:sym typeface="Trebuchet MS"/>
            </a:endParaRPr>
          </a:p>
          <a:p>
            <a:pPr marL="0" lvl="0" indent="0" algn="l" rtl="0">
              <a:spcBef>
                <a:spcPts val="0"/>
              </a:spcBef>
              <a:spcAft>
                <a:spcPts val="0"/>
              </a:spcAft>
              <a:buNone/>
            </a:pPr>
            <a:endParaRPr sz="1600">
              <a:solidFill>
                <a:srgbClr val="0033CC"/>
              </a:solidFill>
              <a:latin typeface="Trebuchet MS"/>
              <a:ea typeface="Trebuchet MS"/>
              <a:cs typeface="Trebuchet MS"/>
              <a:sym typeface="Trebuchet MS"/>
            </a:endParaRPr>
          </a:p>
        </p:txBody>
      </p:sp>
      <p:sp>
        <p:nvSpPr>
          <p:cNvPr id="115" name="Google Shape;115;p12"/>
          <p:cNvSpPr txBox="1"/>
          <p:nvPr/>
        </p:nvSpPr>
        <p:spPr>
          <a:xfrm>
            <a:off x="3969450" y="1947375"/>
            <a:ext cx="3720000" cy="14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rgbClr val="0033CC"/>
                </a:solidFill>
                <a:latin typeface="Trebuchet MS"/>
                <a:ea typeface="Trebuchet MS"/>
                <a:cs typeface="Trebuchet MS"/>
                <a:sym typeface="Trebuchet MS"/>
              </a:rPr>
              <a:t>Test 1:</a:t>
            </a:r>
            <a:endParaRPr sz="1600" b="1">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β (for ADAM optimizer) = 0.5</a:t>
            </a:r>
            <a:endParaRPr sz="1600">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α = 0 (ReLU)</a:t>
            </a:r>
            <a:endParaRPr sz="1600">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noise_size = 200</a:t>
            </a:r>
            <a:endParaRPr sz="1600">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learning_rate = 0.0001</a:t>
            </a:r>
            <a:endParaRPr sz="1600">
              <a:solidFill>
                <a:srgbClr val="0033CC"/>
              </a:solidFill>
              <a:latin typeface="Trebuchet MS"/>
              <a:ea typeface="Trebuchet MS"/>
              <a:cs typeface="Trebuchet MS"/>
              <a:sym typeface="Trebuchet MS"/>
            </a:endParaRPr>
          </a:p>
          <a:p>
            <a:pPr marL="0" lvl="0" indent="0" algn="l" rtl="0">
              <a:spcBef>
                <a:spcPts val="0"/>
              </a:spcBef>
              <a:spcAft>
                <a:spcPts val="0"/>
              </a:spcAft>
              <a:buNone/>
            </a:pPr>
            <a:endParaRPr sz="1600">
              <a:solidFill>
                <a:srgbClr val="0033CC"/>
              </a:solidFill>
              <a:latin typeface="Trebuchet MS"/>
              <a:ea typeface="Trebuchet MS"/>
              <a:cs typeface="Trebuchet MS"/>
              <a:sym typeface="Trebuchet MS"/>
            </a:endParaRPr>
          </a:p>
          <a:p>
            <a:pPr marL="0" lvl="0" indent="0" algn="l" rtl="0">
              <a:spcBef>
                <a:spcPts val="0"/>
              </a:spcBef>
              <a:spcAft>
                <a:spcPts val="0"/>
              </a:spcAft>
              <a:buNone/>
            </a:pPr>
            <a:endParaRPr sz="1600">
              <a:solidFill>
                <a:srgbClr val="0033CC"/>
              </a:solidFill>
              <a:latin typeface="Trebuchet MS"/>
              <a:ea typeface="Trebuchet MS"/>
              <a:cs typeface="Trebuchet MS"/>
              <a:sym typeface="Trebuchet MS"/>
            </a:endParaRPr>
          </a:p>
        </p:txBody>
      </p:sp>
      <p:sp>
        <p:nvSpPr>
          <p:cNvPr id="116" name="Google Shape;116;p12"/>
          <p:cNvSpPr txBox="1"/>
          <p:nvPr/>
        </p:nvSpPr>
        <p:spPr>
          <a:xfrm>
            <a:off x="3969450" y="3232850"/>
            <a:ext cx="3839100" cy="14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rgbClr val="0033CC"/>
                </a:solidFill>
                <a:latin typeface="Trebuchet MS"/>
                <a:ea typeface="Trebuchet MS"/>
                <a:cs typeface="Trebuchet MS"/>
                <a:sym typeface="Trebuchet MS"/>
              </a:rPr>
              <a:t>Test 2:</a:t>
            </a:r>
            <a:endParaRPr sz="1600" b="1">
              <a:solidFill>
                <a:srgbClr val="0033CC"/>
              </a:solidFill>
              <a:latin typeface="Trebuchet MS"/>
              <a:ea typeface="Trebuchet MS"/>
              <a:cs typeface="Trebuchet MS"/>
              <a:sym typeface="Trebuchet MS"/>
            </a:endParaRPr>
          </a:p>
          <a:p>
            <a:pPr marL="0" lvl="0" indent="457200" algn="l" rtl="0">
              <a:spcBef>
                <a:spcPts val="0"/>
              </a:spcBef>
              <a:spcAft>
                <a:spcPts val="0"/>
              </a:spcAft>
              <a:buNone/>
            </a:pPr>
            <a:r>
              <a:rPr lang="en-US" sz="1600">
                <a:solidFill>
                  <a:srgbClr val="0033CC"/>
                </a:solidFill>
                <a:latin typeface="Trebuchet MS"/>
                <a:ea typeface="Trebuchet MS"/>
                <a:cs typeface="Trebuchet MS"/>
                <a:sym typeface="Trebuchet MS"/>
              </a:rPr>
              <a:t>β (for ADAM optimizer) = 0.5</a:t>
            </a:r>
            <a:endParaRPr sz="1600">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α (for Leaky ReLU) = 0.2</a:t>
            </a:r>
            <a:endParaRPr sz="1600">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noise_size = 200</a:t>
            </a:r>
            <a:endParaRPr sz="1600">
              <a:solidFill>
                <a:srgbClr val="0033CC"/>
              </a:solidFill>
              <a:latin typeface="Trebuchet MS"/>
              <a:ea typeface="Trebuchet MS"/>
              <a:cs typeface="Trebuchet MS"/>
              <a:sym typeface="Trebuchet MS"/>
            </a:endParaRPr>
          </a:p>
          <a:p>
            <a:pPr marL="457200" lvl="0" indent="0" algn="l" rtl="0">
              <a:spcBef>
                <a:spcPts val="0"/>
              </a:spcBef>
              <a:spcAft>
                <a:spcPts val="0"/>
              </a:spcAft>
              <a:buNone/>
            </a:pPr>
            <a:r>
              <a:rPr lang="en-US" sz="1600">
                <a:solidFill>
                  <a:srgbClr val="0033CC"/>
                </a:solidFill>
                <a:latin typeface="Trebuchet MS"/>
                <a:ea typeface="Trebuchet MS"/>
                <a:cs typeface="Trebuchet MS"/>
                <a:sym typeface="Trebuchet MS"/>
              </a:rPr>
              <a:t>learning_rate = 0.0002</a:t>
            </a:r>
            <a:endParaRPr sz="1600">
              <a:solidFill>
                <a:srgbClr val="0033CC"/>
              </a:solidFill>
              <a:latin typeface="Trebuchet MS"/>
              <a:ea typeface="Trebuchet MS"/>
              <a:cs typeface="Trebuchet MS"/>
              <a:sym typeface="Trebuchet MS"/>
            </a:endParaRPr>
          </a:p>
          <a:p>
            <a:pPr marL="0" lvl="0" indent="0" algn="l" rtl="0">
              <a:spcBef>
                <a:spcPts val="0"/>
              </a:spcBef>
              <a:spcAft>
                <a:spcPts val="0"/>
              </a:spcAft>
              <a:buNone/>
            </a:pPr>
            <a:endParaRPr sz="1600">
              <a:solidFill>
                <a:srgbClr val="0033CC"/>
              </a:solidFill>
              <a:latin typeface="Trebuchet MS"/>
              <a:ea typeface="Trebuchet MS"/>
              <a:cs typeface="Trebuchet MS"/>
              <a:sym typeface="Trebuchet MS"/>
            </a:endParaRPr>
          </a:p>
          <a:p>
            <a:pPr marL="0" lvl="0" indent="0" algn="l" rtl="0">
              <a:spcBef>
                <a:spcPts val="0"/>
              </a:spcBef>
              <a:spcAft>
                <a:spcPts val="0"/>
              </a:spcAft>
              <a:buNone/>
            </a:pPr>
            <a:endParaRPr sz="1600">
              <a:solidFill>
                <a:srgbClr val="0033CC"/>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5661296" y="1185700"/>
            <a:ext cx="3269700" cy="369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a:t>Analysing the Solution</a:t>
            </a:r>
            <a:endParaRPr/>
          </a:p>
        </p:txBody>
      </p:sp>
      <p:pic>
        <p:nvPicPr>
          <p:cNvPr id="122" name="Google Shape;122;p13"/>
          <p:cNvPicPr preferRelativeResize="0"/>
          <p:nvPr/>
        </p:nvPicPr>
        <p:blipFill>
          <a:blip r:embed="rId3">
            <a:alphaModFix/>
          </a:blip>
          <a:stretch>
            <a:fillRect/>
          </a:stretch>
        </p:blipFill>
        <p:spPr>
          <a:xfrm>
            <a:off x="236475" y="1614488"/>
            <a:ext cx="4325600" cy="2186275"/>
          </a:xfrm>
          <a:prstGeom prst="rect">
            <a:avLst/>
          </a:prstGeom>
          <a:noFill/>
          <a:ln>
            <a:noFill/>
          </a:ln>
        </p:spPr>
      </p:pic>
      <p:pic>
        <p:nvPicPr>
          <p:cNvPr id="123" name="Google Shape;123;p13"/>
          <p:cNvPicPr preferRelativeResize="0"/>
          <p:nvPr/>
        </p:nvPicPr>
        <p:blipFill>
          <a:blip r:embed="rId4">
            <a:alphaModFix/>
          </a:blip>
          <a:stretch>
            <a:fillRect/>
          </a:stretch>
        </p:blipFill>
        <p:spPr>
          <a:xfrm>
            <a:off x="4667925" y="1614500"/>
            <a:ext cx="4007151" cy="2186250"/>
          </a:xfrm>
          <a:prstGeom prst="rect">
            <a:avLst/>
          </a:prstGeom>
          <a:noFill/>
          <a:ln>
            <a:noFill/>
          </a:ln>
        </p:spPr>
      </p:pic>
      <p:sp>
        <p:nvSpPr>
          <p:cNvPr id="124" name="Google Shape;124;p13"/>
          <p:cNvSpPr txBox="1"/>
          <p:nvPr/>
        </p:nvSpPr>
        <p:spPr>
          <a:xfrm>
            <a:off x="295600" y="3797100"/>
            <a:ext cx="7365900" cy="2271300"/>
          </a:xfrm>
          <a:prstGeom prst="rect">
            <a:avLst/>
          </a:prstGeom>
          <a:noFill/>
          <a:ln>
            <a:noFill/>
          </a:ln>
        </p:spPr>
        <p:txBody>
          <a:bodyPr spcFirstLastPara="1" wrap="square" lIns="91425" tIns="91425" rIns="91425" bIns="91425" anchor="t" anchorCtr="0">
            <a:noAutofit/>
          </a:bodyPr>
          <a:lstStyle/>
          <a:p>
            <a:pPr marL="457200" lvl="0" indent="-365125" algn="l" rtl="0">
              <a:spcBef>
                <a:spcPts val="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A successful training of the networks would lead to the generator creating a realistic-looking image, which would deceive the discriminator into realising the image to be real.</a:t>
            </a:r>
            <a:endParaRPr sz="2150">
              <a:solidFill>
                <a:srgbClr val="0033CC"/>
              </a:solidFill>
              <a:latin typeface="Trebuchet MS"/>
              <a:ea typeface="Trebuchet MS"/>
              <a:cs typeface="Trebuchet MS"/>
              <a:sym typeface="Trebuchet MS"/>
            </a:endParaRPr>
          </a:p>
          <a:p>
            <a:pPr marL="457200" lvl="0" indent="0" algn="l" rtl="0">
              <a:spcBef>
                <a:spcPts val="0"/>
              </a:spcBef>
              <a:spcAft>
                <a:spcPts val="0"/>
              </a:spcAft>
              <a:buNone/>
            </a:pPr>
            <a:endParaRPr sz="800">
              <a:solidFill>
                <a:srgbClr val="0033CC"/>
              </a:solidFill>
              <a:latin typeface="Trebuchet MS"/>
              <a:ea typeface="Trebuchet MS"/>
              <a:cs typeface="Trebuchet MS"/>
              <a:sym typeface="Trebuchet MS"/>
            </a:endParaRPr>
          </a:p>
          <a:p>
            <a:pPr marL="457200" lvl="0" indent="-365125" algn="l" rtl="0">
              <a:spcBef>
                <a:spcPts val="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This means that on convergence, the loss of the discriminator is maximised, and the loss of generator is minimised, as precisely depicted by the graphs above which are a result of our experiments.</a:t>
            </a:r>
            <a:endParaRPr sz="2150">
              <a:solidFill>
                <a:srgbClr val="0033CC"/>
              </a:solidFill>
              <a:latin typeface="Trebuchet MS"/>
              <a:ea typeface="Trebuchet MS"/>
              <a:cs typeface="Trebuchet MS"/>
              <a:sym typeface="Trebuchet MS"/>
            </a:endParaRPr>
          </a:p>
          <a:p>
            <a:pPr marL="457200" lvl="0" indent="0" algn="l" rtl="0">
              <a:spcBef>
                <a:spcPts val="0"/>
              </a:spcBef>
              <a:spcAft>
                <a:spcPts val="0"/>
              </a:spcAft>
              <a:buNone/>
            </a:pPr>
            <a:endParaRPr sz="2150">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2372393" y="1156205"/>
            <a:ext cx="6689725" cy="39115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Constraints, Assumptions &amp; Dependencies</a:t>
            </a:r>
            <a:endParaRPr/>
          </a:p>
        </p:txBody>
      </p:sp>
      <p:sp>
        <p:nvSpPr>
          <p:cNvPr id="130" name="Google Shape;130;p14"/>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8</a:t>
            </a:fld>
            <a:endParaRPr sz="1300">
              <a:solidFill>
                <a:schemeClr val="dk1"/>
              </a:solidFill>
              <a:latin typeface="Arial"/>
              <a:ea typeface="Arial"/>
              <a:cs typeface="Arial"/>
              <a:sym typeface="Arial"/>
            </a:endParaRPr>
          </a:p>
        </p:txBody>
      </p:sp>
      <p:sp>
        <p:nvSpPr>
          <p:cNvPr id="131" name="Google Shape;131;p14"/>
          <p:cNvSpPr txBox="1"/>
          <p:nvPr/>
        </p:nvSpPr>
        <p:spPr>
          <a:xfrm>
            <a:off x="18450" y="1684825"/>
            <a:ext cx="7827300" cy="4239300"/>
          </a:xfrm>
          <a:prstGeom prst="rect">
            <a:avLst/>
          </a:prstGeom>
          <a:noFill/>
          <a:ln>
            <a:noFill/>
          </a:ln>
        </p:spPr>
        <p:txBody>
          <a:bodyPr spcFirstLastPara="1" wrap="square" lIns="0" tIns="11425" rIns="0" bIns="0" anchor="t" anchorCtr="0">
            <a:noAutofit/>
          </a:bodyPr>
          <a:lstStyle/>
          <a:p>
            <a:pPr marL="457200" marR="5080" lvl="0" indent="-361950" algn="just" rtl="0">
              <a:lnSpc>
                <a:spcPct val="100299"/>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DCGANs involve training deep convolutional networks, which adds certain hardware constraints, making it strenuous to run on a local system. (All our experiments were run on cloud servers such as Google Colab and Kaggle.)</a:t>
            </a:r>
            <a:endParaRPr sz="2100">
              <a:solidFill>
                <a:srgbClr val="0033CC"/>
              </a:solidFill>
              <a:latin typeface="Trebuchet MS"/>
              <a:ea typeface="Trebuchet MS"/>
              <a:cs typeface="Trebuchet MS"/>
              <a:sym typeface="Trebuchet MS"/>
            </a:endParaRPr>
          </a:p>
          <a:p>
            <a:pPr marL="0" marR="5080" lvl="0" indent="0" algn="just" rtl="0">
              <a:lnSpc>
                <a:spcPct val="100299"/>
              </a:lnSpc>
              <a:spcBef>
                <a:spcPts val="0"/>
              </a:spcBef>
              <a:spcAft>
                <a:spcPts val="0"/>
              </a:spcAft>
              <a:buNone/>
            </a:pPr>
            <a:endParaRPr sz="2100">
              <a:solidFill>
                <a:srgbClr val="0033CC"/>
              </a:solidFill>
              <a:latin typeface="Trebuchet MS"/>
              <a:ea typeface="Trebuchet MS"/>
              <a:cs typeface="Trebuchet MS"/>
              <a:sym typeface="Trebuchet MS"/>
            </a:endParaRPr>
          </a:p>
          <a:p>
            <a:pPr marL="457200" marR="5080" lvl="0" indent="-361950" algn="just" rtl="0">
              <a:lnSpc>
                <a:spcPct val="100299"/>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Training DCGANs demanded a lot of time, (considering the size of our dataset), and we had to use a GPU as an accelerator, on Kaggle. Even then, we were forced to run it for a limited number of epochs, due to time constraints, thus assuming that the output of our program was adequate.</a:t>
            </a:r>
            <a:endParaRPr sz="2100">
              <a:solidFill>
                <a:srgbClr val="0033CC"/>
              </a:solidFill>
              <a:latin typeface="Trebuchet MS"/>
              <a:ea typeface="Trebuchet MS"/>
              <a:cs typeface="Trebuchet MS"/>
              <a:sym typeface="Trebuchet MS"/>
            </a:endParaRPr>
          </a:p>
          <a:p>
            <a:pPr marL="0" marR="5080" lvl="0" indent="0" algn="just" rtl="0">
              <a:lnSpc>
                <a:spcPct val="100299"/>
              </a:lnSpc>
              <a:spcBef>
                <a:spcPts val="0"/>
              </a:spcBef>
              <a:spcAft>
                <a:spcPts val="0"/>
              </a:spcAft>
              <a:buNone/>
            </a:pPr>
            <a:endParaRPr sz="2100">
              <a:solidFill>
                <a:srgbClr val="0033CC"/>
              </a:solidFill>
              <a:latin typeface="Trebuchet MS"/>
              <a:ea typeface="Trebuchet MS"/>
              <a:cs typeface="Trebuchet MS"/>
              <a:sym typeface="Trebuchet MS"/>
            </a:endParaRPr>
          </a:p>
          <a:p>
            <a:pPr marL="457200" marR="5080" lvl="0" indent="-361950" algn="just" rtl="0">
              <a:lnSpc>
                <a:spcPct val="100299"/>
              </a:lnSpc>
              <a:spcBef>
                <a:spcPts val="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Since we worked with TensorFlow version 1.15.0, we were required to downgrade from the default TensorFlow version, along with the TensorFlow GPU versions on these cloud services, to 1.15.0.</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5"/>
          <p:cNvSpPr/>
          <p:nvPr/>
        </p:nvSpPr>
        <p:spPr>
          <a:xfrm>
            <a:off x="1523996" y="1581146"/>
            <a:ext cx="7620000" cy="36830"/>
          </a:xfrm>
          <a:custGeom>
            <a:avLst/>
            <a:gdLst/>
            <a:ahLst/>
            <a:cxnLst/>
            <a:rect l="l" t="t" r="r" b="b"/>
            <a:pathLst>
              <a:path w="7620000" h="36830" extrusionOk="0">
                <a:moveTo>
                  <a:pt x="7619984" y="36599"/>
                </a:moveTo>
                <a:lnTo>
                  <a:pt x="0" y="36599"/>
                </a:lnTo>
                <a:lnTo>
                  <a:pt x="0" y="0"/>
                </a:lnTo>
                <a:lnTo>
                  <a:pt x="7619984" y="0"/>
                </a:lnTo>
                <a:lnTo>
                  <a:pt x="7619984" y="36599"/>
                </a:lnTo>
                <a:close/>
              </a:path>
            </a:pathLst>
          </a:custGeom>
          <a:solidFill>
            <a:srgbClr val="33CC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txBox="1">
            <a:spLocks noGrp="1"/>
          </p:cNvSpPr>
          <p:nvPr>
            <p:ph type="title"/>
          </p:nvPr>
        </p:nvSpPr>
        <p:spPr>
          <a:xfrm>
            <a:off x="6540521" y="1189950"/>
            <a:ext cx="25176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a:t>Future Work Plan </a:t>
            </a:r>
            <a:endParaRPr/>
          </a:p>
        </p:txBody>
      </p:sp>
      <p:sp>
        <p:nvSpPr>
          <p:cNvPr id="138" name="Google Shape;138;p15"/>
          <p:cNvSpPr txBox="1"/>
          <p:nvPr/>
        </p:nvSpPr>
        <p:spPr>
          <a:xfrm>
            <a:off x="8889847" y="6415182"/>
            <a:ext cx="168275" cy="210185"/>
          </a:xfrm>
          <a:prstGeom prst="rect">
            <a:avLst/>
          </a:prstGeom>
          <a:noFill/>
          <a:ln>
            <a:noFill/>
          </a:ln>
        </p:spPr>
        <p:txBody>
          <a:bodyPr spcFirstLastPara="1" wrap="square" lIns="0" tIns="0" rIns="0" bIns="0" anchor="t" anchorCtr="0">
            <a:noAutofit/>
          </a:bodyPr>
          <a:lstStyle/>
          <a:p>
            <a:pPr marL="38100" marR="0" lvl="0" indent="0" algn="l" rtl="0">
              <a:lnSpc>
                <a:spcPct val="118076"/>
              </a:lnSpc>
              <a:spcBef>
                <a:spcPts val="0"/>
              </a:spcBef>
              <a:spcAft>
                <a:spcPts val="0"/>
              </a:spcAft>
              <a:buNone/>
            </a:pPr>
            <a:fld id="{00000000-1234-1234-1234-123412341234}" type="slidenum">
              <a:rPr lang="en-US" sz="1300">
                <a:solidFill>
                  <a:schemeClr val="dk1"/>
                </a:solidFill>
                <a:latin typeface="Arial"/>
                <a:ea typeface="Arial"/>
                <a:cs typeface="Arial"/>
                <a:sym typeface="Arial"/>
              </a:rPr>
              <a:t>9</a:t>
            </a:fld>
            <a:endParaRPr sz="1300">
              <a:solidFill>
                <a:schemeClr val="dk1"/>
              </a:solidFill>
              <a:latin typeface="Arial"/>
              <a:ea typeface="Arial"/>
              <a:cs typeface="Arial"/>
              <a:sym typeface="Arial"/>
            </a:endParaRPr>
          </a:p>
        </p:txBody>
      </p:sp>
      <p:sp>
        <p:nvSpPr>
          <p:cNvPr id="139" name="Google Shape;139;p15"/>
          <p:cNvSpPr txBox="1"/>
          <p:nvPr/>
        </p:nvSpPr>
        <p:spPr>
          <a:xfrm>
            <a:off x="762000" y="1981200"/>
            <a:ext cx="7162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5"/>
          <p:cNvSpPr txBox="1"/>
          <p:nvPr/>
        </p:nvSpPr>
        <p:spPr>
          <a:xfrm>
            <a:off x="325175" y="1981200"/>
            <a:ext cx="7483200" cy="4173600"/>
          </a:xfrm>
          <a:prstGeom prst="rect">
            <a:avLst/>
          </a:prstGeom>
          <a:noFill/>
          <a:ln>
            <a:noFill/>
          </a:ln>
        </p:spPr>
        <p:txBody>
          <a:bodyPr spcFirstLastPara="1" wrap="square" lIns="91425" tIns="91425" rIns="91425" bIns="91425" anchor="t" anchorCtr="0">
            <a:noAutofit/>
          </a:bodyPr>
          <a:lstStyle/>
          <a:p>
            <a:pPr marL="457200" lvl="0" indent="-365125" algn="l" rtl="0">
              <a:spcBef>
                <a:spcPts val="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Our proposed future directions of work include being able to extend the current implementation to generate better and higher resolution images using Super Resolution GANs (SRGANs), which is an upcoming architecture and a hot spot for research and experimentation.</a:t>
            </a:r>
            <a:endParaRPr sz="2150">
              <a:solidFill>
                <a:srgbClr val="0033CC"/>
              </a:solidFill>
              <a:latin typeface="Trebuchet MS"/>
              <a:ea typeface="Trebuchet MS"/>
              <a:cs typeface="Trebuchet MS"/>
              <a:sym typeface="Trebuchet MS"/>
            </a:endParaRPr>
          </a:p>
          <a:p>
            <a:pPr marL="457200" lvl="0" indent="0" algn="l" rtl="0">
              <a:spcBef>
                <a:spcPts val="0"/>
              </a:spcBef>
              <a:spcAft>
                <a:spcPts val="0"/>
              </a:spcAft>
              <a:buNone/>
            </a:pPr>
            <a:endParaRPr sz="600">
              <a:solidFill>
                <a:srgbClr val="0033CC"/>
              </a:solidFill>
              <a:latin typeface="Trebuchet MS"/>
              <a:ea typeface="Trebuchet MS"/>
              <a:cs typeface="Trebuchet MS"/>
              <a:sym typeface="Trebuchet MS"/>
            </a:endParaRPr>
          </a:p>
          <a:p>
            <a:pPr marL="457200" lvl="0" indent="-365125" algn="l" rtl="0">
              <a:spcBef>
                <a:spcPts val="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We would also like to extend it generating deep-fake videos.</a:t>
            </a:r>
            <a:endParaRPr sz="2150">
              <a:solidFill>
                <a:srgbClr val="0033CC"/>
              </a:solidFill>
              <a:latin typeface="Trebuchet MS"/>
              <a:ea typeface="Trebuchet MS"/>
              <a:cs typeface="Trebuchet MS"/>
              <a:sym typeface="Trebuchet MS"/>
            </a:endParaRPr>
          </a:p>
          <a:p>
            <a:pPr marL="457200" lvl="0" indent="0" algn="l" rtl="0">
              <a:spcBef>
                <a:spcPts val="0"/>
              </a:spcBef>
              <a:spcAft>
                <a:spcPts val="0"/>
              </a:spcAft>
              <a:buNone/>
            </a:pPr>
            <a:endParaRPr sz="600">
              <a:solidFill>
                <a:srgbClr val="0033CC"/>
              </a:solidFill>
              <a:latin typeface="Trebuchet MS"/>
              <a:ea typeface="Trebuchet MS"/>
              <a:cs typeface="Trebuchet MS"/>
              <a:sym typeface="Trebuchet MS"/>
            </a:endParaRPr>
          </a:p>
          <a:p>
            <a:pPr marL="457200" lvl="0" indent="-365125" algn="l" rtl="0">
              <a:spcBef>
                <a:spcPts val="0"/>
              </a:spcBef>
              <a:spcAft>
                <a:spcPts val="0"/>
              </a:spcAft>
              <a:buClr>
                <a:srgbClr val="0033CC"/>
              </a:buClr>
              <a:buSzPts val="2150"/>
              <a:buFont typeface="Trebuchet MS"/>
              <a:buChar char="●"/>
            </a:pPr>
            <a:r>
              <a:rPr lang="en-US" sz="2150">
                <a:solidFill>
                  <a:srgbClr val="0033CC"/>
                </a:solidFill>
                <a:latin typeface="Trebuchet MS"/>
                <a:ea typeface="Trebuchet MS"/>
                <a:cs typeface="Trebuchet MS"/>
                <a:sym typeface="Trebuchet MS"/>
              </a:rPr>
              <a:t>Another research approach is to improve the performance of detection methods for detecting deep-fake images, videos and audios.</a:t>
            </a:r>
            <a:endParaRPr sz="215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On-screen Show (4:3)</PresentationFormat>
  <Paragraphs>106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Pontano Sans</vt:lpstr>
      <vt:lpstr>Arial</vt:lpstr>
      <vt:lpstr>Calibri</vt:lpstr>
      <vt:lpstr>Trebuchet MS</vt:lpstr>
      <vt:lpstr>Office Theme</vt:lpstr>
      <vt:lpstr>Project Presentation (Final - ESA)</vt:lpstr>
      <vt:lpstr>Project Abstract and Scope</vt:lpstr>
      <vt:lpstr>Solution Architecture</vt:lpstr>
      <vt:lpstr>Adversarial Training Algorithm</vt:lpstr>
      <vt:lpstr>GAN Formulation</vt:lpstr>
      <vt:lpstr>Experimentation</vt:lpstr>
      <vt:lpstr>Analysing the Solution</vt:lpstr>
      <vt:lpstr>Constraints, Assumptions &amp; Dependencies</vt:lpstr>
      <vt:lpstr>Future Work Plan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(Final - ESA)</dc:title>
  <cp:lastModifiedBy>sharanya venkat</cp:lastModifiedBy>
  <cp:revision>1</cp:revision>
  <dcterms:modified xsi:type="dcterms:W3CDTF">2020-04-20T20:20:16Z</dcterms:modified>
</cp:coreProperties>
</file>