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76" r:id="rId2"/>
    <p:sldId id="277" r:id="rId3"/>
    <p:sldId id="278" r:id="rId4"/>
    <p:sldId id="279" r:id="rId5"/>
    <p:sldId id="280" r:id="rId6"/>
    <p:sldId id="281" r:id="rId7"/>
    <p:sldId id="319" r:id="rId8"/>
    <p:sldId id="282" r:id="rId9"/>
    <p:sldId id="316" r:id="rId10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Rg st="1" end="36"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74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B1226E-C2DF-470A-89C7-40612350122C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8D594-1E0B-4FE7-9D7E-B0257D1656C1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686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8D594-1E0B-4FE7-9D7E-B0257D1656C1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330126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62574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687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3864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60802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6298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25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874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4005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634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5246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8883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29104-25A9-4C0D-8B81-1296C8CB4698}" type="datetimeFigureOut">
              <a:rPr lang="es-AR" smtClean="0"/>
              <a:t>22/6/2025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0175C-AE38-40B0-8477-B9EC9572325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4190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Archivo:Flag_of_France.sv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hyperlink" Target="http://es.wikipedia.org/wiki/Archivo:Mapa_ARGENTINA_1840_coalicion_del_norte.png" TargetMode="Externa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3ef20c5c77a2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050" y="1198563"/>
            <a:ext cx="1287463" cy="132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1" name="Rectangle 3"/>
          <p:cNvSpPr>
            <a:spLocks noChangeArrowheads="1"/>
          </p:cNvSpPr>
          <p:nvPr/>
        </p:nvSpPr>
        <p:spPr bwMode="auto">
          <a:xfrm>
            <a:off x="2268538" y="2008188"/>
            <a:ext cx="4338637" cy="519112"/>
          </a:xfrm>
          <a:prstGeom prst="rect">
            <a:avLst/>
          </a:prstGeom>
          <a:gradFill rotWithShape="1">
            <a:gsLst>
              <a:gs pos="0">
                <a:srgbClr val="990000">
                  <a:gamma/>
                  <a:shade val="46275"/>
                  <a:invGamma/>
                </a:srgbClr>
              </a:gs>
              <a:gs pos="50000">
                <a:srgbClr val="990000"/>
              </a:gs>
              <a:gs pos="100000">
                <a:srgbClr val="990000">
                  <a:gamma/>
                  <a:shade val="46275"/>
                  <a:invGamma/>
                </a:srgbClr>
              </a:gs>
            </a:gsLst>
            <a:lin ang="540000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Convocatoria de </a:t>
            </a:r>
            <a:r>
              <a:rPr lang="es-ES" sz="2800" dirty="0" err="1">
                <a:effectLst>
                  <a:outerShdw blurRad="38100" dist="38100" dir="2700000" algn="tl">
                    <a:srgbClr val="000000"/>
                  </a:outerShdw>
                </a:effectLst>
              </a:rPr>
              <a:t>Liniers</a:t>
            </a:r>
            <a:r>
              <a:rPr lang="es-E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195513" y="1196975"/>
            <a:ext cx="6953250" cy="457200"/>
          </a:xfrm>
          <a:prstGeom prst="rect">
            <a:avLst/>
          </a:prstGeom>
          <a:gradFill rotWithShape="1">
            <a:gsLst>
              <a:gs pos="0">
                <a:srgbClr val="1C1C1C"/>
              </a:gs>
              <a:gs pos="100000">
                <a:schemeClr val="bg1"/>
              </a:gs>
            </a:gsLst>
            <a:lin ang="0" scaled="1"/>
          </a:gradFill>
          <a:ln w="9525" algn="ctr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s-ES" sz="2400">
                <a:solidFill>
                  <a:srgbClr val="FFFFCC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Proclama del 5 de septiembre</a:t>
            </a:r>
          </a:p>
        </p:txBody>
      </p:sp>
      <p:sp>
        <p:nvSpPr>
          <p:cNvPr id="78857" name="Rectangle 9"/>
          <p:cNvSpPr>
            <a:spLocks noChangeArrowheads="1"/>
          </p:cNvSpPr>
          <p:nvPr/>
        </p:nvSpPr>
        <p:spPr bwMode="auto">
          <a:xfrm>
            <a:off x="460375" y="-273050"/>
            <a:ext cx="8208963" cy="14700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s-ES" sz="320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CREACIÓN DE LAS MILICIAS URBANAS</a:t>
            </a:r>
          </a:p>
        </p:txBody>
      </p:sp>
      <p:sp>
        <p:nvSpPr>
          <p:cNvPr id="23558" name="Rectangle 10"/>
          <p:cNvSpPr>
            <a:spLocks noChangeArrowheads="1"/>
          </p:cNvSpPr>
          <p:nvPr/>
        </p:nvSpPr>
        <p:spPr bwMode="auto">
          <a:xfrm>
            <a:off x="0" y="2924175"/>
            <a:ext cx="9144000" cy="247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itchFamily="34" charset="0"/>
              <a:buChar char="›"/>
              <a:defRPr sz="26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buClrTx/>
              <a:buSzTx/>
              <a:buFontTx/>
              <a:buNone/>
            </a:pPr>
            <a:r>
              <a:rPr lang="es-ES" altLang="en-US" sz="2600" i="1">
                <a:latin typeface="Arial" pitchFamily="34" charset="0"/>
              </a:rPr>
              <a:t>“(…) al esforzado, fiel e inmortal americano y demás habitadores de este suelo a desafiar a esas aguerridas huestes enemigas que no contentas con causar la desolación de las ciudades y los campos del mundo antiguo, amenazan invadir las tranquilas y apacibles costas de nuestra Féliz América(...)”.</a:t>
            </a:r>
          </a:p>
        </p:txBody>
      </p:sp>
      <p:pic>
        <p:nvPicPr>
          <p:cNvPr id="23559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625" y="5394325"/>
            <a:ext cx="7235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15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371"/>
    </mc:Choice>
    <mc:Fallback xmlns="">
      <p:transition spd="slow" advTm="6737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ChangeArrowheads="1"/>
          </p:cNvSpPr>
          <p:nvPr/>
        </p:nvSpPr>
        <p:spPr bwMode="auto">
          <a:xfrm>
            <a:off x="5291138" y="333375"/>
            <a:ext cx="3529012" cy="457200"/>
          </a:xfrm>
          <a:prstGeom prst="rect">
            <a:avLst/>
          </a:prstGeom>
          <a:gradFill rotWithShape="1">
            <a:gsLst>
              <a:gs pos="0">
                <a:srgbClr val="181818"/>
              </a:gs>
              <a:gs pos="50000">
                <a:srgbClr val="333333"/>
              </a:gs>
              <a:gs pos="100000">
                <a:srgbClr val="181818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itchFamily="34" charset="0"/>
              <a:buChar char="›"/>
              <a:defRPr sz="26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ES" altLang="en-US" sz="2400">
                <a:solidFill>
                  <a:srgbClr val="FFFFCC"/>
                </a:solidFill>
                <a:latin typeface="Arial" pitchFamily="34" charset="0"/>
              </a:rPr>
              <a:t>Más de 7.000 hombres</a:t>
            </a:r>
          </a:p>
        </p:txBody>
      </p:sp>
      <p:sp>
        <p:nvSpPr>
          <p:cNvPr id="35852" name="Rectangle 12"/>
          <p:cNvSpPr>
            <a:spLocks noChangeArrowheads="1"/>
          </p:cNvSpPr>
          <p:nvPr/>
        </p:nvSpPr>
        <p:spPr bwMode="auto">
          <a:xfrm>
            <a:off x="288925" y="1052513"/>
            <a:ext cx="8618538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s-ES" sz="320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Cuerpos de Infantería, Caballería y Artillería</a:t>
            </a:r>
          </a:p>
        </p:txBody>
      </p:sp>
      <p:sp>
        <p:nvSpPr>
          <p:cNvPr id="24580" name="Rectangle 71"/>
          <p:cNvSpPr>
            <a:spLocks noChangeArrowheads="1"/>
          </p:cNvSpPr>
          <p:nvPr/>
        </p:nvSpPr>
        <p:spPr bwMode="auto">
          <a:xfrm>
            <a:off x="3009900" y="2060575"/>
            <a:ext cx="4370388" cy="479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176213" indent="-176213"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itchFamily="34" charset="0"/>
              <a:buChar char="›"/>
              <a:defRPr sz="26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s-ES" altLang="en-US" sz="1600">
                <a:latin typeface="Arial" pitchFamily="34" charset="0"/>
              </a:rPr>
              <a:t>Patricios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s-ES" altLang="en-US" sz="1600">
                <a:latin typeface="Arial" pitchFamily="34" charset="0"/>
              </a:rPr>
              <a:t>Arribeños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s-ES" altLang="en-US" sz="1600">
                <a:latin typeface="Arial" pitchFamily="34" charset="0"/>
              </a:rPr>
              <a:t>Húsares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s-ES" altLang="en-US" sz="1600">
                <a:latin typeface="Arial" pitchFamily="34" charset="0"/>
              </a:rPr>
              <a:t>Cuerpo de Patriotas de la Unión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s-ES" altLang="en-US" sz="1600">
                <a:latin typeface="Arial" pitchFamily="34" charset="0"/>
              </a:rPr>
              <a:t>Milicias Provinciales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s-ES" altLang="en-US" sz="1600">
                <a:latin typeface="Arial" pitchFamily="34" charset="0"/>
              </a:rPr>
              <a:t>Granaderos españoles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s-ES" altLang="en-US" sz="1600">
                <a:latin typeface="Arial" pitchFamily="34" charset="0"/>
              </a:rPr>
              <a:t>Asturianos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s-ES" altLang="en-US" sz="1600">
                <a:latin typeface="Arial" pitchFamily="34" charset="0"/>
              </a:rPr>
              <a:t>Vizcaínos 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s-ES" altLang="en-US" sz="1600">
                <a:latin typeface="Arial" pitchFamily="34" charset="0"/>
              </a:rPr>
              <a:t>Montañeses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s-ES" altLang="en-US" sz="1600">
                <a:latin typeface="Arial" pitchFamily="34" charset="0"/>
              </a:rPr>
              <a:t>Gallegos Andaluces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s-ES" altLang="en-US" sz="1600">
                <a:latin typeface="Arial" pitchFamily="34" charset="0"/>
              </a:rPr>
              <a:t>Catalanes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s-ES" altLang="en-US" sz="1600">
                <a:latin typeface="Arial" pitchFamily="34" charset="0"/>
              </a:rPr>
              <a:t>Migueletes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s-ES" altLang="en-US" sz="1600">
                <a:latin typeface="Arial" pitchFamily="34" charset="0"/>
              </a:rPr>
              <a:t>Carabineros de Carlos IV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s-ES" altLang="en-US" sz="1600">
                <a:latin typeface="Arial" pitchFamily="34" charset="0"/>
              </a:rPr>
              <a:t>Escuadrón de Labradores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s-ES" altLang="en-US" sz="1600">
                <a:latin typeface="Arial" pitchFamily="34" charset="0"/>
              </a:rPr>
              <a:t>Maestranza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 typeface="Wingdings" pitchFamily="2" charset="2"/>
              <a:buChar char="ü"/>
            </a:pPr>
            <a:r>
              <a:rPr lang="es-ES" altLang="en-US" sz="1600">
                <a:latin typeface="Arial" pitchFamily="34" charset="0"/>
              </a:rPr>
              <a:t>Indios, Pardos y Morenos</a:t>
            </a:r>
          </a:p>
        </p:txBody>
      </p:sp>
      <p:pic>
        <p:nvPicPr>
          <p:cNvPr id="24581" name="Picture 72" descr="1806patricios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588" y="2133600"/>
            <a:ext cx="2630487" cy="462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2" name="Picture 73" descr="1806arribenos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132013"/>
            <a:ext cx="2528888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04605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99"/>
    </mc:Choice>
    <mc:Fallback xmlns="">
      <p:transition spd="slow" advTm="31599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>
                <a:solidFill>
                  <a:schemeClr val="tx1"/>
                </a:solidFill>
              </a:rPr>
              <a:t>REFORMA MILITAR DE 1809</a:t>
            </a:r>
          </a:p>
        </p:txBody>
      </p:sp>
      <p:sp>
        <p:nvSpPr>
          <p:cNvPr id="25603" name="Content Placeholder 2"/>
          <p:cNvSpPr>
            <a:spLocks noGrp="1"/>
          </p:cNvSpPr>
          <p:nvPr>
            <p:ph idx="1"/>
          </p:nvPr>
        </p:nvSpPr>
        <p:spPr>
          <a:xfrm>
            <a:off x="457200" y="1882775"/>
            <a:ext cx="8229600" cy="45720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s-AR" altLang="en-US"/>
              <a:t>MILICIAS URBANAS DE BUENOS AIRES</a:t>
            </a:r>
          </a:p>
          <a:p>
            <a:pPr eaLnBrk="1" hangingPunct="1"/>
            <a:endParaRPr lang="es-AR" altLang="en-US"/>
          </a:p>
          <a:p>
            <a:pPr eaLnBrk="1" hangingPunct="1"/>
            <a:r>
              <a:rPr lang="es-AR" altLang="en-US"/>
              <a:t>PATRICIOS: Batallones de Infantería  1 y 2</a:t>
            </a:r>
          </a:p>
          <a:p>
            <a:pPr eaLnBrk="1" hangingPunct="1"/>
            <a:r>
              <a:rPr lang="es-AR" altLang="en-US"/>
              <a:t>ARRIBEÑOS: Batallón 3</a:t>
            </a:r>
          </a:p>
          <a:p>
            <a:pPr eaLnBrk="1" hangingPunct="1"/>
            <a:r>
              <a:rPr lang="es-AR" altLang="en-US"/>
              <a:t>MONTAÑESES: Batallón 4</a:t>
            </a:r>
          </a:p>
          <a:p>
            <a:pPr eaLnBrk="1" hangingPunct="1"/>
            <a:r>
              <a:rPr lang="es-AR" altLang="en-US"/>
              <a:t>ANDALUCES: Batallón 5</a:t>
            </a:r>
          </a:p>
          <a:p>
            <a:pPr eaLnBrk="1" hangingPunct="1"/>
            <a:r>
              <a:rPr lang="es-AR" altLang="en-US"/>
              <a:t>HUSARES: 1 Escuadrón</a:t>
            </a:r>
          </a:p>
          <a:p>
            <a:pPr eaLnBrk="1" hangingPunct="1"/>
            <a:r>
              <a:rPr lang="es-AR" altLang="en-US"/>
              <a:t>ARTILLERIA</a:t>
            </a:r>
          </a:p>
        </p:txBody>
      </p:sp>
    </p:spTree>
    <p:extLst>
      <p:ext uri="{BB962C8B-B14F-4D97-AF65-F5344CB8AC3E}">
        <p14:creationId xmlns:p14="http://schemas.microsoft.com/office/powerpoint/2010/main" val="41818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323"/>
    </mc:Choice>
    <mc:Fallback xmlns="">
      <p:transition spd="slow" advTm="53323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5" descr="cabildo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itle 1"/>
          <p:cNvSpPr>
            <a:spLocks noGrp="1"/>
          </p:cNvSpPr>
          <p:nvPr>
            <p:ph type="title"/>
          </p:nvPr>
        </p:nvSpPr>
        <p:spPr>
          <a:xfrm>
            <a:off x="500063" y="142875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>
                <a:solidFill>
                  <a:srgbClr val="FF0000"/>
                </a:solidFill>
              </a:rPr>
              <a:t>Reforma del 29 de mayo 1810</a:t>
            </a:r>
          </a:p>
        </p:txBody>
      </p:sp>
      <p:sp>
        <p:nvSpPr>
          <p:cNvPr id="26628" name="Content Placeholder 2"/>
          <p:cNvSpPr>
            <a:spLocks noGrp="1"/>
          </p:cNvSpPr>
          <p:nvPr>
            <p:ph idx="4294967295"/>
          </p:nvPr>
        </p:nvSpPr>
        <p:spPr>
          <a:xfrm>
            <a:off x="0" y="1571625"/>
            <a:ext cx="9144000" cy="4525963"/>
          </a:xfrm>
        </p:spPr>
        <p:txBody>
          <a:bodyPr/>
          <a:lstStyle/>
          <a:p>
            <a:pPr eaLnBrk="1" hangingPunct="1"/>
            <a:endParaRPr lang="es-AR" altLang="en-US">
              <a:solidFill>
                <a:schemeClr val="bg1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endParaRPr lang="en-US" altLang="en-US">
              <a:solidFill>
                <a:schemeClr val="bg1"/>
              </a:solidFill>
            </a:endParaRPr>
          </a:p>
          <a:p>
            <a:pPr eaLnBrk="1" hangingPunct="1">
              <a:buFont typeface="Wingdings 2" pitchFamily="18" charset="2"/>
              <a:buNone/>
            </a:pPr>
            <a:endParaRPr lang="es-AR" altLang="en-US">
              <a:solidFill>
                <a:schemeClr val="bg1"/>
              </a:solidFill>
            </a:endParaRPr>
          </a:p>
          <a:p>
            <a:pPr eaLnBrk="1" hangingPunct="1"/>
            <a:r>
              <a:rPr lang="es-AR" altLang="en-US" b="1"/>
              <a:t>Los Batallones se remontan a Regimientos</a:t>
            </a:r>
          </a:p>
          <a:p>
            <a:pPr eaLnBrk="1" hangingPunct="1">
              <a:buFontTx/>
              <a:buNone/>
            </a:pPr>
            <a:endParaRPr lang="es-AR" altLang="en-US" b="1"/>
          </a:p>
          <a:p>
            <a:pPr eaLnBrk="1" hangingPunct="1">
              <a:buFontTx/>
              <a:buNone/>
            </a:pPr>
            <a:endParaRPr lang="es-AR" altLang="en-US" b="1"/>
          </a:p>
          <a:p>
            <a:pPr eaLnBrk="1" hangingPunct="1"/>
            <a:r>
              <a:rPr lang="es-AR" altLang="en-US" b="1"/>
              <a:t>A las milicias se  las considera tropa veterana</a:t>
            </a:r>
          </a:p>
          <a:p>
            <a:pPr eaLnBrk="1" hangingPunct="1">
              <a:buFontTx/>
              <a:buNone/>
            </a:pPr>
            <a:endParaRPr lang="es-AR" altLang="en-US"/>
          </a:p>
        </p:txBody>
      </p:sp>
    </p:spTree>
    <p:extLst>
      <p:ext uri="{BB962C8B-B14F-4D97-AF65-F5344CB8AC3E}">
        <p14:creationId xmlns:p14="http://schemas.microsoft.com/office/powerpoint/2010/main" val="414794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940"/>
    </mc:Choice>
    <mc:Fallback xmlns="">
      <p:transition spd="slow" advTm="3394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elgran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"/>
            <a:ext cx="1500166" cy="1810090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8675" name="TextBox 5"/>
          <p:cNvSpPr txBox="1">
            <a:spLocks noChangeArrowheads="1"/>
          </p:cNvSpPr>
          <p:nvPr/>
        </p:nvSpPr>
        <p:spPr bwMode="auto">
          <a:xfrm>
            <a:off x="1571625" y="571500"/>
            <a:ext cx="7572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itchFamily="34" charset="0"/>
              <a:buChar char="›"/>
              <a:defRPr sz="26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>
                <a:latin typeface="Calibri" pitchFamily="34" charset="0"/>
              </a:rPr>
              <a:t>El funcionario del estado virreinal que llega a la convicción que la emancipación era el único camino para la felicidad de los pueblos americanos</a:t>
            </a:r>
          </a:p>
        </p:txBody>
      </p:sp>
      <p:pic>
        <p:nvPicPr>
          <p:cNvPr id="7" name="Picture 6" descr="Artiga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1857364"/>
            <a:ext cx="1214414" cy="1331944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8677" name="TextBox 7"/>
          <p:cNvSpPr txBox="1">
            <a:spLocks noChangeArrowheads="1"/>
          </p:cNvSpPr>
          <p:nvPr/>
        </p:nvSpPr>
        <p:spPr bwMode="auto">
          <a:xfrm>
            <a:off x="1571625" y="2143125"/>
            <a:ext cx="7572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itchFamily="34" charset="0"/>
              <a:buChar char="›"/>
              <a:defRPr sz="26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>
                <a:latin typeface="Calibri" pitchFamily="34" charset="0"/>
              </a:rPr>
              <a:t>Padre de la causa republicana y federal. Comprensión profunda de su pueblo. La revolución no es sólo política sino social y cultural</a:t>
            </a:r>
          </a:p>
        </p:txBody>
      </p:sp>
      <p:pic>
        <p:nvPicPr>
          <p:cNvPr id="9" name="Picture 8" descr="guemes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3357562"/>
            <a:ext cx="1219670" cy="1643074"/>
          </a:xfrm>
          <a:prstGeom prst="rect">
            <a:avLst/>
          </a:prstGeom>
          <a:effectLst>
            <a:softEdge rad="317500"/>
          </a:effectLst>
        </p:spPr>
      </p:pic>
      <p:sp>
        <p:nvSpPr>
          <p:cNvPr id="28679" name="TextBox 9"/>
          <p:cNvSpPr txBox="1">
            <a:spLocks noChangeArrowheads="1"/>
          </p:cNvSpPr>
          <p:nvPr/>
        </p:nvSpPr>
        <p:spPr bwMode="auto">
          <a:xfrm>
            <a:off x="1571625" y="3929063"/>
            <a:ext cx="75723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itchFamily="34" charset="0"/>
              <a:buChar char="›"/>
              <a:defRPr sz="26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>
                <a:latin typeface="Calibri" pitchFamily="34" charset="0"/>
              </a:rPr>
              <a:t>La nación en armas. La guerra es gaucha </a:t>
            </a:r>
          </a:p>
        </p:txBody>
      </p:sp>
      <p:pic>
        <p:nvPicPr>
          <p:cNvPr id="11" name="Picture 10" descr="A5S71OKCAKXP17ACAG5C5G1CAWK3H2YCA11I18UCAT5NEONCABRK1CICAK7HUTECA4KNWLXCA39RU9GCAR7YLBRCACB45FZCAQZPJYZCAIPIUP9CA7R6VD5CAMM8RCDCAKORMX5CAGFJCSZCA8F4JWF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0" y="5222751"/>
            <a:ext cx="1214414" cy="1635250"/>
          </a:xfrm>
          <a:prstGeom prst="rect">
            <a:avLst/>
          </a:prstGeom>
          <a:effectLst>
            <a:softEdge rad="127000"/>
          </a:effectLst>
        </p:spPr>
      </p:pic>
      <p:sp>
        <p:nvSpPr>
          <p:cNvPr id="28681" name="TextBox 11"/>
          <p:cNvSpPr txBox="1">
            <a:spLocks noChangeArrowheads="1"/>
          </p:cNvSpPr>
          <p:nvPr/>
        </p:nvSpPr>
        <p:spPr bwMode="auto">
          <a:xfrm>
            <a:off x="1571625" y="5429250"/>
            <a:ext cx="757237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itchFamily="34" charset="0"/>
              <a:buChar char="›"/>
              <a:defRPr sz="26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>
                <a:latin typeface="Calibri" pitchFamily="34" charset="0"/>
              </a:rPr>
              <a:t>Gesta continental – emancipación de toda potencia extranjera: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2400">
                <a:latin typeface="Calibri" pitchFamily="34" charset="0"/>
              </a:rPr>
              <a:t> “No hay ciudadanos libres en una nación que no lo es”</a:t>
            </a:r>
          </a:p>
        </p:txBody>
      </p:sp>
    </p:spTree>
    <p:extLst>
      <p:ext uri="{BB962C8B-B14F-4D97-AF65-F5344CB8AC3E}">
        <p14:creationId xmlns:p14="http://schemas.microsoft.com/office/powerpoint/2010/main" val="4035370359"/>
      </p:ext>
    </p:extLst>
  </p:cSld>
  <p:clrMapOvr>
    <a:masterClrMapping/>
  </p:clrMapOvr>
  <p:transition advTm="9477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/>
          <p:cNvSpPr>
            <a:spLocks noGrp="1"/>
          </p:cNvSpPr>
          <p:nvPr>
            <p:ph type="title"/>
          </p:nvPr>
        </p:nvSpPr>
        <p:spPr>
          <a:xfrm>
            <a:off x="571472" y="0"/>
            <a:ext cx="8229600" cy="11430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>
                <a:solidFill>
                  <a:schemeClr val="tx1"/>
                </a:solidFill>
              </a:rPr>
              <a:t>GESTA SANMARTINIANA</a:t>
            </a:r>
          </a:p>
        </p:txBody>
      </p:sp>
      <p:pic>
        <p:nvPicPr>
          <p:cNvPr id="29699" name="3 Imagen" descr="1%20y%202%20-%20guerra%20gaucha%204web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3688" y="5254625"/>
            <a:ext cx="2500312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214438"/>
            <a:ext cx="9144000" cy="520142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/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PLAN CONTINENTAL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Un ejército reducido, disciplinado y bien adiestrado (Código Ético)</a:t>
            </a: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>
              <a:defRPr/>
            </a:pPr>
            <a:endParaRPr lang="es-AR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>
              <a:defRPr/>
            </a:pPr>
            <a:r>
              <a:rPr lang="es-AR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Milicias Gauchas: Defensa y desgaste</a:t>
            </a: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>
              <a:defRPr/>
            </a:pPr>
            <a:endParaRPr lang="es-A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  <p:pic>
        <p:nvPicPr>
          <p:cNvPr id="29701" name="4 Imagen" descr="images[4]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563" y="1928813"/>
            <a:ext cx="2120900" cy="161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68021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0986"/>
    </mc:Choice>
    <mc:Fallback xmlns="">
      <p:transition spd="slow" advTm="150986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el-virreinato-del-rio-de-la-plata">
            <a:extLst>
              <a:ext uri="{FF2B5EF4-FFF2-40B4-BE49-F238E27FC236}">
                <a16:creationId xmlns:a16="http://schemas.microsoft.com/office/drawing/2014/main" id="{F17E82F4-F491-47A6-8196-CD8D422A3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692696"/>
            <a:ext cx="3640389" cy="57224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5779" name="Group 3">
            <a:extLst>
              <a:ext uri="{FF2B5EF4-FFF2-40B4-BE49-F238E27FC236}">
                <a16:creationId xmlns:a16="http://schemas.microsoft.com/office/drawing/2014/main" id="{FA716912-D1BF-423D-B66B-477627CF07EF}"/>
              </a:ext>
            </a:extLst>
          </p:cNvPr>
          <p:cNvGrpSpPr>
            <a:grpSpLocks/>
          </p:cNvGrpSpPr>
          <p:nvPr/>
        </p:nvGrpSpPr>
        <p:grpSpPr bwMode="auto">
          <a:xfrm>
            <a:off x="4937260" y="5562445"/>
            <a:ext cx="2485832" cy="409964"/>
            <a:chOff x="2072" y="3721"/>
            <a:chExt cx="1477" cy="288"/>
          </a:xfrm>
        </p:grpSpPr>
        <p:sp>
          <p:nvSpPr>
            <p:cNvPr id="23569" name="Freeform 4">
              <a:extLst>
                <a:ext uri="{FF2B5EF4-FFF2-40B4-BE49-F238E27FC236}">
                  <a16:creationId xmlns:a16="http://schemas.microsoft.com/office/drawing/2014/main" id="{89DB7CFA-A748-460E-A45B-A5BF877FB7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" y="3858"/>
              <a:ext cx="248" cy="151"/>
            </a:xfrm>
            <a:custGeom>
              <a:avLst/>
              <a:gdLst>
                <a:gd name="T0" fmla="*/ 16 w 248"/>
                <a:gd name="T1" fmla="*/ 84 h 151"/>
                <a:gd name="T2" fmla="*/ 46 w 248"/>
                <a:gd name="T3" fmla="*/ 0 h 151"/>
                <a:gd name="T4" fmla="*/ 196 w 248"/>
                <a:gd name="T5" fmla="*/ 24 h 151"/>
                <a:gd name="T6" fmla="*/ 202 w 248"/>
                <a:gd name="T7" fmla="*/ 42 h 151"/>
                <a:gd name="T8" fmla="*/ 226 w 248"/>
                <a:gd name="T9" fmla="*/ 48 h 151"/>
                <a:gd name="T10" fmla="*/ 166 w 248"/>
                <a:gd name="T11" fmla="*/ 132 h 151"/>
                <a:gd name="T12" fmla="*/ 118 w 248"/>
                <a:gd name="T13" fmla="*/ 150 h 151"/>
                <a:gd name="T14" fmla="*/ 82 w 248"/>
                <a:gd name="T15" fmla="*/ 144 h 151"/>
                <a:gd name="T16" fmla="*/ 76 w 248"/>
                <a:gd name="T17" fmla="*/ 120 h 151"/>
                <a:gd name="T18" fmla="*/ 46 w 248"/>
                <a:gd name="T19" fmla="*/ 114 h 151"/>
                <a:gd name="T20" fmla="*/ 16 w 248"/>
                <a:gd name="T21" fmla="*/ 84 h 15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48" h="151">
                  <a:moveTo>
                    <a:pt x="16" y="84"/>
                  </a:moveTo>
                  <a:cubicBezTo>
                    <a:pt x="22" y="53"/>
                    <a:pt x="28" y="26"/>
                    <a:pt x="46" y="0"/>
                  </a:cubicBezTo>
                  <a:cubicBezTo>
                    <a:pt x="164" y="7"/>
                    <a:pt x="116" y="11"/>
                    <a:pt x="196" y="24"/>
                  </a:cubicBezTo>
                  <a:cubicBezTo>
                    <a:pt x="198" y="30"/>
                    <a:pt x="197" y="38"/>
                    <a:pt x="202" y="42"/>
                  </a:cubicBezTo>
                  <a:cubicBezTo>
                    <a:pt x="208" y="47"/>
                    <a:pt x="224" y="40"/>
                    <a:pt x="226" y="48"/>
                  </a:cubicBezTo>
                  <a:cubicBezTo>
                    <a:pt x="248" y="128"/>
                    <a:pt x="205" y="106"/>
                    <a:pt x="166" y="132"/>
                  </a:cubicBezTo>
                  <a:cubicBezTo>
                    <a:pt x="140" y="150"/>
                    <a:pt x="155" y="143"/>
                    <a:pt x="118" y="150"/>
                  </a:cubicBezTo>
                  <a:cubicBezTo>
                    <a:pt x="106" y="148"/>
                    <a:pt x="92" y="151"/>
                    <a:pt x="82" y="144"/>
                  </a:cubicBezTo>
                  <a:cubicBezTo>
                    <a:pt x="75" y="139"/>
                    <a:pt x="82" y="125"/>
                    <a:pt x="76" y="120"/>
                  </a:cubicBezTo>
                  <a:cubicBezTo>
                    <a:pt x="68" y="113"/>
                    <a:pt x="56" y="116"/>
                    <a:pt x="46" y="114"/>
                  </a:cubicBezTo>
                  <a:cubicBezTo>
                    <a:pt x="8" y="88"/>
                    <a:pt x="0" y="100"/>
                    <a:pt x="16" y="84"/>
                  </a:cubicBezTo>
                  <a:close/>
                </a:path>
              </a:pathLst>
            </a:custGeom>
            <a:solidFill>
              <a:srgbClr val="99FF99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570" name="AutoShape 5">
              <a:extLst>
                <a:ext uri="{FF2B5EF4-FFF2-40B4-BE49-F238E27FC236}">
                  <a16:creationId xmlns:a16="http://schemas.microsoft.com/office/drawing/2014/main" id="{7C110FF5-3EB8-4414-863C-496257E711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3" y="3721"/>
              <a:ext cx="576" cy="208"/>
            </a:xfrm>
            <a:prstGeom prst="borderCallout2">
              <a:avLst>
                <a:gd name="adj1" fmla="val 34616"/>
                <a:gd name="adj2" fmla="val -8333"/>
                <a:gd name="adj3" fmla="val 34616"/>
                <a:gd name="adj4" fmla="val -70139"/>
                <a:gd name="adj5" fmla="val 100000"/>
                <a:gd name="adj6" fmla="val -134204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 sz="1350" dirty="0">
                  <a:solidFill>
                    <a:srgbClr val="FF0000"/>
                  </a:solidFill>
                </a:rPr>
                <a:t>1833</a:t>
              </a:r>
              <a:endParaRPr lang="es-ES" altLang="es-AR" sz="13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782" name="Group 6">
            <a:extLst>
              <a:ext uri="{FF2B5EF4-FFF2-40B4-BE49-F238E27FC236}">
                <a16:creationId xmlns:a16="http://schemas.microsoft.com/office/drawing/2014/main" id="{D229AC8F-13FF-4436-A387-FC7E81F2F9C0}"/>
              </a:ext>
            </a:extLst>
          </p:cNvPr>
          <p:cNvGrpSpPr>
            <a:grpSpLocks/>
          </p:cNvGrpSpPr>
          <p:nvPr/>
        </p:nvGrpSpPr>
        <p:grpSpPr bwMode="auto">
          <a:xfrm>
            <a:off x="5327721" y="3146788"/>
            <a:ext cx="2396631" cy="637722"/>
            <a:chOff x="2304" y="2024"/>
            <a:chExt cx="1424" cy="448"/>
          </a:xfrm>
        </p:grpSpPr>
        <p:sp>
          <p:nvSpPr>
            <p:cNvPr id="23567" name="Freeform 7">
              <a:extLst>
                <a:ext uri="{FF2B5EF4-FFF2-40B4-BE49-F238E27FC236}">
                  <a16:creationId xmlns:a16="http://schemas.microsoft.com/office/drawing/2014/main" id="{4405AF3E-5661-448F-B586-AC1CDE78C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4" y="2024"/>
              <a:ext cx="504" cy="448"/>
            </a:xfrm>
            <a:custGeom>
              <a:avLst/>
              <a:gdLst>
                <a:gd name="T0" fmla="*/ 51 w 504"/>
                <a:gd name="T1" fmla="*/ 412 h 448"/>
                <a:gd name="T2" fmla="*/ 0 w 504"/>
                <a:gd name="T3" fmla="*/ 346 h 448"/>
                <a:gd name="T4" fmla="*/ 132 w 504"/>
                <a:gd name="T5" fmla="*/ 0 h 448"/>
                <a:gd name="T6" fmla="*/ 336 w 504"/>
                <a:gd name="T7" fmla="*/ 115 h 448"/>
                <a:gd name="T8" fmla="*/ 456 w 504"/>
                <a:gd name="T9" fmla="*/ 172 h 448"/>
                <a:gd name="T10" fmla="*/ 504 w 504"/>
                <a:gd name="T11" fmla="*/ 244 h 448"/>
                <a:gd name="T12" fmla="*/ 290 w 504"/>
                <a:gd name="T13" fmla="*/ 448 h 448"/>
                <a:gd name="T14" fmla="*/ 154 w 504"/>
                <a:gd name="T15" fmla="*/ 448 h 448"/>
                <a:gd name="T16" fmla="*/ 51 w 504"/>
                <a:gd name="T17" fmla="*/ 412 h 4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504" h="448">
                  <a:moveTo>
                    <a:pt x="51" y="412"/>
                  </a:moveTo>
                  <a:lnTo>
                    <a:pt x="0" y="346"/>
                  </a:lnTo>
                  <a:lnTo>
                    <a:pt x="132" y="0"/>
                  </a:lnTo>
                  <a:lnTo>
                    <a:pt x="336" y="115"/>
                  </a:lnTo>
                  <a:lnTo>
                    <a:pt x="456" y="172"/>
                  </a:lnTo>
                  <a:lnTo>
                    <a:pt x="504" y="244"/>
                  </a:lnTo>
                  <a:lnTo>
                    <a:pt x="290" y="448"/>
                  </a:lnTo>
                  <a:lnTo>
                    <a:pt x="154" y="448"/>
                  </a:lnTo>
                  <a:lnTo>
                    <a:pt x="51" y="412"/>
                  </a:ln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568" name="AutoShape 8">
              <a:extLst>
                <a:ext uri="{FF2B5EF4-FFF2-40B4-BE49-F238E27FC236}">
                  <a16:creationId xmlns:a16="http://schemas.microsoft.com/office/drawing/2014/main" id="{E8F84927-428C-414D-9629-038726F2F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2" y="2115"/>
              <a:ext cx="576" cy="208"/>
            </a:xfrm>
            <a:prstGeom prst="borderCallout2">
              <a:avLst>
                <a:gd name="adj1" fmla="val 34616"/>
                <a:gd name="adj2" fmla="val -8333"/>
                <a:gd name="adj3" fmla="val 34616"/>
                <a:gd name="adj4" fmla="val -53301"/>
                <a:gd name="adj5" fmla="val 66347"/>
                <a:gd name="adj6" fmla="val -100000"/>
              </a:avLst>
            </a:prstGeom>
            <a:solidFill>
              <a:srgbClr val="99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 sz="1350" dirty="0">
                  <a:solidFill>
                    <a:srgbClr val="FF0000"/>
                  </a:solidFill>
                </a:rPr>
                <a:t>1828</a:t>
              </a:r>
              <a:endParaRPr lang="es-ES" altLang="es-AR" sz="135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5785" name="Group 9">
            <a:extLst>
              <a:ext uri="{FF2B5EF4-FFF2-40B4-BE49-F238E27FC236}">
                <a16:creationId xmlns:a16="http://schemas.microsoft.com/office/drawing/2014/main" id="{96A7A790-D6B8-4E5C-BED1-76298C10545D}"/>
              </a:ext>
            </a:extLst>
          </p:cNvPr>
          <p:cNvGrpSpPr>
            <a:grpSpLocks/>
          </p:cNvGrpSpPr>
          <p:nvPr/>
        </p:nvGrpSpPr>
        <p:grpSpPr bwMode="auto">
          <a:xfrm>
            <a:off x="3395607" y="951773"/>
            <a:ext cx="2061708" cy="1678291"/>
            <a:chOff x="1156" y="482"/>
            <a:chExt cx="1225" cy="1179"/>
          </a:xfrm>
        </p:grpSpPr>
        <p:sp>
          <p:nvSpPr>
            <p:cNvPr id="23565" name="Freeform 10">
              <a:extLst>
                <a:ext uri="{FF2B5EF4-FFF2-40B4-BE49-F238E27FC236}">
                  <a16:creationId xmlns:a16="http://schemas.microsoft.com/office/drawing/2014/main" id="{3BA5C882-0386-44CE-838D-96AEAE988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56" y="482"/>
              <a:ext cx="1225" cy="1179"/>
            </a:xfrm>
            <a:custGeom>
              <a:avLst/>
              <a:gdLst>
                <a:gd name="T0" fmla="*/ 1044 w 1225"/>
                <a:gd name="T1" fmla="*/ 1179 h 1179"/>
                <a:gd name="T2" fmla="*/ 681 w 1225"/>
                <a:gd name="T3" fmla="*/ 952 h 1179"/>
                <a:gd name="T4" fmla="*/ 590 w 1225"/>
                <a:gd name="T5" fmla="*/ 952 h 1179"/>
                <a:gd name="T6" fmla="*/ 273 w 1225"/>
                <a:gd name="T7" fmla="*/ 1088 h 1179"/>
                <a:gd name="T8" fmla="*/ 227 w 1225"/>
                <a:gd name="T9" fmla="*/ 816 h 1179"/>
                <a:gd name="T10" fmla="*/ 273 w 1225"/>
                <a:gd name="T11" fmla="*/ 635 h 1179"/>
                <a:gd name="T12" fmla="*/ 0 w 1225"/>
                <a:gd name="T13" fmla="*/ 272 h 1179"/>
                <a:gd name="T14" fmla="*/ 182 w 1225"/>
                <a:gd name="T15" fmla="*/ 136 h 1179"/>
                <a:gd name="T16" fmla="*/ 635 w 1225"/>
                <a:gd name="T17" fmla="*/ 0 h 1179"/>
                <a:gd name="T18" fmla="*/ 908 w 1225"/>
                <a:gd name="T19" fmla="*/ 136 h 1179"/>
                <a:gd name="T20" fmla="*/ 998 w 1225"/>
                <a:gd name="T21" fmla="*/ 317 h 1179"/>
                <a:gd name="T22" fmla="*/ 1225 w 1225"/>
                <a:gd name="T23" fmla="*/ 453 h 1179"/>
                <a:gd name="T24" fmla="*/ 1225 w 1225"/>
                <a:gd name="T25" fmla="*/ 589 h 1179"/>
                <a:gd name="T26" fmla="*/ 1044 w 1225"/>
                <a:gd name="T27" fmla="*/ 1179 h 1179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1225" h="1179">
                  <a:moveTo>
                    <a:pt x="1044" y="1179"/>
                  </a:moveTo>
                  <a:lnTo>
                    <a:pt x="681" y="952"/>
                  </a:lnTo>
                  <a:lnTo>
                    <a:pt x="590" y="952"/>
                  </a:lnTo>
                  <a:lnTo>
                    <a:pt x="273" y="1088"/>
                  </a:lnTo>
                  <a:lnTo>
                    <a:pt x="227" y="816"/>
                  </a:lnTo>
                  <a:lnTo>
                    <a:pt x="273" y="635"/>
                  </a:lnTo>
                  <a:lnTo>
                    <a:pt x="0" y="272"/>
                  </a:lnTo>
                  <a:lnTo>
                    <a:pt x="182" y="136"/>
                  </a:lnTo>
                  <a:lnTo>
                    <a:pt x="635" y="0"/>
                  </a:lnTo>
                  <a:lnTo>
                    <a:pt x="908" y="136"/>
                  </a:lnTo>
                  <a:lnTo>
                    <a:pt x="998" y="317"/>
                  </a:lnTo>
                  <a:lnTo>
                    <a:pt x="1225" y="453"/>
                  </a:lnTo>
                  <a:lnTo>
                    <a:pt x="1225" y="589"/>
                  </a:lnTo>
                  <a:lnTo>
                    <a:pt x="1044" y="1179"/>
                  </a:lnTo>
                  <a:close/>
                </a:path>
              </a:pathLst>
            </a:custGeom>
            <a:solidFill>
              <a:srgbClr val="FFFF6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566" name="AutoShape 11">
              <a:extLst>
                <a:ext uri="{FF2B5EF4-FFF2-40B4-BE49-F238E27FC236}">
                  <a16:creationId xmlns:a16="http://schemas.microsoft.com/office/drawing/2014/main" id="{705ED270-0BAD-4AAC-87E1-43804BE301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01" y="935"/>
              <a:ext cx="576" cy="208"/>
            </a:xfrm>
            <a:prstGeom prst="borderCallout2">
              <a:avLst>
                <a:gd name="adj1" fmla="val 34616"/>
                <a:gd name="adj2" fmla="val -8333"/>
                <a:gd name="adj3" fmla="val 34616"/>
                <a:gd name="adj4" fmla="val -20315"/>
                <a:gd name="adj5" fmla="val 122116"/>
                <a:gd name="adj6" fmla="val -32815"/>
              </a:avLst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 sz="1350">
                  <a:solidFill>
                    <a:srgbClr val="FF0000"/>
                  </a:solidFill>
                </a:rPr>
                <a:t>1825</a:t>
              </a:r>
              <a:endParaRPr lang="es-ES" altLang="es-AR" sz="1350">
                <a:solidFill>
                  <a:srgbClr val="FF0000"/>
                </a:solidFill>
              </a:endParaRPr>
            </a:p>
          </p:txBody>
        </p:sp>
      </p:grpSp>
      <p:grpSp>
        <p:nvGrpSpPr>
          <p:cNvPr id="75788" name="Group 12">
            <a:extLst>
              <a:ext uri="{FF2B5EF4-FFF2-40B4-BE49-F238E27FC236}">
                <a16:creationId xmlns:a16="http://schemas.microsoft.com/office/drawing/2014/main" id="{766E556A-88E9-4FDD-A4BD-72D351BB032E}"/>
              </a:ext>
            </a:extLst>
          </p:cNvPr>
          <p:cNvGrpSpPr>
            <a:grpSpLocks/>
          </p:cNvGrpSpPr>
          <p:nvPr/>
        </p:nvGrpSpPr>
        <p:grpSpPr bwMode="auto">
          <a:xfrm>
            <a:off x="5097145" y="1751771"/>
            <a:ext cx="2443757" cy="1185765"/>
            <a:chOff x="2200" y="1071"/>
            <a:chExt cx="1392" cy="833"/>
          </a:xfrm>
        </p:grpSpPr>
        <p:sp>
          <p:nvSpPr>
            <p:cNvPr id="23563" name="Freeform 13">
              <a:extLst>
                <a:ext uri="{FF2B5EF4-FFF2-40B4-BE49-F238E27FC236}">
                  <a16:creationId xmlns:a16="http://schemas.microsoft.com/office/drawing/2014/main" id="{2B010D09-B49D-4E56-80CB-D9100B338D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0" y="1071"/>
              <a:ext cx="403" cy="833"/>
            </a:xfrm>
            <a:custGeom>
              <a:avLst/>
              <a:gdLst>
                <a:gd name="T0" fmla="*/ 174 w 403"/>
                <a:gd name="T1" fmla="*/ 0 h 833"/>
                <a:gd name="T2" fmla="*/ 137 w 403"/>
                <a:gd name="T3" fmla="*/ 92 h 833"/>
                <a:gd name="T4" fmla="*/ 101 w 403"/>
                <a:gd name="T5" fmla="*/ 265 h 833"/>
                <a:gd name="T6" fmla="*/ 37 w 403"/>
                <a:gd name="T7" fmla="*/ 467 h 833"/>
                <a:gd name="T8" fmla="*/ 119 w 403"/>
                <a:gd name="T9" fmla="*/ 668 h 833"/>
                <a:gd name="T10" fmla="*/ 128 w 403"/>
                <a:gd name="T11" fmla="*/ 695 h 833"/>
                <a:gd name="T12" fmla="*/ 183 w 403"/>
                <a:gd name="T13" fmla="*/ 704 h 833"/>
                <a:gd name="T14" fmla="*/ 192 w 403"/>
                <a:gd name="T15" fmla="*/ 768 h 833"/>
                <a:gd name="T16" fmla="*/ 320 w 403"/>
                <a:gd name="T17" fmla="*/ 814 h 833"/>
                <a:gd name="T18" fmla="*/ 339 w 403"/>
                <a:gd name="T19" fmla="*/ 540 h 833"/>
                <a:gd name="T20" fmla="*/ 348 w 403"/>
                <a:gd name="T21" fmla="*/ 494 h 833"/>
                <a:gd name="T22" fmla="*/ 384 w 403"/>
                <a:gd name="T23" fmla="*/ 439 h 833"/>
                <a:gd name="T24" fmla="*/ 393 w 403"/>
                <a:gd name="T25" fmla="*/ 311 h 833"/>
                <a:gd name="T26" fmla="*/ 403 w 403"/>
                <a:gd name="T27" fmla="*/ 284 h 833"/>
                <a:gd name="T28" fmla="*/ 348 w 403"/>
                <a:gd name="T29" fmla="*/ 211 h 833"/>
                <a:gd name="T30" fmla="*/ 293 w 403"/>
                <a:gd name="T31" fmla="*/ 110 h 833"/>
                <a:gd name="T32" fmla="*/ 220 w 403"/>
                <a:gd name="T33" fmla="*/ 19 h 833"/>
                <a:gd name="T34" fmla="*/ 174 w 403"/>
                <a:gd name="T35" fmla="*/ 0 h 833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0" t="0" r="r" b="b"/>
              <a:pathLst>
                <a:path w="403" h="833">
                  <a:moveTo>
                    <a:pt x="174" y="0"/>
                  </a:moveTo>
                  <a:cubicBezTo>
                    <a:pt x="165" y="37"/>
                    <a:pt x="158" y="60"/>
                    <a:pt x="137" y="92"/>
                  </a:cubicBezTo>
                  <a:cubicBezTo>
                    <a:pt x="118" y="149"/>
                    <a:pt x="118" y="209"/>
                    <a:pt x="101" y="265"/>
                  </a:cubicBezTo>
                  <a:cubicBezTo>
                    <a:pt x="81" y="332"/>
                    <a:pt x="54" y="398"/>
                    <a:pt x="37" y="467"/>
                  </a:cubicBezTo>
                  <a:cubicBezTo>
                    <a:pt x="45" y="622"/>
                    <a:pt x="0" y="649"/>
                    <a:pt x="119" y="668"/>
                  </a:cubicBezTo>
                  <a:cubicBezTo>
                    <a:pt x="122" y="677"/>
                    <a:pt x="120" y="690"/>
                    <a:pt x="128" y="695"/>
                  </a:cubicBezTo>
                  <a:cubicBezTo>
                    <a:pt x="144" y="704"/>
                    <a:pt x="171" y="690"/>
                    <a:pt x="183" y="704"/>
                  </a:cubicBezTo>
                  <a:cubicBezTo>
                    <a:pt x="197" y="720"/>
                    <a:pt x="179" y="751"/>
                    <a:pt x="192" y="768"/>
                  </a:cubicBezTo>
                  <a:cubicBezTo>
                    <a:pt x="217" y="801"/>
                    <a:pt x="320" y="758"/>
                    <a:pt x="320" y="814"/>
                  </a:cubicBezTo>
                  <a:cubicBezTo>
                    <a:pt x="346" y="683"/>
                    <a:pt x="319" y="833"/>
                    <a:pt x="339" y="540"/>
                  </a:cubicBezTo>
                  <a:cubicBezTo>
                    <a:pt x="340" y="524"/>
                    <a:pt x="342" y="508"/>
                    <a:pt x="348" y="494"/>
                  </a:cubicBezTo>
                  <a:cubicBezTo>
                    <a:pt x="357" y="474"/>
                    <a:pt x="384" y="439"/>
                    <a:pt x="384" y="439"/>
                  </a:cubicBezTo>
                  <a:cubicBezTo>
                    <a:pt x="387" y="396"/>
                    <a:pt x="388" y="353"/>
                    <a:pt x="393" y="311"/>
                  </a:cubicBezTo>
                  <a:cubicBezTo>
                    <a:pt x="394" y="301"/>
                    <a:pt x="403" y="284"/>
                    <a:pt x="403" y="284"/>
                  </a:cubicBezTo>
                  <a:cubicBezTo>
                    <a:pt x="381" y="262"/>
                    <a:pt x="348" y="211"/>
                    <a:pt x="348" y="211"/>
                  </a:cubicBezTo>
                  <a:cubicBezTo>
                    <a:pt x="336" y="173"/>
                    <a:pt x="322" y="138"/>
                    <a:pt x="293" y="110"/>
                  </a:cubicBezTo>
                  <a:cubicBezTo>
                    <a:pt x="254" y="71"/>
                    <a:pt x="240" y="80"/>
                    <a:pt x="220" y="19"/>
                  </a:cubicBezTo>
                  <a:cubicBezTo>
                    <a:pt x="181" y="31"/>
                    <a:pt x="197" y="36"/>
                    <a:pt x="174" y="0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564" name="AutoShape 14">
              <a:extLst>
                <a:ext uri="{FF2B5EF4-FFF2-40B4-BE49-F238E27FC236}">
                  <a16:creationId xmlns:a16="http://schemas.microsoft.com/office/drawing/2014/main" id="{F817D2E7-0AFF-4105-8B1C-4AB02D675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16" y="1253"/>
              <a:ext cx="576" cy="208"/>
            </a:xfrm>
            <a:prstGeom prst="borderCallout2">
              <a:avLst>
                <a:gd name="adj1" fmla="val 34616"/>
                <a:gd name="adj2" fmla="val -8333"/>
                <a:gd name="adj3" fmla="val 34616"/>
                <a:gd name="adj4" fmla="val -55208"/>
                <a:gd name="adj5" fmla="val 86537"/>
                <a:gd name="adj6" fmla="val -104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 sz="1350"/>
                <a:t>1811</a:t>
              </a:r>
              <a:endParaRPr lang="es-ES" altLang="es-AR" sz="1350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753"/>
    </mc:Choice>
    <mc:Fallback xmlns="">
      <p:transition spd="slow" advTm="105753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8" descr="v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21385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472488" cy="1143000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AR" dirty="0">
                <a:solidFill>
                  <a:schemeClr val="bg1"/>
                </a:solidFill>
              </a:rPr>
              <a:t>La Confederación Argentina</a:t>
            </a:r>
          </a:p>
        </p:txBody>
      </p:sp>
      <p:pic>
        <p:nvPicPr>
          <p:cNvPr id="4" name="Content Placeholder 3" descr="Rosas.jp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 rot="10800000" flipV="1">
            <a:off x="214282" y="928670"/>
            <a:ext cx="1723639" cy="1800587"/>
          </a:xfrm>
          <a:effectLst>
            <a:softEdge rad="317500"/>
          </a:effec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0" y="2428875"/>
            <a:ext cx="68580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SzPct val="80000"/>
              <a:buFont typeface="Wingdings 2" pitchFamily="18" charset="2"/>
              <a:buChar char=""/>
              <a:defRPr sz="3000">
                <a:solidFill>
                  <a:schemeClr val="tx1"/>
                </a:solidFill>
                <a:latin typeface="Century Gothic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95000"/>
              <a:buFont typeface="Verdana" pitchFamily="34" charset="0"/>
              <a:buChar char="›"/>
              <a:defRPr sz="2600">
                <a:solidFill>
                  <a:schemeClr val="tx1"/>
                </a:solidFill>
                <a:latin typeface="Century Gothic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tx1"/>
                </a:solidFill>
                <a:latin typeface="Century Gothic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Font typeface="Wingdings 2" pitchFamily="18" charset="2"/>
              <a:buChar char=""/>
              <a:defRPr sz="2000">
                <a:solidFill>
                  <a:schemeClr val="tx1"/>
                </a:solidFill>
                <a:latin typeface="Century Gothic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0B2"/>
              </a:buClr>
              <a:buFont typeface="Wingdings 2" pitchFamily="18" charset="2"/>
              <a:buChar char=""/>
              <a:defRPr sz="1900">
                <a:solidFill>
                  <a:schemeClr val="tx1"/>
                </a:solidFill>
                <a:latin typeface="Century Gothic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3200" b="1">
                <a:solidFill>
                  <a:schemeClr val="bg1"/>
                </a:solidFill>
                <a:latin typeface="Calibri" pitchFamily="34" charset="0"/>
              </a:rPr>
              <a:t>Cada provincia organiza su fuerza militar.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3200" b="1">
              <a:solidFill>
                <a:schemeClr val="bg1"/>
              </a:solidFill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3200" b="1">
                <a:solidFill>
                  <a:schemeClr val="bg1"/>
                </a:solidFill>
                <a:latin typeface="Calibri" pitchFamily="34" charset="0"/>
              </a:rPr>
              <a:t>En ocasiones se organiza una fuerza común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32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32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s-AR" altLang="en-US" sz="3200">
              <a:latin typeface="Calibri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s-AR" altLang="en-US" sz="3200">
                <a:latin typeface="Calibri" pitchFamily="34" charset="0"/>
              </a:rPr>
              <a:t>Afirmación de una cultura propia</a:t>
            </a:r>
          </a:p>
        </p:txBody>
      </p:sp>
      <p:pic>
        <p:nvPicPr>
          <p:cNvPr id="30726" name="Picture 5" descr="consigna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096000"/>
            <a:ext cx="9144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bandera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72131" y="1285860"/>
            <a:ext cx="3571869" cy="1549916"/>
          </a:xfrm>
          <a:prstGeom prst="rect">
            <a:avLst/>
          </a:prstGeom>
          <a:effectLst>
            <a:softEdge rad="317500"/>
          </a:effectLst>
        </p:spPr>
      </p:pic>
      <p:pic>
        <p:nvPicPr>
          <p:cNvPr id="30728" name="8 Imagen" descr="Lavalle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4429125"/>
            <a:ext cx="1071562" cy="142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91645415"/>
      </p:ext>
    </p:extLst>
  </p:cSld>
  <p:clrMapOvr>
    <a:masterClrMapping/>
  </p:clrMapOvr>
  <p:transition advTm="694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Mapa_Argentina_vs_BuenosAires_1858">
            <a:extLst>
              <a:ext uri="{FF2B5EF4-FFF2-40B4-BE49-F238E27FC236}">
                <a16:creationId xmlns:a16="http://schemas.microsoft.com/office/drawing/2014/main" id="{D36ECEFB-2E58-4E9D-8FC7-0222C74C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1152525"/>
            <a:ext cx="2970212" cy="566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4 CuadroTexto">
            <a:extLst>
              <a:ext uri="{FF2B5EF4-FFF2-40B4-BE49-F238E27FC236}">
                <a16:creationId xmlns:a16="http://schemas.microsoft.com/office/drawing/2014/main" id="{37ACD071-AD58-4203-B9DA-EA8FDAB10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638" y="3649663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AR" sz="1600" b="1">
                <a:latin typeface="Calibri" panose="020F0502020204030204" pitchFamily="34" charset="0"/>
              </a:rPr>
              <a:t>Patagones</a:t>
            </a:r>
          </a:p>
        </p:txBody>
      </p:sp>
      <p:sp>
        <p:nvSpPr>
          <p:cNvPr id="26628" name="Text Box 6">
            <a:extLst>
              <a:ext uri="{FF2B5EF4-FFF2-40B4-BE49-F238E27FC236}">
                <a16:creationId xmlns:a16="http://schemas.microsoft.com/office/drawing/2014/main" id="{0E93B994-9885-4BA4-8285-D39354391F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2363" y="0"/>
            <a:ext cx="414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AR" altLang="es-AR" b="1"/>
              <a:t>CONTEXTO PREVIO AL CONFLICTO</a:t>
            </a:r>
            <a:endParaRPr lang="es-ES" altLang="es-AR" b="1"/>
          </a:p>
        </p:txBody>
      </p:sp>
      <p:grpSp>
        <p:nvGrpSpPr>
          <p:cNvPr id="72713" name="Group 9">
            <a:extLst>
              <a:ext uri="{FF2B5EF4-FFF2-40B4-BE49-F238E27FC236}">
                <a16:creationId xmlns:a16="http://schemas.microsoft.com/office/drawing/2014/main" id="{1F1FACB5-A040-49DF-985A-C0793AF75C1D}"/>
              </a:ext>
            </a:extLst>
          </p:cNvPr>
          <p:cNvGrpSpPr>
            <a:grpSpLocks/>
          </p:cNvGrpSpPr>
          <p:nvPr/>
        </p:nvGrpSpPr>
        <p:grpSpPr bwMode="auto">
          <a:xfrm>
            <a:off x="4864100" y="2371725"/>
            <a:ext cx="3092450" cy="1036638"/>
            <a:chOff x="3064" y="1340"/>
            <a:chExt cx="1751" cy="653"/>
          </a:xfrm>
        </p:grpSpPr>
        <p:sp>
          <p:nvSpPr>
            <p:cNvPr id="26653" name="Freeform 7">
              <a:extLst>
                <a:ext uri="{FF2B5EF4-FFF2-40B4-BE49-F238E27FC236}">
                  <a16:creationId xmlns:a16="http://schemas.microsoft.com/office/drawing/2014/main" id="{EF01614F-0170-4EE0-8E7E-12A03EEF6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064" y="1340"/>
              <a:ext cx="468" cy="432"/>
            </a:xfrm>
            <a:custGeom>
              <a:avLst/>
              <a:gdLst>
                <a:gd name="T0" fmla="*/ 38 w 468"/>
                <a:gd name="T1" fmla="*/ 286 h 432"/>
                <a:gd name="T2" fmla="*/ 69 w 468"/>
                <a:gd name="T3" fmla="*/ 222 h 432"/>
                <a:gd name="T4" fmla="*/ 75 w 468"/>
                <a:gd name="T5" fmla="*/ 120 h 432"/>
                <a:gd name="T6" fmla="*/ 87 w 468"/>
                <a:gd name="T7" fmla="*/ 84 h 432"/>
                <a:gd name="T8" fmla="*/ 141 w 468"/>
                <a:gd name="T9" fmla="*/ 0 h 432"/>
                <a:gd name="T10" fmla="*/ 189 w 468"/>
                <a:gd name="T11" fmla="*/ 6 h 432"/>
                <a:gd name="T12" fmla="*/ 225 w 468"/>
                <a:gd name="T13" fmla="*/ 30 h 432"/>
                <a:gd name="T14" fmla="*/ 309 w 468"/>
                <a:gd name="T15" fmla="*/ 72 h 432"/>
                <a:gd name="T16" fmla="*/ 363 w 468"/>
                <a:gd name="T17" fmla="*/ 120 h 432"/>
                <a:gd name="T18" fmla="*/ 399 w 468"/>
                <a:gd name="T19" fmla="*/ 162 h 432"/>
                <a:gd name="T20" fmla="*/ 435 w 468"/>
                <a:gd name="T21" fmla="*/ 192 h 432"/>
                <a:gd name="T22" fmla="*/ 459 w 468"/>
                <a:gd name="T23" fmla="*/ 222 h 432"/>
                <a:gd name="T24" fmla="*/ 447 w 468"/>
                <a:gd name="T25" fmla="*/ 276 h 432"/>
                <a:gd name="T26" fmla="*/ 441 w 468"/>
                <a:gd name="T27" fmla="*/ 354 h 432"/>
                <a:gd name="T28" fmla="*/ 423 w 468"/>
                <a:gd name="T29" fmla="*/ 366 h 432"/>
                <a:gd name="T30" fmla="*/ 399 w 468"/>
                <a:gd name="T31" fmla="*/ 420 h 432"/>
                <a:gd name="T32" fmla="*/ 363 w 468"/>
                <a:gd name="T33" fmla="*/ 432 h 432"/>
                <a:gd name="T34" fmla="*/ 171 w 468"/>
                <a:gd name="T35" fmla="*/ 426 h 432"/>
                <a:gd name="T36" fmla="*/ 128 w 468"/>
                <a:gd name="T37" fmla="*/ 388 h 432"/>
                <a:gd name="T38" fmla="*/ 32 w 468"/>
                <a:gd name="T39" fmla="*/ 358 h 432"/>
                <a:gd name="T40" fmla="*/ 38 w 468"/>
                <a:gd name="T41" fmla="*/ 286 h 43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0" t="0" r="r" b="b"/>
              <a:pathLst>
                <a:path w="468" h="432">
                  <a:moveTo>
                    <a:pt x="38" y="286"/>
                  </a:moveTo>
                  <a:cubicBezTo>
                    <a:pt x="41" y="257"/>
                    <a:pt x="78" y="249"/>
                    <a:pt x="69" y="222"/>
                  </a:cubicBezTo>
                  <a:cubicBezTo>
                    <a:pt x="71" y="188"/>
                    <a:pt x="71" y="154"/>
                    <a:pt x="75" y="120"/>
                  </a:cubicBezTo>
                  <a:cubicBezTo>
                    <a:pt x="77" y="107"/>
                    <a:pt x="87" y="84"/>
                    <a:pt x="87" y="84"/>
                  </a:cubicBezTo>
                  <a:cubicBezTo>
                    <a:pt x="92" y="43"/>
                    <a:pt x="99" y="14"/>
                    <a:pt x="141" y="0"/>
                  </a:cubicBezTo>
                  <a:cubicBezTo>
                    <a:pt x="157" y="2"/>
                    <a:pt x="174" y="1"/>
                    <a:pt x="189" y="6"/>
                  </a:cubicBezTo>
                  <a:cubicBezTo>
                    <a:pt x="203" y="11"/>
                    <a:pt x="225" y="30"/>
                    <a:pt x="225" y="30"/>
                  </a:cubicBezTo>
                  <a:cubicBezTo>
                    <a:pt x="238" y="68"/>
                    <a:pt x="273" y="67"/>
                    <a:pt x="309" y="72"/>
                  </a:cubicBezTo>
                  <a:cubicBezTo>
                    <a:pt x="319" y="124"/>
                    <a:pt x="324" y="94"/>
                    <a:pt x="363" y="120"/>
                  </a:cubicBezTo>
                  <a:cubicBezTo>
                    <a:pt x="377" y="141"/>
                    <a:pt x="374" y="154"/>
                    <a:pt x="399" y="162"/>
                  </a:cubicBezTo>
                  <a:cubicBezTo>
                    <a:pt x="410" y="173"/>
                    <a:pt x="425" y="180"/>
                    <a:pt x="435" y="192"/>
                  </a:cubicBezTo>
                  <a:cubicBezTo>
                    <a:pt x="468" y="233"/>
                    <a:pt x="407" y="188"/>
                    <a:pt x="459" y="222"/>
                  </a:cubicBezTo>
                  <a:cubicBezTo>
                    <a:pt x="467" y="247"/>
                    <a:pt x="455" y="252"/>
                    <a:pt x="447" y="276"/>
                  </a:cubicBezTo>
                  <a:cubicBezTo>
                    <a:pt x="445" y="302"/>
                    <a:pt x="448" y="329"/>
                    <a:pt x="441" y="354"/>
                  </a:cubicBezTo>
                  <a:cubicBezTo>
                    <a:pt x="439" y="361"/>
                    <a:pt x="428" y="361"/>
                    <a:pt x="423" y="366"/>
                  </a:cubicBezTo>
                  <a:cubicBezTo>
                    <a:pt x="409" y="380"/>
                    <a:pt x="405" y="402"/>
                    <a:pt x="399" y="420"/>
                  </a:cubicBezTo>
                  <a:cubicBezTo>
                    <a:pt x="395" y="432"/>
                    <a:pt x="363" y="432"/>
                    <a:pt x="363" y="432"/>
                  </a:cubicBezTo>
                  <a:cubicBezTo>
                    <a:pt x="299" y="430"/>
                    <a:pt x="235" y="431"/>
                    <a:pt x="171" y="426"/>
                  </a:cubicBezTo>
                  <a:cubicBezTo>
                    <a:pt x="147" y="424"/>
                    <a:pt x="151" y="394"/>
                    <a:pt x="128" y="388"/>
                  </a:cubicBezTo>
                  <a:cubicBezTo>
                    <a:pt x="110" y="384"/>
                    <a:pt x="50" y="360"/>
                    <a:pt x="32" y="358"/>
                  </a:cubicBezTo>
                  <a:cubicBezTo>
                    <a:pt x="3" y="315"/>
                    <a:pt x="0" y="334"/>
                    <a:pt x="38" y="286"/>
                  </a:cubicBezTo>
                  <a:close/>
                </a:path>
              </a:pathLst>
            </a:cu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654" name="AutoShape 8">
              <a:extLst>
                <a:ext uri="{FF2B5EF4-FFF2-40B4-BE49-F238E27FC236}">
                  <a16:creationId xmlns:a16="http://schemas.microsoft.com/office/drawing/2014/main" id="{95E66C4E-2624-4CC9-ABFC-450B4A71A2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3" y="1583"/>
              <a:ext cx="982" cy="410"/>
            </a:xfrm>
            <a:prstGeom prst="borderCallout1">
              <a:avLst>
                <a:gd name="adj1" fmla="val 17560"/>
                <a:gd name="adj2" fmla="val -4889"/>
                <a:gd name="adj3" fmla="val 977"/>
                <a:gd name="adj4" fmla="val -52241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/>
                <a:t>Situación con Montevideo</a:t>
              </a:r>
              <a:endParaRPr lang="es-ES" altLang="es-AR"/>
            </a:p>
          </p:txBody>
        </p:sp>
      </p:grpSp>
      <p:grpSp>
        <p:nvGrpSpPr>
          <p:cNvPr id="72718" name="Group 14">
            <a:extLst>
              <a:ext uri="{FF2B5EF4-FFF2-40B4-BE49-F238E27FC236}">
                <a16:creationId xmlns:a16="http://schemas.microsoft.com/office/drawing/2014/main" id="{8B9E475F-6CCC-4E87-AC02-C23D48DA452D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3168650"/>
            <a:ext cx="3240088" cy="1358900"/>
            <a:chOff x="3198" y="1842"/>
            <a:chExt cx="2041" cy="856"/>
          </a:xfrm>
        </p:grpSpPr>
        <p:pic>
          <p:nvPicPr>
            <p:cNvPr id="26650" name="Picture 11" descr="Bandera de Francia">
              <a:hlinkClick r:id="rId3" tooltip="Bandera de Francia"/>
              <a:extLst>
                <a:ext uri="{FF2B5EF4-FFF2-40B4-BE49-F238E27FC236}">
                  <a16:creationId xmlns:a16="http://schemas.microsoft.com/office/drawing/2014/main" id="{87852BF9-C498-480D-AD98-9F4629C60C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06" y="2024"/>
              <a:ext cx="387" cy="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51" name="AutoShape 12">
              <a:extLst>
                <a:ext uri="{FF2B5EF4-FFF2-40B4-BE49-F238E27FC236}">
                  <a16:creationId xmlns:a16="http://schemas.microsoft.com/office/drawing/2014/main" id="{61721D6C-6054-4260-9287-7BB16FF3D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5" y="2115"/>
              <a:ext cx="1044" cy="583"/>
            </a:xfrm>
            <a:prstGeom prst="borderCallout1">
              <a:avLst>
                <a:gd name="adj1" fmla="val 18750"/>
                <a:gd name="adj2" fmla="val -4597"/>
                <a:gd name="adj3" fmla="val 7032"/>
                <a:gd name="adj4" fmla="val -26343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/>
                <a:t>Bloqueo Francés</a:t>
              </a:r>
            </a:p>
            <a:p>
              <a:pPr algn="ctr" eaLnBrk="1" hangingPunct="1"/>
              <a:r>
                <a:rPr lang="es-AR" altLang="es-AR" b="1"/>
                <a:t>1838-1840</a:t>
              </a:r>
              <a:endParaRPr lang="es-ES" altLang="es-AR" b="1"/>
            </a:p>
          </p:txBody>
        </p:sp>
        <p:sp>
          <p:nvSpPr>
            <p:cNvPr id="26652" name="AutoShape 13">
              <a:extLst>
                <a:ext uri="{FF2B5EF4-FFF2-40B4-BE49-F238E27FC236}">
                  <a16:creationId xmlns:a16="http://schemas.microsoft.com/office/drawing/2014/main" id="{29E4DC32-0FA9-4395-85CD-0D29ECE930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325485">
              <a:off x="3198" y="1842"/>
              <a:ext cx="408" cy="181"/>
            </a:xfrm>
            <a:prstGeom prst="leftArrow">
              <a:avLst>
                <a:gd name="adj1" fmla="val 50000"/>
                <a:gd name="adj2" fmla="val 5635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</p:grpSp>
      <p:grpSp>
        <p:nvGrpSpPr>
          <p:cNvPr id="72737" name="Group 33">
            <a:extLst>
              <a:ext uri="{FF2B5EF4-FFF2-40B4-BE49-F238E27FC236}">
                <a16:creationId xmlns:a16="http://schemas.microsoft.com/office/drawing/2014/main" id="{3C2A335A-1418-4F52-A5D2-6132BA9BEE72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620713"/>
            <a:ext cx="6203950" cy="1154112"/>
            <a:chOff x="567" y="391"/>
            <a:chExt cx="3908" cy="727"/>
          </a:xfrm>
        </p:grpSpPr>
        <p:sp>
          <p:nvSpPr>
            <p:cNvPr id="26647" name="Text Box 17">
              <a:extLst>
                <a:ext uri="{FF2B5EF4-FFF2-40B4-BE49-F238E27FC236}">
                  <a16:creationId xmlns:a16="http://schemas.microsoft.com/office/drawing/2014/main" id="{0B04D304-C4D4-4F15-A500-31D07C1ADE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" y="391"/>
              <a:ext cx="3908" cy="23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/>
                <a:t>Guerra con la Confederación Peruano-Boliviana </a:t>
              </a:r>
              <a:r>
                <a:rPr lang="es-AR" altLang="es-AR" b="1"/>
                <a:t>1836-1839</a:t>
              </a:r>
              <a:endParaRPr lang="es-ES" altLang="es-AR" b="1"/>
            </a:p>
          </p:txBody>
        </p:sp>
        <p:sp>
          <p:nvSpPr>
            <p:cNvPr id="26648" name="AutoShape 15">
              <a:extLst>
                <a:ext uri="{FF2B5EF4-FFF2-40B4-BE49-F238E27FC236}">
                  <a16:creationId xmlns:a16="http://schemas.microsoft.com/office/drawing/2014/main" id="{519E26CE-15B0-46AE-B9DC-2D8EA698E6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4223132">
              <a:off x="2455" y="770"/>
              <a:ext cx="455" cy="242"/>
            </a:xfrm>
            <a:prstGeom prst="rightArrow">
              <a:avLst>
                <a:gd name="adj1" fmla="val 50000"/>
                <a:gd name="adj2" fmla="val 4700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  <p:sp>
          <p:nvSpPr>
            <p:cNvPr id="26649" name="AutoShape 16">
              <a:extLst>
                <a:ext uri="{FF2B5EF4-FFF2-40B4-BE49-F238E27FC236}">
                  <a16:creationId xmlns:a16="http://schemas.microsoft.com/office/drawing/2014/main" id="{1A2E1BAB-2D5A-4AF1-8A29-2EB014A7DFE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6551723">
              <a:off x="2180" y="728"/>
              <a:ext cx="408" cy="278"/>
            </a:xfrm>
            <a:prstGeom prst="rightArrow">
              <a:avLst>
                <a:gd name="adj1" fmla="val 50000"/>
                <a:gd name="adj2" fmla="val 36691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</p:grpSp>
      <p:grpSp>
        <p:nvGrpSpPr>
          <p:cNvPr id="72727" name="Group 23">
            <a:extLst>
              <a:ext uri="{FF2B5EF4-FFF2-40B4-BE49-F238E27FC236}">
                <a16:creationId xmlns:a16="http://schemas.microsoft.com/office/drawing/2014/main" id="{85E000B9-0139-4169-B76C-E9D8A919B0CC}"/>
              </a:ext>
            </a:extLst>
          </p:cNvPr>
          <p:cNvGrpSpPr>
            <a:grpSpLocks/>
          </p:cNvGrpSpPr>
          <p:nvPr/>
        </p:nvGrpSpPr>
        <p:grpSpPr bwMode="auto">
          <a:xfrm>
            <a:off x="576263" y="1125538"/>
            <a:ext cx="4111625" cy="3219450"/>
            <a:chOff x="363" y="709"/>
            <a:chExt cx="2590" cy="2028"/>
          </a:xfrm>
        </p:grpSpPr>
        <p:grpSp>
          <p:nvGrpSpPr>
            <p:cNvPr id="26643" name="Group 21">
              <a:extLst>
                <a:ext uri="{FF2B5EF4-FFF2-40B4-BE49-F238E27FC236}">
                  <a16:creationId xmlns:a16="http://schemas.microsoft.com/office/drawing/2014/main" id="{6CFF968B-585D-4691-81CB-6717058450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" y="709"/>
              <a:ext cx="1202" cy="2028"/>
              <a:chOff x="363" y="709"/>
              <a:chExt cx="1202" cy="2028"/>
            </a:xfrm>
          </p:grpSpPr>
          <p:pic>
            <p:nvPicPr>
              <p:cNvPr id="26645" name="Picture 19" descr="300px-Mapa_ARGENTINA_1840_coalicion_del_norte">
                <a:hlinkClick r:id="rId5"/>
                <a:extLst>
                  <a:ext uri="{FF2B5EF4-FFF2-40B4-BE49-F238E27FC236}">
                    <a16:creationId xmlns:a16="http://schemas.microsoft.com/office/drawing/2014/main" id="{A4C78CFA-D301-4876-BACF-57309C0A78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6" y="709"/>
                <a:ext cx="1116" cy="14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6646" name="Rectangle 20">
                <a:extLst>
                  <a:ext uri="{FF2B5EF4-FFF2-40B4-BE49-F238E27FC236}">
                    <a16:creationId xmlns:a16="http://schemas.microsoft.com/office/drawing/2014/main" id="{B13EB1D8-A072-42FC-8B29-E9F9478BC2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" y="2160"/>
                <a:ext cx="1202" cy="57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 eaLnBrk="1" hangingPunct="1"/>
                <a:r>
                  <a:rPr lang="es-AR" altLang="es-AR"/>
                  <a:t>COALICIÓN DEL NORTE</a:t>
                </a:r>
              </a:p>
              <a:p>
                <a:pPr algn="ctr" eaLnBrk="1" hangingPunct="1"/>
                <a:r>
                  <a:rPr lang="es-AR" altLang="es-AR" b="1"/>
                  <a:t>1840-1841</a:t>
                </a:r>
              </a:p>
            </p:txBody>
          </p:sp>
        </p:grpSp>
        <p:sp>
          <p:nvSpPr>
            <p:cNvPr id="26644" name="AutoShape 22">
              <a:extLst>
                <a:ext uri="{FF2B5EF4-FFF2-40B4-BE49-F238E27FC236}">
                  <a16:creationId xmlns:a16="http://schemas.microsoft.com/office/drawing/2014/main" id="{2DFCAA66-2BFC-47AA-B858-9D208C10BB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11847">
              <a:off x="2498" y="1561"/>
              <a:ext cx="455" cy="242"/>
            </a:xfrm>
            <a:prstGeom prst="rightArrow">
              <a:avLst>
                <a:gd name="adj1" fmla="val 50000"/>
                <a:gd name="adj2" fmla="val 47004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</p:grpSp>
      <p:grpSp>
        <p:nvGrpSpPr>
          <p:cNvPr id="72730" name="Group 26">
            <a:extLst>
              <a:ext uri="{FF2B5EF4-FFF2-40B4-BE49-F238E27FC236}">
                <a16:creationId xmlns:a16="http://schemas.microsoft.com/office/drawing/2014/main" id="{621B2992-47E0-4C6A-BBAA-CF7B4185D3C5}"/>
              </a:ext>
            </a:extLst>
          </p:cNvPr>
          <p:cNvGrpSpPr>
            <a:grpSpLocks/>
          </p:cNvGrpSpPr>
          <p:nvPr/>
        </p:nvGrpSpPr>
        <p:grpSpPr bwMode="auto">
          <a:xfrm>
            <a:off x="3419475" y="3097213"/>
            <a:ext cx="2089150" cy="1123950"/>
            <a:chOff x="2154" y="1951"/>
            <a:chExt cx="1316" cy="708"/>
          </a:xfrm>
        </p:grpSpPr>
        <p:sp>
          <p:nvSpPr>
            <p:cNvPr id="26641" name="Rectangle 24">
              <a:extLst>
                <a:ext uri="{FF2B5EF4-FFF2-40B4-BE49-F238E27FC236}">
                  <a16:creationId xmlns:a16="http://schemas.microsoft.com/office/drawing/2014/main" id="{1ABC063F-F1A2-4D86-8C3B-C975CE19E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4" y="2296"/>
              <a:ext cx="1316" cy="3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/>
                <a:t>LIBRES DEL SUR</a:t>
              </a:r>
            </a:p>
            <a:p>
              <a:pPr algn="ctr" eaLnBrk="1" hangingPunct="1"/>
              <a:r>
                <a:rPr lang="es-AR" altLang="es-AR" b="1"/>
                <a:t>1840-1841</a:t>
              </a:r>
              <a:endParaRPr lang="es-ES" altLang="es-AR" b="1"/>
            </a:p>
          </p:txBody>
        </p:sp>
        <p:sp>
          <p:nvSpPr>
            <p:cNvPr id="26642" name="AutoShape 25">
              <a:extLst>
                <a:ext uri="{FF2B5EF4-FFF2-40B4-BE49-F238E27FC236}">
                  <a16:creationId xmlns:a16="http://schemas.microsoft.com/office/drawing/2014/main" id="{E9C4C335-AB1E-4D06-B813-0CDE45533CB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2994" y="2010"/>
              <a:ext cx="272" cy="154"/>
            </a:xfrm>
            <a:prstGeom prst="rightArrow">
              <a:avLst>
                <a:gd name="adj1" fmla="val 50000"/>
                <a:gd name="adj2" fmla="val 4415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</p:grpSp>
      <p:grpSp>
        <p:nvGrpSpPr>
          <p:cNvPr id="72736" name="Group 32">
            <a:extLst>
              <a:ext uri="{FF2B5EF4-FFF2-40B4-BE49-F238E27FC236}">
                <a16:creationId xmlns:a16="http://schemas.microsoft.com/office/drawing/2014/main" id="{C0DD14A4-050F-4E58-B114-E51F1587665A}"/>
              </a:ext>
            </a:extLst>
          </p:cNvPr>
          <p:cNvGrpSpPr>
            <a:grpSpLocks/>
          </p:cNvGrpSpPr>
          <p:nvPr/>
        </p:nvGrpSpPr>
        <p:grpSpPr bwMode="auto">
          <a:xfrm>
            <a:off x="4716463" y="1341438"/>
            <a:ext cx="2330450" cy="1582737"/>
            <a:chOff x="2971" y="845"/>
            <a:chExt cx="1468" cy="997"/>
          </a:xfrm>
        </p:grpSpPr>
        <p:sp>
          <p:nvSpPr>
            <p:cNvPr id="26639" name="Rectangle 29">
              <a:extLst>
                <a:ext uri="{FF2B5EF4-FFF2-40B4-BE49-F238E27FC236}">
                  <a16:creationId xmlns:a16="http://schemas.microsoft.com/office/drawing/2014/main" id="{D952D95B-C290-4E74-AEEF-99BE1E9AF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845"/>
              <a:ext cx="1332" cy="5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/>
                <a:t>LEVANTAMIENTO</a:t>
              </a:r>
            </a:p>
            <a:p>
              <a:pPr algn="ctr" eaLnBrk="1" hangingPunct="1"/>
              <a:r>
                <a:rPr lang="es-AR" altLang="es-AR"/>
                <a:t>DEL LITORAL</a:t>
              </a:r>
            </a:p>
            <a:p>
              <a:pPr algn="ctr" eaLnBrk="1" hangingPunct="1"/>
              <a:r>
                <a:rPr lang="es-AR" altLang="es-AR" b="1"/>
                <a:t>1842</a:t>
              </a:r>
              <a:endParaRPr lang="es-ES" altLang="es-AR" b="1"/>
            </a:p>
          </p:txBody>
        </p:sp>
        <p:sp>
          <p:nvSpPr>
            <p:cNvPr id="26640" name="AutoShape 30">
              <a:extLst>
                <a:ext uri="{FF2B5EF4-FFF2-40B4-BE49-F238E27FC236}">
                  <a16:creationId xmlns:a16="http://schemas.microsoft.com/office/drawing/2014/main" id="{A5CD87F1-BA2F-493F-93B4-C9DFDD81C1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650597">
              <a:off x="2912" y="1629"/>
              <a:ext cx="272" cy="154"/>
            </a:xfrm>
            <a:prstGeom prst="rightArrow">
              <a:avLst>
                <a:gd name="adj1" fmla="val 50000"/>
                <a:gd name="adj2" fmla="val 44156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</p:grpSp>
      <p:sp>
        <p:nvSpPr>
          <p:cNvPr id="26635" name="Rectangle 38">
            <a:extLst>
              <a:ext uri="{FF2B5EF4-FFF2-40B4-BE49-F238E27FC236}">
                <a16:creationId xmlns:a16="http://schemas.microsoft.com/office/drawing/2014/main" id="{05C6DD74-9BCC-4083-974E-AC3FA17C8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5963" y="5589588"/>
            <a:ext cx="33480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s-AR" altLang="es-AR" sz="2400" b="1"/>
              <a:t>SITUACIÓN ENTRE 1838 / 1842</a:t>
            </a:r>
          </a:p>
        </p:txBody>
      </p:sp>
      <p:grpSp>
        <p:nvGrpSpPr>
          <p:cNvPr id="72745" name="Group 41">
            <a:extLst>
              <a:ext uri="{FF2B5EF4-FFF2-40B4-BE49-F238E27FC236}">
                <a16:creationId xmlns:a16="http://schemas.microsoft.com/office/drawing/2014/main" id="{480BCF2D-7E2D-43CE-B7A0-C7DA819E16E7}"/>
              </a:ext>
            </a:extLst>
          </p:cNvPr>
          <p:cNvGrpSpPr>
            <a:grpSpLocks/>
          </p:cNvGrpSpPr>
          <p:nvPr/>
        </p:nvGrpSpPr>
        <p:grpSpPr bwMode="auto">
          <a:xfrm>
            <a:off x="4787900" y="1773238"/>
            <a:ext cx="3414713" cy="1295400"/>
            <a:chOff x="3016" y="1117"/>
            <a:chExt cx="2151" cy="816"/>
          </a:xfrm>
        </p:grpSpPr>
        <p:sp>
          <p:nvSpPr>
            <p:cNvPr id="26637" name="Rectangle 35">
              <a:extLst>
                <a:ext uri="{FF2B5EF4-FFF2-40B4-BE49-F238E27FC236}">
                  <a16:creationId xmlns:a16="http://schemas.microsoft.com/office/drawing/2014/main" id="{0E564DF6-8932-4229-95A0-DFF9817255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3" y="1117"/>
              <a:ext cx="1244" cy="57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s-AR" altLang="es-AR"/>
                <a:t>EXPEDICIÓN DE</a:t>
              </a:r>
            </a:p>
            <a:p>
              <a:pPr algn="ctr" eaLnBrk="1" hangingPunct="1"/>
              <a:r>
                <a:rPr lang="es-AR" altLang="es-AR"/>
                <a:t>LAVALLE</a:t>
              </a:r>
            </a:p>
            <a:p>
              <a:pPr algn="ctr" eaLnBrk="1" hangingPunct="1"/>
              <a:r>
                <a:rPr lang="es-AR" altLang="es-AR" b="1"/>
                <a:t>1840</a:t>
              </a:r>
              <a:endParaRPr lang="es-ES" altLang="es-AR" b="1"/>
            </a:p>
          </p:txBody>
        </p:sp>
        <p:sp>
          <p:nvSpPr>
            <p:cNvPr id="26638" name="AutoShape 39">
              <a:extLst>
                <a:ext uri="{FF2B5EF4-FFF2-40B4-BE49-F238E27FC236}">
                  <a16:creationId xmlns:a16="http://schemas.microsoft.com/office/drawing/2014/main" id="{19FABD0D-A5D5-46B9-9F4C-D5ECC6ED1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6" y="1434"/>
              <a:ext cx="91" cy="499"/>
            </a:xfrm>
            <a:prstGeom prst="downArrow">
              <a:avLst>
                <a:gd name="adj1" fmla="val 50000"/>
                <a:gd name="adj2" fmla="val 137088"/>
              </a:avLst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s-AR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1|12.6|7.7"/>
</p:tagLst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328</Words>
  <Application>Microsoft Office PowerPoint</Application>
  <PresentationFormat>Presentación en pantalla (4:3)</PresentationFormat>
  <Paragraphs>86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Wingdings</vt:lpstr>
      <vt:lpstr>Wingdings 2</vt:lpstr>
      <vt:lpstr>Tema de Office</vt:lpstr>
      <vt:lpstr>Presentación de PowerPoint</vt:lpstr>
      <vt:lpstr>Presentación de PowerPoint</vt:lpstr>
      <vt:lpstr>REFORMA MILITAR DE 1809</vt:lpstr>
      <vt:lpstr>Reforma del 29 de mayo 1810</vt:lpstr>
      <vt:lpstr>Presentación de PowerPoint</vt:lpstr>
      <vt:lpstr>GESTA SANMARTINIANA</vt:lpstr>
      <vt:lpstr>Presentación de PowerPoint</vt:lpstr>
      <vt:lpstr>La Confederación Argentina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Frabian Brown</dc:creator>
  <cp:lastModifiedBy>raul jara</cp:lastModifiedBy>
  <cp:revision>30</cp:revision>
  <dcterms:created xsi:type="dcterms:W3CDTF">2020-04-09T11:44:47Z</dcterms:created>
  <dcterms:modified xsi:type="dcterms:W3CDTF">2025-06-22T21:15:55Z</dcterms:modified>
</cp:coreProperties>
</file>