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283" r:id="rId3"/>
    <p:sldId id="284" r:id="rId4"/>
    <p:sldId id="285" r:id="rId5"/>
    <p:sldId id="286" r:id="rId6"/>
    <p:sldId id="480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3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226E-C2DF-470A-89C7-40612350122C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D594-1E0B-4FE7-9D7E-B0257D1656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8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3A7ABB-173E-462F-8465-0D79149B2B56}" type="slidenum">
              <a:rPr lang="es-ES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s-ES" altLang="en-US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14AC8E-08B4-4DE0-BDE1-22B777DDCED4}" type="slidenum">
              <a:rPr lang="es-ES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s-ES" altLang="en-US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874D27-7E05-4A53-AC7A-7C534AC9538F}" type="slidenum">
              <a:rPr lang="es-ES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s-ES" altLang="en-US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5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8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8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08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29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7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0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52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83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190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4 Junio Aniversario Batalla Quebracho - Region Litoral">
            <a:extLst>
              <a:ext uri="{FF2B5EF4-FFF2-40B4-BE49-F238E27FC236}">
                <a16:creationId xmlns:a16="http://schemas.microsoft.com/office/drawing/2014/main" id="{A3C124B0-927C-4F09-B4D0-DC3EC796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77" y="3050958"/>
            <a:ext cx="3114252" cy="29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2" name="Picture 4" descr="Para Interior Vuelven Portada 3">
            <a:extLst>
              <a:ext uri="{FF2B5EF4-FFF2-40B4-BE49-F238E27FC236}">
                <a16:creationId xmlns:a16="http://schemas.microsoft.com/office/drawing/2014/main" id="{4DA46D0A-AE3A-4D19-BEFD-45085905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57251"/>
            <a:ext cx="3740777" cy="518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4" name="Picture 6" descr="Guerra del Parana - Combate del Tonelero">
            <a:extLst>
              <a:ext uri="{FF2B5EF4-FFF2-40B4-BE49-F238E27FC236}">
                <a16:creationId xmlns:a16="http://schemas.microsoft.com/office/drawing/2014/main" id="{C34F5AC5-B42D-47F9-B82B-E73A66CD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48" y="887745"/>
            <a:ext cx="3114253" cy="21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674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15"/>
    </mc:Choice>
    <mc:Fallback xmlns="">
      <p:transition spd="slow" advTm="88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A74ETFOCAM43ZNCCAKDDU3ECA3XRM41CA9HBJJFCARME85RCA4H0JVKCAMJISCYCA10FC1ZCAMXYM7YCAUQZYLUCA84EWKHCA6DWHQGCA1VEXXFCAX1M33GCAUFBEYHCAJ89HNZCALUWUW3CA25RY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429125"/>
            <a:ext cx="52863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9" descr="candi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25"/>
            <a:ext cx="3857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dirty="0"/>
              <a:t>Caseros y la Organización nacional</a:t>
            </a:r>
          </a:p>
        </p:txBody>
      </p:sp>
      <p:pic>
        <p:nvPicPr>
          <p:cNvPr id="31749" name="Content Placeholder 3" descr="mitre.jp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14563"/>
            <a:ext cx="1350963" cy="1589087"/>
          </a:xfrm>
        </p:spPr>
      </p:pic>
      <p:sp>
        <p:nvSpPr>
          <p:cNvPr id="31750" name="TextBox 4"/>
          <p:cNvSpPr txBox="1">
            <a:spLocks noChangeArrowheads="1"/>
          </p:cNvSpPr>
          <p:nvPr/>
        </p:nvSpPr>
        <p:spPr bwMode="auto">
          <a:xfrm>
            <a:off x="2714625" y="2214563"/>
            <a:ext cx="5715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3600">
                <a:latin typeface="Arial" pitchFamily="34" charset="0"/>
              </a:rPr>
              <a:t>Secesión de Buenos Aires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6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3600">
                <a:latin typeface="Arial" pitchFamily="34" charset="0"/>
              </a:rPr>
              <a:t>Guerra de la  Triple Alianza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60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6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6500"/>
      </p:ext>
    </p:extLst>
  </p:cSld>
  <p:clrMapOvr>
    <a:masterClrMapping/>
  </p:clrMapOvr>
  <p:transition advTm="7156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>
                <a:solidFill>
                  <a:srgbClr val="FFFF00"/>
                </a:solidFill>
              </a:rPr>
              <a:t>LA DEFENSA NACIONAL</a:t>
            </a:r>
            <a:endParaRPr lang="es-MX">
              <a:solidFill>
                <a:srgbClr val="FFFF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>
              <a:tabLst>
                <a:tab pos="1978025" algn="l"/>
              </a:tabLst>
            </a:pPr>
            <a:endParaRPr lang="es-AR" altLang="en-US">
              <a:solidFill>
                <a:srgbClr val="FFFF00"/>
              </a:solidFill>
            </a:endParaRPr>
          </a:p>
          <a:p>
            <a:pPr eaLnBrk="1" hangingPunct="1">
              <a:tabLst>
                <a:tab pos="1978025" algn="l"/>
              </a:tabLst>
            </a:pPr>
            <a:r>
              <a:rPr lang="es-AR" altLang="en-US">
                <a:solidFill>
                  <a:srgbClr val="FFFF00"/>
                </a:solidFill>
              </a:rPr>
              <a:t>Preámbulo Constitución Nacional (1853):</a:t>
            </a:r>
          </a:p>
          <a:p>
            <a:pPr eaLnBrk="1" hangingPunct="1">
              <a:buFont typeface="Wingdings" pitchFamily="2" charset="2"/>
              <a:buNone/>
              <a:tabLst>
                <a:tab pos="1978025" algn="l"/>
              </a:tabLst>
            </a:pPr>
            <a:r>
              <a:rPr lang="es-AR" altLang="en-US">
                <a:solidFill>
                  <a:srgbClr val="FFFF00"/>
                </a:solidFill>
              </a:rPr>
              <a:t>   </a:t>
            </a:r>
            <a:r>
              <a:rPr lang="es-AR" altLang="en-US">
                <a:solidFill>
                  <a:srgbClr val="FFFFFF"/>
                </a:solidFill>
              </a:rPr>
              <a:t>”Proveer” a la Defensa Común”</a:t>
            </a:r>
          </a:p>
          <a:p>
            <a:pPr eaLnBrk="1" hangingPunct="1">
              <a:buFont typeface="Wingdings" pitchFamily="2" charset="2"/>
              <a:buNone/>
              <a:tabLst>
                <a:tab pos="1978025" algn="l"/>
              </a:tabLst>
            </a:pPr>
            <a:r>
              <a:rPr lang="es-AR" altLang="en-US">
                <a:solidFill>
                  <a:srgbClr val="FFFFFF"/>
                </a:solidFill>
              </a:rPr>
              <a:t>   “Consolidar la paz interior”</a:t>
            </a:r>
          </a:p>
          <a:p>
            <a:pPr eaLnBrk="1" hangingPunct="1">
              <a:tabLst>
                <a:tab pos="1978025" algn="l"/>
              </a:tabLst>
            </a:pPr>
            <a:endParaRPr lang="es-AR" altLang="en-US">
              <a:solidFill>
                <a:srgbClr val="FFFFFF"/>
              </a:solidFill>
            </a:endParaRPr>
          </a:p>
          <a:p>
            <a:pPr eaLnBrk="1" hangingPunct="1">
              <a:buFont typeface="Wingdings" pitchFamily="2" charset="2"/>
              <a:buNone/>
              <a:tabLst>
                <a:tab pos="1978025" algn="l"/>
              </a:tabLst>
            </a:pPr>
            <a:endParaRPr lang="es-MX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53138"/>
      </p:ext>
    </p:extLst>
  </p:cSld>
  <p:clrMapOvr>
    <a:masterClrMapping/>
  </p:clrMapOvr>
  <p:transition advTm="23238"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CONSTITUCION NACIONAL (1853)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AR" altLang="en-US">
                <a:solidFill>
                  <a:srgbClr val="FFFF00"/>
                </a:solidFill>
              </a:rPr>
              <a:t>Art 21: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n-US">
                <a:solidFill>
                  <a:srgbClr val="FFFFFF"/>
                </a:solidFill>
              </a:rPr>
              <a:t>   “Todo ciudadano argentino está obligado a armarse en defensa de la patria y de la Constitucion”</a:t>
            </a:r>
          </a:p>
          <a:p>
            <a:pPr eaLnBrk="1" hangingPunct="1"/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1623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9"/>
    </mc:Choice>
    <mc:Fallback xmlns="">
      <p:transition spd="slow" advTm="757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pPr eaLnBrk="1" hangingPunct="1"/>
            <a:r>
              <a:rPr lang="es-AR" altLang="en-US">
                <a:solidFill>
                  <a:srgbClr val="FFFF00"/>
                </a:solidFill>
              </a:rPr>
              <a:t>Art 99: Atribuciones del Presidente</a:t>
            </a:r>
          </a:p>
          <a:p>
            <a:pPr eaLnBrk="1" hangingPunct="1">
              <a:buFont typeface="Wingdings" pitchFamily="2" charset="2"/>
              <a:buNone/>
            </a:pPr>
            <a:r>
              <a:rPr lang="es-AR" altLang="en-US">
                <a:solidFill>
                  <a:srgbClr val="FFFFFF"/>
                </a:solidFill>
              </a:rPr>
              <a:t>   “Es el comandante en jefe de las FFAA”</a:t>
            </a:r>
          </a:p>
          <a:p>
            <a:pPr eaLnBrk="1" hangingPunct="1"/>
            <a:endParaRPr lang="es-A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319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CONSTITUCION NACIONAL (1853)</a:t>
            </a:r>
          </a:p>
        </p:txBody>
      </p:sp>
    </p:spTree>
    <p:extLst>
      <p:ext uri="{BB962C8B-B14F-4D97-AF65-F5344CB8AC3E}">
        <p14:creationId xmlns:p14="http://schemas.microsoft.com/office/powerpoint/2010/main" val="88125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4"/>
    </mc:Choice>
    <mc:Fallback xmlns="">
      <p:transition spd="slow" advTm="65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8275B3BC-A675-48AF-9B68-DE24D4ABB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3600"/>
              <a:t>Evolución histórica</a:t>
            </a:r>
            <a:br>
              <a:rPr lang="es-ES_tradnl" sz="3600"/>
            </a:br>
            <a:r>
              <a:rPr lang="es-ES" sz="3600"/>
              <a:t>Sistema de Defensa Nacional</a:t>
            </a:r>
            <a:br>
              <a:rPr lang="es-ES_tradnl" sz="3600"/>
            </a:br>
            <a:r>
              <a:rPr lang="es-ES_tradnl" sz="3600"/>
              <a:t>1853 - 1898</a:t>
            </a:r>
            <a:br>
              <a:rPr lang="es-ES" sz="3600"/>
            </a:br>
            <a:endParaRPr lang="es-ES" sz="36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23522DD-C8FE-4656-A803-53308ABE5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AR"/>
              <a:t>Cte J FFAA </a:t>
            </a:r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F8015D43-4032-4D36-A652-5FBA7A71A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C96BCE11-A3B6-48A3-8FA9-4F3D4FC3F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46" name="Rectangle 12">
            <a:extLst>
              <a:ext uri="{FF2B5EF4-FFF2-40B4-BE49-F238E27FC236}">
                <a16:creationId xmlns:a16="http://schemas.microsoft.com/office/drawing/2014/main" id="{3EDCC9A2-D2DA-4A2B-8EE8-0F42597E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495800"/>
            <a:ext cx="1981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AR"/>
              <a:t>Min </a:t>
            </a:r>
            <a:r>
              <a:rPr lang="es-ES_tradnl" altLang="es-AR"/>
              <a:t>Guerra   y </a:t>
            </a:r>
          </a:p>
          <a:p>
            <a:pPr algn="ctr" eaLnBrk="1" hangingPunct="1"/>
            <a:r>
              <a:rPr lang="es-ES_tradnl" altLang="es-AR"/>
              <a:t>Marina</a:t>
            </a:r>
            <a:endParaRPr lang="es-ES" altLang="es-A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4"/>
    </mc:Choice>
    <mc:Fallback xmlns="">
      <p:transition spd="slow" advTm="157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6|8.9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110</Words>
  <Application>Microsoft Office PowerPoint</Application>
  <PresentationFormat>Presentación en pantalla (4:3)</PresentationFormat>
  <Paragraphs>22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de Office</vt:lpstr>
      <vt:lpstr>Presentación de PowerPoint</vt:lpstr>
      <vt:lpstr>Caseros y la Organización nacional</vt:lpstr>
      <vt:lpstr>LA DEFENSA NACIONAL</vt:lpstr>
      <vt:lpstr>CONSTITUCION NACIONAL (1853)</vt:lpstr>
      <vt:lpstr>CONSTITUCION NACIONAL (1853)</vt:lpstr>
      <vt:lpstr>Evolución histórica Sistema de Defensa Nacional 1853 - 1898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Frabian Brown</dc:creator>
  <cp:lastModifiedBy>raul jara</cp:lastModifiedBy>
  <cp:revision>30</cp:revision>
  <dcterms:created xsi:type="dcterms:W3CDTF">2020-04-09T11:44:47Z</dcterms:created>
  <dcterms:modified xsi:type="dcterms:W3CDTF">2025-06-23T00:03:03Z</dcterms:modified>
</cp:coreProperties>
</file>