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9" r:id="rId3"/>
    <p:sldId id="290" r:id="rId4"/>
    <p:sldId id="288" r:id="rId5"/>
    <p:sldId id="291" r:id="rId6"/>
    <p:sldId id="481" r:id="rId7"/>
    <p:sldId id="29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226E-C2DF-470A-89C7-40612350122C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D594-1E0B-4FE7-9D7E-B0257D1656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8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5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8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8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08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29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7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0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52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8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190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hyperlink" Target="http://www.aapm.org.ar/boletines/PRIMAVERA%202003/imagenes/comandante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mages.google.com.ar/imgres?imgurl=http://www.oni.escuelas.edu.ar/olimpi2000/santa-cruz/relatos/images/bigua3.jpg&amp;imgrefurl=http://www.oni.escuelas.edu.ar/olimpi2000/santa-cruz/relatos/pages/estrecho.htm&amp;h=220&amp;w=167&amp;sz=12&amp;hl=es&amp;start=33&amp;um=1&amp;usg=__I7ulC4ZplTFlhHeQW7jTQv7l-f4=&amp;tbnid=SP_VTpd9SPNDPM:&amp;tbnh=107&amp;tbnw=81&amp;prev=/images?q=casimiro+bigua&amp;start=20&amp;ndsp=20&amp;um=1&amp;hl=es&amp;cr=countryAR&amp;sa=N" TargetMode="External"/><Relationship Id="rId5" Type="http://schemas.openxmlformats.org/officeDocument/2006/relationships/image" Target="../media/image11.jpeg"/><Relationship Id="rId10" Type="http://schemas.openxmlformats.org/officeDocument/2006/relationships/image" Target="../media/image15.png"/><Relationship Id="rId4" Type="http://schemas.openxmlformats.org/officeDocument/2006/relationships/hyperlink" Target="http://www.uca.edu.ar/esp/sec-pigpp/esp/docs-personajes/images/fontana.jpg" TargetMode="External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MODELO DE REFLEXIÓN</a:t>
            </a:r>
            <a:endParaRPr lang="es-AR" dirty="0"/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  <a:solidFill>
            <a:srgbClr val="FFFF00"/>
          </a:solidFill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económico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social</a:t>
            </a: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político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Militar</a:t>
            </a:r>
            <a:endParaRPr lang="es-A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3 Cerrar llave"/>
          <p:cNvSpPr/>
          <p:nvPr/>
        </p:nvSpPr>
        <p:spPr>
          <a:xfrm>
            <a:off x="5508625" y="1844675"/>
            <a:ext cx="647700" cy="3924300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6300788" y="3213100"/>
            <a:ext cx="2087562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35846" name="5 CuadroTexto"/>
          <p:cNvSpPr txBox="1">
            <a:spLocks noChangeArrowheads="1"/>
          </p:cNvSpPr>
          <p:nvPr/>
        </p:nvSpPr>
        <p:spPr bwMode="auto">
          <a:xfrm>
            <a:off x="6384925" y="3632200"/>
            <a:ext cx="194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CORRELACIÓN</a:t>
            </a:r>
            <a:endParaRPr lang="es-A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28"/>
    </mc:Choice>
    <mc:Fallback xmlns="">
      <p:transition spd="slow" advTm="405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1"/>
          </p:nvPr>
        </p:nvSpPr>
        <p:spPr>
          <a:xfrm>
            <a:off x="0" y="1773238"/>
            <a:ext cx="91440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err="1"/>
              <a:t>Revolución</a:t>
            </a:r>
            <a:r>
              <a:rPr lang="en-US" altLang="en-US" dirty="0"/>
              <a:t> de los </a:t>
            </a:r>
            <a:r>
              <a:rPr lang="en-US" altLang="en-US" dirty="0" err="1"/>
              <a:t>transportes</a:t>
            </a:r>
            <a:r>
              <a:rPr lang="en-US" altLang="en-US" dirty="0"/>
              <a:t> (FFCC y </a:t>
            </a:r>
            <a:r>
              <a:rPr lang="en-US" altLang="en-US" dirty="0" err="1"/>
              <a:t>barco</a:t>
            </a:r>
            <a:r>
              <a:rPr lang="en-US" altLang="en-US" dirty="0"/>
              <a:t> a vapor). Capital </a:t>
            </a:r>
            <a:r>
              <a:rPr lang="en-US" altLang="en-US" dirty="0" err="1"/>
              <a:t>financiero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División </a:t>
            </a:r>
            <a:r>
              <a:rPr lang="en-US" altLang="en-US" dirty="0" err="1"/>
              <a:t>Internacional</a:t>
            </a:r>
            <a:r>
              <a:rPr lang="en-US" altLang="en-US" dirty="0"/>
              <a:t> del </a:t>
            </a:r>
            <a:r>
              <a:rPr lang="en-US" altLang="en-US" dirty="0" err="1"/>
              <a:t>trabajo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Imperialismo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Positivismo</a:t>
            </a:r>
            <a:endParaRPr lang="es-AR" altLang="en-US" dirty="0"/>
          </a:p>
        </p:txBody>
      </p:sp>
      <p:pic>
        <p:nvPicPr>
          <p:cNvPr id="37891" name="4 Imagen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0"/>
            <a:ext cx="2339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3 Imagen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6543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             </a:t>
            </a:r>
            <a:r>
              <a:rPr lang="en-US" dirty="0" err="1"/>
              <a:t>Capitalismo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sz="1800" dirty="0"/>
              <a:t>(2da </a:t>
            </a:r>
            <a:r>
              <a:rPr lang="en-US" sz="1800" dirty="0" err="1"/>
              <a:t>Mitad</a:t>
            </a:r>
            <a:r>
              <a:rPr lang="en-US" sz="1800" dirty="0"/>
              <a:t> del XIX –  2GM)</a:t>
            </a:r>
            <a:endParaRPr lang="es-AR" sz="1800" dirty="0"/>
          </a:p>
        </p:txBody>
      </p:sp>
      <p:pic>
        <p:nvPicPr>
          <p:cNvPr id="37894" name="8 Imagen" descr="hmc-mapa-hco-imperio-britanico-hacia-191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14775"/>
            <a:ext cx="48577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8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259"/>
    </mc:Choice>
    <mc:Fallback xmlns="">
      <p:transition spd="slow" advTm="462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1" name="9 Imagen" descr="thumbnailCAP8W7F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724400"/>
            <a:ext cx="1800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7 Imagen" descr="thumbnailCAZU0AJ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741863"/>
            <a:ext cx="154781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8 Imagen" descr="thumbnailCA4PKQ4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703763"/>
            <a:ext cx="1439863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5 Imagen" descr="puente_nicolas_avellaneda_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390650"/>
            <a:ext cx="47879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4 Imagen" descr="figueroa_191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9688"/>
            <a:ext cx="435610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6 Imagen" descr="000477059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43561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1 Título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Estado </a:t>
            </a:r>
            <a:r>
              <a:rPr lang="en-US" b="1" dirty="0" err="1"/>
              <a:t>Nación</a:t>
            </a:r>
            <a:r>
              <a:rPr lang="en-US" b="1" dirty="0"/>
              <a:t> </a:t>
            </a:r>
            <a:endParaRPr lang="es-AR" b="1" dirty="0"/>
          </a:p>
        </p:txBody>
      </p:sp>
      <p:sp>
        <p:nvSpPr>
          <p:cNvPr id="38920" name="2 Marcador de contenido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</a:rPr>
              <a:t>Estado </a:t>
            </a:r>
            <a:r>
              <a:rPr lang="en-US" altLang="en-US" sz="3600" b="1" dirty="0" err="1">
                <a:solidFill>
                  <a:srgbClr val="FF0000"/>
                </a:solidFill>
              </a:rPr>
              <a:t>mínimo</a:t>
            </a:r>
            <a:r>
              <a:rPr lang="en-US" altLang="en-US" sz="3600" b="1" dirty="0">
                <a:solidFill>
                  <a:srgbClr val="FF0000"/>
                </a:solidFill>
              </a:rPr>
              <a:t>. </a:t>
            </a:r>
          </a:p>
          <a:p>
            <a:pPr eaLnBrk="1" hangingPunct="1"/>
            <a:endParaRPr lang="en-US" altLang="en-US" sz="3600" b="1" dirty="0"/>
          </a:p>
          <a:p>
            <a:pPr eaLnBrk="1" hangingPunct="1"/>
            <a:endParaRPr lang="en-US" altLang="en-US" sz="3600" b="1" dirty="0"/>
          </a:p>
          <a:p>
            <a:pPr eaLnBrk="1" hangingPunct="1"/>
            <a:r>
              <a:rPr lang="en-US" altLang="en-US" sz="3600" b="1" dirty="0" err="1">
                <a:solidFill>
                  <a:srgbClr val="FF0000"/>
                </a:solidFill>
              </a:rPr>
              <a:t>Preeminencia</a:t>
            </a:r>
            <a:r>
              <a:rPr lang="en-US" altLang="en-US" sz="3600" b="1" dirty="0">
                <a:solidFill>
                  <a:srgbClr val="FF0000"/>
                </a:solidFill>
              </a:rPr>
              <a:t> de la </a:t>
            </a:r>
            <a:r>
              <a:rPr lang="en-US" altLang="en-US" sz="3600" b="1" dirty="0" err="1">
                <a:solidFill>
                  <a:srgbClr val="FF0000"/>
                </a:solidFill>
              </a:rPr>
              <a:t>sociedad</a:t>
            </a:r>
            <a:r>
              <a:rPr lang="en-US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en-US" sz="3600" b="1" dirty="0"/>
              <a:t>civil.</a:t>
            </a:r>
          </a:p>
          <a:p>
            <a:pPr eaLnBrk="1" hangingPunct="1"/>
            <a:endParaRPr lang="en-US" altLang="en-US" sz="3600" b="1" dirty="0"/>
          </a:p>
          <a:p>
            <a:pPr eaLnBrk="1" hangingPunct="1"/>
            <a:endParaRPr lang="en-US" altLang="en-US" sz="3600" b="1" dirty="0"/>
          </a:p>
          <a:p>
            <a:pPr eaLnBrk="1" hangingPunct="1"/>
            <a:r>
              <a:rPr lang="en-US" altLang="en-US" sz="3600" b="1" dirty="0" err="1">
                <a:solidFill>
                  <a:srgbClr val="FF0000"/>
                </a:solidFill>
              </a:rPr>
              <a:t>Profesionalización</a:t>
            </a:r>
            <a:r>
              <a:rPr lang="en-US" altLang="en-US" sz="3600" b="1" dirty="0">
                <a:solidFill>
                  <a:srgbClr val="FF0000"/>
                </a:solidFill>
              </a:rPr>
              <a:t> de los </a:t>
            </a:r>
            <a:r>
              <a:rPr lang="en-US" altLang="en-US" sz="3600" b="1" dirty="0" err="1">
                <a:solidFill>
                  <a:srgbClr val="FF0000"/>
                </a:solidFill>
              </a:rPr>
              <a:t>Ejércitos</a:t>
            </a:r>
            <a:endParaRPr lang="en-US" altLang="en-US" sz="3600" b="1" dirty="0">
              <a:solidFill>
                <a:srgbClr val="FF0000"/>
              </a:solidFill>
            </a:endParaRPr>
          </a:p>
          <a:p>
            <a:pPr eaLnBrk="1" hangingPunct="1">
              <a:buFont typeface="Arial" pitchFamily="34" charset="0"/>
              <a:buNone/>
            </a:pPr>
            <a:endParaRPr lang="en-US" altLang="en-US" sz="3600" b="1" dirty="0">
              <a:solidFill>
                <a:schemeClr val="bg1"/>
              </a:solidFill>
            </a:endParaRPr>
          </a:p>
          <a:p>
            <a:pPr eaLnBrk="1" hangingPunct="1"/>
            <a:endParaRPr lang="en-US" altLang="en-US" sz="3600" b="1" dirty="0">
              <a:solidFill>
                <a:schemeClr val="bg1"/>
              </a:solidFill>
            </a:endParaRPr>
          </a:p>
          <a:p>
            <a:pPr eaLnBrk="1" hangingPunct="1"/>
            <a:endParaRPr lang="en-US" altLang="en-US" sz="3600" b="1" dirty="0">
              <a:solidFill>
                <a:schemeClr val="bg1"/>
              </a:solidFill>
            </a:endParaRPr>
          </a:p>
          <a:p>
            <a:pPr eaLnBrk="1" hangingPunct="1"/>
            <a:endParaRPr lang="es-A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49"/>
    </mc:Choice>
    <mc:Fallback xmlns="">
      <p:transition spd="slow" advTm="246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tbn0.google.com/images?q=tbn:uy2KCc1Z30wiMM:http://www.aapm.org.ar/boletines/PRIMAVERA%25202003/imagenes/comandant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6533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4" descr="http://tbn0.google.com/images?q=tbn:JSDMZmkwAguDfM:http://www.uca.edu.ar/esp/sec-pigpp/esp/docs-personajes/images/fontana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0"/>
            <a:ext cx="18351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 descr="http://tbn0.google.com/images?q=tbn:SP_VTpd9SPNDPM:http://www.oni.escuelas.edu.ar/olimpi2000/santa-cruz/relatos/images/bigua3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0375"/>
            <a:ext cx="20510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13 Imagen" descr="roca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908050"/>
            <a:ext cx="18732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14 Imagen" descr="150px-Martin_Rivadavia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438650"/>
            <a:ext cx="17637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15 CuadroTexto"/>
          <p:cNvSpPr txBox="1">
            <a:spLocks noChangeArrowheads="1"/>
          </p:cNvSpPr>
          <p:nvPr/>
        </p:nvSpPr>
        <p:spPr bwMode="auto">
          <a:xfrm>
            <a:off x="2195513" y="0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Arial" pitchFamily="34" charset="0"/>
              </a:rPr>
              <a:t>SEGUNDA ETAPA</a:t>
            </a:r>
            <a:endParaRPr lang="es-AR" altLang="en-US" sz="3600">
              <a:latin typeface="Arial" pitchFamily="34" charset="0"/>
            </a:endParaRPr>
          </a:p>
        </p:txBody>
      </p:sp>
      <p:pic>
        <p:nvPicPr>
          <p:cNvPr id="36872" name="4 Imagen" descr="Richieri1_marco.gi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716338"/>
            <a:ext cx="26463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489702"/>
      </p:ext>
    </p:extLst>
  </p:cSld>
  <p:clrMapOvr>
    <a:masterClrMapping/>
  </p:clrMapOvr>
  <p:transition advTm="8318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pPr algn="ctr">
              <a:defRPr/>
            </a:pPr>
            <a:r>
              <a:rPr lang="en-US" dirty="0" err="1"/>
              <a:t>Cambios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FFAA</a:t>
            </a:r>
            <a:endParaRPr lang="es-AR" dirty="0"/>
          </a:p>
        </p:txBody>
      </p:sp>
      <p:sp>
        <p:nvSpPr>
          <p:cNvPr id="39939" name="2 Marcador de contenido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 err="1"/>
              <a:t>Creación</a:t>
            </a:r>
            <a:r>
              <a:rPr lang="en-US" altLang="en-US" sz="2800" dirty="0"/>
              <a:t> de la Escuela Naval y Colegio </a:t>
            </a:r>
            <a:r>
              <a:rPr lang="en-US" altLang="en-US" sz="2800" dirty="0" err="1"/>
              <a:t>Militar</a:t>
            </a:r>
            <a:r>
              <a:rPr lang="en-US" altLang="en-US" sz="2800" dirty="0"/>
              <a:t> (1869)</a:t>
            </a:r>
          </a:p>
          <a:p>
            <a:endParaRPr lang="en-US" altLang="en-US" sz="2800" dirty="0"/>
          </a:p>
          <a:p>
            <a:r>
              <a:rPr lang="en-US" altLang="en-US" sz="2800" dirty="0"/>
              <a:t>Ley de </a:t>
            </a:r>
            <a:r>
              <a:rPr lang="en-US" altLang="en-US" sz="2800" dirty="0" err="1"/>
              <a:t>ascensos</a:t>
            </a:r>
            <a:r>
              <a:rPr lang="en-US" altLang="en-US" sz="2800" dirty="0"/>
              <a:t> y </a:t>
            </a:r>
            <a:r>
              <a:rPr lang="en-US" altLang="en-US" sz="2800" dirty="0" err="1"/>
              <a:t>primeros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reglamentos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/>
              <a:t> </a:t>
            </a:r>
            <a:r>
              <a:rPr lang="en-US" altLang="en-US" sz="2800" dirty="0" err="1"/>
              <a:t>Nuevos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armamentos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 err="1"/>
              <a:t>Codigo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justicia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militar</a:t>
            </a:r>
            <a:r>
              <a:rPr lang="en-US" altLang="en-US" sz="2800" dirty="0"/>
              <a:t> (1895)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Grandes </a:t>
            </a:r>
            <a:r>
              <a:rPr lang="en-US" altLang="en-US" sz="2800" dirty="0" err="1"/>
              <a:t>maniobras</a:t>
            </a:r>
            <a:r>
              <a:rPr lang="en-US" altLang="en-US" sz="2800" dirty="0"/>
              <a:t> (1895)</a:t>
            </a:r>
          </a:p>
          <a:p>
            <a:endParaRPr lang="en-US" altLang="en-US" sz="2800" dirty="0"/>
          </a:p>
          <a:p>
            <a:r>
              <a:rPr lang="en-US" altLang="en-US" sz="2800" dirty="0" err="1"/>
              <a:t>Creación</a:t>
            </a:r>
            <a:r>
              <a:rPr lang="en-US" altLang="en-US" sz="2800" dirty="0"/>
              <a:t> de la  Escuela de la Superior de Guerra (1900)</a:t>
            </a:r>
          </a:p>
          <a:p>
            <a:endParaRPr lang="en-US" altLang="en-US" sz="2800" dirty="0"/>
          </a:p>
          <a:p>
            <a:endParaRPr lang="es-A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29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01"/>
    </mc:Choice>
    <mc:Fallback xmlns="">
      <p:transition spd="slow" advTm="545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3EC82B46-6EE3-4A8B-87AB-DFF2D519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_tradnl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Evolución histórica</a:t>
            </a:r>
          </a:p>
          <a:p>
            <a:pPr algn="ctr">
              <a:defRPr/>
            </a:pPr>
            <a:r>
              <a:rPr lang="es-E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Sistema de Defensa Nacional</a:t>
            </a:r>
            <a:endParaRPr lang="es-ES_tradnl" sz="36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>
              <a:defRPr/>
            </a:pPr>
            <a:r>
              <a:rPr lang="es-ES_tradnl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1898 - 1943</a:t>
            </a:r>
            <a:endParaRPr lang="es-ES" sz="36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40963" name="Rectangle 22">
            <a:extLst>
              <a:ext uri="{FF2B5EF4-FFF2-40B4-BE49-F238E27FC236}">
                <a16:creationId xmlns:a16="http://schemas.microsoft.com/office/drawing/2014/main" id="{627DB7F8-C703-4F5A-AD75-DE3F1D1E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AR"/>
              <a:t>Cte J FFAA </a:t>
            </a:r>
          </a:p>
        </p:txBody>
      </p:sp>
      <p:sp>
        <p:nvSpPr>
          <p:cNvPr id="40964" name="Rectangle 23">
            <a:extLst>
              <a:ext uri="{FF2B5EF4-FFF2-40B4-BE49-F238E27FC236}">
                <a16:creationId xmlns:a16="http://schemas.microsoft.com/office/drawing/2014/main" id="{F8DC9383-161B-4F77-B1B2-9B85B012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AR"/>
              <a:t>Min </a:t>
            </a:r>
            <a:r>
              <a:rPr lang="es-ES_tradnl" altLang="es-AR"/>
              <a:t>Guerra</a:t>
            </a:r>
            <a:endParaRPr lang="es-ES" altLang="es-AR"/>
          </a:p>
        </p:txBody>
      </p:sp>
      <p:sp>
        <p:nvSpPr>
          <p:cNvPr id="40965" name="Line 24">
            <a:extLst>
              <a:ext uri="{FF2B5EF4-FFF2-40B4-BE49-F238E27FC236}">
                <a16:creationId xmlns:a16="http://schemas.microsoft.com/office/drawing/2014/main" id="{866F834B-656D-4965-BBAF-39C8BEDCB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66" name="Line 25">
            <a:extLst>
              <a:ext uri="{FF2B5EF4-FFF2-40B4-BE49-F238E27FC236}">
                <a16:creationId xmlns:a16="http://schemas.microsoft.com/office/drawing/2014/main" id="{D5FD9287-7F02-49CA-BCCA-F549CE490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990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67" name="Line 26">
            <a:extLst>
              <a:ext uri="{FF2B5EF4-FFF2-40B4-BE49-F238E27FC236}">
                <a16:creationId xmlns:a16="http://schemas.microsoft.com/office/drawing/2014/main" id="{0BCF4AB8-60A2-4C67-B446-F13CEA27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95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68" name="Line 27">
            <a:extLst>
              <a:ext uri="{FF2B5EF4-FFF2-40B4-BE49-F238E27FC236}">
                <a16:creationId xmlns:a16="http://schemas.microsoft.com/office/drawing/2014/main" id="{0625A76F-DA75-4474-B06C-6C5647FD2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148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969" name="Rectangle 28">
            <a:extLst>
              <a:ext uri="{FF2B5EF4-FFF2-40B4-BE49-F238E27FC236}">
                <a16:creationId xmlns:a16="http://schemas.microsoft.com/office/drawing/2014/main" id="{7CFAEC90-AD88-4193-955B-8AA85DC80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7244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AR"/>
              <a:t>Min </a:t>
            </a:r>
            <a:r>
              <a:rPr lang="es-ES_tradnl" altLang="es-AR"/>
              <a:t>Marina </a:t>
            </a:r>
            <a:r>
              <a:rPr lang="es-ES" altLang="es-AR"/>
              <a:t> </a:t>
            </a:r>
          </a:p>
        </p:txBody>
      </p:sp>
      <p:sp>
        <p:nvSpPr>
          <p:cNvPr id="40970" name="Line 31">
            <a:extLst>
              <a:ext uri="{FF2B5EF4-FFF2-40B4-BE49-F238E27FC236}">
                <a16:creationId xmlns:a16="http://schemas.microsoft.com/office/drawing/2014/main" id="{44C624B7-E350-4E1B-B1EF-4C2D1560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95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546" y="142348"/>
            <a:ext cx="9060453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SEGUNGO GOBIERNO DE ROCA</a:t>
            </a:r>
            <a:b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63" name="Picture 2" descr="I:\400px-Regiones_militares_arg_1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96975"/>
            <a:ext cx="43561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0" y="3500438"/>
            <a:ext cx="47879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itchFamily="34" charset="0"/>
              </a:rPr>
              <a:t>Divide al país en 7 regiones militares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itchFamily="34" charset="0"/>
              </a:rPr>
              <a:t>Nacen  las guarniciones y los campos de instrucción (cuartel)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itchFamily="34" charset="0"/>
              </a:rPr>
              <a:t>SMO y Escuela Primaria Obligatoria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itchFamily="34" charset="0"/>
              </a:rPr>
              <a:t>FFCC al Neuquén y Puerto Belgrano</a:t>
            </a:r>
            <a:endParaRPr lang="es-AR" altLang="en-US" sz="2400">
              <a:latin typeface="Calibri" pitchFamily="34" charset="0"/>
            </a:endParaRPr>
          </a:p>
        </p:txBody>
      </p:sp>
      <p:sp>
        <p:nvSpPr>
          <p:cNvPr id="40965" name="AutoShape 2" descr="data:image/jpeg;base64,/9j/4AAQSkZJRgABAQAAAQABAAD/2wCEAAkGBxQTEhUUExQVFhUXGBcXGRgYGBkYGBgaHRgXFhggHRwYHCggGCAmHRoaIjEhJSkrLi8uHCAzODMsNygtLisBCgoKDg0OGhAQGiwkICQsLCwsLCwsLCwsLCwsLCwsLCwsLCwsLCwsLCwsLCwsLCwsLCwsLCwsLCssLCwsNyssN//AABEIAQcAsAMBIgACEQEDEQH/xAAcAAAABwEBAAAAAAAAAAAAAAAAAgMEBQYHAQj/xAA7EAABAgQEAwUGBgICAgMAAAABAhEAAyExBBJBUQUGYRMicYGRBzKhscHwFCNC0eHxUmIzcheiNIKS/8QAFwEBAQEBAAAAAAAAAAAAAAAAAQACA//EACERAQEBAAICAgIDAAAAAAAAAAABESExAkESUWFxIjJC/9oADAMBAAIRAxEAPwDalkQgpXi/SFClzCUyh8mhnMZEKq+AgqjXygFNGL/vCbBxWv0p+8aQ6CS3h4/bxxxuHPX1g65bOfhBV01Bba+kHC4GkIr4w6SlqxVuPc3SsI6VB1sCA93tFRxXtUmn3ZaAGtUv5/CJa1qWmDtGO4X2oYg0KEPVuvlDtHtOmhRCkoNKAA3Z76RfFStYECM2w/tOdIeWH8Tu32Yc/wDk1Ad5VAHfN+4gvidaDASGio4T2gYZamZQFWN3b0aJiXzJhz+sDxi+NWxLwIYSeMyVEALDqoAaEnaHZnCtbX6QHR4AgPAiQGOGOmONEicwdYSSDmYWhdaYbJl169avCC82kJrF4WUYTXa0UBq1x5+EM8xch6MB1iTyNQ2Zo4hO8OqEFMwc6PCE8ijh/wCIXa9aV/uCTSFA7/TSKhh3P6Ffj54VWqSCdKD+RENJlVBtfxbUtFw9p/DCjEpnAjLMQ1f8hTyoYo/aVp6mlf6g46pw4TJA6ivlBJ8x6pJo92+HpBsPiMtGBcU1NaX8oeKxyCDmSC7sR5CuwNKxm/hfswlTinRjRvvWDZ3d9K+G1zUUhfEIlkhlNahFqNSDHCpdgoMGuavVo1FJNICcQcoLPV/AG3r8oVTiySC9qeAhCbID+9pt8oczGCavp/jUtsIJRnK0ch4lS8bIz1ZRZ6t3T1+MaNI4sAcQoN/8hMsV27NJPRnjK+RhlnZxcS1qA60D1uKxZOErUJUtLpaZOJUcppVSzV/CN3lHPNfMsyXjpkuUSSMqW/2Zx8x9iGknn2aFMTW7E18xENxHCGb+KnujKJqkZlEBVDTKAXLv8PGIXISQSHdqVtt97wb6axpWC9oSiwKHLW3t6Cv9RZMHzZKW2YZSp2Dvb+x6xiqAXAKK9fWtd9Yeyp6iEOoEZaZXpahfX6NAzy3LCcQlzfcUD84Veppa0ZPwXFLSskK1DEHcsGYVjWEEFn2ip0oowS/hB4SnWpEhFqc08x4wlNmkUrAnlmr/AFBgHAb46wiCmXSEyd3YfZhZSXF2/bWIjmBK0SllOzXa7DyiaxTPanhlKRLnP3UEpa4GZiD6iM1UybkNodNjGp+1DHJEiVKBqpTlgD3QKa01jKZT5rO1TdmH0tBZcFGEtiz5iQXDWf7vE7g+GFQohMwFg75akUo9ohsNhioetXaz162ia4dJzZSrDTFJapSqpAN+jW9YJus6s2G5aAA7Th05nL5Jju5rRn3DCnWJU8s4Go/DYhFqhBIZ70pU7vEZwqZJTlDY+TYAusgU06fT4WPB8SS+UYzEAp94TZbMCaO6Q3zpG8rcqHnck4A5kpnzZWpzAmlf8gN2hmfZoS/Y4yUskgjMmtNCytfCL3h8RMV7mIw81LPVOU/BUHVg1KLrwslVjmQur31SPnGf2kJybybNwypnbFCwpGVw7moOtrRIyOA9kqQEg5ZUpZUrdRCRXctmhXD4VKTRGJlM9lFSRrQOdOkKHFKHu4pIP+M5AB+nygkUZF20p1rUQFKUrTUqJPhsB8YQHEUpdnJZ07CgFfX5xsE/CTVv2mGws8VYpOU/+wIfzEV/iXKeDVReExEgf5SiCnaySTTwivjLdVmqDhcaFgA+85BPS3lDyShJ7po9bbEfGJzE8jYcg9jjMhADCaliNtQTDA8mY2WkqSlE6lChTvXa8amCae8Cwh/EBGagL5tTUVGxjVJSaRm3I6ZhxSRMStBSFEpU+wqX8o0eStRUoUYMx9bxXFOy5VCK1dIVJeEykaxkkSreAhFK7/CFSG8I6kAQxOGX5RG8bxCEyT2iSoKZGUByc1IklS36RAc6zFJwpErN26iBKa+YVfqweIMj5mm5cZMS5mJlqyJSrQCgHX+IgVtVyAW8XY9IUxU8rWpSlEl6m7mzwmtVGoeotr63i8uRg6Vhi5Jagu+9HDDpTWJThHY9oEqmzUGrBKXpQWdwAGiBQVZnYuDdnfraJrD8WmIIKiO7oUA1GhcaPF71WVe+G8TSnuI4moOw7yCSGqKkavr1iZw6Z5UMnEMMRRgpCSW61f0iiYPngpDHDYdbP3spFmZ2OwJiekc74RYHa4JDpBNCGAF7pjUl7Pa6ypeKHvScLNDGqSUE+DgjeDS5ITfBqSdTLUD10IMQGH4tw5bkImS2o6Mwd6E901tElJxWHNEY6YggiilOXbZYipSMzGypYqqdKJ1WlZFP+wYXjiOIZmSmfImEu2ZLW3DwdMvEAdzEyl295Aqa6pVr9ILiJc1X/LhZMwf6qD+ih9YySv4K5MiXX9UtWU/IdYSmlKC/a4iVvmGZPxBAhFOFkhyZM+QSXOV2fc5CR6wsVl/y8YBbuzAlW/8A1NYrUS7RS6ImYfEdFjKr4O/pDGfw5IqrDzZCkj35CnFOgP0h9icLNUD2mHkTQ1Sgsom1Ht6xH50IqE4vCq3ZS0O9tR8oYInODKSpJImmbVgVgBSelgYkCkAbP0hrwxZ7N1TEzD/kkZX2frDxtYzYB1CE5ghRQgoeEi5KWjqEwYiOJEQcJ0jMfapxxOeSJMwFaBNCgk+6TlHg7PGlYydklrWxOVJLJDqLB6DUx534pjAqatbe9mqQzUDHan7xceyZ4nDjOAFAuAaOGepFbtv0hNeYhJUSBQsfPzBrpCaVFwCag6j7f+4VUnvB1ZR3asWbfpvGbOBv2Sw2CmLCilJISnMpQFEpe5OlWgTZSsoUfdU4B3Iv4RLInhGHngTEqMwy5ZSNUgqmk3tQBusMeDzQhckTT+SmZnUCc1C2YjqwhzeV3yYBdAAS3Rqhvv1hwhCncPS4eL9geM8MVmTisMUF+6vssuZJdiSnW3g4hxh+X+DTkDssXkKSC4WxatCFU+vhGsp/SlYFRJo4d6FwAdW2NBD5S1UNQzPUBnDiuhDUiz4vkTDhSUSsaQTZK0OCropMM+J8iYuSkqVkXKTUqQTmAH6mOw+sGcdjNpthsQFpZy+YHZ7/ALgfdJeRxyclKT2ixdmJNm3pFbSvOAUkGobw+ptDtKjLICQ4d3IsOotWKfsThcJXNs8KABzKNMpA+dOtIkFc0uPzZKF2FN/N4o4lTFLdXUuel33ZxC0lCta2Z9fI161jN1eWzpb0cQwb90TpJUxdBUBfYftD2RMUw7DGpXQd2cASXs5DH4RSig5CHtQNcbwwEoAb/v8A3G5dPcbJgUKCRnSlKiS4TaHALw04cjLKli5ypfxavxhyHHWAlDFM52k4tSx2Zm9kEs0qis253GzRdDBSIpcTCFY2dLICp2ISwP6lCr2qfGEVccxLjLiJurOsg2awNo3afhELDKSlQL0IBHxiHmcn4NV5CNqBvlD8oMY2rmLEd4GfOajDOWYvS/SI8T5gUWqQksSGaoZ3uQ8axzFy1w7CyTNXJFHyh1B1G1jvGOYiVcCpr63Yb+MXaifwvMxSFCZhsNNuXUgE2LChtWCnmHDqHfwEj/6506H/AGprELh8OCvKbn3QfBx5RI4ngk1XupLsGG3XrvGb47FTiZxLh00AHALl2cy55b0UmvpBhK4UpSSFYyUwJcZJlXJBLprDfBcrzlEJyVZzQ1b6V1hxJ5IxBScruNGLj78o1bEsuA5sNEp4klaR3QMThi9wHUpKvj4xM4IYCe/4kcOW5otCshp0XXasZ5J5JxWYulmqR038aENDWZwlSVBMxxTWhZ3oDrFp1o/NpkSJKVYbELJlqDIROStI2dJJLBtGhlP9oom8PmoWR+IWlUtIAIcK7pUWsQCdamMyxcpKSQliHAu/g/WEEliagkPTfQxbKPyvvBJUvs5bLBXShYP0Yeg84EzBLPeS4FADdz96xTcNKLG1WZjuLD5xKS8XMRlKJyv0gAnrR9AHZv2hnj7gWuXhloCia2YKpSvq9B5Q4QrVr13a1vvaIKRxbEoy/wDFMTcB6sAaxOyePgn8+QtB3FrUNqQXx1UsmWkJBBLNVId2e258YRw+HOZI0d9N4XlY7CzKy1gECiSagClG8fpDzAcLKp8vujLmcsq9noLN+8Hhx2tsaCAQPSAFtSFDBUoDQNDGOCAoRyJCk6GOJcdY6UufCOiFK7zxy6cZh8iVZVpOZGxOyuhjDMRKKFFC0VDsHsR5NT4x6J4rxFEiUqZMsnQXUdABrHnzia5q5qlzEEJUoqIFg6nbNFuREsHNSxcs9yznUt0BN41P2Y4lOUyJlVBlIURQgu6Q+o+sZaiQZkwIJyvqqgSwJr5RceVOITcGtHbSlmWWAZNQQG7tKhibwzy0NgGGSNBHRhwKgCDSZgUARUEAiFIycNF4NJ0jOvaNgUyu9fMPVqX+7xppEZl7WJxORLgM7v1s3j9BFqZatIU5SWLZmYnMdg3Rz5Q2w+UEhSXcFmLMXvS/hB0Aj3swzDS4hxwzhk2fMCJMtSlm4FQDuTYADd4sGE0TVDKl3SK0YDq9I5MxRWoOE1owpUnf5CNCwPs8QgZcVjUSl3yJKXSLByo79NIieceRpuClpmIUJ0kXWEsUuR7wBLjqLRrpZqOlICEpN3DtpdqfzEjN41MLAKAu5OxpfX+YryZimDuKmx0N/rCsxZISMpBNbaW1FIzPuqSpfBrQonOgAOTQMbDbzi58nypIxcrslrohdCXB6Ha0Z5JxZCQkBW/jpWlv3iw8ignGSkhRckqLbD6Q+PltZkutrVAtHSY5A6AYKm8GaCqTtEAMJzlBNSaQsEwisZqaCJIbEcJ/EqzzScgqlFQ25O5NIacb4CJ6GSw+YY6VpFoyQSZL3trFVjKhyctOMT3fy3DtYAGvjQ7bxqsvDpYBhQNaI/iqlJTnlgEipN6eUPsHPzjNobRZwpMLhLM1oNHI7ERFmMY5+4unEYgpCTQFBIarGhOwd9o2daHEU7Hez6SsqKFqQo60LVc3iFZzybyXMxxKyTLkpLFZDlRuyQdtTGqyOGyOHYeYqUj3EKWTdSmFfG0TfD8GmVLTLSGAGnxiD5nx82VNlZMOZ0somCaRoDlygbv3qQ6la4XyKJs0YjtxOlTgVqJqqtWd218oleHcFKJeLwcwleHKHllRLpBBBBPRgx0hPl7hv4Weg4Wbmwk5x2RJPZlncOaB6NFj5jn9nhp6wA/Zq1Zyxau8NtXbzyJ6Uu1XLVL+fUQ8w+JKv0hwKC1A9hpaIpUslSWDaUfRr+WvSHkvDqBAoSSWYvBxBZCswjKFORmrfc6bCLv7KcJmxJUKhCXJ2JoB0cfKKMMEQUlwq1GptqdhG2+zzh3ZYUEgBSy5I1Gn1iz2pFpgpVB4LlgaB47HGjgiDpit8Qx68KqYoy5kxBOZJTUClQdqxZAYqHtN4uvD4VpZKVTFZMw0DEmotDKqgf8AyqrMQMMAkGozuo60LAO2kXHhPMknFI/LzEkVSxcPuRQRhktmyli5Fj5ViT5e4/iMIXlqZNHSbFtx9Yblo+TbJMk5AguWcF/h4x3h2FMtw5Ll66QbhWORPlomo91Q/seUPQYKRoLDXiPE5UhBXNWlCRuQH6AamGnAOJqxCe1KMktTdm/vEVqdtIMKVJgusGgRAGguSjGsdTMDtqKtq2kGeImMvAJQrMAXr4VaKz7U5S1YJQSWDgqP+oi5AvDXiuCE2UuWQ4UkhotqebVzgo95alXIqwckV30+JhaWtRBS9UuUhwHrm9fGHnHuATMOSlaFAd4DUg0aovQRDdlUuwG5IfT06xq+Os4meXMFMnzZcsAucr+Pht+0eh8JJCEJQLJAHpFA9lHLRlSziJg7ywOzdwQlqkg2eNDgv0XCYDwFCOEGBDmCiDGCJ3iQ0VX2lSCrBKID5FBZ8A4PwMWlRgk6UFpKTZQIPgQ0SebACghSQCP8iKEs5HXwhbtHluAHLu9WdiwOmnqLRZOcuX5WBmJl9otaJjrEsFmIDJJLmr9LUirFOUM6iPeABcPQEmzWH9Q3gZNXTkjm/wDBjspxK5RLuP0PsNqVESPFvajRQw8tqXmaPR2FWEZ5JkrWVdmklvLVh6xo3JvIySRMngFhQPfXaHPs8i8m8KnY2YcRjEqKQQ2cMlXgnbrGnpSLQSRJCQwsIOEwW6Ro5HRHDAlP5l4fivxaJ2GUQcmQijGr1BuIsPDcLNAefMC1HRICUDw1MSDR2HU5HYECBIvivBJU/wB9IffWKX/4/R+JCSl5VFGlKWFvGNIgQy4LNEloCQAKAAAeEGgGOEQEHgogoVWDoEQGjkdjkScUYjeMcXRh5Kpqw7WSLk2F+sSKjGee1zGZJUmXmbMsqpQnKKP5mLtcM64zxNeLxC5s2lywdk0oB8IYSJqlMGLE5DRyag+W/UPCkqcrNQ6a1bb4xyXIyk0L0BzDYv4efSH2K0jkjlQLUZqwMrgixe5Ib0jTJaQkMAwil8tczSjhwE0KRUaMC1PKHWK51lDLlDhTvo0V5U4WwxwdYoq+fM1EJBeg8dosHBZkxSSqaS5NukWNJwGAI4I7AnYECBEggQIESCBHHhmnicsryBQJ128PGJHsEWNoMIBiQgRV47aONWOmIOqMFUdoMRCYWN4UMYyD2r8TCsWhAZQlIcuHq7kH73jVuIYjIgqLBKQSXLWFB5mPOvE5vbzpk62dRIA2dr6gQ+PNVFRIGbu13c9AT4fzDqWhylJdmLFwda+QMMwoIsTseu/zEHkY8pCQAAEuAd30c6BtIM+hyMjFqFXIYM+4eoG0S0vlzFmUnFZSJYq6iBSmmgNIc8o8vjGYhIWlXZgdooWpYAlt3jVuasEZuBnykvmKCwFDTQeQhySYsUvliVmSF9kpRJuEuBWpFKGjRo+BcgEpKQwYG+t4o/sfE7s5pU3ZFTAPUKTemxBHpGixeXHBhtKm97LlU13IpWHEJzJ4CSp3A2r8o6FkpBAYlqK0/mMkpAeG+LxKEB1qCR1N/LWIjEcyJAORJLfqV3RpvUw4k/HCuI3h2N7WoJUAbtlT5f5WhfEYxKXTr9v6RYDTiU6aKgsl9LmIVM1lBRDMRWpcgvVr/wBwtxLiKipSSlwnbdvjDNEtS0qzGzHKNooyuyC4eOmILh3FUy8kuYQFK90PUBrlzQROiBtxoBjrxwRIFQVgPKDxxogr/Pc3LgptQHADnc0jDUzgFpcEgXFnAanTx6xsftJCjhgkAMTV4yDF4Q5BRm1q6nJJ9BpFuI3x80KUSlISh3CAXCQT7rm9NYaAOzEXFSLVaFJ8k0zKPoS37xP8mYDD9oJmLUlMoOwUfeO3WGeV1NP9nfBhh8MFF80ytaMK5RXxixzJwchxYt8t4pOP9p+GQQES5iwxc0SkbeNoa4f2rYcl1yJifBSVG8XN5UiG5I5yGCMzDzkunMSCDUKFCC+7eUXblTnFHEBMl9kpJ7w1ylP/AG0LG0YpjscDPXNCXzrUtiaVJIFNK+MXL2R46eJ6pKQVSgvOu3cJCkknWrAN0G0a4G4k8R7TJcn8nCYdOVBKXUSlLCj0D318YsPKXG5uMTN7WchGQiiGB7wJuer+kZXzbhkyMXiED/MkPsTm+t4j+GZyUgB2PqNGa9zTrFfwtbOvh2GDn8cn3iSSuWSDR6kxNYHh6AywtK5eVhQEHcvYxUuXOQsOiWibigFKYHKtglAoWVoTvpSC8f51B/Jw8s5A6SpIYHQZSP0j5ERX6XtfhlCQElIT0a3SC5JWQKdOQBwpwzad6zRnGA4L2gSZuVEuxfu1I63pbz8YnTicLJQJCHmJFg5I8C9NXbrBZFwleISgo55THK9XcdfKK9xfmxEsESUhS3IK2GRCvr00eI/i/EJs1khkof3UUDden7RW8bqHAfRqNqXjKCZjVKJUolSycxUTr9NPCLDyz7QFSyJc5JUhynMLpYt5+GkUHEKVVmKX86eem3WG87Eqc/qBceI8R8xDs1nbr0jgsbLmpzS1hQ6fUaQvmjAeW+PTZEwqlk2BUDZgKvGxct8yy8UkiiZiaKS716RZPTep4wI48NeJY+XIQZk1QSka7nQDcwJzieAROQUrSFDrodDGbc04HCYSWUrmFc0B0oRof9tnennDfmj2hzJqFIk/lSzQqfvqHQ2APrFGGLKgRcqJJzOTq1b26w4OBsVxIKJypysaWV5QwStwCSRo8FUS5NLNQfGFAoAPrqLt91jM7FJzJJASAXfQaVPzvCUxZNSa1Pj4R1QLe7W7/f3WG6y4A0FunQQya1haUoOkUdw3weNT5Rxc9fFpijK7MTUEqSUlAKRlyqAbvX+J3jKpeFJYM7/dYuHBMRisTOXiJi5qygBBWgkKIGndFnNQLxuQJz2q8LBxQUAp1oBLNYEh3NB5xUZaVSJiCFpCkqcO5F6PSoZ/jGqcxSJcnDy8yc05YCQSSpQSGUT5CKHMkISaS0khjq6tjf5RnsU4n8emzkA4idNmuWyIAlyimlTRy+38wlMxUwJCRkQlqtU9Kkt/ER85ZzBIDpZx3srM58rmmsOTKT3SC6iFBQFvI/djFOx8tp4Jkx/zC4VR1EkjUfekL4bEMknvKLjydxXxr6QSVhHSCKtUkdLAbxJ4PhayQEoUXIcsQAauS+oB+MammVFdmokAlTjowA6NS4hpLwqlVA3pvGm8O5Rk0KyVj/F2A1q1fKO8X4CmSkzcOAlSXJGhoQGJsQS8EUjK8fwtSGzpUg2ykCo6i/nasQWJQSVFJYJGoYnw0oR8ouXLnLk2VP8AxWKzqrnY1K2pV7D+BpEVxbhk6fPUZMlawsv3Qo5QbBwWYV1Gt4MsSD7R1qysxBBOtWJ84l+HYhSQBLK0klNRV2VelqtrEfiOHTJailSVulwSRY2008dos3JvCF4haESwlIHemTC5ISSwA0L1Ifx0jU0toxE5KElSiAkAkk2AjDubOZF4yc9RLH/GklgBoepOvgIvftP4wUIl4dLPMLru4QLWOp+UZJiHzKL6irGgF/vpGFpvNm6APWpuP4tBihw9mAJejvT0js5YfKgkuoAElgRSpe29esIKQoEi4NP7e0U8s7PU0SYsKLkM/T7eCrWSSCfMbAGD4uWoX8zetyPJoRSQCDWzk7CG5ugtISVKyBJKjlSkBySXYNGncE9lcsoCp85WeykIAZJazm7dIz7l7G9hPROCUqKCFVrTWmpb5UjYuXudMPMQe+EMCtRWpISjo9z4NBOFNUjjvLa8CoJORctQZKiiqmFQSNdaQ84VzenDoAEiSQMoSlJUkO9TV3ckegiO9oHFjxDEIEgKEmUGCqgKKqksWagpvWILDcDGclU8EBj+WlU9T0sJZqegN6Rrke+GjzcfLxi+2Muc5HZ9wpUNS177tDfE8KlqdOWZnAIPc+ZKu7Zn6axBJ4CpDEDEEBgStcqRSwZKmV5eF4H4JKFEzQkVfLOxaO8NCkISCprUewg4WakV4KRLAUoXdJCpstOUvlbK5UH+Dbwimfh0Gq5Ad0gfmTDmqQxTlf00tEVMxeGAKicGgsysvazVJ1erO7+UIy+PYdJrOms2UdjJlS9HNVuRpcfOGTjgzirLIxswqAlomqchWZMpMtDW/UDSt3FoUxnEJpDBcmWo6qn9qt6jupQ4FB4nyioz+ZO0AEvDrWpxWaszB/8AlLJZ2vtDrCYziDAI7OSlTsZSUJIY21VrcmtYfWK2HfBOap2EUQZC5w7zLAmp9QzEs2gi3o5rmfhjPxaEy0rYSpSS5Xc1JtoekZzi8FOlo7VU+YoP3kAl2F3fzifx3CkY1P5M1J7NzLClABSVBJBSbPoQdotlWkOZeZeIyFy5k0oTLV7qEMUKFSxIdy1HeIGdz3i5jhc3s0kgflJysmr0fqaxbJ3CTI4ctGMKVfnBchBIcBgG9QTR/hFUEuWoZSgMMxBZ7H+fPSJWnXLs5JJkyUTMRNmKFVe6gMXp+otuWp4xpmKwyuG4MDDSVTJiiAtSQTlpVRFTQWEZRKMxEwLkTOzUnu0oQ7Wa+or03iyYP2i42WsCalCgco7ySzOASCg3bTqIpzRL7qN5s4oMTipq8wAolOYsMqSxuam5hzylyQrGIJKsktJbM1VFtqA+UVrEqJNEsQ5Bahi48oc7fhUGVMdSdAGKgpulGsfOM/L6jUVnnLlleDnJlqOdKgFJVagPVy4t4REFOYmhDCg+9ImeP8eXjZpmzbiiUJFEJ0A1VWpV8IapwagxILFnNstasLqin8oNNMRLMwHKCzlnuTTa5rDefIahNDT0uIfdi9noaOSCabFq3+2htiEAClyXIq4J6aQdAzKWcsdQNPlcw/k49IBeUCogEKDp06Ub+YZolHq4r8P6i3cp8vKWc6km7I2JHvE7iw8TGpONa9InCLnrP5WGVNuwyrmB7vsGFPMiC4KfjcqyhZlAuFJT+XvtXWz6xq3G56MNIKZfdXM7oYVSAC7N6eJigS+8S4UEpKUsNNdHNhr8Yt4Z9ISXwIzXzzCSE6kE7EDMWeg+Pk+w/L0sDvEmwHhc/H7qYfS5Kc3eKhmYA2/oUh9+Fyu3usGVobgm/hBttwcobD8FRmGVD1SDemoNSw19Ik+HcKlhTmWEjYh2SC9zZnu0S2GlqKVMGACq1dQA9NYVlKl3QrKWZT1BN7PWHnTyazMPnWQhKg1NgaWpEthOHKmFIBAKfeNBQW83+953gXAgtAUpZykAsLm9XvDnA8tdh2uSYSFima6DWr/qvrtB7StzsPh15pN5uUgoKkBRFLJNSdW8LRWE8trkrKZE9UtNwWcVAtfZiDZvF5Dg3IZGIRNHahEpWeYpSSVqWNEPVb6qNPGLZxPCCcBN7OYhSwBlLUFWKg3dJ1+kazOl10z84JOYqmzZ02YbKURlB17v12A3MQ2KkqAJc0IJapB3fT0i48X4JMQM5SwSQmrmpcv4U/iK5iJBy21oo2JvoK+cW84KYrWUkJD1qSaV8dB1p+0jJmDuFZBexGz2pru3wiJUhRJTQK73eL2DdRcw4wEglcsCwWlnNQM1fsxeM9U3szLk1Pd/UNNdo5OWEqBqCt8rXaxfShYQIEc/a8qTwUhSiAHzZtwzAEn4Q5KjlZSi5IIAsQakX8/KBAjXxmiW6a/iEkahQcv5Np4QVSFLItX6N+/xgQIfGRqHMnDPmWk+7qbO1HAu1fWNH5TxmHRR1shgnMHclsxpuWgQIJRblRfNPEFKnKU4KUd1AqzBujgxBYRYGdySFKroxFIECCf2VqXTMQEmYoFQo5YMCa0BOn3rAx89SAnOpCEBgBlUuhuAP3LfGBAjf+l7Fkz506WEozKSAo5lrCUFG2VDqNnanxg+Nxf4UECYkLKQBkl0tclVQd2gQIvZ9LJ7OeaFTZZlrYlAAcvmZv8AVLH4RLcX5xlJCkyQZkwdClILPXMzgdIECLP5GKFxH2jYhYCQvswlPeWhIdSjUULsGejRI4b2hAJ7KSCuaSE9pN93MzvlT92gQIfKSWj2R4FxYCav8ROmzVTUkJQTTM5oGSAkB/lDfGcMUF91ZBSFEpuA+tYECJlHYzAkg1Aah3/YfxEfIBE6Wn/JaCSCdFD08OsCBF4Xo28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  <p:sp>
        <p:nvSpPr>
          <p:cNvPr id="40966" name="AutoShape 4" descr="data:image/jpeg;base64,/9j/4AAQSkZJRgABAQAAAQABAAD/2wCEAAkGBhQSERQUExQWFRUWGBgYFRgYGBgcFxUYGBgYGBgaHRgYHCceGB0jHRoaIC8gIycqLCwsGh8xNTAqNSYrLSkBCQoKDgwOGg8PGikfHyQpLCwpKSwsKSkpKSksLCwpKSkpKSksLCwsKSkpKSwsLCwpLCwpNSwsLCwpKSksLCwsLP/AABEIAQkAvgMBIgACEQEDEQH/xAAcAAACAgMBAQAAAAAAAAAAAAAEBQMGAQIHAAj/xAA+EAABAgQDBAgEBQMEAgMAAAABAhEAAyExBBJBBVFhcQYTIoGRocHwBzKx0RRCUuHxIzNiFXKCspKiF0PC/8QAGQEAAwEBAQAAAAAAAAAAAAAAAQIDAAQF/8QAIREBAQADAQACAwEBAQAAAAAAAAECESExEkEDUWEiMhP/2gAMAwEAAhEDEQA/AKLh9mqNdNS511+sMcNgmuG3eFq2/aHWz8InKzb3b37aMowIJarDh79mF+T0NaZweDSwIGvqxA0hlKkgBmenH6RHKwmW5Ye98MUyDx5wuwCzJBe9b+/CPJ2eC7andurpB0rA1bubn3e/o4wmyQ1d0begtU+bsmvutYExOzuXCt+6L3O2PQtC6ZsejEeMNMw3FHXs82Y+h3cNYGm7PfR3t3jT3pFxn4BLNUQPP2UCA1G9Gp6w3yBTpuBLk3ff7bT949+DI0468mO73eLbL2QQmvgdDw7/AEjT/TwD5G/E3eH3A0qRwzOCGA7re7xlOEYNRuQs44w9xWCS1xc739mF0zC0FdRpxpSDALp0qgr9yX3H6NAWLw9CpiP03FaVsGiwTJQI3+njwhdNkgPuIYjdusfOGCkVSlwBeo8fbfaBizhmvUNvc/V/bw1xSEhhuNKkak6QBOCSrlbeKPducPKnYDmKKhurx4vRr119Ii6s3A5+6vBq0JBpoK+p5U89I2QBuAuxZn8LN4eEPL1OwArfUHuroeX7xGqW4cby7CJVi+tT9N3nBOEkhRATmNnbQ1pxENbsmmMYlUuWipymoBf5mZ+BDhmhSYf7dQzA1ZgHNK6b6VEIFRDLnTV3TZ0kBOVvZhvIwQIs9uW/3ziPAYN2purvh/gsI1xHC78qSowTm32+0NMPshqmGknDAaNB34enODErlsqRgQ7tDGXholRhWgiWnSCTYYSOUL8fJAeHSxTwhbi8OWO8xmilDa8pWJMh3UhOZRAfK5AANbl3/eKXi/iSrMpMuQnK5yknTQkinnFm6IdHUT9qbSUolOQhP/JVXJ/S6TTjFblfCnFrDvJlsWGaYnNzKQ7OdIrj8fs9tLE/EXEKqZKTycWrb+fvNhumqs2VcvKDY1d2hsr4J7QA7BlFwH/qXNNCANIVYn4dbVkueoJGmTKsgcMpMPwPkf8A+mrmYX8WgpVKCilQBOZJcCoI4jxivTpzWenLx5RacAZknYkxMxJQtc5spH+aE/RBMVDD4clJLmhpTgKW7/CNjRjBnOKki7bjp41gBayS70o9a1ra38wbNBAUxsGMA9TbUajvrS38mHLsLiSznuZm5ncKGAMRPIVvoGru+loazlAUJ30p7AfjC/EOGUAADSjMYeeJ5VElXZ03UbxtyjckmoDGxpc8gNBA6XA9udHreJJOIACnAO8Hc7XfR2h56S3cQTV9o62qO6GGyi8wElwXchgdx1p74QDlBoDv38+T0g/ZM8ZJhJIypLBuBANruYAYvbZmldMtu0+4KsP3hGowVisZmo5LUB4d9oEUYS39BX1RszAEISIZ9S0H4HCjKOUTTMNWkcGnTci9CIJkiNjhNIkw8hjBLtuqVpGESoKyx7LDaJ8kAlwPipTwdlgbG4gS0LmKICUAkvQUD3MY23Ipqppx01MtKlf1ZuZOYIQamiiKrahYZqxd8BLnBC/6cghmLFeZwA4/tAihDOD6RwzaXT2auZMUpwpS1nsKygAqLB6ks+sMOj87EryKMwBB/MvHKCgLVSmck+A5RS4nuX07ZhJ2ICUjJJYqDHrVBwwuDKZ23auYkxONmGYy5MxgwzSlpUkauWUlTEO/Z0iiL6aT8Ik5J+CnUoF4xf0mEjzgL/5ZnrQ004dB/Xh1510Py5ShaFAvZ++8Lov2u2JxkqerqJuWalQLyp6SFE1ylJKQQAdWJrTjzjbuzpciYpEp8pqyjmyqqCAr8wBZjez1Bhp/8j4ZSES56FTwCAqapISlaTZSUGqVJoMrh7gwt20vMULRM6xJQkpNyAXVlJ1IcjMannD4yz00V4y813DvZjv08DAoTU15PbxNKb4NWh3IuSaFu8QHiJbapFPLXzEValWJlKzVozk1DnU8fDfAinIIJuQaht2/m0E4qYyg55ClNDy74CmrAqVEgcndtxikSyahQBsaaEUbT7PA86ZwDj0iZdQ4JvTQuPpSIlrtamvpz98IOyVgn9PDSIlTT4w32bsCbPTMWgEiWE7z81vIEwomy2cfpLX9vCW7BGmMKMbpA19+UaKDQn0z7UwyGAETtGiRG8citZEeSIy0ZhpCbZj0ZjENoGGih9N/hnMx8wrTjFy0kBpaklSElmcAKEX2MExvB2+RNp9GVSMSrDllrTMKGDgqLsNaE0bn4n7d6DzsJkM+WcqrZdBqCd/OOz4To7InbXmz5gSDLWVJBIdSwkJBbgA8XDaGHw+KllBMuYHahCmUOVjFP/Q+pPpzboJ0VwoorDZ8wCkrWguQRVnDHSxi5dI+iMk4dRTLSkoBUGAGm4e6Q5wczqwEZQkCzUHgILmTgQ1wb8Yl8tmtu3zrM6MT56VTB1cmVVlzl9WhRGgcOa3NRW4gjABXVdXMSErkqVKU2uQBmIoaavXvjsu09mq61BHV/h8pRMQpI/MFAlCrpLUaxB4RzLactIVMMsDKVlSd2Wyf/UCKTO3lPj0iCRYWvxe+ukL8RLqWZvOvDdDOdRyzd2m/h+0AYpQdy5pxe8UlGzRBtEFyKV0tSrs0KZy2Lh6Es/2PHSHmOXRwBcbrVqGtU+UIcVvr38Ke+cUlQyaKmHiLvXfHpjG/davhHs5YX3NVj/MZSHUkGjkeH2gxN0f4ezwjBYqYSwSpgcrnMZYBLC4Dimjnvo+3sVLWaIyrue9ySfEUbfHQuhOF6vZuMSXB64ixc5UpUzXt9Y5jtqWUz5gUAkhagwJIDFmD1pxjnnuVPbyQIrSNDGwLx4mH4R9tx4RrmjZMcqjcR6PCPQ5Ho1UqNowRGrNOsgbHTlhBKBmIq29tIkUI8kwimo+c+nPS7rsWvJLmy3LlCqKExglQYV0PjEfRn4h/gVEy5YGZsyCiqv8AEKFR/EdS+KfRZM/qZ57IlumaoCoQqoVbQgj/AJRX9i9G9kJaYJozJf51JY9zRWXHXYpN+rN0Q2piMWk4qcMiF/2ZYPypBNVa5vTnSz/iQm5EUGZ8R8LLIlYd5irJSgEgnQDf3Qy2acRPWFTx1KQaS6Gaa3KfyD/dXhE9MY4/ac2bInIUBLZZQJia50ZqAOKEpdJ72ii7WQwItQ8m3co6J/qss9hAziyiKy5dC5WvVQD0FeFXjn3SBBStSQRRwaUIL17798GGwIMSnsszm+mn8QtmoqQ/CoNzufnDLrnd/dtOde6FWJm1LReNSrHJY5ncjtWp5a2hLjKkZuLs+nOohjiJilKoAABXjYmmsB4mWaktVt2j23A7opL+0spsEpNHbTu4RICOzzqRevONlStK6aF3jXESbXHPvLwyVlXNHSgS8JPS6VLmzpoykl65QDSzAXiiTlOSTUk1O8uXLxuqZRtzkkG7tEBifIG9sGPRnLGIWxn2wkxIiIZcTIEcytSCPR4R4Q6b0aqjeNSI1ZATHiImCID2vtSXhpSps1QSlI7ydwGp4Quj7YxNQQag3GhBj516XSpCcficPNlFKgsqlmUsS0lCiFpSpJBAYMxSNLQ06d/F3FTV5MLmkSg7lPzq5r0alB4xQZk/ET5qZq+smqGXOouVECjEu9qaRXHGybpt3xdeje1zLVkwsgIeilIGUqFQoKxEztNvCTRj2YuWxVpnS5iZ0wBQL9WgrTLAV8qlkATFpUX7XZToaxSdn4WYJh6uWVAlKhmolJyMo7yXAcClbg1h7gdkKYGaUvRxLlolpLUAJSMxDcfK6WbW+Kwy+lCEIMkJEwgsOrUAjIxKSVo7L1IISXtxZPiFCaO06V77pIegOoYUBH1jaZhkgAJFEuwDMNKDc0HbD2VLmrU6wyACqWkjrC9agdoJ4tA8HxVcVJNRwrZjazUbjFd2hTU1PjXf9o7nKSgSVkKThpaD84CCkpHzHtPrSr13xz/pYMDOBVJRORN/X1BTKWd5T8yH/UEAcIaUm3LcQVOKtV6uS9vYiYT69pt7E6E0anvWCMXJyrI7P2IvWBSiwf8AyNacn938bxr69O1fWoYecYnoEsgtmBv+k0cU3CC0yxlAO7hyB9mBcRhzYOQPG/C7PD49JkhlYEKFCaqAbhVqCn0jOM2WnrGRY2fSuvdXwhtgEKOVKRVLn5QGFdPzV9IExMwiYWa5ZL2dPzV/n0E/pbjCzaIAAAoK+NBADQwxq3yE3/M+tbs1OUCFL1tAs3U6+0JS4nECSjBKVRxxTKJBGY0BjZ4bZGYzGI9DAG2jjkSZS5qyyUJKlchHBulHTaftCaElQlyEKdkDtEGhGY3LU48o6Z8VMWfw0uQFMcRMCXYsya1YE1VljlOF2CqXJRNDELUUMAcwYGtmAprqRvgyRf8AHj9gto7HlTJ5VISZcoBICSS5KfzHmdOUWHZexEggluO8+7RJg9kFLFQI1cg+GvdDeVhEJLh21NWe1T5XgWq6kelSUpAG+3pEmz9tKw05KkyRNTULqElL2IJDEt6wVhcMJiwlXZCgS5oaB6OzxttDApQtSEKzJTTMBYmpG6Fa68Q7Vx/XLUvKElVWBoGA1a9BVhyhFNky1kE9mYmoWktMQXsFCujw3mYdkgmjlhxNH7qwqxuFKVKIcMl6hWpYad9d3iZutPGh2jNWEpxE0zkoVmQ6QC4FFLysFqGhIo++JSvNU6bvt3P3QjlrJmpGUh3y3qNSPffFg/BECoIN6jTju798NoOQk2/0dExHWSx26kgfnbQ7z9e+KlNwwp+U79L2a998dXw2COSjkBjR6A03XimdKtjdXMCkoOWaWDOO1du8Vpxh8ci7VuWijMSKMSLh7O0eVhqhTOW3BuXdBH4dYIGVQf5QXch2pviZWFUFNlJXuYk14Xi0uonl6iw6ygLNUqCaF2ygkAmt6fThCfEuFOx+ZZrcgi7jjDefIUUpNTnJTQKHym1mqSbPVOkQzsOpS1Dq1ZrPlLgnSg8tY0jWq9ig6nJ0tf6GkQ5UvV2anurQ3xOylO6ElTVPZPZFbgAEW1jK9hMlClsc4Jo7jKcpBpdwbPB1E7H1ahVR5wUgwPKEEhMeepky8bAxoYyDB2TSSPRqDHiqG2GnNPiXtEHFSJVezkWeAClEtW5AAfQQik4+WGSHBCFpAplOcntGvEaXA7tenm2EDbCuszFCEywpKQST2QdDasVfHYr+orJROYlIJchJNKm5sD6xR04zkXnGrlknMotnzMCO0WZwXIalmAr3RJKxqQEkA0ASU/lLF6673DXimSsflD3o/v7xKnaxyEkmj8LA686/zA1wdLvMxqCGIcEqVcO6kkAM/tohmbQQlIT2h/TCAGpQg72aK9iviAJ8mXKThlSyjtFagmhZsqSC5D66sKQDK2kVUBLu+tSf5+kCStItczHhC0sxyhnBDvVz3E+QhHtLpBllTSpQKQhkklIchaS2RJcUfzirTtumWTLmAs/zPTdzit7dn1NSxsbg6Go90h5iF5F9wvSRMxUubmVlzKUQEpdJIIYENm5k2Fod4fagVLSCpQKXLi6wpIu5ced45b0Yxp+Q1AduFPfnFyw2Is7juvpf+Y2gnVxk48FJHa+QAniltHtSItr4xC5S1dpwULb9PVdpk11ZuRMLsLiHbfod8ST2yLB1So8Az+2gSNVUweMR2X6xRC5xc0YTEpT+tyzVHE95E/aaFBaRmSFIlhwxP9OwYKDpNDQ0YQnwqXPD2N/e8TzJTMwfj74Dzi8JfU8/ayEhJKlk5p/aDOkTQwU7tmF2pcwJP2yGVLBmvkRLSpgc7KKiojNQVyi9B4CTKO7s12q9x/u98IjCNAWpQnVrcoaQtNjtmWJxWyy8wrYtqlKKDOyTQ1Yk0HZidOGC5UpMsklAIJIYMS9Gc6+UKcGntdqtWFeOr+++OgbDwcsosB3DhC5XTSbdekiCExHKETZY4dNlWkavG5TERTGaNwuMFcRFUQrntXdWMOnz505x+baOLWC4CyLOwBytv04QgXtTMpNGD0rxDGDsD0nVJxM6cEpKpmdOcl2zk1HGsJcKoCZZ6inI6k03eMdMXnD1E4BIJUwO9tLtutbjEE3a65hyoS6R81KHdpQW8IX4hM2YU2AoAB9rRYdg7TxGDzoQJeSYgpXmfVJDhhpmt9HMAUMvEFjRrt9qNAf+pmXMS55tVjSv18PEfE7RRQA7q7ns7XEBbXkEpSoEnffT3fhBDK6nFj6SbP61AmIc0cgajx+sU1eIIBlqDi/f3c4tPRXbOZHVFzpW7cG74U9JMEETKgh7K0uP3g4/pPPs3AXR2YBOAJZ7fzpF6lC1+HExznBryTUkEFj3ecdBw2JdFnDe+UYPx3hxs/FNRmNIaKWLUJ/mK7ImZVvuar0O998PpM0KoCA4HrCU6nyJF6M3JrN75RMZBcDgHPhBu0pJRNWAbnMKWBDv5+UDEuKVNuY5d0dGPYlfS9SX+YFvr7vEUvBua28g0FZcxO8caamnKJClhQDVxx+/2g+BUYwwFqcdzNrFy6PzElLKNuN4qkmflLFmAruPt4a4DFEW++sTymxjv6RG0aAxsDHLE3iIjIiSMERrBlAz1NCXb2N6vDT1/plTD/6lobYqKl8QJ+TZ2KO9GXnmUB6wsnVo4Bg9kT56Zi5aVES2MxQYpSN/HU8ozKw5K6VLAVIGjcdeGgifZvSCZKlTJKCRKmVWktVmDE3I7I8qXceVPImBnTUGw3agUB3x1fw2P7OpDykZlMFaUNA129IV7ckT0olzJqFpTMfIo2WzP5N4xjGdZMKa86u5rflWNJ65ykJlrmLUhHaQk/lplpXQBu6Bo1t8ASVEKqdPF7DgePKJeszUu2jmxNWf+YwrD1sAkbvpr4xKiUomoueYO/8AjlBLJdARmlKdLjcYc4vahxEoJyFa+AJPse9YI2FsBOKxciSp0omLCVEXa7B6OeOpG6OkbL6UbN2bhp5kSpkubVPbzZ5ixTImeApDprYgODSNlYlN4uPzOjs1EhOIXlSlSsqUlQ6wqBr2PmA4n1EWbZWMdLM9ATT7UG6KRPxBUsqJJJLkkuT3msWXZkzKQGN21a1/3jRsNH6FMQ3e27QQ4w8+ySfmo/jCF7B3fRvDyo0Hy5zsq5f976wLFImxaznYklSXHg5091gLEIoOfny925w32kAcinqRVtR6HSE8wB2D7jXzO+K4+J5ehOt19h6/cNEqFh7A+HdbjrGglABjWz8N7NSJ5UlkmlbVtbTurDQtRmZ2twOmj1bvpDGVKUAGV6ePGFzijUpofruhjh0smp4UD+9ISm67+iZE6FwKkRNLjig5RO8YjQGNgYO09BsRhnrHO/ixNy7Nm/5KlpHHtg/QGOlrEco+PEzJg5Sasqa55JSfUwcfVMLtxuTsSYvCTJ4KUolrSlTntEqNMuim9eEA4dAdi4JBq/txEmGnqy5SshBJID3IG7v843Rl+YJHiG8Ofsx0+3rYz7hzsbZU3EzEy0Zc5dipQCQNBWj1jG0dmzJc1SF/OgqCnNQQW96QKuS+VlqBP6SXrxeDpySauVFh81STR3PE/WBfVpUQwoKQSedqaVOtPpHpwCQCGNWLcff1iNeHILm27l4+/PTFKZIoXLuT4W8I3214sHw+2YrEYhcxJbqELVmDumYUnqTlepC6tbsxS8dthUySJaySRMKhUsMw7XZsNLbo6R8FgQvFKCizSksX7IPWEKY3KVITTcqOTz09q9zfiYFvXPlbYiEWTZ2IepIowpe1uWkVzLVodYCYkMavT63p3e3hsW/H6epmUJ/NYPWD5Exi5Fh4eVrQtw63VS3D63hpLu27+WpGqvB2ExAmSnftINQ10m1PHxgKc76Prq/v7xjCTiudkCCkBLk1qTQDuq8GKwbV1Z/24bopj4S+l2HmAKu3dT3S0EaE6i253Gnv0iGXKq7H67r8Inlksxfga1bdV40CwMZmXMGJJfcwGoIaJcNjkgO4HOrXpfhC7a8xiwAtr50av7mK+ueXIcuNUt+0JZ9C+vQI3SIxGyVRxtWs0tAyMVWCZheFU6hMZoMxGOa0cc+PGPzJwqTvmKb/AMR6fWOkYzFNHH/jI652Gp+RX/Yb71hvx9yNrU2o6diD8IcR1qHTNCDK/OxFFO/C3npAMjEqFAr9okwy8pdn+moaIVS1O9tT7EdM4n51Z+iOzV4mcpKpiEZUEvMcBR/TR60vwhmkIKXBGY0NHCd7aH1cRTGUogZjuqq3ByafxDfB4VOW7ZeN91bNSNZ3a2Fvg3GSxVyitHFD4QoxM8LDFVRq+lwHa1YxicEtyXoLlzWrQGnFAFi5Ou6vmaRtNllri6fC/pPiMN+LTJMtkyJmIIWgqBXJAZilSSHe9RS0c/xE4lZUbkkm1zemkXLoNi1JGPXLOUpwc0lgMpzLlpAIUDTtHvin4uWAwF9YWztQs5tGWJDBt/j5UaGEkKCeD3Plf3WAJCaiCpbvT3pc3g4jhzp9hp7AlwVWPC9d9XiZePUU9lOZWgDsN0KkqZSTzpQtpyB5wZhVqJS/f3sRDLHXQ0TClapgIc0caVJ82iwLQDo1Dff62jGycI0umpJtxavhBUzCUPeBZ/vG3wmiRMkORTQVp6ecCTkAcBoL6+/GLAjChr6vv0bUe25wFisCK+weMaNYrs7Fg7n1O72IUY+XmU6aX0hzMwBBPlTf9oW46TlVvuwdmBMOHj6nzRkzOMQkxha6R5xkU/FGA503V4ytQgXETIIyA8ViCSffvWOSfFiYTOlM1JZLa1UR9I6xLS9w/uz7qfWON/FhbY0C4EtFObk8nh/xz/Q53UVNmIIpQPf3WNOtcgFmp3cD+8TzVOHsKUPhSIkyHvVmFP2jp1tK/wASSEAPV6tvHiffq72fL3toCGtwqGHhpCaXJOZhxazsL98WfY0jMhy7Penc9aRr4rgU7TlqLgkkXF+JpuuITqwZc05DX394umP2cR2nFGNSe4cNO7nCzFbDW+YpdJFyKG1rHXygy/sMsZW/QiS8jaYzISTg1AZlAORMQth3IOtyN8VOfKIZ46p8Ptjy+o2h28ilSDLSHIzOFKcjdQDW8UXa+BCaqIzFmrYNS3CFnbYn8OFOER9fdqwy6nQkjnrv98o0lIGVwwoz+APlEE/GZSQOFm0g70aSSdEL+SgYi7WPPzhhgpx6u5cClbM7WNBCfAzcxUmwUHAcCoI4UoYcdGpIM4yym7PxD1u4s9eMG2aCXboux5GWVLTZkgd5qfOGBl33fwGjXDIcMb8eXCJpiaty5wh6E6o7nr6V984FxGGDHw+v2hqhJA5e7iBZxI97o0oKztCSe0Kg8OGlOXmd0VvayXIO4kAVdtfl4xccUtwoksdYrW0TXdzHNqQ+NCx9CmbEU6YTEKsUHaJZSo4TBlJc+LxFiJJBdOsGrlRiYml4MjABJUA/lWOH/EnEE7RmFnbIK1BoDbSsfQYSCPf0j5++Iksf6lODKB6wXBAIYMXq9BQxX8U62V4qs6ZmJYEDduMT4el0vqDY+rihtBBlgAlRYGulHtYV7jA6ASWKgWpfQXaOrRNJJ+LL/wBRLWajFmbTmKQ52LO7Tp14s1aXNXhBiJJSoEChDhzQ05+UH4LHBIQAokmho1CSQHrV6wtNjerhOkuC7F7fye68LNqbbKE5SAGAoWP2PhpDTCzApN7t9/S8Iek8kBIOQAEbweZZ7fSEnb0946V8P9tEYaUAPmcsWcFRNaXcM16Dw5f0/wBnBOPmSwyU51MRYVcAMbVAh90B2/JEtCFTUSykHNnUEsHJuq9hbhSKptfFjEY3ETk1SuYtSbh08H4NTjAxn+qnbsuGxVOBmFW7hxiWVskA1UFK3Dxu9IP64JSzHcwF90CS8RW5NCQdSde6Kab4SBMcjq5oUB2SAQLBrEe98WfoMjPNK6DKN2p0ppeF2OImSQlg6XIoXpdvt7Fp+HezMuGK1D+4ssDuT2e6uaBlyBjzJbMHpXd38Gg9SRyNu/vtC7Dy2YirV4Hv0gzD4gkB2JsTvOvdCHrZaQwpUGnsQJilhh9H1a8MhJcUa9KiAto4Zw9KfuYEZWccwrd+8+Hod0VPGzQFl3SDbfetD3eHGLRjCAbPYHifCKpt1QUoMlzxFKONO6Kxt9d5zsowUiZ3QnxUwEhniaUggO7+scMh7DBWK42iNeKBIpAz6kn28aFJeg41+jQdBJDKXNfnxit/EXL+AnLyJUpOUIJSCQStIodKPDFU8jfaK98SMUU4BTtVcsNvq9D3Q2HracmE0qBOQdpqhmp3+WsQJw1XcjeAC2rFtP4jCsUrKpPypBBbjYevlEUpahQncamvd9o7ondCTPUQyVa7gMwagY2ppAUyQQey2hp9PWMCcUrdwLj/ABPE994kw+JYFNGNWequdwb+UYvp5sTaxQljwtWppp4Qz2gesSQ2lQaG1W7npFcwyjmowcuSKB+LfbWD9p7RUW6yYVEgs9T/AIhzYU36Qmuq/Sr4jDlCrVv7+kGbIw89dZUszALhnFfpGmIHWKLBRLilSS5YNTU6cY7Z0B2WjADJiEpSVoQXBdlJGVSVblZgXHdekLlxDGdcjmYhUojrpK5Z4ggdzxFLAWSUMp6XAI3uLx9G7VwGExMgiaZapZsSQw/eOV9IvhIgrIwU0LmXEt0jzegvc98LMj7qsYOSRLI1Aod5OldbR0LZMkypSJdOykAvvuef7xjoh8KsShHWYpamBBEvKFWauaqgX3UIhtMwjKKSbEjwv/HCDlls2N20lpcsA3qAI26lmDUPnEy5fdS3L6X96xiZYljbuhdj9p8PMAve8D4+eGpX7+sES0gh7fR9IgxUhg9/TQQG+1YxQEwKAprrThTWKtj5ac/ZL30O+sXSfh/0ite5vf1hBjMIrN2ae63pui0CutYTZlLeMHycKRpT1iSRjA1LRlWJrHFBtrT8EDGDhk2jdGIgebjgIIdrP4RINRFM+KEsHCJSAT/USRwypUX43h5tLbAZwK94rHPfiHj+xKCiarJdyzBOoin45vKH1zdUuRhwUq/pvzoQkOTwA4tTygKeQksCwGlyTd3b20EKn9pgHDElQJAYiz98BzlZt96Vccax2JZI1JoajNpfnQb4j0d0hraHyFTGTPqHNiaHSrjzjeYXINKu/l3eEBIVg1E/mDj1YbvOLd0U6FK2gvKhaEZBmWVFmFioC6/bmKVhyQHFCN1L0Goe3dE+zNvTMPOTOQQooL5VjMgh7KBuDC6/RvlqPpDod8MMJgyJoafOFpqmZJ3oS5CedTuaFPTDHSUYuZLWE5EyQSDoMr9lIr+XTdE3w0+IMzanXLWZckSso6lIBBBBJWVK7TOGYWa9Y5H8U8QJ21sWyuzLIST+nq0pSQNTWjDfE5LlehMtdKQM4lf1sylrY9YvsgD9WZwL67otPw3kp/HrXkE/Did1WdzQlzKUP/FxYktYtHMyujR2L4BzJapOOlzCB28OuunaUEn/AMmhs+TjfK2u2BJQBkIbRJ3f4n0rAuMwMqaVJWkOAC4uK2e+4sd8VzZfSgoxH4HFpCJxrKuET0g0VLP5Vhqoe9QRaGfSOSiZKUZn9MpCssxTJUSA4SA3bB4d0RjeVVdqyxKmqlpWFAWPss4doVjFhL/wH9taF+IxrAsX9/zWFc3Hkh2ubVGj2isx4rtYJe0C72GnfG0/GvR33s3f74xWcNtJ0kLoztWh48bRMrFDKCKjz5/zDfBtnIxKQPfjCzEbSRdQep1A98oFmYhz8zUt47u6E20JmVIIOrGmt9xMGQtydrRiQBe8RqxpG73whdP+Q8/WPLv3ehjjxi+k34zj75b4XTccbH3uf3rEw1gI/b0h7BgadiXe51P3ildOZgPUip+c0F6J18YueG+Zf+0/9oofTf8AuSeU36iKfj9DP/lXTPZPZ8wxSxb7+zGZk4rFWChrlrcNVNxbjGkv+4PehiRX93/kP/zHRI5tbBmWTZyOVNdX843lKc5V2J8C1+7wgqd8nh9DAMn83MRrNEiX5SQxoTUhxu1jTEyTmYasRygldz/t9FRDO/t+P1jaGo8BjlS8wSWCwErIAJyhQVQkOKp0vaDpi0rmFa1FSlOpTuSVEs78bvCvVXf6ww2dZf8Ay+qY2IQBPlMdBwGn78IsHQ7bSJEvHoUrKZ2FUlBf/wCxC0LQBxLFoRYqwiDQQuf6B2nZfTCVtjALTi1Il47BjrpU0kJEwIqSNxIGVSeKVAbiMR06mrwn4daAsOP6hfMwLi9OD7qRxCVcc46lJ+TuH0ifxVw6imTc1GNNbsHf08oEnTmv77oNFlcvSEmJ+cd0Vg1EZ9W5seelbRtOxJSKHkLcfbb4HmfMn/af+8DY66+QhtcD7FJ2hU1NANfX3eBJuNKvmD30PoYWS7HmmNhbvP1MDQWv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itchFamily="34" charset="0"/>
            </a:endParaRPr>
          </a:p>
        </p:txBody>
      </p:sp>
      <p:pic>
        <p:nvPicPr>
          <p:cNvPr id="40967" name="Picture 5" descr="C:\Users\Familia Brown\Pictures\Mis imágenes\hisoricas\thumbnailCA4PKQ4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052513"/>
            <a:ext cx="1417638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04"/>
    </mc:Choice>
    <mc:Fallback xmlns="">
      <p:transition spd="slow" advTm="103104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157</Words>
  <Application>Microsoft Office PowerPoint</Application>
  <PresentationFormat>Presentación en pantalla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Tema de Office</vt:lpstr>
      <vt:lpstr>MODELO DE REFLEXIÓN</vt:lpstr>
      <vt:lpstr>             Capitalismo                (2da Mitad del XIX –  2GM)</vt:lpstr>
      <vt:lpstr>Estado Nación </vt:lpstr>
      <vt:lpstr>Presentación de PowerPoint</vt:lpstr>
      <vt:lpstr>Cambios en las FFAA</vt:lpstr>
      <vt:lpstr>Presentación de PowerPoint</vt:lpstr>
      <vt:lpstr>SEGUNGO GOBIERNO DE ROCA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Frabian Brown</dc:creator>
  <cp:lastModifiedBy>raul jara</cp:lastModifiedBy>
  <cp:revision>30</cp:revision>
  <dcterms:created xsi:type="dcterms:W3CDTF">2020-04-09T11:44:47Z</dcterms:created>
  <dcterms:modified xsi:type="dcterms:W3CDTF">2025-06-23T00:04:30Z</dcterms:modified>
</cp:coreProperties>
</file>