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ín Márquez Miranda" initials="MMM" lastIdx="1" clrIdx="0">
    <p:extLst>
      <p:ext uri="{19B8F6BF-5375-455C-9EA6-DF929625EA0E}">
        <p15:presenceInfo xmlns:p15="http://schemas.microsoft.com/office/powerpoint/2012/main" userId="0e026fefefdfd5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0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5T16:04:08.162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1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95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66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83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24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27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68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2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1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FE28-DEFD-489D-8FAD-5691D2586D80}" type="datetimeFigureOut">
              <a:rPr lang="es-ES" smtClean="0"/>
              <a:t>31/07/2024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E4274-2908-471C-B633-6DBA9680271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6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8288" y="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dirty="0" smtClean="0">
                <a:latin typeface="+mn-lt"/>
              </a:rPr>
              <a:t>Restricción Presupuestaria</a:t>
            </a:r>
            <a:br>
              <a:rPr lang="es-ES" sz="4400" b="1" dirty="0" smtClean="0">
                <a:latin typeface="+mn-lt"/>
              </a:rPr>
            </a:br>
            <a:r>
              <a:rPr lang="es-ES" sz="3600" b="1" dirty="0">
                <a:latin typeface="+mn-lt"/>
              </a:rPr>
              <a:t/>
            </a:r>
            <a:br>
              <a:rPr lang="es-ES" sz="3600" b="1" dirty="0">
                <a:latin typeface="+mn-lt"/>
              </a:rPr>
            </a:br>
            <a:r>
              <a:rPr lang="es-ES" sz="3600" b="1" dirty="0" smtClean="0">
                <a:latin typeface="+mn-lt"/>
              </a:rPr>
              <a:t>Consumir  –  Ahorrar  –  Pagar Impuestos</a:t>
            </a:r>
            <a:endParaRPr lang="es-ES" b="1" dirty="0">
              <a:latin typeface="+mn-lt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79871" y="5928852"/>
            <a:ext cx="10393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 smtClean="0"/>
              <a:t>El Ahorro motoriza la Inversión… pero </a:t>
            </a:r>
            <a:r>
              <a:rPr lang="es-ES" sz="3200" b="1" dirty="0" smtClean="0">
                <a:solidFill>
                  <a:srgbClr val="FF0000"/>
                </a:solidFill>
              </a:rPr>
              <a:t>qué tipo de ahorro</a:t>
            </a:r>
            <a:r>
              <a:rPr lang="es-ES" sz="3200" b="1" dirty="0" smtClean="0"/>
              <a:t>.</a:t>
            </a:r>
            <a:endParaRPr lang="es-ES" sz="32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3328392" y="2826218"/>
            <a:ext cx="5964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Consumir es equivalente a gastar.</a:t>
            </a:r>
            <a:endParaRPr lang="es-ES" sz="3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385889" y="3574729"/>
            <a:ext cx="101869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Toda inversión implica un gasto. </a:t>
            </a:r>
            <a:r>
              <a:rPr lang="es-ES" sz="3200" b="1" dirty="0" smtClean="0">
                <a:solidFill>
                  <a:srgbClr val="FF0000"/>
                </a:solidFill>
              </a:rPr>
              <a:t>PERO</a:t>
            </a:r>
            <a:r>
              <a:rPr lang="es-ES" sz="3200" b="1" dirty="0" smtClean="0"/>
              <a:t> la inversión impone una visión temporal: un salto del presente al futuro.</a:t>
            </a:r>
            <a:endParaRPr lang="es-ES" sz="32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2066699" y="4867637"/>
            <a:ext cx="8964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Para que exista </a:t>
            </a:r>
            <a:r>
              <a:rPr lang="es-ES" sz="3200" b="1" dirty="0" smtClean="0">
                <a:solidFill>
                  <a:srgbClr val="FF0000"/>
                </a:solidFill>
              </a:rPr>
              <a:t>Inversión</a:t>
            </a:r>
            <a:r>
              <a:rPr lang="es-ES" sz="3200" b="1" dirty="0" smtClean="0"/>
              <a:t>, tiene que existir </a:t>
            </a:r>
            <a:r>
              <a:rPr lang="es-ES" sz="3200" b="1" dirty="0" smtClean="0">
                <a:solidFill>
                  <a:srgbClr val="FF0000"/>
                </a:solidFill>
              </a:rPr>
              <a:t>Ahorro</a:t>
            </a:r>
            <a:r>
              <a:rPr lang="es-ES" sz="3200" b="1" dirty="0" smtClean="0"/>
              <a:t>.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142537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85192" y="451730"/>
            <a:ext cx="11201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La sumatoria del Consumo de todos constituye el Consumo Total.</a:t>
            </a:r>
            <a:endParaRPr lang="es-ES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914573" y="1267812"/>
            <a:ext cx="10672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La sumatoria del Ahorro de todos constituye el Ahorro Total.</a:t>
            </a:r>
            <a:endParaRPr lang="es-ES" sz="3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1520697" y="2231375"/>
            <a:ext cx="9537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La sumatoria de los Impuestos que pagamos todos es equivalente a la Recaudación Impositiva del Estado.</a:t>
            </a:r>
            <a:endParaRPr lang="es-ES" sz="3200" b="1" dirty="0"/>
          </a:p>
        </p:txBody>
      </p:sp>
      <p:sp>
        <p:nvSpPr>
          <p:cNvPr id="6" name="CuadroTexto 5"/>
          <p:cNvSpPr txBox="1"/>
          <p:nvPr/>
        </p:nvSpPr>
        <p:spPr>
          <a:xfrm>
            <a:off x="849687" y="3498229"/>
            <a:ext cx="109371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/>
              <a:t>La suma del Consumo Total, más el Ahorro Total, más los Impuestos, es equivalente al </a:t>
            </a:r>
            <a:r>
              <a:rPr lang="es-ES" sz="3200" b="1" dirty="0" smtClean="0">
                <a:solidFill>
                  <a:schemeClr val="accent6">
                    <a:lumMod val="75000"/>
                  </a:schemeClr>
                </a:solidFill>
              </a:rPr>
              <a:t>volumen total de la economía</a:t>
            </a:r>
            <a:r>
              <a:rPr lang="es-ES" sz="3200" b="1" dirty="0" smtClean="0"/>
              <a:t>.</a:t>
            </a:r>
            <a:endParaRPr lang="es-ES" sz="3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520697" y="4850999"/>
            <a:ext cx="9817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chemeClr val="accent6">
                    <a:lumMod val="75000"/>
                  </a:schemeClr>
                </a:solidFill>
              </a:rPr>
              <a:t>Economía </a:t>
            </a:r>
            <a:r>
              <a:rPr lang="es-ES" sz="3200" b="1" dirty="0" smtClean="0"/>
              <a:t>    =    Consumo    +    Ahorro    +     Impuestos    </a:t>
            </a:r>
            <a:endParaRPr lang="es-ES" sz="32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1344227" y="5539484"/>
            <a:ext cx="265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/>
              <a:t>(Economía cerrada)</a:t>
            </a:r>
            <a:endParaRPr lang="es-ES" sz="2400" b="1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422811" y="5972945"/>
            <a:ext cx="300367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FF0000"/>
                </a:solidFill>
              </a:rPr>
              <a:t>GASTO PÚBLICO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13" name="Flecha abajo 12"/>
          <p:cNvSpPr/>
          <p:nvPr/>
        </p:nvSpPr>
        <p:spPr>
          <a:xfrm>
            <a:off x="9733937" y="5450996"/>
            <a:ext cx="339213" cy="46166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2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9076" y="726360"/>
            <a:ext cx="3003677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 smtClean="0">
                <a:solidFill>
                  <a:srgbClr val="FF0000"/>
                </a:solidFill>
              </a:rPr>
              <a:t>GASTO PÚBLICO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955460" y="634030"/>
            <a:ext cx="1958234" cy="76943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/>
              <a:t>Recaudación de Impuestos</a:t>
            </a:r>
            <a:endParaRPr lang="es-ES" sz="2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7246373" y="772528"/>
            <a:ext cx="2113935" cy="43088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/>
              <a:t>Endeudamiento</a:t>
            </a:r>
            <a:endParaRPr lang="es-ES" sz="2200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9678239" y="634028"/>
            <a:ext cx="1766507" cy="7694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/>
              <a:t>Emisión de Dinero</a:t>
            </a:r>
            <a:endParaRPr lang="es-ES" sz="2200" b="1" dirty="0"/>
          </a:p>
        </p:txBody>
      </p:sp>
      <p:sp>
        <p:nvSpPr>
          <p:cNvPr id="6" name="Flecha derecha 5"/>
          <p:cNvSpPr/>
          <p:nvPr/>
        </p:nvSpPr>
        <p:spPr>
          <a:xfrm>
            <a:off x="3908324" y="928979"/>
            <a:ext cx="840658" cy="21544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689076" y="4018564"/>
            <a:ext cx="9817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>
                <a:solidFill>
                  <a:schemeClr val="accent6">
                    <a:lumMod val="75000"/>
                  </a:schemeClr>
                </a:solidFill>
              </a:rPr>
              <a:t>Economía </a:t>
            </a:r>
            <a:r>
              <a:rPr lang="es-ES" sz="3200" b="1" dirty="0" smtClean="0"/>
              <a:t>    =    Consumo    +    Ahorro    +     Impuestos    </a:t>
            </a:r>
            <a:endParaRPr lang="es-ES" sz="3200" b="1" dirty="0"/>
          </a:p>
        </p:txBody>
      </p:sp>
      <p:cxnSp>
        <p:nvCxnSpPr>
          <p:cNvPr id="20" name="Conector angular 19"/>
          <p:cNvCxnSpPr/>
          <p:nvPr/>
        </p:nvCxnSpPr>
        <p:spPr>
          <a:xfrm rot="10800000">
            <a:off x="5934577" y="221227"/>
            <a:ext cx="5982120" cy="4089725"/>
          </a:xfrm>
          <a:prstGeom prst="bentConnector3">
            <a:avLst>
              <a:gd name="adj1" fmla="val -367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5934577" y="221226"/>
            <a:ext cx="0" cy="31540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 flipH="1">
            <a:off x="10102645" y="4310951"/>
            <a:ext cx="1814052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220918" y="1994618"/>
            <a:ext cx="2056312" cy="76944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/>
              <a:t>Endeudamiento</a:t>
            </a:r>
          </a:p>
          <a:p>
            <a:pPr algn="ctr"/>
            <a:r>
              <a:rPr lang="es-ES" sz="2200" b="1" dirty="0" smtClean="0"/>
              <a:t>Interno</a:t>
            </a:r>
            <a:endParaRPr lang="es-ES" sz="2200" b="1" dirty="0"/>
          </a:p>
        </p:txBody>
      </p:sp>
      <p:sp>
        <p:nvSpPr>
          <p:cNvPr id="34" name="CuadroTexto 33"/>
          <p:cNvSpPr txBox="1"/>
          <p:nvPr/>
        </p:nvSpPr>
        <p:spPr>
          <a:xfrm>
            <a:off x="8328496" y="1994617"/>
            <a:ext cx="2044698" cy="76944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/>
              <a:t>Endeudamiento</a:t>
            </a:r>
          </a:p>
          <a:p>
            <a:pPr algn="ctr"/>
            <a:r>
              <a:rPr lang="es-ES" sz="2200" b="1" dirty="0" smtClean="0"/>
              <a:t>Externo</a:t>
            </a:r>
            <a:endParaRPr lang="es-ES" sz="2200" b="1" dirty="0"/>
          </a:p>
        </p:txBody>
      </p:sp>
      <p:cxnSp>
        <p:nvCxnSpPr>
          <p:cNvPr id="36" name="Conector angular 35"/>
          <p:cNvCxnSpPr>
            <a:stCxn id="4" idx="2"/>
          </p:cNvCxnSpPr>
          <p:nvPr/>
        </p:nvCxnSpPr>
        <p:spPr>
          <a:xfrm rot="5400000">
            <a:off x="8130758" y="1375997"/>
            <a:ext cx="345167" cy="1"/>
          </a:xfrm>
          <a:prstGeom prst="bentConnector3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7246373" y="1548581"/>
            <a:ext cx="2113935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>
            <a:off x="7246373" y="1548581"/>
            <a:ext cx="0" cy="324464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9360308" y="1548581"/>
            <a:ext cx="0" cy="324464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6685613" y="2939900"/>
            <a:ext cx="449705" cy="1078664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1098881" y="4468429"/>
            <a:ext cx="931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Cerrada</a:t>
            </a:r>
            <a:endParaRPr lang="es-ES" dirty="0"/>
          </a:p>
        </p:txBody>
      </p:sp>
      <p:sp>
        <p:nvSpPr>
          <p:cNvPr id="54" name="Rectángulo 53"/>
          <p:cNvSpPr/>
          <p:nvPr/>
        </p:nvSpPr>
        <p:spPr>
          <a:xfrm>
            <a:off x="621695" y="4890658"/>
            <a:ext cx="1863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Abierta al Mundo</a:t>
            </a:r>
            <a:endParaRPr lang="es-ES" dirty="0"/>
          </a:p>
        </p:txBody>
      </p:sp>
      <p:sp>
        <p:nvSpPr>
          <p:cNvPr id="55" name="CuadroTexto 54"/>
          <p:cNvSpPr txBox="1"/>
          <p:nvPr/>
        </p:nvSpPr>
        <p:spPr>
          <a:xfrm>
            <a:off x="4328653" y="4745952"/>
            <a:ext cx="6856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smtClean="0"/>
              <a:t>+   Exportaciones    -     Importaciones   </a:t>
            </a:r>
            <a:endParaRPr lang="es-ES" sz="3200" b="1" dirty="0"/>
          </a:p>
        </p:txBody>
      </p:sp>
      <p:sp>
        <p:nvSpPr>
          <p:cNvPr id="57" name="Flecha abajo 56"/>
          <p:cNvSpPr/>
          <p:nvPr/>
        </p:nvSpPr>
        <p:spPr>
          <a:xfrm>
            <a:off x="5799666" y="5396463"/>
            <a:ext cx="3943941" cy="286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4653006" y="5869368"/>
            <a:ext cx="710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rgbClr val="FF0000"/>
                </a:solidFill>
              </a:rPr>
              <a:t>Balanza Comercial     y    Balanza de Pagos</a:t>
            </a:r>
            <a:endParaRPr lang="es-ES" sz="2800" dirty="0">
              <a:solidFill>
                <a:srgbClr val="FF0000"/>
              </a:solidFill>
            </a:endParaRPr>
          </a:p>
        </p:txBody>
      </p:sp>
      <p:cxnSp>
        <p:nvCxnSpPr>
          <p:cNvPr id="60" name="Conector recto 59"/>
          <p:cNvCxnSpPr/>
          <p:nvPr/>
        </p:nvCxnSpPr>
        <p:spPr>
          <a:xfrm>
            <a:off x="11444746" y="2428406"/>
            <a:ext cx="0" cy="371756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11009671" y="6130978"/>
            <a:ext cx="435075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/>
          <p:nvPr/>
        </p:nvCxnSpPr>
        <p:spPr>
          <a:xfrm flipH="1">
            <a:off x="10561492" y="2428406"/>
            <a:ext cx="883254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 flipH="1">
            <a:off x="723811" y="1769480"/>
            <a:ext cx="107629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/>
              <a:t>    Economía    =     C    +    A    +   </a:t>
            </a:r>
            <a:r>
              <a:rPr lang="es-ES" sz="4000" b="1" dirty="0" err="1" smtClean="0"/>
              <a:t>Ri</a:t>
            </a:r>
            <a:r>
              <a:rPr lang="es-ES" sz="4000" b="1" dirty="0" smtClean="0"/>
              <a:t>   +    X   -   M</a:t>
            </a:r>
          </a:p>
          <a:p>
            <a:endParaRPr lang="es-ES" sz="4000" b="1" dirty="0" smtClean="0"/>
          </a:p>
          <a:p>
            <a:endParaRPr lang="es-ES" sz="4000" b="1" dirty="0" smtClean="0"/>
          </a:p>
          <a:p>
            <a:endParaRPr lang="es-ES" sz="4000" b="1" dirty="0"/>
          </a:p>
          <a:p>
            <a:pPr algn="ctr"/>
            <a:r>
              <a:rPr lang="es-ES" sz="4000" b="1" dirty="0" smtClean="0"/>
              <a:t>GP   =    </a:t>
            </a:r>
            <a:r>
              <a:rPr lang="es-ES" sz="4000" b="1" dirty="0" err="1" smtClean="0"/>
              <a:t>Ri</a:t>
            </a:r>
            <a:r>
              <a:rPr lang="es-ES" sz="4000" b="1" dirty="0" smtClean="0"/>
              <a:t>    +    </a:t>
            </a:r>
            <a:r>
              <a:rPr lang="es-ES" sz="4000" b="1" dirty="0" err="1" smtClean="0"/>
              <a:t>End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Int</a:t>
            </a:r>
            <a:r>
              <a:rPr lang="es-ES" sz="4000" b="1" dirty="0" smtClean="0"/>
              <a:t>    +     </a:t>
            </a:r>
            <a:r>
              <a:rPr lang="es-ES" sz="4000" b="1" dirty="0" err="1" smtClean="0"/>
              <a:t>End</a:t>
            </a:r>
            <a:r>
              <a:rPr lang="es-ES" sz="4000" b="1" dirty="0" smtClean="0"/>
              <a:t> Ext    +   EM 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78238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341326" y="2383434"/>
            <a:ext cx="836022" cy="803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 flipH="1">
            <a:off x="854439" y="2422623"/>
            <a:ext cx="107629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/>
              <a:t>    Economía    =     C    +    A    +   </a:t>
            </a:r>
            <a:r>
              <a:rPr lang="es-ES" sz="4000" b="1" dirty="0" err="1" smtClean="0"/>
              <a:t>Ri</a:t>
            </a:r>
            <a:r>
              <a:rPr lang="es-ES" sz="4000" b="1" dirty="0" smtClean="0"/>
              <a:t>   +    X   -   M</a:t>
            </a:r>
          </a:p>
          <a:p>
            <a:endParaRPr lang="es-ES" sz="4000" b="1" dirty="0" smtClean="0"/>
          </a:p>
          <a:p>
            <a:endParaRPr lang="es-ES" sz="4000" b="1" dirty="0" smtClean="0"/>
          </a:p>
          <a:p>
            <a:endParaRPr lang="es-ES" sz="4000" b="1" dirty="0"/>
          </a:p>
          <a:p>
            <a:pPr algn="ctr"/>
            <a:r>
              <a:rPr lang="es-ES" sz="4000" b="1" dirty="0" smtClean="0"/>
              <a:t>GP   =    </a:t>
            </a:r>
            <a:r>
              <a:rPr lang="es-ES" sz="4000" b="1" dirty="0" err="1" smtClean="0"/>
              <a:t>Ri</a:t>
            </a:r>
            <a:r>
              <a:rPr lang="es-ES" sz="4000" b="1" dirty="0" smtClean="0"/>
              <a:t>    +    </a:t>
            </a:r>
            <a:r>
              <a:rPr lang="es-ES" sz="4000" b="1" dirty="0" err="1" smtClean="0"/>
              <a:t>End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Int</a:t>
            </a:r>
            <a:r>
              <a:rPr lang="es-ES" sz="4000" b="1" dirty="0" smtClean="0"/>
              <a:t>    +     </a:t>
            </a:r>
            <a:r>
              <a:rPr lang="es-ES" sz="4000" b="1" dirty="0" err="1" smtClean="0"/>
              <a:t>End</a:t>
            </a:r>
            <a:r>
              <a:rPr lang="es-ES" sz="4000" b="1" dirty="0" smtClean="0"/>
              <a:t> Ext    +   EM </a:t>
            </a:r>
            <a:endParaRPr lang="es-ES" sz="4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2090058" y="408296"/>
            <a:ext cx="1204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T R A N S I C I </a:t>
            </a:r>
            <a:r>
              <a:rPr lang="es-ES" sz="2400" b="1" dirty="0" err="1" smtClean="0"/>
              <a:t>Ó</a:t>
            </a:r>
            <a:r>
              <a:rPr lang="es-ES" sz="2400" b="1" dirty="0" smtClean="0"/>
              <a:t> N   H A C I A    L A     M A C R O E C O N O M Í A</a:t>
            </a:r>
            <a:endParaRPr lang="es-ES" sz="2400" b="1" dirty="0"/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2481943" y="3187336"/>
            <a:ext cx="4859383" cy="161979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5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 flipH="1">
            <a:off x="593179" y="1717231"/>
            <a:ext cx="107629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 smtClean="0"/>
              <a:t>    Economía    =     C    +    A    +   GP   +    X   -   M</a:t>
            </a:r>
          </a:p>
          <a:p>
            <a:endParaRPr lang="es-ES" sz="4000" b="1" dirty="0" smtClean="0"/>
          </a:p>
          <a:p>
            <a:endParaRPr lang="es-ES" sz="4000" b="1" dirty="0"/>
          </a:p>
          <a:p>
            <a:endParaRPr lang="es-ES" sz="4000" b="1" dirty="0"/>
          </a:p>
          <a:p>
            <a:pPr algn="ctr"/>
            <a:r>
              <a:rPr lang="es-ES" sz="4000" b="1" dirty="0" smtClean="0"/>
              <a:t>GP   =    </a:t>
            </a:r>
            <a:r>
              <a:rPr lang="es-ES" sz="4000" b="1" dirty="0" err="1" smtClean="0"/>
              <a:t>Ri</a:t>
            </a:r>
            <a:r>
              <a:rPr lang="es-ES" sz="4000" b="1" dirty="0" smtClean="0"/>
              <a:t>    +    </a:t>
            </a:r>
            <a:r>
              <a:rPr lang="es-ES" sz="4000" b="1" dirty="0" err="1" smtClean="0"/>
              <a:t>End</a:t>
            </a:r>
            <a:r>
              <a:rPr lang="es-ES" sz="4000" b="1" dirty="0" smtClean="0"/>
              <a:t> </a:t>
            </a:r>
            <a:r>
              <a:rPr lang="es-ES" sz="4000" b="1" dirty="0" err="1" smtClean="0"/>
              <a:t>Int</a:t>
            </a:r>
            <a:r>
              <a:rPr lang="es-ES" sz="4000" b="1" dirty="0" smtClean="0"/>
              <a:t>    +     </a:t>
            </a:r>
            <a:r>
              <a:rPr lang="es-ES" sz="4000" b="1" dirty="0" err="1" smtClean="0"/>
              <a:t>End</a:t>
            </a:r>
            <a:r>
              <a:rPr lang="es-ES" sz="4000" b="1" dirty="0" smtClean="0"/>
              <a:t> Ext    +   EM </a:t>
            </a:r>
            <a:endParaRPr lang="es-ES" sz="4000" b="1" dirty="0"/>
          </a:p>
        </p:txBody>
      </p:sp>
      <p:cxnSp>
        <p:nvCxnSpPr>
          <p:cNvPr id="4" name="Conector recto 3"/>
          <p:cNvCxnSpPr/>
          <p:nvPr/>
        </p:nvCxnSpPr>
        <p:spPr>
          <a:xfrm flipV="1">
            <a:off x="4794066" y="5185959"/>
            <a:ext cx="4036423" cy="13062"/>
          </a:xfrm>
          <a:prstGeom prst="line">
            <a:avLst/>
          </a:prstGeom>
          <a:ln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 flipV="1">
            <a:off x="2775854" y="5199021"/>
            <a:ext cx="738052" cy="1306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165166" y="5391546"/>
            <a:ext cx="19594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B050"/>
                </a:solidFill>
              </a:rPr>
              <a:t>Tasa Impositiva</a:t>
            </a:r>
          </a:p>
          <a:p>
            <a:r>
              <a:rPr lang="es-ES" dirty="0" smtClean="0"/>
              <a:t>Presión Tributaria  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832563" y="5530045"/>
            <a:ext cx="195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 smtClean="0">
                <a:solidFill>
                  <a:srgbClr val="00B050"/>
                </a:solidFill>
              </a:rPr>
              <a:t>Tasa de Interés</a:t>
            </a:r>
          </a:p>
        </p:txBody>
      </p:sp>
      <p:sp>
        <p:nvSpPr>
          <p:cNvPr id="12" name="Flecha derecha 11"/>
          <p:cNvSpPr/>
          <p:nvPr/>
        </p:nvSpPr>
        <p:spPr>
          <a:xfrm>
            <a:off x="8268784" y="5656220"/>
            <a:ext cx="809899" cy="139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/>
          <p:cNvSpPr txBox="1"/>
          <p:nvPr/>
        </p:nvSpPr>
        <p:spPr>
          <a:xfrm>
            <a:off x="9418316" y="5486401"/>
            <a:ext cx="2437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FF0000"/>
                </a:solidFill>
              </a:rPr>
              <a:t>COMPETITIVIDAD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3513906" y="173164"/>
            <a:ext cx="10841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V I S I </a:t>
            </a:r>
            <a:r>
              <a:rPr lang="es-ES" sz="2400" b="1" dirty="0" err="1" smtClean="0"/>
              <a:t>Ó</a:t>
            </a:r>
            <a:r>
              <a:rPr lang="es-ES" sz="2400" b="1" dirty="0" smtClean="0"/>
              <a:t> N   M A C R O E C O N </a:t>
            </a:r>
            <a:r>
              <a:rPr lang="es-ES" sz="2400" b="1" dirty="0" err="1" smtClean="0"/>
              <a:t>Ó</a:t>
            </a:r>
            <a:r>
              <a:rPr lang="es-ES" sz="2400" b="1" dirty="0" smtClean="0"/>
              <a:t> M I C A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2726785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288</Words>
  <Application>Microsoft Office PowerPoint</Application>
  <PresentationFormat>Panorámica</PresentationFormat>
  <Paragraphs>46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Restricción Presupuestaria  Consumir  –  Ahorrar  –  Pagar Impuestos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Restricción Presupuestaria  Consumir  –  Ahorrar  –  Pagar Impuestos</dc:title>
  <dc:creator>Martín Márquez Miranda</dc:creator>
  <cp:lastModifiedBy>Asus</cp:lastModifiedBy>
  <cp:revision>11</cp:revision>
  <dcterms:created xsi:type="dcterms:W3CDTF">2021-03-25T18:25:45Z</dcterms:created>
  <dcterms:modified xsi:type="dcterms:W3CDTF">2024-07-31T16:32:26Z</dcterms:modified>
</cp:coreProperties>
</file>