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525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0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0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57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0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0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0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9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7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9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BD158-F5A9-B150-2E9B-F4AC3D70A57D}"/>
              </a:ext>
            </a:extLst>
          </p:cNvPr>
          <p:cNvSpPr txBox="1"/>
          <p:nvPr/>
        </p:nvSpPr>
        <p:spPr>
          <a:xfrm>
            <a:off x="6759295" y="1066801"/>
            <a:ext cx="4612277" cy="2077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Geoestrategia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2E200-2F99-6118-72C7-3AF5588B092E}"/>
              </a:ext>
            </a:extLst>
          </p:cNvPr>
          <p:cNvSpPr txBox="1"/>
          <p:nvPr/>
        </p:nvSpPr>
        <p:spPr>
          <a:xfrm>
            <a:off x="6944896" y="4876803"/>
            <a:ext cx="4241074" cy="12333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2000" dirty="0">
                <a:solidFill>
                  <a:schemeClr val="tx2"/>
                </a:solidFill>
              </a:rPr>
              <a:t>Luca Vanella L.VANELLA@HOTMAIL.COM</a:t>
            </a:r>
          </a:p>
        </p:txBody>
      </p:sp>
      <p:pic>
        <p:nvPicPr>
          <p:cNvPr id="10" name="Picture 9" descr="A globe with chess pieces on it&#10;&#10;Description automatically generated">
            <a:extLst>
              <a:ext uri="{FF2B5EF4-FFF2-40B4-BE49-F238E27FC236}">
                <a16:creationId xmlns:a16="http://schemas.microsoft.com/office/drawing/2014/main" id="{28F3F521-25A7-A2BC-0EBE-3A07B643C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7" r="4966"/>
          <a:stretch/>
        </p:blipFill>
        <p:spPr>
          <a:xfrm>
            <a:off x="20" y="10"/>
            <a:ext cx="5938847" cy="68579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AutoShape 2">
            <a:extLst>
              <a:ext uri="{FF2B5EF4-FFF2-40B4-BE49-F238E27FC236}">
                <a16:creationId xmlns:a16="http://schemas.microsoft.com/office/drawing/2014/main" id="{0518A07A-9431-8017-175E-72047021AE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1348" y="-715652"/>
            <a:ext cx="4297052" cy="429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170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9C3C1-0BDF-F7B5-65DD-94FAF09917ED}"/>
              </a:ext>
            </a:extLst>
          </p:cNvPr>
          <p:cNvSpPr txBox="1"/>
          <p:nvPr/>
        </p:nvSpPr>
        <p:spPr>
          <a:xfrm>
            <a:off x="1096144" y="2884395"/>
            <a:ext cx="3862062" cy="2469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>
              <a:spcAft>
                <a:spcPts val="800"/>
              </a:spcAft>
            </a:pPr>
            <a:r>
              <a:rPr lang="en-US" sz="1400" b="1" dirty="0" err="1">
                <a:solidFill>
                  <a:schemeClr val="tx2"/>
                </a:solidFill>
                <a:effectLst/>
              </a:rPr>
              <a:t>Clase</a:t>
            </a:r>
            <a:r>
              <a:rPr lang="en-US" sz="1400" b="1" dirty="0">
                <a:solidFill>
                  <a:schemeClr val="tx2"/>
                </a:solidFill>
                <a:effectLst/>
              </a:rPr>
              <a:t> 1: </a:t>
            </a:r>
            <a:r>
              <a:rPr lang="en-US" sz="1400" b="1" dirty="0" err="1">
                <a:solidFill>
                  <a:schemeClr val="tx2"/>
                </a:solidFill>
                <a:effectLst/>
              </a:rPr>
              <a:t>Introducción</a:t>
            </a:r>
            <a:r>
              <a:rPr lang="en-US" sz="1400" b="1" dirty="0">
                <a:solidFill>
                  <a:schemeClr val="tx2"/>
                </a:solidFill>
                <a:effectLst/>
              </a:rPr>
              <a:t> </a:t>
            </a:r>
          </a:p>
          <a:p>
            <a:pPr marL="457200" algn="ctr">
              <a:spcAft>
                <a:spcPts val="800"/>
              </a:spcAft>
            </a:pPr>
            <a:r>
              <a:rPr lang="en-US" sz="1400" b="1" dirty="0">
                <a:solidFill>
                  <a:schemeClr val="tx2"/>
                </a:solidFill>
                <a:effectLst/>
              </a:rPr>
              <a:t> </a:t>
            </a:r>
          </a:p>
          <a:p>
            <a:pPr algn="ctr">
              <a:spcAft>
                <a:spcPts val="800"/>
              </a:spcAft>
            </a:pPr>
            <a:r>
              <a:rPr lang="en-US" sz="1400" b="1" dirty="0" err="1">
                <a:solidFill>
                  <a:schemeClr val="tx2"/>
                </a:solidFill>
                <a:effectLst/>
              </a:rPr>
              <a:t>Clase</a:t>
            </a:r>
            <a:r>
              <a:rPr lang="en-US" sz="1400" b="1" dirty="0">
                <a:solidFill>
                  <a:schemeClr val="tx2"/>
                </a:solidFill>
                <a:effectLst/>
              </a:rPr>
              <a:t> 2: </a:t>
            </a:r>
            <a:r>
              <a:rPr lang="en-US" sz="1400" b="1" dirty="0" err="1">
                <a:solidFill>
                  <a:schemeClr val="tx2"/>
                </a:solidFill>
                <a:effectLst/>
              </a:rPr>
              <a:t>Geoestrategia</a:t>
            </a:r>
            <a:r>
              <a:rPr lang="en-US" sz="1400" b="1" dirty="0">
                <a:solidFill>
                  <a:schemeClr val="tx2"/>
                </a:solidFill>
                <a:effectLst/>
              </a:rPr>
              <a:t> de las Grandes </a:t>
            </a:r>
            <a:r>
              <a:rPr lang="en-US" sz="1400" b="1" dirty="0" err="1">
                <a:solidFill>
                  <a:schemeClr val="tx2"/>
                </a:solidFill>
                <a:effectLst/>
              </a:rPr>
              <a:t>Potencias</a:t>
            </a:r>
            <a:endParaRPr lang="en-US" sz="1400" b="1" dirty="0">
              <a:solidFill>
                <a:schemeClr val="tx2"/>
              </a:solidFill>
              <a:effectLst/>
            </a:endParaRPr>
          </a:p>
          <a:p>
            <a:pPr marL="457200" algn="ctr">
              <a:spcAft>
                <a:spcPts val="800"/>
              </a:spcAft>
            </a:pPr>
            <a:r>
              <a:rPr lang="en-US" sz="1400" b="1" dirty="0">
                <a:solidFill>
                  <a:schemeClr val="tx2"/>
                </a:solidFill>
                <a:effectLst/>
              </a:rPr>
              <a:t> </a:t>
            </a:r>
          </a:p>
          <a:p>
            <a:pPr algn="ctr">
              <a:spcAft>
                <a:spcPts val="800"/>
              </a:spcAft>
            </a:pPr>
            <a:r>
              <a:rPr lang="en-US" sz="1400" b="1" dirty="0" err="1">
                <a:solidFill>
                  <a:schemeClr val="tx2"/>
                </a:solidFill>
                <a:effectLst/>
              </a:rPr>
              <a:t>Clase</a:t>
            </a:r>
            <a:r>
              <a:rPr lang="en-US" sz="1400" b="1" dirty="0">
                <a:solidFill>
                  <a:schemeClr val="tx2"/>
                </a:solidFill>
                <a:effectLst/>
              </a:rPr>
              <a:t> 3: </a:t>
            </a:r>
            <a:r>
              <a:rPr lang="en-US" sz="1400" b="1" dirty="0" err="1">
                <a:solidFill>
                  <a:schemeClr val="tx2"/>
                </a:solidFill>
                <a:effectLst/>
              </a:rPr>
              <a:t>Geopolítica</a:t>
            </a:r>
            <a:r>
              <a:rPr lang="en-US" sz="1400" b="1" dirty="0">
                <a:solidFill>
                  <a:schemeClr val="tx2"/>
                </a:solidFill>
                <a:effectLst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effectLst/>
              </a:rPr>
              <a:t>en</a:t>
            </a:r>
            <a:r>
              <a:rPr lang="en-US" sz="1400" b="1" dirty="0">
                <a:solidFill>
                  <a:schemeClr val="tx2"/>
                </a:solidFill>
                <a:effectLst/>
              </a:rPr>
              <a:t> América Latina</a:t>
            </a:r>
          </a:p>
          <a:p>
            <a:pPr marL="457200" algn="ctr">
              <a:spcAft>
                <a:spcPts val="800"/>
              </a:spcAft>
            </a:pPr>
            <a:r>
              <a:rPr lang="en-US" sz="1400" b="1" dirty="0">
                <a:solidFill>
                  <a:schemeClr val="tx2"/>
                </a:solidFill>
                <a:effectLst/>
              </a:rPr>
              <a:t> </a:t>
            </a:r>
          </a:p>
          <a:p>
            <a:pPr algn="ctr">
              <a:spcAft>
                <a:spcPts val="800"/>
              </a:spcAft>
            </a:pPr>
            <a:r>
              <a:rPr lang="en-US" sz="1400" b="1" dirty="0" err="1">
                <a:solidFill>
                  <a:schemeClr val="tx2"/>
                </a:solidFill>
                <a:effectLst/>
              </a:rPr>
              <a:t>Clase</a:t>
            </a:r>
            <a:r>
              <a:rPr lang="en-US" sz="1400" b="1" dirty="0">
                <a:solidFill>
                  <a:schemeClr val="tx2"/>
                </a:solidFill>
                <a:effectLst/>
              </a:rPr>
              <a:t> 4: </a:t>
            </a:r>
            <a:r>
              <a:rPr lang="en-US" sz="1400" b="1" dirty="0" err="1">
                <a:solidFill>
                  <a:schemeClr val="tx2"/>
                </a:solidFill>
                <a:effectLst/>
              </a:rPr>
              <a:t>Situación</a:t>
            </a:r>
            <a:r>
              <a:rPr lang="en-US" sz="1400" b="1" dirty="0">
                <a:solidFill>
                  <a:schemeClr val="tx2"/>
                </a:solidFill>
                <a:effectLst/>
              </a:rPr>
              <a:t> global actual</a:t>
            </a:r>
          </a:p>
          <a:p>
            <a:pPr algn="ctr">
              <a:spcAft>
                <a:spcPts val="800"/>
              </a:spcAft>
            </a:pPr>
            <a:r>
              <a:rPr lang="en-US" sz="1400" b="1" dirty="0">
                <a:solidFill>
                  <a:schemeClr val="tx2"/>
                </a:solidFill>
                <a:effectLst/>
              </a:rPr>
              <a:t> </a:t>
            </a:r>
          </a:p>
          <a:p>
            <a:pPr algn="ctr">
              <a:spcAft>
                <a:spcPts val="800"/>
              </a:spcAft>
            </a:pPr>
            <a:r>
              <a:rPr lang="en-US" sz="1400" b="1" dirty="0" err="1">
                <a:solidFill>
                  <a:schemeClr val="tx2"/>
                </a:solidFill>
                <a:effectLst/>
              </a:rPr>
              <a:t>Clase</a:t>
            </a:r>
            <a:r>
              <a:rPr lang="en-US" sz="1400" b="1" dirty="0">
                <a:solidFill>
                  <a:schemeClr val="tx2"/>
                </a:solidFill>
                <a:effectLst/>
              </a:rPr>
              <a:t> 5: </a:t>
            </a:r>
            <a:r>
              <a:rPr lang="en-US" sz="1400" b="1" dirty="0" err="1">
                <a:solidFill>
                  <a:schemeClr val="tx2"/>
                </a:solidFill>
                <a:effectLst/>
              </a:rPr>
              <a:t>Conclusiones</a:t>
            </a:r>
            <a:r>
              <a:rPr lang="en-US" sz="1400" b="1" dirty="0">
                <a:solidFill>
                  <a:schemeClr val="tx2"/>
                </a:solidFill>
                <a:effectLst/>
              </a:rPr>
              <a:t> y </a:t>
            </a:r>
            <a:r>
              <a:rPr lang="en-US" sz="1400" b="1" dirty="0" err="1">
                <a:solidFill>
                  <a:schemeClr val="tx2"/>
                </a:solidFill>
                <a:effectLst/>
              </a:rPr>
              <a:t>cierre</a:t>
            </a:r>
            <a:endParaRPr lang="en-US" sz="1400" b="1" dirty="0">
              <a:solidFill>
                <a:schemeClr val="tx2"/>
              </a:solidFill>
              <a:effectLst/>
            </a:endParaRPr>
          </a:p>
        </p:txBody>
      </p:sp>
      <p:pic>
        <p:nvPicPr>
          <p:cNvPr id="2050" name="Picture 2" descr="NUNCA DESDE LA SEGUNDA GUERRA MUNDIAL HABÍA HABIDO TANTOS CONFLICTOS: ¡56!​">
            <a:extLst>
              <a:ext uri="{FF2B5EF4-FFF2-40B4-BE49-F238E27FC236}">
                <a16:creationId xmlns:a16="http://schemas.microsoft.com/office/drawing/2014/main" id="{82AA3210-60A2-7F67-DF7E-9DA0169E7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5500" y="1849616"/>
            <a:ext cx="5715000" cy="324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61" name="Straight Connector 2060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2" name="Straight Connector 2061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860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hand holding a camera lens&#10;&#10;Description automatically generated">
            <a:extLst>
              <a:ext uri="{FF2B5EF4-FFF2-40B4-BE49-F238E27FC236}">
                <a16:creationId xmlns:a16="http://schemas.microsoft.com/office/drawing/2014/main" id="{21727702-8552-5466-4FE0-0224AFFAD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3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14E8A-D30C-AFF8-2102-15D3DFE5DE0B}"/>
              </a:ext>
            </a:extLst>
          </p:cNvPr>
          <p:cNvSpPr txBox="1"/>
          <p:nvPr/>
        </p:nvSpPr>
        <p:spPr>
          <a:xfrm>
            <a:off x="1038883" y="2884395"/>
            <a:ext cx="3950677" cy="246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sz="2000" b="1" dirty="0" err="1">
                <a:solidFill>
                  <a:schemeClr val="tx2"/>
                </a:solidFill>
              </a:rPr>
              <a:t>Ideología</a:t>
            </a:r>
            <a:r>
              <a:rPr lang="en-US" sz="2000" b="1" dirty="0">
                <a:solidFill>
                  <a:schemeClr val="tx2"/>
                </a:solidFill>
              </a:rPr>
              <a:t> &lt; </a:t>
            </a:r>
            <a:r>
              <a:rPr lang="en-US" sz="2000" b="1" dirty="0" err="1">
                <a:solidFill>
                  <a:schemeClr val="tx2"/>
                </a:solidFill>
              </a:rPr>
              <a:t>intereses</a:t>
            </a:r>
            <a:endParaRPr lang="en-US" sz="2000" b="1" dirty="0">
              <a:solidFill>
                <a:schemeClr val="tx2"/>
              </a:solidFill>
            </a:endParaRP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sz="2000" b="1" dirty="0" err="1">
                <a:solidFill>
                  <a:schemeClr val="tx2"/>
                </a:solidFill>
              </a:rPr>
              <a:t>Actores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racionales</a:t>
            </a:r>
            <a:endParaRPr lang="en-US" sz="2000" b="1" dirty="0">
              <a:solidFill>
                <a:schemeClr val="tx2"/>
              </a:solidFill>
            </a:endParaRP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sz="2000" b="1" dirty="0" err="1">
                <a:solidFill>
                  <a:schemeClr val="tx2"/>
                </a:solidFill>
              </a:rPr>
              <a:t>Anarquía</a:t>
            </a:r>
            <a:endParaRPr lang="en-US" sz="2000" b="1" dirty="0">
              <a:solidFill>
                <a:schemeClr val="tx2"/>
              </a:solidFill>
            </a:endParaRP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sz="2000" b="1" dirty="0" err="1">
                <a:solidFill>
                  <a:schemeClr val="tx2"/>
                </a:solidFill>
              </a:rPr>
              <a:t>Objetividad</a:t>
            </a:r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581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3D14F-9DF9-6D6E-A9FA-49FF6D102F99}"/>
              </a:ext>
            </a:extLst>
          </p:cNvPr>
          <p:cNvSpPr txBox="1"/>
          <p:nvPr/>
        </p:nvSpPr>
        <p:spPr>
          <a:xfrm>
            <a:off x="1096144" y="2884395"/>
            <a:ext cx="3862062" cy="246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¿Qué es la geopolítica?</a:t>
            </a: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¿Capacidades o necesidades?</a:t>
            </a: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1F0A5EFB-4305-9DDA-2AF1-F023E8B13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581" y="2308758"/>
            <a:ext cx="2213380" cy="224048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5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D9D8D-E1CB-E1E4-1449-1B43E007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s-AR" dirty="0"/>
              <a:t>Principales teorías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9D6B6-ED5F-3109-FC5F-FB5C450EE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144" y="2884395"/>
            <a:ext cx="3862062" cy="2469140"/>
          </a:xfrm>
        </p:spPr>
        <p:txBody>
          <a:bodyPr>
            <a:normAutofit/>
          </a:bodyPr>
          <a:lstStyle/>
          <a:p>
            <a:pPr marL="342900" indent="-342900" algn="ctr">
              <a:buFontTx/>
              <a:buChar char="-"/>
            </a:pPr>
            <a:r>
              <a:rPr lang="es-AR" dirty="0" err="1"/>
              <a:t>Mackinder</a:t>
            </a:r>
            <a:r>
              <a:rPr lang="es-AR" dirty="0"/>
              <a:t>: “</a:t>
            </a:r>
            <a:r>
              <a:rPr lang="es-AR" dirty="0" err="1"/>
              <a:t>Heartland</a:t>
            </a:r>
            <a:r>
              <a:rPr lang="es-AR" dirty="0"/>
              <a:t>” (Corazón continental)</a:t>
            </a:r>
          </a:p>
          <a:p>
            <a:pPr marL="342900" indent="-342900" algn="ctr">
              <a:buFontTx/>
              <a:buChar char="-"/>
            </a:pPr>
            <a:r>
              <a:rPr lang="es-ES" dirty="0"/>
              <a:t>Mahan: Sea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Theory</a:t>
            </a:r>
            <a:r>
              <a:rPr lang="es-ES" dirty="0"/>
              <a:t> (Teoría del Poder Naval)</a:t>
            </a:r>
          </a:p>
          <a:p>
            <a:pPr marL="342900" indent="-342900" algn="ctr">
              <a:buFontTx/>
              <a:buChar char="-"/>
            </a:pPr>
            <a:r>
              <a:rPr lang="es-AR" dirty="0" err="1"/>
              <a:t>Spykman</a:t>
            </a:r>
            <a:r>
              <a:rPr lang="es-AR" dirty="0"/>
              <a:t>: Teoría del </a:t>
            </a:r>
            <a:r>
              <a:rPr lang="es-AR" dirty="0" err="1"/>
              <a:t>Rimland</a:t>
            </a:r>
            <a:r>
              <a:rPr lang="es-AR" dirty="0"/>
              <a:t> (Periferia costera)</a:t>
            </a:r>
          </a:p>
        </p:txBody>
      </p:sp>
      <p:pic>
        <p:nvPicPr>
          <p:cNvPr id="3074" name="Picture 2" descr="HEARTLAND &amp; RIMLAND EN EBULLICIÓN GEOPOLÍTICA">
            <a:extLst>
              <a:ext uri="{FF2B5EF4-FFF2-40B4-BE49-F238E27FC236}">
                <a16:creationId xmlns:a16="http://schemas.microsoft.com/office/drawing/2014/main" id="{B95104E2-B130-71A0-FD5E-58DB240CE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0160" y="1447285"/>
            <a:ext cx="6316222" cy="396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85" name="Straight Connector 3084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6" name="Straight Connector 3085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715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BBA3A-A1E8-B158-C943-5520933B75C4}"/>
              </a:ext>
            </a:extLst>
          </p:cNvPr>
          <p:cNvSpPr txBox="1"/>
          <p:nvPr/>
        </p:nvSpPr>
        <p:spPr>
          <a:xfrm>
            <a:off x="1038883" y="1000366"/>
            <a:ext cx="3995397" cy="1239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Herramientas de análisis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CF3F3-167E-8F0D-10D1-9F8ED46D6DFD}"/>
              </a:ext>
            </a:extLst>
          </p:cNvPr>
          <p:cNvSpPr txBox="1"/>
          <p:nvPr/>
        </p:nvSpPr>
        <p:spPr>
          <a:xfrm>
            <a:off x="1096144" y="2884395"/>
            <a:ext cx="3862062" cy="246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ctr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r>
              <a:rPr lang="en-US" dirty="0" err="1">
                <a:solidFill>
                  <a:schemeClr val="tx2"/>
                </a:solidFill>
              </a:rPr>
              <a:t>Posición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geográfica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 algn="ctr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r>
              <a:rPr lang="en-US" dirty="0" err="1">
                <a:solidFill>
                  <a:schemeClr val="tx2"/>
                </a:solidFill>
              </a:rPr>
              <a:t>Poder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económico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 algn="ctr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r>
              <a:rPr lang="en-US" dirty="0" err="1">
                <a:solidFill>
                  <a:schemeClr val="tx2"/>
                </a:solidFill>
              </a:rPr>
              <a:t>Poder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militar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 algn="ctr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r>
              <a:rPr lang="en-US" dirty="0">
                <a:solidFill>
                  <a:schemeClr val="tx2"/>
                </a:solidFill>
              </a:rPr>
              <a:t>Hard y soft power</a:t>
            </a:r>
          </a:p>
          <a:p>
            <a:pPr marL="285750" indent="-285750" algn="ctr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r>
              <a:rPr lang="en-US" dirty="0" err="1">
                <a:solidFill>
                  <a:schemeClr val="tx2"/>
                </a:solidFill>
              </a:rPr>
              <a:t>Infraestructura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crítica</a:t>
            </a:r>
            <a:r>
              <a:rPr lang="en-US" dirty="0">
                <a:solidFill>
                  <a:schemeClr val="tx2"/>
                </a:solidFill>
              </a:rPr>
              <a:t> o </a:t>
            </a:r>
            <a:r>
              <a:rPr lang="en-US" dirty="0" err="1">
                <a:solidFill>
                  <a:schemeClr val="tx2"/>
                </a:solidFill>
              </a:rPr>
              <a:t>estratégica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 algn="ctr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r>
              <a:rPr lang="en-US" dirty="0" err="1">
                <a:solidFill>
                  <a:schemeClr val="tx2"/>
                </a:solidFill>
              </a:rPr>
              <a:t>Equilibrio</a:t>
            </a:r>
            <a:r>
              <a:rPr lang="en-US" dirty="0">
                <a:solidFill>
                  <a:schemeClr val="tx2"/>
                </a:solidFill>
              </a:rPr>
              <a:t> de </a:t>
            </a:r>
            <a:r>
              <a:rPr lang="en-US" dirty="0" err="1">
                <a:solidFill>
                  <a:schemeClr val="tx2"/>
                </a:solidFill>
              </a:rPr>
              <a:t>poder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098" name="Picture 2" descr="La geopolítica y su impacto en la historia - educahistoria">
            <a:extLst>
              <a:ext uri="{FF2B5EF4-FFF2-40B4-BE49-F238E27FC236}">
                <a16:creationId xmlns:a16="http://schemas.microsoft.com/office/drawing/2014/main" id="{C6A6650B-B970-E095-2DBB-F3273000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7111" y="1672997"/>
            <a:ext cx="6422320" cy="359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7" name="Group 4106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4100" name="Rectangle 4099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09" name="Straight Connector 4108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0" name="Straight Connector 4109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755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apamundi: 7 mapas del mundo - Ser Padres">
            <a:extLst>
              <a:ext uri="{FF2B5EF4-FFF2-40B4-BE49-F238E27FC236}">
                <a16:creationId xmlns:a16="http://schemas.microsoft.com/office/drawing/2014/main" id="{EFCD99B6-8F30-E845-F975-190E1178B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70" y="-33941"/>
            <a:ext cx="114474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B2C599-1BA5-A028-3245-76017AE4F4B7}"/>
              </a:ext>
            </a:extLst>
          </p:cNvPr>
          <p:cNvSpPr/>
          <p:nvPr/>
        </p:nvSpPr>
        <p:spPr>
          <a:xfrm>
            <a:off x="372270" y="6044041"/>
            <a:ext cx="1952625" cy="704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b="1" dirty="0">
                <a:latin typeface="Calibri" panose="020F0502020204030204" pitchFamily="34" charset="0"/>
                <a:cs typeface="Calibri" panose="020F0502020204030204" pitchFamily="34" charset="0"/>
              </a:rPr>
              <a:t>Grandes potencias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C53AD3C-715E-6B5A-AD3D-AA25279D634D}"/>
              </a:ext>
            </a:extLst>
          </p:cNvPr>
          <p:cNvSpPr/>
          <p:nvPr/>
        </p:nvSpPr>
        <p:spPr>
          <a:xfrm>
            <a:off x="7947660" y="2042160"/>
            <a:ext cx="2255520" cy="17145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50DAFC7-5FD9-BF95-9D75-C5351B67E2CD}"/>
              </a:ext>
            </a:extLst>
          </p:cNvPr>
          <p:cNvSpPr/>
          <p:nvPr/>
        </p:nvSpPr>
        <p:spPr>
          <a:xfrm>
            <a:off x="1554480" y="1958340"/>
            <a:ext cx="2255520" cy="16611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3D074C-E80F-CDE0-2C6C-ED980DFE78DA}"/>
              </a:ext>
            </a:extLst>
          </p:cNvPr>
          <p:cNvSpPr/>
          <p:nvPr/>
        </p:nvSpPr>
        <p:spPr>
          <a:xfrm>
            <a:off x="6568440" y="632460"/>
            <a:ext cx="4183380" cy="18059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73601-0161-7EE3-94A6-AB0BB54180D3}"/>
              </a:ext>
            </a:extLst>
          </p:cNvPr>
          <p:cNvSpPr/>
          <p:nvPr/>
        </p:nvSpPr>
        <p:spPr>
          <a:xfrm>
            <a:off x="4849575" y="1443641"/>
            <a:ext cx="2492850" cy="166116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5579210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116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Bembo</vt:lpstr>
      <vt:lpstr>Calibri</vt:lpstr>
      <vt:lpstr>AdornVTI</vt:lpstr>
      <vt:lpstr>PowerPoint Presentation</vt:lpstr>
      <vt:lpstr>PowerPoint Presentation</vt:lpstr>
      <vt:lpstr>PowerPoint Presentation</vt:lpstr>
      <vt:lpstr>PowerPoint Presentation</vt:lpstr>
      <vt:lpstr>Principales teorías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Vanella</dc:creator>
  <cp:lastModifiedBy>Ricardo Vanella</cp:lastModifiedBy>
  <cp:revision>6</cp:revision>
  <dcterms:created xsi:type="dcterms:W3CDTF">2024-10-22T10:46:15Z</dcterms:created>
  <dcterms:modified xsi:type="dcterms:W3CDTF">2025-06-04T22:27:52Z</dcterms:modified>
</cp:coreProperties>
</file>