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9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BD158-F5A9-B150-2E9B-F4AC3D70A57D}"/>
              </a:ext>
            </a:extLst>
          </p:cNvPr>
          <p:cNvSpPr txBox="1"/>
          <p:nvPr/>
        </p:nvSpPr>
        <p:spPr>
          <a:xfrm>
            <a:off x="6759295" y="1066801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39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Geoestrategia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E200-2F99-6118-72C7-3AF5588B092E}"/>
              </a:ext>
            </a:extLst>
          </p:cNvPr>
          <p:cNvSpPr txBox="1"/>
          <p:nvPr/>
        </p:nvSpPr>
        <p:spPr>
          <a:xfrm>
            <a:off x="6944896" y="4876803"/>
            <a:ext cx="4241074" cy="1233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Luca Vanella L.VANELLA@HOTMAIL.COM</a:t>
            </a:r>
          </a:p>
        </p:txBody>
      </p:sp>
      <p:pic>
        <p:nvPicPr>
          <p:cNvPr id="10" name="Picture 9" descr="A globe with chess pieces on it&#10;&#10;Description automatically generated">
            <a:extLst>
              <a:ext uri="{FF2B5EF4-FFF2-40B4-BE49-F238E27FC236}">
                <a16:creationId xmlns:a16="http://schemas.microsoft.com/office/drawing/2014/main" id="{28F3F521-25A7-A2BC-0EBE-3A07B643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4966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0518A07A-9431-8017-175E-72047021A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1348" y="-715652"/>
            <a:ext cx="4297052" cy="42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DF03A-DEBC-23E8-EAF3-92264FEC1413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Inversiones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Acuerdos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comerciales</a:t>
            </a:r>
            <a:endParaRPr lang="en-US" b="1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Préstamos</a:t>
            </a:r>
            <a:r>
              <a:rPr lang="en-US" b="1" dirty="0">
                <a:solidFill>
                  <a:schemeClr val="tx2"/>
                </a:solidFill>
              </a:rPr>
              <a:t> / </a:t>
            </a:r>
            <a:r>
              <a:rPr lang="en-US" b="1" dirty="0" err="1">
                <a:solidFill>
                  <a:schemeClr val="tx2"/>
                </a:solidFill>
              </a:rPr>
              <a:t>deuda</a:t>
            </a:r>
            <a:endParaRPr lang="en-US" b="1" dirty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Infraestructura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transporte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alimentos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minerales</a:t>
            </a:r>
            <a:r>
              <a:rPr lang="en-US" b="1" dirty="0">
                <a:solidFill>
                  <a:schemeClr val="tx2"/>
                </a:solidFill>
              </a:rPr>
              <a:t> y </a:t>
            </a:r>
            <a:r>
              <a:rPr lang="en-US" b="1" dirty="0" err="1">
                <a:solidFill>
                  <a:schemeClr val="tx2"/>
                </a:solidFill>
              </a:rPr>
              <a:t>energía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Soft power, </a:t>
            </a:r>
            <a:r>
              <a:rPr lang="en-US" b="1" dirty="0" err="1">
                <a:solidFill>
                  <a:schemeClr val="tx2"/>
                </a:solidFill>
              </a:rPr>
              <a:t>limitado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Aumento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presencia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física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icture 4" descr="A drawing of a hand giving a coin to another hand&#10;&#10;Description automatically generated">
            <a:extLst>
              <a:ext uri="{FF2B5EF4-FFF2-40B4-BE49-F238E27FC236}">
                <a16:creationId xmlns:a16="http://schemas.microsoft.com/office/drawing/2014/main" id="{49EBD717-1C92-6F6B-FEFA-686D2EF9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88831"/>
            <a:ext cx="5372100" cy="43648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8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9C3C1-0BDF-F7B5-65DD-94FAF09917ED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1: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Introducción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</a:t>
            </a: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2: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Geoestrategia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de las Grandes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Potencias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3: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Geopolítica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América Latina</a:t>
            </a:r>
          </a:p>
          <a:p>
            <a:pPr marL="4572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4: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Situación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global actual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Clase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5: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Conclusiones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y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cierre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pic>
        <p:nvPicPr>
          <p:cNvPr id="2050" name="Picture 2" descr="NUNCA DESDE LA SEGUNDA GUERRA MUNDIAL HABÍA HABIDO TANTOS CONFLICTOS: ¡56!​">
            <a:extLst>
              <a:ext uri="{FF2B5EF4-FFF2-40B4-BE49-F238E27FC236}">
                <a16:creationId xmlns:a16="http://schemas.microsoft.com/office/drawing/2014/main" id="{82AA3210-60A2-7F67-DF7E-9DA0169E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5500" y="1849616"/>
            <a:ext cx="5715000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60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tinoamérica - Concepto, países, cultura, ciencia y turismo">
            <a:extLst>
              <a:ext uri="{FF2B5EF4-FFF2-40B4-BE49-F238E27FC236}">
                <a16:creationId xmlns:a16="http://schemas.microsoft.com/office/drawing/2014/main" id="{94A39F56-D130-DDD0-65E4-754B062A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0"/>
            <a:ext cx="1219198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0366-661D-E6B3-4764-817079933FD0}"/>
              </a:ext>
            </a:extLst>
          </p:cNvPr>
          <p:cNvSpPr txBox="1"/>
          <p:nvPr/>
        </p:nvSpPr>
        <p:spPr>
          <a:xfrm>
            <a:off x="1038883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>
                <a:solidFill>
                  <a:schemeClr val="tx2"/>
                </a:solidFill>
              </a:rPr>
              <a:t>Recursos</a:t>
            </a:r>
            <a:r>
              <a:rPr lang="en-US" b="1" dirty="0">
                <a:solidFill>
                  <a:schemeClr val="tx2"/>
                </a:solidFill>
              </a:rPr>
              <a:t> naturales</a:t>
            </a: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Proximidad</a:t>
            </a: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a la Antártida</a:t>
            </a: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Proximidad</a:t>
            </a: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a EEUU</a:t>
            </a: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Canal de Panamá</a:t>
            </a: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Acceso</a:t>
            </a: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bi</a:t>
            </a:r>
            <a:r>
              <a:rPr lang="en-US" b="1" dirty="0" err="1">
                <a:solidFill>
                  <a:schemeClr val="tx2"/>
                </a:solidFill>
              </a:rPr>
              <a:t>oceánico</a:t>
            </a:r>
            <a:endParaRPr lang="en-US" b="1" dirty="0">
              <a:solidFill>
                <a:schemeClr val="tx2"/>
              </a:solidFill>
            </a:endParaRP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Estrecho</a:t>
            </a: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de Magallanes</a:t>
            </a:r>
          </a:p>
          <a:p>
            <a:pPr marL="285750" marR="0" lvl="0" indent="-285750" algn="ctr" fontAlgn="auto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Población </a:t>
            </a:r>
            <a:r>
              <a:rPr kumimoji="0" lang="en-US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joven</a:t>
            </a:r>
            <a:endParaRPr kumimoji="0" lang="en-US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D7DC3E-DD9A-FC0A-0E89-A6A831EB3363}"/>
              </a:ext>
            </a:extLst>
          </p:cNvPr>
          <p:cNvSpPr txBox="1"/>
          <p:nvPr/>
        </p:nvSpPr>
        <p:spPr>
          <a:xfrm>
            <a:off x="870493" y="1646686"/>
            <a:ext cx="4287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000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Relevancia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geopolítica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de América Latina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646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9CFCEF-1F9D-6768-E5ED-B9D1369E71CC}"/>
              </a:ext>
            </a:extLst>
          </p:cNvPr>
          <p:cNvSpPr/>
          <p:nvPr/>
        </p:nvSpPr>
        <p:spPr>
          <a:xfrm>
            <a:off x="627806" y="3129698"/>
            <a:ext cx="763571" cy="3403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8C888-388F-E9F5-F194-3742471A0501}"/>
              </a:ext>
            </a:extLst>
          </p:cNvPr>
          <p:cNvSpPr/>
          <p:nvPr/>
        </p:nvSpPr>
        <p:spPr>
          <a:xfrm>
            <a:off x="2556825" y="2535809"/>
            <a:ext cx="763571" cy="3996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138F1-BA0C-091B-D04E-254A12CA81E4}"/>
              </a:ext>
            </a:extLst>
          </p:cNvPr>
          <p:cNvSpPr/>
          <p:nvPr/>
        </p:nvSpPr>
        <p:spPr>
          <a:xfrm>
            <a:off x="4368712" y="3811277"/>
            <a:ext cx="763571" cy="2727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9039C-225E-41D6-3AA6-6626373D9B89}"/>
              </a:ext>
            </a:extLst>
          </p:cNvPr>
          <p:cNvSpPr/>
          <p:nvPr/>
        </p:nvSpPr>
        <p:spPr>
          <a:xfrm>
            <a:off x="6391727" y="1809945"/>
            <a:ext cx="763571" cy="4716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E14CF-C288-B3CE-FCE2-CC4F2986542A}"/>
              </a:ext>
            </a:extLst>
          </p:cNvPr>
          <p:cNvSpPr/>
          <p:nvPr/>
        </p:nvSpPr>
        <p:spPr>
          <a:xfrm>
            <a:off x="8525595" y="2833701"/>
            <a:ext cx="763571" cy="370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FBE86-7297-A429-9269-DC32EDC57FF1}"/>
              </a:ext>
            </a:extLst>
          </p:cNvPr>
          <p:cNvSpPr txBox="1"/>
          <p:nvPr/>
        </p:nvSpPr>
        <p:spPr>
          <a:xfrm>
            <a:off x="227165" y="2821921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3 países del G20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793EE-EE48-977E-0AD9-B365897B57AC}"/>
              </a:ext>
            </a:extLst>
          </p:cNvPr>
          <p:cNvSpPr txBox="1"/>
          <p:nvPr/>
        </p:nvSpPr>
        <p:spPr>
          <a:xfrm>
            <a:off x="2192252" y="2228032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7% PIB Mundial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079FF-339F-1858-1A79-85C681317851}"/>
              </a:ext>
            </a:extLst>
          </p:cNvPr>
          <p:cNvSpPr txBox="1"/>
          <p:nvPr/>
        </p:nvSpPr>
        <p:spPr>
          <a:xfrm>
            <a:off x="3634646" y="3426186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8,5% población mundial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F6F04C-5ACC-21C4-66E2-720AA4C1E586}"/>
              </a:ext>
            </a:extLst>
          </p:cNvPr>
          <p:cNvCxnSpPr>
            <a:cxnSpLocks/>
          </p:cNvCxnSpPr>
          <p:nvPr/>
        </p:nvCxnSpPr>
        <p:spPr>
          <a:xfrm flipV="1">
            <a:off x="965678" y="1668544"/>
            <a:ext cx="2042785" cy="1035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3A195-F3A7-D89C-8B34-38D464DBF4F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989569" y="1668544"/>
            <a:ext cx="1760928" cy="1757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58571-47FF-5B96-7777-DAD2C20AF44B}"/>
              </a:ext>
            </a:extLst>
          </p:cNvPr>
          <p:cNvCxnSpPr>
            <a:cxnSpLocks/>
          </p:cNvCxnSpPr>
          <p:nvPr/>
        </p:nvCxnSpPr>
        <p:spPr>
          <a:xfrm flipV="1">
            <a:off x="4750496" y="1283873"/>
            <a:ext cx="2017634" cy="2142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59E142-8EE2-4412-E42D-72CED3637B73}"/>
              </a:ext>
            </a:extLst>
          </p:cNvPr>
          <p:cNvSpPr txBox="1"/>
          <p:nvPr/>
        </p:nvSpPr>
        <p:spPr>
          <a:xfrm>
            <a:off x="5543051" y="902141"/>
            <a:ext cx="245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15% Producción alimentos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8607FA-70E5-2651-FDAA-F681BB80929E}"/>
              </a:ext>
            </a:extLst>
          </p:cNvPr>
          <p:cNvCxnSpPr>
            <a:cxnSpLocks/>
          </p:cNvCxnSpPr>
          <p:nvPr/>
        </p:nvCxnSpPr>
        <p:spPr>
          <a:xfrm>
            <a:off x="6756299" y="1283873"/>
            <a:ext cx="2151081" cy="1071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F693E6-F72B-E96F-572F-871B2CEE5032}"/>
              </a:ext>
            </a:extLst>
          </p:cNvPr>
          <p:cNvSpPr txBox="1"/>
          <p:nvPr/>
        </p:nvSpPr>
        <p:spPr>
          <a:xfrm>
            <a:off x="7893397" y="2450854"/>
            <a:ext cx="2025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3% crecimiento anual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AC1EE31B-F248-12E1-8733-FC3E673868BE}"/>
              </a:ext>
            </a:extLst>
          </p:cNvPr>
          <p:cNvSpPr/>
          <p:nvPr/>
        </p:nvSpPr>
        <p:spPr>
          <a:xfrm>
            <a:off x="10548610" y="1725530"/>
            <a:ext cx="763571" cy="4801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5A0A03E7-661F-67FD-1CBA-206880A130AA}"/>
              </a:ext>
            </a:extLst>
          </p:cNvPr>
          <p:cNvSpPr txBox="1"/>
          <p:nvPr/>
        </p:nvSpPr>
        <p:spPr>
          <a:xfrm>
            <a:off x="9998029" y="1006548"/>
            <a:ext cx="1853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Aptos Black" panose="020B0004020202020204" pitchFamily="34" charset="0"/>
              </a:rPr>
              <a:t>7% energía mundial</a:t>
            </a:r>
          </a:p>
        </p:txBody>
      </p: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A15CB197-97E9-70FC-135E-FA779D650394}"/>
              </a:ext>
            </a:extLst>
          </p:cNvPr>
          <p:cNvCxnSpPr>
            <a:cxnSpLocks/>
          </p:cNvCxnSpPr>
          <p:nvPr/>
        </p:nvCxnSpPr>
        <p:spPr>
          <a:xfrm flipV="1">
            <a:off x="8907380" y="1385740"/>
            <a:ext cx="2017634" cy="969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9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04E83891-C08A-3ACF-55CA-D41DC159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3" y="289267"/>
            <a:ext cx="4569471" cy="3061546"/>
          </a:xfrm>
          <a:prstGeom prst="rect">
            <a:avLst/>
          </a:prstGeom>
        </p:spPr>
      </p:pic>
      <p:pic>
        <p:nvPicPr>
          <p:cNvPr id="3076" name="Picture 4" descr="China looking to Latin America &amp; Caribbean for trade and commodities –  ECONFIX">
            <a:extLst>
              <a:ext uri="{FF2B5EF4-FFF2-40B4-BE49-F238E27FC236}">
                <a16:creationId xmlns:a16="http://schemas.microsoft.com/office/drawing/2014/main" id="{8697AF07-8852-3BFC-3679-B0F58D9E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402" y="3539655"/>
            <a:ext cx="4915815" cy="3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I and Geopolitics: The U.S.-China Rivalry in Latin America">
            <a:extLst>
              <a:ext uri="{FF2B5EF4-FFF2-40B4-BE49-F238E27FC236}">
                <a16:creationId xmlns:a16="http://schemas.microsoft.com/office/drawing/2014/main" id="{F13FFD00-5724-A490-FFC3-D2672D91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00" y="1131357"/>
            <a:ext cx="5762115" cy="45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7 Chinese FDI in Latin America, by country (2003-2016) (adapted by... |  Download Scientific Diagram">
            <a:extLst>
              <a:ext uri="{FF2B5EF4-FFF2-40B4-BE49-F238E27FC236}">
                <a16:creationId xmlns:a16="http://schemas.microsoft.com/office/drawing/2014/main" id="{74FBDB33-7CF8-439A-F9C7-8D7F65455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6942" y="3276600"/>
            <a:ext cx="2511458" cy="25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858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3E33A-15F2-9CC1-143C-A779862B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CED04AC-3FA6-660E-14EE-9CB42AA24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1D465F79-024D-8355-3ACB-275F36A1B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64946-481A-83EC-BFE7-4754ABF2ABF3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1" dirty="0" err="1">
                <a:solidFill>
                  <a:srgbClr val="2C2830"/>
                </a:solidFill>
                <a:latin typeface="Bembo"/>
              </a:rPr>
              <a:t>Alineamiento</a:t>
            </a:r>
            <a:r>
              <a:rPr lang="en-US" sz="1400" b="1" dirty="0">
                <a:solidFill>
                  <a:srgbClr val="2C2830"/>
                </a:solidFill>
                <a:latin typeface="Bembo"/>
              </a:rPr>
              <a:t> con EEUU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Oposición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C283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EEUU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="1" dirty="0" err="1">
                <a:solidFill>
                  <a:srgbClr val="2C2830"/>
                </a:solidFill>
                <a:latin typeface="Bembo"/>
              </a:rPr>
              <a:t>Autonomía</a:t>
            </a:r>
            <a:r>
              <a:rPr lang="en-US" sz="1400" b="1" dirty="0">
                <a:solidFill>
                  <a:srgbClr val="2C2830"/>
                </a:solidFill>
                <a:latin typeface="Bembo"/>
              </a:rPr>
              <a:t> o </a:t>
            </a:r>
            <a:r>
              <a:rPr lang="en-US" sz="1400" b="1" dirty="0" err="1">
                <a:solidFill>
                  <a:srgbClr val="2C2830"/>
                </a:solidFill>
                <a:latin typeface="Bembo"/>
              </a:rPr>
              <a:t>tercera</a:t>
            </a:r>
            <a:r>
              <a:rPr lang="en-US" sz="1400" b="1" dirty="0">
                <a:solidFill>
                  <a:srgbClr val="2C2830"/>
                </a:solidFill>
                <a:latin typeface="Bembo"/>
              </a:rPr>
              <a:t> </a:t>
            </a:r>
            <a:r>
              <a:rPr lang="en-US" sz="1400" b="1" dirty="0" err="1">
                <a:solidFill>
                  <a:srgbClr val="2C2830"/>
                </a:solidFill>
                <a:latin typeface="Bembo"/>
              </a:rPr>
              <a:t>vía</a:t>
            </a:r>
            <a:endParaRPr lang="en-US" sz="1400" b="1" dirty="0">
              <a:solidFill>
                <a:srgbClr val="2C2830"/>
              </a:solidFill>
              <a:latin typeface="Bembo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FA428F60-8E1D-E89A-B04D-CF8BA2D47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A69A71ED-379D-3EAD-7715-9510576FB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2121F0E3-1870-3E72-9633-0E4792D9C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2E92D369-28F0-74C7-371D-4C37075EB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28A082-3BCF-889E-D16C-EBC836885586}"/>
              </a:ext>
            </a:extLst>
          </p:cNvPr>
          <p:cNvSpPr txBox="1"/>
          <p:nvPr/>
        </p:nvSpPr>
        <p:spPr>
          <a:xfrm>
            <a:off x="1967558" y="1865061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2C2830"/>
                </a:solidFill>
                <a:latin typeface="Bembo"/>
              </a:rPr>
              <a:t>Geoestrategias</a:t>
            </a:r>
            <a:r>
              <a:rPr lang="en-US" sz="1800" b="1" dirty="0">
                <a:solidFill>
                  <a:srgbClr val="2C2830"/>
                </a:solidFill>
                <a:latin typeface="Bembo"/>
              </a:rPr>
              <a:t> locales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283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pic>
        <p:nvPicPr>
          <p:cNvPr id="5122" name="Picture 2" descr="La geopolítica en el pensamiento crítico latinoamericano – Dossier  Geopolitico">
            <a:extLst>
              <a:ext uri="{FF2B5EF4-FFF2-40B4-BE49-F238E27FC236}">
                <a16:creationId xmlns:a16="http://schemas.microsoft.com/office/drawing/2014/main" id="{4D6C53D1-C230-25B5-BBC1-1711F7F5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86" y="1865061"/>
            <a:ext cx="6141449" cy="332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8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A933-F846-31F7-0FC4-00E2B7845353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Fuerte </a:t>
            </a:r>
            <a:r>
              <a:rPr lang="en-US" b="1" dirty="0" err="1">
                <a:solidFill>
                  <a:schemeClr val="tx2"/>
                </a:solidFill>
              </a:rPr>
              <a:t>influencia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América Latina.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</a:rPr>
              <a:t>Doctrina</a:t>
            </a:r>
            <a:r>
              <a:rPr lang="en-US" b="1" dirty="0">
                <a:solidFill>
                  <a:schemeClr val="tx2"/>
                </a:solidFill>
              </a:rPr>
              <a:t> Monroe y Política de </a:t>
            </a:r>
            <a:r>
              <a:rPr lang="en-US" b="1" dirty="0" err="1">
                <a:solidFill>
                  <a:schemeClr val="tx2"/>
                </a:solidFill>
              </a:rPr>
              <a:t>Seguridad</a:t>
            </a:r>
            <a:r>
              <a:rPr lang="en-US" b="1" dirty="0">
                <a:solidFill>
                  <a:schemeClr val="tx2"/>
                </a:solidFill>
              </a:rPr>
              <a:t> Nacional. 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tx2"/>
                </a:solidFill>
              </a:rPr>
              <a:t>Objetivo</a:t>
            </a:r>
            <a:r>
              <a:rPr lang="en-US" b="1" dirty="0">
                <a:solidFill>
                  <a:schemeClr val="tx2"/>
                </a:solidFill>
              </a:rPr>
              <a:t> principal: </a:t>
            </a:r>
            <a:r>
              <a:rPr lang="en-US" b="1" dirty="0" err="1">
                <a:solidFill>
                  <a:schemeClr val="tx2"/>
                </a:solidFill>
              </a:rPr>
              <a:t>garantizar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una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región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alineada</a:t>
            </a:r>
            <a:r>
              <a:rPr lang="en-US" b="1" dirty="0">
                <a:solidFill>
                  <a:schemeClr val="tx2"/>
                </a:solidFill>
              </a:rPr>
              <a:t> con sus </a:t>
            </a:r>
            <a:r>
              <a:rPr lang="en-US" b="1" dirty="0" err="1">
                <a:solidFill>
                  <a:schemeClr val="tx2"/>
                </a:solidFill>
              </a:rPr>
              <a:t>intereses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términos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seguridad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economía</a:t>
            </a:r>
            <a:r>
              <a:rPr lang="en-US" b="1" dirty="0">
                <a:solidFill>
                  <a:schemeClr val="tx2"/>
                </a:solidFill>
              </a:rPr>
              <a:t> y </a:t>
            </a:r>
            <a:r>
              <a:rPr lang="en-US" b="1" dirty="0" err="1">
                <a:solidFill>
                  <a:schemeClr val="tx2"/>
                </a:solidFill>
              </a:rPr>
              <a:t>política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America's Backyard - Wikipedia">
            <a:extLst>
              <a:ext uri="{FF2B5EF4-FFF2-40B4-BE49-F238E27FC236}">
                <a16:creationId xmlns:a16="http://schemas.microsoft.com/office/drawing/2014/main" id="{49E13328-591B-B92A-39C3-CBACC5E9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075" y="723900"/>
            <a:ext cx="4917751" cy="54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64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6C5D6-AC2D-EB6A-4241-55296E52AE65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Influencia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principalmente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lo </a:t>
            </a:r>
            <a:r>
              <a:rPr lang="en-US" b="1" dirty="0" err="1">
                <a:solidFill>
                  <a:schemeClr val="tx2"/>
                </a:solidFill>
              </a:rPr>
              <a:t>comercial</a:t>
            </a:r>
            <a:r>
              <a:rPr lang="en-US" b="1" dirty="0">
                <a:solidFill>
                  <a:schemeClr val="tx2"/>
                </a:solidFill>
              </a:rPr>
              <a:t> y cultural.</a:t>
            </a: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tx2"/>
                </a:solidFill>
              </a:rPr>
              <a:t>Soft power.</a:t>
            </a: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b="1" dirty="0" err="1">
                <a:solidFill>
                  <a:schemeClr val="tx2"/>
                </a:solidFill>
              </a:rPr>
              <a:t>Presencia</a:t>
            </a:r>
            <a:r>
              <a:rPr lang="en-US" b="1" dirty="0">
                <a:solidFill>
                  <a:schemeClr val="tx2"/>
                </a:solidFill>
              </a:rPr>
              <a:t> territorial.</a:t>
            </a:r>
          </a:p>
        </p:txBody>
      </p:sp>
      <p:pic>
        <p:nvPicPr>
          <p:cNvPr id="6146" name="Picture 2" descr="Unión Europea y América Latina: la hora de una nueva alianza">
            <a:extLst>
              <a:ext uri="{FF2B5EF4-FFF2-40B4-BE49-F238E27FC236}">
                <a16:creationId xmlns:a16="http://schemas.microsoft.com/office/drawing/2014/main" id="{9723531D-0510-5E69-97C4-F951808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1" y="2047640"/>
            <a:ext cx="5372100" cy="284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6156" name="Rectangle 615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7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9F13F-5542-F78A-87F3-ED542164625D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Soft power.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Acuerdos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comerciales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principalmente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defensa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 dirty="0" err="1">
                <a:solidFill>
                  <a:schemeClr val="tx2"/>
                </a:solidFill>
              </a:rPr>
              <a:t>Limitado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6" name="Picture 5" descr="A person in front of several flags&#10;&#10;Description automatically generated">
            <a:extLst>
              <a:ext uri="{FF2B5EF4-FFF2-40B4-BE49-F238E27FC236}">
                <a16:creationId xmlns:a16="http://schemas.microsoft.com/office/drawing/2014/main" id="{D429E75B-020F-248F-E6A5-DE515A72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852902"/>
            <a:ext cx="5372100" cy="32366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432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Black</vt:lpstr>
      <vt:lpstr>Arial</vt:lpstr>
      <vt:lpstr>Bembo</vt:lpstr>
      <vt:lpstr>AdornVTI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Vanella</dc:creator>
  <cp:lastModifiedBy>Ricardo Vanella</cp:lastModifiedBy>
  <cp:revision>6</cp:revision>
  <dcterms:created xsi:type="dcterms:W3CDTF">2024-11-05T18:59:37Z</dcterms:created>
  <dcterms:modified xsi:type="dcterms:W3CDTF">2025-06-18T22:36:02Z</dcterms:modified>
</cp:coreProperties>
</file>