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455" r:id="rId2"/>
    <p:sldId id="654" r:id="rId3"/>
    <p:sldId id="656" r:id="rId4"/>
    <p:sldId id="657" r:id="rId5"/>
    <p:sldId id="661" r:id="rId6"/>
    <p:sldId id="662" r:id="rId7"/>
    <p:sldId id="663" r:id="rId8"/>
    <p:sldId id="664" r:id="rId9"/>
    <p:sldId id="668" r:id="rId10"/>
    <p:sldId id="723" r:id="rId11"/>
    <p:sldId id="737" r:id="rId12"/>
    <p:sldId id="675" r:id="rId13"/>
    <p:sldId id="731" r:id="rId14"/>
    <p:sldId id="676" r:id="rId15"/>
    <p:sldId id="738" r:id="rId16"/>
    <p:sldId id="690" r:id="rId17"/>
    <p:sldId id="691" r:id="rId18"/>
    <p:sldId id="692" r:id="rId19"/>
    <p:sldId id="695" r:id="rId20"/>
    <p:sldId id="693" r:id="rId21"/>
    <p:sldId id="739" r:id="rId22"/>
    <p:sldId id="682" r:id="rId23"/>
    <p:sldId id="687" r:id="rId24"/>
    <p:sldId id="719" r:id="rId25"/>
    <p:sldId id="720" r:id="rId26"/>
    <p:sldId id="721" r:id="rId27"/>
    <p:sldId id="722" r:id="rId28"/>
    <p:sldId id="701" r:id="rId29"/>
    <p:sldId id="703" r:id="rId30"/>
    <p:sldId id="704" r:id="rId31"/>
    <p:sldId id="688" r:id="rId32"/>
    <p:sldId id="740" r:id="rId33"/>
    <p:sldId id="706" r:id="rId34"/>
    <p:sldId id="709" r:id="rId35"/>
    <p:sldId id="708" r:id="rId36"/>
    <p:sldId id="710" r:id="rId37"/>
    <p:sldId id="711" r:id="rId38"/>
    <p:sldId id="705" r:id="rId39"/>
    <p:sldId id="736" r:id="rId40"/>
    <p:sldId id="741" r:id="rId41"/>
    <p:sldId id="44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DBEA"/>
    <a:srgbClr val="CCEEEC"/>
    <a:srgbClr val="D9F3F1"/>
    <a:srgbClr val="595959"/>
    <a:srgbClr val="B11402"/>
    <a:srgbClr val="FFFFFF"/>
    <a:srgbClr val="031B36"/>
    <a:srgbClr val="28BDEA"/>
    <a:srgbClr val="95F353"/>
    <a:srgbClr val="B9E0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31" autoAdjust="0"/>
    <p:restoredTop sz="80495" autoAdjust="0"/>
  </p:normalViewPr>
  <p:slideViewPr>
    <p:cSldViewPr snapToGrid="0">
      <p:cViewPr varScale="1">
        <p:scale>
          <a:sx n="109" d="100"/>
          <a:sy n="109" d="100"/>
        </p:scale>
        <p:origin x="42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2AB3C-0864-475D-A99E-6754BB81AAF6}" type="datetimeFigureOut">
              <a:rPr lang="en-US" smtClean="0"/>
              <a:t>11/24/2022</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6D732-BAFD-4CEB-B2CC-3490B7BD4B31}" type="slidenum">
              <a:rPr lang="en-US" smtClean="0"/>
              <a:t>‹#›</a:t>
            </a:fld>
            <a:endParaRPr lang="en-US"/>
          </a:p>
        </p:txBody>
      </p:sp>
    </p:spTree>
    <p:extLst>
      <p:ext uri="{BB962C8B-B14F-4D97-AF65-F5344CB8AC3E}">
        <p14:creationId xmlns:p14="http://schemas.microsoft.com/office/powerpoint/2010/main" val="2191903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Let</a:t>
            </a:r>
            <a:r>
              <a:rPr lang="de-DE" dirty="0"/>
              <a:t> </a:t>
            </a:r>
            <a:r>
              <a:rPr lang="de-DE" dirty="0" err="1"/>
              <a:t>us</a:t>
            </a:r>
            <a:r>
              <a:rPr lang="de-DE" dirty="0"/>
              <a:t> </a:t>
            </a:r>
            <a:r>
              <a:rPr lang="de-DE" dirty="0" err="1"/>
              <a:t>start</a:t>
            </a:r>
            <a:r>
              <a:rPr lang="de-DE" dirty="0"/>
              <a:t> out </a:t>
            </a:r>
            <a:r>
              <a:rPr lang="de-DE" dirty="0" err="1"/>
              <a:t>with</a:t>
            </a:r>
            <a:r>
              <a:rPr lang="de-DE" dirty="0"/>
              <a:t> the </a:t>
            </a:r>
            <a:r>
              <a:rPr lang="de-DE" dirty="0" err="1"/>
              <a:t>familiar</a:t>
            </a:r>
            <a:r>
              <a:rPr lang="de-DE" dirty="0"/>
              <a:t> total </a:t>
            </a:r>
            <a:r>
              <a:rPr lang="de-DE" dirty="0" err="1"/>
              <a:t>survey</a:t>
            </a:r>
            <a:r>
              <a:rPr lang="de-DE" dirty="0"/>
              <a:t> </a:t>
            </a:r>
            <a:r>
              <a:rPr lang="de-DE" dirty="0" err="1"/>
              <a:t>error</a:t>
            </a:r>
            <a:r>
              <a:rPr lang="de-DE" dirty="0"/>
              <a:t> </a:t>
            </a:r>
            <a:r>
              <a:rPr lang="de-DE" dirty="0" err="1"/>
              <a:t>framework</a:t>
            </a:r>
            <a:r>
              <a:rPr lang="de-DE" dirty="0"/>
              <a:t> </a:t>
            </a:r>
            <a:r>
              <a:rPr lang="de-DE" dirty="0" err="1"/>
              <a:t>to</a:t>
            </a:r>
            <a:r>
              <a:rPr lang="de-DE" dirty="0"/>
              <a:t> </a:t>
            </a:r>
            <a:r>
              <a:rPr lang="de-DE" dirty="0" err="1"/>
              <a:t>assess</a:t>
            </a:r>
            <a:r>
              <a:rPr lang="de-DE" dirty="0"/>
              <a:t> and </a:t>
            </a:r>
            <a:r>
              <a:rPr lang="de-DE" dirty="0" err="1"/>
              <a:t>improve</a:t>
            </a:r>
            <a:r>
              <a:rPr lang="de-DE" dirty="0"/>
              <a:t> </a:t>
            </a:r>
            <a:r>
              <a:rPr lang="de-DE" dirty="0" err="1"/>
              <a:t>survey</a:t>
            </a:r>
            <a:r>
              <a:rPr lang="de-DE" dirty="0"/>
              <a:t> </a:t>
            </a:r>
            <a:r>
              <a:rPr lang="de-DE" dirty="0" err="1"/>
              <a:t>quality</a:t>
            </a:r>
            <a:r>
              <a:rPr lang="de-DE" dirty="0"/>
              <a:t>.</a:t>
            </a:r>
          </a:p>
          <a:p>
            <a:r>
              <a:rPr lang="de-DE" dirty="0"/>
              <a:t>Here </a:t>
            </a:r>
            <a:r>
              <a:rPr lang="de-DE" dirty="0" err="1"/>
              <a:t>we</a:t>
            </a:r>
            <a:r>
              <a:rPr lang="de-DE" dirty="0"/>
              <a:t> </a:t>
            </a:r>
            <a:r>
              <a:rPr lang="de-DE" dirty="0" err="1"/>
              <a:t>see</a:t>
            </a:r>
            <a:r>
              <a:rPr lang="de-DE" dirty="0"/>
              <a:t> </a:t>
            </a:r>
            <a:r>
              <a:rPr lang="de-DE" dirty="0" err="1"/>
              <a:t>that</a:t>
            </a:r>
            <a:r>
              <a:rPr lang="de-DE" dirty="0"/>
              <a:t> </a:t>
            </a:r>
            <a:r>
              <a:rPr lang="de-DE" dirty="0" err="1"/>
              <a:t>errors</a:t>
            </a:r>
            <a:r>
              <a:rPr lang="de-DE" dirty="0"/>
              <a:t> </a:t>
            </a:r>
            <a:r>
              <a:rPr lang="de-DE" dirty="0" err="1"/>
              <a:t>can</a:t>
            </a:r>
            <a:r>
              <a:rPr lang="de-DE" dirty="0"/>
              <a:t> </a:t>
            </a:r>
            <a:r>
              <a:rPr lang="de-DE" dirty="0" err="1"/>
              <a:t>be</a:t>
            </a:r>
            <a:r>
              <a:rPr lang="de-DE" dirty="0"/>
              <a:t> </a:t>
            </a:r>
            <a:r>
              <a:rPr lang="de-DE" dirty="0" err="1"/>
              <a:t>divided</a:t>
            </a:r>
            <a:r>
              <a:rPr lang="de-DE" dirty="0"/>
              <a:t> </a:t>
            </a:r>
            <a:r>
              <a:rPr lang="de-DE" dirty="0" err="1"/>
              <a:t>into</a:t>
            </a:r>
            <a:r>
              <a:rPr lang="de-DE" dirty="0"/>
              <a:t> </a:t>
            </a:r>
            <a:r>
              <a:rPr lang="de-DE" dirty="0" err="1"/>
              <a:t>representation</a:t>
            </a:r>
            <a:r>
              <a:rPr lang="de-DE" dirty="0"/>
              <a:t> </a:t>
            </a:r>
            <a:r>
              <a:rPr lang="de-DE" dirty="0" err="1"/>
              <a:t>errors</a:t>
            </a:r>
            <a:r>
              <a:rPr lang="de-DE" dirty="0"/>
              <a:t> and </a:t>
            </a:r>
            <a:r>
              <a:rPr lang="de-DE" dirty="0" err="1"/>
              <a:t>measurement</a:t>
            </a:r>
            <a:r>
              <a:rPr lang="de-DE" dirty="0"/>
              <a:t> </a:t>
            </a:r>
            <a:r>
              <a:rPr lang="de-DE" dirty="0" err="1"/>
              <a:t>errors</a:t>
            </a:r>
            <a:r>
              <a:rPr lang="de-DE" dirty="0"/>
              <a:t>.</a:t>
            </a:r>
          </a:p>
          <a:p>
            <a:r>
              <a:rPr lang="de-DE" dirty="0" err="1"/>
              <a:t>Representation</a:t>
            </a:r>
            <a:r>
              <a:rPr lang="de-DE" dirty="0"/>
              <a:t> </a:t>
            </a:r>
            <a:r>
              <a:rPr lang="de-DE" dirty="0" err="1"/>
              <a:t>errors</a:t>
            </a:r>
            <a:r>
              <a:rPr lang="de-DE" dirty="0"/>
              <a:t> </a:t>
            </a:r>
            <a:r>
              <a:rPr lang="de-DE" dirty="0" err="1"/>
              <a:t>focus</a:t>
            </a:r>
            <a:r>
              <a:rPr lang="de-DE" dirty="0"/>
              <a:t> on the </a:t>
            </a:r>
            <a:r>
              <a:rPr lang="de-DE" dirty="0" err="1"/>
              <a:t>population</a:t>
            </a:r>
            <a:r>
              <a:rPr lang="de-DE" dirty="0"/>
              <a:t> and </a:t>
            </a:r>
            <a:r>
              <a:rPr lang="de-DE" dirty="0" err="1"/>
              <a:t>describe</a:t>
            </a:r>
            <a:r>
              <a:rPr lang="de-DE" dirty="0"/>
              <a:t> </a:t>
            </a:r>
            <a:r>
              <a:rPr lang="de-DE" dirty="0" err="1"/>
              <a:t>ways</a:t>
            </a:r>
            <a:r>
              <a:rPr lang="de-DE" dirty="0"/>
              <a:t> in </a:t>
            </a:r>
            <a:r>
              <a:rPr lang="de-DE" dirty="0" err="1"/>
              <a:t>which</a:t>
            </a:r>
            <a:r>
              <a:rPr lang="de-DE" dirty="0"/>
              <a:t> </a:t>
            </a:r>
            <a:r>
              <a:rPr lang="de-DE" dirty="0" err="1"/>
              <a:t>our</a:t>
            </a:r>
            <a:r>
              <a:rPr lang="de-DE" dirty="0"/>
              <a:t> </a:t>
            </a:r>
            <a:r>
              <a:rPr lang="de-DE" dirty="0" err="1"/>
              <a:t>survey</a:t>
            </a:r>
            <a:r>
              <a:rPr lang="de-DE" dirty="0"/>
              <a:t> </a:t>
            </a:r>
            <a:r>
              <a:rPr lang="de-DE" dirty="0" err="1"/>
              <a:t>data</a:t>
            </a:r>
            <a:r>
              <a:rPr lang="de-DE" dirty="0"/>
              <a:t> </a:t>
            </a:r>
            <a:r>
              <a:rPr lang="de-DE" dirty="0" err="1"/>
              <a:t>may</a:t>
            </a:r>
            <a:r>
              <a:rPr lang="de-DE" dirty="0"/>
              <a:t> </a:t>
            </a:r>
            <a:r>
              <a:rPr lang="de-DE" dirty="0" err="1"/>
              <a:t>misrepresent</a:t>
            </a:r>
            <a:r>
              <a:rPr lang="de-DE" dirty="0"/>
              <a:t> it.</a:t>
            </a:r>
          </a:p>
          <a:p>
            <a:r>
              <a:rPr lang="de-DE" dirty="0"/>
              <a:t>Measurement </a:t>
            </a:r>
            <a:r>
              <a:rPr lang="de-DE" dirty="0" err="1"/>
              <a:t>errors</a:t>
            </a:r>
            <a:r>
              <a:rPr lang="de-DE" dirty="0"/>
              <a:t>, </a:t>
            </a:r>
            <a:r>
              <a:rPr lang="de-DE" dirty="0" err="1"/>
              <a:t>meanwhile</a:t>
            </a:r>
            <a:r>
              <a:rPr lang="de-DE" dirty="0"/>
              <a:t>, </a:t>
            </a:r>
            <a:r>
              <a:rPr lang="de-DE" dirty="0" err="1"/>
              <a:t>focus</a:t>
            </a:r>
            <a:r>
              <a:rPr lang="de-DE" dirty="0"/>
              <a:t> on </a:t>
            </a:r>
            <a:r>
              <a:rPr lang="de-DE" dirty="0" err="1"/>
              <a:t>individuals</a:t>
            </a:r>
            <a:r>
              <a:rPr lang="de-DE" dirty="0"/>
              <a:t> and </a:t>
            </a:r>
            <a:r>
              <a:rPr lang="de-DE" dirty="0" err="1"/>
              <a:t>desribe</a:t>
            </a:r>
            <a:r>
              <a:rPr lang="de-DE" dirty="0"/>
              <a:t> </a:t>
            </a:r>
            <a:r>
              <a:rPr lang="de-DE" dirty="0" err="1"/>
              <a:t>ways</a:t>
            </a:r>
            <a:r>
              <a:rPr lang="de-DE" dirty="0"/>
              <a:t> in </a:t>
            </a:r>
            <a:r>
              <a:rPr lang="de-DE" dirty="0" err="1"/>
              <a:t>which</a:t>
            </a:r>
            <a:r>
              <a:rPr lang="de-DE" dirty="0"/>
              <a:t> </a:t>
            </a:r>
            <a:r>
              <a:rPr lang="de-DE" dirty="0" err="1"/>
              <a:t>scores</a:t>
            </a:r>
            <a:r>
              <a:rPr lang="de-DE" dirty="0"/>
              <a:t> in </a:t>
            </a:r>
            <a:r>
              <a:rPr lang="de-DE" dirty="0" err="1"/>
              <a:t>our</a:t>
            </a:r>
            <a:r>
              <a:rPr lang="de-DE" dirty="0"/>
              <a:t> </a:t>
            </a:r>
            <a:r>
              <a:rPr lang="de-DE" dirty="0" err="1"/>
              <a:t>data</a:t>
            </a:r>
            <a:r>
              <a:rPr lang="de-DE" dirty="0"/>
              <a:t> </a:t>
            </a:r>
            <a:r>
              <a:rPr lang="de-DE" dirty="0" err="1"/>
              <a:t>may</a:t>
            </a:r>
            <a:r>
              <a:rPr lang="de-DE" dirty="0"/>
              <a:t> </a:t>
            </a:r>
            <a:r>
              <a:rPr lang="de-DE" dirty="0" err="1"/>
              <a:t>misrepresent</a:t>
            </a:r>
            <a:r>
              <a:rPr lang="de-DE" dirty="0"/>
              <a:t> </a:t>
            </a:r>
            <a:r>
              <a:rPr lang="de-DE" dirty="0" err="1"/>
              <a:t>respondents</a:t>
            </a:r>
            <a:r>
              <a:rPr lang="de-DE" dirty="0"/>
              <a:t> </a:t>
            </a:r>
            <a:r>
              <a:rPr lang="de-DE" dirty="0" err="1"/>
              <a:t>true</a:t>
            </a:r>
            <a:r>
              <a:rPr lang="de-DE" dirty="0"/>
              <a:t> </a:t>
            </a:r>
            <a:r>
              <a:rPr lang="de-DE" dirty="0" err="1"/>
              <a:t>construct</a:t>
            </a:r>
            <a:r>
              <a:rPr lang="de-DE" dirty="0"/>
              <a:t> </a:t>
            </a:r>
            <a:r>
              <a:rPr lang="de-DE" dirty="0" err="1"/>
              <a:t>values</a:t>
            </a:r>
            <a:r>
              <a:rPr lang="de-DE" dirty="0"/>
              <a:t>.</a:t>
            </a:r>
          </a:p>
          <a:p>
            <a:endParaRPr lang="de-DE" dirty="0"/>
          </a:p>
          <a:p>
            <a:r>
              <a:rPr lang="de-DE" dirty="0" err="1"/>
              <a:t>To</a:t>
            </a:r>
            <a:r>
              <a:rPr lang="de-DE" dirty="0"/>
              <a:t> </a:t>
            </a:r>
            <a:r>
              <a:rPr lang="de-DE" dirty="0" err="1"/>
              <a:t>improve</a:t>
            </a:r>
            <a:r>
              <a:rPr lang="de-DE" dirty="0"/>
              <a:t> the </a:t>
            </a:r>
            <a:r>
              <a:rPr lang="de-DE" dirty="0" err="1"/>
              <a:t>quality</a:t>
            </a:r>
            <a:r>
              <a:rPr lang="de-DE" dirty="0"/>
              <a:t> </a:t>
            </a:r>
            <a:r>
              <a:rPr lang="de-DE" dirty="0" err="1"/>
              <a:t>of</a:t>
            </a:r>
            <a:r>
              <a:rPr lang="de-DE" dirty="0"/>
              <a:t> a </a:t>
            </a:r>
            <a:r>
              <a:rPr lang="de-DE" dirty="0" err="1"/>
              <a:t>survey</a:t>
            </a:r>
            <a:r>
              <a:rPr lang="de-DE" dirty="0"/>
              <a:t>, </a:t>
            </a:r>
            <a:r>
              <a:rPr lang="de-DE" dirty="0" err="1"/>
              <a:t>we</a:t>
            </a:r>
            <a:r>
              <a:rPr lang="de-DE" dirty="0"/>
              <a:t> </a:t>
            </a:r>
            <a:r>
              <a:rPr lang="de-DE" dirty="0" err="1"/>
              <a:t>want</a:t>
            </a:r>
            <a:r>
              <a:rPr lang="de-DE" dirty="0"/>
              <a:t> </a:t>
            </a:r>
            <a:r>
              <a:rPr lang="de-DE" dirty="0" err="1"/>
              <a:t>to</a:t>
            </a:r>
            <a:r>
              <a:rPr lang="de-DE" dirty="0"/>
              <a:t> </a:t>
            </a:r>
            <a:r>
              <a:rPr lang="de-DE" dirty="0" err="1"/>
              <a:t>reduce</a:t>
            </a:r>
            <a:r>
              <a:rPr lang="de-DE" dirty="0"/>
              <a:t> all </a:t>
            </a:r>
            <a:r>
              <a:rPr lang="de-DE" dirty="0" err="1"/>
              <a:t>errors</a:t>
            </a:r>
            <a:r>
              <a:rPr lang="de-DE" dirty="0"/>
              <a:t> </a:t>
            </a:r>
            <a:r>
              <a:rPr lang="de-DE" dirty="0" err="1"/>
              <a:t>as</a:t>
            </a:r>
            <a:r>
              <a:rPr lang="de-DE" dirty="0"/>
              <a:t> </a:t>
            </a:r>
            <a:r>
              <a:rPr lang="de-DE" dirty="0" err="1"/>
              <a:t>much</a:t>
            </a:r>
            <a:r>
              <a:rPr lang="de-DE" dirty="0"/>
              <a:t> </a:t>
            </a:r>
            <a:r>
              <a:rPr lang="de-DE" dirty="0" err="1"/>
              <a:t>as</a:t>
            </a:r>
            <a:r>
              <a:rPr lang="de-DE" dirty="0"/>
              <a:t> possible.</a:t>
            </a:r>
          </a:p>
        </p:txBody>
      </p:sp>
      <p:sp>
        <p:nvSpPr>
          <p:cNvPr id="4" name="Foliennummernplatzhalter 3"/>
          <p:cNvSpPr>
            <a:spLocks noGrp="1"/>
          </p:cNvSpPr>
          <p:nvPr>
            <p:ph type="sldNum" sz="quarter" idx="5"/>
          </p:nvPr>
        </p:nvSpPr>
        <p:spPr/>
        <p:txBody>
          <a:bodyPr/>
          <a:lstStyle/>
          <a:p>
            <a:fld id="{6696D732-BAFD-4CEB-B2CC-3490B7BD4B31}" type="slidenum">
              <a:rPr lang="en-US" smtClean="0"/>
              <a:t>2</a:t>
            </a:fld>
            <a:endParaRPr lang="en-US"/>
          </a:p>
        </p:txBody>
      </p:sp>
    </p:spTree>
    <p:extLst>
      <p:ext uri="{BB962C8B-B14F-4D97-AF65-F5344CB8AC3E}">
        <p14:creationId xmlns:p14="http://schemas.microsoft.com/office/powerpoint/2010/main" val="2513849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6696D732-BAFD-4CEB-B2CC-3490B7BD4B31}" type="slidenum">
              <a:rPr lang="en-US" smtClean="0"/>
              <a:t>11</a:t>
            </a:fld>
            <a:endParaRPr lang="en-US"/>
          </a:p>
        </p:txBody>
      </p:sp>
    </p:spTree>
    <p:extLst>
      <p:ext uri="{BB962C8B-B14F-4D97-AF65-F5344CB8AC3E}">
        <p14:creationId xmlns:p14="http://schemas.microsoft.com/office/powerpoint/2010/main" val="2373708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In </a:t>
            </a:r>
            <a:r>
              <a:rPr lang="de-DE" dirty="0" err="1"/>
              <a:t>psychemtry</a:t>
            </a:r>
            <a:r>
              <a:rPr lang="de-DE" dirty="0"/>
              <a:t> </a:t>
            </a:r>
            <a:r>
              <a:rPr lang="de-DE" dirty="0" err="1"/>
              <a:t>there</a:t>
            </a:r>
            <a:r>
              <a:rPr lang="de-DE" dirty="0"/>
              <a:t> </a:t>
            </a:r>
            <a:r>
              <a:rPr lang="de-DE" dirty="0" err="1"/>
              <a:t>is</a:t>
            </a:r>
            <a:r>
              <a:rPr lang="de-DE" dirty="0"/>
              <a:t> a </a:t>
            </a:r>
            <a:r>
              <a:rPr lang="de-DE" dirty="0" err="1"/>
              <a:t>dire</a:t>
            </a:r>
            <a:r>
              <a:rPr lang="de-DE" dirty="0"/>
              <a:t> </a:t>
            </a:r>
            <a:r>
              <a:rPr lang="de-DE" dirty="0" err="1"/>
              <a:t>need</a:t>
            </a:r>
            <a:r>
              <a:rPr lang="de-DE" dirty="0"/>
              <a:t> </a:t>
            </a:r>
            <a:r>
              <a:rPr lang="de-DE" dirty="0" err="1"/>
              <a:t>to</a:t>
            </a:r>
            <a:r>
              <a:rPr lang="de-DE" dirty="0"/>
              <a:t> </a:t>
            </a:r>
            <a:r>
              <a:rPr lang="de-DE" dirty="0" err="1"/>
              <a:t>ensure</a:t>
            </a:r>
            <a:r>
              <a:rPr lang="de-DE" dirty="0"/>
              <a:t> </a:t>
            </a:r>
            <a:r>
              <a:rPr lang="de-DE" dirty="0" err="1"/>
              <a:t>that</a:t>
            </a:r>
            <a:r>
              <a:rPr lang="de-DE" dirty="0"/>
              <a:t> </a:t>
            </a:r>
            <a:r>
              <a:rPr lang="de-DE" dirty="0" err="1"/>
              <a:t>measurement</a:t>
            </a:r>
            <a:r>
              <a:rPr lang="de-DE" dirty="0"/>
              <a:t> </a:t>
            </a:r>
            <a:r>
              <a:rPr lang="de-DE" dirty="0" err="1"/>
              <a:t>instruments</a:t>
            </a:r>
            <a:r>
              <a:rPr lang="de-DE" dirty="0"/>
              <a:t> score test-</a:t>
            </a:r>
            <a:r>
              <a:rPr lang="de-DE" dirty="0" err="1"/>
              <a:t>taker</a:t>
            </a:r>
            <a:r>
              <a:rPr lang="de-DE" dirty="0"/>
              <a:t> </a:t>
            </a:r>
            <a:r>
              <a:rPr lang="de-DE" dirty="0" err="1"/>
              <a:t>fairly</a:t>
            </a:r>
            <a:r>
              <a:rPr lang="de-DE" dirty="0"/>
              <a:t> </a:t>
            </a:r>
            <a:r>
              <a:rPr lang="de-DE" dirty="0" err="1"/>
              <a:t>across</a:t>
            </a:r>
            <a:r>
              <a:rPr lang="de-DE" dirty="0"/>
              <a:t> different </a:t>
            </a:r>
            <a:r>
              <a:rPr lang="de-DE" dirty="0" err="1"/>
              <a:t>groups</a:t>
            </a:r>
            <a:r>
              <a:rPr lang="de-DE" dirty="0"/>
              <a:t>, such </a:t>
            </a:r>
            <a:r>
              <a:rPr lang="de-DE" dirty="0" err="1"/>
              <a:t>as</a:t>
            </a:r>
            <a:r>
              <a:rPr lang="de-DE" dirty="0"/>
              <a:t> </a:t>
            </a:r>
            <a:r>
              <a:rPr lang="de-DE" dirty="0" err="1"/>
              <a:t>men</a:t>
            </a:r>
            <a:r>
              <a:rPr lang="de-DE" dirty="0"/>
              <a:t> and </a:t>
            </a:r>
            <a:r>
              <a:rPr lang="de-DE" dirty="0" err="1"/>
              <a:t>women</a:t>
            </a:r>
            <a:r>
              <a:rPr lang="de-DE" dirty="0"/>
              <a:t>, different </a:t>
            </a:r>
            <a:r>
              <a:rPr lang="de-DE" dirty="0" err="1"/>
              <a:t>age</a:t>
            </a:r>
            <a:r>
              <a:rPr lang="de-DE" dirty="0"/>
              <a:t> </a:t>
            </a:r>
            <a:r>
              <a:rPr lang="de-DE" dirty="0" err="1"/>
              <a:t>groups</a:t>
            </a:r>
            <a:r>
              <a:rPr lang="de-DE" dirty="0"/>
              <a:t>, </a:t>
            </a:r>
            <a:r>
              <a:rPr lang="de-DE" dirty="0" err="1"/>
              <a:t>or</a:t>
            </a:r>
            <a:r>
              <a:rPr lang="de-DE" dirty="0"/>
              <a:t> different </a:t>
            </a:r>
            <a:r>
              <a:rPr lang="de-DE" dirty="0" err="1"/>
              <a:t>education</a:t>
            </a:r>
            <a:r>
              <a:rPr lang="de-DE" dirty="0"/>
              <a:t> </a:t>
            </a:r>
            <a:r>
              <a:rPr lang="de-DE" dirty="0" err="1"/>
              <a:t>levels</a:t>
            </a:r>
            <a:r>
              <a:rPr lang="de-DE" dirty="0"/>
              <a:t>. </a:t>
            </a:r>
          </a:p>
          <a:p>
            <a:r>
              <a:rPr lang="de-DE" dirty="0"/>
              <a:t>In such </a:t>
            </a:r>
            <a:r>
              <a:rPr lang="de-DE" dirty="0" err="1"/>
              <a:t>cases</a:t>
            </a:r>
            <a:r>
              <a:rPr lang="de-DE" dirty="0"/>
              <a:t>, </a:t>
            </a:r>
            <a:r>
              <a:rPr lang="de-DE" dirty="0" err="1"/>
              <a:t>it</a:t>
            </a:r>
            <a:r>
              <a:rPr lang="de-DE" dirty="0"/>
              <a:t> </a:t>
            </a:r>
            <a:r>
              <a:rPr lang="de-DE" dirty="0" err="1"/>
              <a:t>is</a:t>
            </a:r>
            <a:r>
              <a:rPr lang="de-DE" dirty="0"/>
              <a:t> </a:t>
            </a:r>
            <a:r>
              <a:rPr lang="de-DE" dirty="0" err="1"/>
              <a:t>necessary</a:t>
            </a:r>
            <a:r>
              <a:rPr lang="de-DE" dirty="0"/>
              <a:t> </a:t>
            </a:r>
            <a:r>
              <a:rPr lang="de-DE" dirty="0" err="1"/>
              <a:t>to</a:t>
            </a:r>
            <a:r>
              <a:rPr lang="de-DE" dirty="0"/>
              <a:t> </a:t>
            </a:r>
            <a:r>
              <a:rPr lang="de-DE" dirty="0" err="1"/>
              <a:t>establish</a:t>
            </a:r>
            <a:r>
              <a:rPr lang="de-DE" dirty="0"/>
              <a:t> </a:t>
            </a:r>
            <a:r>
              <a:rPr lang="de-DE" dirty="0" err="1"/>
              <a:t>measurement</a:t>
            </a:r>
            <a:r>
              <a:rPr lang="de-DE" dirty="0"/>
              <a:t> </a:t>
            </a:r>
            <a:r>
              <a:rPr lang="de-DE" dirty="0" err="1"/>
              <a:t>invariance</a:t>
            </a:r>
            <a:r>
              <a:rPr lang="de-DE" dirty="0"/>
              <a:t> </a:t>
            </a:r>
            <a:r>
              <a:rPr lang="de-DE" dirty="0" err="1"/>
              <a:t>across</a:t>
            </a:r>
            <a:r>
              <a:rPr lang="de-DE" dirty="0"/>
              <a:t> relevant </a:t>
            </a:r>
            <a:r>
              <a:rPr lang="de-DE" dirty="0" err="1"/>
              <a:t>groups</a:t>
            </a:r>
            <a:r>
              <a:rPr lang="de-DE" dirty="0"/>
              <a:t>. This </a:t>
            </a:r>
            <a:r>
              <a:rPr lang="de-DE" dirty="0" err="1"/>
              <a:t>means</a:t>
            </a:r>
            <a:r>
              <a:rPr lang="de-DE" dirty="0"/>
              <a:t> </a:t>
            </a:r>
            <a:r>
              <a:rPr lang="de-DE" dirty="0" err="1"/>
              <a:t>that</a:t>
            </a:r>
            <a:r>
              <a:rPr lang="de-DE" dirty="0"/>
              <a:t> the </a:t>
            </a:r>
            <a:r>
              <a:rPr lang="de-DE" dirty="0" err="1"/>
              <a:t>relationship</a:t>
            </a:r>
            <a:r>
              <a:rPr lang="de-DE" dirty="0"/>
              <a:t> </a:t>
            </a:r>
            <a:r>
              <a:rPr lang="de-DE" dirty="0" err="1"/>
              <a:t>between</a:t>
            </a:r>
            <a:r>
              <a:rPr lang="de-DE" dirty="0"/>
              <a:t> </a:t>
            </a:r>
            <a:r>
              <a:rPr lang="de-DE" dirty="0" err="1"/>
              <a:t>true</a:t>
            </a:r>
            <a:r>
              <a:rPr lang="de-DE" dirty="0"/>
              <a:t> </a:t>
            </a:r>
            <a:r>
              <a:rPr lang="de-DE" dirty="0" err="1"/>
              <a:t>scores</a:t>
            </a:r>
            <a:r>
              <a:rPr lang="de-DE" dirty="0"/>
              <a:t> and </a:t>
            </a:r>
            <a:r>
              <a:rPr lang="de-DE" dirty="0" err="1"/>
              <a:t>our</a:t>
            </a:r>
            <a:r>
              <a:rPr lang="de-DE" dirty="0"/>
              <a:t> </a:t>
            </a:r>
            <a:r>
              <a:rPr lang="de-DE" dirty="0" err="1"/>
              <a:t>observed</a:t>
            </a:r>
            <a:r>
              <a:rPr lang="de-DE" dirty="0"/>
              <a:t> </a:t>
            </a:r>
            <a:r>
              <a:rPr lang="de-DE" dirty="0" err="1"/>
              <a:t>test</a:t>
            </a:r>
            <a:r>
              <a:rPr lang="de-DE" dirty="0"/>
              <a:t> </a:t>
            </a:r>
            <a:r>
              <a:rPr lang="de-DE" dirty="0" err="1"/>
              <a:t>scores</a:t>
            </a:r>
            <a:r>
              <a:rPr lang="de-DE" dirty="0"/>
              <a:t> </a:t>
            </a:r>
            <a:r>
              <a:rPr lang="de-DE" dirty="0" err="1"/>
              <a:t>should</a:t>
            </a:r>
            <a:r>
              <a:rPr lang="de-DE" dirty="0"/>
              <a:t> </a:t>
            </a:r>
            <a:r>
              <a:rPr lang="de-DE" dirty="0" err="1"/>
              <a:t>be</a:t>
            </a:r>
            <a:r>
              <a:rPr lang="de-DE" dirty="0"/>
              <a:t> the same in all </a:t>
            </a:r>
            <a:r>
              <a:rPr lang="de-DE" dirty="0" err="1"/>
              <a:t>groups</a:t>
            </a:r>
            <a:r>
              <a:rPr lang="de-DE" dirty="0"/>
              <a:t>. </a:t>
            </a:r>
          </a:p>
          <a:p>
            <a:r>
              <a:rPr lang="de-DE" dirty="0"/>
              <a:t>A </a:t>
            </a:r>
            <a:r>
              <a:rPr lang="de-DE" dirty="0" err="1"/>
              <a:t>women</a:t>
            </a:r>
            <a:r>
              <a:rPr lang="de-DE" dirty="0"/>
              <a:t> </a:t>
            </a:r>
            <a:r>
              <a:rPr lang="de-DE" dirty="0" err="1"/>
              <a:t>with</a:t>
            </a:r>
            <a:r>
              <a:rPr lang="de-DE" dirty="0"/>
              <a:t> a </a:t>
            </a:r>
            <a:r>
              <a:rPr lang="de-DE" dirty="0" err="1"/>
              <a:t>certain</a:t>
            </a:r>
            <a:r>
              <a:rPr lang="de-DE" dirty="0"/>
              <a:t> </a:t>
            </a:r>
            <a:r>
              <a:rPr lang="de-DE" dirty="0" err="1"/>
              <a:t>intelligence</a:t>
            </a:r>
            <a:r>
              <a:rPr lang="de-DE" dirty="0"/>
              <a:t> </a:t>
            </a:r>
            <a:r>
              <a:rPr lang="de-DE" dirty="0" err="1"/>
              <a:t>shoud</a:t>
            </a:r>
            <a:r>
              <a:rPr lang="de-DE" dirty="0"/>
              <a:t> </a:t>
            </a:r>
            <a:r>
              <a:rPr lang="de-DE" dirty="0" err="1"/>
              <a:t>get</a:t>
            </a:r>
            <a:r>
              <a:rPr lang="de-DE" dirty="0"/>
              <a:t> the same IQ score </a:t>
            </a:r>
            <a:r>
              <a:rPr lang="de-DE" dirty="0" err="1"/>
              <a:t>as</a:t>
            </a:r>
            <a:r>
              <a:rPr lang="de-DE" dirty="0"/>
              <a:t> a man </a:t>
            </a:r>
            <a:r>
              <a:rPr lang="de-DE" dirty="0" err="1"/>
              <a:t>with</a:t>
            </a:r>
            <a:r>
              <a:rPr lang="de-DE" dirty="0"/>
              <a:t> the same </a:t>
            </a:r>
            <a:r>
              <a:rPr lang="de-DE" dirty="0" err="1"/>
              <a:t>intelligence</a:t>
            </a:r>
            <a:r>
              <a:rPr lang="de-DE" dirty="0"/>
              <a:t>, for </a:t>
            </a:r>
            <a:r>
              <a:rPr lang="de-DE" dirty="0" err="1"/>
              <a:t>example</a:t>
            </a:r>
            <a:r>
              <a:rPr lang="de-DE" dirty="0"/>
              <a:t>.</a:t>
            </a:r>
          </a:p>
          <a:p>
            <a:endParaRPr lang="de-DE" dirty="0"/>
          </a:p>
          <a:p>
            <a:r>
              <a:rPr lang="de-DE" dirty="0"/>
              <a:t>Measurement </a:t>
            </a:r>
            <a:r>
              <a:rPr lang="de-DE" dirty="0" err="1"/>
              <a:t>invariance</a:t>
            </a:r>
            <a:r>
              <a:rPr lang="de-DE" dirty="0"/>
              <a:t> </a:t>
            </a:r>
            <a:r>
              <a:rPr lang="de-DE" dirty="0" err="1"/>
              <a:t>testing</a:t>
            </a:r>
            <a:r>
              <a:rPr lang="de-DE" dirty="0"/>
              <a:t> </a:t>
            </a:r>
            <a:r>
              <a:rPr lang="de-DE" dirty="0" err="1"/>
              <a:t>is</a:t>
            </a:r>
            <a:r>
              <a:rPr lang="de-DE" dirty="0"/>
              <a:t> also an </a:t>
            </a:r>
            <a:r>
              <a:rPr lang="de-DE" dirty="0" err="1"/>
              <a:t>obvious</a:t>
            </a:r>
            <a:r>
              <a:rPr lang="de-DE" dirty="0"/>
              <a:t> </a:t>
            </a:r>
            <a:r>
              <a:rPr lang="de-DE" dirty="0" err="1"/>
              <a:t>choice</a:t>
            </a:r>
            <a:r>
              <a:rPr lang="de-DE" dirty="0"/>
              <a:t> for </a:t>
            </a:r>
            <a:r>
              <a:rPr lang="de-DE" dirty="0" err="1"/>
              <a:t>assessing</a:t>
            </a:r>
            <a:r>
              <a:rPr lang="de-DE" dirty="0"/>
              <a:t> </a:t>
            </a:r>
            <a:r>
              <a:rPr lang="de-DE" dirty="0" err="1"/>
              <a:t>survey</a:t>
            </a:r>
            <a:r>
              <a:rPr lang="de-DE" dirty="0"/>
              <a:t> </a:t>
            </a:r>
            <a:r>
              <a:rPr lang="de-DE" dirty="0" err="1"/>
              <a:t>mode</a:t>
            </a:r>
            <a:r>
              <a:rPr lang="de-DE" dirty="0"/>
              <a:t> </a:t>
            </a:r>
            <a:r>
              <a:rPr lang="de-DE" dirty="0" err="1"/>
              <a:t>comparablility</a:t>
            </a:r>
            <a:r>
              <a:rPr lang="de-DE" dirty="0"/>
              <a:t>, </a:t>
            </a:r>
            <a:r>
              <a:rPr lang="de-DE" dirty="0" err="1"/>
              <a:t>with</a:t>
            </a:r>
            <a:r>
              <a:rPr lang="de-DE" dirty="0"/>
              <a:t> </a:t>
            </a:r>
            <a:r>
              <a:rPr lang="de-DE" dirty="0" err="1"/>
              <a:t>one</a:t>
            </a:r>
            <a:r>
              <a:rPr lang="de-DE" dirty="0"/>
              <a:t> </a:t>
            </a:r>
            <a:r>
              <a:rPr lang="de-DE" dirty="0" err="1"/>
              <a:t>caveat</a:t>
            </a:r>
            <a:r>
              <a:rPr lang="de-DE" dirty="0"/>
              <a:t>: </a:t>
            </a:r>
            <a:r>
              <a:rPr lang="de-DE" dirty="0" err="1"/>
              <a:t>We</a:t>
            </a:r>
            <a:r>
              <a:rPr lang="de-DE" dirty="0"/>
              <a:t> </a:t>
            </a:r>
            <a:r>
              <a:rPr lang="de-DE" dirty="0" err="1"/>
              <a:t>need</a:t>
            </a:r>
            <a:r>
              <a:rPr lang="de-DE" dirty="0"/>
              <a:t> </a:t>
            </a:r>
            <a:r>
              <a:rPr lang="de-DE" dirty="0" err="1"/>
              <a:t>psychometric</a:t>
            </a:r>
            <a:r>
              <a:rPr lang="de-DE" dirty="0"/>
              <a:t> multi-item </a:t>
            </a:r>
            <a:r>
              <a:rPr lang="de-DE" dirty="0" err="1"/>
              <a:t>questionnaires</a:t>
            </a:r>
            <a:r>
              <a:rPr lang="de-DE" dirty="0"/>
              <a:t>.</a:t>
            </a:r>
          </a:p>
          <a:p>
            <a:r>
              <a:rPr lang="de-DE" dirty="0" err="1"/>
              <a:t>However</a:t>
            </a:r>
            <a:r>
              <a:rPr lang="de-DE" dirty="0"/>
              <a:t>, </a:t>
            </a:r>
            <a:r>
              <a:rPr lang="de-DE" dirty="0" err="1"/>
              <a:t>if</a:t>
            </a:r>
            <a:r>
              <a:rPr lang="de-DE" dirty="0"/>
              <a:t> such multi-item </a:t>
            </a:r>
            <a:r>
              <a:rPr lang="de-DE" dirty="0" err="1"/>
              <a:t>instruments</a:t>
            </a:r>
            <a:r>
              <a:rPr lang="de-DE" dirty="0"/>
              <a:t> </a:t>
            </a:r>
            <a:r>
              <a:rPr lang="de-DE" dirty="0" err="1"/>
              <a:t>have</a:t>
            </a:r>
            <a:r>
              <a:rPr lang="de-DE" dirty="0"/>
              <a:t> </a:t>
            </a:r>
            <a:r>
              <a:rPr lang="de-DE" dirty="0" err="1"/>
              <a:t>been</a:t>
            </a:r>
            <a:r>
              <a:rPr lang="de-DE" dirty="0"/>
              <a:t> </a:t>
            </a:r>
            <a:r>
              <a:rPr lang="de-DE" dirty="0" err="1"/>
              <a:t>fielded</a:t>
            </a:r>
            <a:r>
              <a:rPr lang="de-DE" dirty="0"/>
              <a:t> in </a:t>
            </a:r>
            <a:r>
              <a:rPr lang="de-DE" dirty="0" err="1"/>
              <a:t>your</a:t>
            </a:r>
            <a:r>
              <a:rPr lang="de-DE" dirty="0"/>
              <a:t> </a:t>
            </a:r>
            <a:r>
              <a:rPr lang="de-DE" dirty="0" err="1"/>
              <a:t>survey</a:t>
            </a:r>
            <a:r>
              <a:rPr lang="de-DE" dirty="0"/>
              <a:t>, </a:t>
            </a:r>
            <a:r>
              <a:rPr lang="de-DE" dirty="0" err="1"/>
              <a:t>they</a:t>
            </a:r>
            <a:r>
              <a:rPr lang="de-DE" dirty="0"/>
              <a:t> </a:t>
            </a:r>
            <a:r>
              <a:rPr lang="de-DE" dirty="0" err="1"/>
              <a:t>provide</a:t>
            </a:r>
            <a:r>
              <a:rPr lang="de-DE" dirty="0"/>
              <a:t> a </a:t>
            </a:r>
            <a:r>
              <a:rPr lang="de-DE" dirty="0" err="1"/>
              <a:t>helpful</a:t>
            </a:r>
            <a:r>
              <a:rPr lang="de-DE" dirty="0"/>
              <a:t> </a:t>
            </a:r>
            <a:r>
              <a:rPr lang="de-DE" dirty="0" err="1"/>
              <a:t>point</a:t>
            </a:r>
            <a:r>
              <a:rPr lang="de-DE" dirty="0"/>
              <a:t> </a:t>
            </a:r>
            <a:r>
              <a:rPr lang="de-DE" dirty="0" err="1"/>
              <a:t>of</a:t>
            </a:r>
            <a:r>
              <a:rPr lang="de-DE" dirty="0"/>
              <a:t> </a:t>
            </a:r>
            <a:r>
              <a:rPr lang="de-DE" dirty="0" err="1"/>
              <a:t>reference</a:t>
            </a:r>
            <a:r>
              <a:rPr lang="de-DE" dirty="0"/>
              <a:t> </a:t>
            </a:r>
            <a:r>
              <a:rPr lang="de-DE" dirty="0" err="1"/>
              <a:t>to</a:t>
            </a:r>
            <a:r>
              <a:rPr lang="de-DE" dirty="0"/>
              <a:t> </a:t>
            </a:r>
            <a:r>
              <a:rPr lang="de-DE" dirty="0" err="1"/>
              <a:t>explore</a:t>
            </a:r>
            <a:r>
              <a:rPr lang="de-DE" dirty="0"/>
              <a:t> </a:t>
            </a:r>
            <a:r>
              <a:rPr lang="de-DE" dirty="0" err="1"/>
              <a:t>mode</a:t>
            </a:r>
            <a:r>
              <a:rPr lang="de-DE" dirty="0"/>
              <a:t> </a:t>
            </a:r>
            <a:r>
              <a:rPr lang="de-DE" dirty="0" err="1"/>
              <a:t>effects</a:t>
            </a:r>
            <a:r>
              <a:rPr lang="de-DE" dirty="0"/>
              <a:t>.</a:t>
            </a:r>
          </a:p>
          <a:p>
            <a:endParaRPr lang="de-DE" dirty="0"/>
          </a:p>
          <a:p>
            <a:r>
              <a:rPr lang="de-DE" dirty="0"/>
              <a:t>I will not </a:t>
            </a:r>
            <a:r>
              <a:rPr lang="de-DE" dirty="0" err="1"/>
              <a:t>go</a:t>
            </a:r>
            <a:r>
              <a:rPr lang="de-DE" dirty="0"/>
              <a:t> </a:t>
            </a:r>
            <a:r>
              <a:rPr lang="de-DE" dirty="0" err="1"/>
              <a:t>into</a:t>
            </a:r>
            <a:r>
              <a:rPr lang="de-DE" dirty="0"/>
              <a:t> </a:t>
            </a:r>
            <a:r>
              <a:rPr lang="de-DE" dirty="0" err="1"/>
              <a:t>detail</a:t>
            </a:r>
            <a:r>
              <a:rPr lang="de-DE" dirty="0"/>
              <a:t> </a:t>
            </a:r>
            <a:r>
              <a:rPr lang="de-DE" dirty="0" err="1"/>
              <a:t>exapining</a:t>
            </a:r>
            <a:r>
              <a:rPr lang="de-DE" dirty="0"/>
              <a:t> MGCFAs. Just </a:t>
            </a:r>
            <a:r>
              <a:rPr lang="de-DE" dirty="0" err="1"/>
              <a:t>as</a:t>
            </a:r>
            <a:r>
              <a:rPr lang="de-DE" dirty="0"/>
              <a:t> a quick </a:t>
            </a:r>
            <a:r>
              <a:rPr lang="de-DE" dirty="0" err="1"/>
              <a:t>intuition</a:t>
            </a:r>
            <a:r>
              <a:rPr lang="de-DE" dirty="0"/>
              <a:t>: In a MGCFA </a:t>
            </a:r>
            <a:r>
              <a:rPr lang="de-DE" dirty="0" err="1"/>
              <a:t>we</a:t>
            </a:r>
            <a:r>
              <a:rPr lang="de-DE" dirty="0"/>
              <a:t> </a:t>
            </a:r>
            <a:r>
              <a:rPr lang="de-DE" dirty="0" err="1"/>
              <a:t>estimate</a:t>
            </a:r>
            <a:r>
              <a:rPr lang="de-DE" dirty="0"/>
              <a:t> </a:t>
            </a:r>
            <a:r>
              <a:rPr lang="de-DE" dirty="0" err="1"/>
              <a:t>confirmatory</a:t>
            </a:r>
            <a:r>
              <a:rPr lang="de-DE" dirty="0"/>
              <a:t> </a:t>
            </a:r>
            <a:r>
              <a:rPr lang="de-DE" dirty="0" err="1"/>
              <a:t>factor</a:t>
            </a:r>
            <a:r>
              <a:rPr lang="de-DE" dirty="0"/>
              <a:t> </a:t>
            </a:r>
            <a:r>
              <a:rPr lang="de-DE" dirty="0" err="1"/>
              <a:t>models</a:t>
            </a:r>
            <a:r>
              <a:rPr lang="de-DE" dirty="0"/>
              <a:t> in </a:t>
            </a:r>
            <a:r>
              <a:rPr lang="de-DE" dirty="0" err="1"/>
              <a:t>each</a:t>
            </a:r>
            <a:r>
              <a:rPr lang="de-DE" dirty="0"/>
              <a:t> </a:t>
            </a:r>
            <a:r>
              <a:rPr lang="de-DE" dirty="0" err="1"/>
              <a:t>group</a:t>
            </a:r>
            <a:r>
              <a:rPr lang="de-DE" dirty="0"/>
              <a:t>; in </a:t>
            </a:r>
            <a:r>
              <a:rPr lang="de-DE" dirty="0" err="1"/>
              <a:t>our</a:t>
            </a:r>
            <a:r>
              <a:rPr lang="de-DE" dirty="0"/>
              <a:t> </a:t>
            </a:r>
            <a:r>
              <a:rPr lang="de-DE" dirty="0" err="1"/>
              <a:t>case</a:t>
            </a:r>
            <a:r>
              <a:rPr lang="de-DE" dirty="0"/>
              <a:t> in </a:t>
            </a:r>
            <a:r>
              <a:rPr lang="de-DE" dirty="0" err="1"/>
              <a:t>each</a:t>
            </a:r>
            <a:r>
              <a:rPr lang="de-DE" dirty="0"/>
              <a:t> </a:t>
            </a:r>
            <a:r>
              <a:rPr lang="de-DE" dirty="0" err="1"/>
              <a:t>survey</a:t>
            </a:r>
            <a:r>
              <a:rPr lang="de-DE" dirty="0"/>
              <a:t> </a:t>
            </a:r>
            <a:r>
              <a:rPr lang="de-DE" dirty="0" err="1"/>
              <a:t>mode</a:t>
            </a:r>
            <a:r>
              <a:rPr lang="de-DE" dirty="0"/>
              <a:t>.</a:t>
            </a:r>
          </a:p>
          <a:p>
            <a:r>
              <a:rPr lang="de-DE" dirty="0" err="1"/>
              <a:t>Then</a:t>
            </a:r>
            <a:r>
              <a:rPr lang="de-DE" dirty="0"/>
              <a:t>, </a:t>
            </a:r>
            <a:r>
              <a:rPr lang="de-DE" dirty="0" err="1"/>
              <a:t>step</a:t>
            </a:r>
            <a:r>
              <a:rPr lang="de-DE" dirty="0"/>
              <a:t> </a:t>
            </a:r>
            <a:r>
              <a:rPr lang="de-DE" dirty="0" err="1"/>
              <a:t>by</a:t>
            </a:r>
            <a:r>
              <a:rPr lang="de-DE" dirty="0"/>
              <a:t> </a:t>
            </a:r>
            <a:r>
              <a:rPr lang="de-DE" dirty="0" err="1"/>
              <a:t>step</a:t>
            </a:r>
            <a:r>
              <a:rPr lang="de-DE" dirty="0"/>
              <a:t>, </a:t>
            </a:r>
            <a:r>
              <a:rPr lang="de-DE" dirty="0" err="1"/>
              <a:t>we</a:t>
            </a:r>
            <a:r>
              <a:rPr lang="de-DE" dirty="0"/>
              <a:t> </a:t>
            </a:r>
            <a:r>
              <a:rPr lang="de-DE" dirty="0" err="1"/>
              <a:t>enforce</a:t>
            </a:r>
            <a:r>
              <a:rPr lang="de-DE" dirty="0"/>
              <a:t> </a:t>
            </a:r>
            <a:r>
              <a:rPr lang="de-DE" dirty="0" err="1"/>
              <a:t>stricter</a:t>
            </a:r>
            <a:r>
              <a:rPr lang="de-DE" dirty="0"/>
              <a:t> and </a:t>
            </a:r>
            <a:r>
              <a:rPr lang="de-DE" dirty="0" err="1"/>
              <a:t>stricter</a:t>
            </a:r>
            <a:r>
              <a:rPr lang="de-DE" dirty="0"/>
              <a:t> </a:t>
            </a:r>
            <a:r>
              <a:rPr lang="de-DE" dirty="0" err="1"/>
              <a:t>levels</a:t>
            </a:r>
            <a:r>
              <a:rPr lang="de-DE" dirty="0"/>
              <a:t> </a:t>
            </a:r>
            <a:r>
              <a:rPr lang="de-DE" dirty="0" err="1"/>
              <a:t>of</a:t>
            </a:r>
            <a:r>
              <a:rPr lang="de-DE" dirty="0"/>
              <a:t> </a:t>
            </a:r>
            <a:r>
              <a:rPr lang="de-DE" dirty="0" err="1"/>
              <a:t>comparability</a:t>
            </a:r>
            <a:r>
              <a:rPr lang="de-DE" dirty="0"/>
              <a:t> </a:t>
            </a:r>
            <a:r>
              <a:rPr lang="de-DE" dirty="0" err="1"/>
              <a:t>by</a:t>
            </a:r>
            <a:r>
              <a:rPr lang="de-DE" dirty="0"/>
              <a:t> </a:t>
            </a:r>
            <a:r>
              <a:rPr lang="de-DE" dirty="0" err="1"/>
              <a:t>forcing</a:t>
            </a:r>
            <a:r>
              <a:rPr lang="de-DE" dirty="0"/>
              <a:t> </a:t>
            </a:r>
            <a:r>
              <a:rPr lang="de-DE" dirty="0" err="1"/>
              <a:t>paramters</a:t>
            </a:r>
            <a:r>
              <a:rPr lang="de-DE" dirty="0"/>
              <a:t> </a:t>
            </a:r>
            <a:r>
              <a:rPr lang="de-DE" dirty="0" err="1"/>
              <a:t>of</a:t>
            </a:r>
            <a:r>
              <a:rPr lang="de-DE" dirty="0"/>
              <a:t> the </a:t>
            </a:r>
            <a:r>
              <a:rPr lang="de-DE" dirty="0" err="1"/>
              <a:t>models</a:t>
            </a:r>
            <a:r>
              <a:rPr lang="de-DE" dirty="0"/>
              <a:t> in </a:t>
            </a:r>
            <a:r>
              <a:rPr lang="de-DE" dirty="0" err="1"/>
              <a:t>each</a:t>
            </a:r>
            <a:r>
              <a:rPr lang="de-DE" dirty="0"/>
              <a:t> </a:t>
            </a:r>
            <a:r>
              <a:rPr lang="de-DE" dirty="0" err="1"/>
              <a:t>group</a:t>
            </a:r>
            <a:r>
              <a:rPr lang="de-DE" dirty="0"/>
              <a:t> </a:t>
            </a:r>
            <a:r>
              <a:rPr lang="de-DE" dirty="0" err="1"/>
              <a:t>to</a:t>
            </a:r>
            <a:r>
              <a:rPr lang="de-DE" dirty="0"/>
              <a:t> </a:t>
            </a:r>
            <a:r>
              <a:rPr lang="de-DE" dirty="0" err="1"/>
              <a:t>be</a:t>
            </a:r>
            <a:r>
              <a:rPr lang="de-DE" dirty="0"/>
              <a:t> </a:t>
            </a:r>
            <a:r>
              <a:rPr lang="de-DE" dirty="0" err="1"/>
              <a:t>identical</a:t>
            </a:r>
            <a:r>
              <a:rPr lang="de-DE" dirty="0"/>
              <a:t> </a:t>
            </a:r>
            <a:r>
              <a:rPr lang="de-DE" dirty="0" err="1"/>
              <a:t>across</a:t>
            </a:r>
            <a:r>
              <a:rPr lang="de-DE" dirty="0"/>
              <a:t> all </a:t>
            </a:r>
            <a:r>
              <a:rPr lang="de-DE" dirty="0" err="1"/>
              <a:t>groups</a:t>
            </a:r>
            <a:r>
              <a:rPr lang="de-DE" dirty="0"/>
              <a:t>.</a:t>
            </a:r>
          </a:p>
          <a:p>
            <a:r>
              <a:rPr lang="de-DE" dirty="0"/>
              <a:t>Measurement </a:t>
            </a:r>
            <a:r>
              <a:rPr lang="de-DE" dirty="0" err="1"/>
              <a:t>invariance</a:t>
            </a:r>
            <a:r>
              <a:rPr lang="de-DE" dirty="0"/>
              <a:t> </a:t>
            </a:r>
            <a:r>
              <a:rPr lang="de-DE" dirty="0" err="1"/>
              <a:t>has</a:t>
            </a:r>
            <a:r>
              <a:rPr lang="de-DE" dirty="0"/>
              <a:t> </a:t>
            </a:r>
            <a:r>
              <a:rPr lang="de-DE" dirty="0" err="1"/>
              <a:t>been</a:t>
            </a:r>
            <a:r>
              <a:rPr lang="de-DE" dirty="0"/>
              <a:t> </a:t>
            </a:r>
            <a:r>
              <a:rPr lang="de-DE" dirty="0" err="1"/>
              <a:t>demonstrated</a:t>
            </a:r>
            <a:r>
              <a:rPr lang="de-DE" dirty="0"/>
              <a:t>, </a:t>
            </a:r>
            <a:r>
              <a:rPr lang="de-DE" dirty="0" err="1"/>
              <a:t>if</a:t>
            </a:r>
            <a:r>
              <a:rPr lang="de-DE" dirty="0"/>
              <a:t> </a:t>
            </a:r>
            <a:r>
              <a:rPr lang="de-DE" dirty="0" err="1"/>
              <a:t>these</a:t>
            </a:r>
            <a:r>
              <a:rPr lang="de-DE" dirty="0"/>
              <a:t> </a:t>
            </a:r>
            <a:r>
              <a:rPr lang="de-DE" dirty="0" err="1"/>
              <a:t>constrained</a:t>
            </a:r>
            <a:r>
              <a:rPr lang="de-DE" dirty="0"/>
              <a:t> </a:t>
            </a:r>
            <a:r>
              <a:rPr lang="de-DE" dirty="0" err="1"/>
              <a:t>models</a:t>
            </a:r>
            <a:r>
              <a:rPr lang="de-DE" dirty="0"/>
              <a:t> still </a:t>
            </a:r>
            <a:r>
              <a:rPr lang="de-DE" dirty="0" err="1"/>
              <a:t>adequatly</a:t>
            </a:r>
            <a:r>
              <a:rPr lang="de-DE" dirty="0"/>
              <a:t> </a:t>
            </a:r>
            <a:r>
              <a:rPr lang="de-DE" dirty="0" err="1"/>
              <a:t>desribe</a:t>
            </a:r>
            <a:r>
              <a:rPr lang="de-DE" dirty="0"/>
              <a:t> </a:t>
            </a:r>
            <a:r>
              <a:rPr lang="de-DE" dirty="0" err="1"/>
              <a:t>our</a:t>
            </a:r>
            <a:r>
              <a:rPr lang="de-DE" dirty="0"/>
              <a:t> </a:t>
            </a:r>
            <a:r>
              <a:rPr lang="de-DE" dirty="0" err="1"/>
              <a:t>empirical</a:t>
            </a:r>
            <a:r>
              <a:rPr lang="de-DE" dirty="0"/>
              <a:t> </a:t>
            </a:r>
            <a:r>
              <a:rPr lang="de-DE" dirty="0" err="1"/>
              <a:t>data</a:t>
            </a:r>
            <a:r>
              <a:rPr lang="de-DE" dirty="0"/>
              <a:t>.</a:t>
            </a:r>
          </a:p>
        </p:txBody>
      </p:sp>
      <p:sp>
        <p:nvSpPr>
          <p:cNvPr id="4" name="Slide Number Placeholder 3"/>
          <p:cNvSpPr>
            <a:spLocks noGrp="1"/>
          </p:cNvSpPr>
          <p:nvPr>
            <p:ph type="sldNum" sz="quarter" idx="5"/>
          </p:nvPr>
        </p:nvSpPr>
        <p:spPr/>
        <p:txBody>
          <a:bodyPr/>
          <a:lstStyle/>
          <a:p>
            <a:fld id="{6696D732-BAFD-4CEB-B2CC-3490B7BD4B31}" type="slidenum">
              <a:rPr lang="en-US" smtClean="0"/>
              <a:t>12</a:t>
            </a:fld>
            <a:endParaRPr lang="en-US"/>
          </a:p>
        </p:txBody>
      </p:sp>
    </p:spTree>
    <p:extLst>
      <p:ext uri="{BB962C8B-B14F-4D97-AF65-F5344CB8AC3E}">
        <p14:creationId xmlns:p14="http://schemas.microsoft.com/office/powerpoint/2010/main" val="2546497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In </a:t>
            </a:r>
            <a:r>
              <a:rPr lang="de-DE" dirty="0" err="1"/>
              <a:t>psychemtry</a:t>
            </a:r>
            <a:r>
              <a:rPr lang="de-DE" dirty="0"/>
              <a:t> </a:t>
            </a:r>
            <a:r>
              <a:rPr lang="de-DE" dirty="0" err="1"/>
              <a:t>there</a:t>
            </a:r>
            <a:r>
              <a:rPr lang="de-DE" dirty="0"/>
              <a:t> </a:t>
            </a:r>
            <a:r>
              <a:rPr lang="de-DE" dirty="0" err="1"/>
              <a:t>is</a:t>
            </a:r>
            <a:r>
              <a:rPr lang="de-DE" dirty="0"/>
              <a:t> a </a:t>
            </a:r>
            <a:r>
              <a:rPr lang="de-DE" dirty="0" err="1"/>
              <a:t>dire</a:t>
            </a:r>
            <a:r>
              <a:rPr lang="de-DE" dirty="0"/>
              <a:t> </a:t>
            </a:r>
            <a:r>
              <a:rPr lang="de-DE" dirty="0" err="1"/>
              <a:t>need</a:t>
            </a:r>
            <a:r>
              <a:rPr lang="de-DE" dirty="0"/>
              <a:t> </a:t>
            </a:r>
            <a:r>
              <a:rPr lang="de-DE" dirty="0" err="1"/>
              <a:t>to</a:t>
            </a:r>
            <a:r>
              <a:rPr lang="de-DE" dirty="0"/>
              <a:t> </a:t>
            </a:r>
            <a:r>
              <a:rPr lang="de-DE" dirty="0" err="1"/>
              <a:t>ensure</a:t>
            </a:r>
            <a:r>
              <a:rPr lang="de-DE" dirty="0"/>
              <a:t> </a:t>
            </a:r>
            <a:r>
              <a:rPr lang="de-DE" dirty="0" err="1"/>
              <a:t>that</a:t>
            </a:r>
            <a:r>
              <a:rPr lang="de-DE" dirty="0"/>
              <a:t> </a:t>
            </a:r>
            <a:r>
              <a:rPr lang="de-DE" dirty="0" err="1"/>
              <a:t>measurement</a:t>
            </a:r>
            <a:r>
              <a:rPr lang="de-DE" dirty="0"/>
              <a:t> </a:t>
            </a:r>
            <a:r>
              <a:rPr lang="de-DE" dirty="0" err="1"/>
              <a:t>instruments</a:t>
            </a:r>
            <a:r>
              <a:rPr lang="de-DE" dirty="0"/>
              <a:t> score test-</a:t>
            </a:r>
            <a:r>
              <a:rPr lang="de-DE" dirty="0" err="1"/>
              <a:t>taker</a:t>
            </a:r>
            <a:r>
              <a:rPr lang="de-DE" dirty="0"/>
              <a:t> </a:t>
            </a:r>
            <a:r>
              <a:rPr lang="de-DE" dirty="0" err="1"/>
              <a:t>fairly</a:t>
            </a:r>
            <a:r>
              <a:rPr lang="de-DE" dirty="0"/>
              <a:t> </a:t>
            </a:r>
            <a:r>
              <a:rPr lang="de-DE" dirty="0" err="1"/>
              <a:t>across</a:t>
            </a:r>
            <a:r>
              <a:rPr lang="de-DE" dirty="0"/>
              <a:t> different </a:t>
            </a:r>
            <a:r>
              <a:rPr lang="de-DE" dirty="0" err="1"/>
              <a:t>groups</a:t>
            </a:r>
            <a:r>
              <a:rPr lang="de-DE" dirty="0"/>
              <a:t>, such </a:t>
            </a:r>
            <a:r>
              <a:rPr lang="de-DE" dirty="0" err="1"/>
              <a:t>as</a:t>
            </a:r>
            <a:r>
              <a:rPr lang="de-DE" dirty="0"/>
              <a:t> </a:t>
            </a:r>
            <a:r>
              <a:rPr lang="de-DE" dirty="0" err="1"/>
              <a:t>men</a:t>
            </a:r>
            <a:r>
              <a:rPr lang="de-DE" dirty="0"/>
              <a:t> and </a:t>
            </a:r>
            <a:r>
              <a:rPr lang="de-DE" dirty="0" err="1"/>
              <a:t>women</a:t>
            </a:r>
            <a:r>
              <a:rPr lang="de-DE" dirty="0"/>
              <a:t>, different </a:t>
            </a:r>
            <a:r>
              <a:rPr lang="de-DE" dirty="0" err="1"/>
              <a:t>age</a:t>
            </a:r>
            <a:r>
              <a:rPr lang="de-DE" dirty="0"/>
              <a:t> </a:t>
            </a:r>
            <a:r>
              <a:rPr lang="de-DE" dirty="0" err="1"/>
              <a:t>groups</a:t>
            </a:r>
            <a:r>
              <a:rPr lang="de-DE" dirty="0"/>
              <a:t>, </a:t>
            </a:r>
            <a:r>
              <a:rPr lang="de-DE" dirty="0" err="1"/>
              <a:t>or</a:t>
            </a:r>
            <a:r>
              <a:rPr lang="de-DE" dirty="0"/>
              <a:t> different </a:t>
            </a:r>
            <a:r>
              <a:rPr lang="de-DE" dirty="0" err="1"/>
              <a:t>education</a:t>
            </a:r>
            <a:r>
              <a:rPr lang="de-DE" dirty="0"/>
              <a:t> </a:t>
            </a:r>
            <a:r>
              <a:rPr lang="de-DE" dirty="0" err="1"/>
              <a:t>levels</a:t>
            </a:r>
            <a:r>
              <a:rPr lang="de-DE" dirty="0"/>
              <a:t>. </a:t>
            </a:r>
          </a:p>
          <a:p>
            <a:r>
              <a:rPr lang="de-DE" dirty="0"/>
              <a:t>In such </a:t>
            </a:r>
            <a:r>
              <a:rPr lang="de-DE" dirty="0" err="1"/>
              <a:t>cases</a:t>
            </a:r>
            <a:r>
              <a:rPr lang="de-DE" dirty="0"/>
              <a:t>, </a:t>
            </a:r>
            <a:r>
              <a:rPr lang="de-DE" dirty="0" err="1"/>
              <a:t>it</a:t>
            </a:r>
            <a:r>
              <a:rPr lang="de-DE" dirty="0"/>
              <a:t> </a:t>
            </a:r>
            <a:r>
              <a:rPr lang="de-DE" dirty="0" err="1"/>
              <a:t>is</a:t>
            </a:r>
            <a:r>
              <a:rPr lang="de-DE" dirty="0"/>
              <a:t> </a:t>
            </a:r>
            <a:r>
              <a:rPr lang="de-DE" dirty="0" err="1"/>
              <a:t>necessary</a:t>
            </a:r>
            <a:r>
              <a:rPr lang="de-DE" dirty="0"/>
              <a:t> </a:t>
            </a:r>
            <a:r>
              <a:rPr lang="de-DE" dirty="0" err="1"/>
              <a:t>to</a:t>
            </a:r>
            <a:r>
              <a:rPr lang="de-DE" dirty="0"/>
              <a:t> </a:t>
            </a:r>
            <a:r>
              <a:rPr lang="de-DE" dirty="0" err="1"/>
              <a:t>establish</a:t>
            </a:r>
            <a:r>
              <a:rPr lang="de-DE" dirty="0"/>
              <a:t> </a:t>
            </a:r>
            <a:r>
              <a:rPr lang="de-DE" dirty="0" err="1"/>
              <a:t>measurement</a:t>
            </a:r>
            <a:r>
              <a:rPr lang="de-DE" dirty="0"/>
              <a:t> </a:t>
            </a:r>
            <a:r>
              <a:rPr lang="de-DE" dirty="0" err="1"/>
              <a:t>invariance</a:t>
            </a:r>
            <a:r>
              <a:rPr lang="de-DE" dirty="0"/>
              <a:t> </a:t>
            </a:r>
            <a:r>
              <a:rPr lang="de-DE" dirty="0" err="1"/>
              <a:t>across</a:t>
            </a:r>
            <a:r>
              <a:rPr lang="de-DE" dirty="0"/>
              <a:t> relevant </a:t>
            </a:r>
            <a:r>
              <a:rPr lang="de-DE" dirty="0" err="1"/>
              <a:t>groups</a:t>
            </a:r>
            <a:r>
              <a:rPr lang="de-DE" dirty="0"/>
              <a:t>. This </a:t>
            </a:r>
            <a:r>
              <a:rPr lang="de-DE" dirty="0" err="1"/>
              <a:t>means</a:t>
            </a:r>
            <a:r>
              <a:rPr lang="de-DE" dirty="0"/>
              <a:t> </a:t>
            </a:r>
            <a:r>
              <a:rPr lang="de-DE" dirty="0" err="1"/>
              <a:t>that</a:t>
            </a:r>
            <a:r>
              <a:rPr lang="de-DE" dirty="0"/>
              <a:t> the </a:t>
            </a:r>
            <a:r>
              <a:rPr lang="de-DE" dirty="0" err="1"/>
              <a:t>relationship</a:t>
            </a:r>
            <a:r>
              <a:rPr lang="de-DE" dirty="0"/>
              <a:t> </a:t>
            </a:r>
            <a:r>
              <a:rPr lang="de-DE" dirty="0" err="1"/>
              <a:t>between</a:t>
            </a:r>
            <a:r>
              <a:rPr lang="de-DE" dirty="0"/>
              <a:t> </a:t>
            </a:r>
            <a:r>
              <a:rPr lang="de-DE" dirty="0" err="1"/>
              <a:t>true</a:t>
            </a:r>
            <a:r>
              <a:rPr lang="de-DE" dirty="0"/>
              <a:t> </a:t>
            </a:r>
            <a:r>
              <a:rPr lang="de-DE" dirty="0" err="1"/>
              <a:t>scores</a:t>
            </a:r>
            <a:r>
              <a:rPr lang="de-DE" dirty="0"/>
              <a:t> and </a:t>
            </a:r>
            <a:r>
              <a:rPr lang="de-DE" dirty="0" err="1"/>
              <a:t>our</a:t>
            </a:r>
            <a:r>
              <a:rPr lang="de-DE" dirty="0"/>
              <a:t> </a:t>
            </a:r>
            <a:r>
              <a:rPr lang="de-DE" dirty="0" err="1"/>
              <a:t>observed</a:t>
            </a:r>
            <a:r>
              <a:rPr lang="de-DE" dirty="0"/>
              <a:t> </a:t>
            </a:r>
            <a:r>
              <a:rPr lang="de-DE" dirty="0" err="1"/>
              <a:t>test</a:t>
            </a:r>
            <a:r>
              <a:rPr lang="de-DE" dirty="0"/>
              <a:t> </a:t>
            </a:r>
            <a:r>
              <a:rPr lang="de-DE" dirty="0" err="1"/>
              <a:t>scores</a:t>
            </a:r>
            <a:r>
              <a:rPr lang="de-DE" dirty="0"/>
              <a:t> </a:t>
            </a:r>
            <a:r>
              <a:rPr lang="de-DE" dirty="0" err="1"/>
              <a:t>should</a:t>
            </a:r>
            <a:r>
              <a:rPr lang="de-DE" dirty="0"/>
              <a:t> </a:t>
            </a:r>
            <a:r>
              <a:rPr lang="de-DE" dirty="0" err="1"/>
              <a:t>be</a:t>
            </a:r>
            <a:r>
              <a:rPr lang="de-DE" dirty="0"/>
              <a:t> the same in all </a:t>
            </a:r>
            <a:r>
              <a:rPr lang="de-DE" dirty="0" err="1"/>
              <a:t>groups</a:t>
            </a:r>
            <a:r>
              <a:rPr lang="de-DE" dirty="0"/>
              <a:t>. </a:t>
            </a:r>
          </a:p>
          <a:p>
            <a:r>
              <a:rPr lang="de-DE" dirty="0"/>
              <a:t>A </a:t>
            </a:r>
            <a:r>
              <a:rPr lang="de-DE" dirty="0" err="1"/>
              <a:t>women</a:t>
            </a:r>
            <a:r>
              <a:rPr lang="de-DE" dirty="0"/>
              <a:t> </a:t>
            </a:r>
            <a:r>
              <a:rPr lang="de-DE" dirty="0" err="1"/>
              <a:t>with</a:t>
            </a:r>
            <a:r>
              <a:rPr lang="de-DE" dirty="0"/>
              <a:t> a </a:t>
            </a:r>
            <a:r>
              <a:rPr lang="de-DE" dirty="0" err="1"/>
              <a:t>certain</a:t>
            </a:r>
            <a:r>
              <a:rPr lang="de-DE" dirty="0"/>
              <a:t> </a:t>
            </a:r>
            <a:r>
              <a:rPr lang="de-DE" dirty="0" err="1"/>
              <a:t>intelligence</a:t>
            </a:r>
            <a:r>
              <a:rPr lang="de-DE" dirty="0"/>
              <a:t> </a:t>
            </a:r>
            <a:r>
              <a:rPr lang="de-DE" dirty="0" err="1"/>
              <a:t>shoud</a:t>
            </a:r>
            <a:r>
              <a:rPr lang="de-DE" dirty="0"/>
              <a:t> </a:t>
            </a:r>
            <a:r>
              <a:rPr lang="de-DE" dirty="0" err="1"/>
              <a:t>get</a:t>
            </a:r>
            <a:r>
              <a:rPr lang="de-DE" dirty="0"/>
              <a:t> the same IQ score </a:t>
            </a:r>
            <a:r>
              <a:rPr lang="de-DE" dirty="0" err="1"/>
              <a:t>as</a:t>
            </a:r>
            <a:r>
              <a:rPr lang="de-DE" dirty="0"/>
              <a:t> a man </a:t>
            </a:r>
            <a:r>
              <a:rPr lang="de-DE" dirty="0" err="1"/>
              <a:t>with</a:t>
            </a:r>
            <a:r>
              <a:rPr lang="de-DE" dirty="0"/>
              <a:t> the same </a:t>
            </a:r>
            <a:r>
              <a:rPr lang="de-DE" dirty="0" err="1"/>
              <a:t>intelligence</a:t>
            </a:r>
            <a:r>
              <a:rPr lang="de-DE" dirty="0"/>
              <a:t>, for </a:t>
            </a:r>
            <a:r>
              <a:rPr lang="de-DE" dirty="0" err="1"/>
              <a:t>example</a:t>
            </a:r>
            <a:r>
              <a:rPr lang="de-DE" dirty="0"/>
              <a:t>.</a:t>
            </a:r>
          </a:p>
          <a:p>
            <a:endParaRPr lang="de-DE" dirty="0"/>
          </a:p>
          <a:p>
            <a:r>
              <a:rPr lang="de-DE" dirty="0"/>
              <a:t>Measurement </a:t>
            </a:r>
            <a:r>
              <a:rPr lang="de-DE" dirty="0" err="1"/>
              <a:t>invariance</a:t>
            </a:r>
            <a:r>
              <a:rPr lang="de-DE" dirty="0"/>
              <a:t> </a:t>
            </a:r>
            <a:r>
              <a:rPr lang="de-DE" dirty="0" err="1"/>
              <a:t>testing</a:t>
            </a:r>
            <a:r>
              <a:rPr lang="de-DE" dirty="0"/>
              <a:t> </a:t>
            </a:r>
            <a:r>
              <a:rPr lang="de-DE" dirty="0" err="1"/>
              <a:t>is</a:t>
            </a:r>
            <a:r>
              <a:rPr lang="de-DE" dirty="0"/>
              <a:t> also an </a:t>
            </a:r>
            <a:r>
              <a:rPr lang="de-DE" dirty="0" err="1"/>
              <a:t>obvious</a:t>
            </a:r>
            <a:r>
              <a:rPr lang="de-DE" dirty="0"/>
              <a:t> </a:t>
            </a:r>
            <a:r>
              <a:rPr lang="de-DE" dirty="0" err="1"/>
              <a:t>choice</a:t>
            </a:r>
            <a:r>
              <a:rPr lang="de-DE" dirty="0"/>
              <a:t> for </a:t>
            </a:r>
            <a:r>
              <a:rPr lang="de-DE" dirty="0" err="1"/>
              <a:t>assessing</a:t>
            </a:r>
            <a:r>
              <a:rPr lang="de-DE" dirty="0"/>
              <a:t> </a:t>
            </a:r>
            <a:r>
              <a:rPr lang="de-DE" dirty="0" err="1"/>
              <a:t>survey</a:t>
            </a:r>
            <a:r>
              <a:rPr lang="de-DE" dirty="0"/>
              <a:t> </a:t>
            </a:r>
            <a:r>
              <a:rPr lang="de-DE" dirty="0" err="1"/>
              <a:t>mode</a:t>
            </a:r>
            <a:r>
              <a:rPr lang="de-DE" dirty="0"/>
              <a:t> </a:t>
            </a:r>
            <a:r>
              <a:rPr lang="de-DE" dirty="0" err="1"/>
              <a:t>comparablility</a:t>
            </a:r>
            <a:r>
              <a:rPr lang="de-DE" dirty="0"/>
              <a:t>, </a:t>
            </a:r>
            <a:r>
              <a:rPr lang="de-DE" dirty="0" err="1"/>
              <a:t>with</a:t>
            </a:r>
            <a:r>
              <a:rPr lang="de-DE" dirty="0"/>
              <a:t> </a:t>
            </a:r>
            <a:r>
              <a:rPr lang="de-DE" dirty="0" err="1"/>
              <a:t>one</a:t>
            </a:r>
            <a:r>
              <a:rPr lang="de-DE" dirty="0"/>
              <a:t> </a:t>
            </a:r>
            <a:r>
              <a:rPr lang="de-DE" dirty="0" err="1"/>
              <a:t>caveat</a:t>
            </a:r>
            <a:r>
              <a:rPr lang="de-DE" dirty="0"/>
              <a:t>: </a:t>
            </a:r>
            <a:r>
              <a:rPr lang="de-DE" dirty="0" err="1"/>
              <a:t>We</a:t>
            </a:r>
            <a:r>
              <a:rPr lang="de-DE" dirty="0"/>
              <a:t> </a:t>
            </a:r>
            <a:r>
              <a:rPr lang="de-DE" dirty="0" err="1"/>
              <a:t>need</a:t>
            </a:r>
            <a:r>
              <a:rPr lang="de-DE" dirty="0"/>
              <a:t> </a:t>
            </a:r>
            <a:r>
              <a:rPr lang="de-DE" dirty="0" err="1"/>
              <a:t>psychometric</a:t>
            </a:r>
            <a:r>
              <a:rPr lang="de-DE" dirty="0"/>
              <a:t> multi-item </a:t>
            </a:r>
            <a:r>
              <a:rPr lang="de-DE" dirty="0" err="1"/>
              <a:t>questionnaires</a:t>
            </a:r>
            <a:r>
              <a:rPr lang="de-DE" dirty="0"/>
              <a:t>.</a:t>
            </a:r>
          </a:p>
          <a:p>
            <a:r>
              <a:rPr lang="de-DE" dirty="0" err="1"/>
              <a:t>However</a:t>
            </a:r>
            <a:r>
              <a:rPr lang="de-DE" dirty="0"/>
              <a:t>, </a:t>
            </a:r>
            <a:r>
              <a:rPr lang="de-DE" dirty="0" err="1"/>
              <a:t>if</a:t>
            </a:r>
            <a:r>
              <a:rPr lang="de-DE" dirty="0"/>
              <a:t> such multi-item </a:t>
            </a:r>
            <a:r>
              <a:rPr lang="de-DE" dirty="0" err="1"/>
              <a:t>instruments</a:t>
            </a:r>
            <a:r>
              <a:rPr lang="de-DE" dirty="0"/>
              <a:t> </a:t>
            </a:r>
            <a:r>
              <a:rPr lang="de-DE" dirty="0" err="1"/>
              <a:t>have</a:t>
            </a:r>
            <a:r>
              <a:rPr lang="de-DE" dirty="0"/>
              <a:t> </a:t>
            </a:r>
            <a:r>
              <a:rPr lang="de-DE" dirty="0" err="1"/>
              <a:t>been</a:t>
            </a:r>
            <a:r>
              <a:rPr lang="de-DE" dirty="0"/>
              <a:t> </a:t>
            </a:r>
            <a:r>
              <a:rPr lang="de-DE" dirty="0" err="1"/>
              <a:t>fielded</a:t>
            </a:r>
            <a:r>
              <a:rPr lang="de-DE" dirty="0"/>
              <a:t> in </a:t>
            </a:r>
            <a:r>
              <a:rPr lang="de-DE" dirty="0" err="1"/>
              <a:t>your</a:t>
            </a:r>
            <a:r>
              <a:rPr lang="de-DE" dirty="0"/>
              <a:t> </a:t>
            </a:r>
            <a:r>
              <a:rPr lang="de-DE" dirty="0" err="1"/>
              <a:t>survey</a:t>
            </a:r>
            <a:r>
              <a:rPr lang="de-DE" dirty="0"/>
              <a:t>, </a:t>
            </a:r>
            <a:r>
              <a:rPr lang="de-DE" dirty="0" err="1"/>
              <a:t>they</a:t>
            </a:r>
            <a:r>
              <a:rPr lang="de-DE" dirty="0"/>
              <a:t> </a:t>
            </a:r>
            <a:r>
              <a:rPr lang="de-DE" dirty="0" err="1"/>
              <a:t>provide</a:t>
            </a:r>
            <a:r>
              <a:rPr lang="de-DE" dirty="0"/>
              <a:t> a </a:t>
            </a:r>
            <a:r>
              <a:rPr lang="de-DE" dirty="0" err="1"/>
              <a:t>helpful</a:t>
            </a:r>
            <a:r>
              <a:rPr lang="de-DE" dirty="0"/>
              <a:t> </a:t>
            </a:r>
            <a:r>
              <a:rPr lang="de-DE" dirty="0" err="1"/>
              <a:t>point</a:t>
            </a:r>
            <a:r>
              <a:rPr lang="de-DE" dirty="0"/>
              <a:t> </a:t>
            </a:r>
            <a:r>
              <a:rPr lang="de-DE" dirty="0" err="1"/>
              <a:t>of</a:t>
            </a:r>
            <a:r>
              <a:rPr lang="de-DE" dirty="0"/>
              <a:t> </a:t>
            </a:r>
            <a:r>
              <a:rPr lang="de-DE" dirty="0" err="1"/>
              <a:t>reference</a:t>
            </a:r>
            <a:r>
              <a:rPr lang="de-DE" dirty="0"/>
              <a:t> </a:t>
            </a:r>
            <a:r>
              <a:rPr lang="de-DE" dirty="0" err="1"/>
              <a:t>to</a:t>
            </a:r>
            <a:r>
              <a:rPr lang="de-DE" dirty="0"/>
              <a:t> </a:t>
            </a:r>
            <a:r>
              <a:rPr lang="de-DE" dirty="0" err="1"/>
              <a:t>explore</a:t>
            </a:r>
            <a:r>
              <a:rPr lang="de-DE" dirty="0"/>
              <a:t> </a:t>
            </a:r>
            <a:r>
              <a:rPr lang="de-DE" dirty="0" err="1"/>
              <a:t>mode</a:t>
            </a:r>
            <a:r>
              <a:rPr lang="de-DE" dirty="0"/>
              <a:t> </a:t>
            </a:r>
            <a:r>
              <a:rPr lang="de-DE" dirty="0" err="1"/>
              <a:t>effects</a:t>
            </a:r>
            <a:r>
              <a:rPr lang="de-DE" dirty="0"/>
              <a:t>.</a:t>
            </a:r>
          </a:p>
          <a:p>
            <a:endParaRPr lang="de-DE" dirty="0"/>
          </a:p>
          <a:p>
            <a:r>
              <a:rPr lang="de-DE" dirty="0"/>
              <a:t>I will not </a:t>
            </a:r>
            <a:r>
              <a:rPr lang="de-DE" dirty="0" err="1"/>
              <a:t>go</a:t>
            </a:r>
            <a:r>
              <a:rPr lang="de-DE" dirty="0"/>
              <a:t> </a:t>
            </a:r>
            <a:r>
              <a:rPr lang="de-DE" dirty="0" err="1"/>
              <a:t>into</a:t>
            </a:r>
            <a:r>
              <a:rPr lang="de-DE" dirty="0"/>
              <a:t> </a:t>
            </a:r>
            <a:r>
              <a:rPr lang="de-DE" dirty="0" err="1"/>
              <a:t>detail</a:t>
            </a:r>
            <a:r>
              <a:rPr lang="de-DE" dirty="0"/>
              <a:t> </a:t>
            </a:r>
            <a:r>
              <a:rPr lang="de-DE" dirty="0" err="1"/>
              <a:t>exapining</a:t>
            </a:r>
            <a:r>
              <a:rPr lang="de-DE" dirty="0"/>
              <a:t> MGCFAs. Just </a:t>
            </a:r>
            <a:r>
              <a:rPr lang="de-DE" dirty="0" err="1"/>
              <a:t>as</a:t>
            </a:r>
            <a:r>
              <a:rPr lang="de-DE" dirty="0"/>
              <a:t> a quick </a:t>
            </a:r>
            <a:r>
              <a:rPr lang="de-DE" dirty="0" err="1"/>
              <a:t>intuition</a:t>
            </a:r>
            <a:r>
              <a:rPr lang="de-DE" dirty="0"/>
              <a:t>: In a MGCFA </a:t>
            </a:r>
            <a:r>
              <a:rPr lang="de-DE" dirty="0" err="1"/>
              <a:t>we</a:t>
            </a:r>
            <a:r>
              <a:rPr lang="de-DE" dirty="0"/>
              <a:t> </a:t>
            </a:r>
            <a:r>
              <a:rPr lang="de-DE" dirty="0" err="1"/>
              <a:t>estimate</a:t>
            </a:r>
            <a:r>
              <a:rPr lang="de-DE" dirty="0"/>
              <a:t> </a:t>
            </a:r>
            <a:r>
              <a:rPr lang="de-DE" dirty="0" err="1"/>
              <a:t>confirmatory</a:t>
            </a:r>
            <a:r>
              <a:rPr lang="de-DE" dirty="0"/>
              <a:t> </a:t>
            </a:r>
            <a:r>
              <a:rPr lang="de-DE" dirty="0" err="1"/>
              <a:t>factor</a:t>
            </a:r>
            <a:r>
              <a:rPr lang="de-DE" dirty="0"/>
              <a:t> </a:t>
            </a:r>
            <a:r>
              <a:rPr lang="de-DE" dirty="0" err="1"/>
              <a:t>models</a:t>
            </a:r>
            <a:r>
              <a:rPr lang="de-DE" dirty="0"/>
              <a:t> in </a:t>
            </a:r>
            <a:r>
              <a:rPr lang="de-DE" dirty="0" err="1"/>
              <a:t>each</a:t>
            </a:r>
            <a:r>
              <a:rPr lang="de-DE" dirty="0"/>
              <a:t> </a:t>
            </a:r>
            <a:r>
              <a:rPr lang="de-DE" dirty="0" err="1"/>
              <a:t>group</a:t>
            </a:r>
            <a:r>
              <a:rPr lang="de-DE" dirty="0"/>
              <a:t>; in </a:t>
            </a:r>
            <a:r>
              <a:rPr lang="de-DE" dirty="0" err="1"/>
              <a:t>our</a:t>
            </a:r>
            <a:r>
              <a:rPr lang="de-DE" dirty="0"/>
              <a:t> </a:t>
            </a:r>
            <a:r>
              <a:rPr lang="de-DE" dirty="0" err="1"/>
              <a:t>case</a:t>
            </a:r>
            <a:r>
              <a:rPr lang="de-DE" dirty="0"/>
              <a:t> in </a:t>
            </a:r>
            <a:r>
              <a:rPr lang="de-DE" dirty="0" err="1"/>
              <a:t>each</a:t>
            </a:r>
            <a:r>
              <a:rPr lang="de-DE" dirty="0"/>
              <a:t> </a:t>
            </a:r>
            <a:r>
              <a:rPr lang="de-DE" dirty="0" err="1"/>
              <a:t>survey</a:t>
            </a:r>
            <a:r>
              <a:rPr lang="de-DE" dirty="0"/>
              <a:t> </a:t>
            </a:r>
            <a:r>
              <a:rPr lang="de-DE" dirty="0" err="1"/>
              <a:t>mode</a:t>
            </a:r>
            <a:r>
              <a:rPr lang="de-DE" dirty="0"/>
              <a:t>.</a:t>
            </a:r>
          </a:p>
          <a:p>
            <a:r>
              <a:rPr lang="de-DE" dirty="0" err="1"/>
              <a:t>Then</a:t>
            </a:r>
            <a:r>
              <a:rPr lang="de-DE" dirty="0"/>
              <a:t>, </a:t>
            </a:r>
            <a:r>
              <a:rPr lang="de-DE" dirty="0" err="1"/>
              <a:t>step</a:t>
            </a:r>
            <a:r>
              <a:rPr lang="de-DE" dirty="0"/>
              <a:t> </a:t>
            </a:r>
            <a:r>
              <a:rPr lang="de-DE" dirty="0" err="1"/>
              <a:t>by</a:t>
            </a:r>
            <a:r>
              <a:rPr lang="de-DE" dirty="0"/>
              <a:t> </a:t>
            </a:r>
            <a:r>
              <a:rPr lang="de-DE" dirty="0" err="1"/>
              <a:t>step</a:t>
            </a:r>
            <a:r>
              <a:rPr lang="de-DE" dirty="0"/>
              <a:t>, </a:t>
            </a:r>
            <a:r>
              <a:rPr lang="de-DE" dirty="0" err="1"/>
              <a:t>we</a:t>
            </a:r>
            <a:r>
              <a:rPr lang="de-DE" dirty="0"/>
              <a:t> </a:t>
            </a:r>
            <a:r>
              <a:rPr lang="de-DE" dirty="0" err="1"/>
              <a:t>enforce</a:t>
            </a:r>
            <a:r>
              <a:rPr lang="de-DE" dirty="0"/>
              <a:t> </a:t>
            </a:r>
            <a:r>
              <a:rPr lang="de-DE" dirty="0" err="1"/>
              <a:t>stricter</a:t>
            </a:r>
            <a:r>
              <a:rPr lang="de-DE" dirty="0"/>
              <a:t> and </a:t>
            </a:r>
            <a:r>
              <a:rPr lang="de-DE" dirty="0" err="1"/>
              <a:t>stricter</a:t>
            </a:r>
            <a:r>
              <a:rPr lang="de-DE" dirty="0"/>
              <a:t> </a:t>
            </a:r>
            <a:r>
              <a:rPr lang="de-DE" dirty="0" err="1"/>
              <a:t>levels</a:t>
            </a:r>
            <a:r>
              <a:rPr lang="de-DE" dirty="0"/>
              <a:t> </a:t>
            </a:r>
            <a:r>
              <a:rPr lang="de-DE" dirty="0" err="1"/>
              <a:t>of</a:t>
            </a:r>
            <a:r>
              <a:rPr lang="de-DE" dirty="0"/>
              <a:t> </a:t>
            </a:r>
            <a:r>
              <a:rPr lang="de-DE" dirty="0" err="1"/>
              <a:t>comparability</a:t>
            </a:r>
            <a:r>
              <a:rPr lang="de-DE" dirty="0"/>
              <a:t> </a:t>
            </a:r>
            <a:r>
              <a:rPr lang="de-DE" dirty="0" err="1"/>
              <a:t>by</a:t>
            </a:r>
            <a:r>
              <a:rPr lang="de-DE" dirty="0"/>
              <a:t> </a:t>
            </a:r>
            <a:r>
              <a:rPr lang="de-DE" dirty="0" err="1"/>
              <a:t>forcing</a:t>
            </a:r>
            <a:r>
              <a:rPr lang="de-DE" dirty="0"/>
              <a:t> </a:t>
            </a:r>
            <a:r>
              <a:rPr lang="de-DE" dirty="0" err="1"/>
              <a:t>paramters</a:t>
            </a:r>
            <a:r>
              <a:rPr lang="de-DE" dirty="0"/>
              <a:t> </a:t>
            </a:r>
            <a:r>
              <a:rPr lang="de-DE" dirty="0" err="1"/>
              <a:t>of</a:t>
            </a:r>
            <a:r>
              <a:rPr lang="de-DE" dirty="0"/>
              <a:t> the </a:t>
            </a:r>
            <a:r>
              <a:rPr lang="de-DE" dirty="0" err="1"/>
              <a:t>models</a:t>
            </a:r>
            <a:r>
              <a:rPr lang="de-DE" dirty="0"/>
              <a:t> in </a:t>
            </a:r>
            <a:r>
              <a:rPr lang="de-DE" dirty="0" err="1"/>
              <a:t>each</a:t>
            </a:r>
            <a:r>
              <a:rPr lang="de-DE" dirty="0"/>
              <a:t> </a:t>
            </a:r>
            <a:r>
              <a:rPr lang="de-DE" dirty="0" err="1"/>
              <a:t>group</a:t>
            </a:r>
            <a:r>
              <a:rPr lang="de-DE" dirty="0"/>
              <a:t> </a:t>
            </a:r>
            <a:r>
              <a:rPr lang="de-DE" dirty="0" err="1"/>
              <a:t>to</a:t>
            </a:r>
            <a:r>
              <a:rPr lang="de-DE" dirty="0"/>
              <a:t> </a:t>
            </a:r>
            <a:r>
              <a:rPr lang="de-DE" dirty="0" err="1"/>
              <a:t>be</a:t>
            </a:r>
            <a:r>
              <a:rPr lang="de-DE" dirty="0"/>
              <a:t> </a:t>
            </a:r>
            <a:r>
              <a:rPr lang="de-DE" dirty="0" err="1"/>
              <a:t>identical</a:t>
            </a:r>
            <a:r>
              <a:rPr lang="de-DE" dirty="0"/>
              <a:t> </a:t>
            </a:r>
            <a:r>
              <a:rPr lang="de-DE" dirty="0" err="1"/>
              <a:t>across</a:t>
            </a:r>
            <a:r>
              <a:rPr lang="de-DE" dirty="0"/>
              <a:t> all </a:t>
            </a:r>
            <a:r>
              <a:rPr lang="de-DE" dirty="0" err="1"/>
              <a:t>groups</a:t>
            </a:r>
            <a:r>
              <a:rPr lang="de-DE" dirty="0"/>
              <a:t>.</a:t>
            </a:r>
          </a:p>
          <a:p>
            <a:r>
              <a:rPr lang="de-DE" dirty="0"/>
              <a:t>Measurement </a:t>
            </a:r>
            <a:r>
              <a:rPr lang="de-DE" dirty="0" err="1"/>
              <a:t>invariance</a:t>
            </a:r>
            <a:r>
              <a:rPr lang="de-DE" dirty="0"/>
              <a:t> </a:t>
            </a:r>
            <a:r>
              <a:rPr lang="de-DE" dirty="0" err="1"/>
              <a:t>has</a:t>
            </a:r>
            <a:r>
              <a:rPr lang="de-DE" dirty="0"/>
              <a:t> </a:t>
            </a:r>
            <a:r>
              <a:rPr lang="de-DE" dirty="0" err="1"/>
              <a:t>been</a:t>
            </a:r>
            <a:r>
              <a:rPr lang="de-DE" dirty="0"/>
              <a:t> </a:t>
            </a:r>
            <a:r>
              <a:rPr lang="de-DE" dirty="0" err="1"/>
              <a:t>demonstrated</a:t>
            </a:r>
            <a:r>
              <a:rPr lang="de-DE" dirty="0"/>
              <a:t>, </a:t>
            </a:r>
            <a:r>
              <a:rPr lang="de-DE" dirty="0" err="1"/>
              <a:t>if</a:t>
            </a:r>
            <a:r>
              <a:rPr lang="de-DE" dirty="0"/>
              <a:t> </a:t>
            </a:r>
            <a:r>
              <a:rPr lang="de-DE" dirty="0" err="1"/>
              <a:t>these</a:t>
            </a:r>
            <a:r>
              <a:rPr lang="de-DE" dirty="0"/>
              <a:t> </a:t>
            </a:r>
            <a:r>
              <a:rPr lang="de-DE" dirty="0" err="1"/>
              <a:t>constrained</a:t>
            </a:r>
            <a:r>
              <a:rPr lang="de-DE" dirty="0"/>
              <a:t> </a:t>
            </a:r>
            <a:r>
              <a:rPr lang="de-DE" dirty="0" err="1"/>
              <a:t>models</a:t>
            </a:r>
            <a:r>
              <a:rPr lang="de-DE" dirty="0"/>
              <a:t> still </a:t>
            </a:r>
            <a:r>
              <a:rPr lang="de-DE" dirty="0" err="1"/>
              <a:t>adequatly</a:t>
            </a:r>
            <a:r>
              <a:rPr lang="de-DE" dirty="0"/>
              <a:t> </a:t>
            </a:r>
            <a:r>
              <a:rPr lang="de-DE" dirty="0" err="1"/>
              <a:t>desribe</a:t>
            </a:r>
            <a:r>
              <a:rPr lang="de-DE" dirty="0"/>
              <a:t> </a:t>
            </a:r>
            <a:r>
              <a:rPr lang="de-DE" dirty="0" err="1"/>
              <a:t>our</a:t>
            </a:r>
            <a:r>
              <a:rPr lang="de-DE" dirty="0"/>
              <a:t> </a:t>
            </a:r>
            <a:r>
              <a:rPr lang="de-DE" dirty="0" err="1"/>
              <a:t>empirical</a:t>
            </a:r>
            <a:r>
              <a:rPr lang="de-DE" dirty="0"/>
              <a:t> </a:t>
            </a:r>
            <a:r>
              <a:rPr lang="de-DE" dirty="0" err="1"/>
              <a:t>data</a:t>
            </a:r>
            <a:r>
              <a:rPr lang="de-DE" dirty="0"/>
              <a:t>.</a:t>
            </a:r>
          </a:p>
        </p:txBody>
      </p:sp>
      <p:sp>
        <p:nvSpPr>
          <p:cNvPr id="4" name="Slide Number Placeholder 3"/>
          <p:cNvSpPr>
            <a:spLocks noGrp="1"/>
          </p:cNvSpPr>
          <p:nvPr>
            <p:ph type="sldNum" sz="quarter" idx="5"/>
          </p:nvPr>
        </p:nvSpPr>
        <p:spPr/>
        <p:txBody>
          <a:bodyPr/>
          <a:lstStyle/>
          <a:p>
            <a:fld id="{6696D732-BAFD-4CEB-B2CC-3490B7BD4B31}" type="slidenum">
              <a:rPr lang="en-US" smtClean="0"/>
              <a:t>13</a:t>
            </a:fld>
            <a:endParaRPr lang="en-US"/>
          </a:p>
        </p:txBody>
      </p:sp>
    </p:spTree>
    <p:extLst>
      <p:ext uri="{BB962C8B-B14F-4D97-AF65-F5344CB8AC3E}">
        <p14:creationId xmlns:p14="http://schemas.microsoft.com/office/powerpoint/2010/main" val="2296600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Here I </a:t>
            </a:r>
            <a:r>
              <a:rPr lang="de-DE" dirty="0" err="1"/>
              <a:t>have</a:t>
            </a:r>
            <a:r>
              <a:rPr lang="de-DE" dirty="0"/>
              <a:t> </a:t>
            </a:r>
            <a:r>
              <a:rPr lang="de-DE" dirty="0" err="1"/>
              <a:t>listed</a:t>
            </a:r>
            <a:r>
              <a:rPr lang="de-DE" dirty="0"/>
              <a:t> the </a:t>
            </a:r>
            <a:r>
              <a:rPr lang="de-DE" dirty="0" err="1"/>
              <a:t>commonly</a:t>
            </a:r>
            <a:r>
              <a:rPr lang="de-DE" dirty="0"/>
              <a:t> </a:t>
            </a:r>
            <a:r>
              <a:rPr lang="de-DE" dirty="0" err="1"/>
              <a:t>used</a:t>
            </a:r>
            <a:r>
              <a:rPr lang="de-DE" dirty="0"/>
              <a:t> </a:t>
            </a:r>
            <a:r>
              <a:rPr lang="de-DE" dirty="0" err="1"/>
              <a:t>levels</a:t>
            </a:r>
            <a:r>
              <a:rPr lang="de-DE" dirty="0"/>
              <a:t> </a:t>
            </a:r>
            <a:r>
              <a:rPr lang="de-DE" dirty="0" err="1"/>
              <a:t>of</a:t>
            </a:r>
            <a:r>
              <a:rPr lang="de-DE" dirty="0"/>
              <a:t> </a:t>
            </a:r>
            <a:r>
              <a:rPr lang="de-DE" dirty="0" err="1"/>
              <a:t>measurement</a:t>
            </a:r>
            <a:r>
              <a:rPr lang="de-DE" dirty="0"/>
              <a:t> </a:t>
            </a:r>
            <a:r>
              <a:rPr lang="de-DE" dirty="0" err="1"/>
              <a:t>invariance</a:t>
            </a:r>
            <a:r>
              <a:rPr lang="de-DE" dirty="0"/>
              <a:t> and </a:t>
            </a:r>
            <a:r>
              <a:rPr lang="de-DE" dirty="0" err="1"/>
              <a:t>their</a:t>
            </a:r>
            <a:r>
              <a:rPr lang="de-DE" dirty="0"/>
              <a:t> </a:t>
            </a:r>
            <a:r>
              <a:rPr lang="de-DE" dirty="0" err="1"/>
              <a:t>implications</a:t>
            </a:r>
            <a:r>
              <a:rPr lang="de-DE" dirty="0"/>
              <a:t>. </a:t>
            </a:r>
          </a:p>
          <a:p>
            <a:r>
              <a:rPr lang="de-DE" dirty="0"/>
              <a:t>Note, </a:t>
            </a:r>
            <a:r>
              <a:rPr lang="de-DE" dirty="0" err="1"/>
              <a:t>however</a:t>
            </a:r>
            <a:r>
              <a:rPr lang="de-DE" dirty="0"/>
              <a:t>, </a:t>
            </a:r>
            <a:r>
              <a:rPr lang="de-DE" dirty="0" err="1"/>
              <a:t>that</a:t>
            </a:r>
            <a:r>
              <a:rPr lang="de-DE" dirty="0"/>
              <a:t> </a:t>
            </a:r>
            <a:r>
              <a:rPr lang="de-DE" dirty="0" err="1"/>
              <a:t>even</a:t>
            </a:r>
            <a:r>
              <a:rPr lang="de-DE" dirty="0"/>
              <a:t> </a:t>
            </a:r>
            <a:r>
              <a:rPr lang="de-DE" dirty="0" err="1"/>
              <a:t>highly</a:t>
            </a:r>
            <a:r>
              <a:rPr lang="de-DE" dirty="0"/>
              <a:t> </a:t>
            </a:r>
            <a:r>
              <a:rPr lang="de-DE" dirty="0" err="1"/>
              <a:t>developed</a:t>
            </a:r>
            <a:r>
              <a:rPr lang="de-DE" dirty="0"/>
              <a:t> </a:t>
            </a:r>
            <a:r>
              <a:rPr lang="de-DE" dirty="0" err="1"/>
              <a:t>psychometric</a:t>
            </a:r>
            <a:r>
              <a:rPr lang="de-DE" dirty="0"/>
              <a:t> </a:t>
            </a:r>
            <a:r>
              <a:rPr lang="de-DE" dirty="0" err="1"/>
              <a:t>scales</a:t>
            </a:r>
            <a:r>
              <a:rPr lang="de-DE" dirty="0"/>
              <a:t> </a:t>
            </a:r>
            <a:r>
              <a:rPr lang="de-DE" dirty="0" err="1"/>
              <a:t>usually</a:t>
            </a:r>
            <a:r>
              <a:rPr lang="de-DE" dirty="0"/>
              <a:t> do not </a:t>
            </a:r>
            <a:r>
              <a:rPr lang="de-DE" dirty="0" err="1"/>
              <a:t>reach</a:t>
            </a:r>
            <a:r>
              <a:rPr lang="de-DE" dirty="0"/>
              <a:t> </a:t>
            </a:r>
            <a:r>
              <a:rPr lang="de-DE" dirty="0" err="1"/>
              <a:t>strict</a:t>
            </a:r>
            <a:r>
              <a:rPr lang="de-DE" dirty="0"/>
              <a:t> </a:t>
            </a:r>
            <a:r>
              <a:rPr lang="de-DE" dirty="0" err="1"/>
              <a:t>invariance</a:t>
            </a:r>
            <a:r>
              <a:rPr lang="de-DE" dirty="0"/>
              <a:t>. </a:t>
            </a:r>
          </a:p>
          <a:p>
            <a:r>
              <a:rPr lang="de-DE" dirty="0"/>
              <a:t>Still, </a:t>
            </a:r>
            <a:r>
              <a:rPr lang="de-DE" dirty="0" err="1"/>
              <a:t>any</a:t>
            </a:r>
            <a:r>
              <a:rPr lang="de-DE" dirty="0"/>
              <a:t> </a:t>
            </a:r>
            <a:r>
              <a:rPr lang="de-DE" dirty="0" err="1"/>
              <a:t>measurement</a:t>
            </a:r>
            <a:r>
              <a:rPr lang="de-DE" dirty="0"/>
              <a:t> </a:t>
            </a:r>
            <a:r>
              <a:rPr lang="de-DE" dirty="0" err="1"/>
              <a:t>invariance</a:t>
            </a:r>
            <a:r>
              <a:rPr lang="de-DE" dirty="0"/>
              <a:t> </a:t>
            </a:r>
            <a:r>
              <a:rPr lang="de-DE" dirty="0" err="1"/>
              <a:t>level</a:t>
            </a:r>
            <a:r>
              <a:rPr lang="de-DE" dirty="0"/>
              <a:t> </a:t>
            </a:r>
            <a:r>
              <a:rPr lang="de-DE" dirty="0" err="1"/>
              <a:t>that</a:t>
            </a:r>
            <a:r>
              <a:rPr lang="de-DE" dirty="0"/>
              <a:t> </a:t>
            </a:r>
            <a:r>
              <a:rPr lang="de-DE" dirty="0" err="1"/>
              <a:t>we</a:t>
            </a:r>
            <a:r>
              <a:rPr lang="de-DE" dirty="0"/>
              <a:t> </a:t>
            </a:r>
            <a:r>
              <a:rPr lang="de-DE" dirty="0" err="1"/>
              <a:t>can</a:t>
            </a:r>
            <a:r>
              <a:rPr lang="de-DE" dirty="0"/>
              <a:t> </a:t>
            </a:r>
            <a:r>
              <a:rPr lang="de-DE" dirty="0" err="1"/>
              <a:t>demonstrate</a:t>
            </a:r>
            <a:r>
              <a:rPr lang="de-DE" dirty="0"/>
              <a:t> </a:t>
            </a:r>
            <a:r>
              <a:rPr lang="de-DE" dirty="0" err="1"/>
              <a:t>already</a:t>
            </a:r>
            <a:r>
              <a:rPr lang="de-DE" dirty="0"/>
              <a:t> </a:t>
            </a:r>
            <a:r>
              <a:rPr lang="de-DE" dirty="0" err="1"/>
              <a:t>gives</a:t>
            </a:r>
            <a:r>
              <a:rPr lang="de-DE" dirty="0"/>
              <a:t> </a:t>
            </a:r>
            <a:r>
              <a:rPr lang="de-DE" dirty="0" err="1"/>
              <a:t>us</a:t>
            </a:r>
            <a:r>
              <a:rPr lang="de-DE" dirty="0"/>
              <a:t> </a:t>
            </a:r>
            <a:r>
              <a:rPr lang="de-DE" dirty="0" err="1"/>
              <a:t>more</a:t>
            </a:r>
            <a:r>
              <a:rPr lang="de-DE" dirty="0"/>
              <a:t> </a:t>
            </a:r>
            <a:r>
              <a:rPr lang="de-DE" dirty="0" err="1"/>
              <a:t>confidence</a:t>
            </a:r>
            <a:r>
              <a:rPr lang="de-DE" dirty="0"/>
              <a:t> </a:t>
            </a:r>
            <a:r>
              <a:rPr lang="de-DE" dirty="0" err="1"/>
              <a:t>that</a:t>
            </a:r>
            <a:r>
              <a:rPr lang="de-DE" dirty="0"/>
              <a:t> </a:t>
            </a:r>
            <a:r>
              <a:rPr lang="de-DE" dirty="0" err="1"/>
              <a:t>we</a:t>
            </a:r>
            <a:r>
              <a:rPr lang="de-DE" dirty="0"/>
              <a:t> </a:t>
            </a:r>
            <a:r>
              <a:rPr lang="de-DE" dirty="0" err="1"/>
              <a:t>can</a:t>
            </a:r>
            <a:r>
              <a:rPr lang="de-DE" dirty="0"/>
              <a:t> </a:t>
            </a:r>
            <a:r>
              <a:rPr lang="de-DE" dirty="0" err="1"/>
              <a:t>compare</a:t>
            </a:r>
            <a:r>
              <a:rPr lang="de-DE" dirty="0"/>
              <a:t> </a:t>
            </a:r>
            <a:r>
              <a:rPr lang="de-DE" dirty="0" err="1"/>
              <a:t>measurements</a:t>
            </a:r>
            <a:r>
              <a:rPr lang="de-DE" dirty="0"/>
              <a:t> </a:t>
            </a:r>
            <a:r>
              <a:rPr lang="de-DE" dirty="0" err="1"/>
              <a:t>across</a:t>
            </a:r>
            <a:r>
              <a:rPr lang="de-DE" dirty="0"/>
              <a:t> </a:t>
            </a:r>
            <a:r>
              <a:rPr lang="de-DE" dirty="0" err="1"/>
              <a:t>modes</a:t>
            </a:r>
            <a:r>
              <a:rPr lang="de-DE" dirty="0"/>
              <a:t>.</a:t>
            </a:r>
          </a:p>
          <a:p>
            <a:r>
              <a:rPr lang="en-US" dirty="0"/>
              <a:t>The approach formally only tests the multi-item scale itself. However, I would argue that finding robust measurement invariance for multi-item scales across modes in your survey also increases our </a:t>
            </a:r>
            <a:r>
              <a:rPr lang="en-US" dirty="0" err="1"/>
              <a:t>confidene</a:t>
            </a:r>
            <a:r>
              <a:rPr lang="en-US" dirty="0"/>
              <a:t> that mode effects are not as harsh as we feared.</a:t>
            </a:r>
          </a:p>
          <a:p>
            <a:endParaRPr lang="en-US" dirty="0"/>
          </a:p>
          <a:p>
            <a:r>
              <a:rPr lang="en-US" dirty="0"/>
              <a:t>Below, I cite an example paper. Applying MGCFAs to test for mode effects is a rather well established idea.</a:t>
            </a:r>
          </a:p>
          <a:p>
            <a:endParaRPr lang="en-US" dirty="0"/>
          </a:p>
          <a:p>
            <a:r>
              <a:rPr lang="en-US" dirty="0"/>
              <a:t>Unfortunately, if understandably, multi-item instruments are the exception and not the rule in social science surveys.</a:t>
            </a:r>
          </a:p>
          <a:p>
            <a:r>
              <a:rPr lang="en-US" dirty="0"/>
              <a:t>Instead, we most commonly find single-item measures which require different approaches.</a:t>
            </a:r>
          </a:p>
        </p:txBody>
      </p:sp>
      <p:sp>
        <p:nvSpPr>
          <p:cNvPr id="4" name="Slide Number Placeholder 3"/>
          <p:cNvSpPr>
            <a:spLocks noGrp="1"/>
          </p:cNvSpPr>
          <p:nvPr>
            <p:ph type="sldNum" sz="quarter" idx="5"/>
          </p:nvPr>
        </p:nvSpPr>
        <p:spPr/>
        <p:txBody>
          <a:bodyPr/>
          <a:lstStyle/>
          <a:p>
            <a:fld id="{6696D732-BAFD-4CEB-B2CC-3490B7BD4B31}" type="slidenum">
              <a:rPr lang="en-US" smtClean="0"/>
              <a:t>14</a:t>
            </a:fld>
            <a:endParaRPr lang="en-US"/>
          </a:p>
        </p:txBody>
      </p:sp>
    </p:spTree>
    <p:extLst>
      <p:ext uri="{BB962C8B-B14F-4D97-AF65-F5344CB8AC3E}">
        <p14:creationId xmlns:p14="http://schemas.microsoft.com/office/powerpoint/2010/main" val="673590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6696D732-BAFD-4CEB-B2CC-3490B7BD4B31}" type="slidenum">
              <a:rPr lang="en-US" smtClean="0"/>
              <a:t>15</a:t>
            </a:fld>
            <a:endParaRPr lang="en-US"/>
          </a:p>
        </p:txBody>
      </p:sp>
    </p:spTree>
    <p:extLst>
      <p:ext uri="{BB962C8B-B14F-4D97-AF65-F5344CB8AC3E}">
        <p14:creationId xmlns:p14="http://schemas.microsoft.com/office/powerpoint/2010/main" val="4073498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Onwards</a:t>
            </a:r>
            <a:r>
              <a:rPr lang="de-DE" dirty="0"/>
              <a:t> </a:t>
            </a:r>
            <a:r>
              <a:rPr lang="de-DE" dirty="0" err="1"/>
              <a:t>to</a:t>
            </a:r>
            <a:r>
              <a:rPr lang="de-DE" dirty="0"/>
              <a:t> the </a:t>
            </a:r>
            <a:r>
              <a:rPr lang="de-DE" dirty="0" err="1"/>
              <a:t>third</a:t>
            </a:r>
            <a:r>
              <a:rPr lang="de-DE" dirty="0"/>
              <a:t> </a:t>
            </a:r>
            <a:r>
              <a:rPr lang="de-DE" dirty="0" err="1"/>
              <a:t>strategy</a:t>
            </a:r>
            <a:r>
              <a:rPr lang="de-DE" dirty="0"/>
              <a:t>. This time </a:t>
            </a:r>
            <a:r>
              <a:rPr lang="de-DE" dirty="0" err="1"/>
              <a:t>we</a:t>
            </a:r>
            <a:r>
              <a:rPr lang="de-DE" dirty="0"/>
              <a:t> </a:t>
            </a:r>
            <a:r>
              <a:rPr lang="de-DE" dirty="0" err="1"/>
              <a:t>make</a:t>
            </a:r>
            <a:r>
              <a:rPr lang="de-DE" dirty="0"/>
              <a:t> </a:t>
            </a:r>
            <a:r>
              <a:rPr lang="de-DE" dirty="0" err="1"/>
              <a:t>use</a:t>
            </a:r>
            <a:r>
              <a:rPr lang="de-DE" dirty="0"/>
              <a:t> </a:t>
            </a:r>
            <a:r>
              <a:rPr lang="de-DE" dirty="0" err="1"/>
              <a:t>of</a:t>
            </a:r>
            <a:r>
              <a:rPr lang="de-DE" dirty="0"/>
              <a:t> the </a:t>
            </a:r>
            <a:r>
              <a:rPr lang="de-DE" dirty="0" err="1"/>
              <a:t>intercorrelations</a:t>
            </a:r>
            <a:r>
              <a:rPr lang="de-DE" dirty="0"/>
              <a:t> </a:t>
            </a:r>
            <a:r>
              <a:rPr lang="de-DE" dirty="0" err="1"/>
              <a:t>between</a:t>
            </a:r>
            <a:r>
              <a:rPr lang="de-DE" dirty="0"/>
              <a:t> </a:t>
            </a:r>
            <a:r>
              <a:rPr lang="de-DE" dirty="0" err="1"/>
              <a:t>substantive</a:t>
            </a:r>
            <a:r>
              <a:rPr lang="de-DE" dirty="0"/>
              <a:t> </a:t>
            </a:r>
            <a:r>
              <a:rPr lang="de-DE" dirty="0" err="1"/>
              <a:t>concepts</a:t>
            </a:r>
            <a:r>
              <a:rPr lang="de-DE" dirty="0"/>
              <a:t> </a:t>
            </a:r>
            <a:r>
              <a:rPr lang="de-DE" dirty="0" err="1"/>
              <a:t>to</a:t>
            </a:r>
            <a:r>
              <a:rPr lang="de-DE" dirty="0"/>
              <a:t> check for </a:t>
            </a:r>
            <a:r>
              <a:rPr lang="de-DE" dirty="0" err="1"/>
              <a:t>measurement</a:t>
            </a:r>
            <a:r>
              <a:rPr lang="de-DE" dirty="0"/>
              <a:t> </a:t>
            </a:r>
            <a:r>
              <a:rPr lang="de-DE" dirty="0" err="1"/>
              <a:t>comparability</a:t>
            </a:r>
            <a:r>
              <a:rPr lang="de-DE" dirty="0"/>
              <a:t>.</a:t>
            </a:r>
          </a:p>
          <a:p>
            <a:r>
              <a:rPr lang="de-DE" dirty="0"/>
              <a:t>This </a:t>
            </a:r>
            <a:r>
              <a:rPr lang="de-DE" dirty="0" err="1"/>
              <a:t>approach</a:t>
            </a:r>
            <a:r>
              <a:rPr lang="de-DE" dirty="0"/>
              <a:t> </a:t>
            </a:r>
            <a:r>
              <a:rPr lang="de-DE" dirty="0" err="1"/>
              <a:t>focusses</a:t>
            </a:r>
            <a:r>
              <a:rPr lang="de-DE" dirty="0"/>
              <a:t> on </a:t>
            </a:r>
            <a:r>
              <a:rPr lang="de-DE" dirty="0" err="1"/>
              <a:t>finding</a:t>
            </a:r>
            <a:r>
              <a:rPr lang="de-DE" dirty="0"/>
              <a:t> </a:t>
            </a:r>
            <a:r>
              <a:rPr lang="de-DE" dirty="0" err="1"/>
              <a:t>conceptual</a:t>
            </a:r>
            <a:r>
              <a:rPr lang="de-DE" dirty="0"/>
              <a:t> </a:t>
            </a:r>
            <a:r>
              <a:rPr lang="de-DE" dirty="0" err="1"/>
              <a:t>comparability</a:t>
            </a:r>
            <a:r>
              <a:rPr lang="de-DE" dirty="0"/>
              <a:t> </a:t>
            </a:r>
            <a:r>
              <a:rPr lang="de-DE" dirty="0" err="1"/>
              <a:t>issues</a:t>
            </a:r>
            <a:r>
              <a:rPr lang="de-DE" dirty="0"/>
              <a:t>, such </a:t>
            </a:r>
            <a:r>
              <a:rPr lang="de-DE" dirty="0" err="1"/>
              <a:t>as</a:t>
            </a:r>
            <a:r>
              <a:rPr lang="de-DE" dirty="0"/>
              <a:t> </a:t>
            </a:r>
            <a:r>
              <a:rPr lang="de-DE" dirty="0" err="1"/>
              <a:t>contaminated</a:t>
            </a:r>
            <a:r>
              <a:rPr lang="de-DE" dirty="0"/>
              <a:t> </a:t>
            </a:r>
            <a:r>
              <a:rPr lang="de-DE" dirty="0" err="1"/>
              <a:t>measurements</a:t>
            </a:r>
            <a:r>
              <a:rPr lang="de-DE" dirty="0"/>
              <a:t>. </a:t>
            </a:r>
            <a:r>
              <a:rPr lang="de-DE" dirty="0" err="1"/>
              <a:t>However</a:t>
            </a:r>
            <a:r>
              <a:rPr lang="de-DE" dirty="0"/>
              <a:t>, </a:t>
            </a:r>
            <a:r>
              <a:rPr lang="de-DE" dirty="0" err="1"/>
              <a:t>we</a:t>
            </a:r>
            <a:r>
              <a:rPr lang="de-DE" dirty="0"/>
              <a:t> will also </a:t>
            </a:r>
            <a:r>
              <a:rPr lang="de-DE" dirty="0" err="1"/>
              <a:t>get</a:t>
            </a:r>
            <a:r>
              <a:rPr lang="de-DE" dirty="0"/>
              <a:t> </a:t>
            </a:r>
            <a:r>
              <a:rPr lang="de-DE" dirty="0" err="1"/>
              <a:t>some</a:t>
            </a:r>
            <a:r>
              <a:rPr lang="de-DE" dirty="0"/>
              <a:t> </a:t>
            </a:r>
            <a:r>
              <a:rPr lang="de-DE" dirty="0" err="1"/>
              <a:t>insights</a:t>
            </a:r>
            <a:r>
              <a:rPr lang="de-DE" dirty="0"/>
              <a:t> </a:t>
            </a:r>
            <a:r>
              <a:rPr lang="de-DE" dirty="0" err="1"/>
              <a:t>into</a:t>
            </a:r>
            <a:r>
              <a:rPr lang="de-DE" dirty="0"/>
              <a:t> </a:t>
            </a:r>
            <a:r>
              <a:rPr lang="de-DE" dirty="0" err="1"/>
              <a:t>reliability</a:t>
            </a:r>
            <a:r>
              <a:rPr lang="de-DE" dirty="0"/>
              <a:t> </a:t>
            </a:r>
            <a:r>
              <a:rPr lang="de-DE" dirty="0" err="1"/>
              <a:t>as</a:t>
            </a:r>
            <a:r>
              <a:rPr lang="de-DE" dirty="0"/>
              <a:t> </a:t>
            </a:r>
            <a:r>
              <a:rPr lang="de-DE" dirty="0" err="1"/>
              <a:t>we</a:t>
            </a:r>
            <a:r>
              <a:rPr lang="de-DE" dirty="0"/>
              <a:t> will </a:t>
            </a:r>
            <a:r>
              <a:rPr lang="de-DE" dirty="0" err="1"/>
              <a:t>see</a:t>
            </a:r>
            <a:r>
              <a:rPr lang="de-DE" dirty="0"/>
              <a:t> in a </a:t>
            </a:r>
            <a:r>
              <a:rPr lang="de-DE" dirty="0" err="1"/>
              <a:t>few</a:t>
            </a:r>
            <a:r>
              <a:rPr lang="de-DE" dirty="0"/>
              <a:t> </a:t>
            </a:r>
            <a:r>
              <a:rPr lang="de-DE" dirty="0" err="1"/>
              <a:t>slides</a:t>
            </a:r>
            <a:r>
              <a:rPr lang="de-DE" dirty="0"/>
              <a:t>.</a:t>
            </a:r>
          </a:p>
          <a:p>
            <a:endParaRPr lang="de-DE" dirty="0"/>
          </a:p>
          <a:p>
            <a:r>
              <a:rPr lang="de-DE" dirty="0"/>
              <a:t>The </a:t>
            </a:r>
            <a:r>
              <a:rPr lang="de-DE" dirty="0" err="1"/>
              <a:t>idea</a:t>
            </a:r>
            <a:r>
              <a:rPr lang="de-DE" dirty="0"/>
              <a:t> </a:t>
            </a:r>
            <a:r>
              <a:rPr lang="de-DE" dirty="0" err="1"/>
              <a:t>is</a:t>
            </a:r>
            <a:r>
              <a:rPr lang="de-DE" dirty="0"/>
              <a:t> </a:t>
            </a:r>
            <a:r>
              <a:rPr lang="de-DE" dirty="0" err="1"/>
              <a:t>basically</a:t>
            </a:r>
            <a:r>
              <a:rPr lang="de-DE" dirty="0"/>
              <a:t> </a:t>
            </a:r>
            <a:r>
              <a:rPr lang="de-DE" dirty="0" err="1"/>
              <a:t>construct</a:t>
            </a:r>
            <a:r>
              <a:rPr lang="de-DE" dirty="0"/>
              <a:t> and </a:t>
            </a:r>
            <a:r>
              <a:rPr lang="de-DE" dirty="0" err="1"/>
              <a:t>criterion</a:t>
            </a:r>
            <a:r>
              <a:rPr lang="de-DE" dirty="0"/>
              <a:t> </a:t>
            </a:r>
            <a:r>
              <a:rPr lang="de-DE" dirty="0" err="1"/>
              <a:t>validation</a:t>
            </a:r>
            <a:r>
              <a:rPr lang="de-DE" dirty="0"/>
              <a:t>, </a:t>
            </a:r>
            <a:r>
              <a:rPr lang="de-DE" dirty="0" err="1"/>
              <a:t>where</a:t>
            </a:r>
            <a:r>
              <a:rPr lang="de-DE" dirty="0"/>
              <a:t> </a:t>
            </a:r>
            <a:r>
              <a:rPr lang="de-DE" dirty="0" err="1"/>
              <a:t>we</a:t>
            </a:r>
            <a:r>
              <a:rPr lang="de-DE" dirty="0"/>
              <a:t> check the </a:t>
            </a:r>
            <a:r>
              <a:rPr lang="de-DE" dirty="0" err="1"/>
              <a:t>validity</a:t>
            </a:r>
            <a:r>
              <a:rPr lang="de-DE" dirty="0"/>
              <a:t> </a:t>
            </a:r>
            <a:r>
              <a:rPr lang="de-DE" dirty="0" err="1"/>
              <a:t>of</a:t>
            </a:r>
            <a:r>
              <a:rPr lang="de-DE" dirty="0"/>
              <a:t> a </a:t>
            </a:r>
            <a:r>
              <a:rPr lang="de-DE" dirty="0" err="1"/>
              <a:t>measurement</a:t>
            </a:r>
            <a:r>
              <a:rPr lang="de-DE" dirty="0"/>
              <a:t> </a:t>
            </a:r>
            <a:r>
              <a:rPr lang="de-DE" dirty="0" err="1"/>
              <a:t>instrument</a:t>
            </a:r>
            <a:r>
              <a:rPr lang="de-DE" dirty="0"/>
              <a:t> </a:t>
            </a:r>
            <a:r>
              <a:rPr lang="de-DE" dirty="0" err="1"/>
              <a:t>by</a:t>
            </a:r>
            <a:r>
              <a:rPr lang="de-DE" dirty="0"/>
              <a:t> </a:t>
            </a:r>
            <a:r>
              <a:rPr lang="de-DE" dirty="0" err="1"/>
              <a:t>correlating</a:t>
            </a:r>
            <a:r>
              <a:rPr lang="de-DE" dirty="0"/>
              <a:t> </a:t>
            </a:r>
            <a:r>
              <a:rPr lang="de-DE" dirty="0" err="1"/>
              <a:t>it</a:t>
            </a:r>
            <a:r>
              <a:rPr lang="de-DE" dirty="0"/>
              <a:t> </a:t>
            </a:r>
            <a:r>
              <a:rPr lang="de-DE" dirty="0" err="1"/>
              <a:t>with</a:t>
            </a:r>
            <a:r>
              <a:rPr lang="de-DE" dirty="0"/>
              <a:t> </a:t>
            </a:r>
            <a:r>
              <a:rPr lang="de-DE" dirty="0" err="1"/>
              <a:t>theoretically</a:t>
            </a:r>
            <a:r>
              <a:rPr lang="de-DE" dirty="0"/>
              <a:t> </a:t>
            </a:r>
            <a:r>
              <a:rPr lang="de-DE" dirty="0" err="1"/>
              <a:t>related</a:t>
            </a:r>
            <a:r>
              <a:rPr lang="de-DE" dirty="0"/>
              <a:t> and </a:t>
            </a:r>
            <a:r>
              <a:rPr lang="de-DE" dirty="0" err="1"/>
              <a:t>unrelated</a:t>
            </a:r>
            <a:r>
              <a:rPr lang="de-DE" dirty="0"/>
              <a:t> </a:t>
            </a:r>
            <a:r>
              <a:rPr lang="de-DE" dirty="0" err="1"/>
              <a:t>concepts</a:t>
            </a:r>
            <a:r>
              <a:rPr lang="de-DE" dirty="0"/>
              <a:t> </a:t>
            </a:r>
            <a:r>
              <a:rPr lang="de-DE" dirty="0" err="1"/>
              <a:t>as</a:t>
            </a:r>
            <a:r>
              <a:rPr lang="de-DE" dirty="0"/>
              <a:t> </a:t>
            </a:r>
            <a:r>
              <a:rPr lang="de-DE" dirty="0" err="1"/>
              <a:t>well</a:t>
            </a:r>
            <a:r>
              <a:rPr lang="de-DE" dirty="0"/>
              <a:t> </a:t>
            </a:r>
            <a:r>
              <a:rPr lang="de-DE" dirty="0" err="1"/>
              <a:t>as</a:t>
            </a:r>
            <a:r>
              <a:rPr lang="de-DE" dirty="0"/>
              <a:t> relevant </a:t>
            </a:r>
            <a:r>
              <a:rPr lang="de-DE" dirty="0" err="1"/>
              <a:t>outcome</a:t>
            </a:r>
            <a:r>
              <a:rPr lang="de-DE" dirty="0"/>
              <a:t> variables.</a:t>
            </a:r>
          </a:p>
          <a:p>
            <a:r>
              <a:rPr lang="en-US" dirty="0"/>
              <a:t>Why not simply do the same for both modes?</a:t>
            </a:r>
          </a:p>
        </p:txBody>
      </p:sp>
      <p:sp>
        <p:nvSpPr>
          <p:cNvPr id="4" name="Slide Number Placeholder 3"/>
          <p:cNvSpPr>
            <a:spLocks noGrp="1"/>
          </p:cNvSpPr>
          <p:nvPr>
            <p:ph type="sldNum" sz="quarter" idx="5"/>
          </p:nvPr>
        </p:nvSpPr>
        <p:spPr/>
        <p:txBody>
          <a:bodyPr/>
          <a:lstStyle/>
          <a:p>
            <a:fld id="{6696D732-BAFD-4CEB-B2CC-3490B7BD4B31}" type="slidenum">
              <a:rPr lang="en-US" smtClean="0"/>
              <a:t>16</a:t>
            </a:fld>
            <a:endParaRPr lang="en-US"/>
          </a:p>
        </p:txBody>
      </p:sp>
    </p:spTree>
    <p:extLst>
      <p:ext uri="{BB962C8B-B14F-4D97-AF65-F5344CB8AC3E}">
        <p14:creationId xmlns:p14="http://schemas.microsoft.com/office/powerpoint/2010/main" val="3014179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Here a </a:t>
            </a:r>
            <a:r>
              <a:rPr lang="de-DE" dirty="0" err="1"/>
              <a:t>simply</a:t>
            </a:r>
            <a:r>
              <a:rPr lang="de-DE" dirty="0"/>
              <a:t> </a:t>
            </a:r>
            <a:r>
              <a:rPr lang="de-DE" dirty="0" err="1"/>
              <a:t>mock-example</a:t>
            </a:r>
            <a:r>
              <a:rPr lang="de-DE" dirty="0"/>
              <a:t> for </a:t>
            </a:r>
            <a:r>
              <a:rPr lang="de-DE" dirty="0" err="1"/>
              <a:t>political</a:t>
            </a:r>
            <a:r>
              <a:rPr lang="de-DE" dirty="0"/>
              <a:t> </a:t>
            </a:r>
            <a:r>
              <a:rPr lang="de-DE" dirty="0" err="1"/>
              <a:t>interest</a:t>
            </a:r>
            <a:r>
              <a:rPr lang="de-DE" dirty="0"/>
              <a:t>. Imagine </a:t>
            </a:r>
            <a:r>
              <a:rPr lang="de-DE" dirty="0" err="1"/>
              <a:t>we</a:t>
            </a:r>
            <a:r>
              <a:rPr lang="de-DE" dirty="0"/>
              <a:t> </a:t>
            </a:r>
            <a:r>
              <a:rPr lang="de-DE" dirty="0" err="1"/>
              <a:t>correlate</a:t>
            </a:r>
            <a:r>
              <a:rPr lang="de-DE" dirty="0"/>
              <a:t> </a:t>
            </a:r>
            <a:r>
              <a:rPr lang="de-DE" dirty="0" err="1"/>
              <a:t>it</a:t>
            </a:r>
            <a:r>
              <a:rPr lang="de-DE" dirty="0"/>
              <a:t> </a:t>
            </a:r>
            <a:r>
              <a:rPr lang="de-DE" dirty="0" err="1"/>
              <a:t>with</a:t>
            </a:r>
            <a:r>
              <a:rPr lang="de-DE" dirty="0"/>
              <a:t> </a:t>
            </a:r>
            <a:r>
              <a:rPr lang="de-DE" dirty="0" err="1"/>
              <a:t>other</a:t>
            </a:r>
            <a:r>
              <a:rPr lang="de-DE" dirty="0"/>
              <a:t> </a:t>
            </a:r>
            <a:r>
              <a:rPr lang="de-DE" dirty="0" err="1"/>
              <a:t>measures</a:t>
            </a:r>
            <a:r>
              <a:rPr lang="de-DE" dirty="0"/>
              <a:t> such </a:t>
            </a:r>
            <a:r>
              <a:rPr lang="de-DE" dirty="0" err="1"/>
              <a:t>as</a:t>
            </a:r>
            <a:r>
              <a:rPr lang="de-DE" dirty="0"/>
              <a:t> </a:t>
            </a:r>
            <a:r>
              <a:rPr lang="de-DE" dirty="0" err="1"/>
              <a:t>interest</a:t>
            </a:r>
            <a:r>
              <a:rPr lang="de-DE" dirty="0"/>
              <a:t> in TV </a:t>
            </a:r>
            <a:r>
              <a:rPr lang="de-DE" dirty="0" err="1"/>
              <a:t>news</a:t>
            </a:r>
            <a:r>
              <a:rPr lang="de-DE" dirty="0"/>
              <a:t> </a:t>
            </a:r>
            <a:r>
              <a:rPr lang="de-DE" dirty="0" err="1"/>
              <a:t>or</a:t>
            </a:r>
            <a:r>
              <a:rPr lang="de-DE" dirty="0"/>
              <a:t> </a:t>
            </a:r>
            <a:r>
              <a:rPr lang="de-DE" dirty="0" err="1"/>
              <a:t>how</a:t>
            </a:r>
            <a:r>
              <a:rPr lang="de-DE" dirty="0"/>
              <a:t> </a:t>
            </a:r>
            <a:r>
              <a:rPr lang="de-DE" dirty="0" err="1"/>
              <a:t>often</a:t>
            </a:r>
            <a:r>
              <a:rPr lang="de-DE" dirty="0"/>
              <a:t> </a:t>
            </a:r>
            <a:r>
              <a:rPr lang="de-DE" dirty="0" err="1"/>
              <a:t>respondents</a:t>
            </a:r>
            <a:r>
              <a:rPr lang="de-DE" dirty="0"/>
              <a:t> </a:t>
            </a:r>
            <a:r>
              <a:rPr lang="de-DE" dirty="0" err="1"/>
              <a:t>discuss</a:t>
            </a:r>
            <a:r>
              <a:rPr lang="de-DE" dirty="0"/>
              <a:t> </a:t>
            </a:r>
            <a:r>
              <a:rPr lang="de-DE" dirty="0" err="1"/>
              <a:t>politics</a:t>
            </a:r>
            <a:r>
              <a:rPr lang="de-DE" dirty="0"/>
              <a:t> </a:t>
            </a:r>
            <a:r>
              <a:rPr lang="de-DE" dirty="0" err="1"/>
              <a:t>with</a:t>
            </a:r>
            <a:r>
              <a:rPr lang="de-DE" dirty="0"/>
              <a:t> </a:t>
            </a:r>
            <a:r>
              <a:rPr lang="de-DE" dirty="0" err="1"/>
              <a:t>others</a:t>
            </a:r>
            <a:r>
              <a:rPr lang="de-DE" dirty="0"/>
              <a:t>.</a:t>
            </a:r>
          </a:p>
          <a:p>
            <a:endParaRPr lang="de-DE" dirty="0"/>
          </a:p>
          <a:p>
            <a:r>
              <a:rPr lang="de-DE" dirty="0" err="1"/>
              <a:t>It</a:t>
            </a:r>
            <a:r>
              <a:rPr lang="de-DE" dirty="0"/>
              <a:t> </a:t>
            </a:r>
            <a:r>
              <a:rPr lang="de-DE" dirty="0" err="1"/>
              <a:t>is</a:t>
            </a:r>
            <a:r>
              <a:rPr lang="de-DE" dirty="0"/>
              <a:t> </a:t>
            </a:r>
            <a:r>
              <a:rPr lang="de-DE" dirty="0" err="1"/>
              <a:t>inutitive</a:t>
            </a:r>
            <a:r>
              <a:rPr lang="de-DE" dirty="0"/>
              <a:t> </a:t>
            </a:r>
            <a:r>
              <a:rPr lang="de-DE" dirty="0" err="1"/>
              <a:t>to</a:t>
            </a:r>
            <a:r>
              <a:rPr lang="de-DE" dirty="0"/>
              <a:t> </a:t>
            </a:r>
            <a:r>
              <a:rPr lang="de-DE" dirty="0" err="1"/>
              <a:t>assume</a:t>
            </a:r>
            <a:r>
              <a:rPr lang="de-DE" dirty="0"/>
              <a:t> </a:t>
            </a:r>
            <a:r>
              <a:rPr lang="de-DE" dirty="0" err="1"/>
              <a:t>that</a:t>
            </a:r>
            <a:r>
              <a:rPr lang="de-DE" dirty="0"/>
              <a:t> </a:t>
            </a:r>
            <a:r>
              <a:rPr lang="de-DE" dirty="0" err="1"/>
              <a:t>we</a:t>
            </a:r>
            <a:r>
              <a:rPr lang="de-DE" dirty="0"/>
              <a:t> </a:t>
            </a:r>
            <a:r>
              <a:rPr lang="de-DE" dirty="0" err="1"/>
              <a:t>should</a:t>
            </a:r>
            <a:r>
              <a:rPr lang="de-DE" dirty="0"/>
              <a:t> </a:t>
            </a:r>
            <a:r>
              <a:rPr lang="de-DE" dirty="0" err="1"/>
              <a:t>get</a:t>
            </a:r>
            <a:r>
              <a:rPr lang="de-DE" dirty="0"/>
              <a:t> </a:t>
            </a:r>
            <a:r>
              <a:rPr lang="de-DE" dirty="0" err="1"/>
              <a:t>similar</a:t>
            </a:r>
            <a:r>
              <a:rPr lang="de-DE" dirty="0"/>
              <a:t> </a:t>
            </a:r>
            <a:r>
              <a:rPr lang="de-DE" dirty="0" err="1"/>
              <a:t>correlations</a:t>
            </a:r>
            <a:r>
              <a:rPr lang="de-DE" dirty="0"/>
              <a:t> in </a:t>
            </a:r>
            <a:r>
              <a:rPr lang="de-DE" dirty="0" err="1"/>
              <a:t>modes</a:t>
            </a:r>
            <a:r>
              <a:rPr lang="de-DE" dirty="0"/>
              <a:t> A and B </a:t>
            </a:r>
            <a:r>
              <a:rPr lang="de-DE" dirty="0" err="1"/>
              <a:t>if</a:t>
            </a:r>
            <a:r>
              <a:rPr lang="de-DE" dirty="0"/>
              <a:t> </a:t>
            </a:r>
            <a:r>
              <a:rPr lang="de-DE" dirty="0" err="1"/>
              <a:t>they</a:t>
            </a:r>
            <a:r>
              <a:rPr lang="de-DE" dirty="0"/>
              <a:t> </a:t>
            </a:r>
            <a:r>
              <a:rPr lang="de-DE" dirty="0" err="1"/>
              <a:t>are</a:t>
            </a:r>
            <a:r>
              <a:rPr lang="de-DE" dirty="0"/>
              <a:t> </a:t>
            </a:r>
            <a:r>
              <a:rPr lang="de-DE" dirty="0" err="1"/>
              <a:t>comparable</a:t>
            </a:r>
            <a:r>
              <a:rPr lang="de-DE" dirty="0"/>
              <a:t>.</a:t>
            </a:r>
          </a:p>
          <a:p>
            <a:r>
              <a:rPr lang="de-DE" dirty="0" err="1"/>
              <a:t>However</a:t>
            </a:r>
            <a:r>
              <a:rPr lang="de-DE" dirty="0"/>
              <a:t>, </a:t>
            </a:r>
            <a:r>
              <a:rPr lang="de-DE" dirty="0" err="1"/>
              <a:t>note</a:t>
            </a:r>
            <a:r>
              <a:rPr lang="de-DE" dirty="0"/>
              <a:t> </a:t>
            </a:r>
            <a:r>
              <a:rPr lang="de-DE" dirty="0" err="1"/>
              <a:t>that</a:t>
            </a:r>
            <a:r>
              <a:rPr lang="de-DE" dirty="0"/>
              <a:t> </a:t>
            </a:r>
            <a:r>
              <a:rPr lang="de-DE" dirty="0" err="1"/>
              <a:t>this</a:t>
            </a:r>
            <a:r>
              <a:rPr lang="de-DE" dirty="0"/>
              <a:t> </a:t>
            </a:r>
            <a:r>
              <a:rPr lang="de-DE" dirty="0" err="1"/>
              <a:t>approach</a:t>
            </a:r>
            <a:r>
              <a:rPr lang="de-DE" dirty="0"/>
              <a:t> </a:t>
            </a:r>
            <a:r>
              <a:rPr lang="de-DE" dirty="0" err="1"/>
              <a:t>works</a:t>
            </a:r>
            <a:r>
              <a:rPr lang="de-DE" dirty="0"/>
              <a:t> </a:t>
            </a:r>
            <a:r>
              <a:rPr lang="de-DE" dirty="0" err="1"/>
              <a:t>best</a:t>
            </a:r>
            <a:r>
              <a:rPr lang="de-DE" dirty="0"/>
              <a:t> in a </a:t>
            </a:r>
            <a:r>
              <a:rPr lang="de-DE" dirty="0" err="1"/>
              <a:t>random</a:t>
            </a:r>
            <a:r>
              <a:rPr lang="de-DE" dirty="0"/>
              <a:t> </a:t>
            </a:r>
            <a:r>
              <a:rPr lang="de-DE" dirty="0" err="1"/>
              <a:t>mode</a:t>
            </a:r>
            <a:r>
              <a:rPr lang="de-DE" dirty="0"/>
              <a:t> </a:t>
            </a:r>
            <a:r>
              <a:rPr lang="de-DE" dirty="0" err="1"/>
              <a:t>experiment</a:t>
            </a:r>
            <a:r>
              <a:rPr lang="de-DE" dirty="0"/>
              <a:t>. </a:t>
            </a:r>
            <a:r>
              <a:rPr lang="de-DE" dirty="0" err="1"/>
              <a:t>Otherwise</a:t>
            </a:r>
            <a:r>
              <a:rPr lang="de-DE" dirty="0"/>
              <a:t>, the </a:t>
            </a:r>
            <a:r>
              <a:rPr lang="de-DE" dirty="0" err="1"/>
              <a:t>true</a:t>
            </a:r>
            <a:r>
              <a:rPr lang="de-DE" dirty="0"/>
              <a:t> </a:t>
            </a:r>
            <a:r>
              <a:rPr lang="de-DE" dirty="0" err="1"/>
              <a:t>correlations</a:t>
            </a:r>
            <a:r>
              <a:rPr lang="de-DE" dirty="0"/>
              <a:t> </a:t>
            </a:r>
            <a:r>
              <a:rPr lang="de-DE" dirty="0" err="1"/>
              <a:t>might</a:t>
            </a:r>
            <a:r>
              <a:rPr lang="de-DE" dirty="0"/>
              <a:t> </a:t>
            </a:r>
            <a:r>
              <a:rPr lang="de-DE" dirty="0" err="1"/>
              <a:t>have</a:t>
            </a:r>
            <a:r>
              <a:rPr lang="de-DE" dirty="0"/>
              <a:t> </a:t>
            </a:r>
            <a:r>
              <a:rPr lang="de-DE" dirty="0" err="1"/>
              <a:t>changed</a:t>
            </a:r>
            <a:r>
              <a:rPr lang="de-DE" dirty="0"/>
              <a:t> </a:t>
            </a:r>
            <a:r>
              <a:rPr lang="de-DE" dirty="0" err="1"/>
              <a:t>over</a:t>
            </a:r>
            <a:r>
              <a:rPr lang="de-DE" dirty="0"/>
              <a:t> time for </a:t>
            </a:r>
            <a:r>
              <a:rPr lang="de-DE" dirty="0" err="1"/>
              <a:t>example</a:t>
            </a:r>
            <a:r>
              <a:rPr lang="de-DE" dirty="0"/>
              <a:t>.</a:t>
            </a:r>
            <a:endParaRPr lang="en-US" dirty="0"/>
          </a:p>
        </p:txBody>
      </p:sp>
      <p:sp>
        <p:nvSpPr>
          <p:cNvPr id="4" name="Slide Number Placeholder 3"/>
          <p:cNvSpPr>
            <a:spLocks noGrp="1"/>
          </p:cNvSpPr>
          <p:nvPr>
            <p:ph type="sldNum" sz="quarter" idx="5"/>
          </p:nvPr>
        </p:nvSpPr>
        <p:spPr/>
        <p:txBody>
          <a:bodyPr/>
          <a:lstStyle/>
          <a:p>
            <a:fld id="{6696D732-BAFD-4CEB-B2CC-3490B7BD4B31}" type="slidenum">
              <a:rPr lang="en-US" smtClean="0"/>
              <a:t>17</a:t>
            </a:fld>
            <a:endParaRPr lang="en-US"/>
          </a:p>
        </p:txBody>
      </p:sp>
    </p:spTree>
    <p:extLst>
      <p:ext uri="{BB962C8B-B14F-4D97-AF65-F5344CB8AC3E}">
        <p14:creationId xmlns:p14="http://schemas.microsoft.com/office/powerpoint/2010/main" val="1065303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As a </a:t>
            </a:r>
            <a:r>
              <a:rPr lang="de-DE" dirty="0" err="1"/>
              <a:t>scalable</a:t>
            </a:r>
            <a:r>
              <a:rPr lang="de-DE" dirty="0"/>
              <a:t> </a:t>
            </a:r>
            <a:r>
              <a:rPr lang="de-DE" dirty="0" err="1"/>
              <a:t>approach</a:t>
            </a:r>
            <a:r>
              <a:rPr lang="de-DE" dirty="0"/>
              <a:t>, </a:t>
            </a:r>
            <a:r>
              <a:rPr lang="de-DE" dirty="0" err="1"/>
              <a:t>we</a:t>
            </a:r>
            <a:r>
              <a:rPr lang="de-DE" dirty="0"/>
              <a:t> </a:t>
            </a:r>
            <a:r>
              <a:rPr lang="de-DE" dirty="0" err="1"/>
              <a:t>can</a:t>
            </a:r>
            <a:r>
              <a:rPr lang="de-DE" dirty="0"/>
              <a:t> </a:t>
            </a:r>
            <a:r>
              <a:rPr lang="de-DE" dirty="0" err="1"/>
              <a:t>summarise</a:t>
            </a:r>
            <a:r>
              <a:rPr lang="de-DE" dirty="0"/>
              <a:t> </a:t>
            </a:r>
            <a:r>
              <a:rPr lang="de-DE" dirty="0" err="1"/>
              <a:t>these</a:t>
            </a:r>
            <a:r>
              <a:rPr lang="de-DE" dirty="0"/>
              <a:t> </a:t>
            </a:r>
            <a:r>
              <a:rPr lang="de-DE" dirty="0" err="1"/>
              <a:t>correlation</a:t>
            </a:r>
            <a:r>
              <a:rPr lang="de-DE" dirty="0"/>
              <a:t> </a:t>
            </a:r>
            <a:r>
              <a:rPr lang="de-DE" dirty="0" err="1"/>
              <a:t>pairs</a:t>
            </a:r>
            <a:r>
              <a:rPr lang="de-DE" dirty="0"/>
              <a:t> </a:t>
            </a:r>
            <a:r>
              <a:rPr lang="de-DE" dirty="0" err="1"/>
              <a:t>into</a:t>
            </a:r>
            <a:r>
              <a:rPr lang="de-DE" dirty="0"/>
              <a:t> a </a:t>
            </a:r>
            <a:r>
              <a:rPr lang="de-DE" dirty="0" err="1"/>
              <a:t>single</a:t>
            </a:r>
            <a:r>
              <a:rPr lang="de-DE" dirty="0"/>
              <a:t> </a:t>
            </a:r>
            <a:r>
              <a:rPr lang="de-DE" dirty="0" err="1"/>
              <a:t>value</a:t>
            </a:r>
            <a:r>
              <a:rPr lang="de-DE" dirty="0"/>
              <a:t>.</a:t>
            </a:r>
          </a:p>
          <a:p>
            <a:r>
              <a:rPr lang="de-DE" dirty="0"/>
              <a:t>Westen and Rosenthal </a:t>
            </a:r>
            <a:r>
              <a:rPr lang="de-DE" dirty="0" err="1"/>
              <a:t>recommend</a:t>
            </a:r>
            <a:r>
              <a:rPr lang="de-DE" dirty="0"/>
              <a:t> </a:t>
            </a:r>
            <a:r>
              <a:rPr lang="de-DE" dirty="0" err="1"/>
              <a:t>correlating</a:t>
            </a:r>
            <a:r>
              <a:rPr lang="de-DE" dirty="0"/>
              <a:t> </a:t>
            </a:r>
            <a:r>
              <a:rPr lang="de-DE" dirty="0" err="1"/>
              <a:t>these</a:t>
            </a:r>
            <a:r>
              <a:rPr lang="de-DE" dirty="0"/>
              <a:t> </a:t>
            </a:r>
            <a:r>
              <a:rPr lang="de-DE" dirty="0" err="1"/>
              <a:t>pairs</a:t>
            </a:r>
            <a:r>
              <a:rPr lang="de-DE" dirty="0"/>
              <a:t> </a:t>
            </a:r>
            <a:r>
              <a:rPr lang="de-DE" dirty="0" err="1"/>
              <a:t>of</a:t>
            </a:r>
            <a:r>
              <a:rPr lang="de-DE" dirty="0"/>
              <a:t> </a:t>
            </a:r>
            <a:r>
              <a:rPr lang="de-DE" dirty="0" err="1"/>
              <a:t>correlations</a:t>
            </a:r>
            <a:r>
              <a:rPr lang="de-DE" dirty="0"/>
              <a:t>. On the </a:t>
            </a:r>
            <a:r>
              <a:rPr lang="de-DE" dirty="0" err="1"/>
              <a:t>left</a:t>
            </a:r>
            <a:r>
              <a:rPr lang="de-DE" dirty="0"/>
              <a:t> </a:t>
            </a:r>
            <a:r>
              <a:rPr lang="de-DE" dirty="0" err="1"/>
              <a:t>side</a:t>
            </a:r>
            <a:r>
              <a:rPr lang="de-DE" dirty="0"/>
              <a:t>, </a:t>
            </a:r>
            <a:r>
              <a:rPr lang="de-DE" dirty="0" err="1"/>
              <a:t>we</a:t>
            </a:r>
            <a:r>
              <a:rPr lang="de-DE" dirty="0"/>
              <a:t> </a:t>
            </a:r>
            <a:r>
              <a:rPr lang="de-DE" dirty="0" err="1"/>
              <a:t>see</a:t>
            </a:r>
            <a:r>
              <a:rPr lang="de-DE" dirty="0"/>
              <a:t> the </a:t>
            </a:r>
            <a:r>
              <a:rPr lang="de-DE" dirty="0" err="1"/>
              <a:t>four</a:t>
            </a:r>
            <a:r>
              <a:rPr lang="de-DE" dirty="0"/>
              <a:t> </a:t>
            </a:r>
            <a:r>
              <a:rPr lang="de-DE" dirty="0" err="1"/>
              <a:t>correlation</a:t>
            </a:r>
            <a:r>
              <a:rPr lang="de-DE" dirty="0"/>
              <a:t> </a:t>
            </a:r>
            <a:r>
              <a:rPr lang="de-DE" dirty="0" err="1"/>
              <a:t>pairs</a:t>
            </a:r>
            <a:r>
              <a:rPr lang="de-DE" dirty="0"/>
              <a:t> </a:t>
            </a:r>
            <a:r>
              <a:rPr lang="de-DE" dirty="0" err="1"/>
              <a:t>as</a:t>
            </a:r>
            <a:r>
              <a:rPr lang="de-DE" dirty="0"/>
              <a:t> a </a:t>
            </a:r>
            <a:r>
              <a:rPr lang="de-DE" dirty="0" err="1"/>
              <a:t>scatterplot</a:t>
            </a:r>
            <a:r>
              <a:rPr lang="de-DE" dirty="0"/>
              <a:t> and an </a:t>
            </a:r>
            <a:r>
              <a:rPr lang="de-DE" dirty="0" err="1"/>
              <a:t>associated</a:t>
            </a:r>
            <a:r>
              <a:rPr lang="de-DE" dirty="0"/>
              <a:t> </a:t>
            </a:r>
            <a:r>
              <a:rPr lang="de-DE" dirty="0" err="1"/>
              <a:t>correlation</a:t>
            </a:r>
            <a:r>
              <a:rPr lang="de-DE" dirty="0"/>
              <a:t> </a:t>
            </a:r>
            <a:r>
              <a:rPr lang="de-DE" dirty="0" err="1"/>
              <a:t>of</a:t>
            </a:r>
            <a:r>
              <a:rPr lang="de-DE" dirty="0"/>
              <a:t> </a:t>
            </a:r>
            <a:r>
              <a:rPr lang="de-DE" dirty="0" err="1"/>
              <a:t>correlations</a:t>
            </a:r>
            <a:r>
              <a:rPr lang="de-DE" dirty="0"/>
              <a:t> in </a:t>
            </a:r>
            <a:r>
              <a:rPr lang="de-DE" dirty="0" err="1"/>
              <a:t>modes</a:t>
            </a:r>
            <a:r>
              <a:rPr lang="de-DE" dirty="0"/>
              <a:t> A and B </a:t>
            </a:r>
            <a:r>
              <a:rPr lang="de-DE" dirty="0" err="1"/>
              <a:t>of</a:t>
            </a:r>
            <a:r>
              <a:rPr lang="de-DE" dirty="0"/>
              <a:t> .96.</a:t>
            </a:r>
          </a:p>
        </p:txBody>
      </p:sp>
      <p:sp>
        <p:nvSpPr>
          <p:cNvPr id="4" name="Slide Number Placeholder 3"/>
          <p:cNvSpPr>
            <a:spLocks noGrp="1"/>
          </p:cNvSpPr>
          <p:nvPr>
            <p:ph type="sldNum" sz="quarter" idx="5"/>
          </p:nvPr>
        </p:nvSpPr>
        <p:spPr/>
        <p:txBody>
          <a:bodyPr/>
          <a:lstStyle/>
          <a:p>
            <a:fld id="{6696D732-BAFD-4CEB-B2CC-3490B7BD4B31}" type="slidenum">
              <a:rPr lang="en-US" smtClean="0"/>
              <a:t>18</a:t>
            </a:fld>
            <a:endParaRPr lang="en-US"/>
          </a:p>
        </p:txBody>
      </p:sp>
    </p:spTree>
    <p:extLst>
      <p:ext uri="{BB962C8B-B14F-4D97-AF65-F5344CB8AC3E}">
        <p14:creationId xmlns:p14="http://schemas.microsoft.com/office/powerpoint/2010/main" val="3292803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The </a:t>
            </a:r>
            <a:r>
              <a:rPr lang="de-DE" dirty="0" err="1"/>
              <a:t>overall</a:t>
            </a:r>
            <a:r>
              <a:rPr lang="de-DE" dirty="0"/>
              <a:t> </a:t>
            </a:r>
            <a:r>
              <a:rPr lang="de-DE" dirty="0" err="1"/>
              <a:t>test</a:t>
            </a:r>
            <a:r>
              <a:rPr lang="de-DE" dirty="0"/>
              <a:t> </a:t>
            </a:r>
            <a:r>
              <a:rPr lang="de-DE" dirty="0" err="1"/>
              <a:t>with</a:t>
            </a:r>
            <a:r>
              <a:rPr lang="de-DE" dirty="0"/>
              <a:t> all </a:t>
            </a:r>
            <a:r>
              <a:rPr lang="de-DE" dirty="0" err="1"/>
              <a:t>intercorrelations</a:t>
            </a:r>
            <a:r>
              <a:rPr lang="de-DE" dirty="0"/>
              <a:t> also </a:t>
            </a:r>
            <a:r>
              <a:rPr lang="de-DE" dirty="0" err="1"/>
              <a:t>has</a:t>
            </a:r>
            <a:r>
              <a:rPr lang="de-DE" dirty="0"/>
              <a:t> </a:t>
            </a:r>
            <a:r>
              <a:rPr lang="de-DE" dirty="0" err="1"/>
              <a:t>some</a:t>
            </a:r>
            <a:r>
              <a:rPr lang="de-DE" dirty="0"/>
              <a:t> additional </a:t>
            </a:r>
            <a:r>
              <a:rPr lang="de-DE" dirty="0" err="1"/>
              <a:t>interesting</a:t>
            </a:r>
            <a:r>
              <a:rPr lang="de-DE" dirty="0"/>
              <a:t> </a:t>
            </a:r>
            <a:r>
              <a:rPr lang="de-DE" dirty="0" err="1"/>
              <a:t>implications</a:t>
            </a:r>
            <a:r>
              <a:rPr lang="de-DE" dirty="0"/>
              <a:t>.</a:t>
            </a:r>
          </a:p>
          <a:p>
            <a:r>
              <a:rPr lang="de-DE" dirty="0"/>
              <a:t>Imagine a massive </a:t>
            </a:r>
            <a:r>
              <a:rPr lang="de-DE" dirty="0" err="1"/>
              <a:t>scatterplot</a:t>
            </a:r>
            <a:r>
              <a:rPr lang="de-DE" dirty="0"/>
              <a:t>. And </a:t>
            </a:r>
            <a:r>
              <a:rPr lang="de-DE" dirty="0" err="1"/>
              <a:t>now</a:t>
            </a:r>
            <a:r>
              <a:rPr lang="de-DE" dirty="0"/>
              <a:t> </a:t>
            </a:r>
            <a:r>
              <a:rPr lang="de-DE" dirty="0" err="1"/>
              <a:t>add</a:t>
            </a:r>
            <a:r>
              <a:rPr lang="de-DE" dirty="0"/>
              <a:t> a linear </a:t>
            </a:r>
            <a:r>
              <a:rPr lang="de-DE" dirty="0" err="1"/>
              <a:t>trendline</a:t>
            </a:r>
            <a:r>
              <a:rPr lang="de-DE" dirty="0"/>
              <a:t>.</a:t>
            </a:r>
          </a:p>
          <a:p>
            <a:r>
              <a:rPr lang="de-DE" dirty="0" err="1"/>
              <a:t>We</a:t>
            </a:r>
            <a:r>
              <a:rPr lang="de-DE" dirty="0"/>
              <a:t> </a:t>
            </a:r>
            <a:r>
              <a:rPr lang="de-DE" dirty="0" err="1"/>
              <a:t>can</a:t>
            </a:r>
            <a:r>
              <a:rPr lang="de-DE" dirty="0"/>
              <a:t> </a:t>
            </a:r>
            <a:r>
              <a:rPr lang="de-DE" dirty="0" err="1"/>
              <a:t>now</a:t>
            </a:r>
            <a:r>
              <a:rPr lang="de-DE" dirty="0"/>
              <a:t> </a:t>
            </a:r>
            <a:r>
              <a:rPr lang="de-DE" dirty="0" err="1"/>
              <a:t>observe</a:t>
            </a:r>
            <a:r>
              <a:rPr lang="de-DE" dirty="0"/>
              <a:t> a </a:t>
            </a:r>
            <a:r>
              <a:rPr lang="de-DE" dirty="0" err="1"/>
              <a:t>spread</a:t>
            </a:r>
            <a:r>
              <a:rPr lang="de-DE" dirty="0"/>
              <a:t> </a:t>
            </a:r>
            <a:r>
              <a:rPr lang="de-DE" dirty="0" err="1"/>
              <a:t>around</a:t>
            </a:r>
            <a:r>
              <a:rPr lang="de-DE" dirty="0"/>
              <a:t> the </a:t>
            </a:r>
            <a:r>
              <a:rPr lang="de-DE" dirty="0" err="1"/>
              <a:t>trendline</a:t>
            </a:r>
            <a:r>
              <a:rPr lang="de-DE" dirty="0"/>
              <a:t> </a:t>
            </a:r>
            <a:r>
              <a:rPr lang="de-DE" dirty="0" err="1"/>
              <a:t>quantified</a:t>
            </a:r>
            <a:r>
              <a:rPr lang="de-DE" dirty="0"/>
              <a:t> </a:t>
            </a:r>
            <a:r>
              <a:rPr lang="de-DE" dirty="0" err="1"/>
              <a:t>by</a:t>
            </a:r>
            <a:r>
              <a:rPr lang="de-DE" dirty="0"/>
              <a:t> r-</a:t>
            </a:r>
            <a:r>
              <a:rPr lang="de-DE" dirty="0" err="1"/>
              <a:t>Alerting</a:t>
            </a:r>
            <a:r>
              <a:rPr lang="de-DE" dirty="0"/>
              <a:t> and the </a:t>
            </a:r>
            <a:r>
              <a:rPr lang="de-DE" dirty="0" err="1"/>
              <a:t>slope</a:t>
            </a:r>
            <a:r>
              <a:rPr lang="de-DE" dirty="0"/>
              <a:t> </a:t>
            </a:r>
            <a:r>
              <a:rPr lang="de-DE" dirty="0" err="1"/>
              <a:t>of</a:t>
            </a:r>
            <a:r>
              <a:rPr lang="de-DE" dirty="0"/>
              <a:t> the </a:t>
            </a:r>
            <a:r>
              <a:rPr lang="de-DE" dirty="0" err="1"/>
              <a:t>trendline</a:t>
            </a:r>
            <a:r>
              <a:rPr lang="de-DE" dirty="0"/>
              <a:t>.</a:t>
            </a:r>
            <a:endParaRPr lang="en-US" dirty="0"/>
          </a:p>
        </p:txBody>
      </p:sp>
      <p:sp>
        <p:nvSpPr>
          <p:cNvPr id="4" name="Slide Number Placeholder 3"/>
          <p:cNvSpPr>
            <a:spLocks noGrp="1"/>
          </p:cNvSpPr>
          <p:nvPr>
            <p:ph type="sldNum" sz="quarter" idx="5"/>
          </p:nvPr>
        </p:nvSpPr>
        <p:spPr/>
        <p:txBody>
          <a:bodyPr/>
          <a:lstStyle/>
          <a:p>
            <a:fld id="{6696D732-BAFD-4CEB-B2CC-3490B7BD4B31}" type="slidenum">
              <a:rPr lang="en-US" smtClean="0"/>
              <a:t>19</a:t>
            </a:fld>
            <a:endParaRPr lang="en-US"/>
          </a:p>
        </p:txBody>
      </p:sp>
    </p:spTree>
    <p:extLst>
      <p:ext uri="{BB962C8B-B14F-4D97-AF65-F5344CB8AC3E}">
        <p14:creationId xmlns:p14="http://schemas.microsoft.com/office/powerpoint/2010/main" val="3377294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 high r-</a:t>
            </a:r>
            <a:r>
              <a:rPr lang="de-DE" dirty="0" err="1"/>
              <a:t>Alerting</a:t>
            </a:r>
            <a:r>
              <a:rPr lang="de-DE" dirty="0"/>
              <a:t> and </a:t>
            </a:r>
            <a:r>
              <a:rPr lang="de-DE" dirty="0" err="1"/>
              <a:t>thus</a:t>
            </a:r>
            <a:r>
              <a:rPr lang="de-DE" dirty="0"/>
              <a:t> a </a:t>
            </a:r>
            <a:r>
              <a:rPr lang="de-DE" dirty="0" err="1"/>
              <a:t>low</a:t>
            </a:r>
            <a:r>
              <a:rPr lang="de-DE" dirty="0"/>
              <a:t> </a:t>
            </a:r>
            <a:r>
              <a:rPr lang="de-DE" dirty="0" err="1"/>
              <a:t>spread</a:t>
            </a:r>
            <a:r>
              <a:rPr lang="de-DE" dirty="0"/>
              <a:t> </a:t>
            </a:r>
            <a:r>
              <a:rPr lang="de-DE" dirty="0" err="1"/>
              <a:t>implies</a:t>
            </a:r>
            <a:r>
              <a:rPr lang="de-DE" dirty="0"/>
              <a:t> </a:t>
            </a:r>
            <a:r>
              <a:rPr lang="de-DE" dirty="0" err="1"/>
              <a:t>good</a:t>
            </a:r>
            <a:r>
              <a:rPr lang="de-DE" dirty="0"/>
              <a:t> </a:t>
            </a:r>
            <a:r>
              <a:rPr lang="de-DE" dirty="0" err="1"/>
              <a:t>overal</a:t>
            </a:r>
            <a:r>
              <a:rPr lang="de-DE" dirty="0"/>
              <a:t> </a:t>
            </a:r>
            <a:r>
              <a:rPr lang="de-DE" dirty="0" err="1"/>
              <a:t>conceptual</a:t>
            </a:r>
            <a:r>
              <a:rPr lang="de-DE" dirty="0"/>
              <a:t> </a:t>
            </a:r>
            <a:r>
              <a:rPr lang="de-DE" dirty="0" err="1"/>
              <a:t>comparability</a:t>
            </a:r>
            <a:r>
              <a:rPr lang="de-DE" dirty="0"/>
              <a:t>.</a:t>
            </a:r>
          </a:p>
          <a:p>
            <a:r>
              <a:rPr lang="de-DE" dirty="0" err="1"/>
              <a:t>However</a:t>
            </a:r>
            <a:r>
              <a:rPr lang="de-DE" dirty="0"/>
              <a:t>, </a:t>
            </a:r>
            <a:r>
              <a:rPr lang="de-DE" dirty="0" err="1"/>
              <a:t>ideally</a:t>
            </a:r>
            <a:r>
              <a:rPr lang="de-DE" dirty="0"/>
              <a:t> the </a:t>
            </a:r>
            <a:r>
              <a:rPr lang="de-DE" dirty="0" err="1"/>
              <a:t>slope</a:t>
            </a:r>
            <a:r>
              <a:rPr lang="de-DE" dirty="0"/>
              <a:t> </a:t>
            </a:r>
            <a:r>
              <a:rPr lang="de-DE" dirty="0" err="1"/>
              <a:t>should</a:t>
            </a:r>
            <a:r>
              <a:rPr lang="de-DE" dirty="0"/>
              <a:t> also </a:t>
            </a:r>
            <a:r>
              <a:rPr lang="de-DE" dirty="0" err="1"/>
              <a:t>be</a:t>
            </a:r>
            <a:r>
              <a:rPr lang="de-DE" dirty="0"/>
              <a:t> </a:t>
            </a:r>
            <a:r>
              <a:rPr lang="de-DE" dirty="0" err="1"/>
              <a:t>close</a:t>
            </a:r>
            <a:r>
              <a:rPr lang="de-DE" dirty="0"/>
              <a:t> </a:t>
            </a:r>
            <a:r>
              <a:rPr lang="de-DE" dirty="0" err="1"/>
              <a:t>to</a:t>
            </a:r>
            <a:r>
              <a:rPr lang="de-DE" dirty="0"/>
              <a:t> 1!</a:t>
            </a:r>
          </a:p>
          <a:p>
            <a:endParaRPr lang="de-DE" dirty="0"/>
          </a:p>
          <a:p>
            <a:r>
              <a:rPr lang="de-DE" dirty="0" err="1"/>
              <a:t>To</a:t>
            </a:r>
            <a:r>
              <a:rPr lang="de-DE" dirty="0"/>
              <a:t> </a:t>
            </a:r>
            <a:r>
              <a:rPr lang="de-DE" dirty="0" err="1"/>
              <a:t>see</a:t>
            </a:r>
            <a:r>
              <a:rPr lang="de-DE" dirty="0"/>
              <a:t> </a:t>
            </a:r>
            <a:r>
              <a:rPr lang="de-DE" dirty="0" err="1"/>
              <a:t>why</a:t>
            </a:r>
            <a:r>
              <a:rPr lang="de-DE" dirty="0"/>
              <a:t> </a:t>
            </a:r>
            <a:r>
              <a:rPr lang="de-DE" dirty="0" err="1"/>
              <a:t>that</a:t>
            </a:r>
            <a:r>
              <a:rPr lang="de-DE" dirty="0"/>
              <a:t> </a:t>
            </a:r>
            <a:r>
              <a:rPr lang="de-DE" dirty="0" err="1"/>
              <a:t>is</a:t>
            </a:r>
            <a:r>
              <a:rPr lang="de-DE" dirty="0"/>
              <a:t>, </a:t>
            </a:r>
            <a:r>
              <a:rPr lang="de-DE" dirty="0" err="1"/>
              <a:t>consider</a:t>
            </a:r>
            <a:r>
              <a:rPr lang="de-DE" dirty="0"/>
              <a:t> the </a:t>
            </a:r>
            <a:r>
              <a:rPr lang="de-DE" dirty="0" err="1"/>
              <a:t>case</a:t>
            </a:r>
            <a:r>
              <a:rPr lang="de-DE" dirty="0"/>
              <a:t> </a:t>
            </a:r>
            <a:r>
              <a:rPr lang="de-DE" dirty="0" err="1"/>
              <a:t>where</a:t>
            </a:r>
            <a:r>
              <a:rPr lang="de-DE" dirty="0"/>
              <a:t> the </a:t>
            </a:r>
            <a:r>
              <a:rPr lang="de-DE" dirty="0" err="1"/>
              <a:t>slope</a:t>
            </a:r>
            <a:r>
              <a:rPr lang="de-DE" dirty="0"/>
              <a:t> </a:t>
            </a:r>
            <a:r>
              <a:rPr lang="de-DE" dirty="0" err="1"/>
              <a:t>is</a:t>
            </a:r>
            <a:r>
              <a:rPr lang="de-DE" dirty="0"/>
              <a:t> </a:t>
            </a:r>
            <a:r>
              <a:rPr lang="de-DE" dirty="0" err="1"/>
              <a:t>steeper</a:t>
            </a:r>
            <a:r>
              <a:rPr lang="de-DE" dirty="0"/>
              <a:t> </a:t>
            </a:r>
            <a:r>
              <a:rPr lang="de-DE" dirty="0" err="1"/>
              <a:t>or</a:t>
            </a:r>
            <a:r>
              <a:rPr lang="de-DE" dirty="0"/>
              <a:t> </a:t>
            </a:r>
            <a:r>
              <a:rPr lang="de-DE" dirty="0" err="1"/>
              <a:t>flatter</a:t>
            </a:r>
            <a:r>
              <a:rPr lang="de-DE" dirty="0"/>
              <a:t>, </a:t>
            </a:r>
            <a:r>
              <a:rPr lang="de-DE" dirty="0" err="1"/>
              <a:t>yet</a:t>
            </a:r>
            <a:r>
              <a:rPr lang="de-DE" dirty="0"/>
              <a:t> </a:t>
            </a:r>
            <a:r>
              <a:rPr lang="de-DE" dirty="0" err="1"/>
              <a:t>correlations</a:t>
            </a:r>
            <a:r>
              <a:rPr lang="de-DE" dirty="0"/>
              <a:t> still fall </a:t>
            </a:r>
            <a:r>
              <a:rPr lang="de-DE" dirty="0" err="1"/>
              <a:t>close</a:t>
            </a:r>
            <a:r>
              <a:rPr lang="de-DE" dirty="0"/>
              <a:t> </a:t>
            </a:r>
            <a:r>
              <a:rPr lang="de-DE" dirty="0" err="1"/>
              <a:t>to</a:t>
            </a:r>
            <a:r>
              <a:rPr lang="de-DE" dirty="0"/>
              <a:t> the </a:t>
            </a:r>
            <a:r>
              <a:rPr lang="de-DE" dirty="0" err="1"/>
              <a:t>trendline</a:t>
            </a:r>
            <a:r>
              <a:rPr lang="de-DE" dirty="0"/>
              <a:t>.</a:t>
            </a:r>
          </a:p>
          <a:p>
            <a:r>
              <a:rPr lang="de-DE" dirty="0"/>
              <a:t>This </a:t>
            </a:r>
            <a:r>
              <a:rPr lang="de-DE" dirty="0" err="1"/>
              <a:t>would</a:t>
            </a:r>
            <a:r>
              <a:rPr lang="de-DE" dirty="0"/>
              <a:t> happen, </a:t>
            </a:r>
            <a:r>
              <a:rPr lang="de-DE" dirty="0" err="1"/>
              <a:t>if</a:t>
            </a:r>
            <a:r>
              <a:rPr lang="de-DE" dirty="0"/>
              <a:t> </a:t>
            </a:r>
            <a:r>
              <a:rPr lang="de-DE" dirty="0" err="1"/>
              <a:t>there</a:t>
            </a:r>
            <a:r>
              <a:rPr lang="de-DE" dirty="0"/>
              <a:t> </a:t>
            </a:r>
            <a:r>
              <a:rPr lang="de-DE" dirty="0" err="1"/>
              <a:t>is</a:t>
            </a:r>
            <a:r>
              <a:rPr lang="de-DE" dirty="0"/>
              <a:t> a global </a:t>
            </a:r>
            <a:r>
              <a:rPr lang="de-DE" dirty="0" err="1"/>
              <a:t>difference</a:t>
            </a:r>
            <a:r>
              <a:rPr lang="de-DE" dirty="0"/>
              <a:t> in </a:t>
            </a:r>
            <a:r>
              <a:rPr lang="de-DE" dirty="0" err="1"/>
              <a:t>reliability</a:t>
            </a:r>
            <a:r>
              <a:rPr lang="de-DE" dirty="0"/>
              <a:t> </a:t>
            </a:r>
            <a:r>
              <a:rPr lang="de-DE" dirty="0" err="1"/>
              <a:t>across</a:t>
            </a:r>
            <a:r>
              <a:rPr lang="de-DE" dirty="0"/>
              <a:t> all </a:t>
            </a:r>
            <a:r>
              <a:rPr lang="de-DE" dirty="0" err="1"/>
              <a:t>instruments</a:t>
            </a:r>
            <a:r>
              <a:rPr lang="de-DE" dirty="0"/>
              <a:t> in </a:t>
            </a:r>
            <a:r>
              <a:rPr lang="de-DE" dirty="0" err="1"/>
              <a:t>one</a:t>
            </a:r>
            <a:r>
              <a:rPr lang="de-DE" dirty="0"/>
              <a:t> </a:t>
            </a:r>
            <a:r>
              <a:rPr lang="de-DE" dirty="0" err="1"/>
              <a:t>mode</a:t>
            </a:r>
            <a:r>
              <a:rPr lang="de-DE" dirty="0"/>
              <a:t> </a:t>
            </a:r>
            <a:r>
              <a:rPr lang="de-DE" dirty="0" err="1"/>
              <a:t>compared</a:t>
            </a:r>
            <a:r>
              <a:rPr lang="de-DE" dirty="0"/>
              <a:t> </a:t>
            </a:r>
            <a:r>
              <a:rPr lang="de-DE" dirty="0" err="1"/>
              <a:t>to</a:t>
            </a:r>
            <a:r>
              <a:rPr lang="de-DE" dirty="0"/>
              <a:t> the </a:t>
            </a:r>
            <a:r>
              <a:rPr lang="de-DE" dirty="0" err="1"/>
              <a:t>other</a:t>
            </a:r>
            <a:r>
              <a:rPr lang="de-DE" dirty="0"/>
              <a:t>.</a:t>
            </a:r>
          </a:p>
          <a:p>
            <a:r>
              <a:rPr lang="de-DE" dirty="0" err="1"/>
              <a:t>Less</a:t>
            </a:r>
            <a:r>
              <a:rPr lang="de-DE" dirty="0"/>
              <a:t> </a:t>
            </a:r>
            <a:r>
              <a:rPr lang="de-DE" dirty="0" err="1"/>
              <a:t>abstractly</a:t>
            </a:r>
            <a:r>
              <a:rPr lang="de-DE" dirty="0"/>
              <a:t>, </a:t>
            </a:r>
            <a:r>
              <a:rPr lang="de-DE" dirty="0" err="1"/>
              <a:t>if</a:t>
            </a:r>
            <a:r>
              <a:rPr lang="de-DE" dirty="0"/>
              <a:t> </a:t>
            </a:r>
            <a:r>
              <a:rPr lang="de-DE" dirty="0" err="1"/>
              <a:t>one</a:t>
            </a:r>
            <a:r>
              <a:rPr lang="de-DE" dirty="0"/>
              <a:t> </a:t>
            </a:r>
            <a:r>
              <a:rPr lang="de-DE" dirty="0" err="1"/>
              <a:t>mode</a:t>
            </a:r>
            <a:r>
              <a:rPr lang="de-DE" dirty="0"/>
              <a:t> </a:t>
            </a:r>
            <a:r>
              <a:rPr lang="de-DE" dirty="0" err="1"/>
              <a:t>measures</a:t>
            </a:r>
            <a:r>
              <a:rPr lang="de-DE" dirty="0"/>
              <a:t> </a:t>
            </a:r>
            <a:r>
              <a:rPr lang="de-DE" dirty="0" err="1"/>
              <a:t>everything</a:t>
            </a:r>
            <a:r>
              <a:rPr lang="de-DE" dirty="0"/>
              <a:t> </a:t>
            </a:r>
            <a:r>
              <a:rPr lang="de-DE" dirty="0" err="1"/>
              <a:t>more</a:t>
            </a:r>
            <a:r>
              <a:rPr lang="de-DE" dirty="0"/>
              <a:t> </a:t>
            </a:r>
            <a:r>
              <a:rPr lang="de-DE" dirty="0" err="1"/>
              <a:t>precisely</a:t>
            </a:r>
            <a:r>
              <a:rPr lang="de-DE" dirty="0"/>
              <a:t> </a:t>
            </a:r>
            <a:r>
              <a:rPr lang="de-DE" dirty="0" err="1"/>
              <a:t>than</a:t>
            </a:r>
            <a:r>
              <a:rPr lang="de-DE" dirty="0"/>
              <a:t> the </a:t>
            </a:r>
            <a:r>
              <a:rPr lang="de-DE" dirty="0" err="1"/>
              <a:t>other</a:t>
            </a:r>
            <a:r>
              <a:rPr lang="de-DE" dirty="0"/>
              <a:t>, </a:t>
            </a:r>
            <a:r>
              <a:rPr lang="de-DE" dirty="0" err="1"/>
              <a:t>then</a:t>
            </a:r>
            <a:r>
              <a:rPr lang="de-DE" dirty="0"/>
              <a:t> the </a:t>
            </a:r>
            <a:r>
              <a:rPr lang="de-DE" dirty="0" err="1"/>
              <a:t>slope</a:t>
            </a:r>
            <a:r>
              <a:rPr lang="de-DE" dirty="0"/>
              <a:t> </a:t>
            </a:r>
            <a:r>
              <a:rPr lang="de-DE" dirty="0" err="1"/>
              <a:t>changes</a:t>
            </a:r>
            <a:r>
              <a:rPr lang="de-DE" dirty="0"/>
              <a:t>.</a:t>
            </a:r>
          </a:p>
          <a:p>
            <a:r>
              <a:rPr lang="de-DE" dirty="0"/>
              <a:t>The </a:t>
            </a:r>
            <a:r>
              <a:rPr lang="de-DE" dirty="0" err="1"/>
              <a:t>slope</a:t>
            </a:r>
            <a:r>
              <a:rPr lang="de-DE" dirty="0"/>
              <a:t> </a:t>
            </a:r>
            <a:r>
              <a:rPr lang="de-DE" dirty="0" err="1"/>
              <a:t>basically</a:t>
            </a:r>
            <a:r>
              <a:rPr lang="de-DE" dirty="0"/>
              <a:t> </a:t>
            </a:r>
            <a:r>
              <a:rPr lang="de-DE" dirty="0" err="1"/>
              <a:t>points</a:t>
            </a:r>
            <a:r>
              <a:rPr lang="de-DE" dirty="0"/>
              <a:t> </a:t>
            </a:r>
            <a:r>
              <a:rPr lang="de-DE" dirty="0" err="1"/>
              <a:t>towards</a:t>
            </a:r>
            <a:r>
              <a:rPr lang="de-DE" dirty="0"/>
              <a:t> the </a:t>
            </a:r>
            <a:r>
              <a:rPr lang="de-DE" dirty="0" err="1"/>
              <a:t>axis</a:t>
            </a:r>
            <a:r>
              <a:rPr lang="de-DE" dirty="0"/>
              <a:t> </a:t>
            </a:r>
            <a:r>
              <a:rPr lang="de-DE" dirty="0" err="1"/>
              <a:t>of</a:t>
            </a:r>
            <a:r>
              <a:rPr lang="de-DE" dirty="0"/>
              <a:t> the </a:t>
            </a:r>
            <a:r>
              <a:rPr lang="de-DE" dirty="0" err="1"/>
              <a:t>more</a:t>
            </a:r>
            <a:r>
              <a:rPr lang="de-DE" dirty="0"/>
              <a:t> </a:t>
            </a:r>
            <a:r>
              <a:rPr lang="de-DE" dirty="0" err="1"/>
              <a:t>precise</a:t>
            </a:r>
            <a:r>
              <a:rPr lang="de-DE" dirty="0"/>
              <a:t> </a:t>
            </a:r>
            <a:r>
              <a:rPr lang="de-DE" dirty="0" err="1"/>
              <a:t>mode</a:t>
            </a:r>
            <a:r>
              <a:rPr lang="de-DE" dirty="0"/>
              <a:t>.</a:t>
            </a:r>
          </a:p>
          <a:p>
            <a:endParaRPr lang="de-DE" dirty="0"/>
          </a:p>
          <a:p>
            <a:r>
              <a:rPr lang="de-DE" dirty="0"/>
              <a:t>The </a:t>
            </a:r>
            <a:r>
              <a:rPr lang="de-DE" dirty="0" err="1"/>
              <a:t>mathematical</a:t>
            </a:r>
            <a:r>
              <a:rPr lang="de-DE" dirty="0"/>
              <a:t> </a:t>
            </a:r>
            <a:r>
              <a:rPr lang="de-DE" dirty="0" err="1"/>
              <a:t>reason</a:t>
            </a:r>
            <a:r>
              <a:rPr lang="de-DE" dirty="0"/>
              <a:t> </a:t>
            </a:r>
            <a:r>
              <a:rPr lang="de-DE" dirty="0" err="1"/>
              <a:t>is</a:t>
            </a:r>
            <a:r>
              <a:rPr lang="de-DE" dirty="0"/>
              <a:t> </a:t>
            </a:r>
            <a:r>
              <a:rPr lang="de-DE" dirty="0" err="1"/>
              <a:t>attenuation</a:t>
            </a:r>
            <a:r>
              <a:rPr lang="de-DE" dirty="0"/>
              <a:t>. </a:t>
            </a:r>
            <a:r>
              <a:rPr lang="de-DE" dirty="0" err="1"/>
              <a:t>If</a:t>
            </a:r>
            <a:r>
              <a:rPr lang="de-DE" dirty="0"/>
              <a:t> all </a:t>
            </a:r>
            <a:r>
              <a:rPr lang="de-DE" dirty="0" err="1"/>
              <a:t>reliabilities</a:t>
            </a:r>
            <a:r>
              <a:rPr lang="de-DE" dirty="0"/>
              <a:t> </a:t>
            </a:r>
            <a:r>
              <a:rPr lang="de-DE" dirty="0" err="1"/>
              <a:t>are</a:t>
            </a:r>
            <a:r>
              <a:rPr lang="de-DE" dirty="0"/>
              <a:t> </a:t>
            </a:r>
            <a:r>
              <a:rPr lang="de-DE" dirty="0" err="1"/>
              <a:t>lower</a:t>
            </a:r>
            <a:r>
              <a:rPr lang="de-DE" dirty="0"/>
              <a:t> in </a:t>
            </a:r>
            <a:r>
              <a:rPr lang="de-DE" dirty="0" err="1"/>
              <a:t>one</a:t>
            </a:r>
            <a:r>
              <a:rPr lang="de-DE" dirty="0"/>
              <a:t> </a:t>
            </a:r>
            <a:r>
              <a:rPr lang="de-DE" dirty="0" err="1"/>
              <a:t>mode</a:t>
            </a:r>
            <a:r>
              <a:rPr lang="de-DE" dirty="0"/>
              <a:t>, </a:t>
            </a:r>
            <a:r>
              <a:rPr lang="de-DE" dirty="0" err="1"/>
              <a:t>then</a:t>
            </a:r>
            <a:r>
              <a:rPr lang="de-DE" dirty="0"/>
              <a:t> all </a:t>
            </a:r>
            <a:r>
              <a:rPr lang="de-DE" dirty="0" err="1"/>
              <a:t>intercorrelations</a:t>
            </a:r>
            <a:r>
              <a:rPr lang="de-DE" dirty="0"/>
              <a:t> </a:t>
            </a:r>
            <a:r>
              <a:rPr lang="de-DE" dirty="0" err="1"/>
              <a:t>are</a:t>
            </a:r>
            <a:r>
              <a:rPr lang="de-DE" dirty="0"/>
              <a:t> </a:t>
            </a:r>
            <a:r>
              <a:rPr lang="de-DE" dirty="0" err="1"/>
              <a:t>reduced</a:t>
            </a:r>
            <a:r>
              <a:rPr lang="de-DE" dirty="0"/>
              <a:t> in </a:t>
            </a:r>
            <a:r>
              <a:rPr lang="de-DE" dirty="0" err="1"/>
              <a:t>that</a:t>
            </a:r>
            <a:r>
              <a:rPr lang="de-DE" dirty="0"/>
              <a:t> </a:t>
            </a:r>
            <a:r>
              <a:rPr lang="de-DE" dirty="0" err="1"/>
              <a:t>mode</a:t>
            </a:r>
            <a:r>
              <a:rPr lang="de-DE" dirty="0"/>
              <a:t>. </a:t>
            </a:r>
          </a:p>
          <a:p>
            <a:r>
              <a:rPr lang="de-DE" dirty="0"/>
              <a:t>In </a:t>
            </a:r>
            <a:r>
              <a:rPr lang="de-DE" dirty="0" err="1"/>
              <a:t>other</a:t>
            </a:r>
            <a:r>
              <a:rPr lang="de-DE" dirty="0"/>
              <a:t> </a:t>
            </a:r>
            <a:r>
              <a:rPr lang="de-DE" dirty="0" err="1"/>
              <a:t>words</a:t>
            </a:r>
            <a:r>
              <a:rPr lang="de-DE" dirty="0"/>
              <a:t>, </a:t>
            </a:r>
            <a:r>
              <a:rPr lang="de-DE" dirty="0" err="1"/>
              <a:t>we</a:t>
            </a:r>
            <a:r>
              <a:rPr lang="de-DE" dirty="0"/>
              <a:t> </a:t>
            </a:r>
            <a:r>
              <a:rPr lang="de-DE" dirty="0" err="1"/>
              <a:t>can</a:t>
            </a:r>
            <a:r>
              <a:rPr lang="de-DE" dirty="0"/>
              <a:t> </a:t>
            </a:r>
            <a:r>
              <a:rPr lang="de-DE" dirty="0" err="1"/>
              <a:t>get</a:t>
            </a:r>
            <a:r>
              <a:rPr lang="de-DE" dirty="0"/>
              <a:t> a quick </a:t>
            </a:r>
            <a:r>
              <a:rPr lang="de-DE" dirty="0" err="1"/>
              <a:t>exploratory</a:t>
            </a:r>
            <a:r>
              <a:rPr lang="de-DE" dirty="0"/>
              <a:t> </a:t>
            </a:r>
            <a:r>
              <a:rPr lang="de-DE" dirty="0" err="1"/>
              <a:t>overview</a:t>
            </a:r>
            <a:r>
              <a:rPr lang="de-DE" dirty="0"/>
              <a:t>, </a:t>
            </a:r>
            <a:r>
              <a:rPr lang="de-DE" dirty="0" err="1"/>
              <a:t>over</a:t>
            </a:r>
            <a:r>
              <a:rPr lang="de-DE" dirty="0"/>
              <a:t> </a:t>
            </a:r>
            <a:r>
              <a:rPr lang="de-DE" dirty="0" err="1"/>
              <a:t>widespread</a:t>
            </a:r>
            <a:r>
              <a:rPr lang="de-DE" dirty="0"/>
              <a:t> </a:t>
            </a:r>
            <a:r>
              <a:rPr lang="de-DE" dirty="0" err="1"/>
              <a:t>reliability</a:t>
            </a:r>
            <a:r>
              <a:rPr lang="de-DE" dirty="0"/>
              <a:t> </a:t>
            </a:r>
            <a:r>
              <a:rPr lang="de-DE" dirty="0" err="1"/>
              <a:t>differences</a:t>
            </a:r>
            <a:r>
              <a:rPr lang="de-DE" dirty="0"/>
              <a:t> </a:t>
            </a:r>
            <a:r>
              <a:rPr lang="de-DE" dirty="0" err="1"/>
              <a:t>between</a:t>
            </a:r>
            <a:r>
              <a:rPr lang="de-DE" dirty="0"/>
              <a:t> the </a:t>
            </a:r>
            <a:r>
              <a:rPr lang="de-DE" dirty="0" err="1"/>
              <a:t>two</a:t>
            </a:r>
            <a:r>
              <a:rPr lang="de-DE" dirty="0"/>
              <a:t> </a:t>
            </a:r>
            <a:r>
              <a:rPr lang="de-DE" dirty="0" err="1"/>
              <a:t>modes</a:t>
            </a:r>
            <a:r>
              <a:rPr lang="de-DE" dirty="0"/>
              <a:t> via </a:t>
            </a:r>
            <a:r>
              <a:rPr lang="de-DE" dirty="0" err="1"/>
              <a:t>what</a:t>
            </a:r>
            <a:r>
              <a:rPr lang="de-DE" dirty="0"/>
              <a:t> I </a:t>
            </a:r>
            <a:r>
              <a:rPr lang="de-DE" dirty="0" err="1"/>
              <a:t>dub</a:t>
            </a:r>
            <a:r>
              <a:rPr lang="de-DE" dirty="0"/>
              <a:t> </a:t>
            </a:r>
            <a:r>
              <a:rPr lang="de-DE" dirty="0" err="1"/>
              <a:t>comparative</a:t>
            </a:r>
            <a:r>
              <a:rPr lang="de-DE" dirty="0"/>
              <a:t> </a:t>
            </a:r>
            <a:r>
              <a:rPr lang="de-DE" dirty="0" err="1"/>
              <a:t>attenuation</a:t>
            </a:r>
            <a:r>
              <a:rPr lang="de-DE" dirty="0"/>
              <a:t>.</a:t>
            </a:r>
            <a:endParaRPr lang="en-US" dirty="0"/>
          </a:p>
        </p:txBody>
      </p:sp>
      <p:sp>
        <p:nvSpPr>
          <p:cNvPr id="4" name="Foliennummernplatzhalter 3"/>
          <p:cNvSpPr>
            <a:spLocks noGrp="1"/>
          </p:cNvSpPr>
          <p:nvPr>
            <p:ph type="sldNum" sz="quarter" idx="5"/>
          </p:nvPr>
        </p:nvSpPr>
        <p:spPr/>
        <p:txBody>
          <a:bodyPr/>
          <a:lstStyle/>
          <a:p>
            <a:fld id="{6696D732-BAFD-4CEB-B2CC-3490B7BD4B31}" type="slidenum">
              <a:rPr lang="en-US" smtClean="0"/>
              <a:t>20</a:t>
            </a:fld>
            <a:endParaRPr lang="en-US"/>
          </a:p>
        </p:txBody>
      </p:sp>
    </p:spTree>
    <p:extLst>
      <p:ext uri="{BB962C8B-B14F-4D97-AF65-F5344CB8AC3E}">
        <p14:creationId xmlns:p14="http://schemas.microsoft.com/office/powerpoint/2010/main" val="3401886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Now</a:t>
            </a:r>
            <a:r>
              <a:rPr lang="de-DE" dirty="0"/>
              <a:t> in </a:t>
            </a:r>
            <a:r>
              <a:rPr lang="de-DE" dirty="0" err="1"/>
              <a:t>comparability</a:t>
            </a:r>
            <a:r>
              <a:rPr lang="de-DE" dirty="0"/>
              <a:t> and </a:t>
            </a:r>
            <a:r>
              <a:rPr lang="de-DE" dirty="0" err="1"/>
              <a:t>harmonization</a:t>
            </a:r>
            <a:r>
              <a:rPr lang="de-DE" dirty="0"/>
              <a:t>, the </a:t>
            </a:r>
            <a:r>
              <a:rPr lang="de-DE" dirty="0" err="1"/>
              <a:t>goal</a:t>
            </a:r>
            <a:r>
              <a:rPr lang="de-DE" dirty="0"/>
              <a:t> </a:t>
            </a:r>
            <a:r>
              <a:rPr lang="de-DE" dirty="0" err="1"/>
              <a:t>is</a:t>
            </a:r>
            <a:r>
              <a:rPr lang="de-DE" dirty="0"/>
              <a:t> </a:t>
            </a:r>
            <a:r>
              <a:rPr lang="de-DE" dirty="0" err="1"/>
              <a:t>subtly</a:t>
            </a:r>
            <a:r>
              <a:rPr lang="de-DE" dirty="0"/>
              <a:t> different. </a:t>
            </a:r>
          </a:p>
          <a:p>
            <a:r>
              <a:rPr lang="de-DE" dirty="0" err="1"/>
              <a:t>If</a:t>
            </a:r>
            <a:r>
              <a:rPr lang="de-DE" dirty="0"/>
              <a:t> </a:t>
            </a:r>
            <a:r>
              <a:rPr lang="de-DE" dirty="0" err="1"/>
              <a:t>we</a:t>
            </a:r>
            <a:r>
              <a:rPr lang="de-DE" dirty="0"/>
              <a:t> </a:t>
            </a:r>
            <a:r>
              <a:rPr lang="de-DE" dirty="0" err="1"/>
              <a:t>have</a:t>
            </a:r>
            <a:r>
              <a:rPr lang="de-DE" dirty="0"/>
              <a:t> </a:t>
            </a:r>
            <a:r>
              <a:rPr lang="de-DE" dirty="0" err="1"/>
              <a:t>two</a:t>
            </a:r>
            <a:r>
              <a:rPr lang="de-DE" dirty="0"/>
              <a:t> </a:t>
            </a:r>
            <a:r>
              <a:rPr lang="de-DE" dirty="0" err="1"/>
              <a:t>survey</a:t>
            </a:r>
            <a:r>
              <a:rPr lang="de-DE" dirty="0"/>
              <a:t> </a:t>
            </a:r>
            <a:r>
              <a:rPr lang="de-DE" dirty="0" err="1"/>
              <a:t>modes</a:t>
            </a:r>
            <a:r>
              <a:rPr lang="de-DE" dirty="0"/>
              <a:t> A and B, </a:t>
            </a:r>
            <a:r>
              <a:rPr lang="de-DE" dirty="0" err="1"/>
              <a:t>then</a:t>
            </a:r>
            <a:r>
              <a:rPr lang="de-DE" dirty="0"/>
              <a:t> </a:t>
            </a:r>
            <a:r>
              <a:rPr lang="de-DE" dirty="0" err="1"/>
              <a:t>we</a:t>
            </a:r>
            <a:r>
              <a:rPr lang="de-DE" dirty="0"/>
              <a:t> </a:t>
            </a:r>
            <a:r>
              <a:rPr lang="de-DE" dirty="0" err="1"/>
              <a:t>have</a:t>
            </a:r>
            <a:r>
              <a:rPr lang="de-DE" dirty="0"/>
              <a:t> </a:t>
            </a:r>
            <a:r>
              <a:rPr lang="de-DE" dirty="0" err="1"/>
              <a:t>to</a:t>
            </a:r>
            <a:r>
              <a:rPr lang="de-DE" dirty="0"/>
              <a:t> </a:t>
            </a:r>
            <a:r>
              <a:rPr lang="de-DE" dirty="0" err="1"/>
              <a:t>sets</a:t>
            </a:r>
            <a:r>
              <a:rPr lang="de-DE" dirty="0"/>
              <a:t> </a:t>
            </a:r>
            <a:r>
              <a:rPr lang="de-DE" dirty="0" err="1"/>
              <a:t>of</a:t>
            </a:r>
            <a:r>
              <a:rPr lang="de-DE" dirty="0"/>
              <a:t> </a:t>
            </a:r>
            <a:r>
              <a:rPr lang="de-DE" dirty="0" err="1"/>
              <a:t>survey</a:t>
            </a:r>
            <a:r>
              <a:rPr lang="de-DE" dirty="0"/>
              <a:t> </a:t>
            </a:r>
            <a:r>
              <a:rPr lang="de-DE" dirty="0" err="1"/>
              <a:t>errors</a:t>
            </a:r>
            <a:r>
              <a:rPr lang="de-DE" dirty="0"/>
              <a:t>. </a:t>
            </a:r>
          </a:p>
          <a:p>
            <a:r>
              <a:rPr lang="de-DE" dirty="0"/>
              <a:t>And the </a:t>
            </a:r>
            <a:r>
              <a:rPr lang="de-DE" dirty="0" err="1"/>
              <a:t>goal</a:t>
            </a:r>
            <a:r>
              <a:rPr lang="de-DE" dirty="0"/>
              <a:t> </a:t>
            </a:r>
            <a:r>
              <a:rPr lang="de-DE" dirty="0" err="1"/>
              <a:t>becomes</a:t>
            </a:r>
            <a:r>
              <a:rPr lang="de-DE" dirty="0"/>
              <a:t> not a </a:t>
            </a:r>
            <a:r>
              <a:rPr lang="de-DE" dirty="0" err="1"/>
              <a:t>reduction</a:t>
            </a:r>
            <a:r>
              <a:rPr lang="de-DE" dirty="0"/>
              <a:t> </a:t>
            </a:r>
            <a:r>
              <a:rPr lang="de-DE" dirty="0" err="1"/>
              <a:t>of</a:t>
            </a:r>
            <a:r>
              <a:rPr lang="de-DE" dirty="0"/>
              <a:t> absolute </a:t>
            </a:r>
            <a:r>
              <a:rPr lang="de-DE" dirty="0" err="1"/>
              <a:t>errors</a:t>
            </a:r>
            <a:r>
              <a:rPr lang="de-DE" dirty="0"/>
              <a:t>, but </a:t>
            </a:r>
            <a:r>
              <a:rPr lang="de-DE" dirty="0" err="1"/>
              <a:t>instead</a:t>
            </a:r>
            <a:r>
              <a:rPr lang="de-DE" dirty="0"/>
              <a:t> </a:t>
            </a:r>
            <a:r>
              <a:rPr lang="de-DE" dirty="0" err="1"/>
              <a:t>to</a:t>
            </a:r>
            <a:r>
              <a:rPr lang="de-DE" dirty="0"/>
              <a:t> </a:t>
            </a:r>
            <a:r>
              <a:rPr lang="de-DE" dirty="0" err="1"/>
              <a:t>assess</a:t>
            </a:r>
            <a:r>
              <a:rPr lang="de-DE" dirty="0"/>
              <a:t> </a:t>
            </a:r>
            <a:r>
              <a:rPr lang="de-DE" dirty="0" err="1"/>
              <a:t>if</a:t>
            </a:r>
            <a:r>
              <a:rPr lang="de-DE" dirty="0"/>
              <a:t> the </a:t>
            </a:r>
            <a:r>
              <a:rPr lang="de-DE" dirty="0" err="1"/>
              <a:t>errors</a:t>
            </a:r>
            <a:r>
              <a:rPr lang="de-DE" dirty="0"/>
              <a:t> in </a:t>
            </a:r>
            <a:r>
              <a:rPr lang="de-DE" dirty="0" err="1"/>
              <a:t>both</a:t>
            </a:r>
            <a:r>
              <a:rPr lang="de-DE" dirty="0"/>
              <a:t> </a:t>
            </a:r>
            <a:r>
              <a:rPr lang="de-DE" dirty="0" err="1"/>
              <a:t>modes</a:t>
            </a:r>
            <a:r>
              <a:rPr lang="de-DE" dirty="0"/>
              <a:t> </a:t>
            </a:r>
            <a:r>
              <a:rPr lang="de-DE" dirty="0" err="1"/>
              <a:t>are</a:t>
            </a:r>
            <a:r>
              <a:rPr lang="de-DE" dirty="0"/>
              <a:t> </a:t>
            </a:r>
            <a:r>
              <a:rPr lang="de-DE" dirty="0" err="1"/>
              <a:t>similar</a:t>
            </a:r>
            <a:r>
              <a:rPr lang="de-DE" dirty="0"/>
              <a:t>. </a:t>
            </a:r>
          </a:p>
          <a:p>
            <a:r>
              <a:rPr lang="de-DE" dirty="0"/>
              <a:t>Keep in </a:t>
            </a:r>
            <a:r>
              <a:rPr lang="de-DE" dirty="0" err="1"/>
              <a:t>mind</a:t>
            </a:r>
            <a:r>
              <a:rPr lang="de-DE" dirty="0"/>
              <a:t> </a:t>
            </a:r>
            <a:r>
              <a:rPr lang="de-DE" dirty="0" err="1"/>
              <a:t>that</a:t>
            </a:r>
            <a:r>
              <a:rPr lang="de-DE" dirty="0"/>
              <a:t> all </a:t>
            </a:r>
            <a:r>
              <a:rPr lang="de-DE" dirty="0" err="1"/>
              <a:t>slides</a:t>
            </a:r>
            <a:r>
              <a:rPr lang="de-DE" dirty="0"/>
              <a:t> </a:t>
            </a:r>
            <a:r>
              <a:rPr lang="de-DE" dirty="0" err="1"/>
              <a:t>going</a:t>
            </a:r>
            <a:r>
              <a:rPr lang="de-DE" dirty="0"/>
              <a:t> </a:t>
            </a:r>
            <a:r>
              <a:rPr lang="de-DE" dirty="0" err="1"/>
              <a:t>forward</a:t>
            </a:r>
            <a:r>
              <a:rPr lang="de-DE" dirty="0"/>
              <a:t> will </a:t>
            </a:r>
            <a:r>
              <a:rPr lang="de-DE" dirty="0" err="1"/>
              <a:t>take</a:t>
            </a:r>
            <a:r>
              <a:rPr lang="de-DE" dirty="0"/>
              <a:t> on </a:t>
            </a:r>
            <a:r>
              <a:rPr lang="de-DE" dirty="0" err="1"/>
              <a:t>this</a:t>
            </a:r>
            <a:r>
              <a:rPr lang="de-DE" dirty="0"/>
              <a:t> </a:t>
            </a:r>
            <a:r>
              <a:rPr lang="de-DE" dirty="0" err="1"/>
              <a:t>comparative</a:t>
            </a:r>
            <a:r>
              <a:rPr lang="de-DE" dirty="0"/>
              <a:t> </a:t>
            </a:r>
            <a:r>
              <a:rPr lang="de-DE" dirty="0" err="1"/>
              <a:t>perspective</a:t>
            </a:r>
            <a:r>
              <a:rPr lang="de-DE" dirty="0"/>
              <a:t> on </a:t>
            </a:r>
            <a:r>
              <a:rPr lang="de-DE" dirty="0" err="1"/>
              <a:t>errors</a:t>
            </a:r>
            <a:r>
              <a:rPr lang="de-DE" dirty="0"/>
              <a:t>. </a:t>
            </a:r>
          </a:p>
        </p:txBody>
      </p:sp>
      <p:sp>
        <p:nvSpPr>
          <p:cNvPr id="4" name="Foliennummernplatzhalter 3"/>
          <p:cNvSpPr>
            <a:spLocks noGrp="1"/>
          </p:cNvSpPr>
          <p:nvPr>
            <p:ph type="sldNum" sz="quarter" idx="5"/>
          </p:nvPr>
        </p:nvSpPr>
        <p:spPr/>
        <p:txBody>
          <a:bodyPr/>
          <a:lstStyle/>
          <a:p>
            <a:fld id="{6696D732-BAFD-4CEB-B2CC-3490B7BD4B31}" type="slidenum">
              <a:rPr lang="en-US" smtClean="0"/>
              <a:t>3</a:t>
            </a:fld>
            <a:endParaRPr lang="en-US"/>
          </a:p>
        </p:txBody>
      </p:sp>
    </p:spTree>
    <p:extLst>
      <p:ext uri="{BB962C8B-B14F-4D97-AF65-F5344CB8AC3E}">
        <p14:creationId xmlns:p14="http://schemas.microsoft.com/office/powerpoint/2010/main" val="1172719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6696D732-BAFD-4CEB-B2CC-3490B7BD4B31}" type="slidenum">
              <a:rPr lang="en-US" smtClean="0"/>
              <a:t>21</a:t>
            </a:fld>
            <a:endParaRPr lang="en-US"/>
          </a:p>
        </p:txBody>
      </p:sp>
    </p:spTree>
    <p:extLst>
      <p:ext uri="{BB962C8B-B14F-4D97-AF65-F5344CB8AC3E}">
        <p14:creationId xmlns:p14="http://schemas.microsoft.com/office/powerpoint/2010/main" val="176561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Here </a:t>
            </a:r>
            <a:r>
              <a:rPr lang="de-DE" dirty="0" err="1"/>
              <a:t>we</a:t>
            </a:r>
            <a:r>
              <a:rPr lang="de-DE" dirty="0"/>
              <a:t> </a:t>
            </a:r>
            <a:r>
              <a:rPr lang="de-DE" dirty="0" err="1"/>
              <a:t>have</a:t>
            </a:r>
            <a:r>
              <a:rPr lang="de-DE" dirty="0"/>
              <a:t> the same </a:t>
            </a:r>
            <a:r>
              <a:rPr lang="de-DE" dirty="0" err="1"/>
              <a:t>setup</a:t>
            </a:r>
            <a:r>
              <a:rPr lang="de-DE" dirty="0"/>
              <a:t>, but </a:t>
            </a:r>
            <a:r>
              <a:rPr lang="de-DE" dirty="0" err="1"/>
              <a:t>we</a:t>
            </a:r>
            <a:r>
              <a:rPr lang="de-DE" dirty="0"/>
              <a:t> </a:t>
            </a:r>
            <a:r>
              <a:rPr lang="de-DE" dirty="0" err="1"/>
              <a:t>have</a:t>
            </a:r>
            <a:r>
              <a:rPr lang="de-DE" dirty="0"/>
              <a:t> </a:t>
            </a:r>
            <a:r>
              <a:rPr lang="de-DE" dirty="0" err="1"/>
              <a:t>either</a:t>
            </a:r>
            <a:r>
              <a:rPr lang="de-DE" dirty="0"/>
              <a:t> </a:t>
            </a:r>
            <a:r>
              <a:rPr lang="de-DE" dirty="0" err="1"/>
              <a:t>found</a:t>
            </a:r>
            <a:r>
              <a:rPr lang="de-DE" dirty="0"/>
              <a:t> </a:t>
            </a:r>
            <a:r>
              <a:rPr lang="de-DE" dirty="0" err="1"/>
              <a:t>representation</a:t>
            </a:r>
            <a:r>
              <a:rPr lang="de-DE" dirty="0"/>
              <a:t> </a:t>
            </a:r>
            <a:r>
              <a:rPr lang="de-DE" dirty="0" err="1"/>
              <a:t>errors</a:t>
            </a:r>
            <a:r>
              <a:rPr lang="de-DE" dirty="0"/>
              <a:t> </a:t>
            </a:r>
            <a:r>
              <a:rPr lang="de-DE" dirty="0" err="1"/>
              <a:t>to</a:t>
            </a:r>
            <a:r>
              <a:rPr lang="de-DE" dirty="0"/>
              <a:t> </a:t>
            </a:r>
            <a:r>
              <a:rPr lang="de-DE" dirty="0" err="1"/>
              <a:t>be</a:t>
            </a:r>
            <a:r>
              <a:rPr lang="de-DE" dirty="0"/>
              <a:t> the same in </a:t>
            </a:r>
            <a:r>
              <a:rPr lang="de-DE" dirty="0" err="1"/>
              <a:t>both</a:t>
            </a:r>
            <a:r>
              <a:rPr lang="de-DE" dirty="0"/>
              <a:t> </a:t>
            </a:r>
            <a:r>
              <a:rPr lang="de-DE" dirty="0" err="1"/>
              <a:t>modes</a:t>
            </a:r>
            <a:r>
              <a:rPr lang="de-DE" dirty="0"/>
              <a:t> </a:t>
            </a:r>
            <a:r>
              <a:rPr lang="de-DE" dirty="0" err="1"/>
              <a:t>or</a:t>
            </a:r>
            <a:r>
              <a:rPr lang="de-DE" dirty="0"/>
              <a:t> </a:t>
            </a:r>
            <a:r>
              <a:rPr lang="de-DE" dirty="0" err="1"/>
              <a:t>we</a:t>
            </a:r>
            <a:r>
              <a:rPr lang="de-DE" dirty="0"/>
              <a:t> </a:t>
            </a:r>
            <a:r>
              <a:rPr lang="de-DE" dirty="0" err="1"/>
              <a:t>have</a:t>
            </a:r>
            <a:r>
              <a:rPr lang="de-DE" dirty="0"/>
              <a:t> </a:t>
            </a:r>
            <a:r>
              <a:rPr lang="de-DE" dirty="0" err="1"/>
              <a:t>mitigated</a:t>
            </a:r>
            <a:r>
              <a:rPr lang="de-DE" dirty="0"/>
              <a:t> </a:t>
            </a:r>
            <a:r>
              <a:rPr lang="de-DE" dirty="0" err="1"/>
              <a:t>errors</a:t>
            </a:r>
            <a:r>
              <a:rPr lang="de-DE" dirty="0"/>
              <a:t> in </a:t>
            </a:r>
            <a:r>
              <a:rPr lang="de-DE" dirty="0" err="1"/>
              <a:t>representation</a:t>
            </a:r>
            <a:r>
              <a:rPr lang="de-DE" dirty="0"/>
              <a:t>.</a:t>
            </a:r>
          </a:p>
          <a:p>
            <a:r>
              <a:rPr lang="de-DE" dirty="0" err="1"/>
              <a:t>If</a:t>
            </a:r>
            <a:r>
              <a:rPr lang="de-DE" dirty="0"/>
              <a:t> so, </a:t>
            </a:r>
            <a:r>
              <a:rPr lang="de-DE" dirty="0" err="1"/>
              <a:t>then</a:t>
            </a:r>
            <a:r>
              <a:rPr lang="de-DE" dirty="0"/>
              <a:t> </a:t>
            </a:r>
            <a:r>
              <a:rPr lang="de-DE" dirty="0" err="1"/>
              <a:t>we</a:t>
            </a:r>
            <a:r>
              <a:rPr lang="de-DE" dirty="0"/>
              <a:t> </a:t>
            </a:r>
            <a:r>
              <a:rPr lang="de-DE" dirty="0" err="1"/>
              <a:t>can</a:t>
            </a:r>
            <a:r>
              <a:rPr lang="de-DE" dirty="0"/>
              <a:t> </a:t>
            </a:r>
            <a:r>
              <a:rPr lang="de-DE" dirty="0" err="1"/>
              <a:t>assume</a:t>
            </a:r>
            <a:r>
              <a:rPr lang="de-DE" dirty="0"/>
              <a:t> </a:t>
            </a:r>
            <a:r>
              <a:rPr lang="de-DE" dirty="0" err="1"/>
              <a:t>that</a:t>
            </a:r>
            <a:r>
              <a:rPr lang="de-DE" dirty="0"/>
              <a:t> the </a:t>
            </a:r>
            <a:r>
              <a:rPr lang="de-DE" dirty="0" err="1"/>
              <a:t>both</a:t>
            </a:r>
            <a:r>
              <a:rPr lang="de-DE" dirty="0"/>
              <a:t> </a:t>
            </a:r>
            <a:r>
              <a:rPr lang="de-DE" dirty="0" err="1"/>
              <a:t>random</a:t>
            </a:r>
            <a:r>
              <a:rPr lang="de-DE" dirty="0"/>
              <a:t> </a:t>
            </a:r>
            <a:r>
              <a:rPr lang="de-DE" dirty="0" err="1"/>
              <a:t>samples</a:t>
            </a:r>
            <a:r>
              <a:rPr lang="de-DE" dirty="0"/>
              <a:t> in </a:t>
            </a:r>
            <a:r>
              <a:rPr lang="de-DE" dirty="0" err="1"/>
              <a:t>modes</a:t>
            </a:r>
            <a:r>
              <a:rPr lang="de-DE" dirty="0"/>
              <a:t> A and B </a:t>
            </a:r>
            <a:r>
              <a:rPr lang="de-DE" dirty="0" err="1"/>
              <a:t>result</a:t>
            </a:r>
            <a:r>
              <a:rPr lang="de-DE" dirty="0"/>
              <a:t> in </a:t>
            </a:r>
            <a:r>
              <a:rPr lang="de-DE" dirty="0" err="1"/>
              <a:t>identical</a:t>
            </a:r>
            <a:r>
              <a:rPr lang="de-DE" dirty="0"/>
              <a:t> latent sample </a:t>
            </a:r>
            <a:r>
              <a:rPr lang="de-DE" dirty="0" err="1"/>
              <a:t>distributions</a:t>
            </a:r>
            <a:r>
              <a:rPr lang="de-DE" dirty="0"/>
              <a:t>. In </a:t>
            </a:r>
            <a:r>
              <a:rPr lang="de-DE" dirty="0" err="1"/>
              <a:t>other</a:t>
            </a:r>
            <a:r>
              <a:rPr lang="de-DE" dirty="0"/>
              <a:t> </a:t>
            </a:r>
            <a:r>
              <a:rPr lang="de-DE" dirty="0" err="1"/>
              <a:t>words</a:t>
            </a:r>
            <a:r>
              <a:rPr lang="de-DE" dirty="0"/>
              <a:t>, </a:t>
            </a:r>
            <a:r>
              <a:rPr lang="de-DE" dirty="0" err="1"/>
              <a:t>identical</a:t>
            </a:r>
            <a:r>
              <a:rPr lang="de-DE" dirty="0"/>
              <a:t> </a:t>
            </a:r>
            <a:r>
              <a:rPr lang="de-DE" dirty="0" err="1"/>
              <a:t>distributions</a:t>
            </a:r>
            <a:r>
              <a:rPr lang="de-DE" dirty="0"/>
              <a:t> </a:t>
            </a:r>
            <a:r>
              <a:rPr lang="de-DE" dirty="0" err="1"/>
              <a:t>of</a:t>
            </a:r>
            <a:r>
              <a:rPr lang="de-DE" dirty="0"/>
              <a:t> </a:t>
            </a:r>
            <a:r>
              <a:rPr lang="de-DE" dirty="0" err="1"/>
              <a:t>true</a:t>
            </a:r>
            <a:r>
              <a:rPr lang="de-DE" dirty="0"/>
              <a:t> </a:t>
            </a:r>
            <a:r>
              <a:rPr lang="de-DE" dirty="0" err="1"/>
              <a:t>scores</a:t>
            </a:r>
            <a:r>
              <a:rPr lang="de-DE" dirty="0"/>
              <a:t> in </a:t>
            </a:r>
            <a:r>
              <a:rPr lang="de-DE" dirty="0" err="1"/>
              <a:t>both</a:t>
            </a:r>
            <a:r>
              <a:rPr lang="de-DE" dirty="0"/>
              <a:t> </a:t>
            </a:r>
            <a:r>
              <a:rPr lang="de-DE" dirty="0" err="1"/>
              <a:t>samples</a:t>
            </a:r>
            <a:r>
              <a:rPr lang="de-DE" dirty="0"/>
              <a:t>.</a:t>
            </a:r>
          </a:p>
          <a:p>
            <a:r>
              <a:rPr lang="de-DE" dirty="0" err="1"/>
              <a:t>If</a:t>
            </a:r>
            <a:r>
              <a:rPr lang="de-DE" dirty="0"/>
              <a:t> the </a:t>
            </a:r>
            <a:r>
              <a:rPr lang="de-DE" dirty="0" err="1"/>
              <a:t>observed</a:t>
            </a:r>
            <a:r>
              <a:rPr lang="de-DE" dirty="0"/>
              <a:t> </a:t>
            </a:r>
            <a:r>
              <a:rPr lang="de-DE" dirty="0" err="1"/>
              <a:t>response</a:t>
            </a:r>
            <a:r>
              <a:rPr lang="de-DE" dirty="0"/>
              <a:t> </a:t>
            </a:r>
            <a:r>
              <a:rPr lang="de-DE" dirty="0" err="1"/>
              <a:t>distributions</a:t>
            </a:r>
            <a:r>
              <a:rPr lang="de-DE" dirty="0"/>
              <a:t> </a:t>
            </a:r>
            <a:r>
              <a:rPr lang="de-DE" dirty="0" err="1"/>
              <a:t>then</a:t>
            </a:r>
            <a:r>
              <a:rPr lang="de-DE" dirty="0"/>
              <a:t> still </a:t>
            </a:r>
            <a:r>
              <a:rPr lang="de-DE" dirty="0" err="1"/>
              <a:t>differ</a:t>
            </a:r>
            <a:r>
              <a:rPr lang="de-DE" dirty="0"/>
              <a:t>, </a:t>
            </a:r>
            <a:r>
              <a:rPr lang="de-DE" dirty="0" err="1"/>
              <a:t>it</a:t>
            </a:r>
            <a:r>
              <a:rPr lang="de-DE" dirty="0"/>
              <a:t> </a:t>
            </a:r>
            <a:r>
              <a:rPr lang="de-DE" dirty="0" err="1"/>
              <a:t>means</a:t>
            </a:r>
            <a:r>
              <a:rPr lang="de-DE" dirty="0"/>
              <a:t> </a:t>
            </a:r>
            <a:r>
              <a:rPr lang="de-DE" dirty="0" err="1"/>
              <a:t>that</a:t>
            </a:r>
            <a:r>
              <a:rPr lang="de-DE" dirty="0"/>
              <a:t> </a:t>
            </a:r>
            <a:r>
              <a:rPr lang="de-DE" dirty="0" err="1"/>
              <a:t>we</a:t>
            </a:r>
            <a:r>
              <a:rPr lang="de-DE" dirty="0"/>
              <a:t> </a:t>
            </a:r>
            <a:r>
              <a:rPr lang="de-DE" dirty="0" err="1"/>
              <a:t>have</a:t>
            </a:r>
            <a:r>
              <a:rPr lang="de-DE" dirty="0"/>
              <a:t> </a:t>
            </a:r>
            <a:r>
              <a:rPr lang="de-DE" dirty="0" err="1"/>
              <a:t>isolated</a:t>
            </a:r>
            <a:r>
              <a:rPr lang="de-DE" dirty="0"/>
              <a:t> a pure </a:t>
            </a:r>
            <a:r>
              <a:rPr lang="de-DE" dirty="0" err="1"/>
              <a:t>measurement</a:t>
            </a:r>
            <a:r>
              <a:rPr lang="de-DE" dirty="0"/>
              <a:t> </a:t>
            </a:r>
            <a:r>
              <a:rPr lang="de-DE" dirty="0" err="1"/>
              <a:t>unit</a:t>
            </a:r>
            <a:r>
              <a:rPr lang="de-DE" dirty="0"/>
              <a:t> </a:t>
            </a:r>
            <a:r>
              <a:rPr lang="de-DE" dirty="0" err="1"/>
              <a:t>difference</a:t>
            </a:r>
            <a:r>
              <a:rPr lang="de-DE" dirty="0"/>
              <a:t> </a:t>
            </a:r>
            <a:r>
              <a:rPr lang="de-DE" dirty="0" err="1"/>
              <a:t>between</a:t>
            </a:r>
            <a:r>
              <a:rPr lang="de-DE" dirty="0"/>
              <a:t> </a:t>
            </a:r>
            <a:r>
              <a:rPr lang="de-DE" dirty="0" err="1"/>
              <a:t>modes</a:t>
            </a:r>
            <a:r>
              <a:rPr lang="de-DE" dirty="0"/>
              <a:t> A and B.</a:t>
            </a:r>
          </a:p>
          <a:p>
            <a:endParaRPr lang="en-US" dirty="0"/>
          </a:p>
        </p:txBody>
      </p:sp>
      <p:sp>
        <p:nvSpPr>
          <p:cNvPr id="4" name="Foliennummernplatzhalter 3"/>
          <p:cNvSpPr>
            <a:spLocks noGrp="1"/>
          </p:cNvSpPr>
          <p:nvPr>
            <p:ph type="sldNum" sz="quarter" idx="5"/>
          </p:nvPr>
        </p:nvSpPr>
        <p:spPr/>
        <p:txBody>
          <a:bodyPr/>
          <a:lstStyle/>
          <a:p>
            <a:fld id="{6696D732-BAFD-4CEB-B2CC-3490B7BD4B31}" type="slidenum">
              <a:rPr lang="en-US" smtClean="0"/>
              <a:t>22</a:t>
            </a:fld>
            <a:endParaRPr lang="en-US"/>
          </a:p>
        </p:txBody>
      </p:sp>
    </p:spTree>
    <p:extLst>
      <p:ext uri="{BB962C8B-B14F-4D97-AF65-F5344CB8AC3E}">
        <p14:creationId xmlns:p14="http://schemas.microsoft.com/office/powerpoint/2010/main" val="2110846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Based</a:t>
            </a:r>
            <a:r>
              <a:rPr lang="de-DE" dirty="0"/>
              <a:t> on </a:t>
            </a:r>
            <a:r>
              <a:rPr lang="de-DE" dirty="0" err="1"/>
              <a:t>this</a:t>
            </a:r>
            <a:r>
              <a:rPr lang="de-DE" dirty="0"/>
              <a:t>, </a:t>
            </a:r>
            <a:r>
              <a:rPr lang="de-DE" dirty="0" err="1"/>
              <a:t>we</a:t>
            </a:r>
            <a:r>
              <a:rPr lang="de-DE" dirty="0"/>
              <a:t> </a:t>
            </a:r>
            <a:r>
              <a:rPr lang="de-DE" dirty="0" err="1"/>
              <a:t>can</a:t>
            </a:r>
            <a:r>
              <a:rPr lang="de-DE" dirty="0"/>
              <a:t> </a:t>
            </a:r>
            <a:r>
              <a:rPr lang="de-DE" dirty="0" err="1"/>
              <a:t>apply</a:t>
            </a:r>
            <a:r>
              <a:rPr lang="de-DE" dirty="0"/>
              <a:t> </a:t>
            </a:r>
            <a:r>
              <a:rPr lang="de-DE" dirty="0" err="1"/>
              <a:t>Equating</a:t>
            </a:r>
            <a:r>
              <a:rPr lang="de-DE" dirty="0"/>
              <a:t>. </a:t>
            </a:r>
            <a:r>
              <a:rPr lang="de-DE" dirty="0" err="1"/>
              <a:t>Specifically</a:t>
            </a:r>
            <a:r>
              <a:rPr lang="de-DE" dirty="0"/>
              <a:t> </a:t>
            </a:r>
            <a:r>
              <a:rPr lang="de-DE" dirty="0" err="1"/>
              <a:t>Observed</a:t>
            </a:r>
            <a:r>
              <a:rPr lang="de-DE" dirty="0"/>
              <a:t> Score </a:t>
            </a:r>
            <a:r>
              <a:rPr lang="de-DE" dirty="0" err="1"/>
              <a:t>Equating</a:t>
            </a:r>
            <a:r>
              <a:rPr lang="de-DE" dirty="0"/>
              <a:t> in a Random Groups Design.</a:t>
            </a:r>
          </a:p>
          <a:p>
            <a:r>
              <a:rPr lang="de-DE" dirty="0"/>
              <a:t>This </a:t>
            </a:r>
            <a:r>
              <a:rPr lang="de-DE" dirty="0" err="1"/>
              <a:t>psychometric</a:t>
            </a:r>
            <a:r>
              <a:rPr lang="de-DE" dirty="0"/>
              <a:t> </a:t>
            </a:r>
            <a:r>
              <a:rPr lang="de-DE" dirty="0" err="1"/>
              <a:t>method</a:t>
            </a:r>
            <a:r>
              <a:rPr lang="de-DE" dirty="0"/>
              <a:t> </a:t>
            </a:r>
            <a:r>
              <a:rPr lang="de-DE" dirty="0" err="1"/>
              <a:t>alings</a:t>
            </a:r>
            <a:r>
              <a:rPr lang="de-DE" dirty="0"/>
              <a:t> </a:t>
            </a:r>
            <a:r>
              <a:rPr lang="de-DE" dirty="0" err="1"/>
              <a:t>measurement</a:t>
            </a:r>
            <a:r>
              <a:rPr lang="de-DE" dirty="0"/>
              <a:t> </a:t>
            </a:r>
            <a:r>
              <a:rPr lang="de-DE" dirty="0" err="1"/>
              <a:t>units</a:t>
            </a:r>
            <a:r>
              <a:rPr lang="de-DE" dirty="0"/>
              <a:t> so </a:t>
            </a:r>
            <a:r>
              <a:rPr lang="de-DE" dirty="0" err="1"/>
              <a:t>that</a:t>
            </a:r>
            <a:r>
              <a:rPr lang="de-DE" dirty="0"/>
              <a:t> </a:t>
            </a:r>
            <a:r>
              <a:rPr lang="de-DE" dirty="0" err="1"/>
              <a:t>scores</a:t>
            </a:r>
            <a:r>
              <a:rPr lang="de-DE" dirty="0"/>
              <a:t> </a:t>
            </a:r>
            <a:r>
              <a:rPr lang="de-DE" dirty="0" err="1"/>
              <a:t>measured</a:t>
            </a:r>
            <a:r>
              <a:rPr lang="de-DE" dirty="0"/>
              <a:t> </a:t>
            </a:r>
            <a:r>
              <a:rPr lang="de-DE" dirty="0" err="1"/>
              <a:t>with</a:t>
            </a:r>
            <a:r>
              <a:rPr lang="de-DE" dirty="0"/>
              <a:t> different </a:t>
            </a:r>
            <a:r>
              <a:rPr lang="de-DE" dirty="0" err="1"/>
              <a:t>instruments</a:t>
            </a:r>
            <a:r>
              <a:rPr lang="de-DE" dirty="0"/>
              <a:t>, </a:t>
            </a:r>
            <a:r>
              <a:rPr lang="de-DE" dirty="0" err="1"/>
              <a:t>or</a:t>
            </a:r>
            <a:r>
              <a:rPr lang="de-DE" dirty="0"/>
              <a:t> </a:t>
            </a:r>
            <a:r>
              <a:rPr lang="de-DE" dirty="0" err="1"/>
              <a:t>here</a:t>
            </a:r>
            <a:r>
              <a:rPr lang="de-DE" dirty="0"/>
              <a:t> in different </a:t>
            </a:r>
            <a:r>
              <a:rPr lang="de-DE" dirty="0" err="1"/>
              <a:t>modes</a:t>
            </a:r>
            <a:r>
              <a:rPr lang="de-DE" dirty="0"/>
              <a:t>, </a:t>
            </a:r>
            <a:r>
              <a:rPr lang="de-DE" dirty="0" err="1"/>
              <a:t>become</a:t>
            </a:r>
            <a:r>
              <a:rPr lang="de-DE" dirty="0"/>
              <a:t> </a:t>
            </a:r>
            <a:r>
              <a:rPr lang="de-DE" dirty="0" err="1"/>
              <a:t>comparable</a:t>
            </a:r>
            <a:r>
              <a:rPr lang="de-DE" dirty="0"/>
              <a:t>. </a:t>
            </a:r>
          </a:p>
          <a:p>
            <a:endParaRPr lang="de-DE" dirty="0"/>
          </a:p>
          <a:p>
            <a:r>
              <a:rPr lang="de-DE" dirty="0" err="1"/>
              <a:t>Remember</a:t>
            </a:r>
            <a:r>
              <a:rPr lang="de-DE" dirty="0"/>
              <a:t>, the latent </a:t>
            </a:r>
            <a:r>
              <a:rPr lang="de-DE" dirty="0" err="1"/>
              <a:t>distributions</a:t>
            </a:r>
            <a:r>
              <a:rPr lang="de-DE" dirty="0"/>
              <a:t> in </a:t>
            </a:r>
            <a:r>
              <a:rPr lang="de-DE" dirty="0" err="1"/>
              <a:t>both</a:t>
            </a:r>
            <a:r>
              <a:rPr lang="de-DE" dirty="0"/>
              <a:t> </a:t>
            </a:r>
            <a:r>
              <a:rPr lang="de-DE" dirty="0" err="1"/>
              <a:t>samples</a:t>
            </a:r>
            <a:r>
              <a:rPr lang="de-DE" dirty="0"/>
              <a:t> </a:t>
            </a:r>
            <a:r>
              <a:rPr lang="de-DE" dirty="0" err="1"/>
              <a:t>are</a:t>
            </a:r>
            <a:r>
              <a:rPr lang="de-DE" dirty="0"/>
              <a:t> </a:t>
            </a:r>
            <a:r>
              <a:rPr lang="de-DE" dirty="0" err="1"/>
              <a:t>now</a:t>
            </a:r>
            <a:r>
              <a:rPr lang="de-DE" dirty="0"/>
              <a:t> </a:t>
            </a:r>
            <a:r>
              <a:rPr lang="de-DE" dirty="0" err="1"/>
              <a:t>assumed</a:t>
            </a:r>
            <a:r>
              <a:rPr lang="de-DE" dirty="0"/>
              <a:t> </a:t>
            </a:r>
            <a:r>
              <a:rPr lang="de-DE" dirty="0" err="1"/>
              <a:t>to</a:t>
            </a:r>
            <a:r>
              <a:rPr lang="de-DE" dirty="0"/>
              <a:t> </a:t>
            </a:r>
            <a:r>
              <a:rPr lang="de-DE" dirty="0" err="1"/>
              <a:t>be</a:t>
            </a:r>
            <a:r>
              <a:rPr lang="de-DE" dirty="0"/>
              <a:t> the same.</a:t>
            </a:r>
          </a:p>
          <a:p>
            <a:r>
              <a:rPr lang="de-DE" dirty="0" err="1"/>
              <a:t>Then</a:t>
            </a:r>
            <a:r>
              <a:rPr lang="de-DE" dirty="0"/>
              <a:t> </a:t>
            </a:r>
            <a:r>
              <a:rPr lang="de-DE" dirty="0" err="1"/>
              <a:t>if</a:t>
            </a:r>
            <a:r>
              <a:rPr lang="de-DE" dirty="0"/>
              <a:t> </a:t>
            </a:r>
            <a:r>
              <a:rPr lang="de-DE" dirty="0" err="1"/>
              <a:t>we</a:t>
            </a:r>
            <a:r>
              <a:rPr lang="de-DE" dirty="0"/>
              <a:t> </a:t>
            </a:r>
            <a:r>
              <a:rPr lang="de-DE" dirty="0" err="1"/>
              <a:t>look</a:t>
            </a:r>
            <a:r>
              <a:rPr lang="de-DE" dirty="0"/>
              <a:t> at different </a:t>
            </a:r>
            <a:r>
              <a:rPr lang="de-DE" dirty="0" err="1"/>
              <a:t>response</a:t>
            </a:r>
            <a:r>
              <a:rPr lang="de-DE" dirty="0"/>
              <a:t> </a:t>
            </a:r>
            <a:r>
              <a:rPr lang="de-DE" dirty="0" err="1"/>
              <a:t>distributions</a:t>
            </a:r>
            <a:r>
              <a:rPr lang="de-DE" dirty="0"/>
              <a:t>, </a:t>
            </a:r>
            <a:r>
              <a:rPr lang="de-DE" dirty="0" err="1"/>
              <a:t>we</a:t>
            </a:r>
            <a:r>
              <a:rPr lang="de-DE" dirty="0"/>
              <a:t> </a:t>
            </a:r>
            <a:r>
              <a:rPr lang="de-DE" dirty="0" err="1"/>
              <a:t>know</a:t>
            </a:r>
            <a:r>
              <a:rPr lang="de-DE" dirty="0"/>
              <a:t> </a:t>
            </a:r>
            <a:r>
              <a:rPr lang="de-DE" dirty="0" err="1"/>
              <a:t>that</a:t>
            </a:r>
            <a:r>
              <a:rPr lang="de-DE" dirty="0"/>
              <a:t> </a:t>
            </a:r>
            <a:r>
              <a:rPr lang="de-DE" dirty="0" err="1"/>
              <a:t>these</a:t>
            </a:r>
            <a:r>
              <a:rPr lang="de-DE" dirty="0"/>
              <a:t> </a:t>
            </a:r>
            <a:r>
              <a:rPr lang="de-DE" dirty="0" err="1"/>
              <a:t>differences</a:t>
            </a:r>
            <a:r>
              <a:rPr lang="de-DE" dirty="0"/>
              <a:t> </a:t>
            </a:r>
            <a:r>
              <a:rPr lang="de-DE" dirty="0" err="1"/>
              <a:t>are</a:t>
            </a:r>
            <a:r>
              <a:rPr lang="de-DE" dirty="0"/>
              <a:t> </a:t>
            </a:r>
            <a:r>
              <a:rPr lang="de-DE" dirty="0" err="1"/>
              <a:t>differences</a:t>
            </a:r>
            <a:r>
              <a:rPr lang="de-DE" dirty="0"/>
              <a:t> in </a:t>
            </a:r>
            <a:r>
              <a:rPr lang="de-DE" dirty="0" err="1"/>
              <a:t>measurement</a:t>
            </a:r>
            <a:r>
              <a:rPr lang="de-DE" dirty="0"/>
              <a:t>, not </a:t>
            </a:r>
            <a:r>
              <a:rPr lang="de-DE" dirty="0" err="1"/>
              <a:t>true</a:t>
            </a:r>
            <a:r>
              <a:rPr lang="de-DE" dirty="0"/>
              <a:t> </a:t>
            </a:r>
            <a:r>
              <a:rPr lang="de-DE" dirty="0" err="1"/>
              <a:t>differences</a:t>
            </a:r>
            <a:r>
              <a:rPr lang="de-DE" dirty="0"/>
              <a:t>.</a:t>
            </a:r>
          </a:p>
          <a:p>
            <a:r>
              <a:rPr lang="de-DE" dirty="0" err="1"/>
              <a:t>Observed</a:t>
            </a:r>
            <a:r>
              <a:rPr lang="de-DE" dirty="0"/>
              <a:t> score </a:t>
            </a:r>
            <a:r>
              <a:rPr lang="de-DE" dirty="0" err="1"/>
              <a:t>equating</a:t>
            </a:r>
            <a:r>
              <a:rPr lang="de-DE" dirty="0"/>
              <a:t> </a:t>
            </a:r>
            <a:r>
              <a:rPr lang="de-DE" dirty="0" err="1"/>
              <a:t>then</a:t>
            </a:r>
            <a:r>
              <a:rPr lang="de-DE" dirty="0"/>
              <a:t> </a:t>
            </a:r>
            <a:r>
              <a:rPr lang="de-DE" dirty="0" err="1"/>
              <a:t>simply</a:t>
            </a:r>
            <a:r>
              <a:rPr lang="de-DE" dirty="0"/>
              <a:t> </a:t>
            </a:r>
            <a:r>
              <a:rPr lang="de-DE" dirty="0" err="1"/>
              <a:t>recodes</a:t>
            </a:r>
            <a:r>
              <a:rPr lang="de-DE" dirty="0"/>
              <a:t> the </a:t>
            </a:r>
            <a:r>
              <a:rPr lang="de-DE" dirty="0" err="1"/>
              <a:t>response</a:t>
            </a:r>
            <a:r>
              <a:rPr lang="de-DE" dirty="0"/>
              <a:t> </a:t>
            </a:r>
            <a:r>
              <a:rPr lang="de-DE" dirty="0" err="1"/>
              <a:t>scores</a:t>
            </a:r>
            <a:r>
              <a:rPr lang="de-DE" dirty="0"/>
              <a:t> </a:t>
            </a:r>
            <a:r>
              <a:rPr lang="de-DE" dirty="0" err="1"/>
              <a:t>of</a:t>
            </a:r>
            <a:r>
              <a:rPr lang="de-DE" dirty="0"/>
              <a:t> </a:t>
            </a:r>
            <a:r>
              <a:rPr lang="de-DE" dirty="0" err="1"/>
              <a:t>one</a:t>
            </a:r>
            <a:r>
              <a:rPr lang="de-DE" dirty="0"/>
              <a:t> </a:t>
            </a:r>
            <a:r>
              <a:rPr lang="de-DE" dirty="0" err="1"/>
              <a:t>instrument</a:t>
            </a:r>
            <a:r>
              <a:rPr lang="de-DE" dirty="0"/>
              <a:t> so </a:t>
            </a:r>
            <a:r>
              <a:rPr lang="de-DE" dirty="0" err="1"/>
              <a:t>that</a:t>
            </a:r>
            <a:r>
              <a:rPr lang="de-DE" dirty="0"/>
              <a:t> </a:t>
            </a:r>
            <a:r>
              <a:rPr lang="de-DE" dirty="0" err="1"/>
              <a:t>it</a:t>
            </a:r>
            <a:r>
              <a:rPr lang="de-DE" dirty="0"/>
              <a:t> </a:t>
            </a:r>
            <a:r>
              <a:rPr lang="de-DE" dirty="0" err="1"/>
              <a:t>fits</a:t>
            </a:r>
            <a:r>
              <a:rPr lang="de-DE" dirty="0"/>
              <a:t> the </a:t>
            </a:r>
            <a:r>
              <a:rPr lang="de-DE" dirty="0" err="1"/>
              <a:t>measurement</a:t>
            </a:r>
            <a:r>
              <a:rPr lang="de-DE" dirty="0"/>
              <a:t> </a:t>
            </a:r>
            <a:r>
              <a:rPr lang="de-DE" dirty="0" err="1"/>
              <a:t>units</a:t>
            </a:r>
            <a:r>
              <a:rPr lang="de-DE" dirty="0"/>
              <a:t> </a:t>
            </a:r>
            <a:r>
              <a:rPr lang="de-DE" dirty="0" err="1"/>
              <a:t>of</a:t>
            </a:r>
            <a:r>
              <a:rPr lang="de-DE" dirty="0"/>
              <a:t> the </a:t>
            </a:r>
            <a:r>
              <a:rPr lang="de-DE" dirty="0" err="1"/>
              <a:t>other</a:t>
            </a:r>
            <a:r>
              <a:rPr lang="de-DE" dirty="0"/>
              <a:t> </a:t>
            </a:r>
            <a:r>
              <a:rPr lang="de-DE" dirty="0" err="1"/>
              <a:t>instrument</a:t>
            </a:r>
            <a:r>
              <a:rPr lang="de-DE" dirty="0"/>
              <a:t>,</a:t>
            </a:r>
          </a:p>
        </p:txBody>
      </p:sp>
      <p:sp>
        <p:nvSpPr>
          <p:cNvPr id="4" name="Foliennummernplatzhalter 3"/>
          <p:cNvSpPr>
            <a:spLocks noGrp="1"/>
          </p:cNvSpPr>
          <p:nvPr>
            <p:ph type="sldNum" sz="quarter" idx="5"/>
          </p:nvPr>
        </p:nvSpPr>
        <p:spPr/>
        <p:txBody>
          <a:bodyPr/>
          <a:lstStyle/>
          <a:p>
            <a:fld id="{6696D732-BAFD-4CEB-B2CC-3490B7BD4B31}" type="slidenum">
              <a:rPr lang="en-US" smtClean="0"/>
              <a:t>23</a:t>
            </a:fld>
            <a:endParaRPr lang="en-US"/>
          </a:p>
        </p:txBody>
      </p:sp>
    </p:spTree>
    <p:extLst>
      <p:ext uri="{BB962C8B-B14F-4D97-AF65-F5344CB8AC3E}">
        <p14:creationId xmlns:p14="http://schemas.microsoft.com/office/powerpoint/2010/main" val="1655841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 quick </a:t>
            </a:r>
            <a:r>
              <a:rPr lang="de-DE" dirty="0" err="1"/>
              <a:t>look</a:t>
            </a:r>
            <a:r>
              <a:rPr lang="de-DE" dirty="0"/>
              <a:t> at an easy </a:t>
            </a:r>
            <a:r>
              <a:rPr lang="de-DE" dirty="0" err="1"/>
              <a:t>equating</a:t>
            </a:r>
            <a:r>
              <a:rPr lang="de-DE" dirty="0"/>
              <a:t> </a:t>
            </a:r>
            <a:r>
              <a:rPr lang="de-DE" dirty="0" err="1"/>
              <a:t>algorithm</a:t>
            </a:r>
            <a:r>
              <a:rPr lang="de-DE" dirty="0"/>
              <a:t>, linear </a:t>
            </a:r>
            <a:r>
              <a:rPr lang="de-DE" dirty="0" err="1"/>
              <a:t>equating</a:t>
            </a:r>
            <a:r>
              <a:rPr lang="de-DE" dirty="0"/>
              <a:t>.</a:t>
            </a:r>
          </a:p>
          <a:p>
            <a:r>
              <a:rPr lang="de-DE" dirty="0" err="1"/>
              <a:t>We</a:t>
            </a:r>
            <a:r>
              <a:rPr lang="de-DE" dirty="0"/>
              <a:t> </a:t>
            </a:r>
            <a:r>
              <a:rPr lang="de-DE" dirty="0" err="1"/>
              <a:t>take</a:t>
            </a:r>
            <a:r>
              <a:rPr lang="de-DE" dirty="0"/>
              <a:t> the </a:t>
            </a:r>
            <a:r>
              <a:rPr lang="de-DE" dirty="0" err="1"/>
              <a:t>two</a:t>
            </a:r>
            <a:r>
              <a:rPr lang="de-DE" dirty="0"/>
              <a:t> </a:t>
            </a:r>
            <a:r>
              <a:rPr lang="de-DE" dirty="0" err="1"/>
              <a:t>response</a:t>
            </a:r>
            <a:r>
              <a:rPr lang="de-DE" dirty="0"/>
              <a:t> </a:t>
            </a:r>
            <a:r>
              <a:rPr lang="de-DE" dirty="0" err="1"/>
              <a:t>distribution</a:t>
            </a:r>
            <a:r>
              <a:rPr lang="de-DE" dirty="0"/>
              <a:t> in </a:t>
            </a:r>
            <a:r>
              <a:rPr lang="de-DE" dirty="0" err="1"/>
              <a:t>our</a:t>
            </a:r>
            <a:r>
              <a:rPr lang="de-DE" dirty="0"/>
              <a:t> </a:t>
            </a:r>
            <a:r>
              <a:rPr lang="de-DE" dirty="0" err="1"/>
              <a:t>random</a:t>
            </a:r>
            <a:r>
              <a:rPr lang="de-DE" dirty="0"/>
              <a:t> </a:t>
            </a:r>
            <a:r>
              <a:rPr lang="de-DE" dirty="0" err="1"/>
              <a:t>groups</a:t>
            </a:r>
            <a:r>
              <a:rPr lang="de-DE" dirty="0"/>
              <a:t> design.</a:t>
            </a:r>
          </a:p>
          <a:p>
            <a:r>
              <a:rPr lang="de-DE" dirty="0" err="1"/>
              <a:t>We</a:t>
            </a:r>
            <a:r>
              <a:rPr lang="de-DE" dirty="0"/>
              <a:t> </a:t>
            </a:r>
            <a:r>
              <a:rPr lang="de-DE" dirty="0" err="1"/>
              <a:t>can</a:t>
            </a:r>
            <a:r>
              <a:rPr lang="de-DE" dirty="0"/>
              <a:t> </a:t>
            </a:r>
            <a:r>
              <a:rPr lang="de-DE" dirty="0" err="1"/>
              <a:t>assume</a:t>
            </a:r>
            <a:r>
              <a:rPr lang="de-DE" dirty="0"/>
              <a:t> </a:t>
            </a:r>
            <a:r>
              <a:rPr lang="de-DE" dirty="0" err="1"/>
              <a:t>that</a:t>
            </a:r>
            <a:r>
              <a:rPr lang="de-DE" dirty="0"/>
              <a:t> the </a:t>
            </a:r>
            <a:r>
              <a:rPr lang="de-DE" dirty="0" err="1"/>
              <a:t>true</a:t>
            </a:r>
            <a:r>
              <a:rPr lang="de-DE" dirty="0"/>
              <a:t> latent </a:t>
            </a:r>
            <a:r>
              <a:rPr lang="de-DE" dirty="0" err="1"/>
              <a:t>distributions</a:t>
            </a:r>
            <a:r>
              <a:rPr lang="de-DE" dirty="0"/>
              <a:t> </a:t>
            </a:r>
            <a:r>
              <a:rPr lang="de-DE" dirty="0" err="1"/>
              <a:t>are</a:t>
            </a:r>
            <a:r>
              <a:rPr lang="de-DE" dirty="0"/>
              <a:t> the same. The </a:t>
            </a:r>
            <a:r>
              <a:rPr lang="de-DE" dirty="0" err="1"/>
              <a:t>response</a:t>
            </a:r>
            <a:r>
              <a:rPr lang="de-DE" dirty="0"/>
              <a:t> </a:t>
            </a:r>
            <a:r>
              <a:rPr lang="de-DE" dirty="0" err="1"/>
              <a:t>distribution</a:t>
            </a:r>
            <a:r>
              <a:rPr lang="de-DE" dirty="0"/>
              <a:t> </a:t>
            </a:r>
            <a:r>
              <a:rPr lang="de-DE" dirty="0" err="1"/>
              <a:t>differences</a:t>
            </a:r>
            <a:r>
              <a:rPr lang="de-DE" dirty="0"/>
              <a:t> </a:t>
            </a:r>
            <a:r>
              <a:rPr lang="de-DE" dirty="0" err="1"/>
              <a:t>are</a:t>
            </a:r>
            <a:r>
              <a:rPr lang="de-DE" dirty="0"/>
              <a:t> </a:t>
            </a:r>
            <a:r>
              <a:rPr lang="de-DE" dirty="0" err="1"/>
              <a:t>differences</a:t>
            </a:r>
            <a:r>
              <a:rPr lang="de-DE" dirty="0"/>
              <a:t> in </a:t>
            </a:r>
            <a:r>
              <a:rPr lang="de-DE" dirty="0" err="1"/>
              <a:t>measurement</a:t>
            </a:r>
            <a:r>
              <a:rPr lang="de-DE" dirty="0"/>
              <a:t>.</a:t>
            </a:r>
          </a:p>
        </p:txBody>
      </p:sp>
      <p:sp>
        <p:nvSpPr>
          <p:cNvPr id="4" name="Foliennummernplatzhalter 3"/>
          <p:cNvSpPr>
            <a:spLocks noGrp="1"/>
          </p:cNvSpPr>
          <p:nvPr>
            <p:ph type="sldNum" sz="quarter" idx="5"/>
          </p:nvPr>
        </p:nvSpPr>
        <p:spPr/>
        <p:txBody>
          <a:bodyPr/>
          <a:lstStyle/>
          <a:p>
            <a:fld id="{6696D732-BAFD-4CEB-B2CC-3490B7BD4B31}" type="slidenum">
              <a:rPr lang="en-US" smtClean="0"/>
              <a:t>24</a:t>
            </a:fld>
            <a:endParaRPr lang="en-US"/>
          </a:p>
        </p:txBody>
      </p:sp>
    </p:spTree>
    <p:extLst>
      <p:ext uri="{BB962C8B-B14F-4D97-AF65-F5344CB8AC3E}">
        <p14:creationId xmlns:p14="http://schemas.microsoft.com/office/powerpoint/2010/main" val="2217171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Now</a:t>
            </a:r>
            <a:r>
              <a:rPr lang="de-DE" dirty="0"/>
              <a:t> </a:t>
            </a:r>
            <a:r>
              <a:rPr lang="de-DE" dirty="0" err="1"/>
              <a:t>we</a:t>
            </a:r>
            <a:r>
              <a:rPr lang="de-DE" dirty="0"/>
              <a:t> </a:t>
            </a:r>
            <a:r>
              <a:rPr lang="de-DE" dirty="0" err="1"/>
              <a:t>simplyfiy</a:t>
            </a:r>
            <a:r>
              <a:rPr lang="de-DE" dirty="0"/>
              <a:t> </a:t>
            </a:r>
            <a:r>
              <a:rPr lang="de-DE" dirty="0" err="1"/>
              <a:t>our</a:t>
            </a:r>
            <a:r>
              <a:rPr lang="de-DE" dirty="0"/>
              <a:t> </a:t>
            </a:r>
            <a:r>
              <a:rPr lang="de-DE" dirty="0" err="1"/>
              <a:t>problem</a:t>
            </a:r>
            <a:r>
              <a:rPr lang="de-DE" dirty="0"/>
              <a:t> </a:t>
            </a:r>
            <a:r>
              <a:rPr lang="de-DE" dirty="0" err="1"/>
              <a:t>by</a:t>
            </a:r>
            <a:r>
              <a:rPr lang="de-DE" dirty="0"/>
              <a:t> </a:t>
            </a:r>
            <a:r>
              <a:rPr lang="de-DE" dirty="0" err="1"/>
              <a:t>reducing</a:t>
            </a:r>
            <a:r>
              <a:rPr lang="de-DE" dirty="0"/>
              <a:t> the </a:t>
            </a:r>
            <a:r>
              <a:rPr lang="de-DE" dirty="0" err="1"/>
              <a:t>response</a:t>
            </a:r>
            <a:r>
              <a:rPr lang="de-DE" dirty="0"/>
              <a:t> </a:t>
            </a:r>
            <a:r>
              <a:rPr lang="de-DE" dirty="0" err="1"/>
              <a:t>distributions</a:t>
            </a:r>
            <a:r>
              <a:rPr lang="de-DE" dirty="0"/>
              <a:t> </a:t>
            </a:r>
            <a:r>
              <a:rPr lang="de-DE" dirty="0" err="1"/>
              <a:t>to</a:t>
            </a:r>
            <a:r>
              <a:rPr lang="de-DE" dirty="0"/>
              <a:t> </a:t>
            </a:r>
            <a:r>
              <a:rPr lang="de-DE" dirty="0" err="1"/>
              <a:t>two</a:t>
            </a:r>
            <a:r>
              <a:rPr lang="de-DE" dirty="0"/>
              <a:t> </a:t>
            </a:r>
            <a:r>
              <a:rPr lang="de-DE" dirty="0" err="1"/>
              <a:t>parameters</a:t>
            </a:r>
            <a:r>
              <a:rPr lang="de-DE" dirty="0"/>
              <a:t>: </a:t>
            </a:r>
            <a:r>
              <a:rPr lang="de-DE" dirty="0" err="1"/>
              <a:t>Their</a:t>
            </a:r>
            <a:r>
              <a:rPr lang="de-DE" dirty="0"/>
              <a:t> </a:t>
            </a:r>
            <a:r>
              <a:rPr lang="de-DE" dirty="0" err="1"/>
              <a:t>means</a:t>
            </a:r>
            <a:r>
              <a:rPr lang="de-DE" dirty="0"/>
              <a:t> and </a:t>
            </a:r>
            <a:r>
              <a:rPr lang="de-DE" dirty="0" err="1"/>
              <a:t>standard</a:t>
            </a:r>
            <a:r>
              <a:rPr lang="de-DE" dirty="0"/>
              <a:t> </a:t>
            </a:r>
            <a:r>
              <a:rPr lang="de-DE" dirty="0" err="1"/>
              <a:t>deviations</a:t>
            </a:r>
            <a:r>
              <a:rPr lang="de-DE" dirty="0"/>
              <a:t>.</a:t>
            </a:r>
          </a:p>
        </p:txBody>
      </p:sp>
      <p:sp>
        <p:nvSpPr>
          <p:cNvPr id="4" name="Foliennummernplatzhalter 3"/>
          <p:cNvSpPr>
            <a:spLocks noGrp="1"/>
          </p:cNvSpPr>
          <p:nvPr>
            <p:ph type="sldNum" sz="quarter" idx="5"/>
          </p:nvPr>
        </p:nvSpPr>
        <p:spPr/>
        <p:txBody>
          <a:bodyPr/>
          <a:lstStyle/>
          <a:p>
            <a:fld id="{6696D732-BAFD-4CEB-B2CC-3490B7BD4B31}" type="slidenum">
              <a:rPr lang="en-US" smtClean="0"/>
              <a:t>25</a:t>
            </a:fld>
            <a:endParaRPr lang="en-US"/>
          </a:p>
        </p:txBody>
      </p:sp>
    </p:spTree>
    <p:extLst>
      <p:ext uri="{BB962C8B-B14F-4D97-AF65-F5344CB8AC3E}">
        <p14:creationId xmlns:p14="http://schemas.microsoft.com/office/powerpoint/2010/main" val="4017409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Then</a:t>
            </a:r>
            <a:r>
              <a:rPr lang="de-DE" dirty="0"/>
              <a:t> </a:t>
            </a:r>
            <a:r>
              <a:rPr lang="de-DE" dirty="0" err="1"/>
              <a:t>we</a:t>
            </a:r>
            <a:r>
              <a:rPr lang="de-DE" dirty="0"/>
              <a:t> </a:t>
            </a:r>
            <a:r>
              <a:rPr lang="de-DE" dirty="0" err="1"/>
              <a:t>can</a:t>
            </a:r>
            <a:r>
              <a:rPr lang="de-DE" dirty="0"/>
              <a:t> </a:t>
            </a:r>
            <a:r>
              <a:rPr lang="de-DE" dirty="0" err="1"/>
              <a:t>align</a:t>
            </a:r>
            <a:r>
              <a:rPr lang="de-DE" dirty="0"/>
              <a:t> the </a:t>
            </a:r>
            <a:r>
              <a:rPr lang="de-DE" dirty="0" err="1"/>
              <a:t>scores</a:t>
            </a:r>
            <a:r>
              <a:rPr lang="de-DE" dirty="0"/>
              <a:t> </a:t>
            </a:r>
            <a:r>
              <a:rPr lang="de-DE" dirty="0" err="1"/>
              <a:t>of</a:t>
            </a:r>
            <a:r>
              <a:rPr lang="de-DE" dirty="0"/>
              <a:t> </a:t>
            </a:r>
            <a:r>
              <a:rPr lang="de-DE" dirty="0" err="1"/>
              <a:t>mode</a:t>
            </a:r>
            <a:r>
              <a:rPr lang="de-DE" dirty="0"/>
              <a:t> A </a:t>
            </a:r>
            <a:r>
              <a:rPr lang="de-DE" dirty="0" err="1"/>
              <a:t>towards</a:t>
            </a:r>
            <a:r>
              <a:rPr lang="de-DE" dirty="0"/>
              <a:t> the </a:t>
            </a:r>
            <a:r>
              <a:rPr lang="de-DE" dirty="0" err="1"/>
              <a:t>new</a:t>
            </a:r>
            <a:r>
              <a:rPr lang="de-DE" dirty="0"/>
              <a:t> </a:t>
            </a:r>
            <a:r>
              <a:rPr lang="de-DE" dirty="0" err="1"/>
              <a:t>mode</a:t>
            </a:r>
            <a:r>
              <a:rPr lang="de-DE" dirty="0"/>
              <a:t> B </a:t>
            </a:r>
            <a:r>
              <a:rPr lang="de-DE" dirty="0" err="1"/>
              <a:t>by</a:t>
            </a:r>
            <a:r>
              <a:rPr lang="de-DE" dirty="0"/>
              <a:t> </a:t>
            </a:r>
            <a:r>
              <a:rPr lang="de-DE" dirty="0" err="1"/>
              <a:t>first</a:t>
            </a:r>
            <a:r>
              <a:rPr lang="de-DE" dirty="0"/>
              <a:t> shifting the </a:t>
            </a:r>
            <a:r>
              <a:rPr lang="de-DE" dirty="0" err="1"/>
              <a:t>scores</a:t>
            </a:r>
            <a:r>
              <a:rPr lang="de-DE" dirty="0"/>
              <a:t> </a:t>
            </a:r>
            <a:r>
              <a:rPr lang="de-DE" dirty="0" err="1"/>
              <a:t>of</a:t>
            </a:r>
            <a:r>
              <a:rPr lang="de-DE" dirty="0"/>
              <a:t> A so </a:t>
            </a:r>
            <a:r>
              <a:rPr lang="de-DE" dirty="0" err="1"/>
              <a:t>that</a:t>
            </a:r>
            <a:r>
              <a:rPr lang="de-DE" dirty="0"/>
              <a:t> the </a:t>
            </a:r>
            <a:r>
              <a:rPr lang="de-DE" dirty="0" err="1"/>
              <a:t>means</a:t>
            </a:r>
            <a:r>
              <a:rPr lang="de-DE" dirty="0"/>
              <a:t> </a:t>
            </a:r>
            <a:r>
              <a:rPr lang="de-DE" dirty="0" err="1"/>
              <a:t>are</a:t>
            </a:r>
            <a:r>
              <a:rPr lang="de-DE" dirty="0"/>
              <a:t> </a:t>
            </a:r>
            <a:r>
              <a:rPr lang="de-DE" dirty="0" err="1"/>
              <a:t>aligned</a:t>
            </a:r>
            <a:r>
              <a:rPr lang="de-DE" dirty="0"/>
              <a:t>.</a:t>
            </a:r>
          </a:p>
        </p:txBody>
      </p:sp>
      <p:sp>
        <p:nvSpPr>
          <p:cNvPr id="4" name="Foliennummernplatzhalter 3"/>
          <p:cNvSpPr>
            <a:spLocks noGrp="1"/>
          </p:cNvSpPr>
          <p:nvPr>
            <p:ph type="sldNum" sz="quarter" idx="5"/>
          </p:nvPr>
        </p:nvSpPr>
        <p:spPr/>
        <p:txBody>
          <a:bodyPr/>
          <a:lstStyle/>
          <a:p>
            <a:fld id="{6696D732-BAFD-4CEB-B2CC-3490B7BD4B31}" type="slidenum">
              <a:rPr lang="en-US" smtClean="0"/>
              <a:t>26</a:t>
            </a:fld>
            <a:endParaRPr lang="en-US"/>
          </a:p>
        </p:txBody>
      </p:sp>
    </p:spTree>
    <p:extLst>
      <p:ext uri="{BB962C8B-B14F-4D97-AF65-F5344CB8AC3E}">
        <p14:creationId xmlns:p14="http://schemas.microsoft.com/office/powerpoint/2010/main" val="3497236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And </a:t>
            </a:r>
            <a:r>
              <a:rPr lang="de-DE" dirty="0" err="1"/>
              <a:t>then</a:t>
            </a:r>
            <a:r>
              <a:rPr lang="de-DE" dirty="0"/>
              <a:t> </a:t>
            </a:r>
            <a:r>
              <a:rPr lang="de-DE" dirty="0" err="1"/>
              <a:t>we</a:t>
            </a:r>
            <a:r>
              <a:rPr lang="de-DE" dirty="0"/>
              <a:t> stretch A so </a:t>
            </a:r>
            <a:r>
              <a:rPr lang="de-DE" dirty="0" err="1"/>
              <a:t>that</a:t>
            </a:r>
            <a:r>
              <a:rPr lang="de-DE" dirty="0"/>
              <a:t> the </a:t>
            </a:r>
            <a:r>
              <a:rPr lang="de-DE" dirty="0" err="1"/>
              <a:t>standard</a:t>
            </a:r>
            <a:r>
              <a:rPr lang="de-DE" dirty="0"/>
              <a:t> </a:t>
            </a:r>
            <a:r>
              <a:rPr lang="de-DE" dirty="0" err="1"/>
              <a:t>deviations</a:t>
            </a:r>
            <a:r>
              <a:rPr lang="de-DE" dirty="0"/>
              <a:t> </a:t>
            </a:r>
            <a:r>
              <a:rPr lang="de-DE" dirty="0" err="1"/>
              <a:t>are</a:t>
            </a:r>
            <a:r>
              <a:rPr lang="de-DE" dirty="0"/>
              <a:t> </a:t>
            </a:r>
            <a:r>
              <a:rPr lang="de-DE" dirty="0" err="1"/>
              <a:t>aligned</a:t>
            </a:r>
            <a:r>
              <a:rPr lang="de-DE" dirty="0"/>
              <a:t> </a:t>
            </a:r>
            <a:r>
              <a:rPr lang="de-DE" dirty="0" err="1"/>
              <a:t>as</a:t>
            </a:r>
            <a:r>
              <a:rPr lang="de-DE" dirty="0"/>
              <a:t> </a:t>
            </a:r>
            <a:r>
              <a:rPr lang="de-DE" dirty="0" err="1"/>
              <a:t>well</a:t>
            </a:r>
            <a:r>
              <a:rPr lang="de-DE" dirty="0"/>
              <a:t>.</a:t>
            </a:r>
          </a:p>
          <a:p>
            <a:r>
              <a:rPr lang="de-DE" dirty="0"/>
              <a:t>Note </a:t>
            </a:r>
            <a:r>
              <a:rPr lang="de-DE" dirty="0" err="1"/>
              <a:t>that</a:t>
            </a:r>
            <a:r>
              <a:rPr lang="de-DE" dirty="0"/>
              <a:t> A </a:t>
            </a:r>
            <a:r>
              <a:rPr lang="de-DE" dirty="0" err="1"/>
              <a:t>now</a:t>
            </a:r>
            <a:r>
              <a:rPr lang="de-DE" dirty="0"/>
              <a:t> </a:t>
            </a:r>
            <a:r>
              <a:rPr lang="de-DE" dirty="0" err="1"/>
              <a:t>has</a:t>
            </a:r>
            <a:r>
              <a:rPr lang="de-DE" dirty="0"/>
              <a:t> </a:t>
            </a:r>
            <a:r>
              <a:rPr lang="de-DE" dirty="0" err="1"/>
              <a:t>recoded</a:t>
            </a:r>
            <a:r>
              <a:rPr lang="de-DE" dirty="0"/>
              <a:t> </a:t>
            </a:r>
            <a:r>
              <a:rPr lang="de-DE" dirty="0" err="1"/>
              <a:t>scores</a:t>
            </a:r>
            <a:r>
              <a:rPr lang="de-DE" dirty="0"/>
              <a:t> </a:t>
            </a:r>
            <a:r>
              <a:rPr lang="de-DE" dirty="0" err="1"/>
              <a:t>that</a:t>
            </a:r>
            <a:r>
              <a:rPr lang="de-DE" dirty="0"/>
              <a:t> fit the </a:t>
            </a:r>
            <a:r>
              <a:rPr lang="de-DE" dirty="0" err="1"/>
              <a:t>new</a:t>
            </a:r>
            <a:r>
              <a:rPr lang="de-DE" dirty="0"/>
              <a:t> </a:t>
            </a:r>
            <a:r>
              <a:rPr lang="de-DE" dirty="0" err="1"/>
              <a:t>measurement</a:t>
            </a:r>
            <a:r>
              <a:rPr lang="de-DE" dirty="0"/>
              <a:t> </a:t>
            </a:r>
            <a:r>
              <a:rPr lang="de-DE" dirty="0" err="1"/>
              <a:t>units</a:t>
            </a:r>
            <a:r>
              <a:rPr lang="de-DE" dirty="0"/>
              <a:t> </a:t>
            </a:r>
            <a:r>
              <a:rPr lang="de-DE" dirty="0" err="1"/>
              <a:t>of</a:t>
            </a:r>
            <a:r>
              <a:rPr lang="de-DE" dirty="0"/>
              <a:t> </a:t>
            </a:r>
            <a:r>
              <a:rPr lang="de-DE" dirty="0" err="1"/>
              <a:t>mode</a:t>
            </a:r>
            <a:r>
              <a:rPr lang="de-DE" dirty="0"/>
              <a:t> B.</a:t>
            </a:r>
          </a:p>
          <a:p>
            <a:endParaRPr lang="de-DE" dirty="0"/>
          </a:p>
          <a:p>
            <a:r>
              <a:rPr lang="de-DE" dirty="0"/>
              <a:t>The </a:t>
            </a:r>
            <a:r>
              <a:rPr lang="de-DE" dirty="0" err="1"/>
              <a:t>approach</a:t>
            </a:r>
            <a:r>
              <a:rPr lang="de-DE" dirty="0"/>
              <a:t> </a:t>
            </a:r>
            <a:r>
              <a:rPr lang="de-DE" dirty="0" err="1"/>
              <a:t>is</a:t>
            </a:r>
            <a:r>
              <a:rPr lang="de-DE" dirty="0"/>
              <a:t> </a:t>
            </a:r>
            <a:r>
              <a:rPr lang="de-DE" dirty="0" err="1"/>
              <a:t>no</a:t>
            </a:r>
            <a:r>
              <a:rPr lang="de-DE" dirty="0"/>
              <a:t> </a:t>
            </a:r>
            <a:r>
              <a:rPr lang="de-DE" dirty="0" err="1"/>
              <a:t>more</a:t>
            </a:r>
            <a:r>
              <a:rPr lang="de-DE" dirty="0"/>
              <a:t> </a:t>
            </a:r>
            <a:r>
              <a:rPr lang="de-DE" dirty="0" err="1"/>
              <a:t>complex</a:t>
            </a:r>
            <a:r>
              <a:rPr lang="de-DE" dirty="0"/>
              <a:t> </a:t>
            </a:r>
            <a:r>
              <a:rPr lang="de-DE" dirty="0" err="1"/>
              <a:t>than</a:t>
            </a:r>
            <a:r>
              <a:rPr lang="de-DE" dirty="0"/>
              <a:t> a simple z-</a:t>
            </a:r>
            <a:r>
              <a:rPr lang="de-DE" dirty="0" err="1"/>
              <a:t>standardization</a:t>
            </a:r>
            <a:r>
              <a:rPr lang="de-DE" dirty="0"/>
              <a:t>. The </a:t>
            </a:r>
            <a:r>
              <a:rPr lang="de-DE" dirty="0" err="1"/>
              <a:t>magic</a:t>
            </a:r>
            <a:r>
              <a:rPr lang="de-DE" dirty="0"/>
              <a:t>, so </a:t>
            </a:r>
            <a:r>
              <a:rPr lang="de-DE" dirty="0" err="1"/>
              <a:t>to</a:t>
            </a:r>
            <a:r>
              <a:rPr lang="de-DE" dirty="0"/>
              <a:t> </a:t>
            </a:r>
            <a:r>
              <a:rPr lang="de-DE" dirty="0" err="1"/>
              <a:t>speak</a:t>
            </a:r>
            <a:r>
              <a:rPr lang="de-DE" dirty="0"/>
              <a:t>, lies in the </a:t>
            </a:r>
            <a:r>
              <a:rPr lang="de-DE" dirty="0" err="1"/>
              <a:t>random</a:t>
            </a:r>
            <a:r>
              <a:rPr lang="de-DE" dirty="0"/>
              <a:t> </a:t>
            </a:r>
            <a:r>
              <a:rPr lang="de-DE" dirty="0" err="1"/>
              <a:t>groups</a:t>
            </a:r>
            <a:r>
              <a:rPr lang="de-DE" dirty="0"/>
              <a:t> design, </a:t>
            </a:r>
            <a:r>
              <a:rPr lang="de-DE" dirty="0" err="1"/>
              <a:t>which</a:t>
            </a:r>
            <a:r>
              <a:rPr lang="de-DE" dirty="0"/>
              <a:t> </a:t>
            </a:r>
            <a:r>
              <a:rPr lang="de-DE" dirty="0" err="1"/>
              <a:t>isolated</a:t>
            </a:r>
            <a:r>
              <a:rPr lang="de-DE" dirty="0"/>
              <a:t> </a:t>
            </a:r>
            <a:r>
              <a:rPr lang="de-DE" dirty="0" err="1"/>
              <a:t>measurement</a:t>
            </a:r>
            <a:r>
              <a:rPr lang="de-DE" dirty="0"/>
              <a:t> </a:t>
            </a:r>
            <a:r>
              <a:rPr lang="de-DE" dirty="0" err="1"/>
              <a:t>by</a:t>
            </a:r>
            <a:r>
              <a:rPr lang="de-DE" dirty="0"/>
              <a:t> </a:t>
            </a:r>
            <a:r>
              <a:rPr lang="de-DE" dirty="0" err="1"/>
              <a:t>controlling</a:t>
            </a:r>
            <a:r>
              <a:rPr lang="de-DE" dirty="0"/>
              <a:t> for </a:t>
            </a:r>
            <a:r>
              <a:rPr lang="de-DE" dirty="0" err="1"/>
              <a:t>true</a:t>
            </a:r>
            <a:r>
              <a:rPr lang="de-DE" dirty="0"/>
              <a:t> latent </a:t>
            </a:r>
            <a:r>
              <a:rPr lang="de-DE" dirty="0" err="1"/>
              <a:t>differences</a:t>
            </a:r>
            <a:r>
              <a:rPr lang="de-DE" dirty="0"/>
              <a:t>.</a:t>
            </a:r>
          </a:p>
        </p:txBody>
      </p:sp>
      <p:sp>
        <p:nvSpPr>
          <p:cNvPr id="4" name="Foliennummernplatzhalter 3"/>
          <p:cNvSpPr>
            <a:spLocks noGrp="1"/>
          </p:cNvSpPr>
          <p:nvPr>
            <p:ph type="sldNum" sz="quarter" idx="5"/>
          </p:nvPr>
        </p:nvSpPr>
        <p:spPr/>
        <p:txBody>
          <a:bodyPr/>
          <a:lstStyle/>
          <a:p>
            <a:fld id="{6696D732-BAFD-4CEB-B2CC-3490B7BD4B31}" type="slidenum">
              <a:rPr lang="en-US" smtClean="0"/>
              <a:t>27</a:t>
            </a:fld>
            <a:endParaRPr lang="en-US"/>
          </a:p>
        </p:txBody>
      </p:sp>
    </p:spTree>
    <p:extLst>
      <p:ext uri="{BB962C8B-B14F-4D97-AF65-F5344CB8AC3E}">
        <p14:creationId xmlns:p14="http://schemas.microsoft.com/office/powerpoint/2010/main" val="466457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For </a:t>
            </a:r>
            <a:r>
              <a:rPr lang="de-DE" dirty="0" err="1"/>
              <a:t>some</a:t>
            </a:r>
            <a:r>
              <a:rPr lang="de-DE" dirty="0"/>
              <a:t> </a:t>
            </a:r>
            <a:r>
              <a:rPr lang="de-DE" dirty="0" err="1"/>
              <a:t>projects</a:t>
            </a:r>
            <a:r>
              <a:rPr lang="de-DE" dirty="0"/>
              <a:t>, </a:t>
            </a:r>
            <a:r>
              <a:rPr lang="de-DE" dirty="0" err="1"/>
              <a:t>however</a:t>
            </a:r>
            <a:r>
              <a:rPr lang="de-DE" dirty="0"/>
              <a:t>, </a:t>
            </a:r>
            <a:r>
              <a:rPr lang="de-DE" dirty="0" err="1"/>
              <a:t>it</a:t>
            </a:r>
            <a:r>
              <a:rPr lang="de-DE" dirty="0"/>
              <a:t> </a:t>
            </a:r>
            <a:r>
              <a:rPr lang="de-DE" dirty="0" err="1"/>
              <a:t>may</a:t>
            </a:r>
            <a:r>
              <a:rPr lang="de-DE" dirty="0"/>
              <a:t> not </a:t>
            </a:r>
            <a:r>
              <a:rPr lang="de-DE" dirty="0" err="1"/>
              <a:t>be</a:t>
            </a:r>
            <a:r>
              <a:rPr lang="de-DE" dirty="0"/>
              <a:t> </a:t>
            </a:r>
            <a:r>
              <a:rPr lang="de-DE" dirty="0" err="1"/>
              <a:t>feasible</a:t>
            </a:r>
            <a:r>
              <a:rPr lang="de-DE" dirty="0"/>
              <a:t> </a:t>
            </a:r>
            <a:r>
              <a:rPr lang="de-DE" dirty="0" err="1"/>
              <a:t>to</a:t>
            </a:r>
            <a:r>
              <a:rPr lang="de-DE" dirty="0"/>
              <a:t> perform a </a:t>
            </a:r>
            <a:r>
              <a:rPr lang="de-DE" dirty="0" err="1"/>
              <a:t>random</a:t>
            </a:r>
            <a:r>
              <a:rPr lang="de-DE" dirty="0"/>
              <a:t> </a:t>
            </a:r>
            <a:r>
              <a:rPr lang="de-DE" dirty="0" err="1"/>
              <a:t>mode</a:t>
            </a:r>
            <a:r>
              <a:rPr lang="de-DE" dirty="0"/>
              <a:t> </a:t>
            </a:r>
            <a:r>
              <a:rPr lang="de-DE" dirty="0" err="1"/>
              <a:t>experiment</a:t>
            </a:r>
            <a:r>
              <a:rPr lang="de-DE" dirty="0"/>
              <a:t>.</a:t>
            </a:r>
          </a:p>
          <a:p>
            <a:r>
              <a:rPr lang="de-DE" dirty="0" err="1"/>
              <a:t>However</a:t>
            </a:r>
            <a:r>
              <a:rPr lang="de-DE" dirty="0"/>
              <a:t>, </a:t>
            </a:r>
            <a:r>
              <a:rPr lang="de-DE" dirty="0" err="1"/>
              <a:t>if</a:t>
            </a:r>
            <a:r>
              <a:rPr lang="de-DE" dirty="0"/>
              <a:t> </a:t>
            </a:r>
            <a:r>
              <a:rPr lang="de-DE" dirty="0" err="1"/>
              <a:t>we</a:t>
            </a:r>
            <a:r>
              <a:rPr lang="de-DE" dirty="0"/>
              <a:t> </a:t>
            </a:r>
            <a:r>
              <a:rPr lang="de-DE" dirty="0" err="1"/>
              <a:t>have</a:t>
            </a:r>
            <a:r>
              <a:rPr lang="de-DE" dirty="0"/>
              <a:t> different </a:t>
            </a:r>
            <a:r>
              <a:rPr lang="de-DE" dirty="0" err="1"/>
              <a:t>survey</a:t>
            </a:r>
            <a:r>
              <a:rPr lang="de-DE" dirty="0"/>
              <a:t> </a:t>
            </a:r>
            <a:r>
              <a:rPr lang="de-DE" dirty="0" err="1"/>
              <a:t>programs</a:t>
            </a:r>
            <a:r>
              <a:rPr lang="de-DE" dirty="0"/>
              <a:t> </a:t>
            </a:r>
            <a:r>
              <a:rPr lang="de-DE" dirty="0" err="1"/>
              <a:t>with</a:t>
            </a:r>
            <a:r>
              <a:rPr lang="de-DE" dirty="0"/>
              <a:t> </a:t>
            </a:r>
            <a:r>
              <a:rPr lang="de-DE" dirty="0" err="1"/>
              <a:t>random</a:t>
            </a:r>
            <a:r>
              <a:rPr lang="de-DE" dirty="0"/>
              <a:t> </a:t>
            </a:r>
            <a:r>
              <a:rPr lang="de-DE" dirty="0" err="1"/>
              <a:t>samples</a:t>
            </a:r>
            <a:r>
              <a:rPr lang="de-DE" dirty="0"/>
              <a:t> in a </a:t>
            </a:r>
            <a:r>
              <a:rPr lang="de-DE" dirty="0" err="1"/>
              <a:t>population</a:t>
            </a:r>
            <a:r>
              <a:rPr lang="de-DE" dirty="0"/>
              <a:t>, </a:t>
            </a:r>
            <a:r>
              <a:rPr lang="de-DE" dirty="0" err="1"/>
              <a:t>we</a:t>
            </a:r>
            <a:r>
              <a:rPr lang="de-DE" dirty="0"/>
              <a:t> </a:t>
            </a:r>
            <a:r>
              <a:rPr lang="de-DE" dirty="0" err="1"/>
              <a:t>can</a:t>
            </a:r>
            <a:r>
              <a:rPr lang="de-DE" dirty="0"/>
              <a:t> </a:t>
            </a:r>
            <a:r>
              <a:rPr lang="de-DE" dirty="0" err="1"/>
              <a:t>use</a:t>
            </a:r>
            <a:r>
              <a:rPr lang="de-DE" dirty="0"/>
              <a:t> </a:t>
            </a:r>
            <a:r>
              <a:rPr lang="de-DE" dirty="0" err="1"/>
              <a:t>them</a:t>
            </a:r>
            <a:r>
              <a:rPr lang="de-DE" dirty="0"/>
              <a:t> </a:t>
            </a:r>
            <a:r>
              <a:rPr lang="de-DE" dirty="0" err="1"/>
              <a:t>instead</a:t>
            </a:r>
            <a:r>
              <a:rPr lang="de-DE" dirty="0"/>
              <a:t>. </a:t>
            </a:r>
          </a:p>
          <a:p>
            <a:r>
              <a:rPr lang="de-DE" dirty="0"/>
              <a:t>After all, </a:t>
            </a:r>
            <a:r>
              <a:rPr lang="de-DE" dirty="0" err="1"/>
              <a:t>two</a:t>
            </a:r>
            <a:r>
              <a:rPr lang="de-DE" dirty="0"/>
              <a:t> high </a:t>
            </a:r>
            <a:r>
              <a:rPr lang="de-DE" dirty="0" err="1"/>
              <a:t>quality</a:t>
            </a:r>
            <a:r>
              <a:rPr lang="de-DE" dirty="0"/>
              <a:t> </a:t>
            </a:r>
            <a:r>
              <a:rPr lang="de-DE" dirty="0" err="1"/>
              <a:t>survey</a:t>
            </a:r>
            <a:r>
              <a:rPr lang="de-DE" dirty="0"/>
              <a:t> </a:t>
            </a:r>
            <a:r>
              <a:rPr lang="de-DE" dirty="0" err="1"/>
              <a:t>programs</a:t>
            </a:r>
            <a:r>
              <a:rPr lang="de-DE" dirty="0"/>
              <a:t> in </a:t>
            </a:r>
            <a:r>
              <a:rPr lang="de-DE" dirty="0" err="1"/>
              <a:t>with</a:t>
            </a:r>
            <a:r>
              <a:rPr lang="de-DE" dirty="0"/>
              <a:t> </a:t>
            </a:r>
            <a:r>
              <a:rPr lang="de-DE" dirty="0" err="1"/>
              <a:t>waves</a:t>
            </a:r>
            <a:r>
              <a:rPr lang="de-DE" dirty="0"/>
              <a:t> in the same </a:t>
            </a:r>
            <a:r>
              <a:rPr lang="de-DE" dirty="0" err="1"/>
              <a:t>year</a:t>
            </a:r>
            <a:r>
              <a:rPr lang="de-DE" dirty="0"/>
              <a:t> do form a </a:t>
            </a:r>
            <a:r>
              <a:rPr lang="de-DE" dirty="0" err="1"/>
              <a:t>random</a:t>
            </a:r>
            <a:r>
              <a:rPr lang="de-DE" dirty="0"/>
              <a:t> </a:t>
            </a:r>
            <a:r>
              <a:rPr lang="de-DE" dirty="0" err="1"/>
              <a:t>groups</a:t>
            </a:r>
            <a:r>
              <a:rPr lang="de-DE" dirty="0"/>
              <a:t> design.</a:t>
            </a:r>
          </a:p>
          <a:p>
            <a:r>
              <a:rPr lang="en-US" dirty="0"/>
              <a:t>The key addition here is that equating can be chained. We have no time overlap of modes A and B.</a:t>
            </a:r>
          </a:p>
        </p:txBody>
      </p:sp>
      <p:sp>
        <p:nvSpPr>
          <p:cNvPr id="4" name="Slide Number Placeholder 3"/>
          <p:cNvSpPr>
            <a:spLocks noGrp="1"/>
          </p:cNvSpPr>
          <p:nvPr>
            <p:ph type="sldNum" sz="quarter" idx="5"/>
          </p:nvPr>
        </p:nvSpPr>
        <p:spPr/>
        <p:txBody>
          <a:bodyPr/>
          <a:lstStyle/>
          <a:p>
            <a:fld id="{6696D732-BAFD-4CEB-B2CC-3490B7BD4B31}" type="slidenum">
              <a:rPr lang="en-US" smtClean="0"/>
              <a:t>28</a:t>
            </a:fld>
            <a:endParaRPr lang="en-US"/>
          </a:p>
        </p:txBody>
      </p:sp>
    </p:spTree>
    <p:extLst>
      <p:ext uri="{BB962C8B-B14F-4D97-AF65-F5344CB8AC3E}">
        <p14:creationId xmlns:p14="http://schemas.microsoft.com/office/powerpoint/2010/main" val="128923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we can harmonize our measured concept in mode A towards survey R…</a:t>
            </a:r>
            <a:endParaRPr lang="de-DE" dirty="0"/>
          </a:p>
          <a:p>
            <a:endParaRPr lang="en-US" dirty="0"/>
          </a:p>
        </p:txBody>
      </p:sp>
      <p:sp>
        <p:nvSpPr>
          <p:cNvPr id="4" name="Slide Number Placeholder 3"/>
          <p:cNvSpPr>
            <a:spLocks noGrp="1"/>
          </p:cNvSpPr>
          <p:nvPr>
            <p:ph type="sldNum" sz="quarter" idx="5"/>
          </p:nvPr>
        </p:nvSpPr>
        <p:spPr/>
        <p:txBody>
          <a:bodyPr/>
          <a:lstStyle/>
          <a:p>
            <a:fld id="{6696D732-BAFD-4CEB-B2CC-3490B7BD4B31}" type="slidenum">
              <a:rPr lang="en-US" smtClean="0"/>
              <a:t>29</a:t>
            </a:fld>
            <a:endParaRPr lang="en-US"/>
          </a:p>
        </p:txBody>
      </p:sp>
    </p:spTree>
    <p:extLst>
      <p:ext uri="{BB962C8B-B14F-4D97-AF65-F5344CB8AC3E}">
        <p14:creationId xmlns:p14="http://schemas.microsoft.com/office/powerpoint/2010/main" val="1248057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…and </a:t>
            </a:r>
            <a:r>
              <a:rPr lang="de-DE" dirty="0" err="1"/>
              <a:t>then</a:t>
            </a:r>
            <a:r>
              <a:rPr lang="de-DE" dirty="0"/>
              <a:t> </a:t>
            </a:r>
            <a:r>
              <a:rPr lang="de-DE" dirty="0" err="1"/>
              <a:t>we</a:t>
            </a:r>
            <a:r>
              <a:rPr lang="de-DE" dirty="0"/>
              <a:t> </a:t>
            </a:r>
            <a:r>
              <a:rPr lang="de-DE" dirty="0" err="1"/>
              <a:t>can</a:t>
            </a:r>
            <a:r>
              <a:rPr lang="de-DE" dirty="0"/>
              <a:t> </a:t>
            </a:r>
            <a:r>
              <a:rPr lang="de-DE" dirty="0" err="1"/>
              <a:t>equate</a:t>
            </a:r>
            <a:r>
              <a:rPr lang="de-DE" dirty="0"/>
              <a:t> </a:t>
            </a:r>
            <a:r>
              <a:rPr lang="de-DE" dirty="0" err="1"/>
              <a:t>those</a:t>
            </a:r>
            <a:r>
              <a:rPr lang="de-DE" dirty="0"/>
              <a:t> </a:t>
            </a:r>
            <a:r>
              <a:rPr lang="de-DE" dirty="0" err="1"/>
              <a:t>transformed</a:t>
            </a:r>
            <a:r>
              <a:rPr lang="de-DE" dirty="0"/>
              <a:t> </a:t>
            </a:r>
            <a:r>
              <a:rPr lang="de-DE" dirty="0" err="1"/>
              <a:t>values</a:t>
            </a:r>
            <a:r>
              <a:rPr lang="de-DE" dirty="0"/>
              <a:t> </a:t>
            </a:r>
            <a:r>
              <a:rPr lang="de-DE" dirty="0" err="1"/>
              <a:t>towards</a:t>
            </a:r>
            <a:r>
              <a:rPr lang="de-DE" dirty="0"/>
              <a:t> the </a:t>
            </a:r>
            <a:r>
              <a:rPr lang="de-DE" dirty="0" err="1"/>
              <a:t>new</a:t>
            </a:r>
            <a:r>
              <a:rPr lang="de-DE" dirty="0"/>
              <a:t> </a:t>
            </a:r>
            <a:r>
              <a:rPr lang="de-DE" dirty="0" err="1"/>
              <a:t>mode</a:t>
            </a:r>
            <a:r>
              <a:rPr lang="de-DE" dirty="0"/>
              <a:t> B, </a:t>
            </a:r>
            <a:r>
              <a:rPr lang="de-DE" dirty="0" err="1"/>
              <a:t>thus</a:t>
            </a:r>
            <a:r>
              <a:rPr lang="de-DE" dirty="0"/>
              <a:t> </a:t>
            </a:r>
            <a:r>
              <a:rPr lang="de-DE" dirty="0" err="1"/>
              <a:t>healing</a:t>
            </a:r>
            <a:r>
              <a:rPr lang="de-DE" dirty="0"/>
              <a:t> the time </a:t>
            </a:r>
            <a:r>
              <a:rPr lang="de-DE" dirty="0" err="1"/>
              <a:t>series</a:t>
            </a:r>
            <a:r>
              <a:rPr lang="de-DE" dirty="0"/>
              <a:t>.</a:t>
            </a:r>
          </a:p>
        </p:txBody>
      </p:sp>
      <p:sp>
        <p:nvSpPr>
          <p:cNvPr id="4" name="Slide Number Placeholder 3"/>
          <p:cNvSpPr>
            <a:spLocks noGrp="1"/>
          </p:cNvSpPr>
          <p:nvPr>
            <p:ph type="sldNum" sz="quarter" idx="5"/>
          </p:nvPr>
        </p:nvSpPr>
        <p:spPr/>
        <p:txBody>
          <a:bodyPr/>
          <a:lstStyle/>
          <a:p>
            <a:fld id="{6696D732-BAFD-4CEB-B2CC-3490B7BD4B31}" type="slidenum">
              <a:rPr lang="en-US" smtClean="0"/>
              <a:t>30</a:t>
            </a:fld>
            <a:endParaRPr lang="en-US"/>
          </a:p>
        </p:txBody>
      </p:sp>
    </p:spTree>
    <p:extLst>
      <p:ext uri="{BB962C8B-B14F-4D97-AF65-F5344CB8AC3E}">
        <p14:creationId xmlns:p14="http://schemas.microsoft.com/office/powerpoint/2010/main" val="1389368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This </a:t>
            </a:r>
            <a:r>
              <a:rPr lang="de-DE" dirty="0" err="1"/>
              <a:t>abstract</a:t>
            </a:r>
            <a:r>
              <a:rPr lang="de-DE" dirty="0"/>
              <a:t> </a:t>
            </a:r>
            <a:r>
              <a:rPr lang="de-DE" dirty="0" err="1"/>
              <a:t>idea</a:t>
            </a:r>
            <a:r>
              <a:rPr lang="de-DE" dirty="0"/>
              <a:t> </a:t>
            </a:r>
            <a:r>
              <a:rPr lang="de-DE" dirty="0" err="1"/>
              <a:t>implies</a:t>
            </a:r>
            <a:r>
              <a:rPr lang="de-DE" dirty="0"/>
              <a:t> the </a:t>
            </a:r>
            <a:r>
              <a:rPr lang="de-DE" dirty="0" err="1"/>
              <a:t>following</a:t>
            </a:r>
            <a:r>
              <a:rPr lang="de-DE" dirty="0"/>
              <a:t> </a:t>
            </a:r>
            <a:r>
              <a:rPr lang="de-DE" dirty="0" err="1"/>
              <a:t>two</a:t>
            </a:r>
            <a:r>
              <a:rPr lang="de-DE" dirty="0"/>
              <a:t> </a:t>
            </a:r>
            <a:r>
              <a:rPr lang="de-DE" dirty="0" err="1"/>
              <a:t>desirable</a:t>
            </a:r>
            <a:r>
              <a:rPr lang="de-DE" dirty="0"/>
              <a:t> </a:t>
            </a:r>
            <a:r>
              <a:rPr lang="de-DE" dirty="0" err="1"/>
              <a:t>properties</a:t>
            </a:r>
            <a:r>
              <a:rPr lang="de-DE" dirty="0"/>
              <a:t> </a:t>
            </a:r>
            <a:r>
              <a:rPr lang="de-DE" dirty="0" err="1"/>
              <a:t>of</a:t>
            </a:r>
            <a:r>
              <a:rPr lang="de-DE" dirty="0"/>
              <a:t> </a:t>
            </a:r>
            <a:r>
              <a:rPr lang="de-DE" dirty="0" err="1"/>
              <a:t>comparable</a:t>
            </a:r>
            <a:r>
              <a:rPr lang="de-DE" dirty="0"/>
              <a:t> </a:t>
            </a:r>
            <a:r>
              <a:rPr lang="de-DE" dirty="0" err="1"/>
              <a:t>measurements</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Source Sans Pro" panose="020B0503030403020204" pitchFamily="34" charset="0"/>
                <a:ea typeface="Source Sans Pro" panose="020B0503030403020204" pitchFamily="34" charset="0"/>
              </a:rPr>
              <a:t>The </a:t>
            </a:r>
            <a:r>
              <a:rPr lang="de-DE" sz="1200" b="1" dirty="0">
                <a:solidFill>
                  <a:schemeClr val="accent4"/>
                </a:solidFill>
                <a:latin typeface="Source Sans Pro" panose="020B0503030403020204" pitchFamily="34" charset="0"/>
                <a:ea typeface="Source Sans Pro" panose="020B0503030403020204" pitchFamily="34" charset="0"/>
              </a:rPr>
              <a:t>same </a:t>
            </a:r>
            <a:r>
              <a:rPr lang="de-DE" sz="1200" b="1" dirty="0" err="1">
                <a:solidFill>
                  <a:schemeClr val="accent4"/>
                </a:solidFill>
                <a:latin typeface="Source Sans Pro" panose="020B0503030403020204" pitchFamily="34" charset="0"/>
                <a:ea typeface="Source Sans Pro" panose="020B0503030403020204" pitchFamily="34" charset="0"/>
              </a:rPr>
              <a:t>respondent</a:t>
            </a:r>
            <a:r>
              <a:rPr lang="de-DE" sz="1200" b="1" dirty="0">
                <a:solidFill>
                  <a:schemeClr val="accent4"/>
                </a:solidFill>
                <a:latin typeface="Source Sans Pro" panose="020B0503030403020204" pitchFamily="34" charset="0"/>
                <a:ea typeface="Source Sans Pro" panose="020B0503030403020204" pitchFamily="34" charset="0"/>
              </a:rPr>
              <a:t> </a:t>
            </a:r>
            <a:r>
              <a:rPr lang="de-DE" sz="1200" dirty="0" err="1">
                <a:latin typeface="Source Sans Pro" panose="020B0503030403020204" pitchFamily="34" charset="0"/>
                <a:ea typeface="Source Sans Pro" panose="020B0503030403020204" pitchFamily="34" charset="0"/>
              </a:rPr>
              <a:t>should</a:t>
            </a:r>
            <a:r>
              <a:rPr lang="de-DE" sz="1200" dirty="0">
                <a:latin typeface="Source Sans Pro" panose="020B0503030403020204" pitchFamily="34" charset="0"/>
                <a:ea typeface="Source Sans Pro" panose="020B0503030403020204" pitchFamily="34" charset="0"/>
              </a:rPr>
              <a:t> </a:t>
            </a:r>
            <a:r>
              <a:rPr lang="de-DE" sz="1200" dirty="0" err="1">
                <a:latin typeface="Source Sans Pro" panose="020B0503030403020204" pitchFamily="34" charset="0"/>
                <a:ea typeface="Source Sans Pro" panose="020B0503030403020204" pitchFamily="34" charset="0"/>
              </a:rPr>
              <a:t>give</a:t>
            </a:r>
            <a:r>
              <a:rPr lang="de-DE" sz="1200" dirty="0">
                <a:latin typeface="Source Sans Pro" panose="020B0503030403020204" pitchFamily="34" charset="0"/>
                <a:ea typeface="Source Sans Pro" panose="020B0503030403020204" pitchFamily="34" charset="0"/>
              </a:rPr>
              <a:t> the same </a:t>
            </a:r>
            <a:r>
              <a:rPr lang="de-DE" sz="1200" dirty="0" err="1">
                <a:latin typeface="Source Sans Pro" panose="020B0503030403020204" pitchFamily="34" charset="0"/>
                <a:ea typeface="Source Sans Pro" panose="020B0503030403020204" pitchFamily="34" charset="0"/>
              </a:rPr>
              <a:t>response</a:t>
            </a:r>
            <a:r>
              <a:rPr lang="de-DE" sz="1200" dirty="0">
                <a:latin typeface="Source Sans Pro" panose="020B0503030403020204" pitchFamily="34" charset="0"/>
                <a:ea typeface="Source Sans Pro" panose="020B0503030403020204" pitchFamily="34" charset="0"/>
              </a:rPr>
              <a:t> (on </a:t>
            </a:r>
            <a:r>
              <a:rPr lang="de-DE" sz="1200" dirty="0" err="1">
                <a:latin typeface="Source Sans Pro" panose="020B0503030403020204" pitchFamily="34" charset="0"/>
                <a:ea typeface="Source Sans Pro" panose="020B0503030403020204" pitchFamily="34" charset="0"/>
              </a:rPr>
              <a:t>average</a:t>
            </a:r>
            <a:r>
              <a:rPr lang="de-DE" sz="1200" dirty="0">
                <a:latin typeface="Source Sans Pro" panose="020B0503030403020204" pitchFamily="34" charset="0"/>
                <a:ea typeface="Source Sans Pro" panose="020B0503030403020204" pitchFamily="34" charset="0"/>
              </a:rPr>
              <a:t>), </a:t>
            </a:r>
            <a:r>
              <a:rPr lang="de-DE" sz="1200" dirty="0" err="1">
                <a:latin typeface="Source Sans Pro" panose="020B0503030403020204" pitchFamily="34" charset="0"/>
                <a:ea typeface="Source Sans Pro" panose="020B0503030403020204" pitchFamily="34" charset="0"/>
              </a:rPr>
              <a:t>regardless</a:t>
            </a:r>
            <a:r>
              <a:rPr lang="de-DE" sz="1200" dirty="0">
                <a:latin typeface="Source Sans Pro" panose="020B0503030403020204" pitchFamily="34" charset="0"/>
                <a:ea typeface="Source Sans Pro" panose="020B0503030403020204" pitchFamily="34" charset="0"/>
              </a:rPr>
              <a:t> </a:t>
            </a:r>
            <a:r>
              <a:rPr lang="de-DE" sz="1200" dirty="0" err="1">
                <a:latin typeface="Source Sans Pro" panose="020B0503030403020204" pitchFamily="34" charset="0"/>
                <a:ea typeface="Source Sans Pro" panose="020B0503030403020204" pitchFamily="34" charset="0"/>
              </a:rPr>
              <a:t>of</a:t>
            </a:r>
            <a:r>
              <a:rPr lang="de-DE" sz="1200" dirty="0">
                <a:latin typeface="Source Sans Pro" panose="020B0503030403020204" pitchFamily="34" charset="0"/>
                <a:ea typeface="Source Sans Pro" panose="020B0503030403020204" pitchFamily="34" charset="0"/>
              </a:rPr>
              <a:t> the </a:t>
            </a:r>
            <a:r>
              <a:rPr lang="de-DE" sz="1200" dirty="0" err="1">
                <a:latin typeface="Source Sans Pro" panose="020B0503030403020204" pitchFamily="34" charset="0"/>
                <a:ea typeface="Source Sans Pro" panose="020B0503030403020204" pitchFamily="34" charset="0"/>
              </a:rPr>
              <a:t>survey</a:t>
            </a:r>
            <a:r>
              <a:rPr lang="de-DE" sz="1200" dirty="0">
                <a:latin typeface="Source Sans Pro" panose="020B0503030403020204" pitchFamily="34" charset="0"/>
                <a:ea typeface="Source Sans Pro" panose="020B0503030403020204" pitchFamily="34" charset="0"/>
              </a:rPr>
              <a:t> </a:t>
            </a:r>
            <a:r>
              <a:rPr lang="de-DE" sz="1200" dirty="0" err="1">
                <a:latin typeface="Source Sans Pro" panose="020B0503030403020204" pitchFamily="34" charset="0"/>
                <a:ea typeface="Source Sans Pro" panose="020B0503030403020204" pitchFamily="34" charset="0"/>
              </a:rPr>
              <a:t>mode</a:t>
            </a:r>
            <a:r>
              <a:rPr lang="de-DE" sz="1200" dirty="0">
                <a:latin typeface="Source Sans Pro" panose="020B0503030403020204" pitchFamily="34" charset="0"/>
                <a:ea typeface="Source Sans Pro" panose="020B0503030403020204" pitchFamily="34" charset="0"/>
              </a:rPr>
              <a:t>.</a:t>
            </a:r>
          </a:p>
          <a:p>
            <a:pPr algn="l"/>
            <a:r>
              <a:rPr lang="de-DE" sz="1200" dirty="0">
                <a:latin typeface="Source Sans Pro" panose="020B0503030403020204" pitchFamily="34" charset="0"/>
                <a:ea typeface="Source Sans Pro" panose="020B0503030403020204" pitchFamily="34" charset="0"/>
              </a:rPr>
              <a:t>The </a:t>
            </a:r>
            <a:r>
              <a:rPr lang="de-DE" sz="1200" b="1" dirty="0">
                <a:solidFill>
                  <a:schemeClr val="tx2"/>
                </a:solidFill>
                <a:latin typeface="Source Sans Pro" panose="020B0503030403020204" pitchFamily="34" charset="0"/>
                <a:ea typeface="Source Sans Pro" panose="020B0503030403020204" pitchFamily="34" charset="0"/>
              </a:rPr>
              <a:t>same </a:t>
            </a:r>
            <a:r>
              <a:rPr lang="de-DE" sz="1200" b="1" dirty="0" err="1">
                <a:solidFill>
                  <a:schemeClr val="tx2"/>
                </a:solidFill>
                <a:latin typeface="Source Sans Pro" panose="020B0503030403020204" pitchFamily="34" charset="0"/>
                <a:ea typeface="Source Sans Pro" panose="020B0503030403020204" pitchFamily="34" charset="0"/>
              </a:rPr>
              <a:t>response</a:t>
            </a:r>
            <a:r>
              <a:rPr lang="de-DE" sz="1200" b="1" dirty="0">
                <a:solidFill>
                  <a:schemeClr val="tx2"/>
                </a:solidFill>
                <a:latin typeface="Source Sans Pro" panose="020B0503030403020204" pitchFamily="34" charset="0"/>
                <a:ea typeface="Source Sans Pro" panose="020B0503030403020204" pitchFamily="34" charset="0"/>
              </a:rPr>
              <a:t> score </a:t>
            </a:r>
            <a:r>
              <a:rPr lang="de-DE" sz="1200" dirty="0">
                <a:latin typeface="Source Sans Pro" panose="020B0503030403020204" pitchFamily="34" charset="0"/>
                <a:ea typeface="Source Sans Pro" panose="020B0503030403020204" pitchFamily="34" charset="0"/>
              </a:rPr>
              <a:t>in </a:t>
            </a:r>
            <a:r>
              <a:rPr lang="de-DE" sz="1200" dirty="0" err="1">
                <a:latin typeface="Source Sans Pro" panose="020B0503030403020204" pitchFamily="34" charset="0"/>
                <a:ea typeface="Source Sans Pro" panose="020B0503030403020204" pitchFamily="34" charset="0"/>
              </a:rPr>
              <a:t>our</a:t>
            </a:r>
            <a:r>
              <a:rPr lang="de-DE" sz="1200" dirty="0">
                <a:latin typeface="Source Sans Pro" panose="020B0503030403020204" pitchFamily="34" charset="0"/>
                <a:ea typeface="Source Sans Pro" panose="020B0503030403020204" pitchFamily="34" charset="0"/>
              </a:rPr>
              <a:t> </a:t>
            </a:r>
            <a:r>
              <a:rPr lang="de-DE" sz="1200" dirty="0" err="1">
                <a:latin typeface="Source Sans Pro" panose="020B0503030403020204" pitchFamily="34" charset="0"/>
                <a:ea typeface="Source Sans Pro" panose="020B0503030403020204" pitchFamily="34" charset="0"/>
              </a:rPr>
              <a:t>data</a:t>
            </a:r>
            <a:r>
              <a:rPr lang="de-DE" sz="1200" dirty="0">
                <a:latin typeface="Source Sans Pro" panose="020B0503030403020204" pitchFamily="34" charset="0"/>
                <a:ea typeface="Source Sans Pro" panose="020B0503030403020204" pitchFamily="34" charset="0"/>
              </a:rPr>
              <a:t> </a:t>
            </a:r>
            <a:r>
              <a:rPr lang="de-DE" sz="1200" dirty="0" err="1">
                <a:latin typeface="Source Sans Pro" panose="020B0503030403020204" pitchFamily="34" charset="0"/>
                <a:ea typeface="Source Sans Pro" panose="020B0503030403020204" pitchFamily="34" charset="0"/>
              </a:rPr>
              <a:t>should</a:t>
            </a:r>
            <a:r>
              <a:rPr lang="de-DE" sz="1200" dirty="0">
                <a:latin typeface="Source Sans Pro" panose="020B0503030403020204" pitchFamily="34" charset="0"/>
                <a:ea typeface="Source Sans Pro" panose="020B0503030403020204" pitchFamily="34" charset="0"/>
              </a:rPr>
              <a:t> </a:t>
            </a:r>
            <a:r>
              <a:rPr lang="de-DE" sz="1200" dirty="0" err="1">
                <a:latin typeface="Source Sans Pro" panose="020B0503030403020204" pitchFamily="34" charset="0"/>
                <a:ea typeface="Source Sans Pro" panose="020B0503030403020204" pitchFamily="34" charset="0"/>
              </a:rPr>
              <a:t>allow</a:t>
            </a:r>
            <a:r>
              <a:rPr lang="de-DE" sz="1200" dirty="0">
                <a:latin typeface="Source Sans Pro" panose="020B0503030403020204" pitchFamily="34" charset="0"/>
                <a:ea typeface="Source Sans Pro" panose="020B0503030403020204" pitchFamily="34" charset="0"/>
              </a:rPr>
              <a:t> the same </a:t>
            </a:r>
            <a:r>
              <a:rPr lang="de-DE" sz="1200" dirty="0" err="1">
                <a:latin typeface="Source Sans Pro" panose="020B0503030403020204" pitchFamily="34" charset="0"/>
                <a:ea typeface="Source Sans Pro" panose="020B0503030403020204" pitchFamily="34" charset="0"/>
              </a:rPr>
              <a:t>inferences</a:t>
            </a:r>
            <a:r>
              <a:rPr lang="de-DE" sz="1200" dirty="0">
                <a:latin typeface="Source Sans Pro" panose="020B0503030403020204" pitchFamily="34" charset="0"/>
                <a:ea typeface="Source Sans Pro" panose="020B0503030403020204" pitchFamily="34" charset="0"/>
              </a:rPr>
              <a:t> </a:t>
            </a:r>
            <a:r>
              <a:rPr lang="de-DE" sz="1200" dirty="0" err="1">
                <a:latin typeface="Source Sans Pro" panose="020B0503030403020204" pitchFamily="34" charset="0"/>
                <a:ea typeface="Source Sans Pro" panose="020B0503030403020204" pitchFamily="34" charset="0"/>
              </a:rPr>
              <a:t>about</a:t>
            </a:r>
            <a:r>
              <a:rPr lang="de-DE" sz="1200" dirty="0">
                <a:latin typeface="Source Sans Pro" panose="020B0503030403020204" pitchFamily="34" charset="0"/>
                <a:ea typeface="Source Sans Pro" panose="020B0503030403020204" pitchFamily="34" charset="0"/>
              </a:rPr>
              <a:t> the </a:t>
            </a:r>
            <a:r>
              <a:rPr lang="de-DE" sz="1200" dirty="0" err="1">
                <a:latin typeface="Source Sans Pro" panose="020B0503030403020204" pitchFamily="34" charset="0"/>
                <a:ea typeface="Source Sans Pro" panose="020B0503030403020204" pitchFamily="34" charset="0"/>
              </a:rPr>
              <a:t>respondent</a:t>
            </a:r>
            <a:r>
              <a:rPr lang="de-DE" sz="1200" dirty="0">
                <a:latin typeface="Source Sans Pro" panose="020B0503030403020204" pitchFamily="34" charset="0"/>
                <a:ea typeface="Source Sans Pro" panose="020B0503030403020204" pitchFamily="34" charset="0"/>
              </a:rPr>
              <a:t>, </a:t>
            </a:r>
            <a:r>
              <a:rPr lang="de-DE" sz="1200" dirty="0" err="1">
                <a:latin typeface="Source Sans Pro" panose="020B0503030403020204" pitchFamily="34" charset="0"/>
                <a:ea typeface="Source Sans Pro" panose="020B0503030403020204" pitchFamily="34" charset="0"/>
              </a:rPr>
              <a:t>regardless</a:t>
            </a:r>
            <a:r>
              <a:rPr lang="de-DE" sz="1200" dirty="0">
                <a:latin typeface="Source Sans Pro" panose="020B0503030403020204" pitchFamily="34" charset="0"/>
                <a:ea typeface="Source Sans Pro" panose="020B0503030403020204" pitchFamily="34" charset="0"/>
              </a:rPr>
              <a:t> </a:t>
            </a:r>
            <a:r>
              <a:rPr lang="de-DE" sz="1200" dirty="0" err="1">
                <a:latin typeface="Source Sans Pro" panose="020B0503030403020204" pitchFamily="34" charset="0"/>
                <a:ea typeface="Source Sans Pro" panose="020B0503030403020204" pitchFamily="34" charset="0"/>
              </a:rPr>
              <a:t>of</a:t>
            </a:r>
            <a:r>
              <a:rPr lang="de-DE" sz="1200" dirty="0">
                <a:latin typeface="Source Sans Pro" panose="020B0503030403020204" pitchFamily="34" charset="0"/>
                <a:ea typeface="Source Sans Pro" panose="020B0503030403020204" pitchFamily="34" charset="0"/>
              </a:rPr>
              <a:t> the </a:t>
            </a:r>
            <a:r>
              <a:rPr lang="de-DE" sz="1200" dirty="0" err="1">
                <a:latin typeface="Source Sans Pro" panose="020B0503030403020204" pitchFamily="34" charset="0"/>
                <a:ea typeface="Source Sans Pro" panose="020B0503030403020204" pitchFamily="34" charset="0"/>
              </a:rPr>
              <a:t>survey</a:t>
            </a:r>
            <a:r>
              <a:rPr lang="de-DE" sz="1200" dirty="0">
                <a:latin typeface="Source Sans Pro" panose="020B0503030403020204" pitchFamily="34" charset="0"/>
                <a:ea typeface="Source Sans Pro" panose="020B0503030403020204" pitchFamily="34" charset="0"/>
              </a:rPr>
              <a:t> </a:t>
            </a:r>
            <a:r>
              <a:rPr lang="de-DE" sz="1200" dirty="0" err="1">
                <a:latin typeface="Source Sans Pro" panose="020B0503030403020204" pitchFamily="34" charset="0"/>
                <a:ea typeface="Source Sans Pro" panose="020B0503030403020204" pitchFamily="34" charset="0"/>
              </a:rPr>
              <a:t>mode</a:t>
            </a:r>
            <a:r>
              <a:rPr lang="de-DE" sz="1200" dirty="0">
                <a:latin typeface="Source Sans Pro" panose="020B0503030403020204" pitchFamily="34" charset="0"/>
                <a:ea typeface="Source Sans Pro" panose="020B0503030403020204" pitchFamily="34" charset="0"/>
              </a:rPr>
              <a:t>.</a:t>
            </a:r>
          </a:p>
          <a:p>
            <a:pPr algn="l"/>
            <a:endParaRPr lang="de-DE" sz="1200" dirty="0">
              <a:latin typeface="Source Sans Pro" panose="020B0503030403020204" pitchFamily="34" charset="0"/>
              <a:ea typeface="Source Sans Pro" panose="020B0503030403020204" pitchFamily="34" charset="0"/>
            </a:endParaRPr>
          </a:p>
          <a:p>
            <a:pPr algn="l"/>
            <a:r>
              <a:rPr lang="de-DE" sz="1200" dirty="0">
                <a:latin typeface="Source Sans Pro" panose="020B0503030403020204" pitchFamily="34" charset="0"/>
                <a:ea typeface="Source Sans Pro" panose="020B0503030403020204" pitchFamily="34" charset="0"/>
              </a:rPr>
              <a:t>Both </a:t>
            </a:r>
            <a:r>
              <a:rPr lang="de-DE" sz="1200" dirty="0" err="1">
                <a:latin typeface="Source Sans Pro" panose="020B0503030403020204" pitchFamily="34" charset="0"/>
                <a:ea typeface="Source Sans Pro" panose="020B0503030403020204" pitchFamily="34" charset="0"/>
              </a:rPr>
              <a:t>points</a:t>
            </a:r>
            <a:r>
              <a:rPr lang="de-DE" sz="1200" dirty="0">
                <a:latin typeface="Source Sans Pro" panose="020B0503030403020204" pitchFamily="34" charset="0"/>
                <a:ea typeface="Source Sans Pro" panose="020B0503030403020204" pitchFamily="34" charset="0"/>
              </a:rPr>
              <a:t> </a:t>
            </a:r>
            <a:r>
              <a:rPr lang="de-DE" sz="1200" dirty="0" err="1">
                <a:latin typeface="Source Sans Pro" panose="020B0503030403020204" pitchFamily="34" charset="0"/>
                <a:ea typeface="Source Sans Pro" panose="020B0503030403020204" pitchFamily="34" charset="0"/>
              </a:rPr>
              <a:t>are</a:t>
            </a:r>
            <a:r>
              <a:rPr lang="de-DE" sz="1200" dirty="0">
                <a:latin typeface="Source Sans Pro" panose="020B0503030403020204" pitchFamily="34" charset="0"/>
                <a:ea typeface="Source Sans Pro" panose="020B0503030403020204" pitchFamily="34" charset="0"/>
              </a:rPr>
              <a:t>, </a:t>
            </a:r>
            <a:r>
              <a:rPr lang="de-DE" sz="1200" dirty="0" err="1">
                <a:latin typeface="Source Sans Pro" panose="020B0503030403020204" pitchFamily="34" charset="0"/>
                <a:ea typeface="Source Sans Pro" panose="020B0503030403020204" pitchFamily="34" charset="0"/>
              </a:rPr>
              <a:t>of</a:t>
            </a:r>
            <a:r>
              <a:rPr lang="de-DE" sz="1200" dirty="0">
                <a:latin typeface="Source Sans Pro" panose="020B0503030403020204" pitchFamily="34" charset="0"/>
                <a:ea typeface="Source Sans Pro" panose="020B0503030403020204" pitchFamily="34" charset="0"/>
              </a:rPr>
              <a:t> </a:t>
            </a:r>
            <a:r>
              <a:rPr lang="de-DE" sz="1200" dirty="0" err="1">
                <a:latin typeface="Source Sans Pro" panose="020B0503030403020204" pitchFamily="34" charset="0"/>
                <a:ea typeface="Source Sans Pro" panose="020B0503030403020204" pitchFamily="34" charset="0"/>
              </a:rPr>
              <a:t>course</a:t>
            </a:r>
            <a:r>
              <a:rPr lang="de-DE" sz="1200" dirty="0">
                <a:latin typeface="Source Sans Pro" panose="020B0503030403020204" pitchFamily="34" charset="0"/>
                <a:ea typeface="Source Sans Pro" panose="020B0503030403020204" pitchFamily="34" charset="0"/>
              </a:rPr>
              <a:t>, </a:t>
            </a:r>
            <a:r>
              <a:rPr lang="de-DE" sz="1200" dirty="0" err="1">
                <a:latin typeface="Source Sans Pro" panose="020B0503030403020204" pitchFamily="34" charset="0"/>
                <a:ea typeface="Source Sans Pro" panose="020B0503030403020204" pitchFamily="34" charset="0"/>
              </a:rPr>
              <a:t>two</a:t>
            </a:r>
            <a:r>
              <a:rPr lang="de-DE" sz="1200" dirty="0">
                <a:latin typeface="Source Sans Pro" panose="020B0503030403020204" pitchFamily="34" charset="0"/>
                <a:ea typeface="Source Sans Pro" panose="020B0503030403020204" pitchFamily="34" charset="0"/>
              </a:rPr>
              <a:t> </a:t>
            </a:r>
            <a:r>
              <a:rPr lang="de-DE" sz="1200" dirty="0" err="1">
                <a:latin typeface="Source Sans Pro" panose="020B0503030403020204" pitchFamily="34" charset="0"/>
                <a:ea typeface="Source Sans Pro" panose="020B0503030403020204" pitchFamily="34" charset="0"/>
              </a:rPr>
              <a:t>sides</a:t>
            </a:r>
            <a:r>
              <a:rPr lang="de-DE" sz="1200" dirty="0">
                <a:latin typeface="Source Sans Pro" panose="020B0503030403020204" pitchFamily="34" charset="0"/>
                <a:ea typeface="Source Sans Pro" panose="020B0503030403020204" pitchFamily="34" charset="0"/>
              </a:rPr>
              <a:t> </a:t>
            </a:r>
            <a:r>
              <a:rPr lang="de-DE" sz="1200" dirty="0" err="1">
                <a:latin typeface="Source Sans Pro" panose="020B0503030403020204" pitchFamily="34" charset="0"/>
                <a:ea typeface="Source Sans Pro" panose="020B0503030403020204" pitchFamily="34" charset="0"/>
              </a:rPr>
              <a:t>of</a:t>
            </a:r>
            <a:r>
              <a:rPr lang="de-DE" sz="1200" dirty="0">
                <a:latin typeface="Source Sans Pro" panose="020B0503030403020204" pitchFamily="34" charset="0"/>
                <a:ea typeface="Source Sans Pro" panose="020B0503030403020204" pitchFamily="34" charset="0"/>
              </a:rPr>
              <a:t> the same </a:t>
            </a:r>
            <a:r>
              <a:rPr lang="de-DE" sz="1200" dirty="0" err="1">
                <a:latin typeface="Source Sans Pro" panose="020B0503030403020204" pitchFamily="34" charset="0"/>
                <a:ea typeface="Source Sans Pro" panose="020B0503030403020204" pitchFamily="34" charset="0"/>
              </a:rPr>
              <a:t>coin</a:t>
            </a:r>
            <a:r>
              <a:rPr lang="de-DE" sz="1200" dirty="0">
                <a:latin typeface="Source Sans Pro" panose="020B0503030403020204" pitchFamily="34" charset="0"/>
                <a:ea typeface="Source Sans Pro" panose="020B0503030403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latin typeface="Source Sans Pro" panose="020B0503030403020204" pitchFamily="34" charset="0"/>
              <a:ea typeface="Source Sans Pro" panose="020B0503030403020204" pitchFamily="34" charset="0"/>
            </a:endParaRPr>
          </a:p>
        </p:txBody>
      </p:sp>
      <p:sp>
        <p:nvSpPr>
          <p:cNvPr id="4" name="Slide Number Placeholder 3"/>
          <p:cNvSpPr>
            <a:spLocks noGrp="1"/>
          </p:cNvSpPr>
          <p:nvPr>
            <p:ph type="sldNum" sz="quarter" idx="5"/>
          </p:nvPr>
        </p:nvSpPr>
        <p:spPr/>
        <p:txBody>
          <a:bodyPr/>
          <a:lstStyle/>
          <a:p>
            <a:fld id="{6696D732-BAFD-4CEB-B2CC-3490B7BD4B31}" type="slidenum">
              <a:rPr lang="en-US" smtClean="0"/>
              <a:t>4</a:t>
            </a:fld>
            <a:endParaRPr lang="en-US"/>
          </a:p>
        </p:txBody>
      </p:sp>
    </p:spTree>
    <p:extLst>
      <p:ext uri="{BB962C8B-B14F-4D97-AF65-F5344CB8AC3E}">
        <p14:creationId xmlns:p14="http://schemas.microsoft.com/office/powerpoint/2010/main" val="20842219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To</a:t>
            </a:r>
            <a:r>
              <a:rPr lang="de-DE" dirty="0"/>
              <a:t> end </a:t>
            </a:r>
            <a:r>
              <a:rPr lang="de-DE" dirty="0" err="1"/>
              <a:t>this</a:t>
            </a:r>
            <a:r>
              <a:rPr lang="de-DE" dirty="0"/>
              <a:t> </a:t>
            </a:r>
            <a:r>
              <a:rPr lang="de-DE" dirty="0" err="1"/>
              <a:t>part</a:t>
            </a:r>
            <a:r>
              <a:rPr lang="de-DE" dirty="0"/>
              <a:t>, I </a:t>
            </a:r>
            <a:r>
              <a:rPr lang="de-DE" dirty="0" err="1"/>
              <a:t>need</a:t>
            </a:r>
            <a:r>
              <a:rPr lang="de-DE" dirty="0"/>
              <a:t> </a:t>
            </a:r>
            <a:r>
              <a:rPr lang="de-DE" dirty="0" err="1"/>
              <a:t>to</a:t>
            </a:r>
            <a:r>
              <a:rPr lang="de-DE" dirty="0"/>
              <a:t> stress </a:t>
            </a:r>
            <a:r>
              <a:rPr lang="de-DE" dirty="0" err="1"/>
              <a:t>some</a:t>
            </a:r>
            <a:r>
              <a:rPr lang="de-DE" dirty="0"/>
              <a:t> </a:t>
            </a:r>
            <a:r>
              <a:rPr lang="de-DE" dirty="0" err="1"/>
              <a:t>points</a:t>
            </a:r>
            <a:r>
              <a:rPr lang="de-DE" dirty="0"/>
              <a:t>. </a:t>
            </a:r>
          </a:p>
          <a:p>
            <a:r>
              <a:rPr lang="de-DE" dirty="0" err="1"/>
              <a:t>Firstly</a:t>
            </a:r>
            <a:r>
              <a:rPr lang="de-DE" dirty="0"/>
              <a:t>, the </a:t>
            </a:r>
            <a:r>
              <a:rPr lang="de-DE" dirty="0" err="1"/>
              <a:t>approach</a:t>
            </a:r>
            <a:r>
              <a:rPr lang="de-DE" dirty="0"/>
              <a:t> </a:t>
            </a:r>
            <a:r>
              <a:rPr lang="de-DE" dirty="0" err="1"/>
              <a:t>only</a:t>
            </a:r>
            <a:r>
              <a:rPr lang="de-DE" dirty="0"/>
              <a:t> </a:t>
            </a:r>
            <a:r>
              <a:rPr lang="de-DE" dirty="0" err="1"/>
              <a:t>aligns</a:t>
            </a:r>
            <a:r>
              <a:rPr lang="de-DE" dirty="0"/>
              <a:t> </a:t>
            </a:r>
            <a:r>
              <a:rPr lang="de-DE" dirty="0" err="1"/>
              <a:t>measurement</a:t>
            </a:r>
            <a:r>
              <a:rPr lang="de-DE" dirty="0"/>
              <a:t> </a:t>
            </a:r>
            <a:r>
              <a:rPr lang="de-DE" dirty="0" err="1"/>
              <a:t>units</a:t>
            </a:r>
            <a:r>
              <a:rPr lang="de-DE" dirty="0"/>
              <a:t>. </a:t>
            </a:r>
            <a:r>
              <a:rPr lang="de-DE" dirty="0" err="1"/>
              <a:t>Systematic</a:t>
            </a:r>
            <a:r>
              <a:rPr lang="de-DE" dirty="0"/>
              <a:t> and </a:t>
            </a:r>
            <a:r>
              <a:rPr lang="de-DE" dirty="0" err="1"/>
              <a:t>random</a:t>
            </a:r>
            <a:r>
              <a:rPr lang="de-DE" dirty="0"/>
              <a:t> </a:t>
            </a:r>
            <a:r>
              <a:rPr lang="de-DE" dirty="0" err="1"/>
              <a:t>measurement</a:t>
            </a:r>
            <a:r>
              <a:rPr lang="de-DE" dirty="0"/>
              <a:t> </a:t>
            </a:r>
            <a:r>
              <a:rPr lang="de-DE" dirty="0" err="1"/>
              <a:t>errors</a:t>
            </a:r>
            <a:r>
              <a:rPr lang="de-DE" dirty="0"/>
              <a:t> </a:t>
            </a:r>
            <a:r>
              <a:rPr lang="de-DE" dirty="0" err="1"/>
              <a:t>remain</a:t>
            </a:r>
            <a:r>
              <a:rPr lang="de-DE" dirty="0"/>
              <a:t> </a:t>
            </a:r>
            <a:r>
              <a:rPr lang="de-DE" dirty="0" err="1"/>
              <a:t>unchanged</a:t>
            </a:r>
            <a:r>
              <a:rPr lang="de-DE" dirty="0"/>
              <a:t> and </a:t>
            </a:r>
            <a:r>
              <a:rPr lang="de-DE" dirty="0" err="1"/>
              <a:t>need</a:t>
            </a:r>
            <a:r>
              <a:rPr lang="de-DE" dirty="0"/>
              <a:t> </a:t>
            </a:r>
            <a:r>
              <a:rPr lang="de-DE" dirty="0" err="1"/>
              <a:t>to</a:t>
            </a:r>
            <a:r>
              <a:rPr lang="de-DE" dirty="0"/>
              <a:t> </a:t>
            </a:r>
            <a:r>
              <a:rPr lang="de-DE" dirty="0" err="1"/>
              <a:t>be</a:t>
            </a:r>
            <a:r>
              <a:rPr lang="de-DE" dirty="0"/>
              <a:t> </a:t>
            </a:r>
            <a:r>
              <a:rPr lang="de-DE" dirty="0" err="1"/>
              <a:t>adressed</a:t>
            </a:r>
            <a:r>
              <a:rPr lang="de-DE" dirty="0"/>
              <a:t> </a:t>
            </a:r>
            <a:r>
              <a:rPr lang="de-DE" dirty="0" err="1"/>
              <a:t>separately</a:t>
            </a:r>
            <a:r>
              <a:rPr lang="de-DE" dirty="0"/>
              <a:t>.</a:t>
            </a:r>
          </a:p>
          <a:p>
            <a:r>
              <a:rPr lang="de-DE" dirty="0" err="1"/>
              <a:t>Secondly</a:t>
            </a:r>
            <a:r>
              <a:rPr lang="de-DE" dirty="0"/>
              <a:t>, different </a:t>
            </a:r>
            <a:r>
              <a:rPr lang="de-DE" dirty="0" err="1"/>
              <a:t>errors</a:t>
            </a:r>
            <a:r>
              <a:rPr lang="de-DE" dirty="0"/>
              <a:t> </a:t>
            </a:r>
            <a:r>
              <a:rPr lang="de-DE" dirty="0" err="1"/>
              <a:t>of</a:t>
            </a:r>
            <a:r>
              <a:rPr lang="de-DE" dirty="0"/>
              <a:t> </a:t>
            </a:r>
            <a:r>
              <a:rPr lang="de-DE" dirty="0" err="1"/>
              <a:t>representation</a:t>
            </a:r>
            <a:r>
              <a:rPr lang="de-DE" dirty="0"/>
              <a:t> in the </a:t>
            </a:r>
            <a:r>
              <a:rPr lang="de-DE" dirty="0" err="1"/>
              <a:t>two</a:t>
            </a:r>
            <a:r>
              <a:rPr lang="de-DE" dirty="0"/>
              <a:t> </a:t>
            </a:r>
            <a:r>
              <a:rPr lang="de-DE" dirty="0" err="1"/>
              <a:t>modes</a:t>
            </a:r>
            <a:r>
              <a:rPr lang="de-DE" dirty="0"/>
              <a:t> </a:t>
            </a:r>
            <a:r>
              <a:rPr lang="de-DE" dirty="0" err="1"/>
              <a:t>can</a:t>
            </a:r>
            <a:r>
              <a:rPr lang="de-DE" dirty="0"/>
              <a:t> </a:t>
            </a:r>
            <a:r>
              <a:rPr lang="de-DE" dirty="0" err="1"/>
              <a:t>bias</a:t>
            </a:r>
            <a:r>
              <a:rPr lang="de-DE" dirty="0"/>
              <a:t> the </a:t>
            </a:r>
            <a:r>
              <a:rPr lang="de-DE" dirty="0" err="1"/>
              <a:t>equating</a:t>
            </a:r>
            <a:r>
              <a:rPr lang="de-DE" dirty="0"/>
              <a:t> </a:t>
            </a:r>
            <a:r>
              <a:rPr lang="de-DE" dirty="0" err="1"/>
              <a:t>results</a:t>
            </a:r>
            <a:r>
              <a:rPr lang="de-DE" dirty="0"/>
              <a:t>.</a:t>
            </a:r>
          </a:p>
          <a:p>
            <a:endParaRPr lang="de-DE" dirty="0"/>
          </a:p>
          <a:p>
            <a:r>
              <a:rPr lang="de-DE" dirty="0"/>
              <a:t>Thus </a:t>
            </a:r>
            <a:r>
              <a:rPr lang="de-DE" dirty="0" err="1"/>
              <a:t>we</a:t>
            </a:r>
            <a:r>
              <a:rPr lang="de-DE" dirty="0"/>
              <a:t> </a:t>
            </a:r>
            <a:r>
              <a:rPr lang="de-DE" dirty="0" err="1"/>
              <a:t>should</a:t>
            </a:r>
            <a:r>
              <a:rPr lang="de-DE" dirty="0"/>
              <a:t> </a:t>
            </a:r>
            <a:r>
              <a:rPr lang="de-DE" dirty="0" err="1"/>
              <a:t>carefully</a:t>
            </a:r>
            <a:r>
              <a:rPr lang="de-DE" dirty="0"/>
              <a:t> </a:t>
            </a:r>
            <a:r>
              <a:rPr lang="de-DE" dirty="0" err="1"/>
              <a:t>examine</a:t>
            </a:r>
            <a:r>
              <a:rPr lang="de-DE" dirty="0"/>
              <a:t> </a:t>
            </a:r>
            <a:r>
              <a:rPr lang="de-DE" dirty="0" err="1"/>
              <a:t>representation</a:t>
            </a:r>
            <a:r>
              <a:rPr lang="de-DE" dirty="0"/>
              <a:t> </a:t>
            </a:r>
            <a:r>
              <a:rPr lang="de-DE" dirty="0" err="1"/>
              <a:t>differences</a:t>
            </a:r>
            <a:r>
              <a:rPr lang="de-DE" dirty="0"/>
              <a:t> </a:t>
            </a:r>
            <a:r>
              <a:rPr lang="de-DE" dirty="0" err="1"/>
              <a:t>between</a:t>
            </a:r>
            <a:r>
              <a:rPr lang="de-DE" dirty="0"/>
              <a:t> </a:t>
            </a:r>
            <a:r>
              <a:rPr lang="de-DE" dirty="0" err="1"/>
              <a:t>modes</a:t>
            </a:r>
            <a:r>
              <a:rPr lang="de-DE" dirty="0"/>
              <a:t> </a:t>
            </a:r>
            <a:r>
              <a:rPr lang="de-DE" dirty="0" err="1"/>
              <a:t>first</a:t>
            </a:r>
            <a:r>
              <a:rPr lang="de-DE" dirty="0"/>
              <a:t>.</a:t>
            </a:r>
          </a:p>
          <a:p>
            <a:r>
              <a:rPr lang="de-DE" dirty="0" err="1"/>
              <a:t>If</a:t>
            </a:r>
            <a:r>
              <a:rPr lang="de-DE" dirty="0"/>
              <a:t> </a:t>
            </a:r>
            <a:r>
              <a:rPr lang="de-DE" dirty="0" err="1"/>
              <a:t>they</a:t>
            </a:r>
            <a:r>
              <a:rPr lang="de-DE" dirty="0"/>
              <a:t> </a:t>
            </a:r>
            <a:r>
              <a:rPr lang="de-DE" dirty="0" err="1"/>
              <a:t>occur</a:t>
            </a:r>
            <a:r>
              <a:rPr lang="de-DE" dirty="0"/>
              <a:t>, </a:t>
            </a:r>
            <a:r>
              <a:rPr lang="de-DE" dirty="0" err="1"/>
              <a:t>we</a:t>
            </a:r>
            <a:r>
              <a:rPr lang="de-DE" dirty="0"/>
              <a:t> </a:t>
            </a:r>
            <a:r>
              <a:rPr lang="de-DE" dirty="0" err="1"/>
              <a:t>should</a:t>
            </a:r>
            <a:r>
              <a:rPr lang="de-DE" dirty="0"/>
              <a:t> </a:t>
            </a:r>
            <a:r>
              <a:rPr lang="de-DE" dirty="0" err="1"/>
              <a:t>mitigate</a:t>
            </a:r>
            <a:r>
              <a:rPr lang="de-DE" dirty="0"/>
              <a:t> </a:t>
            </a:r>
            <a:r>
              <a:rPr lang="de-DE" dirty="0" err="1"/>
              <a:t>them</a:t>
            </a:r>
            <a:r>
              <a:rPr lang="de-DE" dirty="0"/>
              <a:t>. </a:t>
            </a:r>
            <a:r>
              <a:rPr lang="de-DE" dirty="0" err="1"/>
              <a:t>One</a:t>
            </a:r>
            <a:r>
              <a:rPr lang="de-DE" dirty="0"/>
              <a:t> </a:t>
            </a:r>
            <a:r>
              <a:rPr lang="de-DE" dirty="0" err="1"/>
              <a:t>idea</a:t>
            </a:r>
            <a:r>
              <a:rPr lang="de-DE" dirty="0"/>
              <a:t> </a:t>
            </a:r>
            <a:r>
              <a:rPr lang="de-DE" dirty="0" err="1"/>
              <a:t>are</a:t>
            </a:r>
            <a:r>
              <a:rPr lang="de-DE" dirty="0"/>
              <a:t> </a:t>
            </a:r>
            <a:r>
              <a:rPr lang="de-DE" dirty="0" err="1"/>
              <a:t>applying</a:t>
            </a:r>
            <a:r>
              <a:rPr lang="de-DE" dirty="0"/>
              <a:t> </a:t>
            </a:r>
            <a:r>
              <a:rPr lang="de-DE" dirty="0" err="1"/>
              <a:t>adjustment</a:t>
            </a:r>
            <a:r>
              <a:rPr lang="de-DE" dirty="0"/>
              <a:t> </a:t>
            </a:r>
            <a:r>
              <a:rPr lang="de-DE" dirty="0" err="1"/>
              <a:t>weights</a:t>
            </a:r>
            <a:r>
              <a:rPr lang="de-DE" dirty="0"/>
              <a:t>. </a:t>
            </a:r>
            <a:r>
              <a:rPr lang="de-DE" dirty="0" err="1"/>
              <a:t>Another</a:t>
            </a:r>
            <a:r>
              <a:rPr lang="de-DE" dirty="0"/>
              <a:t> </a:t>
            </a:r>
            <a:r>
              <a:rPr lang="de-DE" dirty="0" err="1"/>
              <a:t>is</a:t>
            </a:r>
            <a:r>
              <a:rPr lang="de-DE" dirty="0"/>
              <a:t> </a:t>
            </a:r>
            <a:r>
              <a:rPr lang="de-DE" dirty="0" err="1"/>
              <a:t>to</a:t>
            </a:r>
            <a:r>
              <a:rPr lang="de-DE" dirty="0"/>
              <a:t> </a:t>
            </a:r>
            <a:r>
              <a:rPr lang="de-DE" dirty="0" err="1"/>
              <a:t>use</a:t>
            </a:r>
            <a:r>
              <a:rPr lang="de-DE" dirty="0"/>
              <a:t> an </a:t>
            </a:r>
            <a:r>
              <a:rPr lang="de-DE" dirty="0" err="1"/>
              <a:t>equating</a:t>
            </a:r>
            <a:r>
              <a:rPr lang="de-DE" dirty="0"/>
              <a:t> </a:t>
            </a:r>
            <a:r>
              <a:rPr lang="de-DE" dirty="0" err="1"/>
              <a:t>procedure</a:t>
            </a:r>
            <a:r>
              <a:rPr lang="de-DE" dirty="0"/>
              <a:t> </a:t>
            </a:r>
            <a:r>
              <a:rPr lang="de-DE" dirty="0" err="1"/>
              <a:t>that</a:t>
            </a:r>
            <a:r>
              <a:rPr lang="de-DE" dirty="0"/>
              <a:t> </a:t>
            </a:r>
            <a:r>
              <a:rPr lang="de-DE" dirty="0" err="1"/>
              <a:t>makes</a:t>
            </a:r>
            <a:r>
              <a:rPr lang="de-DE" dirty="0"/>
              <a:t> </a:t>
            </a:r>
            <a:r>
              <a:rPr lang="de-DE" dirty="0" err="1"/>
              <a:t>use</a:t>
            </a:r>
            <a:r>
              <a:rPr lang="de-DE" dirty="0"/>
              <a:t> </a:t>
            </a:r>
            <a:r>
              <a:rPr lang="de-DE" dirty="0" err="1"/>
              <a:t>of</a:t>
            </a:r>
            <a:r>
              <a:rPr lang="de-DE" dirty="0"/>
              <a:t> </a:t>
            </a:r>
            <a:r>
              <a:rPr lang="de-DE" dirty="0" err="1"/>
              <a:t>other</a:t>
            </a:r>
            <a:r>
              <a:rPr lang="de-DE" dirty="0"/>
              <a:t> </a:t>
            </a:r>
            <a:r>
              <a:rPr lang="de-DE" dirty="0" err="1"/>
              <a:t>covariates</a:t>
            </a:r>
            <a:r>
              <a:rPr lang="de-DE" dirty="0"/>
              <a:t> in the </a:t>
            </a:r>
            <a:r>
              <a:rPr lang="de-DE" dirty="0" err="1"/>
              <a:t>data</a:t>
            </a:r>
            <a:r>
              <a:rPr lang="de-DE" dirty="0"/>
              <a:t> </a:t>
            </a:r>
            <a:r>
              <a:rPr lang="de-DE" dirty="0" err="1"/>
              <a:t>to</a:t>
            </a:r>
            <a:r>
              <a:rPr lang="de-DE" dirty="0"/>
              <a:t> </a:t>
            </a:r>
            <a:r>
              <a:rPr lang="de-DE" dirty="0" err="1"/>
              <a:t>correct</a:t>
            </a:r>
            <a:r>
              <a:rPr lang="de-DE" dirty="0"/>
              <a:t> for </a:t>
            </a:r>
            <a:r>
              <a:rPr lang="de-DE" dirty="0" err="1"/>
              <a:t>population</a:t>
            </a:r>
            <a:r>
              <a:rPr lang="de-DE" dirty="0"/>
              <a:t> </a:t>
            </a:r>
            <a:r>
              <a:rPr lang="de-DE" dirty="0" err="1"/>
              <a:t>differences</a:t>
            </a:r>
            <a:r>
              <a:rPr lang="de-DE" dirty="0"/>
              <a:t>.</a:t>
            </a:r>
          </a:p>
          <a:p>
            <a:r>
              <a:rPr lang="de-DE" dirty="0"/>
              <a:t>Both </a:t>
            </a:r>
            <a:r>
              <a:rPr lang="de-DE" dirty="0" err="1"/>
              <a:t>approaches</a:t>
            </a:r>
            <a:r>
              <a:rPr lang="de-DE" dirty="0"/>
              <a:t>, </a:t>
            </a:r>
            <a:r>
              <a:rPr lang="de-DE" dirty="0" err="1"/>
              <a:t>however</a:t>
            </a:r>
            <a:r>
              <a:rPr lang="de-DE" dirty="0"/>
              <a:t>, </a:t>
            </a:r>
            <a:r>
              <a:rPr lang="de-DE" dirty="0" err="1"/>
              <a:t>are</a:t>
            </a:r>
            <a:r>
              <a:rPr lang="de-DE" dirty="0"/>
              <a:t> </a:t>
            </a:r>
            <a:r>
              <a:rPr lang="de-DE" dirty="0" err="1"/>
              <a:t>no</a:t>
            </a:r>
            <a:r>
              <a:rPr lang="de-DE" dirty="0"/>
              <a:t> </a:t>
            </a:r>
            <a:r>
              <a:rPr lang="de-DE" dirty="0" err="1"/>
              <a:t>guarantee</a:t>
            </a:r>
            <a:r>
              <a:rPr lang="de-DE" dirty="0"/>
              <a:t> </a:t>
            </a:r>
            <a:r>
              <a:rPr lang="de-DE" dirty="0" err="1"/>
              <a:t>of</a:t>
            </a:r>
            <a:r>
              <a:rPr lang="de-DE" dirty="0"/>
              <a:t> </a:t>
            </a:r>
            <a:r>
              <a:rPr lang="de-DE" dirty="0" err="1"/>
              <a:t>comparable</a:t>
            </a:r>
            <a:r>
              <a:rPr lang="de-DE" dirty="0"/>
              <a:t> </a:t>
            </a:r>
            <a:r>
              <a:rPr lang="de-DE" dirty="0" err="1"/>
              <a:t>representation</a:t>
            </a:r>
            <a:r>
              <a:rPr lang="de-DE" dirty="0"/>
              <a:t>. </a:t>
            </a:r>
            <a:r>
              <a:rPr lang="de-DE" dirty="0" err="1"/>
              <a:t>Unobserved</a:t>
            </a:r>
            <a:r>
              <a:rPr lang="de-DE" dirty="0"/>
              <a:t> </a:t>
            </a:r>
            <a:r>
              <a:rPr lang="de-DE" dirty="0" err="1"/>
              <a:t>heterogeneity</a:t>
            </a:r>
            <a:r>
              <a:rPr lang="de-DE" dirty="0"/>
              <a:t>, </a:t>
            </a:r>
            <a:r>
              <a:rPr lang="de-DE" dirty="0" err="1"/>
              <a:t>that</a:t>
            </a:r>
            <a:r>
              <a:rPr lang="de-DE" dirty="0"/>
              <a:t> </a:t>
            </a:r>
            <a:r>
              <a:rPr lang="de-DE" dirty="0" err="1"/>
              <a:t>is</a:t>
            </a:r>
            <a:r>
              <a:rPr lang="de-DE" dirty="0"/>
              <a:t> </a:t>
            </a:r>
            <a:r>
              <a:rPr lang="de-DE" dirty="0" err="1"/>
              <a:t>representation</a:t>
            </a:r>
            <a:r>
              <a:rPr lang="de-DE" dirty="0"/>
              <a:t> </a:t>
            </a:r>
            <a:r>
              <a:rPr lang="de-DE" dirty="0" err="1"/>
              <a:t>errors</a:t>
            </a:r>
            <a:r>
              <a:rPr lang="de-DE" dirty="0"/>
              <a:t> in </a:t>
            </a:r>
            <a:r>
              <a:rPr lang="de-DE" dirty="0" err="1"/>
              <a:t>hidden</a:t>
            </a:r>
            <a:r>
              <a:rPr lang="de-DE" dirty="0"/>
              <a:t> </a:t>
            </a:r>
            <a:r>
              <a:rPr lang="de-DE" dirty="0" err="1"/>
              <a:t>respondent</a:t>
            </a:r>
            <a:r>
              <a:rPr lang="de-DE" dirty="0"/>
              <a:t> </a:t>
            </a:r>
            <a:r>
              <a:rPr lang="de-DE" dirty="0" err="1"/>
              <a:t>characteristics</a:t>
            </a:r>
            <a:r>
              <a:rPr lang="de-DE" dirty="0"/>
              <a:t> </a:t>
            </a:r>
            <a:r>
              <a:rPr lang="de-DE" dirty="0" err="1"/>
              <a:t>remain</a:t>
            </a:r>
            <a:r>
              <a:rPr lang="de-DE" dirty="0"/>
              <a:t> </a:t>
            </a:r>
            <a:r>
              <a:rPr lang="de-DE" dirty="0" err="1"/>
              <a:t>untouched</a:t>
            </a:r>
            <a:r>
              <a:rPr lang="de-DE" dirty="0"/>
              <a:t> </a:t>
            </a:r>
            <a:r>
              <a:rPr lang="de-DE" dirty="0" err="1"/>
              <a:t>by</a:t>
            </a:r>
            <a:r>
              <a:rPr lang="de-DE" dirty="0"/>
              <a:t> </a:t>
            </a:r>
            <a:r>
              <a:rPr lang="de-DE" dirty="0" err="1"/>
              <a:t>these</a:t>
            </a:r>
            <a:r>
              <a:rPr lang="de-DE" dirty="0"/>
              <a:t> </a:t>
            </a:r>
            <a:r>
              <a:rPr lang="de-DE" dirty="0" err="1"/>
              <a:t>methods</a:t>
            </a:r>
            <a:r>
              <a:rPr lang="de-DE" dirty="0"/>
              <a:t>.</a:t>
            </a:r>
            <a:endParaRPr lang="en-US" dirty="0"/>
          </a:p>
        </p:txBody>
      </p:sp>
      <p:sp>
        <p:nvSpPr>
          <p:cNvPr id="4" name="Foliennummernplatzhalter 3"/>
          <p:cNvSpPr>
            <a:spLocks noGrp="1"/>
          </p:cNvSpPr>
          <p:nvPr>
            <p:ph type="sldNum" sz="quarter" idx="5"/>
          </p:nvPr>
        </p:nvSpPr>
        <p:spPr/>
        <p:txBody>
          <a:bodyPr/>
          <a:lstStyle/>
          <a:p>
            <a:fld id="{6696D732-BAFD-4CEB-B2CC-3490B7BD4B31}" type="slidenum">
              <a:rPr lang="en-US" smtClean="0"/>
              <a:t>31</a:t>
            </a:fld>
            <a:endParaRPr lang="en-US"/>
          </a:p>
        </p:txBody>
      </p:sp>
    </p:spTree>
    <p:extLst>
      <p:ext uri="{BB962C8B-B14F-4D97-AF65-F5344CB8AC3E}">
        <p14:creationId xmlns:p14="http://schemas.microsoft.com/office/powerpoint/2010/main" val="14630758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6696D732-BAFD-4CEB-B2CC-3490B7BD4B31}" type="slidenum">
              <a:rPr lang="en-US" smtClean="0"/>
              <a:t>32</a:t>
            </a:fld>
            <a:endParaRPr lang="en-US"/>
          </a:p>
        </p:txBody>
      </p:sp>
    </p:spTree>
    <p:extLst>
      <p:ext uri="{BB962C8B-B14F-4D97-AF65-F5344CB8AC3E}">
        <p14:creationId xmlns:p14="http://schemas.microsoft.com/office/powerpoint/2010/main" val="30590765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What</a:t>
            </a:r>
            <a:r>
              <a:rPr lang="de-DE" dirty="0"/>
              <a:t> </a:t>
            </a:r>
            <a:r>
              <a:rPr lang="de-DE" dirty="0" err="1"/>
              <a:t>is</a:t>
            </a:r>
            <a:r>
              <a:rPr lang="de-DE" dirty="0"/>
              <a:t> he SQP?</a:t>
            </a:r>
            <a:endParaRPr lang="en-US" dirty="0"/>
          </a:p>
          <a:p>
            <a:r>
              <a:rPr lang="en-US" dirty="0"/>
              <a:t>In short, the SQP is based on a large pool of methodological multi-trait-multi-method experiments. Those experiments, many of which were conducted in the context of the ESS by the way, result in quality estimates for more than 6000 survey instruments across  33 countries</a:t>
            </a:r>
            <a:r>
              <a:rPr lang="de-DE" dirty="0"/>
              <a:t>.</a:t>
            </a:r>
          </a:p>
          <a:p>
            <a:r>
              <a:rPr lang="de-DE" dirty="0" err="1"/>
              <a:t>Then</a:t>
            </a:r>
            <a:r>
              <a:rPr lang="de-DE" dirty="0"/>
              <a:t> </a:t>
            </a:r>
            <a:r>
              <a:rPr lang="de-DE" dirty="0" err="1"/>
              <a:t>those</a:t>
            </a:r>
            <a:r>
              <a:rPr lang="de-DE" dirty="0"/>
              <a:t> </a:t>
            </a:r>
            <a:r>
              <a:rPr lang="de-DE" dirty="0" err="1"/>
              <a:t>instruments</a:t>
            </a:r>
            <a:r>
              <a:rPr lang="de-DE" dirty="0"/>
              <a:t> </a:t>
            </a:r>
            <a:r>
              <a:rPr lang="de-DE" dirty="0" err="1"/>
              <a:t>were</a:t>
            </a:r>
            <a:r>
              <a:rPr lang="de-DE" dirty="0"/>
              <a:t> </a:t>
            </a:r>
            <a:r>
              <a:rPr lang="de-DE" dirty="0" err="1"/>
              <a:t>coded</a:t>
            </a:r>
            <a:r>
              <a:rPr lang="de-DE" dirty="0"/>
              <a:t> </a:t>
            </a:r>
            <a:r>
              <a:rPr lang="de-DE" dirty="0" err="1"/>
              <a:t>regarding</a:t>
            </a:r>
            <a:r>
              <a:rPr lang="de-DE" dirty="0"/>
              <a:t> </a:t>
            </a:r>
            <a:r>
              <a:rPr lang="de-DE" dirty="0" err="1"/>
              <a:t>about</a:t>
            </a:r>
            <a:r>
              <a:rPr lang="de-DE" dirty="0"/>
              <a:t> 40 formal design </a:t>
            </a:r>
            <a:r>
              <a:rPr lang="de-DE" dirty="0" err="1"/>
              <a:t>characteristics</a:t>
            </a:r>
            <a:r>
              <a:rPr lang="de-DE" dirty="0"/>
              <a:t>, such </a:t>
            </a:r>
            <a:r>
              <a:rPr lang="de-DE" dirty="0" err="1"/>
              <a:t>as</a:t>
            </a:r>
            <a:r>
              <a:rPr lang="de-DE" dirty="0"/>
              <a:t> </a:t>
            </a:r>
            <a:r>
              <a:rPr lang="de-DE" dirty="0" err="1"/>
              <a:t>number</a:t>
            </a:r>
            <a:r>
              <a:rPr lang="de-DE" dirty="0"/>
              <a:t> </a:t>
            </a:r>
            <a:r>
              <a:rPr lang="de-DE" dirty="0" err="1"/>
              <a:t>of</a:t>
            </a:r>
            <a:r>
              <a:rPr lang="de-DE" dirty="0"/>
              <a:t> </a:t>
            </a:r>
            <a:r>
              <a:rPr lang="de-DE" dirty="0" err="1"/>
              <a:t>scale</a:t>
            </a:r>
            <a:r>
              <a:rPr lang="de-DE" dirty="0"/>
              <a:t> </a:t>
            </a:r>
            <a:r>
              <a:rPr lang="de-DE" dirty="0" err="1"/>
              <a:t>points</a:t>
            </a:r>
            <a:r>
              <a:rPr lang="de-DE" dirty="0"/>
              <a:t>, </a:t>
            </a:r>
            <a:r>
              <a:rPr lang="de-DE" dirty="0" err="1"/>
              <a:t>lenght</a:t>
            </a:r>
            <a:r>
              <a:rPr lang="de-DE" dirty="0"/>
              <a:t> </a:t>
            </a:r>
            <a:r>
              <a:rPr lang="de-DE" dirty="0" err="1"/>
              <a:t>of</a:t>
            </a:r>
            <a:r>
              <a:rPr lang="de-DE" dirty="0"/>
              <a:t> </a:t>
            </a:r>
            <a:r>
              <a:rPr lang="de-DE" dirty="0" err="1"/>
              <a:t>introduction</a:t>
            </a:r>
            <a:r>
              <a:rPr lang="de-DE" dirty="0"/>
              <a:t> and so on.</a:t>
            </a:r>
          </a:p>
          <a:p>
            <a:r>
              <a:rPr lang="de-DE" dirty="0" err="1"/>
              <a:t>Then</a:t>
            </a:r>
            <a:r>
              <a:rPr lang="de-DE" dirty="0"/>
              <a:t> a meta-</a:t>
            </a:r>
            <a:r>
              <a:rPr lang="de-DE" dirty="0" err="1"/>
              <a:t>analyses</a:t>
            </a:r>
            <a:r>
              <a:rPr lang="de-DE" dirty="0"/>
              <a:t> was </a:t>
            </a:r>
            <a:r>
              <a:rPr lang="de-DE" dirty="0" err="1"/>
              <a:t>conducted</a:t>
            </a:r>
            <a:r>
              <a:rPr lang="de-DE" dirty="0"/>
              <a:t> </a:t>
            </a:r>
            <a:r>
              <a:rPr lang="de-DE" dirty="0" err="1"/>
              <a:t>which</a:t>
            </a:r>
            <a:r>
              <a:rPr lang="de-DE" dirty="0"/>
              <a:t> </a:t>
            </a:r>
            <a:r>
              <a:rPr lang="de-DE" dirty="0" err="1"/>
              <a:t>predicts</a:t>
            </a:r>
            <a:r>
              <a:rPr lang="de-DE" dirty="0"/>
              <a:t> </a:t>
            </a:r>
            <a:r>
              <a:rPr lang="de-DE" dirty="0" err="1"/>
              <a:t>measurement</a:t>
            </a:r>
            <a:r>
              <a:rPr lang="de-DE" dirty="0"/>
              <a:t> </a:t>
            </a:r>
            <a:r>
              <a:rPr lang="de-DE" dirty="0" err="1"/>
              <a:t>quality</a:t>
            </a:r>
            <a:r>
              <a:rPr lang="de-DE" dirty="0"/>
              <a:t> </a:t>
            </a:r>
            <a:r>
              <a:rPr lang="de-DE" dirty="0" err="1"/>
              <a:t>based</a:t>
            </a:r>
            <a:r>
              <a:rPr lang="de-DE" dirty="0"/>
              <a:t> on the </a:t>
            </a:r>
            <a:r>
              <a:rPr lang="de-DE" dirty="0" err="1"/>
              <a:t>interplay</a:t>
            </a:r>
            <a:r>
              <a:rPr lang="de-DE" dirty="0"/>
              <a:t> </a:t>
            </a:r>
            <a:r>
              <a:rPr lang="de-DE" dirty="0" err="1"/>
              <a:t>of</a:t>
            </a:r>
            <a:r>
              <a:rPr lang="de-DE" dirty="0"/>
              <a:t> </a:t>
            </a:r>
            <a:r>
              <a:rPr lang="de-DE" dirty="0" err="1"/>
              <a:t>these</a:t>
            </a:r>
            <a:r>
              <a:rPr lang="de-DE" dirty="0"/>
              <a:t> </a:t>
            </a:r>
            <a:r>
              <a:rPr lang="de-DE" dirty="0" err="1"/>
              <a:t>characteristics</a:t>
            </a:r>
            <a:r>
              <a:rPr lang="de-DE" dirty="0"/>
              <a:t>.</a:t>
            </a:r>
            <a:endParaRPr lang="en-US" dirty="0"/>
          </a:p>
        </p:txBody>
      </p:sp>
      <p:sp>
        <p:nvSpPr>
          <p:cNvPr id="4" name="Slide Number Placeholder 3"/>
          <p:cNvSpPr>
            <a:spLocks noGrp="1"/>
          </p:cNvSpPr>
          <p:nvPr>
            <p:ph type="sldNum" sz="quarter" idx="5"/>
          </p:nvPr>
        </p:nvSpPr>
        <p:spPr/>
        <p:txBody>
          <a:bodyPr/>
          <a:lstStyle/>
          <a:p>
            <a:fld id="{6696D732-BAFD-4CEB-B2CC-3490B7BD4B31}" type="slidenum">
              <a:rPr lang="en-US" smtClean="0"/>
              <a:t>33</a:t>
            </a:fld>
            <a:endParaRPr lang="en-US"/>
          </a:p>
        </p:txBody>
      </p:sp>
    </p:spTree>
    <p:extLst>
      <p:ext uri="{BB962C8B-B14F-4D97-AF65-F5344CB8AC3E}">
        <p14:creationId xmlns:p14="http://schemas.microsoft.com/office/powerpoint/2010/main" val="567594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Users </a:t>
            </a:r>
            <a:r>
              <a:rPr lang="de-DE" dirty="0" err="1"/>
              <a:t>can</a:t>
            </a:r>
            <a:r>
              <a:rPr lang="de-DE" dirty="0"/>
              <a:t> </a:t>
            </a:r>
            <a:r>
              <a:rPr lang="de-DE" dirty="0" err="1"/>
              <a:t>now</a:t>
            </a:r>
            <a:r>
              <a:rPr lang="de-DE" dirty="0"/>
              <a:t> </a:t>
            </a:r>
            <a:r>
              <a:rPr lang="de-DE" dirty="0" err="1"/>
              <a:t>access</a:t>
            </a:r>
            <a:r>
              <a:rPr lang="de-DE" dirty="0"/>
              <a:t> </a:t>
            </a:r>
            <a:r>
              <a:rPr lang="de-DE" dirty="0" err="1"/>
              <a:t>these</a:t>
            </a:r>
            <a:r>
              <a:rPr lang="de-DE" dirty="0"/>
              <a:t> </a:t>
            </a:r>
            <a:r>
              <a:rPr lang="de-DE" dirty="0" err="1"/>
              <a:t>results</a:t>
            </a:r>
            <a:r>
              <a:rPr lang="de-DE" dirty="0"/>
              <a:t> </a:t>
            </a:r>
            <a:r>
              <a:rPr lang="de-DE" dirty="0" err="1"/>
              <a:t>by</a:t>
            </a:r>
            <a:r>
              <a:rPr lang="de-DE" dirty="0"/>
              <a:t> </a:t>
            </a:r>
            <a:r>
              <a:rPr lang="de-DE" dirty="0" err="1"/>
              <a:t>coding</a:t>
            </a:r>
            <a:r>
              <a:rPr lang="de-DE" dirty="0"/>
              <a:t> </a:t>
            </a:r>
            <a:r>
              <a:rPr lang="de-DE" dirty="0" err="1"/>
              <a:t>their</a:t>
            </a:r>
            <a:r>
              <a:rPr lang="de-DE" dirty="0"/>
              <a:t> own, </a:t>
            </a:r>
            <a:r>
              <a:rPr lang="de-DE" dirty="0" err="1"/>
              <a:t>newly</a:t>
            </a:r>
            <a:r>
              <a:rPr lang="de-DE" dirty="0"/>
              <a:t> </a:t>
            </a:r>
            <a:r>
              <a:rPr lang="de-DE" dirty="0" err="1"/>
              <a:t>developed</a:t>
            </a:r>
            <a:r>
              <a:rPr lang="de-DE" dirty="0"/>
              <a:t> </a:t>
            </a:r>
            <a:r>
              <a:rPr lang="de-DE" dirty="0" err="1"/>
              <a:t>instruments</a:t>
            </a:r>
            <a:r>
              <a:rPr lang="de-DE" dirty="0"/>
              <a:t>. </a:t>
            </a:r>
            <a:r>
              <a:rPr lang="de-DE" dirty="0" err="1"/>
              <a:t>Based</a:t>
            </a:r>
            <a:r>
              <a:rPr lang="de-DE" dirty="0"/>
              <a:t> on the forma </a:t>
            </a:r>
            <a:r>
              <a:rPr lang="de-DE" dirty="0" err="1"/>
              <a:t>characteristics</a:t>
            </a:r>
            <a:r>
              <a:rPr lang="de-DE" dirty="0"/>
              <a:t>, the SQP </a:t>
            </a:r>
            <a:r>
              <a:rPr lang="de-DE" dirty="0" err="1"/>
              <a:t>website</a:t>
            </a:r>
            <a:r>
              <a:rPr lang="de-DE" dirty="0"/>
              <a:t> </a:t>
            </a:r>
            <a:r>
              <a:rPr lang="de-DE" dirty="0" err="1"/>
              <a:t>extracts</a:t>
            </a:r>
            <a:r>
              <a:rPr lang="de-DE" dirty="0"/>
              <a:t> a </a:t>
            </a:r>
            <a:r>
              <a:rPr lang="de-DE" dirty="0" err="1"/>
              <a:t>quality</a:t>
            </a:r>
            <a:r>
              <a:rPr lang="de-DE" dirty="0"/>
              <a:t> </a:t>
            </a:r>
            <a:r>
              <a:rPr lang="de-DE" dirty="0" err="1"/>
              <a:t>estiamte</a:t>
            </a:r>
            <a:r>
              <a:rPr lang="de-DE" dirty="0"/>
              <a:t> and a </a:t>
            </a:r>
            <a:r>
              <a:rPr lang="de-DE" dirty="0" err="1"/>
              <a:t>range</a:t>
            </a:r>
            <a:r>
              <a:rPr lang="de-DE" dirty="0"/>
              <a:t> </a:t>
            </a:r>
            <a:r>
              <a:rPr lang="de-DE" dirty="0" err="1"/>
              <a:t>of</a:t>
            </a:r>
            <a:r>
              <a:rPr lang="de-DE" dirty="0"/>
              <a:t> </a:t>
            </a:r>
            <a:r>
              <a:rPr lang="de-DE" dirty="0" err="1"/>
              <a:t>probably</a:t>
            </a:r>
            <a:r>
              <a:rPr lang="de-DE" dirty="0"/>
              <a:t> </a:t>
            </a:r>
            <a:r>
              <a:rPr lang="de-DE" dirty="0" err="1"/>
              <a:t>qualities</a:t>
            </a:r>
            <a:r>
              <a:rPr lang="de-DE" dirty="0"/>
              <a:t> </a:t>
            </a:r>
            <a:r>
              <a:rPr lang="de-DE" dirty="0" err="1"/>
              <a:t>from</a:t>
            </a:r>
            <a:r>
              <a:rPr lang="de-DE" dirty="0"/>
              <a:t> the meta-analysis.</a:t>
            </a:r>
          </a:p>
          <a:p>
            <a:endParaRPr lang="de-DE" dirty="0"/>
          </a:p>
          <a:p>
            <a:r>
              <a:rPr lang="de-DE" dirty="0"/>
              <a:t>This </a:t>
            </a:r>
            <a:r>
              <a:rPr lang="de-DE" dirty="0" err="1"/>
              <a:t>is</a:t>
            </a:r>
            <a:r>
              <a:rPr lang="de-DE" dirty="0"/>
              <a:t> not </a:t>
            </a:r>
            <a:r>
              <a:rPr lang="de-DE" dirty="0" err="1"/>
              <a:t>as</a:t>
            </a:r>
            <a:r>
              <a:rPr lang="de-DE" dirty="0"/>
              <a:t> </a:t>
            </a:r>
            <a:r>
              <a:rPr lang="de-DE" dirty="0" err="1"/>
              <a:t>good</a:t>
            </a:r>
            <a:r>
              <a:rPr lang="de-DE" dirty="0"/>
              <a:t> </a:t>
            </a:r>
            <a:r>
              <a:rPr lang="de-DE" dirty="0" err="1"/>
              <a:t>as</a:t>
            </a:r>
            <a:r>
              <a:rPr lang="de-DE" dirty="0"/>
              <a:t> </a:t>
            </a:r>
            <a:r>
              <a:rPr lang="de-DE" dirty="0" err="1"/>
              <a:t>performing</a:t>
            </a:r>
            <a:r>
              <a:rPr lang="de-DE" dirty="0"/>
              <a:t> </a:t>
            </a:r>
            <a:r>
              <a:rPr lang="de-DE" dirty="0" err="1"/>
              <a:t>your</a:t>
            </a:r>
            <a:r>
              <a:rPr lang="de-DE" dirty="0"/>
              <a:t> </a:t>
            </a:r>
            <a:r>
              <a:rPr lang="de-DE" dirty="0" err="1"/>
              <a:t>very</a:t>
            </a:r>
            <a:r>
              <a:rPr lang="de-DE" dirty="0"/>
              <a:t> on MTMM </a:t>
            </a:r>
            <a:r>
              <a:rPr lang="de-DE" dirty="0" err="1"/>
              <a:t>experiment</a:t>
            </a:r>
            <a:r>
              <a:rPr lang="de-DE" dirty="0"/>
              <a:t> for </a:t>
            </a:r>
            <a:r>
              <a:rPr lang="de-DE" dirty="0" err="1"/>
              <a:t>each</a:t>
            </a:r>
            <a:r>
              <a:rPr lang="de-DE" dirty="0"/>
              <a:t> </a:t>
            </a:r>
            <a:r>
              <a:rPr lang="de-DE" dirty="0" err="1"/>
              <a:t>instrument</a:t>
            </a:r>
            <a:r>
              <a:rPr lang="de-DE" dirty="0"/>
              <a:t>, but </a:t>
            </a:r>
            <a:r>
              <a:rPr lang="de-DE" dirty="0" err="1"/>
              <a:t>it</a:t>
            </a:r>
            <a:r>
              <a:rPr lang="de-DE" dirty="0"/>
              <a:t> </a:t>
            </a:r>
            <a:r>
              <a:rPr lang="de-DE" dirty="0" err="1"/>
              <a:t>gives</a:t>
            </a:r>
            <a:r>
              <a:rPr lang="de-DE" dirty="0"/>
              <a:t> a </a:t>
            </a:r>
            <a:r>
              <a:rPr lang="de-DE" dirty="0" err="1"/>
              <a:t>general</a:t>
            </a:r>
            <a:r>
              <a:rPr lang="de-DE" dirty="0"/>
              <a:t> </a:t>
            </a:r>
            <a:r>
              <a:rPr lang="de-DE" dirty="0" err="1"/>
              <a:t>idea</a:t>
            </a:r>
            <a:r>
              <a:rPr lang="de-DE" dirty="0"/>
              <a:t> </a:t>
            </a:r>
            <a:r>
              <a:rPr lang="de-DE" dirty="0" err="1"/>
              <a:t>how</a:t>
            </a:r>
            <a:r>
              <a:rPr lang="de-DE" dirty="0"/>
              <a:t> </a:t>
            </a:r>
            <a:r>
              <a:rPr lang="de-DE" dirty="0" err="1"/>
              <a:t>similarly</a:t>
            </a:r>
            <a:r>
              <a:rPr lang="de-DE" dirty="0"/>
              <a:t> </a:t>
            </a:r>
            <a:r>
              <a:rPr lang="de-DE" dirty="0" err="1"/>
              <a:t>designed</a:t>
            </a:r>
            <a:r>
              <a:rPr lang="de-DE" dirty="0"/>
              <a:t> </a:t>
            </a:r>
            <a:r>
              <a:rPr lang="de-DE" dirty="0" err="1"/>
              <a:t>instruments</a:t>
            </a:r>
            <a:r>
              <a:rPr lang="de-DE" dirty="0"/>
              <a:t> </a:t>
            </a:r>
            <a:r>
              <a:rPr lang="de-DE" dirty="0" err="1"/>
              <a:t>fared</a:t>
            </a:r>
            <a:r>
              <a:rPr lang="de-DE" dirty="0"/>
              <a:t> in </a:t>
            </a:r>
            <a:r>
              <a:rPr lang="de-DE" dirty="0" err="1"/>
              <a:t>terms</a:t>
            </a:r>
            <a:r>
              <a:rPr lang="de-DE" dirty="0"/>
              <a:t> </a:t>
            </a:r>
            <a:r>
              <a:rPr lang="de-DE" dirty="0" err="1"/>
              <a:t>of</a:t>
            </a:r>
            <a:r>
              <a:rPr lang="de-DE" dirty="0"/>
              <a:t> </a:t>
            </a:r>
            <a:r>
              <a:rPr lang="de-DE" dirty="0" err="1"/>
              <a:t>quality</a:t>
            </a:r>
            <a:r>
              <a:rPr lang="de-DE" dirty="0"/>
              <a:t>.</a:t>
            </a:r>
          </a:p>
          <a:p>
            <a:r>
              <a:rPr lang="de-DE" dirty="0"/>
              <a:t>The </a:t>
            </a:r>
            <a:r>
              <a:rPr lang="de-DE" dirty="0" err="1"/>
              <a:t>quality</a:t>
            </a:r>
            <a:r>
              <a:rPr lang="de-DE" dirty="0"/>
              <a:t> </a:t>
            </a:r>
            <a:r>
              <a:rPr lang="de-DE" dirty="0" err="1"/>
              <a:t>range</a:t>
            </a:r>
            <a:r>
              <a:rPr lang="de-DE" dirty="0"/>
              <a:t> also </a:t>
            </a:r>
            <a:r>
              <a:rPr lang="de-DE" dirty="0" err="1"/>
              <a:t>illustrate</a:t>
            </a:r>
            <a:r>
              <a:rPr lang="de-DE" dirty="0"/>
              <a:t> </a:t>
            </a:r>
            <a:r>
              <a:rPr lang="de-DE" dirty="0" err="1"/>
              <a:t>how</a:t>
            </a:r>
            <a:r>
              <a:rPr lang="de-DE" dirty="0"/>
              <a:t> </a:t>
            </a:r>
            <a:r>
              <a:rPr lang="de-DE" dirty="0" err="1"/>
              <a:t>well</a:t>
            </a:r>
            <a:r>
              <a:rPr lang="de-DE" dirty="0"/>
              <a:t> </a:t>
            </a:r>
            <a:r>
              <a:rPr lang="de-DE" dirty="0" err="1"/>
              <a:t>we</a:t>
            </a:r>
            <a:r>
              <a:rPr lang="de-DE" dirty="0"/>
              <a:t> </a:t>
            </a:r>
            <a:r>
              <a:rPr lang="de-DE" dirty="0" err="1"/>
              <a:t>can</a:t>
            </a:r>
            <a:r>
              <a:rPr lang="de-DE" dirty="0"/>
              <a:t> </a:t>
            </a:r>
            <a:r>
              <a:rPr lang="de-DE" dirty="0" err="1"/>
              <a:t>predict</a:t>
            </a:r>
            <a:r>
              <a:rPr lang="de-DE" dirty="0"/>
              <a:t> </a:t>
            </a:r>
            <a:r>
              <a:rPr lang="de-DE" dirty="0" err="1"/>
              <a:t>quality</a:t>
            </a:r>
            <a:r>
              <a:rPr lang="de-DE" dirty="0"/>
              <a:t> </a:t>
            </a:r>
            <a:r>
              <a:rPr lang="de-DE" dirty="0" err="1"/>
              <a:t>based</a:t>
            </a:r>
            <a:r>
              <a:rPr lang="de-DE" dirty="0"/>
              <a:t> on </a:t>
            </a:r>
            <a:r>
              <a:rPr lang="de-DE" dirty="0" err="1"/>
              <a:t>these</a:t>
            </a:r>
            <a:r>
              <a:rPr lang="de-DE" dirty="0"/>
              <a:t> </a:t>
            </a:r>
            <a:r>
              <a:rPr lang="de-DE" dirty="0" err="1"/>
              <a:t>characteristics</a:t>
            </a:r>
            <a:r>
              <a:rPr lang="de-DE" dirty="0"/>
              <a:t>. </a:t>
            </a:r>
            <a:endParaRPr lang="en-US" dirty="0"/>
          </a:p>
        </p:txBody>
      </p:sp>
      <p:sp>
        <p:nvSpPr>
          <p:cNvPr id="4" name="Slide Number Placeholder 3"/>
          <p:cNvSpPr>
            <a:spLocks noGrp="1"/>
          </p:cNvSpPr>
          <p:nvPr>
            <p:ph type="sldNum" sz="quarter" idx="5"/>
          </p:nvPr>
        </p:nvSpPr>
        <p:spPr/>
        <p:txBody>
          <a:bodyPr/>
          <a:lstStyle/>
          <a:p>
            <a:fld id="{6696D732-BAFD-4CEB-B2CC-3490B7BD4B31}" type="slidenum">
              <a:rPr lang="en-US" smtClean="0"/>
              <a:t>34</a:t>
            </a:fld>
            <a:endParaRPr lang="en-US"/>
          </a:p>
        </p:txBody>
      </p:sp>
    </p:spTree>
    <p:extLst>
      <p:ext uri="{BB962C8B-B14F-4D97-AF65-F5344CB8AC3E}">
        <p14:creationId xmlns:p14="http://schemas.microsoft.com/office/powerpoint/2010/main" val="7681306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Now</a:t>
            </a:r>
            <a:r>
              <a:rPr lang="de-DE" dirty="0"/>
              <a:t> </a:t>
            </a:r>
            <a:r>
              <a:rPr lang="de-DE" dirty="0" err="1"/>
              <a:t>with</a:t>
            </a:r>
            <a:r>
              <a:rPr lang="de-DE" dirty="0"/>
              <a:t> </a:t>
            </a:r>
            <a:r>
              <a:rPr lang="de-DE" dirty="0" err="1"/>
              <a:t>regard</a:t>
            </a:r>
            <a:r>
              <a:rPr lang="de-DE" dirty="0"/>
              <a:t> </a:t>
            </a:r>
            <a:r>
              <a:rPr lang="de-DE" dirty="0" err="1"/>
              <a:t>to</a:t>
            </a:r>
            <a:r>
              <a:rPr lang="de-DE" dirty="0"/>
              <a:t> </a:t>
            </a:r>
            <a:r>
              <a:rPr lang="de-DE" dirty="0" err="1"/>
              <a:t>survey</a:t>
            </a:r>
            <a:r>
              <a:rPr lang="de-DE" dirty="0"/>
              <a:t> </a:t>
            </a:r>
            <a:r>
              <a:rPr lang="de-DE" dirty="0" err="1"/>
              <a:t>modes</a:t>
            </a:r>
            <a:r>
              <a:rPr lang="de-DE" dirty="0"/>
              <a:t>, the </a:t>
            </a:r>
            <a:r>
              <a:rPr lang="de-DE" dirty="0" err="1"/>
              <a:t>interesting</a:t>
            </a:r>
            <a:r>
              <a:rPr lang="de-DE" dirty="0"/>
              <a:t> </a:t>
            </a:r>
            <a:r>
              <a:rPr lang="de-DE" dirty="0" err="1"/>
              <a:t>aspect</a:t>
            </a:r>
            <a:r>
              <a:rPr lang="de-DE" dirty="0"/>
              <a:t> </a:t>
            </a:r>
            <a:r>
              <a:rPr lang="de-DE" dirty="0" err="1"/>
              <a:t>is</a:t>
            </a:r>
            <a:r>
              <a:rPr lang="de-DE" dirty="0"/>
              <a:t> </a:t>
            </a:r>
            <a:r>
              <a:rPr lang="de-DE" dirty="0" err="1"/>
              <a:t>that</a:t>
            </a:r>
            <a:r>
              <a:rPr lang="de-DE" dirty="0"/>
              <a:t> the SQP </a:t>
            </a:r>
            <a:r>
              <a:rPr lang="de-DE" dirty="0" err="1"/>
              <a:t>does</a:t>
            </a:r>
            <a:r>
              <a:rPr lang="de-DE" dirty="0"/>
              <a:t> </a:t>
            </a:r>
            <a:r>
              <a:rPr lang="de-DE" dirty="0" err="1"/>
              <a:t>contain</a:t>
            </a:r>
            <a:r>
              <a:rPr lang="de-DE" dirty="0"/>
              <a:t> </a:t>
            </a:r>
            <a:r>
              <a:rPr lang="de-DE" dirty="0" err="1"/>
              <a:t>several</a:t>
            </a:r>
            <a:r>
              <a:rPr lang="de-DE" dirty="0"/>
              <a:t> </a:t>
            </a:r>
            <a:r>
              <a:rPr lang="de-DE" dirty="0" err="1"/>
              <a:t>characteristics</a:t>
            </a:r>
            <a:r>
              <a:rPr lang="de-DE" dirty="0"/>
              <a:t> </a:t>
            </a:r>
            <a:r>
              <a:rPr lang="de-DE" dirty="0" err="1"/>
              <a:t>of</a:t>
            </a:r>
            <a:r>
              <a:rPr lang="de-DE" dirty="0"/>
              <a:t> </a:t>
            </a:r>
            <a:r>
              <a:rPr lang="de-DE" dirty="0" err="1"/>
              <a:t>interest</a:t>
            </a:r>
            <a:r>
              <a:rPr lang="de-DE" dirty="0"/>
              <a:t> for </a:t>
            </a:r>
            <a:r>
              <a:rPr lang="de-DE" dirty="0" err="1"/>
              <a:t>survey</a:t>
            </a:r>
            <a:r>
              <a:rPr lang="de-DE" dirty="0"/>
              <a:t> </a:t>
            </a:r>
            <a:r>
              <a:rPr lang="de-DE" dirty="0" err="1"/>
              <a:t>mode</a:t>
            </a:r>
            <a:r>
              <a:rPr lang="de-DE" dirty="0"/>
              <a:t> </a:t>
            </a:r>
            <a:r>
              <a:rPr lang="de-DE" dirty="0" err="1"/>
              <a:t>harmonization</a:t>
            </a:r>
            <a:r>
              <a:rPr lang="de-DE" dirty="0"/>
              <a:t>.</a:t>
            </a:r>
          </a:p>
          <a:p>
            <a:endParaRPr lang="de-DE" dirty="0"/>
          </a:p>
          <a:p>
            <a:r>
              <a:rPr lang="de-DE" dirty="0"/>
              <a:t>For </a:t>
            </a:r>
            <a:r>
              <a:rPr lang="de-DE" dirty="0" err="1"/>
              <a:t>example</a:t>
            </a:r>
            <a:r>
              <a:rPr lang="de-DE" dirty="0"/>
              <a:t> </a:t>
            </a:r>
            <a:r>
              <a:rPr lang="de-DE" dirty="0" err="1"/>
              <a:t>if</a:t>
            </a:r>
            <a:r>
              <a:rPr lang="de-DE" dirty="0"/>
              <a:t> </a:t>
            </a:r>
            <a:r>
              <a:rPr lang="de-DE" dirty="0" err="1"/>
              <a:t>visual</a:t>
            </a:r>
            <a:r>
              <a:rPr lang="de-DE" dirty="0"/>
              <a:t> </a:t>
            </a:r>
            <a:r>
              <a:rPr lang="de-DE" dirty="0" err="1"/>
              <a:t>aids</a:t>
            </a:r>
            <a:r>
              <a:rPr lang="de-DE" dirty="0"/>
              <a:t> </a:t>
            </a:r>
            <a:r>
              <a:rPr lang="de-DE" dirty="0" err="1"/>
              <a:t>were</a:t>
            </a:r>
            <a:r>
              <a:rPr lang="de-DE" dirty="0"/>
              <a:t> </a:t>
            </a:r>
            <a:r>
              <a:rPr lang="de-DE" dirty="0" err="1"/>
              <a:t>used</a:t>
            </a:r>
            <a:r>
              <a:rPr lang="de-DE" dirty="0"/>
              <a:t> and </a:t>
            </a:r>
            <a:r>
              <a:rPr lang="de-DE" dirty="0" err="1"/>
              <a:t>if</a:t>
            </a:r>
            <a:r>
              <a:rPr lang="de-DE" dirty="0"/>
              <a:t> so </a:t>
            </a:r>
            <a:r>
              <a:rPr lang="de-DE" dirty="0" err="1"/>
              <a:t>if</a:t>
            </a:r>
            <a:r>
              <a:rPr lang="de-DE" dirty="0"/>
              <a:t> the </a:t>
            </a:r>
            <a:r>
              <a:rPr lang="de-DE" dirty="0" err="1"/>
              <a:t>scales</a:t>
            </a:r>
            <a:r>
              <a:rPr lang="de-DE" dirty="0"/>
              <a:t> </a:t>
            </a:r>
            <a:r>
              <a:rPr lang="de-DE" dirty="0" err="1"/>
              <a:t>were</a:t>
            </a:r>
            <a:r>
              <a:rPr lang="de-DE" dirty="0"/>
              <a:t> horizontal </a:t>
            </a:r>
            <a:r>
              <a:rPr lang="de-DE" dirty="0" err="1"/>
              <a:t>or</a:t>
            </a:r>
            <a:r>
              <a:rPr lang="de-DE" dirty="0"/>
              <a:t> </a:t>
            </a:r>
            <a:r>
              <a:rPr lang="de-DE" dirty="0" err="1"/>
              <a:t>vertical</a:t>
            </a:r>
            <a:r>
              <a:rPr lang="de-DE" dirty="0"/>
              <a:t>. Many </a:t>
            </a:r>
            <a:r>
              <a:rPr lang="de-DE" dirty="0" err="1"/>
              <a:t>surveys</a:t>
            </a:r>
            <a:r>
              <a:rPr lang="de-DE" dirty="0"/>
              <a:t> </a:t>
            </a:r>
            <a:r>
              <a:rPr lang="de-DE" dirty="0" err="1"/>
              <a:t>are</a:t>
            </a:r>
            <a:r>
              <a:rPr lang="de-DE" dirty="0"/>
              <a:t> </a:t>
            </a:r>
            <a:r>
              <a:rPr lang="de-DE" dirty="0" err="1"/>
              <a:t>now</a:t>
            </a:r>
            <a:r>
              <a:rPr lang="de-DE" dirty="0"/>
              <a:t> </a:t>
            </a:r>
            <a:r>
              <a:rPr lang="de-DE" dirty="0" err="1"/>
              <a:t>switching</a:t>
            </a:r>
            <a:r>
              <a:rPr lang="de-DE" dirty="0"/>
              <a:t> </a:t>
            </a:r>
            <a:r>
              <a:rPr lang="de-DE" dirty="0" err="1"/>
              <a:t>from</a:t>
            </a:r>
            <a:r>
              <a:rPr lang="de-DE" dirty="0"/>
              <a:t> horizontal </a:t>
            </a:r>
            <a:r>
              <a:rPr lang="de-DE" dirty="0" err="1"/>
              <a:t>showcards</a:t>
            </a:r>
            <a:r>
              <a:rPr lang="de-DE" dirty="0"/>
              <a:t> in </a:t>
            </a:r>
            <a:r>
              <a:rPr lang="de-DE" dirty="0" err="1"/>
              <a:t>interviews</a:t>
            </a:r>
            <a:r>
              <a:rPr lang="de-DE" dirty="0"/>
              <a:t> </a:t>
            </a:r>
            <a:r>
              <a:rPr lang="de-DE" dirty="0" err="1"/>
              <a:t>to</a:t>
            </a:r>
            <a:r>
              <a:rPr lang="de-DE" dirty="0"/>
              <a:t> </a:t>
            </a:r>
            <a:r>
              <a:rPr lang="de-DE" dirty="0" err="1"/>
              <a:t>vertical</a:t>
            </a:r>
            <a:r>
              <a:rPr lang="de-DE" dirty="0"/>
              <a:t> </a:t>
            </a:r>
            <a:r>
              <a:rPr lang="de-DE" dirty="0" err="1"/>
              <a:t>response</a:t>
            </a:r>
            <a:r>
              <a:rPr lang="de-DE" dirty="0"/>
              <a:t> </a:t>
            </a:r>
            <a:r>
              <a:rPr lang="de-DE" dirty="0" err="1"/>
              <a:t>scales</a:t>
            </a:r>
            <a:r>
              <a:rPr lang="de-DE" dirty="0"/>
              <a:t> </a:t>
            </a:r>
            <a:r>
              <a:rPr lang="de-DE" dirty="0" err="1"/>
              <a:t>optimized</a:t>
            </a:r>
            <a:r>
              <a:rPr lang="de-DE" dirty="0"/>
              <a:t> for web </a:t>
            </a:r>
            <a:r>
              <a:rPr lang="de-DE" dirty="0" err="1"/>
              <a:t>surveys</a:t>
            </a:r>
            <a:r>
              <a:rPr lang="de-DE" dirty="0"/>
              <a:t> on </a:t>
            </a:r>
            <a:r>
              <a:rPr lang="de-DE" dirty="0" err="1"/>
              <a:t>smarphones</a:t>
            </a:r>
            <a:r>
              <a:rPr lang="de-DE" dirty="0"/>
              <a:t>.</a:t>
            </a:r>
          </a:p>
          <a:p>
            <a:r>
              <a:rPr lang="de-DE" dirty="0"/>
              <a:t>Other </a:t>
            </a:r>
            <a:r>
              <a:rPr lang="de-DE" dirty="0" err="1"/>
              <a:t>characteristics</a:t>
            </a:r>
            <a:r>
              <a:rPr lang="de-DE" dirty="0"/>
              <a:t> </a:t>
            </a:r>
            <a:r>
              <a:rPr lang="de-DE" dirty="0" err="1"/>
              <a:t>focus</a:t>
            </a:r>
            <a:r>
              <a:rPr lang="de-DE" dirty="0"/>
              <a:t> on </a:t>
            </a:r>
            <a:r>
              <a:rPr lang="de-DE" dirty="0" err="1"/>
              <a:t>computer</a:t>
            </a:r>
            <a:r>
              <a:rPr lang="de-DE" dirty="0"/>
              <a:t> </a:t>
            </a:r>
            <a:r>
              <a:rPr lang="de-DE" dirty="0" err="1"/>
              <a:t>assistance</a:t>
            </a:r>
            <a:r>
              <a:rPr lang="de-DE" dirty="0"/>
              <a:t>, </a:t>
            </a:r>
            <a:r>
              <a:rPr lang="de-DE" dirty="0" err="1"/>
              <a:t>interiewer</a:t>
            </a:r>
            <a:r>
              <a:rPr lang="de-DE" dirty="0"/>
              <a:t> </a:t>
            </a:r>
            <a:r>
              <a:rPr lang="de-DE" dirty="0" err="1"/>
              <a:t>presense</a:t>
            </a:r>
            <a:r>
              <a:rPr lang="de-DE" dirty="0"/>
              <a:t>, </a:t>
            </a:r>
            <a:r>
              <a:rPr lang="de-DE" dirty="0" err="1"/>
              <a:t>as</a:t>
            </a:r>
            <a:r>
              <a:rPr lang="de-DE" dirty="0"/>
              <a:t> </a:t>
            </a:r>
            <a:r>
              <a:rPr lang="de-DE" dirty="0" err="1"/>
              <a:t>well</a:t>
            </a:r>
            <a:r>
              <a:rPr lang="de-DE" dirty="0"/>
              <a:t> </a:t>
            </a:r>
            <a:r>
              <a:rPr lang="de-DE" dirty="0" err="1"/>
              <a:t>as</a:t>
            </a:r>
            <a:r>
              <a:rPr lang="de-DE" dirty="0"/>
              <a:t> </a:t>
            </a:r>
            <a:r>
              <a:rPr lang="de-DE" dirty="0" err="1"/>
              <a:t>visual</a:t>
            </a:r>
            <a:r>
              <a:rPr lang="de-DE" dirty="0"/>
              <a:t> </a:t>
            </a:r>
            <a:r>
              <a:rPr lang="de-DE" dirty="0" err="1"/>
              <a:t>or</a:t>
            </a:r>
            <a:r>
              <a:rPr lang="de-DE" dirty="0"/>
              <a:t> oral </a:t>
            </a:r>
            <a:r>
              <a:rPr lang="de-DE" dirty="0" err="1"/>
              <a:t>question</a:t>
            </a:r>
            <a:r>
              <a:rPr lang="de-DE" dirty="0"/>
              <a:t> </a:t>
            </a:r>
            <a:r>
              <a:rPr lang="de-DE" dirty="0" err="1"/>
              <a:t>presentation</a:t>
            </a:r>
            <a:r>
              <a:rPr lang="de-DE" dirty="0"/>
              <a:t>.</a:t>
            </a:r>
            <a:endParaRPr lang="en-US" dirty="0"/>
          </a:p>
        </p:txBody>
      </p:sp>
      <p:sp>
        <p:nvSpPr>
          <p:cNvPr id="4" name="Slide Number Placeholder 3"/>
          <p:cNvSpPr>
            <a:spLocks noGrp="1"/>
          </p:cNvSpPr>
          <p:nvPr>
            <p:ph type="sldNum" sz="quarter" idx="5"/>
          </p:nvPr>
        </p:nvSpPr>
        <p:spPr/>
        <p:txBody>
          <a:bodyPr/>
          <a:lstStyle/>
          <a:p>
            <a:fld id="{6696D732-BAFD-4CEB-B2CC-3490B7BD4B31}" type="slidenum">
              <a:rPr lang="en-US" smtClean="0"/>
              <a:t>35</a:t>
            </a:fld>
            <a:endParaRPr lang="en-US"/>
          </a:p>
        </p:txBody>
      </p:sp>
    </p:spTree>
    <p:extLst>
      <p:ext uri="{BB962C8B-B14F-4D97-AF65-F5344CB8AC3E}">
        <p14:creationId xmlns:p14="http://schemas.microsoft.com/office/powerpoint/2010/main" val="16364076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To</a:t>
            </a:r>
            <a:r>
              <a:rPr lang="de-DE" dirty="0"/>
              <a:t> </a:t>
            </a:r>
            <a:r>
              <a:rPr lang="de-DE" dirty="0" err="1"/>
              <a:t>my</a:t>
            </a:r>
            <a:r>
              <a:rPr lang="de-DE" dirty="0"/>
              <a:t> </a:t>
            </a:r>
            <a:r>
              <a:rPr lang="de-DE" dirty="0" err="1"/>
              <a:t>mind</a:t>
            </a:r>
            <a:r>
              <a:rPr lang="de-DE" dirty="0"/>
              <a:t>, </a:t>
            </a:r>
            <a:r>
              <a:rPr lang="de-DE" dirty="0" err="1"/>
              <a:t>we</a:t>
            </a:r>
            <a:r>
              <a:rPr lang="de-DE" dirty="0"/>
              <a:t> </a:t>
            </a:r>
            <a:r>
              <a:rPr lang="de-DE" dirty="0" err="1"/>
              <a:t>could</a:t>
            </a:r>
            <a:r>
              <a:rPr lang="de-DE" dirty="0"/>
              <a:t> </a:t>
            </a:r>
            <a:r>
              <a:rPr lang="de-DE" dirty="0" err="1"/>
              <a:t>explore</a:t>
            </a:r>
            <a:r>
              <a:rPr lang="de-DE" dirty="0"/>
              <a:t> </a:t>
            </a:r>
            <a:r>
              <a:rPr lang="de-DE" dirty="0" err="1"/>
              <a:t>using</a:t>
            </a:r>
            <a:r>
              <a:rPr lang="de-DE" dirty="0"/>
              <a:t> the SQP for </a:t>
            </a:r>
            <a:r>
              <a:rPr lang="de-DE" dirty="0" err="1"/>
              <a:t>mode</a:t>
            </a:r>
            <a:r>
              <a:rPr lang="de-DE" dirty="0"/>
              <a:t> </a:t>
            </a:r>
            <a:r>
              <a:rPr lang="de-DE" dirty="0" err="1"/>
              <a:t>comparability</a:t>
            </a:r>
            <a:r>
              <a:rPr lang="de-DE" dirty="0"/>
              <a:t> in </a:t>
            </a:r>
            <a:r>
              <a:rPr lang="de-DE" dirty="0" err="1"/>
              <a:t>three</a:t>
            </a:r>
            <a:r>
              <a:rPr lang="de-DE" dirty="0"/>
              <a:t> </a:t>
            </a:r>
            <a:r>
              <a:rPr lang="de-DE" dirty="0" err="1"/>
              <a:t>ways</a:t>
            </a:r>
            <a:r>
              <a:rPr lang="de-DE" dirty="0"/>
              <a:t>.</a:t>
            </a:r>
          </a:p>
          <a:p>
            <a:r>
              <a:rPr lang="de-DE" dirty="0" err="1"/>
              <a:t>Firstly</a:t>
            </a:r>
            <a:r>
              <a:rPr lang="de-DE" dirty="0"/>
              <a:t>, </a:t>
            </a:r>
            <a:r>
              <a:rPr lang="de-DE" dirty="0" err="1"/>
              <a:t>by</a:t>
            </a:r>
            <a:r>
              <a:rPr lang="de-DE" dirty="0"/>
              <a:t> </a:t>
            </a:r>
            <a:r>
              <a:rPr lang="de-DE" dirty="0" err="1"/>
              <a:t>simply</a:t>
            </a:r>
            <a:r>
              <a:rPr lang="de-DE" dirty="0"/>
              <a:t> </a:t>
            </a:r>
            <a:r>
              <a:rPr lang="de-DE" dirty="0" err="1"/>
              <a:t>inputting</a:t>
            </a:r>
            <a:r>
              <a:rPr lang="de-DE" dirty="0"/>
              <a:t> </a:t>
            </a:r>
            <a:r>
              <a:rPr lang="de-DE" dirty="0" err="1"/>
              <a:t>questions</a:t>
            </a:r>
            <a:r>
              <a:rPr lang="de-DE" dirty="0"/>
              <a:t> </a:t>
            </a:r>
            <a:r>
              <a:rPr lang="de-DE" dirty="0" err="1"/>
              <a:t>with</a:t>
            </a:r>
            <a:r>
              <a:rPr lang="de-DE" dirty="0"/>
              <a:t> different </a:t>
            </a:r>
            <a:r>
              <a:rPr lang="de-DE" dirty="0" err="1"/>
              <a:t>mode</a:t>
            </a:r>
            <a:r>
              <a:rPr lang="de-DE" dirty="0"/>
              <a:t> </a:t>
            </a:r>
            <a:r>
              <a:rPr lang="de-DE" dirty="0" err="1"/>
              <a:t>characteristics</a:t>
            </a:r>
            <a:r>
              <a:rPr lang="de-DE" dirty="0"/>
              <a:t> and </a:t>
            </a:r>
            <a:r>
              <a:rPr lang="de-DE" dirty="0" err="1"/>
              <a:t>lookign</a:t>
            </a:r>
            <a:r>
              <a:rPr lang="de-DE" dirty="0"/>
              <a:t> at the </a:t>
            </a:r>
            <a:r>
              <a:rPr lang="de-DE" dirty="0" err="1"/>
              <a:t>predicted</a:t>
            </a:r>
            <a:r>
              <a:rPr lang="de-DE" dirty="0"/>
              <a:t> </a:t>
            </a:r>
            <a:r>
              <a:rPr lang="de-DE" dirty="0" err="1"/>
              <a:t>quality</a:t>
            </a:r>
            <a:r>
              <a:rPr lang="de-DE" dirty="0"/>
              <a:t> </a:t>
            </a:r>
            <a:r>
              <a:rPr lang="de-DE" dirty="0" err="1"/>
              <a:t>differences</a:t>
            </a:r>
            <a:r>
              <a:rPr lang="de-DE" dirty="0"/>
              <a:t>. </a:t>
            </a:r>
            <a:r>
              <a:rPr lang="en-US" dirty="0"/>
              <a:t>This at least gives us an idea how much such mode characteristics changed measurement quality on average in other instruments.</a:t>
            </a:r>
          </a:p>
          <a:p>
            <a:endParaRPr lang="en-US" dirty="0"/>
          </a:p>
          <a:p>
            <a:r>
              <a:rPr lang="en-US" dirty="0"/>
              <a:t>Second, we could look at the meta-analysis itself and try to extract general estimates for the relevant characteristics. Does horizontal versus vertical orientation matter overall? Or just in very long response scales? Barbara Felderer, who spearheads the revised SQP meta-analysis at GESIS is open for research </a:t>
            </a:r>
            <a:r>
              <a:rPr lang="en-US" dirty="0" err="1"/>
              <a:t>cooperations</a:t>
            </a:r>
            <a:r>
              <a:rPr lang="en-US" dirty="0"/>
              <a:t>, if this interests you.</a:t>
            </a:r>
          </a:p>
          <a:p>
            <a:endParaRPr lang="en-US" dirty="0"/>
          </a:p>
          <a:p>
            <a:r>
              <a:rPr lang="en-US" dirty="0"/>
              <a:t>Third, as more and more survey programs plan mode changes and perform experiments on them, we might design some of these experiments as MTMM experiments and add them to the SQP pool. The meta-analytic framework might be helpful and newly gathered data could be enriched and contrasted with the existing results.</a:t>
            </a:r>
            <a:endParaRPr lang="de-DE" dirty="0"/>
          </a:p>
        </p:txBody>
      </p:sp>
      <p:sp>
        <p:nvSpPr>
          <p:cNvPr id="4" name="Slide Number Placeholder 3"/>
          <p:cNvSpPr>
            <a:spLocks noGrp="1"/>
          </p:cNvSpPr>
          <p:nvPr>
            <p:ph type="sldNum" sz="quarter" idx="5"/>
          </p:nvPr>
        </p:nvSpPr>
        <p:spPr/>
        <p:txBody>
          <a:bodyPr/>
          <a:lstStyle/>
          <a:p>
            <a:fld id="{6696D732-BAFD-4CEB-B2CC-3490B7BD4B31}" type="slidenum">
              <a:rPr lang="en-US" smtClean="0"/>
              <a:t>36</a:t>
            </a:fld>
            <a:endParaRPr lang="en-US"/>
          </a:p>
        </p:txBody>
      </p:sp>
    </p:spTree>
    <p:extLst>
      <p:ext uri="{BB962C8B-B14F-4D97-AF65-F5344CB8AC3E}">
        <p14:creationId xmlns:p14="http://schemas.microsoft.com/office/powerpoint/2010/main" val="8541693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Lastly</a:t>
            </a:r>
            <a:r>
              <a:rPr lang="de-DE" dirty="0"/>
              <a:t>, I </a:t>
            </a:r>
            <a:r>
              <a:rPr lang="de-DE" dirty="0" err="1"/>
              <a:t>want</a:t>
            </a:r>
            <a:r>
              <a:rPr lang="de-DE" dirty="0"/>
              <a:t> </a:t>
            </a:r>
            <a:r>
              <a:rPr lang="de-DE" dirty="0" err="1"/>
              <a:t>to</a:t>
            </a:r>
            <a:r>
              <a:rPr lang="de-DE" dirty="0"/>
              <a:t> </a:t>
            </a:r>
            <a:r>
              <a:rPr lang="de-DE" dirty="0" err="1"/>
              <a:t>remind</a:t>
            </a:r>
            <a:r>
              <a:rPr lang="de-DE" dirty="0"/>
              <a:t> </a:t>
            </a:r>
            <a:r>
              <a:rPr lang="de-DE" dirty="0" err="1"/>
              <a:t>you</a:t>
            </a:r>
            <a:r>
              <a:rPr lang="de-DE" dirty="0"/>
              <a:t> </a:t>
            </a:r>
            <a:r>
              <a:rPr lang="de-DE" dirty="0" err="1"/>
              <a:t>that</a:t>
            </a:r>
            <a:r>
              <a:rPr lang="de-DE" dirty="0"/>
              <a:t> </a:t>
            </a:r>
            <a:r>
              <a:rPr lang="de-DE" dirty="0" err="1"/>
              <a:t>yes</a:t>
            </a:r>
            <a:r>
              <a:rPr lang="de-DE" dirty="0"/>
              <a:t>, the </a:t>
            </a:r>
            <a:r>
              <a:rPr lang="de-DE" dirty="0" err="1"/>
              <a:t>challenges</a:t>
            </a:r>
            <a:r>
              <a:rPr lang="de-DE" dirty="0"/>
              <a:t> </a:t>
            </a:r>
            <a:r>
              <a:rPr lang="de-DE" dirty="0" err="1"/>
              <a:t>are</a:t>
            </a:r>
            <a:r>
              <a:rPr lang="de-DE" dirty="0"/>
              <a:t> </a:t>
            </a:r>
            <a:r>
              <a:rPr lang="de-DE" dirty="0" err="1"/>
              <a:t>many</a:t>
            </a:r>
            <a:r>
              <a:rPr lang="de-DE" dirty="0"/>
              <a:t> and also </a:t>
            </a:r>
            <a:r>
              <a:rPr lang="de-DE" dirty="0" err="1"/>
              <a:t>quite</a:t>
            </a:r>
            <a:r>
              <a:rPr lang="de-DE" dirty="0"/>
              <a:t> </a:t>
            </a:r>
            <a:r>
              <a:rPr lang="de-DE" dirty="0" err="1"/>
              <a:t>complex</a:t>
            </a:r>
            <a:r>
              <a:rPr lang="de-DE" dirty="0"/>
              <a:t>.</a:t>
            </a:r>
          </a:p>
          <a:p>
            <a:r>
              <a:rPr lang="de-DE" dirty="0" err="1"/>
              <a:t>However</a:t>
            </a:r>
            <a:r>
              <a:rPr lang="de-DE" dirty="0"/>
              <a:t>, </a:t>
            </a:r>
            <a:r>
              <a:rPr lang="de-DE" dirty="0" err="1"/>
              <a:t>there</a:t>
            </a:r>
            <a:r>
              <a:rPr lang="de-DE" dirty="0"/>
              <a:t> </a:t>
            </a:r>
            <a:r>
              <a:rPr lang="de-DE" dirty="0" err="1"/>
              <a:t>are</a:t>
            </a:r>
            <a:r>
              <a:rPr lang="de-DE" dirty="0"/>
              <a:t> </a:t>
            </a:r>
            <a:r>
              <a:rPr lang="de-DE" dirty="0" err="1"/>
              <a:t>many</a:t>
            </a:r>
            <a:r>
              <a:rPr lang="de-DE" dirty="0"/>
              <a:t> </a:t>
            </a:r>
            <a:r>
              <a:rPr lang="de-DE" dirty="0" err="1"/>
              <a:t>approaches</a:t>
            </a:r>
            <a:r>
              <a:rPr lang="de-DE" dirty="0"/>
              <a:t> </a:t>
            </a:r>
            <a:r>
              <a:rPr lang="de-DE" dirty="0" err="1"/>
              <a:t>to</a:t>
            </a:r>
            <a:r>
              <a:rPr lang="de-DE" dirty="0"/>
              <a:t> </a:t>
            </a:r>
            <a:r>
              <a:rPr lang="de-DE" dirty="0" err="1"/>
              <a:t>assess</a:t>
            </a:r>
            <a:r>
              <a:rPr lang="de-DE" dirty="0"/>
              <a:t> </a:t>
            </a:r>
            <a:r>
              <a:rPr lang="de-DE" dirty="0" err="1"/>
              <a:t>comparability</a:t>
            </a:r>
            <a:r>
              <a:rPr lang="de-DE" dirty="0"/>
              <a:t>. The </a:t>
            </a:r>
            <a:r>
              <a:rPr lang="de-DE" dirty="0" err="1"/>
              <a:t>four</a:t>
            </a:r>
            <a:r>
              <a:rPr lang="de-DE" dirty="0"/>
              <a:t> </a:t>
            </a:r>
            <a:r>
              <a:rPr lang="de-DE" dirty="0" err="1"/>
              <a:t>examples</a:t>
            </a:r>
            <a:r>
              <a:rPr lang="de-DE" dirty="0"/>
              <a:t> in </a:t>
            </a:r>
            <a:r>
              <a:rPr lang="de-DE" dirty="0" err="1"/>
              <a:t>my</a:t>
            </a:r>
            <a:r>
              <a:rPr lang="de-DE" dirty="0"/>
              <a:t> </a:t>
            </a:r>
            <a:r>
              <a:rPr lang="de-DE" dirty="0" err="1"/>
              <a:t>talk</a:t>
            </a:r>
            <a:r>
              <a:rPr lang="de-DE" dirty="0"/>
              <a:t> </a:t>
            </a:r>
            <a:r>
              <a:rPr lang="de-DE" dirty="0" err="1"/>
              <a:t>barely</a:t>
            </a:r>
            <a:r>
              <a:rPr lang="de-DE" dirty="0"/>
              <a:t> </a:t>
            </a:r>
            <a:r>
              <a:rPr lang="de-DE" dirty="0" err="1"/>
              <a:t>scratch</a:t>
            </a:r>
            <a:r>
              <a:rPr lang="de-DE" dirty="0"/>
              <a:t> the </a:t>
            </a:r>
            <a:r>
              <a:rPr lang="de-DE" dirty="0" err="1"/>
              <a:t>surface</a:t>
            </a:r>
            <a:r>
              <a:rPr lang="de-DE" dirty="0"/>
              <a:t> </a:t>
            </a:r>
            <a:r>
              <a:rPr lang="de-DE" dirty="0" err="1"/>
              <a:t>here</a:t>
            </a:r>
            <a:r>
              <a:rPr lang="de-DE" dirty="0"/>
              <a:t>. </a:t>
            </a:r>
          </a:p>
          <a:p>
            <a:r>
              <a:rPr lang="de-DE" dirty="0"/>
              <a:t>Also, </a:t>
            </a:r>
            <a:r>
              <a:rPr lang="de-DE" dirty="0" err="1"/>
              <a:t>as</a:t>
            </a:r>
            <a:r>
              <a:rPr lang="de-DE" dirty="0"/>
              <a:t> </a:t>
            </a:r>
            <a:r>
              <a:rPr lang="de-DE" dirty="0" err="1"/>
              <a:t>we</a:t>
            </a:r>
            <a:r>
              <a:rPr lang="de-DE" dirty="0"/>
              <a:t> </a:t>
            </a:r>
            <a:r>
              <a:rPr lang="de-DE" dirty="0" err="1"/>
              <a:t>have</a:t>
            </a:r>
            <a:r>
              <a:rPr lang="de-DE" dirty="0"/>
              <a:t> </a:t>
            </a:r>
            <a:r>
              <a:rPr lang="de-DE" dirty="0" err="1"/>
              <a:t>seen</a:t>
            </a:r>
            <a:r>
              <a:rPr lang="de-DE" dirty="0"/>
              <a:t>, </a:t>
            </a:r>
            <a:r>
              <a:rPr lang="de-DE" dirty="0" err="1"/>
              <a:t>we</a:t>
            </a:r>
            <a:r>
              <a:rPr lang="de-DE" dirty="0"/>
              <a:t> </a:t>
            </a:r>
            <a:r>
              <a:rPr lang="de-DE" dirty="0" err="1"/>
              <a:t>are</a:t>
            </a:r>
            <a:r>
              <a:rPr lang="de-DE" dirty="0"/>
              <a:t> not limited </a:t>
            </a:r>
            <a:r>
              <a:rPr lang="de-DE" dirty="0" err="1"/>
              <a:t>to</a:t>
            </a:r>
            <a:r>
              <a:rPr lang="de-DE" dirty="0"/>
              <a:t> just </a:t>
            </a:r>
            <a:r>
              <a:rPr lang="de-DE" dirty="0" err="1"/>
              <a:t>assessing</a:t>
            </a:r>
            <a:r>
              <a:rPr lang="de-DE" dirty="0"/>
              <a:t> the </a:t>
            </a:r>
            <a:r>
              <a:rPr lang="de-DE" dirty="0" err="1"/>
              <a:t>damage</a:t>
            </a:r>
            <a:r>
              <a:rPr lang="de-DE" dirty="0"/>
              <a:t>. </a:t>
            </a:r>
            <a:r>
              <a:rPr lang="de-DE" dirty="0" err="1"/>
              <a:t>We</a:t>
            </a:r>
            <a:r>
              <a:rPr lang="de-DE" dirty="0"/>
              <a:t> </a:t>
            </a:r>
            <a:r>
              <a:rPr lang="de-DE" dirty="0" err="1"/>
              <a:t>can</a:t>
            </a:r>
            <a:r>
              <a:rPr lang="de-DE" dirty="0"/>
              <a:t> also </a:t>
            </a:r>
            <a:r>
              <a:rPr lang="de-DE" dirty="0" err="1"/>
              <a:t>mitigate</a:t>
            </a:r>
            <a:r>
              <a:rPr lang="de-DE" dirty="0"/>
              <a:t> </a:t>
            </a:r>
            <a:r>
              <a:rPr lang="de-DE" dirty="0" err="1"/>
              <a:t>some</a:t>
            </a:r>
            <a:r>
              <a:rPr lang="de-DE" dirty="0"/>
              <a:t> </a:t>
            </a:r>
            <a:r>
              <a:rPr lang="de-DE" dirty="0" err="1"/>
              <a:t>comparability</a:t>
            </a:r>
            <a:r>
              <a:rPr lang="de-DE" dirty="0"/>
              <a:t> </a:t>
            </a:r>
            <a:r>
              <a:rPr lang="de-DE" dirty="0" err="1"/>
              <a:t>issues</a:t>
            </a:r>
            <a:r>
              <a:rPr lang="de-DE" dirty="0"/>
              <a:t> after the </a:t>
            </a:r>
            <a:r>
              <a:rPr lang="de-DE" dirty="0" err="1"/>
              <a:t>data</a:t>
            </a:r>
            <a:r>
              <a:rPr lang="de-DE" dirty="0"/>
              <a:t> </a:t>
            </a:r>
            <a:r>
              <a:rPr lang="de-DE" dirty="0" err="1"/>
              <a:t>has</a:t>
            </a:r>
            <a:r>
              <a:rPr lang="de-DE" dirty="0"/>
              <a:t> </a:t>
            </a:r>
            <a:r>
              <a:rPr lang="de-DE" dirty="0" err="1"/>
              <a:t>already</a:t>
            </a:r>
            <a:r>
              <a:rPr lang="de-DE" dirty="0"/>
              <a:t> </a:t>
            </a:r>
            <a:r>
              <a:rPr lang="de-DE" dirty="0" err="1"/>
              <a:t>been</a:t>
            </a:r>
            <a:r>
              <a:rPr lang="de-DE" dirty="0"/>
              <a:t> </a:t>
            </a:r>
            <a:r>
              <a:rPr lang="de-DE" dirty="0" err="1"/>
              <a:t>collected</a:t>
            </a:r>
            <a:r>
              <a:rPr lang="de-DE" dirty="0"/>
              <a:t>.</a:t>
            </a:r>
          </a:p>
          <a:p>
            <a:r>
              <a:rPr lang="de-DE" dirty="0"/>
              <a:t> </a:t>
            </a:r>
          </a:p>
          <a:p>
            <a:r>
              <a:rPr lang="de-DE" dirty="0"/>
              <a:t>Think </a:t>
            </a:r>
            <a:r>
              <a:rPr lang="de-DE" dirty="0" err="1"/>
              <a:t>of</a:t>
            </a:r>
            <a:r>
              <a:rPr lang="de-DE" dirty="0"/>
              <a:t> </a:t>
            </a:r>
            <a:r>
              <a:rPr lang="de-DE" dirty="0" err="1"/>
              <a:t>alinging</a:t>
            </a:r>
            <a:r>
              <a:rPr lang="de-DE" dirty="0"/>
              <a:t> </a:t>
            </a:r>
            <a:r>
              <a:rPr lang="de-DE" dirty="0" err="1"/>
              <a:t>measurement</a:t>
            </a:r>
            <a:r>
              <a:rPr lang="de-DE" dirty="0"/>
              <a:t> </a:t>
            </a:r>
            <a:r>
              <a:rPr lang="de-DE" dirty="0" err="1"/>
              <a:t>units</a:t>
            </a:r>
            <a:r>
              <a:rPr lang="de-DE" dirty="0"/>
              <a:t> </a:t>
            </a:r>
            <a:r>
              <a:rPr lang="de-DE" dirty="0" err="1"/>
              <a:t>with</a:t>
            </a:r>
            <a:r>
              <a:rPr lang="de-DE" dirty="0"/>
              <a:t> </a:t>
            </a:r>
            <a:r>
              <a:rPr lang="de-DE" dirty="0" err="1"/>
              <a:t>equating</a:t>
            </a:r>
            <a:r>
              <a:rPr lang="de-DE" dirty="0"/>
              <a:t>. </a:t>
            </a:r>
            <a:r>
              <a:rPr lang="de-DE" dirty="0" err="1"/>
              <a:t>Or</a:t>
            </a:r>
            <a:r>
              <a:rPr lang="de-DE" dirty="0"/>
              <a:t> </a:t>
            </a:r>
            <a:r>
              <a:rPr lang="de-DE" dirty="0" err="1"/>
              <a:t>when</a:t>
            </a:r>
            <a:r>
              <a:rPr lang="de-DE" dirty="0"/>
              <a:t> </a:t>
            </a:r>
            <a:r>
              <a:rPr lang="de-DE" dirty="0" err="1"/>
              <a:t>reliabilities</a:t>
            </a:r>
            <a:r>
              <a:rPr lang="de-DE" dirty="0"/>
              <a:t> </a:t>
            </a:r>
            <a:r>
              <a:rPr lang="de-DE" dirty="0" err="1"/>
              <a:t>differ</a:t>
            </a:r>
            <a:r>
              <a:rPr lang="de-DE" dirty="0"/>
              <a:t>, </a:t>
            </a:r>
            <a:r>
              <a:rPr lang="de-DE" dirty="0" err="1"/>
              <a:t>we</a:t>
            </a:r>
            <a:r>
              <a:rPr lang="de-DE" dirty="0"/>
              <a:t> </a:t>
            </a:r>
            <a:r>
              <a:rPr lang="de-DE" dirty="0" err="1"/>
              <a:t>can</a:t>
            </a:r>
            <a:r>
              <a:rPr lang="de-DE" dirty="0"/>
              <a:t> perform </a:t>
            </a:r>
            <a:r>
              <a:rPr lang="de-DE" dirty="0" err="1"/>
              <a:t>corrections</a:t>
            </a:r>
            <a:r>
              <a:rPr lang="de-DE" dirty="0"/>
              <a:t> for </a:t>
            </a:r>
            <a:r>
              <a:rPr lang="de-DE" dirty="0" err="1"/>
              <a:t>attenuation</a:t>
            </a:r>
            <a:r>
              <a:rPr lang="de-DE" dirty="0"/>
              <a:t> </a:t>
            </a:r>
            <a:r>
              <a:rPr lang="de-DE" dirty="0" err="1"/>
              <a:t>to</a:t>
            </a:r>
            <a:r>
              <a:rPr lang="de-DE" dirty="0"/>
              <a:t> </a:t>
            </a:r>
            <a:r>
              <a:rPr lang="de-DE" dirty="0" err="1"/>
              <a:t>reduce</a:t>
            </a:r>
            <a:r>
              <a:rPr lang="de-DE" dirty="0"/>
              <a:t> the </a:t>
            </a:r>
            <a:r>
              <a:rPr lang="de-DE" dirty="0" err="1"/>
              <a:t>bias</a:t>
            </a:r>
            <a:r>
              <a:rPr lang="de-DE" dirty="0"/>
              <a:t> in </a:t>
            </a:r>
            <a:r>
              <a:rPr lang="de-DE" dirty="0" err="1"/>
              <a:t>our</a:t>
            </a:r>
            <a:r>
              <a:rPr lang="de-DE" dirty="0"/>
              <a:t> </a:t>
            </a:r>
            <a:r>
              <a:rPr lang="de-DE" dirty="0" err="1"/>
              <a:t>analyses</a:t>
            </a:r>
            <a:r>
              <a:rPr lang="de-DE" dirty="0"/>
              <a:t>.</a:t>
            </a:r>
            <a:endParaRPr lang="en-US" dirty="0"/>
          </a:p>
        </p:txBody>
      </p:sp>
      <p:sp>
        <p:nvSpPr>
          <p:cNvPr id="4" name="Slide Number Placeholder 3"/>
          <p:cNvSpPr>
            <a:spLocks noGrp="1"/>
          </p:cNvSpPr>
          <p:nvPr>
            <p:ph type="sldNum" sz="quarter" idx="5"/>
          </p:nvPr>
        </p:nvSpPr>
        <p:spPr/>
        <p:txBody>
          <a:bodyPr/>
          <a:lstStyle/>
          <a:p>
            <a:fld id="{6696D732-BAFD-4CEB-B2CC-3490B7BD4B31}" type="slidenum">
              <a:rPr lang="en-US" smtClean="0"/>
              <a:t>37</a:t>
            </a:fld>
            <a:endParaRPr lang="en-US"/>
          </a:p>
        </p:txBody>
      </p:sp>
    </p:spTree>
    <p:extLst>
      <p:ext uri="{BB962C8B-B14F-4D97-AF65-F5344CB8AC3E}">
        <p14:creationId xmlns:p14="http://schemas.microsoft.com/office/powerpoint/2010/main" val="36419811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As a last </a:t>
            </a:r>
            <a:r>
              <a:rPr lang="de-DE" dirty="0" err="1"/>
              <a:t>point</a:t>
            </a:r>
            <a:r>
              <a:rPr lang="de-DE" dirty="0"/>
              <a:t> on </a:t>
            </a:r>
            <a:r>
              <a:rPr lang="de-DE" dirty="0" err="1"/>
              <a:t>survey</a:t>
            </a:r>
            <a:r>
              <a:rPr lang="de-DE" dirty="0"/>
              <a:t> </a:t>
            </a:r>
            <a:r>
              <a:rPr lang="de-DE" dirty="0" err="1"/>
              <a:t>mode</a:t>
            </a:r>
            <a:r>
              <a:rPr lang="de-DE" dirty="0"/>
              <a:t> </a:t>
            </a:r>
            <a:r>
              <a:rPr lang="de-DE" dirty="0" err="1"/>
              <a:t>harmonization</a:t>
            </a:r>
            <a:r>
              <a:rPr lang="de-DE" dirty="0"/>
              <a:t> in </a:t>
            </a:r>
            <a:r>
              <a:rPr lang="de-DE" dirty="0" err="1"/>
              <a:t>general</a:t>
            </a:r>
            <a:r>
              <a:rPr lang="de-DE" dirty="0"/>
              <a:t>, I </a:t>
            </a:r>
            <a:r>
              <a:rPr lang="de-DE" dirty="0" err="1"/>
              <a:t>want</a:t>
            </a:r>
            <a:r>
              <a:rPr lang="de-DE" dirty="0"/>
              <a:t> </a:t>
            </a:r>
            <a:r>
              <a:rPr lang="de-DE" dirty="0" err="1"/>
              <a:t>to</a:t>
            </a:r>
            <a:r>
              <a:rPr lang="de-DE" dirty="0"/>
              <a:t> </a:t>
            </a:r>
            <a:r>
              <a:rPr lang="de-DE" dirty="0" err="1"/>
              <a:t>raise</a:t>
            </a:r>
            <a:r>
              <a:rPr lang="de-DE" dirty="0"/>
              <a:t> the </a:t>
            </a:r>
            <a:r>
              <a:rPr lang="de-DE" dirty="0" err="1"/>
              <a:t>issue</a:t>
            </a:r>
            <a:r>
              <a:rPr lang="de-DE" dirty="0"/>
              <a:t> </a:t>
            </a:r>
            <a:r>
              <a:rPr lang="de-DE" dirty="0" err="1"/>
              <a:t>of</a:t>
            </a:r>
            <a:r>
              <a:rPr lang="de-DE" dirty="0"/>
              <a:t> </a:t>
            </a:r>
            <a:r>
              <a:rPr lang="de-DE" dirty="0" err="1"/>
              <a:t>generalizability</a:t>
            </a:r>
            <a:r>
              <a:rPr lang="de-DE" dirty="0"/>
              <a:t> </a:t>
            </a:r>
            <a:r>
              <a:rPr lang="de-DE" dirty="0" err="1"/>
              <a:t>of</a:t>
            </a:r>
            <a:r>
              <a:rPr lang="de-DE" dirty="0"/>
              <a:t> </a:t>
            </a:r>
            <a:r>
              <a:rPr lang="de-DE" dirty="0" err="1"/>
              <a:t>survey</a:t>
            </a:r>
            <a:r>
              <a:rPr lang="de-DE" dirty="0"/>
              <a:t> </a:t>
            </a:r>
            <a:r>
              <a:rPr lang="de-DE" dirty="0" err="1"/>
              <a:t>mode</a:t>
            </a:r>
            <a:r>
              <a:rPr lang="de-DE" dirty="0"/>
              <a:t> </a:t>
            </a:r>
            <a:r>
              <a:rPr lang="de-DE" dirty="0" err="1"/>
              <a:t>findings</a:t>
            </a:r>
            <a:r>
              <a:rPr lang="de-DE" dirty="0"/>
              <a:t>.</a:t>
            </a:r>
          </a:p>
          <a:p>
            <a:r>
              <a:rPr lang="de-DE" dirty="0"/>
              <a:t>At </a:t>
            </a:r>
            <a:r>
              <a:rPr lang="de-DE" dirty="0" err="1"/>
              <a:t>this</a:t>
            </a:r>
            <a:r>
              <a:rPr lang="de-DE" dirty="0"/>
              <a:t> </a:t>
            </a:r>
            <a:r>
              <a:rPr lang="de-DE" dirty="0" err="1"/>
              <a:t>point</a:t>
            </a:r>
            <a:r>
              <a:rPr lang="de-DE" dirty="0"/>
              <a:t>, </a:t>
            </a:r>
            <a:r>
              <a:rPr lang="de-DE" dirty="0" err="1"/>
              <a:t>it</a:t>
            </a:r>
            <a:r>
              <a:rPr lang="de-DE" dirty="0"/>
              <a:t> </a:t>
            </a:r>
            <a:r>
              <a:rPr lang="de-DE" dirty="0" err="1"/>
              <a:t>is</a:t>
            </a:r>
            <a:r>
              <a:rPr lang="de-DE" dirty="0"/>
              <a:t> not </a:t>
            </a:r>
            <a:r>
              <a:rPr lang="de-DE" dirty="0" err="1"/>
              <a:t>yet</a:t>
            </a:r>
            <a:r>
              <a:rPr lang="de-DE" dirty="0"/>
              <a:t> </a:t>
            </a:r>
            <a:r>
              <a:rPr lang="de-DE" dirty="0" err="1"/>
              <a:t>clear</a:t>
            </a:r>
            <a:r>
              <a:rPr lang="de-DE" dirty="0"/>
              <a:t> </a:t>
            </a:r>
            <a:r>
              <a:rPr lang="de-DE" dirty="0" err="1"/>
              <a:t>if</a:t>
            </a:r>
            <a:r>
              <a:rPr lang="de-DE" dirty="0"/>
              <a:t> </a:t>
            </a:r>
            <a:r>
              <a:rPr lang="de-DE" dirty="0" err="1"/>
              <a:t>mode</a:t>
            </a:r>
            <a:r>
              <a:rPr lang="de-DE" dirty="0"/>
              <a:t> </a:t>
            </a:r>
            <a:r>
              <a:rPr lang="de-DE" dirty="0" err="1"/>
              <a:t>effects</a:t>
            </a:r>
            <a:r>
              <a:rPr lang="de-DE" dirty="0"/>
              <a:t> </a:t>
            </a:r>
            <a:r>
              <a:rPr lang="de-DE" dirty="0" err="1"/>
              <a:t>can</a:t>
            </a:r>
            <a:r>
              <a:rPr lang="de-DE" dirty="0"/>
              <a:t> </a:t>
            </a:r>
            <a:r>
              <a:rPr lang="de-DE" dirty="0" err="1"/>
              <a:t>be</a:t>
            </a:r>
            <a:r>
              <a:rPr lang="de-DE" dirty="0"/>
              <a:t> </a:t>
            </a:r>
            <a:r>
              <a:rPr lang="de-DE" dirty="0" err="1"/>
              <a:t>generalized</a:t>
            </a:r>
            <a:r>
              <a:rPr lang="de-DE" dirty="0"/>
              <a:t> </a:t>
            </a:r>
            <a:r>
              <a:rPr lang="de-DE" dirty="0" err="1"/>
              <a:t>across</a:t>
            </a:r>
            <a:r>
              <a:rPr lang="de-DE" dirty="0"/>
              <a:t> </a:t>
            </a:r>
            <a:r>
              <a:rPr lang="de-DE" dirty="0" err="1"/>
              <a:t>many</a:t>
            </a:r>
            <a:r>
              <a:rPr lang="de-DE" dirty="0"/>
              <a:t> </a:t>
            </a:r>
            <a:r>
              <a:rPr lang="de-DE" dirty="0" err="1"/>
              <a:t>settings</a:t>
            </a:r>
            <a:r>
              <a:rPr lang="de-DE" dirty="0"/>
              <a:t>. </a:t>
            </a:r>
          </a:p>
          <a:p>
            <a:endParaRPr lang="de-DE" dirty="0"/>
          </a:p>
          <a:p>
            <a:r>
              <a:rPr lang="de-DE" dirty="0"/>
              <a:t>Mode </a:t>
            </a:r>
            <a:r>
              <a:rPr lang="de-DE" dirty="0" err="1"/>
              <a:t>effects</a:t>
            </a:r>
            <a:r>
              <a:rPr lang="de-DE" dirty="0"/>
              <a:t> </a:t>
            </a:r>
            <a:r>
              <a:rPr lang="de-DE" dirty="0" err="1"/>
              <a:t>could</a:t>
            </a:r>
            <a:r>
              <a:rPr lang="de-DE" dirty="0"/>
              <a:t> </a:t>
            </a:r>
            <a:r>
              <a:rPr lang="de-DE" dirty="0" err="1"/>
              <a:t>affect</a:t>
            </a:r>
            <a:r>
              <a:rPr lang="de-DE" dirty="0"/>
              <a:t> different </a:t>
            </a:r>
            <a:r>
              <a:rPr lang="de-DE" dirty="0" err="1"/>
              <a:t>survey</a:t>
            </a:r>
            <a:r>
              <a:rPr lang="de-DE" dirty="0"/>
              <a:t> </a:t>
            </a:r>
            <a:r>
              <a:rPr lang="de-DE" dirty="0" err="1"/>
              <a:t>questions</a:t>
            </a:r>
            <a:r>
              <a:rPr lang="de-DE" dirty="0"/>
              <a:t> </a:t>
            </a:r>
            <a:r>
              <a:rPr lang="de-DE" dirty="0" err="1"/>
              <a:t>differently</a:t>
            </a:r>
            <a:r>
              <a:rPr lang="de-DE" dirty="0"/>
              <a:t>. </a:t>
            </a:r>
            <a:r>
              <a:rPr lang="de-DE" dirty="0" err="1"/>
              <a:t>Complex</a:t>
            </a:r>
            <a:r>
              <a:rPr lang="de-DE" dirty="0"/>
              <a:t> </a:t>
            </a:r>
            <a:r>
              <a:rPr lang="de-DE" dirty="0" err="1"/>
              <a:t>socio-structural</a:t>
            </a:r>
            <a:r>
              <a:rPr lang="de-DE" dirty="0"/>
              <a:t> </a:t>
            </a:r>
            <a:r>
              <a:rPr lang="de-DE" dirty="0" err="1"/>
              <a:t>questions</a:t>
            </a:r>
            <a:r>
              <a:rPr lang="de-DE" dirty="0"/>
              <a:t> </a:t>
            </a:r>
            <a:r>
              <a:rPr lang="de-DE" dirty="0" err="1"/>
              <a:t>might</a:t>
            </a:r>
            <a:r>
              <a:rPr lang="de-DE" dirty="0"/>
              <a:t> </a:t>
            </a:r>
            <a:r>
              <a:rPr lang="de-DE" dirty="0" err="1"/>
              <a:t>suffer</a:t>
            </a:r>
            <a:r>
              <a:rPr lang="de-DE" dirty="0"/>
              <a:t> </a:t>
            </a:r>
            <a:r>
              <a:rPr lang="de-DE" dirty="0" err="1"/>
              <a:t>more</a:t>
            </a:r>
            <a:r>
              <a:rPr lang="de-DE" dirty="0"/>
              <a:t> in </a:t>
            </a:r>
            <a:r>
              <a:rPr lang="de-DE" dirty="0" err="1"/>
              <a:t>self-andiminstrated</a:t>
            </a:r>
            <a:r>
              <a:rPr lang="de-DE" dirty="0"/>
              <a:t> </a:t>
            </a:r>
            <a:r>
              <a:rPr lang="de-DE" dirty="0" err="1"/>
              <a:t>modes</a:t>
            </a:r>
            <a:r>
              <a:rPr lang="de-DE" dirty="0"/>
              <a:t> </a:t>
            </a:r>
            <a:r>
              <a:rPr lang="de-DE" dirty="0" err="1"/>
              <a:t>than</a:t>
            </a:r>
            <a:r>
              <a:rPr lang="de-DE" dirty="0"/>
              <a:t> simple </a:t>
            </a:r>
            <a:r>
              <a:rPr lang="de-DE" dirty="0" err="1"/>
              <a:t>opinion</a:t>
            </a:r>
            <a:r>
              <a:rPr lang="de-DE" dirty="0"/>
              <a:t> </a:t>
            </a:r>
            <a:r>
              <a:rPr lang="de-DE" dirty="0" err="1"/>
              <a:t>questions</a:t>
            </a:r>
            <a:r>
              <a:rPr lang="de-DE" dirty="0"/>
              <a:t> for </a:t>
            </a:r>
            <a:r>
              <a:rPr lang="de-DE" dirty="0" err="1"/>
              <a:t>example</a:t>
            </a:r>
            <a:r>
              <a:rPr lang="de-DE" dirty="0"/>
              <a:t>.</a:t>
            </a:r>
          </a:p>
          <a:p>
            <a:r>
              <a:rPr lang="de-DE" dirty="0"/>
              <a:t>Mode </a:t>
            </a:r>
            <a:r>
              <a:rPr lang="de-DE" dirty="0" err="1"/>
              <a:t>effects</a:t>
            </a:r>
            <a:r>
              <a:rPr lang="de-DE" dirty="0"/>
              <a:t> </a:t>
            </a:r>
            <a:r>
              <a:rPr lang="de-DE" dirty="0" err="1"/>
              <a:t>might</a:t>
            </a:r>
            <a:r>
              <a:rPr lang="de-DE" dirty="0"/>
              <a:t> also </a:t>
            </a:r>
            <a:r>
              <a:rPr lang="de-DE" dirty="0" err="1"/>
              <a:t>differ</a:t>
            </a:r>
            <a:r>
              <a:rPr lang="de-DE" dirty="0"/>
              <a:t> </a:t>
            </a:r>
            <a:r>
              <a:rPr lang="de-DE" dirty="0" err="1"/>
              <a:t>between</a:t>
            </a:r>
            <a:r>
              <a:rPr lang="de-DE" dirty="0"/>
              <a:t> countries and </a:t>
            </a:r>
            <a:r>
              <a:rPr lang="de-DE" dirty="0" err="1"/>
              <a:t>cultures</a:t>
            </a:r>
            <a:r>
              <a:rPr lang="de-DE" dirty="0"/>
              <a:t>. People in Japan </a:t>
            </a:r>
            <a:r>
              <a:rPr lang="de-DE" dirty="0" err="1"/>
              <a:t>might</a:t>
            </a:r>
            <a:r>
              <a:rPr lang="de-DE" dirty="0"/>
              <a:t> </a:t>
            </a:r>
            <a:r>
              <a:rPr lang="de-DE" dirty="0" err="1"/>
              <a:t>adapt</a:t>
            </a:r>
            <a:r>
              <a:rPr lang="de-DE" dirty="0"/>
              <a:t> </a:t>
            </a:r>
            <a:r>
              <a:rPr lang="de-DE" dirty="0" err="1"/>
              <a:t>to</a:t>
            </a:r>
            <a:r>
              <a:rPr lang="de-DE" dirty="0"/>
              <a:t> </a:t>
            </a:r>
            <a:r>
              <a:rPr lang="de-DE" dirty="0" err="1"/>
              <a:t>websurveys</a:t>
            </a:r>
            <a:r>
              <a:rPr lang="de-DE" dirty="0"/>
              <a:t> </a:t>
            </a:r>
            <a:r>
              <a:rPr lang="de-DE" dirty="0" err="1"/>
              <a:t>more</a:t>
            </a:r>
            <a:r>
              <a:rPr lang="de-DE" dirty="0"/>
              <a:t> </a:t>
            </a:r>
            <a:r>
              <a:rPr lang="de-DE" dirty="0" err="1"/>
              <a:t>easily</a:t>
            </a:r>
            <a:r>
              <a:rPr lang="de-DE" dirty="0"/>
              <a:t> </a:t>
            </a:r>
            <a:r>
              <a:rPr lang="de-DE" dirty="0" err="1"/>
              <a:t>than</a:t>
            </a:r>
            <a:r>
              <a:rPr lang="de-DE" dirty="0"/>
              <a:t> the </a:t>
            </a:r>
            <a:r>
              <a:rPr lang="de-DE" dirty="0" err="1"/>
              <a:t>sometimes</a:t>
            </a:r>
            <a:r>
              <a:rPr lang="de-DE" dirty="0"/>
              <a:t> </a:t>
            </a:r>
            <a:r>
              <a:rPr lang="de-DE" dirty="0" err="1"/>
              <a:t>technophobic</a:t>
            </a:r>
            <a:r>
              <a:rPr lang="de-DE" dirty="0"/>
              <a:t> Germans.</a:t>
            </a:r>
          </a:p>
          <a:p>
            <a:r>
              <a:rPr lang="de-DE" dirty="0"/>
              <a:t>And </a:t>
            </a:r>
            <a:r>
              <a:rPr lang="de-DE" dirty="0" err="1"/>
              <a:t>lastly</a:t>
            </a:r>
            <a:r>
              <a:rPr lang="de-DE" dirty="0"/>
              <a:t>, different </a:t>
            </a:r>
            <a:r>
              <a:rPr lang="de-DE" dirty="0" err="1"/>
              <a:t>respondents</a:t>
            </a:r>
            <a:r>
              <a:rPr lang="de-DE" dirty="0"/>
              <a:t> </a:t>
            </a:r>
            <a:r>
              <a:rPr lang="de-DE" dirty="0" err="1"/>
              <a:t>or</a:t>
            </a:r>
            <a:r>
              <a:rPr lang="de-DE" dirty="0"/>
              <a:t> </a:t>
            </a:r>
            <a:r>
              <a:rPr lang="de-DE" dirty="0" err="1"/>
              <a:t>respondent</a:t>
            </a:r>
            <a:r>
              <a:rPr lang="de-DE" dirty="0"/>
              <a:t> </a:t>
            </a:r>
            <a:r>
              <a:rPr lang="de-DE" dirty="0" err="1"/>
              <a:t>groups</a:t>
            </a:r>
            <a:r>
              <a:rPr lang="de-DE" dirty="0"/>
              <a:t> </a:t>
            </a:r>
            <a:r>
              <a:rPr lang="de-DE" dirty="0" err="1"/>
              <a:t>might</a:t>
            </a:r>
            <a:r>
              <a:rPr lang="de-DE" dirty="0"/>
              <a:t> </a:t>
            </a:r>
            <a:r>
              <a:rPr lang="de-DE" dirty="0" err="1"/>
              <a:t>react</a:t>
            </a:r>
            <a:r>
              <a:rPr lang="de-DE" dirty="0"/>
              <a:t> </a:t>
            </a:r>
            <a:r>
              <a:rPr lang="de-DE" dirty="0" err="1"/>
              <a:t>differently</a:t>
            </a:r>
            <a:r>
              <a:rPr lang="de-DE" dirty="0"/>
              <a:t> </a:t>
            </a:r>
            <a:r>
              <a:rPr lang="de-DE" dirty="0" err="1"/>
              <a:t>to</a:t>
            </a:r>
            <a:r>
              <a:rPr lang="de-DE" dirty="0"/>
              <a:t> different </a:t>
            </a:r>
            <a:r>
              <a:rPr lang="de-DE" dirty="0" err="1"/>
              <a:t>modes</a:t>
            </a:r>
            <a:r>
              <a:rPr lang="de-DE" dirty="0"/>
              <a:t>. Privacy </a:t>
            </a:r>
            <a:r>
              <a:rPr lang="de-DE" dirty="0" err="1"/>
              <a:t>conscious</a:t>
            </a:r>
            <a:r>
              <a:rPr lang="de-DE" dirty="0"/>
              <a:t> </a:t>
            </a:r>
            <a:r>
              <a:rPr lang="de-DE" dirty="0" err="1"/>
              <a:t>respondents</a:t>
            </a:r>
            <a:r>
              <a:rPr lang="de-DE" dirty="0"/>
              <a:t> </a:t>
            </a:r>
            <a:r>
              <a:rPr lang="de-DE" dirty="0" err="1"/>
              <a:t>might</a:t>
            </a:r>
            <a:r>
              <a:rPr lang="de-DE" dirty="0"/>
              <a:t> </a:t>
            </a:r>
            <a:r>
              <a:rPr lang="de-DE" dirty="0" err="1"/>
              <a:t>shun</a:t>
            </a:r>
            <a:r>
              <a:rPr lang="de-DE" dirty="0"/>
              <a:t> web </a:t>
            </a:r>
            <a:r>
              <a:rPr lang="de-DE" dirty="0" err="1"/>
              <a:t>surveys</a:t>
            </a:r>
            <a:r>
              <a:rPr lang="de-DE" dirty="0"/>
              <a:t>, for </a:t>
            </a:r>
            <a:r>
              <a:rPr lang="de-DE" dirty="0" err="1"/>
              <a:t>example</a:t>
            </a:r>
            <a:r>
              <a:rPr lang="de-DE" dirty="0"/>
              <a:t>.</a:t>
            </a:r>
          </a:p>
          <a:p>
            <a:endParaRPr lang="de-DE" dirty="0"/>
          </a:p>
          <a:p>
            <a:r>
              <a:rPr lang="de-DE" dirty="0" err="1"/>
              <a:t>While</a:t>
            </a:r>
            <a:r>
              <a:rPr lang="de-DE" dirty="0"/>
              <a:t> </a:t>
            </a:r>
            <a:r>
              <a:rPr lang="de-DE" dirty="0" err="1"/>
              <a:t>much</a:t>
            </a:r>
            <a:r>
              <a:rPr lang="de-DE" dirty="0"/>
              <a:t> </a:t>
            </a:r>
            <a:r>
              <a:rPr lang="de-DE" dirty="0" err="1"/>
              <a:t>research</a:t>
            </a:r>
            <a:r>
              <a:rPr lang="de-DE" dirty="0"/>
              <a:t> </a:t>
            </a:r>
            <a:r>
              <a:rPr lang="de-DE" dirty="0" err="1"/>
              <a:t>has</a:t>
            </a:r>
            <a:r>
              <a:rPr lang="de-DE" dirty="0"/>
              <a:t> </a:t>
            </a:r>
            <a:r>
              <a:rPr lang="de-DE" dirty="0" err="1"/>
              <a:t>already</a:t>
            </a:r>
            <a:r>
              <a:rPr lang="de-DE" dirty="0"/>
              <a:t> </a:t>
            </a:r>
            <a:r>
              <a:rPr lang="de-DE" dirty="0" err="1"/>
              <a:t>been</a:t>
            </a:r>
            <a:r>
              <a:rPr lang="de-DE" dirty="0"/>
              <a:t> </a:t>
            </a:r>
            <a:r>
              <a:rPr lang="de-DE" dirty="0" err="1"/>
              <a:t>done</a:t>
            </a:r>
            <a:r>
              <a:rPr lang="de-DE" dirty="0"/>
              <a:t> on </a:t>
            </a:r>
            <a:r>
              <a:rPr lang="de-DE" dirty="0" err="1"/>
              <a:t>mode</a:t>
            </a:r>
            <a:r>
              <a:rPr lang="de-DE" dirty="0"/>
              <a:t> </a:t>
            </a:r>
            <a:r>
              <a:rPr lang="de-DE" dirty="0" err="1"/>
              <a:t>effects</a:t>
            </a:r>
            <a:r>
              <a:rPr lang="de-DE" dirty="0"/>
              <a:t>, I </a:t>
            </a:r>
            <a:r>
              <a:rPr lang="de-DE" dirty="0" err="1"/>
              <a:t>expect</a:t>
            </a:r>
            <a:r>
              <a:rPr lang="de-DE" dirty="0"/>
              <a:t> </a:t>
            </a:r>
            <a:r>
              <a:rPr lang="de-DE" dirty="0" err="1"/>
              <a:t>that</a:t>
            </a:r>
            <a:r>
              <a:rPr lang="de-DE" dirty="0"/>
              <a:t> the quasi-experiments </a:t>
            </a:r>
            <a:r>
              <a:rPr lang="de-DE" dirty="0" err="1"/>
              <a:t>forced</a:t>
            </a:r>
            <a:r>
              <a:rPr lang="de-DE" dirty="0"/>
              <a:t> </a:t>
            </a:r>
            <a:r>
              <a:rPr lang="de-DE" dirty="0" err="1"/>
              <a:t>by</a:t>
            </a:r>
            <a:r>
              <a:rPr lang="de-DE" dirty="0"/>
              <a:t> the </a:t>
            </a:r>
            <a:r>
              <a:rPr lang="de-DE" dirty="0" err="1"/>
              <a:t>corona</a:t>
            </a:r>
            <a:r>
              <a:rPr lang="de-DE" dirty="0"/>
              <a:t> </a:t>
            </a:r>
            <a:r>
              <a:rPr lang="de-DE" dirty="0" err="1"/>
              <a:t>pandemic</a:t>
            </a:r>
            <a:r>
              <a:rPr lang="de-DE" dirty="0"/>
              <a:t> </a:t>
            </a:r>
            <a:r>
              <a:rPr lang="de-DE" dirty="0" err="1"/>
              <a:t>as</a:t>
            </a:r>
            <a:r>
              <a:rPr lang="de-DE" dirty="0"/>
              <a:t> </a:t>
            </a:r>
            <a:r>
              <a:rPr lang="de-DE" dirty="0" err="1"/>
              <a:t>well</a:t>
            </a:r>
            <a:r>
              <a:rPr lang="de-DE" dirty="0"/>
              <a:t> </a:t>
            </a:r>
            <a:r>
              <a:rPr lang="de-DE" dirty="0" err="1"/>
              <a:t>as</a:t>
            </a:r>
            <a:r>
              <a:rPr lang="de-DE" dirty="0"/>
              <a:t> the </a:t>
            </a:r>
            <a:r>
              <a:rPr lang="de-DE" dirty="0" err="1"/>
              <a:t>current</a:t>
            </a:r>
            <a:r>
              <a:rPr lang="de-DE" dirty="0"/>
              <a:t> </a:t>
            </a:r>
            <a:r>
              <a:rPr lang="de-DE" dirty="0" err="1"/>
              <a:t>efforts</a:t>
            </a:r>
            <a:r>
              <a:rPr lang="de-DE" dirty="0"/>
              <a:t> </a:t>
            </a:r>
            <a:r>
              <a:rPr lang="de-DE" dirty="0" err="1"/>
              <a:t>of</a:t>
            </a:r>
            <a:r>
              <a:rPr lang="de-DE" dirty="0"/>
              <a:t> </a:t>
            </a:r>
            <a:r>
              <a:rPr lang="de-DE" dirty="0" err="1"/>
              <a:t>many</a:t>
            </a:r>
            <a:r>
              <a:rPr lang="de-DE" dirty="0"/>
              <a:t> </a:t>
            </a:r>
            <a:r>
              <a:rPr lang="de-DE" dirty="0" err="1"/>
              <a:t>surveys</a:t>
            </a:r>
            <a:r>
              <a:rPr lang="de-DE" dirty="0"/>
              <a:t> </a:t>
            </a:r>
            <a:r>
              <a:rPr lang="de-DE" dirty="0" err="1"/>
              <a:t>to</a:t>
            </a:r>
            <a:r>
              <a:rPr lang="de-DE" dirty="0"/>
              <a:t> switch </a:t>
            </a:r>
            <a:r>
              <a:rPr lang="de-DE" dirty="0" err="1"/>
              <a:t>to</a:t>
            </a:r>
            <a:r>
              <a:rPr lang="de-DE" dirty="0"/>
              <a:t> </a:t>
            </a:r>
            <a:r>
              <a:rPr lang="de-DE" dirty="0" err="1"/>
              <a:t>self-completed</a:t>
            </a:r>
            <a:r>
              <a:rPr lang="de-DE" dirty="0"/>
              <a:t> </a:t>
            </a:r>
            <a:r>
              <a:rPr lang="de-DE" dirty="0" err="1"/>
              <a:t>modes</a:t>
            </a:r>
            <a:r>
              <a:rPr lang="de-DE" dirty="0"/>
              <a:t> will </a:t>
            </a:r>
            <a:r>
              <a:rPr lang="de-DE" dirty="0" err="1"/>
              <a:t>result</a:t>
            </a:r>
            <a:r>
              <a:rPr lang="de-DE" dirty="0"/>
              <a:t> in a </a:t>
            </a:r>
            <a:r>
              <a:rPr lang="de-DE" dirty="0" err="1"/>
              <a:t>wealth</a:t>
            </a:r>
            <a:r>
              <a:rPr lang="de-DE" dirty="0"/>
              <a:t> </a:t>
            </a:r>
            <a:r>
              <a:rPr lang="de-DE" dirty="0" err="1"/>
              <a:t>of</a:t>
            </a:r>
            <a:r>
              <a:rPr lang="de-DE" dirty="0"/>
              <a:t> experimental </a:t>
            </a:r>
            <a:r>
              <a:rPr lang="de-DE" dirty="0" err="1"/>
              <a:t>data</a:t>
            </a:r>
            <a:r>
              <a:rPr lang="de-DE" dirty="0"/>
              <a:t>. I </a:t>
            </a:r>
            <a:r>
              <a:rPr lang="de-DE" dirty="0" err="1"/>
              <a:t>remain</a:t>
            </a:r>
            <a:r>
              <a:rPr lang="de-DE" dirty="0"/>
              <a:t> </a:t>
            </a:r>
            <a:r>
              <a:rPr lang="de-DE" dirty="0" err="1"/>
              <a:t>omptimistic</a:t>
            </a:r>
            <a:r>
              <a:rPr lang="de-DE" dirty="0"/>
              <a:t> </a:t>
            </a:r>
            <a:r>
              <a:rPr lang="de-DE" dirty="0" err="1"/>
              <a:t>that</a:t>
            </a:r>
            <a:r>
              <a:rPr lang="de-DE" dirty="0"/>
              <a:t> </a:t>
            </a:r>
            <a:r>
              <a:rPr lang="de-DE" dirty="0" err="1"/>
              <a:t>we</a:t>
            </a:r>
            <a:r>
              <a:rPr lang="de-DE" dirty="0"/>
              <a:t> </a:t>
            </a:r>
            <a:r>
              <a:rPr lang="de-DE" dirty="0" err="1"/>
              <a:t>can</a:t>
            </a:r>
            <a:r>
              <a:rPr lang="de-DE" dirty="0"/>
              <a:t> find and </a:t>
            </a:r>
            <a:r>
              <a:rPr lang="de-DE" dirty="0" err="1"/>
              <a:t>corroborate</a:t>
            </a:r>
            <a:r>
              <a:rPr lang="de-DE" dirty="0"/>
              <a:t> at least </a:t>
            </a:r>
            <a:r>
              <a:rPr lang="de-DE" dirty="0" err="1"/>
              <a:t>some</a:t>
            </a:r>
            <a:r>
              <a:rPr lang="de-DE" dirty="0"/>
              <a:t> persistent, </a:t>
            </a:r>
            <a:r>
              <a:rPr lang="de-DE" dirty="0" err="1"/>
              <a:t>generalizable</a:t>
            </a:r>
            <a:r>
              <a:rPr lang="de-DE" dirty="0"/>
              <a:t> </a:t>
            </a:r>
            <a:r>
              <a:rPr lang="de-DE" dirty="0" err="1"/>
              <a:t>mode</a:t>
            </a:r>
            <a:r>
              <a:rPr lang="de-DE" dirty="0"/>
              <a:t> </a:t>
            </a:r>
            <a:r>
              <a:rPr lang="de-DE" dirty="0" err="1"/>
              <a:t>effects</a:t>
            </a:r>
            <a:r>
              <a:rPr lang="de-DE" dirty="0"/>
              <a:t>. Such </a:t>
            </a:r>
            <a:r>
              <a:rPr lang="de-DE" dirty="0" err="1"/>
              <a:t>findings</a:t>
            </a:r>
            <a:r>
              <a:rPr lang="de-DE" dirty="0"/>
              <a:t> </a:t>
            </a:r>
            <a:r>
              <a:rPr lang="de-DE" dirty="0" err="1"/>
              <a:t>would</a:t>
            </a:r>
            <a:r>
              <a:rPr lang="de-DE" dirty="0"/>
              <a:t> </a:t>
            </a:r>
            <a:r>
              <a:rPr lang="de-DE" dirty="0" err="1"/>
              <a:t>greatly</a:t>
            </a:r>
            <a:r>
              <a:rPr lang="de-DE" dirty="0"/>
              <a:t> </a:t>
            </a:r>
            <a:r>
              <a:rPr lang="de-DE" dirty="0" err="1"/>
              <a:t>reduce</a:t>
            </a:r>
            <a:r>
              <a:rPr lang="de-DE" dirty="0"/>
              <a:t> the </a:t>
            </a:r>
            <a:r>
              <a:rPr lang="de-DE" dirty="0" err="1"/>
              <a:t>effort</a:t>
            </a:r>
            <a:r>
              <a:rPr lang="de-DE" dirty="0"/>
              <a:t> for </a:t>
            </a:r>
            <a:r>
              <a:rPr lang="de-DE" dirty="0" err="1"/>
              <a:t>future</a:t>
            </a:r>
            <a:r>
              <a:rPr lang="de-DE" dirty="0"/>
              <a:t> </a:t>
            </a:r>
            <a:r>
              <a:rPr lang="de-DE" dirty="0" err="1"/>
              <a:t>mode</a:t>
            </a:r>
            <a:r>
              <a:rPr lang="de-DE" dirty="0"/>
              <a:t> </a:t>
            </a:r>
            <a:r>
              <a:rPr lang="de-DE" dirty="0" err="1"/>
              <a:t>change</a:t>
            </a:r>
            <a:r>
              <a:rPr lang="de-DE" dirty="0"/>
              <a:t> </a:t>
            </a:r>
            <a:r>
              <a:rPr lang="de-DE" dirty="0" err="1"/>
              <a:t>efforts</a:t>
            </a:r>
            <a:r>
              <a:rPr lang="de-DE" dirty="0"/>
              <a:t>.</a:t>
            </a:r>
          </a:p>
        </p:txBody>
      </p:sp>
      <p:sp>
        <p:nvSpPr>
          <p:cNvPr id="4" name="Slide Number Placeholder 3"/>
          <p:cNvSpPr>
            <a:spLocks noGrp="1"/>
          </p:cNvSpPr>
          <p:nvPr>
            <p:ph type="sldNum" sz="quarter" idx="5"/>
          </p:nvPr>
        </p:nvSpPr>
        <p:spPr/>
        <p:txBody>
          <a:bodyPr/>
          <a:lstStyle/>
          <a:p>
            <a:fld id="{6696D732-BAFD-4CEB-B2CC-3490B7BD4B31}" type="slidenum">
              <a:rPr lang="en-US" smtClean="0"/>
              <a:t>38</a:t>
            </a:fld>
            <a:endParaRPr lang="en-US"/>
          </a:p>
        </p:txBody>
      </p:sp>
    </p:spTree>
    <p:extLst>
      <p:ext uri="{BB962C8B-B14F-4D97-AF65-F5344CB8AC3E}">
        <p14:creationId xmlns:p14="http://schemas.microsoft.com/office/powerpoint/2010/main" val="667949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These </a:t>
            </a:r>
            <a:r>
              <a:rPr lang="de-DE" dirty="0" err="1"/>
              <a:t>three</a:t>
            </a:r>
            <a:r>
              <a:rPr lang="de-DE" dirty="0"/>
              <a:t> </a:t>
            </a:r>
            <a:r>
              <a:rPr lang="de-DE" dirty="0" err="1"/>
              <a:t>components</a:t>
            </a:r>
            <a:r>
              <a:rPr lang="de-DE" dirty="0"/>
              <a:t> </a:t>
            </a:r>
            <a:r>
              <a:rPr lang="de-DE" dirty="0" err="1"/>
              <a:t>of</a:t>
            </a:r>
            <a:r>
              <a:rPr lang="de-DE" dirty="0"/>
              <a:t> </a:t>
            </a:r>
            <a:r>
              <a:rPr lang="de-DE" dirty="0" err="1"/>
              <a:t>comparability</a:t>
            </a:r>
            <a:r>
              <a:rPr lang="de-DE" dirty="0"/>
              <a:t> </a:t>
            </a:r>
            <a:r>
              <a:rPr lang="de-DE" dirty="0" err="1"/>
              <a:t>are</a:t>
            </a:r>
            <a:r>
              <a:rPr lang="de-DE" dirty="0"/>
              <a:t> </a:t>
            </a:r>
            <a:r>
              <a:rPr lang="de-DE" dirty="0" err="1"/>
              <a:t>less</a:t>
            </a:r>
            <a:r>
              <a:rPr lang="de-DE" dirty="0"/>
              <a:t> </a:t>
            </a:r>
            <a:r>
              <a:rPr lang="de-DE" dirty="0" err="1"/>
              <a:t>of</a:t>
            </a:r>
            <a:r>
              <a:rPr lang="de-DE" dirty="0"/>
              <a:t> a formal, </a:t>
            </a:r>
            <a:r>
              <a:rPr lang="de-DE" dirty="0" err="1"/>
              <a:t>statistical</a:t>
            </a:r>
            <a:r>
              <a:rPr lang="de-DE" dirty="0"/>
              <a:t> </a:t>
            </a:r>
            <a:r>
              <a:rPr lang="de-DE" dirty="0" err="1"/>
              <a:t>framework</a:t>
            </a:r>
            <a:r>
              <a:rPr lang="de-DE" dirty="0"/>
              <a:t> and </a:t>
            </a:r>
            <a:r>
              <a:rPr lang="de-DE" dirty="0" err="1"/>
              <a:t>more</a:t>
            </a:r>
            <a:r>
              <a:rPr lang="de-DE" dirty="0"/>
              <a:t> a </a:t>
            </a:r>
            <a:r>
              <a:rPr lang="de-DE" dirty="0" err="1"/>
              <a:t>heuristic</a:t>
            </a:r>
            <a:r>
              <a:rPr lang="de-DE" dirty="0"/>
              <a:t> I </a:t>
            </a:r>
            <a:r>
              <a:rPr lang="de-DE" dirty="0" err="1"/>
              <a:t>use</a:t>
            </a:r>
            <a:r>
              <a:rPr lang="de-DE" dirty="0"/>
              <a:t> </a:t>
            </a:r>
            <a:r>
              <a:rPr lang="de-DE" dirty="0" err="1"/>
              <a:t>when</a:t>
            </a:r>
            <a:r>
              <a:rPr lang="de-DE" dirty="0"/>
              <a:t> I </a:t>
            </a:r>
            <a:r>
              <a:rPr lang="de-DE" dirty="0" err="1"/>
              <a:t>counsel</a:t>
            </a:r>
            <a:r>
              <a:rPr lang="de-DE" dirty="0"/>
              <a:t> </a:t>
            </a:r>
            <a:r>
              <a:rPr lang="de-DE" dirty="0" err="1"/>
              <a:t>researchers</a:t>
            </a:r>
            <a:r>
              <a:rPr lang="de-DE" dirty="0"/>
              <a:t> on </a:t>
            </a:r>
            <a:r>
              <a:rPr lang="de-DE" dirty="0" err="1"/>
              <a:t>harmonization</a:t>
            </a:r>
            <a:r>
              <a:rPr lang="de-DE" dirty="0"/>
              <a:t> </a:t>
            </a:r>
            <a:r>
              <a:rPr lang="de-DE" dirty="0" err="1"/>
              <a:t>projects</a:t>
            </a:r>
            <a:r>
              <a:rPr lang="de-DE" dirty="0"/>
              <a:t>.</a:t>
            </a:r>
          </a:p>
          <a:p>
            <a:r>
              <a:rPr lang="de-DE" dirty="0"/>
              <a:t>Still, </a:t>
            </a:r>
            <a:r>
              <a:rPr lang="de-DE" dirty="0" err="1"/>
              <a:t>it</a:t>
            </a:r>
            <a:r>
              <a:rPr lang="de-DE" dirty="0"/>
              <a:t> </a:t>
            </a:r>
            <a:r>
              <a:rPr lang="de-DE" dirty="0" err="1"/>
              <a:t>helps</a:t>
            </a:r>
            <a:r>
              <a:rPr lang="de-DE" dirty="0"/>
              <a:t> </a:t>
            </a:r>
            <a:r>
              <a:rPr lang="de-DE" dirty="0" err="1"/>
              <a:t>us</a:t>
            </a:r>
            <a:r>
              <a:rPr lang="de-DE" dirty="0"/>
              <a:t> divide </a:t>
            </a:r>
            <a:r>
              <a:rPr lang="de-DE" dirty="0" err="1"/>
              <a:t>comparability</a:t>
            </a:r>
            <a:r>
              <a:rPr lang="de-DE" dirty="0"/>
              <a:t> </a:t>
            </a:r>
            <a:r>
              <a:rPr lang="de-DE" dirty="0" err="1"/>
              <a:t>into</a:t>
            </a:r>
            <a:r>
              <a:rPr lang="de-DE" dirty="0"/>
              <a:t> </a:t>
            </a:r>
            <a:r>
              <a:rPr lang="de-DE" dirty="0" err="1"/>
              <a:t>familiar</a:t>
            </a:r>
            <a:r>
              <a:rPr lang="de-DE" dirty="0"/>
              <a:t>, </a:t>
            </a:r>
            <a:r>
              <a:rPr lang="de-DE" dirty="0" err="1"/>
              <a:t>important</a:t>
            </a:r>
            <a:r>
              <a:rPr lang="de-DE" dirty="0"/>
              <a:t> </a:t>
            </a:r>
            <a:r>
              <a:rPr lang="de-DE" dirty="0" err="1"/>
              <a:t>issues</a:t>
            </a:r>
            <a:r>
              <a:rPr lang="de-DE" dirty="0"/>
              <a:t> </a:t>
            </a:r>
            <a:r>
              <a:rPr lang="de-DE" dirty="0" err="1"/>
              <a:t>of</a:t>
            </a:r>
            <a:r>
              <a:rPr lang="de-DE" dirty="0"/>
              <a:t> </a:t>
            </a:r>
            <a:r>
              <a:rPr lang="de-DE" dirty="0" err="1"/>
              <a:t>measurement</a:t>
            </a:r>
            <a:r>
              <a:rPr lang="de-DE" dirty="0"/>
              <a:t> </a:t>
            </a:r>
            <a:r>
              <a:rPr lang="de-DE" dirty="0" err="1"/>
              <a:t>quality</a:t>
            </a:r>
            <a:r>
              <a:rPr lang="de-DE" dirty="0"/>
              <a:t> and </a:t>
            </a:r>
            <a:r>
              <a:rPr lang="de-DE" dirty="0" err="1"/>
              <a:t>comparability</a:t>
            </a:r>
            <a:r>
              <a:rPr lang="de-DE" dirty="0"/>
              <a:t>.</a:t>
            </a:r>
          </a:p>
          <a:p>
            <a:endParaRPr lang="en-US" dirty="0"/>
          </a:p>
          <a:p>
            <a:r>
              <a:rPr lang="en-US" dirty="0"/>
              <a:t>First are systematic errors. Here we ask if we capture the same substantive information in both survey modes. </a:t>
            </a:r>
          </a:p>
          <a:p>
            <a:r>
              <a:rPr lang="en-US" dirty="0"/>
              <a:t>Second are random errors. Here we ask if we measure whatever we measure with a similar level of precision in both survey modes.</a:t>
            </a:r>
          </a:p>
          <a:p>
            <a:r>
              <a:rPr lang="en-US" dirty="0"/>
              <a:t>Lastly are measurement units. Here we ask if the numerical scores in our datasets imply the same construct intensity in both survey modes. </a:t>
            </a:r>
          </a:p>
          <a:p>
            <a:r>
              <a:rPr lang="en-US" dirty="0"/>
              <a:t>For example, Does a three imply the same level of social trust in both modes?</a:t>
            </a:r>
          </a:p>
        </p:txBody>
      </p:sp>
      <p:sp>
        <p:nvSpPr>
          <p:cNvPr id="4" name="Slide Number Placeholder 3"/>
          <p:cNvSpPr>
            <a:spLocks noGrp="1"/>
          </p:cNvSpPr>
          <p:nvPr>
            <p:ph type="sldNum" sz="quarter" idx="5"/>
          </p:nvPr>
        </p:nvSpPr>
        <p:spPr/>
        <p:txBody>
          <a:bodyPr/>
          <a:lstStyle/>
          <a:p>
            <a:fld id="{6696D732-BAFD-4CEB-B2CC-3490B7BD4B31}" type="slidenum">
              <a:rPr lang="en-US" smtClean="0"/>
              <a:t>5</a:t>
            </a:fld>
            <a:endParaRPr lang="en-US"/>
          </a:p>
        </p:txBody>
      </p:sp>
    </p:spTree>
    <p:extLst>
      <p:ext uri="{BB962C8B-B14F-4D97-AF65-F5344CB8AC3E}">
        <p14:creationId xmlns:p14="http://schemas.microsoft.com/office/powerpoint/2010/main" val="2004470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Let</a:t>
            </a:r>
            <a:r>
              <a:rPr lang="de-DE" dirty="0"/>
              <a:t> </a:t>
            </a:r>
            <a:r>
              <a:rPr lang="de-DE" dirty="0" err="1"/>
              <a:t>us</a:t>
            </a:r>
            <a:r>
              <a:rPr lang="de-DE" dirty="0"/>
              <a:t> </a:t>
            </a:r>
            <a:r>
              <a:rPr lang="de-DE" dirty="0" err="1"/>
              <a:t>take</a:t>
            </a:r>
            <a:r>
              <a:rPr lang="de-DE" dirty="0"/>
              <a:t> a </a:t>
            </a:r>
            <a:r>
              <a:rPr lang="de-DE" dirty="0" err="1"/>
              <a:t>closer</a:t>
            </a:r>
            <a:r>
              <a:rPr lang="de-DE" dirty="0"/>
              <a:t> </a:t>
            </a:r>
            <a:r>
              <a:rPr lang="de-DE" dirty="0" err="1"/>
              <a:t>look</a:t>
            </a:r>
            <a:r>
              <a:rPr lang="de-DE" dirty="0"/>
              <a:t> at the </a:t>
            </a:r>
            <a:r>
              <a:rPr lang="de-DE" dirty="0" err="1"/>
              <a:t>first</a:t>
            </a:r>
            <a:r>
              <a:rPr lang="de-DE" dirty="0"/>
              <a:t> </a:t>
            </a:r>
            <a:r>
              <a:rPr lang="de-DE" dirty="0" err="1"/>
              <a:t>component</a:t>
            </a:r>
            <a:r>
              <a:rPr lang="de-DE" dirty="0"/>
              <a:t>: </a:t>
            </a:r>
            <a:r>
              <a:rPr lang="de-DE" dirty="0" err="1"/>
              <a:t>conceptual</a:t>
            </a:r>
            <a:r>
              <a:rPr lang="de-DE" dirty="0"/>
              <a:t> </a:t>
            </a:r>
            <a:r>
              <a:rPr lang="de-DE" dirty="0" err="1"/>
              <a:t>comparability</a:t>
            </a:r>
            <a:r>
              <a:rPr lang="de-DE" dirty="0"/>
              <a:t>.</a:t>
            </a:r>
          </a:p>
          <a:p>
            <a:r>
              <a:rPr lang="de-DE" dirty="0" err="1"/>
              <a:t>It</a:t>
            </a:r>
            <a:r>
              <a:rPr lang="de-DE" dirty="0"/>
              <a:t> </a:t>
            </a:r>
            <a:r>
              <a:rPr lang="de-DE" dirty="0" err="1"/>
              <a:t>is</a:t>
            </a:r>
            <a:r>
              <a:rPr lang="de-DE" dirty="0"/>
              <a:t> fundamental for </a:t>
            </a:r>
            <a:r>
              <a:rPr lang="de-DE" dirty="0" err="1"/>
              <a:t>comparability</a:t>
            </a:r>
            <a:r>
              <a:rPr lang="de-DE" dirty="0"/>
              <a:t> </a:t>
            </a:r>
            <a:r>
              <a:rPr lang="de-DE" dirty="0" err="1"/>
              <a:t>that</a:t>
            </a:r>
            <a:r>
              <a:rPr lang="de-DE" dirty="0"/>
              <a:t> </a:t>
            </a:r>
            <a:r>
              <a:rPr lang="de-DE" dirty="0" err="1"/>
              <a:t>we</a:t>
            </a:r>
            <a:r>
              <a:rPr lang="de-DE" dirty="0"/>
              <a:t> </a:t>
            </a:r>
            <a:r>
              <a:rPr lang="de-DE" dirty="0" err="1"/>
              <a:t>measure</a:t>
            </a:r>
            <a:r>
              <a:rPr lang="de-DE" dirty="0"/>
              <a:t> the same </a:t>
            </a:r>
            <a:r>
              <a:rPr lang="de-DE" dirty="0" err="1"/>
              <a:t>concept</a:t>
            </a:r>
            <a:r>
              <a:rPr lang="de-DE" dirty="0"/>
              <a:t>. </a:t>
            </a:r>
          </a:p>
          <a:p>
            <a:r>
              <a:rPr lang="de-DE" dirty="0"/>
              <a:t>This </a:t>
            </a:r>
            <a:r>
              <a:rPr lang="de-DE" dirty="0" err="1"/>
              <a:t>issue</a:t>
            </a:r>
            <a:r>
              <a:rPr lang="de-DE" dirty="0"/>
              <a:t> </a:t>
            </a:r>
            <a:r>
              <a:rPr lang="de-DE" dirty="0" err="1"/>
              <a:t>is</a:t>
            </a:r>
            <a:r>
              <a:rPr lang="de-DE" dirty="0"/>
              <a:t> </a:t>
            </a:r>
            <a:r>
              <a:rPr lang="de-DE" dirty="0" err="1"/>
              <a:t>very</a:t>
            </a:r>
            <a:r>
              <a:rPr lang="de-DE" dirty="0"/>
              <a:t> </a:t>
            </a:r>
            <a:r>
              <a:rPr lang="de-DE" dirty="0" err="1"/>
              <a:t>pressing</a:t>
            </a:r>
            <a:r>
              <a:rPr lang="de-DE" dirty="0"/>
              <a:t> in </a:t>
            </a:r>
            <a:r>
              <a:rPr lang="de-DE" dirty="0" err="1"/>
              <a:t>my</a:t>
            </a:r>
            <a:r>
              <a:rPr lang="de-DE" dirty="0"/>
              <a:t> </a:t>
            </a:r>
            <a:r>
              <a:rPr lang="de-DE" dirty="0" err="1"/>
              <a:t>work</a:t>
            </a:r>
            <a:r>
              <a:rPr lang="de-DE" dirty="0"/>
              <a:t> on </a:t>
            </a:r>
            <a:r>
              <a:rPr lang="de-DE" dirty="0" err="1"/>
              <a:t>survey</a:t>
            </a:r>
            <a:r>
              <a:rPr lang="de-DE" dirty="0"/>
              <a:t> </a:t>
            </a:r>
            <a:r>
              <a:rPr lang="de-DE" dirty="0" err="1"/>
              <a:t>question</a:t>
            </a:r>
            <a:r>
              <a:rPr lang="de-DE" dirty="0"/>
              <a:t> </a:t>
            </a:r>
            <a:r>
              <a:rPr lang="de-DE" dirty="0" err="1"/>
              <a:t>with</a:t>
            </a:r>
            <a:r>
              <a:rPr lang="de-DE" dirty="0"/>
              <a:t> different </a:t>
            </a:r>
            <a:r>
              <a:rPr lang="de-DE" dirty="0" err="1"/>
              <a:t>question</a:t>
            </a:r>
            <a:r>
              <a:rPr lang="de-DE" dirty="0"/>
              <a:t> </a:t>
            </a:r>
            <a:r>
              <a:rPr lang="de-DE" dirty="0" err="1"/>
              <a:t>wordings</a:t>
            </a:r>
            <a:r>
              <a:rPr lang="de-DE" dirty="0"/>
              <a:t>.</a:t>
            </a:r>
          </a:p>
          <a:p>
            <a:r>
              <a:rPr lang="de-DE" dirty="0" err="1"/>
              <a:t>Between</a:t>
            </a:r>
            <a:r>
              <a:rPr lang="de-DE" dirty="0"/>
              <a:t> </a:t>
            </a:r>
            <a:r>
              <a:rPr lang="de-DE" dirty="0" err="1"/>
              <a:t>survey</a:t>
            </a:r>
            <a:r>
              <a:rPr lang="de-DE" dirty="0"/>
              <a:t> </a:t>
            </a:r>
            <a:r>
              <a:rPr lang="de-DE" dirty="0" err="1"/>
              <a:t>modes</a:t>
            </a:r>
            <a:r>
              <a:rPr lang="de-DE" dirty="0"/>
              <a:t> I </a:t>
            </a:r>
            <a:r>
              <a:rPr lang="de-DE" dirty="0" err="1"/>
              <a:t>would</a:t>
            </a:r>
            <a:r>
              <a:rPr lang="de-DE" dirty="0"/>
              <a:t> </a:t>
            </a:r>
            <a:r>
              <a:rPr lang="de-DE" dirty="0" err="1"/>
              <a:t>usually</a:t>
            </a:r>
            <a:r>
              <a:rPr lang="de-DE" dirty="0"/>
              <a:t> </a:t>
            </a:r>
            <a:r>
              <a:rPr lang="de-DE" dirty="0" err="1"/>
              <a:t>expect</a:t>
            </a:r>
            <a:r>
              <a:rPr lang="de-DE" dirty="0"/>
              <a:t> </a:t>
            </a:r>
            <a:r>
              <a:rPr lang="de-DE" dirty="0" err="1"/>
              <a:t>that</a:t>
            </a:r>
            <a:r>
              <a:rPr lang="de-DE" dirty="0"/>
              <a:t> the </a:t>
            </a:r>
            <a:r>
              <a:rPr lang="de-DE" dirty="0" err="1"/>
              <a:t>basic</a:t>
            </a:r>
            <a:r>
              <a:rPr lang="de-DE" dirty="0"/>
              <a:t> </a:t>
            </a:r>
            <a:r>
              <a:rPr lang="de-DE" dirty="0" err="1"/>
              <a:t>question</a:t>
            </a:r>
            <a:r>
              <a:rPr lang="de-DE" dirty="0"/>
              <a:t> </a:t>
            </a:r>
            <a:r>
              <a:rPr lang="de-DE" dirty="0" err="1"/>
              <a:t>understanding</a:t>
            </a:r>
            <a:r>
              <a:rPr lang="de-DE" dirty="0"/>
              <a:t> </a:t>
            </a:r>
            <a:r>
              <a:rPr lang="de-DE" dirty="0" err="1"/>
              <a:t>is</a:t>
            </a:r>
            <a:r>
              <a:rPr lang="de-DE" dirty="0"/>
              <a:t> </a:t>
            </a:r>
            <a:r>
              <a:rPr lang="de-DE" dirty="0" err="1"/>
              <a:t>similar</a:t>
            </a:r>
            <a:r>
              <a:rPr lang="de-DE" dirty="0"/>
              <a:t> </a:t>
            </a:r>
            <a:r>
              <a:rPr lang="de-DE" dirty="0" err="1"/>
              <a:t>across</a:t>
            </a:r>
            <a:r>
              <a:rPr lang="de-DE" dirty="0"/>
              <a:t> </a:t>
            </a:r>
            <a:r>
              <a:rPr lang="de-DE" dirty="0" err="1"/>
              <a:t>modes</a:t>
            </a:r>
            <a:r>
              <a:rPr lang="de-DE" dirty="0"/>
              <a:t>, </a:t>
            </a:r>
            <a:r>
              <a:rPr lang="de-DE" dirty="0" err="1"/>
              <a:t>unless</a:t>
            </a:r>
            <a:r>
              <a:rPr lang="de-DE" dirty="0"/>
              <a:t> the </a:t>
            </a:r>
            <a:r>
              <a:rPr lang="de-DE" dirty="0" err="1"/>
              <a:t>questions</a:t>
            </a:r>
            <a:r>
              <a:rPr lang="de-DE" dirty="0"/>
              <a:t> </a:t>
            </a:r>
            <a:r>
              <a:rPr lang="de-DE" dirty="0" err="1"/>
              <a:t>are</a:t>
            </a:r>
            <a:r>
              <a:rPr lang="de-DE" dirty="0"/>
              <a:t> </a:t>
            </a:r>
            <a:r>
              <a:rPr lang="de-DE" dirty="0" err="1"/>
              <a:t>very</a:t>
            </a:r>
            <a:r>
              <a:rPr lang="de-DE" dirty="0"/>
              <a:t> </a:t>
            </a:r>
            <a:r>
              <a:rPr lang="de-DE" dirty="0" err="1"/>
              <a:t>complicated</a:t>
            </a:r>
            <a:r>
              <a:rPr lang="de-DE" dirty="0"/>
              <a:t>.</a:t>
            </a:r>
          </a:p>
          <a:p>
            <a:r>
              <a:rPr lang="de-DE" dirty="0" err="1"/>
              <a:t>However</a:t>
            </a:r>
            <a:r>
              <a:rPr lang="de-DE" dirty="0"/>
              <a:t>, </a:t>
            </a:r>
            <a:r>
              <a:rPr lang="de-DE" dirty="0" err="1"/>
              <a:t>this</a:t>
            </a:r>
            <a:r>
              <a:rPr lang="de-DE" dirty="0"/>
              <a:t> still </a:t>
            </a:r>
            <a:r>
              <a:rPr lang="de-DE" dirty="0" err="1"/>
              <a:t>leaves</a:t>
            </a:r>
            <a:r>
              <a:rPr lang="de-DE" dirty="0"/>
              <a:t> the </a:t>
            </a:r>
            <a:r>
              <a:rPr lang="de-DE" dirty="0" err="1"/>
              <a:t>issue</a:t>
            </a:r>
            <a:r>
              <a:rPr lang="de-DE" dirty="0"/>
              <a:t> </a:t>
            </a:r>
            <a:r>
              <a:rPr lang="de-DE" dirty="0" err="1"/>
              <a:t>of</a:t>
            </a:r>
            <a:r>
              <a:rPr lang="de-DE" dirty="0"/>
              <a:t> </a:t>
            </a:r>
            <a:r>
              <a:rPr lang="de-DE" dirty="0" err="1"/>
              <a:t>other</a:t>
            </a:r>
            <a:r>
              <a:rPr lang="de-DE" dirty="0"/>
              <a:t> </a:t>
            </a:r>
            <a:r>
              <a:rPr lang="de-DE" dirty="0" err="1"/>
              <a:t>sources</a:t>
            </a:r>
            <a:r>
              <a:rPr lang="de-DE" dirty="0"/>
              <a:t> </a:t>
            </a:r>
            <a:r>
              <a:rPr lang="de-DE" dirty="0" err="1"/>
              <a:t>of</a:t>
            </a:r>
            <a:r>
              <a:rPr lang="de-DE" dirty="0"/>
              <a:t> </a:t>
            </a:r>
            <a:r>
              <a:rPr lang="de-DE" dirty="0" err="1"/>
              <a:t>systematic</a:t>
            </a:r>
            <a:r>
              <a:rPr lang="de-DE" dirty="0"/>
              <a:t> </a:t>
            </a:r>
            <a:r>
              <a:rPr lang="de-DE" dirty="0" err="1"/>
              <a:t>errors</a:t>
            </a:r>
            <a:r>
              <a:rPr lang="de-DE" dirty="0"/>
              <a:t> </a:t>
            </a:r>
            <a:r>
              <a:rPr lang="de-DE" dirty="0" err="1"/>
              <a:t>that</a:t>
            </a:r>
            <a:r>
              <a:rPr lang="de-DE" dirty="0"/>
              <a:t> </a:t>
            </a:r>
            <a:r>
              <a:rPr lang="de-DE" dirty="0" err="1"/>
              <a:t>may</a:t>
            </a:r>
            <a:r>
              <a:rPr lang="de-DE" dirty="0"/>
              <a:t> </a:t>
            </a:r>
            <a:r>
              <a:rPr lang="de-DE" dirty="0" err="1"/>
              <a:t>contaminate</a:t>
            </a:r>
            <a:r>
              <a:rPr lang="de-DE" dirty="0"/>
              <a:t> </a:t>
            </a:r>
            <a:r>
              <a:rPr lang="de-DE" dirty="0" err="1"/>
              <a:t>our</a:t>
            </a:r>
            <a:r>
              <a:rPr lang="de-DE" dirty="0"/>
              <a:t> </a:t>
            </a:r>
            <a:r>
              <a:rPr lang="de-DE" dirty="0" err="1"/>
              <a:t>measurement</a:t>
            </a:r>
            <a:r>
              <a:rPr lang="de-DE" dirty="0"/>
              <a:t> and </a:t>
            </a:r>
            <a:r>
              <a:rPr lang="de-DE" dirty="0" err="1"/>
              <a:t>lead</a:t>
            </a:r>
            <a:r>
              <a:rPr lang="de-DE" dirty="0"/>
              <a:t> </a:t>
            </a:r>
            <a:r>
              <a:rPr lang="de-DE" dirty="0" err="1"/>
              <a:t>to</a:t>
            </a:r>
            <a:r>
              <a:rPr lang="de-DE" dirty="0"/>
              <a:t> different </a:t>
            </a:r>
            <a:r>
              <a:rPr lang="de-DE" dirty="0" err="1"/>
              <a:t>biases</a:t>
            </a:r>
            <a:r>
              <a:rPr lang="de-DE" dirty="0"/>
              <a:t> and </a:t>
            </a:r>
            <a:r>
              <a:rPr lang="de-DE" dirty="0" err="1"/>
              <a:t>methodological</a:t>
            </a:r>
            <a:r>
              <a:rPr lang="de-DE" dirty="0"/>
              <a:t> </a:t>
            </a:r>
            <a:r>
              <a:rPr lang="de-DE" dirty="0" err="1"/>
              <a:t>artifacts</a:t>
            </a:r>
            <a:r>
              <a:rPr lang="de-DE" dirty="0"/>
              <a:t> in the different </a:t>
            </a:r>
            <a:r>
              <a:rPr lang="de-DE" dirty="0" err="1"/>
              <a:t>survey</a:t>
            </a:r>
            <a:r>
              <a:rPr lang="de-DE" dirty="0"/>
              <a:t> </a:t>
            </a:r>
            <a:r>
              <a:rPr lang="de-DE" dirty="0" err="1"/>
              <a:t>modes</a:t>
            </a:r>
            <a:r>
              <a:rPr lang="de-DE" dirty="0"/>
              <a:t>.</a:t>
            </a:r>
          </a:p>
          <a:p>
            <a:r>
              <a:rPr lang="de-DE" dirty="0"/>
              <a:t>For </a:t>
            </a:r>
            <a:r>
              <a:rPr lang="de-DE" dirty="0" err="1"/>
              <a:t>example</a:t>
            </a:r>
            <a:r>
              <a:rPr lang="de-DE" dirty="0"/>
              <a:t>: </a:t>
            </a:r>
            <a:r>
              <a:rPr lang="de-DE" dirty="0" err="1"/>
              <a:t>What</a:t>
            </a:r>
            <a:r>
              <a:rPr lang="de-DE" dirty="0"/>
              <a:t> </a:t>
            </a:r>
            <a:r>
              <a:rPr lang="de-DE" dirty="0" err="1"/>
              <a:t>if</a:t>
            </a:r>
            <a:r>
              <a:rPr lang="de-DE" dirty="0"/>
              <a:t> </a:t>
            </a:r>
            <a:r>
              <a:rPr lang="de-DE" dirty="0" err="1"/>
              <a:t>survey</a:t>
            </a:r>
            <a:r>
              <a:rPr lang="de-DE" dirty="0"/>
              <a:t> </a:t>
            </a:r>
            <a:r>
              <a:rPr lang="de-DE" dirty="0" err="1"/>
              <a:t>modes</a:t>
            </a:r>
            <a:r>
              <a:rPr lang="de-DE" dirty="0"/>
              <a:t> </a:t>
            </a:r>
            <a:r>
              <a:rPr lang="de-DE" dirty="0" err="1"/>
              <a:t>with</a:t>
            </a:r>
            <a:r>
              <a:rPr lang="de-DE" dirty="0"/>
              <a:t> </a:t>
            </a:r>
            <a:r>
              <a:rPr lang="de-DE" dirty="0" err="1"/>
              <a:t>interviewers</a:t>
            </a:r>
            <a:r>
              <a:rPr lang="de-DE" dirty="0"/>
              <a:t> </a:t>
            </a:r>
            <a:r>
              <a:rPr lang="de-DE" dirty="0" err="1"/>
              <a:t>induce</a:t>
            </a:r>
            <a:r>
              <a:rPr lang="de-DE" dirty="0"/>
              <a:t> </a:t>
            </a:r>
            <a:r>
              <a:rPr lang="de-DE" dirty="0" err="1"/>
              <a:t>more</a:t>
            </a:r>
            <a:r>
              <a:rPr lang="de-DE" dirty="0"/>
              <a:t> </a:t>
            </a:r>
            <a:r>
              <a:rPr lang="de-DE" dirty="0" err="1"/>
              <a:t>socially</a:t>
            </a:r>
            <a:r>
              <a:rPr lang="de-DE" dirty="0"/>
              <a:t> </a:t>
            </a:r>
            <a:r>
              <a:rPr lang="de-DE" dirty="0" err="1"/>
              <a:t>desirable</a:t>
            </a:r>
            <a:r>
              <a:rPr lang="de-DE" dirty="0"/>
              <a:t> </a:t>
            </a:r>
            <a:r>
              <a:rPr lang="de-DE" dirty="0" err="1"/>
              <a:t>responding</a:t>
            </a:r>
            <a:r>
              <a:rPr lang="de-DE" dirty="0"/>
              <a:t> </a:t>
            </a:r>
            <a:r>
              <a:rPr lang="de-DE" dirty="0" err="1"/>
              <a:t>than</a:t>
            </a:r>
            <a:r>
              <a:rPr lang="de-DE" dirty="0"/>
              <a:t> </a:t>
            </a:r>
            <a:r>
              <a:rPr lang="de-DE" dirty="0" err="1"/>
              <a:t>self-completion</a:t>
            </a:r>
            <a:r>
              <a:rPr lang="de-DE" dirty="0"/>
              <a:t> </a:t>
            </a:r>
            <a:r>
              <a:rPr lang="de-DE" dirty="0" err="1"/>
              <a:t>modes</a:t>
            </a:r>
            <a:r>
              <a:rPr lang="de-DE" dirty="0"/>
              <a:t>? </a:t>
            </a:r>
          </a:p>
        </p:txBody>
      </p:sp>
      <p:sp>
        <p:nvSpPr>
          <p:cNvPr id="4" name="Slide Number Placeholder 3"/>
          <p:cNvSpPr>
            <a:spLocks noGrp="1"/>
          </p:cNvSpPr>
          <p:nvPr>
            <p:ph type="sldNum" sz="quarter" idx="5"/>
          </p:nvPr>
        </p:nvSpPr>
        <p:spPr/>
        <p:txBody>
          <a:bodyPr/>
          <a:lstStyle/>
          <a:p>
            <a:fld id="{6696D732-BAFD-4CEB-B2CC-3490B7BD4B31}" type="slidenum">
              <a:rPr lang="en-US" smtClean="0"/>
              <a:t>6</a:t>
            </a:fld>
            <a:endParaRPr lang="en-US"/>
          </a:p>
        </p:txBody>
      </p:sp>
    </p:spTree>
    <p:extLst>
      <p:ext uri="{BB962C8B-B14F-4D97-AF65-F5344CB8AC3E}">
        <p14:creationId xmlns:p14="http://schemas.microsoft.com/office/powerpoint/2010/main" val="3557696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Next, the </a:t>
            </a:r>
            <a:r>
              <a:rPr lang="de-DE" dirty="0" err="1"/>
              <a:t>issue</a:t>
            </a:r>
            <a:r>
              <a:rPr lang="de-DE" dirty="0"/>
              <a:t> </a:t>
            </a:r>
            <a:r>
              <a:rPr lang="de-DE" dirty="0" err="1"/>
              <a:t>of</a:t>
            </a:r>
            <a:r>
              <a:rPr lang="de-DE" dirty="0"/>
              <a:t> </a:t>
            </a:r>
            <a:r>
              <a:rPr lang="de-DE" dirty="0" err="1"/>
              <a:t>comparabile</a:t>
            </a:r>
            <a:r>
              <a:rPr lang="de-DE" dirty="0"/>
              <a:t> </a:t>
            </a:r>
            <a:r>
              <a:rPr lang="de-DE" dirty="0" err="1"/>
              <a:t>reliabilities</a:t>
            </a:r>
            <a:r>
              <a:rPr lang="de-DE" dirty="0"/>
              <a:t>. </a:t>
            </a:r>
            <a:r>
              <a:rPr lang="de-DE" dirty="0" err="1"/>
              <a:t>Reliability</a:t>
            </a:r>
            <a:r>
              <a:rPr lang="de-DE" dirty="0"/>
              <a:t> </a:t>
            </a:r>
            <a:r>
              <a:rPr lang="de-DE" dirty="0" err="1"/>
              <a:t>is</a:t>
            </a:r>
            <a:r>
              <a:rPr lang="de-DE" dirty="0"/>
              <a:t> the inverse </a:t>
            </a:r>
            <a:r>
              <a:rPr lang="de-DE" dirty="0" err="1"/>
              <a:t>of</a:t>
            </a:r>
            <a:r>
              <a:rPr lang="de-DE" dirty="0"/>
              <a:t> </a:t>
            </a:r>
            <a:r>
              <a:rPr lang="de-DE" dirty="0" err="1"/>
              <a:t>random</a:t>
            </a:r>
            <a:r>
              <a:rPr lang="de-DE" dirty="0"/>
              <a:t> </a:t>
            </a:r>
            <a:r>
              <a:rPr lang="de-DE" dirty="0" err="1"/>
              <a:t>error</a:t>
            </a:r>
            <a:r>
              <a:rPr lang="de-DE" dirty="0"/>
              <a:t>. Random </a:t>
            </a:r>
            <a:r>
              <a:rPr lang="de-DE" dirty="0" err="1"/>
              <a:t>errors</a:t>
            </a:r>
            <a:r>
              <a:rPr lang="de-DE" dirty="0"/>
              <a:t>, </a:t>
            </a:r>
            <a:r>
              <a:rPr lang="de-DE" dirty="0" err="1"/>
              <a:t>meanwhile</a:t>
            </a:r>
            <a:r>
              <a:rPr lang="de-DE" dirty="0"/>
              <a:t>, </a:t>
            </a:r>
            <a:r>
              <a:rPr lang="de-DE" dirty="0" err="1"/>
              <a:t>are</a:t>
            </a:r>
            <a:r>
              <a:rPr lang="de-DE" dirty="0"/>
              <a:t> </a:t>
            </a:r>
            <a:r>
              <a:rPr lang="de-DE" dirty="0" err="1"/>
              <a:t>measurement</a:t>
            </a:r>
            <a:r>
              <a:rPr lang="de-DE" dirty="0"/>
              <a:t> </a:t>
            </a:r>
            <a:r>
              <a:rPr lang="de-DE" dirty="0" err="1"/>
              <a:t>errors</a:t>
            </a:r>
            <a:r>
              <a:rPr lang="de-DE" dirty="0"/>
              <a:t> </a:t>
            </a:r>
            <a:r>
              <a:rPr lang="de-DE" dirty="0" err="1"/>
              <a:t>that</a:t>
            </a:r>
            <a:r>
              <a:rPr lang="de-DE" dirty="0"/>
              <a:t> </a:t>
            </a:r>
            <a:r>
              <a:rPr lang="de-DE" dirty="0" err="1"/>
              <a:t>add</a:t>
            </a:r>
            <a:r>
              <a:rPr lang="de-DE" dirty="0"/>
              <a:t> non-</a:t>
            </a:r>
            <a:r>
              <a:rPr lang="de-DE" dirty="0" err="1"/>
              <a:t>systematic</a:t>
            </a:r>
            <a:r>
              <a:rPr lang="de-DE" dirty="0"/>
              <a:t> </a:t>
            </a:r>
            <a:r>
              <a:rPr lang="de-DE" dirty="0" err="1"/>
              <a:t>noise</a:t>
            </a:r>
            <a:r>
              <a:rPr lang="de-DE" dirty="0"/>
              <a:t> </a:t>
            </a:r>
            <a:r>
              <a:rPr lang="de-DE" dirty="0" err="1"/>
              <a:t>to</a:t>
            </a:r>
            <a:r>
              <a:rPr lang="de-DE" dirty="0"/>
              <a:t> </a:t>
            </a:r>
            <a:r>
              <a:rPr lang="de-DE" dirty="0" err="1"/>
              <a:t>our</a:t>
            </a:r>
            <a:r>
              <a:rPr lang="de-DE" dirty="0"/>
              <a:t> </a:t>
            </a:r>
            <a:r>
              <a:rPr lang="de-DE" dirty="0" err="1"/>
              <a:t>measurements</a:t>
            </a:r>
            <a:r>
              <a:rPr lang="de-DE" dirty="0"/>
              <a:t>.</a:t>
            </a:r>
          </a:p>
          <a:p>
            <a:r>
              <a:rPr lang="de-DE" dirty="0" err="1"/>
              <a:t>They</a:t>
            </a:r>
            <a:r>
              <a:rPr lang="de-DE" dirty="0"/>
              <a:t> do not </a:t>
            </a:r>
            <a:r>
              <a:rPr lang="de-DE" dirty="0" err="1"/>
              <a:t>bias</a:t>
            </a:r>
            <a:r>
              <a:rPr lang="de-DE" dirty="0"/>
              <a:t> </a:t>
            </a:r>
            <a:r>
              <a:rPr lang="de-DE" dirty="0" err="1"/>
              <a:t>our</a:t>
            </a:r>
            <a:r>
              <a:rPr lang="de-DE" dirty="0"/>
              <a:t> </a:t>
            </a:r>
            <a:r>
              <a:rPr lang="de-DE" dirty="0" err="1"/>
              <a:t>measurements</a:t>
            </a:r>
            <a:r>
              <a:rPr lang="de-DE" dirty="0"/>
              <a:t> in a </a:t>
            </a:r>
            <a:r>
              <a:rPr lang="de-DE" dirty="0" err="1"/>
              <a:t>specific</a:t>
            </a:r>
            <a:r>
              <a:rPr lang="de-DE" dirty="0"/>
              <a:t> </a:t>
            </a:r>
            <a:r>
              <a:rPr lang="de-DE" dirty="0" err="1"/>
              <a:t>direction</a:t>
            </a:r>
            <a:r>
              <a:rPr lang="de-DE" dirty="0"/>
              <a:t>, but </a:t>
            </a:r>
            <a:r>
              <a:rPr lang="de-DE" dirty="0" err="1"/>
              <a:t>they</a:t>
            </a:r>
            <a:r>
              <a:rPr lang="de-DE" dirty="0"/>
              <a:t> </a:t>
            </a:r>
            <a:r>
              <a:rPr lang="de-DE" dirty="0" err="1"/>
              <a:t>reduce</a:t>
            </a:r>
            <a:r>
              <a:rPr lang="de-DE" dirty="0"/>
              <a:t> all </a:t>
            </a:r>
            <a:r>
              <a:rPr lang="de-DE" dirty="0" err="1"/>
              <a:t>correlative</a:t>
            </a:r>
            <a:r>
              <a:rPr lang="de-DE" dirty="0"/>
              <a:t> </a:t>
            </a:r>
            <a:r>
              <a:rPr lang="de-DE" dirty="0" err="1"/>
              <a:t>effects</a:t>
            </a:r>
            <a:r>
              <a:rPr lang="de-DE" dirty="0"/>
              <a:t> in </a:t>
            </a:r>
            <a:r>
              <a:rPr lang="de-DE" dirty="0" err="1"/>
              <a:t>our</a:t>
            </a:r>
            <a:r>
              <a:rPr lang="de-DE" dirty="0"/>
              <a:t> </a:t>
            </a:r>
            <a:r>
              <a:rPr lang="de-DE" dirty="0" err="1"/>
              <a:t>analyses</a:t>
            </a:r>
            <a:r>
              <a:rPr lang="de-DE" dirty="0"/>
              <a:t> </a:t>
            </a:r>
            <a:r>
              <a:rPr lang="de-DE" dirty="0" err="1"/>
              <a:t>throuh</a:t>
            </a:r>
            <a:r>
              <a:rPr lang="de-DE" dirty="0"/>
              <a:t> </a:t>
            </a:r>
            <a:r>
              <a:rPr lang="de-DE" dirty="0" err="1"/>
              <a:t>attenuation</a:t>
            </a:r>
            <a:r>
              <a:rPr lang="de-DE" dirty="0"/>
              <a:t>. </a:t>
            </a:r>
          </a:p>
          <a:p>
            <a:r>
              <a:rPr lang="de-DE" dirty="0"/>
              <a:t>The </a:t>
            </a:r>
            <a:r>
              <a:rPr lang="de-DE" dirty="0" err="1"/>
              <a:t>less</a:t>
            </a:r>
            <a:r>
              <a:rPr lang="de-DE" dirty="0"/>
              <a:t> reliable a </a:t>
            </a:r>
            <a:r>
              <a:rPr lang="de-DE" dirty="0" err="1"/>
              <a:t>measurement</a:t>
            </a:r>
            <a:r>
              <a:rPr lang="de-DE" dirty="0"/>
              <a:t>, the </a:t>
            </a:r>
            <a:r>
              <a:rPr lang="de-DE" dirty="0" err="1"/>
              <a:t>lower</a:t>
            </a:r>
            <a:r>
              <a:rPr lang="de-DE" dirty="0"/>
              <a:t> </a:t>
            </a:r>
            <a:r>
              <a:rPr lang="de-DE" dirty="0" err="1"/>
              <a:t>are</a:t>
            </a:r>
            <a:r>
              <a:rPr lang="de-DE" dirty="0"/>
              <a:t> all </a:t>
            </a:r>
            <a:r>
              <a:rPr lang="de-DE" dirty="0" err="1"/>
              <a:t>correlations</a:t>
            </a:r>
            <a:r>
              <a:rPr lang="de-DE" dirty="0"/>
              <a:t> </a:t>
            </a:r>
            <a:r>
              <a:rPr lang="de-DE" dirty="0" err="1"/>
              <a:t>that</a:t>
            </a:r>
            <a:r>
              <a:rPr lang="de-DE" dirty="0"/>
              <a:t> </a:t>
            </a:r>
            <a:r>
              <a:rPr lang="de-DE" dirty="0" err="1"/>
              <a:t>involve</a:t>
            </a:r>
            <a:r>
              <a:rPr lang="de-DE" dirty="0"/>
              <a:t> </a:t>
            </a:r>
            <a:r>
              <a:rPr lang="de-DE" dirty="0" err="1"/>
              <a:t>that</a:t>
            </a:r>
            <a:r>
              <a:rPr lang="de-DE" dirty="0"/>
              <a:t> </a:t>
            </a:r>
            <a:r>
              <a:rPr lang="de-DE" dirty="0" err="1"/>
              <a:t>unreliable</a:t>
            </a:r>
            <a:r>
              <a:rPr lang="de-DE" dirty="0"/>
              <a:t> variable. </a:t>
            </a:r>
          </a:p>
          <a:p>
            <a:r>
              <a:rPr lang="de-DE" dirty="0" err="1"/>
              <a:t>If</a:t>
            </a:r>
            <a:r>
              <a:rPr lang="de-DE" dirty="0"/>
              <a:t> </a:t>
            </a:r>
            <a:r>
              <a:rPr lang="de-DE" dirty="0" err="1"/>
              <a:t>survey</a:t>
            </a:r>
            <a:r>
              <a:rPr lang="de-DE" dirty="0"/>
              <a:t> </a:t>
            </a:r>
            <a:r>
              <a:rPr lang="de-DE" dirty="0" err="1"/>
              <a:t>modes</a:t>
            </a:r>
            <a:r>
              <a:rPr lang="de-DE" dirty="0"/>
              <a:t> </a:t>
            </a:r>
            <a:r>
              <a:rPr lang="de-DE" dirty="0" err="1"/>
              <a:t>differ</a:t>
            </a:r>
            <a:r>
              <a:rPr lang="de-DE" dirty="0"/>
              <a:t> in </a:t>
            </a:r>
            <a:r>
              <a:rPr lang="de-DE" dirty="0" err="1"/>
              <a:t>ther</a:t>
            </a:r>
            <a:r>
              <a:rPr lang="de-DE" dirty="0"/>
              <a:t> </a:t>
            </a:r>
            <a:r>
              <a:rPr lang="de-DE" dirty="0" err="1"/>
              <a:t>average</a:t>
            </a:r>
            <a:r>
              <a:rPr lang="de-DE" dirty="0"/>
              <a:t> </a:t>
            </a:r>
            <a:r>
              <a:rPr lang="de-DE" dirty="0" err="1"/>
              <a:t>reliability</a:t>
            </a:r>
            <a:r>
              <a:rPr lang="de-DE" dirty="0"/>
              <a:t>, </a:t>
            </a:r>
            <a:r>
              <a:rPr lang="de-DE" dirty="0" err="1"/>
              <a:t>we</a:t>
            </a:r>
            <a:r>
              <a:rPr lang="de-DE" dirty="0"/>
              <a:t> </a:t>
            </a:r>
            <a:r>
              <a:rPr lang="de-DE" dirty="0" err="1"/>
              <a:t>suddenly</a:t>
            </a:r>
            <a:r>
              <a:rPr lang="de-DE" dirty="0"/>
              <a:t> </a:t>
            </a:r>
            <a:r>
              <a:rPr lang="de-DE" dirty="0" err="1"/>
              <a:t>have</a:t>
            </a:r>
            <a:r>
              <a:rPr lang="de-DE" dirty="0"/>
              <a:t> </a:t>
            </a:r>
            <a:r>
              <a:rPr lang="de-DE" dirty="0" err="1"/>
              <a:t>spurious</a:t>
            </a:r>
            <a:r>
              <a:rPr lang="de-DE" dirty="0"/>
              <a:t> </a:t>
            </a:r>
            <a:r>
              <a:rPr lang="de-DE" dirty="0" err="1"/>
              <a:t>differences</a:t>
            </a:r>
            <a:r>
              <a:rPr lang="de-DE" dirty="0"/>
              <a:t> in </a:t>
            </a:r>
            <a:r>
              <a:rPr lang="de-DE" dirty="0" err="1"/>
              <a:t>our</a:t>
            </a:r>
            <a:r>
              <a:rPr lang="de-DE" dirty="0"/>
              <a:t> </a:t>
            </a:r>
            <a:r>
              <a:rPr lang="de-DE" dirty="0" err="1"/>
              <a:t>correlative</a:t>
            </a:r>
            <a:r>
              <a:rPr lang="de-DE" dirty="0"/>
              <a:t> </a:t>
            </a:r>
            <a:r>
              <a:rPr lang="de-DE" dirty="0" err="1"/>
              <a:t>analyses</a:t>
            </a:r>
            <a:r>
              <a:rPr lang="de-DE" dirty="0"/>
              <a:t>, such </a:t>
            </a:r>
            <a:r>
              <a:rPr lang="de-DE" dirty="0" err="1"/>
              <a:t>as</a:t>
            </a:r>
            <a:r>
              <a:rPr lang="de-DE" dirty="0"/>
              <a:t> </a:t>
            </a:r>
            <a:r>
              <a:rPr lang="de-DE" dirty="0" err="1"/>
              <a:t>regressions</a:t>
            </a:r>
            <a:r>
              <a:rPr lang="de-DE" dirty="0"/>
              <a:t>. </a:t>
            </a:r>
            <a:endParaRPr lang="en-US" dirty="0"/>
          </a:p>
        </p:txBody>
      </p:sp>
      <p:sp>
        <p:nvSpPr>
          <p:cNvPr id="4" name="Foliennummernplatzhalter 3"/>
          <p:cNvSpPr>
            <a:spLocks noGrp="1"/>
          </p:cNvSpPr>
          <p:nvPr>
            <p:ph type="sldNum" sz="quarter" idx="5"/>
          </p:nvPr>
        </p:nvSpPr>
        <p:spPr/>
        <p:txBody>
          <a:bodyPr/>
          <a:lstStyle/>
          <a:p>
            <a:fld id="{6696D732-BAFD-4CEB-B2CC-3490B7BD4B31}" type="slidenum">
              <a:rPr lang="en-US" smtClean="0"/>
              <a:t>7</a:t>
            </a:fld>
            <a:endParaRPr lang="en-US"/>
          </a:p>
        </p:txBody>
      </p:sp>
    </p:spTree>
    <p:extLst>
      <p:ext uri="{BB962C8B-B14F-4D97-AF65-F5344CB8AC3E}">
        <p14:creationId xmlns:p14="http://schemas.microsoft.com/office/powerpoint/2010/main" val="163471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Lastly</a:t>
            </a:r>
            <a:r>
              <a:rPr lang="de-DE" dirty="0"/>
              <a:t>, the </a:t>
            </a:r>
            <a:r>
              <a:rPr lang="de-DE" dirty="0" err="1"/>
              <a:t>issue</a:t>
            </a:r>
            <a:r>
              <a:rPr lang="de-DE" dirty="0"/>
              <a:t> </a:t>
            </a:r>
            <a:r>
              <a:rPr lang="de-DE" dirty="0" err="1"/>
              <a:t>of</a:t>
            </a:r>
            <a:r>
              <a:rPr lang="de-DE" dirty="0"/>
              <a:t> </a:t>
            </a:r>
            <a:r>
              <a:rPr lang="de-DE" dirty="0" err="1"/>
              <a:t>comparable</a:t>
            </a:r>
            <a:r>
              <a:rPr lang="de-DE" dirty="0"/>
              <a:t> </a:t>
            </a:r>
            <a:r>
              <a:rPr lang="de-DE" dirty="0" err="1"/>
              <a:t>measurement</a:t>
            </a:r>
            <a:r>
              <a:rPr lang="de-DE" dirty="0"/>
              <a:t> </a:t>
            </a:r>
            <a:r>
              <a:rPr lang="de-DE" dirty="0" err="1"/>
              <a:t>units</a:t>
            </a:r>
            <a:r>
              <a:rPr lang="de-DE" dirty="0"/>
              <a:t>.</a:t>
            </a:r>
          </a:p>
          <a:p>
            <a:r>
              <a:rPr lang="de-DE" dirty="0"/>
              <a:t>Many </a:t>
            </a:r>
            <a:r>
              <a:rPr lang="de-DE" dirty="0" err="1"/>
              <a:t>concepts</a:t>
            </a:r>
            <a:r>
              <a:rPr lang="de-DE" dirty="0"/>
              <a:t> </a:t>
            </a:r>
            <a:r>
              <a:rPr lang="de-DE" dirty="0" err="1"/>
              <a:t>we</a:t>
            </a:r>
            <a:r>
              <a:rPr lang="de-DE" dirty="0"/>
              <a:t> </a:t>
            </a:r>
            <a:r>
              <a:rPr lang="de-DE" dirty="0" err="1"/>
              <a:t>measure</a:t>
            </a:r>
            <a:r>
              <a:rPr lang="de-DE" dirty="0"/>
              <a:t> </a:t>
            </a:r>
            <a:r>
              <a:rPr lang="de-DE" dirty="0" err="1"/>
              <a:t>are</a:t>
            </a:r>
            <a:r>
              <a:rPr lang="de-DE" dirty="0"/>
              <a:t> </a:t>
            </a:r>
            <a:r>
              <a:rPr lang="de-DE" dirty="0" err="1"/>
              <a:t>continuous</a:t>
            </a:r>
            <a:r>
              <a:rPr lang="de-DE" dirty="0"/>
              <a:t>. Think </a:t>
            </a:r>
            <a:r>
              <a:rPr lang="de-DE" dirty="0" err="1"/>
              <a:t>of</a:t>
            </a:r>
            <a:r>
              <a:rPr lang="de-DE" dirty="0"/>
              <a:t> </a:t>
            </a:r>
            <a:r>
              <a:rPr lang="de-DE" dirty="0" err="1"/>
              <a:t>levels</a:t>
            </a:r>
            <a:r>
              <a:rPr lang="de-DE" dirty="0"/>
              <a:t> </a:t>
            </a:r>
            <a:r>
              <a:rPr lang="de-DE" dirty="0" err="1"/>
              <a:t>of</a:t>
            </a:r>
            <a:r>
              <a:rPr lang="de-DE" dirty="0"/>
              <a:t> </a:t>
            </a:r>
            <a:r>
              <a:rPr lang="de-DE" dirty="0" err="1"/>
              <a:t>political</a:t>
            </a:r>
            <a:r>
              <a:rPr lang="de-DE" dirty="0"/>
              <a:t> </a:t>
            </a:r>
            <a:r>
              <a:rPr lang="de-DE" dirty="0" err="1"/>
              <a:t>interest</a:t>
            </a:r>
            <a:r>
              <a:rPr lang="de-DE" dirty="0"/>
              <a:t>. </a:t>
            </a:r>
          </a:p>
          <a:p>
            <a:r>
              <a:rPr lang="de-DE" dirty="0" err="1"/>
              <a:t>During</a:t>
            </a:r>
            <a:r>
              <a:rPr lang="de-DE" dirty="0"/>
              <a:t> </a:t>
            </a:r>
            <a:r>
              <a:rPr lang="de-DE" dirty="0" err="1"/>
              <a:t>measurement</a:t>
            </a:r>
            <a:r>
              <a:rPr lang="de-DE" dirty="0"/>
              <a:t>, </a:t>
            </a:r>
            <a:r>
              <a:rPr lang="de-DE" dirty="0" err="1"/>
              <a:t>we</a:t>
            </a:r>
            <a:r>
              <a:rPr lang="de-DE" dirty="0"/>
              <a:t> </a:t>
            </a:r>
            <a:r>
              <a:rPr lang="de-DE" dirty="0" err="1"/>
              <a:t>map</a:t>
            </a:r>
            <a:r>
              <a:rPr lang="de-DE" dirty="0"/>
              <a:t> </a:t>
            </a:r>
            <a:r>
              <a:rPr lang="de-DE" dirty="0" err="1"/>
              <a:t>these</a:t>
            </a:r>
            <a:r>
              <a:rPr lang="de-DE" dirty="0"/>
              <a:t> </a:t>
            </a:r>
            <a:r>
              <a:rPr lang="de-DE" dirty="0" err="1"/>
              <a:t>continous</a:t>
            </a:r>
            <a:r>
              <a:rPr lang="de-DE" dirty="0"/>
              <a:t> </a:t>
            </a:r>
            <a:r>
              <a:rPr lang="de-DE" dirty="0" err="1"/>
              <a:t>true</a:t>
            </a:r>
            <a:r>
              <a:rPr lang="de-DE" dirty="0"/>
              <a:t> </a:t>
            </a:r>
            <a:r>
              <a:rPr lang="de-DE" dirty="0" err="1"/>
              <a:t>scores</a:t>
            </a:r>
            <a:r>
              <a:rPr lang="de-DE" dirty="0"/>
              <a:t> </a:t>
            </a:r>
            <a:r>
              <a:rPr lang="de-DE" dirty="0" err="1"/>
              <a:t>onto</a:t>
            </a:r>
            <a:r>
              <a:rPr lang="de-DE" dirty="0"/>
              <a:t> an ordinal </a:t>
            </a:r>
            <a:r>
              <a:rPr lang="de-DE" dirty="0" err="1"/>
              <a:t>measurement</a:t>
            </a:r>
            <a:r>
              <a:rPr lang="de-DE" dirty="0"/>
              <a:t> </a:t>
            </a:r>
            <a:r>
              <a:rPr lang="de-DE" dirty="0" err="1"/>
              <a:t>scheme</a:t>
            </a:r>
            <a:r>
              <a:rPr lang="de-DE" dirty="0"/>
              <a:t>. </a:t>
            </a:r>
          </a:p>
          <a:p>
            <a:r>
              <a:rPr lang="de-DE" dirty="0" err="1"/>
              <a:t>We</a:t>
            </a:r>
            <a:r>
              <a:rPr lang="de-DE" dirty="0"/>
              <a:t> </a:t>
            </a:r>
            <a:r>
              <a:rPr lang="de-DE" dirty="0" err="1"/>
              <a:t>can</a:t>
            </a:r>
            <a:r>
              <a:rPr lang="de-DE" dirty="0"/>
              <a:t> </a:t>
            </a:r>
            <a:r>
              <a:rPr lang="de-DE" dirty="0" err="1"/>
              <a:t>imagine</a:t>
            </a:r>
            <a:r>
              <a:rPr lang="de-DE" dirty="0"/>
              <a:t> </a:t>
            </a:r>
            <a:r>
              <a:rPr lang="de-DE" dirty="0" err="1"/>
              <a:t>this</a:t>
            </a:r>
            <a:r>
              <a:rPr lang="de-DE" dirty="0"/>
              <a:t> </a:t>
            </a:r>
            <a:r>
              <a:rPr lang="de-DE" dirty="0" err="1"/>
              <a:t>mapping</a:t>
            </a:r>
            <a:r>
              <a:rPr lang="de-DE" dirty="0"/>
              <a:t> </a:t>
            </a:r>
            <a:r>
              <a:rPr lang="de-DE" dirty="0" err="1"/>
              <a:t>process</a:t>
            </a:r>
            <a:r>
              <a:rPr lang="de-DE" dirty="0"/>
              <a:t> </a:t>
            </a:r>
            <a:r>
              <a:rPr lang="de-DE" dirty="0" err="1"/>
              <a:t>as</a:t>
            </a:r>
            <a:r>
              <a:rPr lang="de-DE" dirty="0"/>
              <a:t> </a:t>
            </a:r>
            <a:r>
              <a:rPr lang="de-DE" dirty="0" err="1"/>
              <a:t>cutting</a:t>
            </a:r>
            <a:r>
              <a:rPr lang="de-DE" dirty="0"/>
              <a:t> the </a:t>
            </a:r>
            <a:r>
              <a:rPr lang="de-DE" dirty="0" err="1"/>
              <a:t>continuum</a:t>
            </a:r>
            <a:r>
              <a:rPr lang="de-DE" dirty="0"/>
              <a:t> </a:t>
            </a:r>
            <a:r>
              <a:rPr lang="de-DE" dirty="0" err="1"/>
              <a:t>of</a:t>
            </a:r>
            <a:r>
              <a:rPr lang="de-DE" dirty="0"/>
              <a:t> </a:t>
            </a:r>
            <a:r>
              <a:rPr lang="de-DE" dirty="0" err="1"/>
              <a:t>true</a:t>
            </a:r>
            <a:r>
              <a:rPr lang="de-DE" dirty="0"/>
              <a:t> </a:t>
            </a:r>
            <a:r>
              <a:rPr lang="de-DE" dirty="0" err="1"/>
              <a:t>scores</a:t>
            </a:r>
            <a:r>
              <a:rPr lang="de-DE" dirty="0"/>
              <a:t> </a:t>
            </a:r>
            <a:r>
              <a:rPr lang="de-DE" dirty="0" err="1"/>
              <a:t>into</a:t>
            </a:r>
            <a:r>
              <a:rPr lang="de-DE" dirty="0"/>
              <a:t> </a:t>
            </a:r>
            <a:r>
              <a:rPr lang="de-DE" dirty="0" err="1"/>
              <a:t>segments</a:t>
            </a:r>
            <a:r>
              <a:rPr lang="de-DE" dirty="0"/>
              <a:t> </a:t>
            </a:r>
            <a:r>
              <a:rPr lang="de-DE" dirty="0" err="1"/>
              <a:t>with</a:t>
            </a:r>
            <a:r>
              <a:rPr lang="de-DE" dirty="0"/>
              <a:t> </a:t>
            </a:r>
            <a:r>
              <a:rPr lang="de-DE" dirty="0" err="1"/>
              <a:t>thresholds</a:t>
            </a:r>
            <a:r>
              <a:rPr lang="de-DE" dirty="0"/>
              <a:t>. </a:t>
            </a:r>
          </a:p>
          <a:p>
            <a:r>
              <a:rPr lang="de-DE" dirty="0"/>
              <a:t>Up </a:t>
            </a:r>
            <a:r>
              <a:rPr lang="de-DE" dirty="0" err="1"/>
              <a:t>to</a:t>
            </a:r>
            <a:r>
              <a:rPr lang="de-DE" dirty="0"/>
              <a:t> the </a:t>
            </a:r>
            <a:r>
              <a:rPr lang="de-DE" dirty="0" err="1"/>
              <a:t>first</a:t>
            </a:r>
            <a:r>
              <a:rPr lang="de-DE" dirty="0"/>
              <a:t> </a:t>
            </a:r>
            <a:r>
              <a:rPr lang="de-DE" dirty="0" err="1"/>
              <a:t>thresholds</a:t>
            </a:r>
            <a:r>
              <a:rPr lang="de-DE" dirty="0"/>
              <a:t>, </a:t>
            </a:r>
            <a:r>
              <a:rPr lang="de-DE" dirty="0" err="1"/>
              <a:t>respondents</a:t>
            </a:r>
            <a:r>
              <a:rPr lang="de-DE" dirty="0"/>
              <a:t> </a:t>
            </a:r>
            <a:r>
              <a:rPr lang="de-DE" dirty="0" err="1"/>
              <a:t>most</a:t>
            </a:r>
            <a:r>
              <a:rPr lang="de-DE" dirty="0"/>
              <a:t> </a:t>
            </a:r>
            <a:r>
              <a:rPr lang="de-DE" dirty="0" err="1"/>
              <a:t>likely</a:t>
            </a:r>
            <a:r>
              <a:rPr lang="de-DE" dirty="0"/>
              <a:t> </a:t>
            </a:r>
            <a:r>
              <a:rPr lang="de-DE" dirty="0" err="1"/>
              <a:t>choose</a:t>
            </a:r>
            <a:r>
              <a:rPr lang="de-DE" dirty="0"/>
              <a:t> a 1. </a:t>
            </a:r>
          </a:p>
          <a:p>
            <a:r>
              <a:rPr lang="de-DE" dirty="0" err="1"/>
              <a:t>Our</a:t>
            </a:r>
            <a:r>
              <a:rPr lang="de-DE" dirty="0"/>
              <a:t> </a:t>
            </a:r>
            <a:r>
              <a:rPr lang="de-DE" dirty="0" err="1"/>
              <a:t>example</a:t>
            </a:r>
            <a:r>
              <a:rPr lang="de-DE" dirty="0"/>
              <a:t> </a:t>
            </a:r>
            <a:r>
              <a:rPr lang="de-DE" dirty="0" err="1"/>
              <a:t>respondend</a:t>
            </a:r>
            <a:r>
              <a:rPr lang="de-DE" dirty="0"/>
              <a:t> </a:t>
            </a:r>
            <a:r>
              <a:rPr lang="de-DE" dirty="0" err="1"/>
              <a:t>is</a:t>
            </a:r>
            <a:r>
              <a:rPr lang="de-DE" dirty="0"/>
              <a:t> </a:t>
            </a:r>
            <a:r>
              <a:rPr lang="de-DE" dirty="0" err="1"/>
              <a:t>slightly</a:t>
            </a:r>
            <a:r>
              <a:rPr lang="de-DE" dirty="0"/>
              <a:t> </a:t>
            </a:r>
            <a:r>
              <a:rPr lang="de-DE" dirty="0" err="1"/>
              <a:t>less</a:t>
            </a:r>
            <a:r>
              <a:rPr lang="de-DE" dirty="0"/>
              <a:t> </a:t>
            </a:r>
            <a:r>
              <a:rPr lang="de-DE" dirty="0" err="1"/>
              <a:t>interested</a:t>
            </a:r>
            <a:r>
              <a:rPr lang="de-DE" dirty="0"/>
              <a:t> in </a:t>
            </a:r>
            <a:r>
              <a:rPr lang="de-DE" dirty="0" err="1"/>
              <a:t>politics</a:t>
            </a:r>
            <a:r>
              <a:rPr lang="de-DE" dirty="0"/>
              <a:t> and </a:t>
            </a:r>
            <a:r>
              <a:rPr lang="de-DE" dirty="0" err="1"/>
              <a:t>chooses</a:t>
            </a:r>
            <a:r>
              <a:rPr lang="de-DE" dirty="0"/>
              <a:t> a 2. And so on…</a:t>
            </a:r>
          </a:p>
        </p:txBody>
      </p:sp>
      <p:sp>
        <p:nvSpPr>
          <p:cNvPr id="4" name="Foliennummernplatzhalter 3"/>
          <p:cNvSpPr>
            <a:spLocks noGrp="1"/>
          </p:cNvSpPr>
          <p:nvPr>
            <p:ph type="sldNum" sz="quarter" idx="5"/>
          </p:nvPr>
        </p:nvSpPr>
        <p:spPr/>
        <p:txBody>
          <a:bodyPr/>
          <a:lstStyle/>
          <a:p>
            <a:fld id="{6696D732-BAFD-4CEB-B2CC-3490B7BD4B31}" type="slidenum">
              <a:rPr lang="en-US" smtClean="0"/>
              <a:t>8</a:t>
            </a:fld>
            <a:endParaRPr lang="en-US"/>
          </a:p>
        </p:txBody>
      </p:sp>
    </p:spTree>
    <p:extLst>
      <p:ext uri="{BB962C8B-B14F-4D97-AF65-F5344CB8AC3E}">
        <p14:creationId xmlns:p14="http://schemas.microsoft.com/office/powerpoint/2010/main" val="671151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Now</a:t>
            </a:r>
            <a:r>
              <a:rPr lang="de-DE" dirty="0"/>
              <a:t> </a:t>
            </a:r>
            <a:r>
              <a:rPr lang="de-DE" dirty="0" err="1"/>
              <a:t>imagine</a:t>
            </a:r>
            <a:r>
              <a:rPr lang="de-DE" dirty="0"/>
              <a:t> </a:t>
            </a:r>
            <a:r>
              <a:rPr lang="de-DE" dirty="0" err="1"/>
              <a:t>if</a:t>
            </a:r>
            <a:r>
              <a:rPr lang="de-DE" dirty="0"/>
              <a:t> the </a:t>
            </a:r>
            <a:r>
              <a:rPr lang="de-DE" dirty="0" err="1"/>
              <a:t>visual</a:t>
            </a:r>
            <a:r>
              <a:rPr lang="de-DE" dirty="0"/>
              <a:t> </a:t>
            </a:r>
            <a:r>
              <a:rPr lang="de-DE" dirty="0" err="1"/>
              <a:t>layout</a:t>
            </a:r>
            <a:r>
              <a:rPr lang="de-DE" dirty="0"/>
              <a:t> in the </a:t>
            </a:r>
            <a:r>
              <a:rPr lang="de-DE" dirty="0" err="1"/>
              <a:t>new</a:t>
            </a:r>
            <a:r>
              <a:rPr lang="de-DE" dirty="0"/>
              <a:t> </a:t>
            </a:r>
            <a:r>
              <a:rPr lang="de-DE" dirty="0" err="1"/>
              <a:t>mode</a:t>
            </a:r>
            <a:r>
              <a:rPr lang="de-DE" dirty="0"/>
              <a:t> B </a:t>
            </a:r>
            <a:r>
              <a:rPr lang="de-DE" dirty="0" err="1"/>
              <a:t>shifts</a:t>
            </a:r>
            <a:r>
              <a:rPr lang="de-DE" dirty="0"/>
              <a:t> </a:t>
            </a:r>
            <a:r>
              <a:rPr lang="de-DE" dirty="0" err="1"/>
              <a:t>those</a:t>
            </a:r>
            <a:r>
              <a:rPr lang="de-DE" dirty="0"/>
              <a:t> </a:t>
            </a:r>
            <a:r>
              <a:rPr lang="de-DE" dirty="0" err="1"/>
              <a:t>thresholds</a:t>
            </a:r>
            <a:r>
              <a:rPr lang="de-DE" dirty="0"/>
              <a:t>. </a:t>
            </a:r>
          </a:p>
          <a:p>
            <a:r>
              <a:rPr lang="de-DE" dirty="0"/>
              <a:t>For </a:t>
            </a:r>
            <a:r>
              <a:rPr lang="de-DE" dirty="0" err="1"/>
              <a:t>example</a:t>
            </a:r>
            <a:r>
              <a:rPr lang="de-DE" dirty="0"/>
              <a:t>, </a:t>
            </a:r>
            <a:r>
              <a:rPr lang="de-DE" dirty="0" err="1"/>
              <a:t>because</a:t>
            </a:r>
            <a:r>
              <a:rPr lang="de-DE" dirty="0"/>
              <a:t> a </a:t>
            </a:r>
            <a:r>
              <a:rPr lang="de-DE" dirty="0" err="1"/>
              <a:t>vertical</a:t>
            </a:r>
            <a:r>
              <a:rPr lang="de-DE" dirty="0"/>
              <a:t> </a:t>
            </a:r>
            <a:r>
              <a:rPr lang="de-DE" dirty="0" err="1"/>
              <a:t>instead</a:t>
            </a:r>
            <a:r>
              <a:rPr lang="de-DE" dirty="0"/>
              <a:t> </a:t>
            </a:r>
            <a:r>
              <a:rPr lang="de-DE" dirty="0" err="1"/>
              <a:t>of</a:t>
            </a:r>
            <a:r>
              <a:rPr lang="de-DE" dirty="0"/>
              <a:t> a horizontal </a:t>
            </a:r>
            <a:r>
              <a:rPr lang="de-DE" dirty="0" err="1"/>
              <a:t>layout</a:t>
            </a:r>
            <a:r>
              <a:rPr lang="de-DE" dirty="0"/>
              <a:t> was </a:t>
            </a:r>
            <a:r>
              <a:rPr lang="de-DE" dirty="0" err="1"/>
              <a:t>used</a:t>
            </a:r>
            <a:r>
              <a:rPr lang="de-DE" dirty="0"/>
              <a:t> and </a:t>
            </a:r>
            <a:r>
              <a:rPr lang="de-DE" dirty="0" err="1"/>
              <a:t>respondents</a:t>
            </a:r>
            <a:r>
              <a:rPr lang="de-DE" dirty="0"/>
              <a:t> </a:t>
            </a:r>
            <a:r>
              <a:rPr lang="de-DE" dirty="0" err="1"/>
              <a:t>are</a:t>
            </a:r>
            <a:r>
              <a:rPr lang="de-DE" dirty="0"/>
              <a:t> </a:t>
            </a:r>
            <a:r>
              <a:rPr lang="de-DE" dirty="0" err="1"/>
              <a:t>now</a:t>
            </a:r>
            <a:r>
              <a:rPr lang="de-DE" dirty="0"/>
              <a:t> </a:t>
            </a:r>
            <a:r>
              <a:rPr lang="de-DE" dirty="0" err="1"/>
              <a:t>drawn</a:t>
            </a:r>
            <a:r>
              <a:rPr lang="de-DE" dirty="0"/>
              <a:t> </a:t>
            </a:r>
            <a:r>
              <a:rPr lang="de-DE" dirty="0" err="1"/>
              <a:t>to</a:t>
            </a:r>
            <a:r>
              <a:rPr lang="de-DE" dirty="0"/>
              <a:t> </a:t>
            </a:r>
            <a:r>
              <a:rPr lang="de-DE" dirty="0" err="1"/>
              <a:t>response</a:t>
            </a:r>
            <a:r>
              <a:rPr lang="de-DE" dirty="0"/>
              <a:t> </a:t>
            </a:r>
            <a:r>
              <a:rPr lang="de-DE" dirty="0" err="1"/>
              <a:t>options</a:t>
            </a:r>
            <a:r>
              <a:rPr lang="de-DE" dirty="0"/>
              <a:t> </a:t>
            </a:r>
            <a:r>
              <a:rPr lang="de-DE" dirty="0" err="1"/>
              <a:t>higher</a:t>
            </a:r>
            <a:r>
              <a:rPr lang="de-DE" dirty="0"/>
              <a:t> </a:t>
            </a:r>
            <a:r>
              <a:rPr lang="de-DE" dirty="0" err="1"/>
              <a:t>up</a:t>
            </a:r>
            <a:r>
              <a:rPr lang="de-DE" dirty="0"/>
              <a:t> on </a:t>
            </a:r>
            <a:r>
              <a:rPr lang="de-DE" dirty="0" err="1"/>
              <a:t>ther</a:t>
            </a:r>
            <a:r>
              <a:rPr lang="de-DE" dirty="0"/>
              <a:t> </a:t>
            </a:r>
            <a:r>
              <a:rPr lang="de-DE" dirty="0" err="1"/>
              <a:t>smartphone</a:t>
            </a:r>
            <a:r>
              <a:rPr lang="de-DE" dirty="0"/>
              <a:t> screen.</a:t>
            </a:r>
          </a:p>
          <a:p>
            <a:endParaRPr lang="de-DE" dirty="0"/>
          </a:p>
          <a:p>
            <a:r>
              <a:rPr lang="de-DE" dirty="0" err="1"/>
              <a:t>Suddenly</a:t>
            </a:r>
            <a:r>
              <a:rPr lang="de-DE" dirty="0"/>
              <a:t>, </a:t>
            </a:r>
            <a:r>
              <a:rPr lang="de-DE" dirty="0" err="1"/>
              <a:t>our</a:t>
            </a:r>
            <a:r>
              <a:rPr lang="de-DE" dirty="0"/>
              <a:t> </a:t>
            </a:r>
            <a:r>
              <a:rPr lang="de-DE" dirty="0" err="1"/>
              <a:t>example</a:t>
            </a:r>
            <a:r>
              <a:rPr lang="de-DE" dirty="0"/>
              <a:t> </a:t>
            </a:r>
            <a:r>
              <a:rPr lang="de-DE" dirty="0" err="1"/>
              <a:t>respondent</a:t>
            </a:r>
            <a:r>
              <a:rPr lang="de-DE" dirty="0"/>
              <a:t> </a:t>
            </a:r>
            <a:r>
              <a:rPr lang="de-DE" dirty="0" err="1"/>
              <a:t>would</a:t>
            </a:r>
            <a:r>
              <a:rPr lang="de-DE" dirty="0"/>
              <a:t> </a:t>
            </a:r>
            <a:r>
              <a:rPr lang="de-DE" dirty="0" err="1"/>
              <a:t>choose</a:t>
            </a:r>
            <a:r>
              <a:rPr lang="de-DE" dirty="0"/>
              <a:t> a 1 in </a:t>
            </a:r>
            <a:r>
              <a:rPr lang="de-DE" dirty="0" err="1"/>
              <a:t>mode</a:t>
            </a:r>
            <a:r>
              <a:rPr lang="de-DE" dirty="0"/>
              <a:t> B.</a:t>
            </a:r>
          </a:p>
          <a:p>
            <a:r>
              <a:rPr lang="de-DE" dirty="0" err="1"/>
              <a:t>Across</a:t>
            </a:r>
            <a:r>
              <a:rPr lang="de-DE" dirty="0"/>
              <a:t> the different </a:t>
            </a:r>
            <a:r>
              <a:rPr lang="de-DE" dirty="0" err="1"/>
              <a:t>modes</a:t>
            </a:r>
            <a:r>
              <a:rPr lang="de-DE" dirty="0"/>
              <a:t>, the </a:t>
            </a:r>
            <a:r>
              <a:rPr lang="de-DE" dirty="0" err="1"/>
              <a:t>numerical</a:t>
            </a:r>
            <a:r>
              <a:rPr lang="de-DE" dirty="0"/>
              <a:t> </a:t>
            </a:r>
            <a:r>
              <a:rPr lang="de-DE" dirty="0" err="1"/>
              <a:t>scores</a:t>
            </a:r>
            <a:r>
              <a:rPr lang="de-DE" dirty="0"/>
              <a:t> in </a:t>
            </a:r>
            <a:r>
              <a:rPr lang="de-DE" dirty="0" err="1"/>
              <a:t>our</a:t>
            </a:r>
            <a:r>
              <a:rPr lang="de-DE" dirty="0"/>
              <a:t> </a:t>
            </a:r>
            <a:r>
              <a:rPr lang="de-DE" dirty="0" err="1"/>
              <a:t>dataset</a:t>
            </a:r>
            <a:r>
              <a:rPr lang="de-DE" dirty="0"/>
              <a:t> </a:t>
            </a:r>
            <a:r>
              <a:rPr lang="de-DE" dirty="0" err="1"/>
              <a:t>no</a:t>
            </a:r>
            <a:r>
              <a:rPr lang="de-DE" dirty="0"/>
              <a:t> </a:t>
            </a:r>
            <a:r>
              <a:rPr lang="de-DE" dirty="0" err="1"/>
              <a:t>longer</a:t>
            </a:r>
            <a:r>
              <a:rPr lang="de-DE" dirty="0"/>
              <a:t> </a:t>
            </a:r>
            <a:r>
              <a:rPr lang="de-DE" dirty="0" err="1"/>
              <a:t>imply</a:t>
            </a:r>
            <a:r>
              <a:rPr lang="de-DE" dirty="0"/>
              <a:t> the same </a:t>
            </a:r>
            <a:r>
              <a:rPr lang="de-DE" dirty="0" err="1"/>
              <a:t>construct</a:t>
            </a:r>
            <a:r>
              <a:rPr lang="de-DE" dirty="0"/>
              <a:t> </a:t>
            </a:r>
            <a:r>
              <a:rPr lang="de-DE" dirty="0" err="1"/>
              <a:t>intensity</a:t>
            </a:r>
            <a:r>
              <a:rPr lang="de-DE" dirty="0"/>
              <a:t>.</a:t>
            </a:r>
            <a:endParaRPr lang="en-US" dirty="0"/>
          </a:p>
        </p:txBody>
      </p:sp>
      <p:sp>
        <p:nvSpPr>
          <p:cNvPr id="4" name="Foliennummernplatzhalter 3"/>
          <p:cNvSpPr>
            <a:spLocks noGrp="1"/>
          </p:cNvSpPr>
          <p:nvPr>
            <p:ph type="sldNum" sz="quarter" idx="5"/>
          </p:nvPr>
        </p:nvSpPr>
        <p:spPr/>
        <p:txBody>
          <a:bodyPr/>
          <a:lstStyle/>
          <a:p>
            <a:fld id="{6696D732-BAFD-4CEB-B2CC-3490B7BD4B31}" type="slidenum">
              <a:rPr lang="en-US" smtClean="0"/>
              <a:t>9</a:t>
            </a:fld>
            <a:endParaRPr lang="en-US"/>
          </a:p>
        </p:txBody>
      </p:sp>
    </p:spTree>
    <p:extLst>
      <p:ext uri="{BB962C8B-B14F-4D97-AF65-F5344CB8AC3E}">
        <p14:creationId xmlns:p14="http://schemas.microsoft.com/office/powerpoint/2010/main" val="2800317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6696D732-BAFD-4CEB-B2CC-3490B7BD4B31}" type="slidenum">
              <a:rPr lang="en-US" smtClean="0"/>
              <a:t>10</a:t>
            </a:fld>
            <a:endParaRPr lang="en-US"/>
          </a:p>
        </p:txBody>
      </p:sp>
    </p:spTree>
    <p:extLst>
      <p:ext uri="{BB962C8B-B14F-4D97-AF65-F5344CB8AC3E}">
        <p14:creationId xmlns:p14="http://schemas.microsoft.com/office/powerpoint/2010/main" val="1530144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9A8500-4637-4E56-8603-3B5601A9AF2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1420F553-BB4F-484A-8BB3-3AF4395E0E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BE65ACD6-918C-47EE-B595-0D3599DCA7F7}"/>
              </a:ext>
            </a:extLst>
          </p:cNvPr>
          <p:cNvSpPr>
            <a:spLocks noGrp="1"/>
          </p:cNvSpPr>
          <p:nvPr>
            <p:ph type="dt" sz="half" idx="10"/>
          </p:nvPr>
        </p:nvSpPr>
        <p:spPr/>
        <p:txBody>
          <a:bodyPr/>
          <a:lstStyle/>
          <a:p>
            <a:fld id="{3EA6513F-67BD-4A56-8680-8789C570A16E}" type="datetime1">
              <a:rPr lang="en-US" smtClean="0"/>
              <a:t>11/24/2022</a:t>
            </a:fld>
            <a:endParaRPr lang="en-US" dirty="0"/>
          </a:p>
        </p:txBody>
      </p:sp>
      <p:sp>
        <p:nvSpPr>
          <p:cNvPr id="5" name="Fußzeilenplatzhalter 4">
            <a:extLst>
              <a:ext uri="{FF2B5EF4-FFF2-40B4-BE49-F238E27FC236}">
                <a16:creationId xmlns:a16="http://schemas.microsoft.com/office/drawing/2014/main" id="{9FE151EF-84B5-4C95-919E-AFC384B950B7}"/>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150566B-B2EF-4B8F-BBBD-C9AA7C08914E}"/>
              </a:ext>
            </a:extLst>
          </p:cNvPr>
          <p:cNvSpPr>
            <a:spLocks noGrp="1"/>
          </p:cNvSpPr>
          <p:nvPr>
            <p:ph type="sldNum" sz="quarter" idx="12"/>
          </p:nvPr>
        </p:nvSpPr>
        <p:spPr/>
        <p:txBody>
          <a:bodyPr/>
          <a:lstStyle/>
          <a:p>
            <a:fld id="{90C2389C-3430-4069-9E08-8BBDF98C334F}" type="slidenum">
              <a:rPr lang="en-US" smtClean="0"/>
              <a:t>‹#›</a:t>
            </a:fld>
            <a:endParaRPr lang="en-US" dirty="0"/>
          </a:p>
        </p:txBody>
      </p:sp>
    </p:spTree>
    <p:extLst>
      <p:ext uri="{BB962C8B-B14F-4D97-AF65-F5344CB8AC3E}">
        <p14:creationId xmlns:p14="http://schemas.microsoft.com/office/powerpoint/2010/main" val="4204238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742CB1-BE20-4BC8-8F07-D867FF049A50}"/>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E4534E76-5395-4698-80E8-9D7FAE4D4D7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EE422DA-6A6A-46EF-95C7-F42155C8D9EC}"/>
              </a:ext>
            </a:extLst>
          </p:cNvPr>
          <p:cNvSpPr>
            <a:spLocks noGrp="1"/>
          </p:cNvSpPr>
          <p:nvPr>
            <p:ph type="dt" sz="half" idx="10"/>
          </p:nvPr>
        </p:nvSpPr>
        <p:spPr/>
        <p:txBody>
          <a:bodyPr/>
          <a:lstStyle/>
          <a:p>
            <a:fld id="{6FD712CA-C42E-43FD-BF3D-B9289EA8FECE}" type="datetime1">
              <a:rPr lang="en-US" smtClean="0"/>
              <a:t>11/24/2022</a:t>
            </a:fld>
            <a:endParaRPr lang="en-US" dirty="0"/>
          </a:p>
        </p:txBody>
      </p:sp>
      <p:sp>
        <p:nvSpPr>
          <p:cNvPr id="5" name="Fußzeilenplatzhalter 4">
            <a:extLst>
              <a:ext uri="{FF2B5EF4-FFF2-40B4-BE49-F238E27FC236}">
                <a16:creationId xmlns:a16="http://schemas.microsoft.com/office/drawing/2014/main" id="{56BB781A-88B3-4583-8DEE-C0193DCDBD0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0B274F29-7A95-4E3A-8FD4-A33713880172}"/>
              </a:ext>
            </a:extLst>
          </p:cNvPr>
          <p:cNvSpPr>
            <a:spLocks noGrp="1"/>
          </p:cNvSpPr>
          <p:nvPr>
            <p:ph type="sldNum" sz="quarter" idx="12"/>
          </p:nvPr>
        </p:nvSpPr>
        <p:spPr/>
        <p:txBody>
          <a:bodyPr/>
          <a:lstStyle/>
          <a:p>
            <a:fld id="{90C2389C-3430-4069-9E08-8BBDF98C334F}" type="slidenum">
              <a:rPr lang="en-US" smtClean="0"/>
              <a:t>‹#›</a:t>
            </a:fld>
            <a:endParaRPr lang="en-US" dirty="0"/>
          </a:p>
        </p:txBody>
      </p:sp>
    </p:spTree>
    <p:extLst>
      <p:ext uri="{BB962C8B-B14F-4D97-AF65-F5344CB8AC3E}">
        <p14:creationId xmlns:p14="http://schemas.microsoft.com/office/powerpoint/2010/main" val="859891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325B7DE-0B23-4483-BCE8-CB34027FD02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10728283-EBE5-4994-BC44-A159E90D8F0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93306EA-F1BA-4943-996C-8D080479E857}"/>
              </a:ext>
            </a:extLst>
          </p:cNvPr>
          <p:cNvSpPr>
            <a:spLocks noGrp="1"/>
          </p:cNvSpPr>
          <p:nvPr>
            <p:ph type="dt" sz="half" idx="10"/>
          </p:nvPr>
        </p:nvSpPr>
        <p:spPr/>
        <p:txBody>
          <a:bodyPr/>
          <a:lstStyle/>
          <a:p>
            <a:fld id="{28246EB6-3C9D-4FBA-81B3-15E38BD1DF6C}" type="datetime1">
              <a:rPr lang="en-US" smtClean="0"/>
              <a:t>11/24/2022</a:t>
            </a:fld>
            <a:endParaRPr lang="en-US" dirty="0"/>
          </a:p>
        </p:txBody>
      </p:sp>
      <p:sp>
        <p:nvSpPr>
          <p:cNvPr id="5" name="Fußzeilenplatzhalter 4">
            <a:extLst>
              <a:ext uri="{FF2B5EF4-FFF2-40B4-BE49-F238E27FC236}">
                <a16:creationId xmlns:a16="http://schemas.microsoft.com/office/drawing/2014/main" id="{EA16294A-C94B-4B6F-A4D2-0364C0564A93}"/>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02349BB-E778-40DE-9509-481A60E55147}"/>
              </a:ext>
            </a:extLst>
          </p:cNvPr>
          <p:cNvSpPr>
            <a:spLocks noGrp="1"/>
          </p:cNvSpPr>
          <p:nvPr>
            <p:ph type="sldNum" sz="quarter" idx="12"/>
          </p:nvPr>
        </p:nvSpPr>
        <p:spPr/>
        <p:txBody>
          <a:bodyPr/>
          <a:lstStyle/>
          <a:p>
            <a:fld id="{90C2389C-3430-4069-9E08-8BBDF98C334F}" type="slidenum">
              <a:rPr lang="en-US" smtClean="0"/>
              <a:t>‹#›</a:t>
            </a:fld>
            <a:endParaRPr lang="en-US" dirty="0"/>
          </a:p>
        </p:txBody>
      </p:sp>
    </p:spTree>
    <p:extLst>
      <p:ext uri="{BB962C8B-B14F-4D97-AF65-F5344CB8AC3E}">
        <p14:creationId xmlns:p14="http://schemas.microsoft.com/office/powerpoint/2010/main" val="817391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8710AC-C681-4920-8FBC-B57443E849C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FA6EA72-BF9F-4356-8531-C5E78C888CFC}"/>
              </a:ext>
            </a:extLst>
          </p:cNvPr>
          <p:cNvSpPr>
            <a:spLocks noGrp="1"/>
          </p:cNvSpPr>
          <p:nvPr>
            <p:ph idx="1"/>
          </p:nvPr>
        </p:nvSpPr>
        <p:spPr>
          <a:xfrm>
            <a:off x="719999" y="1907999"/>
            <a:ext cx="10800000" cy="4515025"/>
          </a:xfrm>
        </p:spPr>
        <p:txBody>
          <a:bodyPr/>
          <a:lstStyle>
            <a:lvl1pPr>
              <a:spcAft>
                <a:spcPts val="1200"/>
              </a:spcAft>
              <a:defRPr/>
            </a:lvl1pPr>
            <a:lvl2pPr>
              <a:spcAft>
                <a:spcPts val="1200"/>
              </a:spcAft>
              <a:defRPr/>
            </a:lvl2pPr>
            <a:lvl3pPr>
              <a:spcAft>
                <a:spcPts val="1200"/>
              </a:spcAft>
              <a:defRPr/>
            </a:lvl3pPr>
            <a:lvl4pPr>
              <a:spcAft>
                <a:spcPts val="1200"/>
              </a:spcAft>
              <a:defRPr/>
            </a:lvl4pPr>
          </a:lstStyle>
          <a:p>
            <a:pPr lvl="0"/>
            <a:r>
              <a:rPr lang="de-DE"/>
              <a:t>Mastertextformat bearbeiten</a:t>
            </a:r>
          </a:p>
          <a:p>
            <a:pPr lvl="1"/>
            <a:r>
              <a:rPr lang="de-DE"/>
              <a:t>Zweite Ebene</a:t>
            </a:r>
          </a:p>
          <a:p>
            <a:pPr lvl="2"/>
            <a:r>
              <a:rPr lang="de-DE"/>
              <a:t>Dritte Ebene</a:t>
            </a:r>
          </a:p>
          <a:p>
            <a:pPr lvl="3"/>
            <a:r>
              <a:rPr lang="de-DE"/>
              <a:t>Vierte Ebene</a:t>
            </a:r>
          </a:p>
        </p:txBody>
      </p:sp>
      <p:sp>
        <p:nvSpPr>
          <p:cNvPr id="6" name="Foliennummernplatzhalter 5">
            <a:extLst>
              <a:ext uri="{FF2B5EF4-FFF2-40B4-BE49-F238E27FC236}">
                <a16:creationId xmlns:a16="http://schemas.microsoft.com/office/drawing/2014/main" id="{7F871BA0-505C-4759-BD55-2D6E43C96F5A}"/>
              </a:ext>
            </a:extLst>
          </p:cNvPr>
          <p:cNvSpPr>
            <a:spLocks noGrp="1"/>
          </p:cNvSpPr>
          <p:nvPr>
            <p:ph type="sldNum" sz="quarter" idx="12"/>
          </p:nvPr>
        </p:nvSpPr>
        <p:spPr>
          <a:xfrm>
            <a:off x="11489475" y="6423025"/>
            <a:ext cx="550800" cy="273600"/>
          </a:xfrm>
          <a:prstGeom prst="rect">
            <a:avLst/>
          </a:prstGeom>
        </p:spPr>
        <p:txBody>
          <a:bodyPr/>
          <a:lstStyle/>
          <a:p>
            <a:fld id="{5466DDEF-6F62-4E10-A7D9-534B7EFA16E6}" type="slidenum">
              <a:rPr lang="de-DE" smtClean="0"/>
              <a:t>‹#›</a:t>
            </a:fld>
            <a:endParaRPr lang="de-DE"/>
          </a:p>
        </p:txBody>
      </p:sp>
    </p:spTree>
    <p:extLst>
      <p:ext uri="{BB962C8B-B14F-4D97-AF65-F5344CB8AC3E}">
        <p14:creationId xmlns:p14="http://schemas.microsoft.com/office/powerpoint/2010/main" val="3679066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C31BF4-1246-4F8F-97B1-02BEB4D6CC13}"/>
              </a:ext>
            </a:extLst>
          </p:cNvPr>
          <p:cNvSpPr>
            <a:spLocks noGrp="1"/>
          </p:cNvSpPr>
          <p:nvPr>
            <p:ph type="title"/>
          </p:nvPr>
        </p:nvSpPr>
        <p:spPr>
          <a:xfrm>
            <a:off x="838200" y="578341"/>
            <a:ext cx="10515600" cy="932596"/>
          </a:xfrm>
        </p:spPr>
        <p:txBody>
          <a:bodyPr/>
          <a:lstStyle>
            <a:lvl1pPr>
              <a:defRPr>
                <a:solidFill>
                  <a:schemeClr val="tx2"/>
                </a:solidFill>
              </a:defRPr>
            </a:lvl1pPr>
          </a:lstStyle>
          <a:p>
            <a:r>
              <a:rPr lang="de-DE"/>
              <a:t>Mastertitelformat bearbeiten</a:t>
            </a:r>
            <a:endParaRPr lang="en-US"/>
          </a:p>
        </p:txBody>
      </p:sp>
      <p:sp>
        <p:nvSpPr>
          <p:cNvPr id="3" name="Inhaltsplatzhalter 2">
            <a:extLst>
              <a:ext uri="{FF2B5EF4-FFF2-40B4-BE49-F238E27FC236}">
                <a16:creationId xmlns:a16="http://schemas.microsoft.com/office/drawing/2014/main" id="{246914AB-67B3-4E4F-BC1F-573F7BCD236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51EF3BD-AAFB-49AF-A1DB-94FC3707AAA9}"/>
              </a:ext>
            </a:extLst>
          </p:cNvPr>
          <p:cNvSpPr>
            <a:spLocks noGrp="1"/>
          </p:cNvSpPr>
          <p:nvPr>
            <p:ph type="dt" sz="half" idx="10"/>
          </p:nvPr>
        </p:nvSpPr>
        <p:spPr/>
        <p:txBody>
          <a:bodyPr/>
          <a:lstStyle/>
          <a:p>
            <a:fld id="{08AE0C71-3C5D-402A-BE8A-D9EA02403377}" type="datetime1">
              <a:rPr lang="en-US" smtClean="0"/>
              <a:t>11/24/2022</a:t>
            </a:fld>
            <a:endParaRPr lang="en-US" dirty="0"/>
          </a:p>
        </p:txBody>
      </p:sp>
      <p:sp>
        <p:nvSpPr>
          <p:cNvPr id="5" name="Fußzeilenplatzhalter 4">
            <a:extLst>
              <a:ext uri="{FF2B5EF4-FFF2-40B4-BE49-F238E27FC236}">
                <a16:creationId xmlns:a16="http://schemas.microsoft.com/office/drawing/2014/main" id="{EC4B0FA9-63E3-4992-86E9-EB8B426B8B5F}"/>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0A80E1C-B635-47B9-A396-431CF321EC03}"/>
              </a:ext>
            </a:extLst>
          </p:cNvPr>
          <p:cNvSpPr>
            <a:spLocks noGrp="1"/>
          </p:cNvSpPr>
          <p:nvPr>
            <p:ph type="sldNum" sz="quarter" idx="12"/>
          </p:nvPr>
        </p:nvSpPr>
        <p:spPr>
          <a:xfrm>
            <a:off x="8610600" y="6356350"/>
            <a:ext cx="3479800" cy="365125"/>
          </a:xfrm>
        </p:spPr>
        <p:txBody>
          <a:bodyPr/>
          <a:lstStyle>
            <a:lvl1pPr>
              <a:defRPr sz="1800">
                <a:latin typeface="Source Sans Pro Semibold" panose="020B0603030403020204" pitchFamily="34" charset="0"/>
                <a:ea typeface="Source Sans Pro Semibold" panose="020B0603030403020204" pitchFamily="34" charset="0"/>
              </a:defRPr>
            </a:lvl1pPr>
          </a:lstStyle>
          <a:p>
            <a:fld id="{90C2389C-3430-4069-9E08-8BBDF98C334F}" type="slidenum">
              <a:rPr lang="en-US" smtClean="0"/>
              <a:pPr/>
              <a:t>‹#›</a:t>
            </a:fld>
            <a:endParaRPr lang="en-US" dirty="0"/>
          </a:p>
        </p:txBody>
      </p:sp>
    </p:spTree>
    <p:extLst>
      <p:ext uri="{BB962C8B-B14F-4D97-AF65-F5344CB8AC3E}">
        <p14:creationId xmlns:p14="http://schemas.microsoft.com/office/powerpoint/2010/main" val="2093869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325D6-40D5-48FB-B97E-0D0A01BA657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2C65BEF3-17C2-4705-A0A9-8AAEB6D11D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E9383E1-53DD-4D35-BB4B-8BA5B4D8B4E4}"/>
              </a:ext>
            </a:extLst>
          </p:cNvPr>
          <p:cNvSpPr>
            <a:spLocks noGrp="1"/>
          </p:cNvSpPr>
          <p:nvPr>
            <p:ph type="dt" sz="half" idx="10"/>
          </p:nvPr>
        </p:nvSpPr>
        <p:spPr/>
        <p:txBody>
          <a:bodyPr/>
          <a:lstStyle/>
          <a:p>
            <a:fld id="{56D9AE3B-2893-4C8F-A3B6-B7B8D93F1981}" type="datetime1">
              <a:rPr lang="en-US" smtClean="0"/>
              <a:t>11/24/2022</a:t>
            </a:fld>
            <a:endParaRPr lang="en-US" dirty="0"/>
          </a:p>
        </p:txBody>
      </p:sp>
      <p:sp>
        <p:nvSpPr>
          <p:cNvPr id="5" name="Fußzeilenplatzhalter 4">
            <a:extLst>
              <a:ext uri="{FF2B5EF4-FFF2-40B4-BE49-F238E27FC236}">
                <a16:creationId xmlns:a16="http://schemas.microsoft.com/office/drawing/2014/main" id="{6FAA7E2A-2099-4B44-A3C0-96F6393AF50B}"/>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17E9ADF9-60F1-4DF9-A7A9-173993BA1F4D}"/>
              </a:ext>
            </a:extLst>
          </p:cNvPr>
          <p:cNvSpPr>
            <a:spLocks noGrp="1"/>
          </p:cNvSpPr>
          <p:nvPr>
            <p:ph type="sldNum" sz="quarter" idx="12"/>
          </p:nvPr>
        </p:nvSpPr>
        <p:spPr/>
        <p:txBody>
          <a:bodyPr/>
          <a:lstStyle/>
          <a:p>
            <a:fld id="{90C2389C-3430-4069-9E08-8BBDF98C334F}" type="slidenum">
              <a:rPr lang="en-US" smtClean="0"/>
              <a:t>‹#›</a:t>
            </a:fld>
            <a:endParaRPr lang="en-US" dirty="0"/>
          </a:p>
        </p:txBody>
      </p:sp>
    </p:spTree>
    <p:extLst>
      <p:ext uri="{BB962C8B-B14F-4D97-AF65-F5344CB8AC3E}">
        <p14:creationId xmlns:p14="http://schemas.microsoft.com/office/powerpoint/2010/main" val="763634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FB781E-8639-4603-BFEA-C6E64F2C1D0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FAA77F26-D099-4236-941E-BDC3C21FEEF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4D8C7D78-8604-4B8A-976F-D58E3C013A2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558FC450-FEB5-4D0F-BD68-B6D17243637C}"/>
              </a:ext>
            </a:extLst>
          </p:cNvPr>
          <p:cNvSpPr>
            <a:spLocks noGrp="1"/>
          </p:cNvSpPr>
          <p:nvPr>
            <p:ph type="dt" sz="half" idx="10"/>
          </p:nvPr>
        </p:nvSpPr>
        <p:spPr/>
        <p:txBody>
          <a:bodyPr/>
          <a:lstStyle/>
          <a:p>
            <a:fld id="{4341C08E-3AEF-40E7-9001-459AF09925EA}" type="datetime1">
              <a:rPr lang="en-US" smtClean="0"/>
              <a:t>11/24/2022</a:t>
            </a:fld>
            <a:endParaRPr lang="en-US" dirty="0"/>
          </a:p>
        </p:txBody>
      </p:sp>
      <p:sp>
        <p:nvSpPr>
          <p:cNvPr id="6" name="Fußzeilenplatzhalter 5">
            <a:extLst>
              <a:ext uri="{FF2B5EF4-FFF2-40B4-BE49-F238E27FC236}">
                <a16:creationId xmlns:a16="http://schemas.microsoft.com/office/drawing/2014/main" id="{588C91E4-90D1-4E3C-9AD6-7117E10483E6}"/>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089C5D43-9C4C-4811-8BFD-DA0E5FCED578}"/>
              </a:ext>
            </a:extLst>
          </p:cNvPr>
          <p:cNvSpPr>
            <a:spLocks noGrp="1"/>
          </p:cNvSpPr>
          <p:nvPr>
            <p:ph type="sldNum" sz="quarter" idx="12"/>
          </p:nvPr>
        </p:nvSpPr>
        <p:spPr/>
        <p:txBody>
          <a:bodyPr/>
          <a:lstStyle/>
          <a:p>
            <a:fld id="{90C2389C-3430-4069-9E08-8BBDF98C334F}" type="slidenum">
              <a:rPr lang="en-US" smtClean="0"/>
              <a:t>‹#›</a:t>
            </a:fld>
            <a:endParaRPr lang="en-US" dirty="0"/>
          </a:p>
        </p:txBody>
      </p:sp>
    </p:spTree>
    <p:extLst>
      <p:ext uri="{BB962C8B-B14F-4D97-AF65-F5344CB8AC3E}">
        <p14:creationId xmlns:p14="http://schemas.microsoft.com/office/powerpoint/2010/main" val="3308220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145DA7-0E2A-4807-A538-836C23F321B0}"/>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6107F21B-A6AE-4F6B-9FF8-3CBC517852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9135819-50B3-4196-AA21-7D6D55CA417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CC19DD9A-C213-4C48-A223-FCD925DB43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F92EEF8-E484-4880-9C4F-E3F25487BD3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9F734205-6C1F-4B07-9636-ECA0D815EE9A}"/>
              </a:ext>
            </a:extLst>
          </p:cNvPr>
          <p:cNvSpPr>
            <a:spLocks noGrp="1"/>
          </p:cNvSpPr>
          <p:nvPr>
            <p:ph type="dt" sz="half" idx="10"/>
          </p:nvPr>
        </p:nvSpPr>
        <p:spPr/>
        <p:txBody>
          <a:bodyPr/>
          <a:lstStyle/>
          <a:p>
            <a:fld id="{982E1C52-7BBF-4A6F-A6B4-B135690145A8}" type="datetime1">
              <a:rPr lang="en-US" smtClean="0"/>
              <a:t>11/24/2022</a:t>
            </a:fld>
            <a:endParaRPr lang="en-US" dirty="0"/>
          </a:p>
        </p:txBody>
      </p:sp>
      <p:sp>
        <p:nvSpPr>
          <p:cNvPr id="8" name="Fußzeilenplatzhalter 7">
            <a:extLst>
              <a:ext uri="{FF2B5EF4-FFF2-40B4-BE49-F238E27FC236}">
                <a16:creationId xmlns:a16="http://schemas.microsoft.com/office/drawing/2014/main" id="{9C69DDCB-C8AB-4152-A6D1-61E7E2ED9A8B}"/>
              </a:ext>
            </a:extLst>
          </p:cNvPr>
          <p:cNvSpPr>
            <a:spLocks noGrp="1"/>
          </p:cNvSpPr>
          <p:nvPr>
            <p:ph type="ftr" sz="quarter" idx="11"/>
          </p:nvPr>
        </p:nvSpPr>
        <p:spPr/>
        <p:txBody>
          <a:bodyPr/>
          <a:lstStyle/>
          <a:p>
            <a:endParaRPr lang="en-US" dirty="0"/>
          </a:p>
        </p:txBody>
      </p:sp>
      <p:sp>
        <p:nvSpPr>
          <p:cNvPr id="9" name="Foliennummernplatzhalter 8">
            <a:extLst>
              <a:ext uri="{FF2B5EF4-FFF2-40B4-BE49-F238E27FC236}">
                <a16:creationId xmlns:a16="http://schemas.microsoft.com/office/drawing/2014/main" id="{D0B2012F-C6C8-41C8-9E77-BDFEDE59EEFF}"/>
              </a:ext>
            </a:extLst>
          </p:cNvPr>
          <p:cNvSpPr>
            <a:spLocks noGrp="1"/>
          </p:cNvSpPr>
          <p:nvPr>
            <p:ph type="sldNum" sz="quarter" idx="12"/>
          </p:nvPr>
        </p:nvSpPr>
        <p:spPr/>
        <p:txBody>
          <a:bodyPr/>
          <a:lstStyle/>
          <a:p>
            <a:fld id="{90C2389C-3430-4069-9E08-8BBDF98C334F}" type="slidenum">
              <a:rPr lang="en-US" smtClean="0"/>
              <a:t>‹#›</a:t>
            </a:fld>
            <a:endParaRPr lang="en-US" dirty="0"/>
          </a:p>
        </p:txBody>
      </p:sp>
    </p:spTree>
    <p:extLst>
      <p:ext uri="{BB962C8B-B14F-4D97-AF65-F5344CB8AC3E}">
        <p14:creationId xmlns:p14="http://schemas.microsoft.com/office/powerpoint/2010/main" val="25686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055352-FD96-49EF-94C1-ADCA1BF64CAB}"/>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95405049-12D0-49E6-AF97-16849EA672D2}"/>
              </a:ext>
            </a:extLst>
          </p:cNvPr>
          <p:cNvSpPr>
            <a:spLocks noGrp="1"/>
          </p:cNvSpPr>
          <p:nvPr>
            <p:ph type="dt" sz="half" idx="10"/>
          </p:nvPr>
        </p:nvSpPr>
        <p:spPr/>
        <p:txBody>
          <a:bodyPr/>
          <a:lstStyle/>
          <a:p>
            <a:fld id="{42A744E8-E5CD-4BDE-BF03-18507367D277}" type="datetime1">
              <a:rPr lang="en-US" smtClean="0"/>
              <a:t>11/24/2022</a:t>
            </a:fld>
            <a:endParaRPr lang="en-US" dirty="0"/>
          </a:p>
        </p:txBody>
      </p:sp>
      <p:sp>
        <p:nvSpPr>
          <p:cNvPr id="4" name="Fußzeilenplatzhalter 3">
            <a:extLst>
              <a:ext uri="{FF2B5EF4-FFF2-40B4-BE49-F238E27FC236}">
                <a16:creationId xmlns:a16="http://schemas.microsoft.com/office/drawing/2014/main" id="{A4F54236-240E-420C-9552-4BC080CFB4C0}"/>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B7ECF4BB-069D-4CD8-BF47-6ECD1BB574C6}"/>
              </a:ext>
            </a:extLst>
          </p:cNvPr>
          <p:cNvSpPr>
            <a:spLocks noGrp="1"/>
          </p:cNvSpPr>
          <p:nvPr>
            <p:ph type="sldNum" sz="quarter" idx="12"/>
          </p:nvPr>
        </p:nvSpPr>
        <p:spPr/>
        <p:txBody>
          <a:bodyPr/>
          <a:lstStyle/>
          <a:p>
            <a:fld id="{90C2389C-3430-4069-9E08-8BBDF98C334F}" type="slidenum">
              <a:rPr lang="en-US" smtClean="0"/>
              <a:t>‹#›</a:t>
            </a:fld>
            <a:endParaRPr lang="en-US" dirty="0"/>
          </a:p>
        </p:txBody>
      </p:sp>
    </p:spTree>
    <p:extLst>
      <p:ext uri="{BB962C8B-B14F-4D97-AF65-F5344CB8AC3E}">
        <p14:creationId xmlns:p14="http://schemas.microsoft.com/office/powerpoint/2010/main" val="1341357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5372DD4-F87A-4081-8F33-209F97B33CFC}"/>
              </a:ext>
            </a:extLst>
          </p:cNvPr>
          <p:cNvSpPr>
            <a:spLocks noGrp="1"/>
          </p:cNvSpPr>
          <p:nvPr>
            <p:ph type="dt" sz="half" idx="10"/>
          </p:nvPr>
        </p:nvSpPr>
        <p:spPr/>
        <p:txBody>
          <a:bodyPr/>
          <a:lstStyle/>
          <a:p>
            <a:fld id="{FA93A724-3455-4C81-BC74-DEFCD53AFEB4}" type="datetime1">
              <a:rPr lang="en-US" smtClean="0"/>
              <a:t>11/24/2022</a:t>
            </a:fld>
            <a:endParaRPr lang="en-US" dirty="0"/>
          </a:p>
        </p:txBody>
      </p:sp>
      <p:sp>
        <p:nvSpPr>
          <p:cNvPr id="3" name="Fußzeilenplatzhalter 2">
            <a:extLst>
              <a:ext uri="{FF2B5EF4-FFF2-40B4-BE49-F238E27FC236}">
                <a16:creationId xmlns:a16="http://schemas.microsoft.com/office/drawing/2014/main" id="{1FEFD114-4DB8-435D-A2E2-E206D1B4986C}"/>
              </a:ext>
            </a:extLst>
          </p:cNvPr>
          <p:cNvSpPr>
            <a:spLocks noGrp="1"/>
          </p:cNvSpPr>
          <p:nvPr>
            <p:ph type="ftr" sz="quarter" idx="11"/>
          </p:nvPr>
        </p:nvSpPr>
        <p:spPr/>
        <p:txBody>
          <a:bodyPr/>
          <a:lstStyle/>
          <a:p>
            <a:endParaRPr lang="en-US" dirty="0"/>
          </a:p>
        </p:txBody>
      </p:sp>
      <p:sp>
        <p:nvSpPr>
          <p:cNvPr id="4" name="Foliennummernplatzhalter 3">
            <a:extLst>
              <a:ext uri="{FF2B5EF4-FFF2-40B4-BE49-F238E27FC236}">
                <a16:creationId xmlns:a16="http://schemas.microsoft.com/office/drawing/2014/main" id="{14567B8C-C2E0-4461-A938-DC678B4D3CCD}"/>
              </a:ext>
            </a:extLst>
          </p:cNvPr>
          <p:cNvSpPr>
            <a:spLocks noGrp="1"/>
          </p:cNvSpPr>
          <p:nvPr>
            <p:ph type="sldNum" sz="quarter" idx="12"/>
          </p:nvPr>
        </p:nvSpPr>
        <p:spPr/>
        <p:txBody>
          <a:bodyPr/>
          <a:lstStyle/>
          <a:p>
            <a:fld id="{90C2389C-3430-4069-9E08-8BBDF98C334F}" type="slidenum">
              <a:rPr lang="en-US" smtClean="0"/>
              <a:t>‹#›</a:t>
            </a:fld>
            <a:endParaRPr lang="en-US" dirty="0"/>
          </a:p>
        </p:txBody>
      </p:sp>
    </p:spTree>
    <p:extLst>
      <p:ext uri="{BB962C8B-B14F-4D97-AF65-F5344CB8AC3E}">
        <p14:creationId xmlns:p14="http://schemas.microsoft.com/office/powerpoint/2010/main" val="978646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D4199-62F8-43ED-8C2D-840E69522BF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A813486E-1FC1-4647-81F4-696290422A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C77BCD0C-F655-4B94-A1A6-EDD1B17A0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5F24CB6-0FB5-495F-B698-6BA3DFD4B12D}"/>
              </a:ext>
            </a:extLst>
          </p:cNvPr>
          <p:cNvSpPr>
            <a:spLocks noGrp="1"/>
          </p:cNvSpPr>
          <p:nvPr>
            <p:ph type="dt" sz="half" idx="10"/>
          </p:nvPr>
        </p:nvSpPr>
        <p:spPr/>
        <p:txBody>
          <a:bodyPr/>
          <a:lstStyle/>
          <a:p>
            <a:fld id="{06ED6FC3-5F4C-4AF6-B45B-FF3DBE4C01AF}" type="datetime1">
              <a:rPr lang="en-US" smtClean="0"/>
              <a:t>11/24/2022</a:t>
            </a:fld>
            <a:endParaRPr lang="en-US" dirty="0"/>
          </a:p>
        </p:txBody>
      </p:sp>
      <p:sp>
        <p:nvSpPr>
          <p:cNvPr id="6" name="Fußzeilenplatzhalter 5">
            <a:extLst>
              <a:ext uri="{FF2B5EF4-FFF2-40B4-BE49-F238E27FC236}">
                <a16:creationId xmlns:a16="http://schemas.microsoft.com/office/drawing/2014/main" id="{E4564549-F682-4236-9FA6-C4CF9F18DCE0}"/>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0D4A07D4-1B88-46E8-9375-5CD548F45492}"/>
              </a:ext>
            </a:extLst>
          </p:cNvPr>
          <p:cNvSpPr>
            <a:spLocks noGrp="1"/>
          </p:cNvSpPr>
          <p:nvPr>
            <p:ph type="sldNum" sz="quarter" idx="12"/>
          </p:nvPr>
        </p:nvSpPr>
        <p:spPr/>
        <p:txBody>
          <a:bodyPr/>
          <a:lstStyle/>
          <a:p>
            <a:fld id="{90C2389C-3430-4069-9E08-8BBDF98C334F}" type="slidenum">
              <a:rPr lang="en-US" smtClean="0"/>
              <a:t>‹#›</a:t>
            </a:fld>
            <a:endParaRPr lang="en-US" dirty="0"/>
          </a:p>
        </p:txBody>
      </p:sp>
    </p:spTree>
    <p:extLst>
      <p:ext uri="{BB962C8B-B14F-4D97-AF65-F5344CB8AC3E}">
        <p14:creationId xmlns:p14="http://schemas.microsoft.com/office/powerpoint/2010/main" val="77832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09E82E-D33E-48FE-827E-1BF932D47E3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8A18B45A-E5A5-4F09-8B12-F56490F2C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platzhalter 3">
            <a:extLst>
              <a:ext uri="{FF2B5EF4-FFF2-40B4-BE49-F238E27FC236}">
                <a16:creationId xmlns:a16="http://schemas.microsoft.com/office/drawing/2014/main" id="{B9C4A2E2-C558-4A03-8CBF-523CE76F4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8C0789B-DD9F-46C0-88B7-2932A7EB3154}"/>
              </a:ext>
            </a:extLst>
          </p:cNvPr>
          <p:cNvSpPr>
            <a:spLocks noGrp="1"/>
          </p:cNvSpPr>
          <p:nvPr>
            <p:ph type="dt" sz="half" idx="10"/>
          </p:nvPr>
        </p:nvSpPr>
        <p:spPr/>
        <p:txBody>
          <a:bodyPr/>
          <a:lstStyle/>
          <a:p>
            <a:fld id="{950CB3B5-8B63-452F-8FD1-B080447F7E8D}" type="datetime1">
              <a:rPr lang="en-US" smtClean="0"/>
              <a:t>11/24/2022</a:t>
            </a:fld>
            <a:endParaRPr lang="en-US" dirty="0"/>
          </a:p>
        </p:txBody>
      </p:sp>
      <p:sp>
        <p:nvSpPr>
          <p:cNvPr id="6" name="Fußzeilenplatzhalter 5">
            <a:extLst>
              <a:ext uri="{FF2B5EF4-FFF2-40B4-BE49-F238E27FC236}">
                <a16:creationId xmlns:a16="http://schemas.microsoft.com/office/drawing/2014/main" id="{F73AA020-8824-4371-9DF9-9ECFAAE27BA5}"/>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74FB49EC-2373-4AF7-813F-3002849CA150}"/>
              </a:ext>
            </a:extLst>
          </p:cNvPr>
          <p:cNvSpPr>
            <a:spLocks noGrp="1"/>
          </p:cNvSpPr>
          <p:nvPr>
            <p:ph type="sldNum" sz="quarter" idx="12"/>
          </p:nvPr>
        </p:nvSpPr>
        <p:spPr/>
        <p:txBody>
          <a:bodyPr/>
          <a:lstStyle/>
          <a:p>
            <a:fld id="{90C2389C-3430-4069-9E08-8BBDF98C334F}" type="slidenum">
              <a:rPr lang="en-US" smtClean="0"/>
              <a:t>‹#›</a:t>
            </a:fld>
            <a:endParaRPr lang="en-US" dirty="0"/>
          </a:p>
        </p:txBody>
      </p:sp>
    </p:spTree>
    <p:extLst>
      <p:ext uri="{BB962C8B-B14F-4D97-AF65-F5344CB8AC3E}">
        <p14:creationId xmlns:p14="http://schemas.microsoft.com/office/powerpoint/2010/main" val="351870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E76330A-3796-47AA-BA17-4C3E21396488}"/>
              </a:ext>
            </a:extLst>
          </p:cNvPr>
          <p:cNvSpPr>
            <a:spLocks noGrp="1"/>
          </p:cNvSpPr>
          <p:nvPr>
            <p:ph type="title"/>
          </p:nvPr>
        </p:nvSpPr>
        <p:spPr>
          <a:xfrm>
            <a:off x="838200" y="547334"/>
            <a:ext cx="10515600" cy="1143354"/>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platzhalter 2">
            <a:extLst>
              <a:ext uri="{FF2B5EF4-FFF2-40B4-BE49-F238E27FC236}">
                <a16:creationId xmlns:a16="http://schemas.microsoft.com/office/drawing/2014/main" id="{D65823A0-4CAF-4674-8919-62AA7DB8AB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9F52564-07AA-4DCF-9846-BF62EAFE65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CF3F98-2E22-4FA3-91F1-0050D822A9B9}" type="datetime1">
              <a:rPr lang="en-US" smtClean="0"/>
              <a:t>11/24/2022</a:t>
            </a:fld>
            <a:endParaRPr lang="en-US" dirty="0"/>
          </a:p>
        </p:txBody>
      </p:sp>
      <p:sp>
        <p:nvSpPr>
          <p:cNvPr id="5" name="Fußzeilenplatzhalter 4">
            <a:extLst>
              <a:ext uri="{FF2B5EF4-FFF2-40B4-BE49-F238E27FC236}">
                <a16:creationId xmlns:a16="http://schemas.microsoft.com/office/drawing/2014/main" id="{407B1549-EBA2-40A7-B303-ED1862E2DB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Foliennummernplatzhalter 5">
            <a:extLst>
              <a:ext uri="{FF2B5EF4-FFF2-40B4-BE49-F238E27FC236}">
                <a16:creationId xmlns:a16="http://schemas.microsoft.com/office/drawing/2014/main" id="{DFD05A18-975B-4EF5-99EE-1CFDAFE89A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C2389C-3430-4069-9E08-8BBDF98C334F}" type="slidenum">
              <a:rPr lang="en-US" smtClean="0"/>
              <a:t>‹#›</a:t>
            </a:fld>
            <a:endParaRPr lang="en-US" dirty="0"/>
          </a:p>
        </p:txBody>
      </p:sp>
      <p:sp>
        <p:nvSpPr>
          <p:cNvPr id="7" name="Rechteck 6">
            <a:extLst>
              <a:ext uri="{FF2B5EF4-FFF2-40B4-BE49-F238E27FC236}">
                <a16:creationId xmlns:a16="http://schemas.microsoft.com/office/drawing/2014/main" id="{188CECEE-D01D-42BA-9D8B-03A7EE4B7F75}"/>
              </a:ext>
            </a:extLst>
          </p:cNvPr>
          <p:cNvSpPr/>
          <p:nvPr userDrawn="1"/>
        </p:nvSpPr>
        <p:spPr>
          <a:xfrm>
            <a:off x="0" y="0"/>
            <a:ext cx="12192000" cy="16200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Source Sans Pro" panose="020B0503030403020204" pitchFamily="34" charset="0"/>
            </a:endParaRPr>
          </a:p>
        </p:txBody>
      </p:sp>
    </p:spTree>
    <p:extLst>
      <p:ext uri="{BB962C8B-B14F-4D97-AF65-F5344CB8AC3E}">
        <p14:creationId xmlns:p14="http://schemas.microsoft.com/office/powerpoint/2010/main" val="1111512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Source Sans Pro Light" panose="020B0403030403020204" pitchFamily="34" charset="0"/>
          <a:ea typeface="Source Sans Pro Light" panose="020B0403030403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anjit.singh@gesis.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26" Type="http://schemas.openxmlformats.org/officeDocument/2006/relationships/image" Target="../media/image45.png"/><Relationship Id="rId3" Type="http://schemas.openxmlformats.org/officeDocument/2006/relationships/image" Target="../media/image220.png"/><Relationship Id="rId21" Type="http://schemas.openxmlformats.org/officeDocument/2006/relationships/image" Target="../media/image40.png"/><Relationship Id="rId7" Type="http://schemas.openxmlformats.org/officeDocument/2006/relationships/image" Target="../media/image260.png"/><Relationship Id="rId12" Type="http://schemas.openxmlformats.org/officeDocument/2006/relationships/image" Target="../media/image31.png"/><Relationship Id="rId17" Type="http://schemas.openxmlformats.org/officeDocument/2006/relationships/image" Target="../media/image36.png"/><Relationship Id="rId25" Type="http://schemas.openxmlformats.org/officeDocument/2006/relationships/image" Target="../media/image44.png"/><Relationship Id="rId2" Type="http://schemas.openxmlformats.org/officeDocument/2006/relationships/notesSlide" Target="../notesSlides/notesSlide11.xml"/><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50.png"/><Relationship Id="rId11" Type="http://schemas.openxmlformats.org/officeDocument/2006/relationships/image" Target="../media/image30.png"/><Relationship Id="rId24" Type="http://schemas.openxmlformats.org/officeDocument/2006/relationships/image" Target="../media/image43.png"/><Relationship Id="rId5" Type="http://schemas.openxmlformats.org/officeDocument/2006/relationships/image" Target="../media/image240.png"/><Relationship Id="rId15" Type="http://schemas.openxmlformats.org/officeDocument/2006/relationships/image" Target="../media/image34.png"/><Relationship Id="rId23" Type="http://schemas.openxmlformats.org/officeDocument/2006/relationships/image" Target="../media/image42.png"/><Relationship Id="rId28" Type="http://schemas.openxmlformats.org/officeDocument/2006/relationships/image" Target="../media/image47.png"/><Relationship Id="rId10" Type="http://schemas.openxmlformats.org/officeDocument/2006/relationships/image" Target="../media/image29.png"/><Relationship Id="rId19" Type="http://schemas.openxmlformats.org/officeDocument/2006/relationships/image" Target="../media/image38.png"/><Relationship Id="rId4" Type="http://schemas.openxmlformats.org/officeDocument/2006/relationships/image" Target="../media/image230.png"/><Relationship Id="rId9" Type="http://schemas.openxmlformats.org/officeDocument/2006/relationships/image" Target="../media/image28.png"/><Relationship Id="rId14" Type="http://schemas.openxmlformats.org/officeDocument/2006/relationships/image" Target="../media/image33.png"/><Relationship Id="rId22" Type="http://schemas.openxmlformats.org/officeDocument/2006/relationships/image" Target="../media/image41.png"/><Relationship Id="rId27" Type="http://schemas.openxmlformats.org/officeDocument/2006/relationships/image" Target="../media/image4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007/s11135-009-9297-9"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oi.org/10.18148/srm/2020.v14i4.7416"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037/0022-3514.84.3.608"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570.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70.png"/><Relationship Id="rId7"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49.png"/></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54.png"/><Relationship Id="rId5" Type="http://schemas.openxmlformats.org/officeDocument/2006/relationships/image" Target="../media/image8.png"/><Relationship Id="rId10" Type="http://schemas.openxmlformats.org/officeDocument/2006/relationships/image" Target="../media/image53.png"/><Relationship Id="rId4" Type="http://schemas.openxmlformats.org/officeDocument/2006/relationships/image" Target="../media/image3.svg"/><Relationship Id="rId9" Type="http://schemas.openxmlformats.org/officeDocument/2006/relationships/image" Target="../media/image5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sqp.gesis.org/" TargetMode="External"/><Relationship Id="rId2" Type="http://schemas.openxmlformats.org/officeDocument/2006/relationships/hyperlink" Target="https://blog.gesis.org/adventures-in-ex-post-harmonization-frankensteins-creature/" TargetMode="External"/><Relationship Id="rId1" Type="http://schemas.openxmlformats.org/officeDocument/2006/relationships/slideLayout" Target="../slideLayouts/slideLayout2.xml"/><Relationship Id="rId4" Type="http://schemas.openxmlformats.org/officeDocument/2006/relationships/hyperlink" Target="https://www.gesis.org/en/services/crm/request-form-for-consultations-and-scientific-service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9525"/>
            <a:ext cx="12192000" cy="26064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Source Sans Pro" panose="020B0503030403020204" pitchFamily="34" charset="0"/>
            </a:endParaRPr>
          </a:p>
        </p:txBody>
      </p:sp>
      <p:sp>
        <p:nvSpPr>
          <p:cNvPr id="6" name="Rechteck 5"/>
          <p:cNvSpPr/>
          <p:nvPr/>
        </p:nvSpPr>
        <p:spPr>
          <a:xfrm>
            <a:off x="0" y="3009328"/>
            <a:ext cx="12192000" cy="1708904"/>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Source Sans Pro" panose="020B0503030403020204" pitchFamily="34" charset="0"/>
            </a:endParaRPr>
          </a:p>
        </p:txBody>
      </p:sp>
      <p:sp>
        <p:nvSpPr>
          <p:cNvPr id="7" name="Rechteck 6"/>
          <p:cNvSpPr/>
          <p:nvPr/>
        </p:nvSpPr>
        <p:spPr>
          <a:xfrm>
            <a:off x="0" y="4718232"/>
            <a:ext cx="12192000" cy="871009"/>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Source Sans Pro" panose="020B0503030403020204" pitchFamily="34" charset="0"/>
            </a:endParaRPr>
          </a:p>
        </p:txBody>
      </p:sp>
      <p:sp>
        <p:nvSpPr>
          <p:cNvPr id="9" name="Titel 1"/>
          <p:cNvSpPr txBox="1">
            <a:spLocks/>
          </p:cNvSpPr>
          <p:nvPr/>
        </p:nvSpPr>
        <p:spPr>
          <a:xfrm>
            <a:off x="4703682" y="3119704"/>
            <a:ext cx="7152958" cy="151216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rgbClr val="58748F"/>
                </a:solidFill>
                <a:latin typeface="Source Sans Pro" panose="020B0503030403020204" pitchFamily="34" charset="0"/>
                <a:ea typeface="Source Sans Pro Light" panose="020B0403030403020204" pitchFamily="34" charset="0"/>
                <a:cs typeface="+mj-cs"/>
              </a:defRPr>
            </a:lvl1pPr>
          </a:lstStyle>
          <a:p>
            <a:r>
              <a:rPr lang="en-US" sz="4000" dirty="0">
                <a:latin typeface="Source Sans Pro Semibold" panose="020B0603030403020204" pitchFamily="34" charset="0"/>
                <a:ea typeface="Source Sans Pro Semibold" panose="020B0603030403020204" pitchFamily="34" charset="0"/>
              </a:rPr>
              <a:t>Harmonizing survey data across different survey modes</a:t>
            </a:r>
            <a:endParaRPr lang="de-DE" sz="4000" dirty="0">
              <a:latin typeface="Source Sans Pro Semibold" panose="020B0603030403020204" pitchFamily="34" charset="0"/>
              <a:ea typeface="Source Sans Pro Semibold" panose="020B0603030403020204" pitchFamily="34" charset="0"/>
            </a:endParaRPr>
          </a:p>
        </p:txBody>
      </p:sp>
      <p:sp>
        <p:nvSpPr>
          <p:cNvPr id="10" name="Untertitel 2"/>
          <p:cNvSpPr txBox="1">
            <a:spLocks/>
          </p:cNvSpPr>
          <p:nvPr/>
        </p:nvSpPr>
        <p:spPr>
          <a:xfrm>
            <a:off x="4703683" y="4862247"/>
            <a:ext cx="4896544" cy="648072"/>
          </a:xfrm>
          <a:prstGeom prst="rect">
            <a:avLst/>
          </a:prstGeom>
        </p:spPr>
        <p:txBody>
          <a:bodyPr vert="horz" lIns="91440" tIns="45720" rIns="91440" bIns="45720" rtlCol="0">
            <a:normAutofit fontScale="92500"/>
          </a:bodyPr>
          <a:lstStyle>
            <a:lvl1pPr marL="0" indent="0" algn="l" defTabSz="914400" rtl="0" eaLnBrk="1" latinLnBrk="0" hangingPunct="1">
              <a:spcBef>
                <a:spcPct val="20000"/>
              </a:spcBef>
              <a:buFont typeface="Arial" pitchFamily="34" charset="0"/>
              <a:buNone/>
              <a:defRPr sz="2400" kern="1200">
                <a:solidFill>
                  <a:schemeClr val="bg1"/>
                </a:solidFill>
                <a:latin typeface="Source Sans Pro Light" panose="020B0403030403020204" pitchFamily="34" charset="0"/>
                <a:ea typeface="Source Sans Pro" panose="020B0503030403020204" pitchFamily="34" charset="0"/>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j-lt"/>
                <a:ea typeface="Source Sans Pro" panose="020B0503030403020204" pitchFamily="34" charset="0"/>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Source Sans Pro" panose="020B0503030403020204" pitchFamily="34" charset="0"/>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j-lt"/>
                <a:ea typeface="Source Sans Pro" panose="020B0503030403020204" pitchFamily="34" charset="0"/>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j-lt"/>
                <a:ea typeface="Source Sans Pro" panose="020B0503030403020204" pitchFamily="34" charset="0"/>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de-DE" dirty="0"/>
              <a:t>Dr. Ranjit K. Singh (</a:t>
            </a:r>
            <a:r>
              <a:rPr lang="de-DE" dirty="0">
                <a:hlinkClick r:id="rId2">
                  <a:extLst>
                    <a:ext uri="{A12FA001-AC4F-418D-AE19-62706E023703}">
                      <ahyp:hlinkClr xmlns:ahyp="http://schemas.microsoft.com/office/drawing/2018/hyperlinkcolor" val="tx"/>
                    </a:ext>
                  </a:extLst>
                </a:hlinkClick>
              </a:rPr>
              <a:t>ranjit.singh@gesis.org</a:t>
            </a:r>
            <a:r>
              <a:rPr lang="de-DE" dirty="0"/>
              <a:t>) </a:t>
            </a:r>
          </a:p>
        </p:txBody>
      </p:sp>
      <p:sp>
        <p:nvSpPr>
          <p:cNvPr id="12" name="Untertitel 2">
            <a:extLst>
              <a:ext uri="{FF2B5EF4-FFF2-40B4-BE49-F238E27FC236}">
                <a16:creationId xmlns:a16="http://schemas.microsoft.com/office/drawing/2014/main" id="{EBD40AE3-86ED-4E64-80FE-8CF07880A96B}"/>
              </a:ext>
            </a:extLst>
          </p:cNvPr>
          <p:cNvSpPr txBox="1">
            <a:spLocks/>
          </p:cNvSpPr>
          <p:nvPr/>
        </p:nvSpPr>
        <p:spPr>
          <a:xfrm>
            <a:off x="4703682" y="5633200"/>
            <a:ext cx="7488318" cy="648072"/>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chemeClr val="bg1"/>
                </a:solidFill>
                <a:latin typeface="Source Sans Pro Light" panose="020B0403030403020204" pitchFamily="34" charset="0"/>
                <a:ea typeface="Source Sans Pro" panose="020B0503030403020204" pitchFamily="34" charset="0"/>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j-lt"/>
                <a:ea typeface="Source Sans Pro" panose="020B0503030403020204" pitchFamily="34" charset="0"/>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Source Sans Pro" panose="020B0503030403020204" pitchFamily="34" charset="0"/>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j-lt"/>
                <a:ea typeface="Source Sans Pro" panose="020B0503030403020204" pitchFamily="34" charset="0"/>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j-lt"/>
                <a:ea typeface="Source Sans Pro" panose="020B0503030403020204" pitchFamily="34" charset="0"/>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de-DE" dirty="0">
                <a:solidFill>
                  <a:srgbClr val="597490"/>
                </a:solidFill>
                <a:latin typeface="Source Sans Pro" panose="020B0503030403020204" pitchFamily="34" charset="0"/>
              </a:rPr>
              <a:t>ESS &amp; </a:t>
            </a:r>
            <a:r>
              <a:rPr lang="de-DE" dirty="0" err="1">
                <a:solidFill>
                  <a:srgbClr val="597490"/>
                </a:solidFill>
                <a:latin typeface="Source Sans Pro" panose="020B0503030403020204" pitchFamily="34" charset="0"/>
              </a:rPr>
              <a:t>NatCen</a:t>
            </a:r>
            <a:r>
              <a:rPr lang="de-DE" dirty="0">
                <a:solidFill>
                  <a:srgbClr val="597490"/>
                </a:solidFill>
                <a:latin typeface="Source Sans Pro" panose="020B0503030403020204" pitchFamily="34" charset="0"/>
              </a:rPr>
              <a:t> Survey </a:t>
            </a:r>
            <a:r>
              <a:rPr lang="de-DE" dirty="0" err="1">
                <a:solidFill>
                  <a:srgbClr val="597490"/>
                </a:solidFill>
                <a:latin typeface="Source Sans Pro" panose="020B0503030403020204" pitchFamily="34" charset="0"/>
              </a:rPr>
              <a:t>Methodology</a:t>
            </a:r>
            <a:r>
              <a:rPr lang="de-DE" dirty="0">
                <a:solidFill>
                  <a:srgbClr val="597490"/>
                </a:solidFill>
                <a:latin typeface="Source Sans Pro" panose="020B0503030403020204" pitchFamily="34" charset="0"/>
              </a:rPr>
              <a:t> Seminar </a:t>
            </a:r>
            <a:r>
              <a:rPr lang="de-DE" b="1" i="1" dirty="0">
                <a:solidFill>
                  <a:srgbClr val="597490"/>
                </a:solidFill>
                <a:latin typeface="Source Sans Pro" panose="020B0503030403020204" pitchFamily="34" charset="0"/>
              </a:rPr>
              <a:t>2022-10-19</a:t>
            </a:r>
          </a:p>
        </p:txBody>
      </p:sp>
      <p:sp>
        <p:nvSpPr>
          <p:cNvPr id="2" name="TextBox 1">
            <a:extLst>
              <a:ext uri="{FF2B5EF4-FFF2-40B4-BE49-F238E27FC236}">
                <a16:creationId xmlns:a16="http://schemas.microsoft.com/office/drawing/2014/main" id="{ABCE69A5-F349-4E93-B435-4CA075C67076}"/>
              </a:ext>
            </a:extLst>
          </p:cNvPr>
          <p:cNvSpPr txBox="1"/>
          <p:nvPr/>
        </p:nvSpPr>
        <p:spPr>
          <a:xfrm>
            <a:off x="4703682" y="2419717"/>
            <a:ext cx="5007268" cy="584775"/>
          </a:xfrm>
          <a:prstGeom prst="rect">
            <a:avLst/>
          </a:prstGeom>
          <a:noFill/>
        </p:spPr>
        <p:txBody>
          <a:bodyPr wrap="none" rtlCol="0">
            <a:spAutoFit/>
          </a:bodyPr>
          <a:lstStyle/>
          <a:p>
            <a:r>
              <a:rPr lang="en-US" sz="3200" b="1" dirty="0">
                <a:solidFill>
                  <a:schemeClr val="tx2"/>
                </a:solidFill>
                <a:latin typeface="Source Sans Pro Black" panose="020B0803030403020204" pitchFamily="34" charset="0"/>
                <a:ea typeface="Source Sans Pro Black" panose="020B0803030403020204" pitchFamily="34" charset="0"/>
              </a:rPr>
              <a:t>GESIS</a:t>
            </a:r>
            <a:r>
              <a:rPr lang="en-US" b="1" dirty="0">
                <a:solidFill>
                  <a:schemeClr val="tx2"/>
                </a:solidFill>
              </a:rPr>
              <a:t> Leibniz Institute for the Social Sciences</a:t>
            </a:r>
          </a:p>
        </p:txBody>
      </p:sp>
    </p:spTree>
    <p:extLst>
      <p:ext uri="{BB962C8B-B14F-4D97-AF65-F5344CB8AC3E}">
        <p14:creationId xmlns:p14="http://schemas.microsoft.com/office/powerpoint/2010/main" val="3743084163"/>
      </p:ext>
    </p:extLst>
  </p:cSld>
  <p:clrMapOvr>
    <a:masterClrMapping/>
  </p:clrMapOvr>
  <mc:AlternateContent xmlns:mc="http://schemas.openxmlformats.org/markup-compatibility/2006" xmlns:p14="http://schemas.microsoft.com/office/powerpoint/2010/main">
    <mc:Choice Requires="p14">
      <p:transition spd="slow" p14:dur="2000" advTm="7273"/>
    </mc:Choice>
    <mc:Fallback xmlns="">
      <p:transition spd="slow" advTm="727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C6AB15-73AD-4C8A-95ED-D132FD49CFD8}"/>
              </a:ext>
            </a:extLst>
          </p:cNvPr>
          <p:cNvSpPr>
            <a:spLocks noGrp="1"/>
          </p:cNvSpPr>
          <p:nvPr>
            <p:ph type="title"/>
          </p:nvPr>
        </p:nvSpPr>
        <p:spPr>
          <a:xfrm>
            <a:off x="838200" y="798149"/>
            <a:ext cx="10515600" cy="932596"/>
          </a:xfrm>
        </p:spPr>
        <p:txBody>
          <a:bodyPr>
            <a:normAutofit fontScale="90000"/>
          </a:bodyPr>
          <a:lstStyle/>
          <a:p>
            <a:r>
              <a:rPr lang="de-DE" dirty="0" err="1"/>
              <a:t>Four</a:t>
            </a:r>
            <a:r>
              <a:rPr lang="de-DE" dirty="0"/>
              <a:t> </a:t>
            </a:r>
            <a:r>
              <a:rPr lang="de-DE" dirty="0" err="1"/>
              <a:t>Ideas</a:t>
            </a:r>
            <a:r>
              <a:rPr lang="de-DE" dirty="0"/>
              <a:t> </a:t>
            </a:r>
            <a:r>
              <a:rPr lang="de-DE" dirty="0" err="1"/>
              <a:t>to</a:t>
            </a:r>
            <a:r>
              <a:rPr lang="de-DE" dirty="0"/>
              <a:t> </a:t>
            </a:r>
            <a:r>
              <a:rPr lang="de-DE" dirty="0" err="1"/>
              <a:t>assess</a:t>
            </a:r>
            <a:r>
              <a:rPr lang="de-DE" dirty="0"/>
              <a:t> (and </a:t>
            </a:r>
            <a:r>
              <a:rPr lang="de-DE" dirty="0" err="1"/>
              <a:t>mitigate</a:t>
            </a:r>
            <a:r>
              <a:rPr lang="de-DE" dirty="0"/>
              <a:t>) </a:t>
            </a:r>
            <a:br>
              <a:rPr lang="de-DE" dirty="0"/>
            </a:br>
            <a:r>
              <a:rPr lang="de-DE" dirty="0" err="1"/>
              <a:t>mode</a:t>
            </a:r>
            <a:r>
              <a:rPr lang="de-DE" dirty="0"/>
              <a:t> </a:t>
            </a:r>
            <a:r>
              <a:rPr lang="de-DE" dirty="0" err="1"/>
              <a:t>comparability</a:t>
            </a:r>
            <a:r>
              <a:rPr lang="de-DE" dirty="0"/>
              <a:t> </a:t>
            </a:r>
            <a:r>
              <a:rPr lang="de-DE" dirty="0" err="1"/>
              <a:t>issues</a:t>
            </a:r>
            <a:endParaRPr lang="en-US" dirty="0"/>
          </a:p>
        </p:txBody>
      </p:sp>
      <p:grpSp>
        <p:nvGrpSpPr>
          <p:cNvPr id="41" name="Gruppieren 40">
            <a:extLst>
              <a:ext uri="{FF2B5EF4-FFF2-40B4-BE49-F238E27FC236}">
                <a16:creationId xmlns:a16="http://schemas.microsoft.com/office/drawing/2014/main" id="{C33617B3-D0DF-4E07-9E14-2756B76B5496}"/>
              </a:ext>
            </a:extLst>
          </p:cNvPr>
          <p:cNvGrpSpPr/>
          <p:nvPr/>
        </p:nvGrpSpPr>
        <p:grpSpPr>
          <a:xfrm>
            <a:off x="1275307" y="2190864"/>
            <a:ext cx="1363825" cy="1397755"/>
            <a:chOff x="1471114" y="2463767"/>
            <a:chExt cx="1363825" cy="1397755"/>
          </a:xfrm>
        </p:grpSpPr>
        <p:grpSp>
          <p:nvGrpSpPr>
            <p:cNvPr id="30" name="Gruppieren 29">
              <a:extLst>
                <a:ext uri="{FF2B5EF4-FFF2-40B4-BE49-F238E27FC236}">
                  <a16:creationId xmlns:a16="http://schemas.microsoft.com/office/drawing/2014/main" id="{0291B734-7E38-4230-8C40-AE761A0CF2F7}"/>
                </a:ext>
              </a:extLst>
            </p:cNvPr>
            <p:cNvGrpSpPr/>
            <p:nvPr/>
          </p:nvGrpSpPr>
          <p:grpSpPr>
            <a:xfrm>
              <a:off x="1708359" y="2463767"/>
              <a:ext cx="1126580" cy="1097770"/>
              <a:chOff x="2921960" y="4150898"/>
              <a:chExt cx="2237297" cy="2180084"/>
            </a:xfrm>
          </p:grpSpPr>
          <p:sp>
            <p:nvSpPr>
              <p:cNvPr id="4" name="Ellipse 3">
                <a:extLst>
                  <a:ext uri="{FF2B5EF4-FFF2-40B4-BE49-F238E27FC236}">
                    <a16:creationId xmlns:a16="http://schemas.microsoft.com/office/drawing/2014/main" id="{8939F224-E3C1-4186-9423-DF3CEA050DA8}"/>
                  </a:ext>
                </a:extLst>
              </p:cNvPr>
              <p:cNvSpPr/>
              <p:nvPr/>
            </p:nvSpPr>
            <p:spPr>
              <a:xfrm rot="1152360">
                <a:off x="4623547" y="4973085"/>
                <a:ext cx="535710" cy="535710"/>
              </a:xfrm>
              <a:prstGeom prst="ellipse">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hteck 4">
                <a:extLst>
                  <a:ext uri="{FF2B5EF4-FFF2-40B4-BE49-F238E27FC236}">
                    <a16:creationId xmlns:a16="http://schemas.microsoft.com/office/drawing/2014/main" id="{4CCC9237-1A88-481C-9EAA-6DC34A7C32E8}"/>
                  </a:ext>
                </a:extLst>
              </p:cNvPr>
              <p:cNvSpPr/>
              <p:nvPr/>
            </p:nvSpPr>
            <p:spPr>
              <a:xfrm>
                <a:off x="2921960" y="4150898"/>
                <a:ext cx="1191490" cy="397164"/>
              </a:xfrm>
              <a:prstGeom prst="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hteck 5">
                <a:extLst>
                  <a:ext uri="{FF2B5EF4-FFF2-40B4-BE49-F238E27FC236}">
                    <a16:creationId xmlns:a16="http://schemas.microsoft.com/office/drawing/2014/main" id="{04443F38-9E53-458A-A11E-2C7E6062C240}"/>
                  </a:ext>
                </a:extLst>
              </p:cNvPr>
              <p:cNvSpPr/>
              <p:nvPr/>
            </p:nvSpPr>
            <p:spPr>
              <a:xfrm>
                <a:off x="2921960" y="4740161"/>
                <a:ext cx="1191490" cy="397164"/>
              </a:xfrm>
              <a:prstGeom prst="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hteck 6">
                <a:extLst>
                  <a:ext uri="{FF2B5EF4-FFF2-40B4-BE49-F238E27FC236}">
                    <a16:creationId xmlns:a16="http://schemas.microsoft.com/office/drawing/2014/main" id="{11D7AB7E-3E6B-4B5D-8F1F-B9A1CF7FE2E2}"/>
                  </a:ext>
                </a:extLst>
              </p:cNvPr>
              <p:cNvSpPr/>
              <p:nvPr/>
            </p:nvSpPr>
            <p:spPr>
              <a:xfrm>
                <a:off x="2921960" y="5344557"/>
                <a:ext cx="1191490" cy="397164"/>
              </a:xfrm>
              <a:prstGeom prst="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 name="Rechteck 7">
                <a:extLst>
                  <a:ext uri="{FF2B5EF4-FFF2-40B4-BE49-F238E27FC236}">
                    <a16:creationId xmlns:a16="http://schemas.microsoft.com/office/drawing/2014/main" id="{F02C7473-8723-4C4A-B055-841ACFB578A1}"/>
                  </a:ext>
                </a:extLst>
              </p:cNvPr>
              <p:cNvSpPr/>
              <p:nvPr/>
            </p:nvSpPr>
            <p:spPr>
              <a:xfrm>
                <a:off x="2921960" y="5933818"/>
                <a:ext cx="1191490" cy="397164"/>
              </a:xfrm>
              <a:prstGeom prst="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cxnSp>
            <p:nvCxnSpPr>
              <p:cNvPr id="9" name="Gerade Verbindung mit Pfeil 8">
                <a:extLst>
                  <a:ext uri="{FF2B5EF4-FFF2-40B4-BE49-F238E27FC236}">
                    <a16:creationId xmlns:a16="http://schemas.microsoft.com/office/drawing/2014/main" id="{7942104F-A552-4569-9D7C-4F31B7DC75C1}"/>
                  </a:ext>
                </a:extLst>
              </p:cNvPr>
              <p:cNvCxnSpPr>
                <a:stCxn id="5" idx="3"/>
                <a:endCxn id="4" idx="1"/>
              </p:cNvCxnSpPr>
              <p:nvPr/>
            </p:nvCxnSpPr>
            <p:spPr>
              <a:xfrm>
                <a:off x="4113450" y="4349480"/>
                <a:ext cx="661399" cy="650294"/>
              </a:xfrm>
              <a:prstGeom prst="straightConnector1">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ACAE9A64-7D39-458A-AC22-194E4426CC3B}"/>
                  </a:ext>
                </a:extLst>
              </p:cNvPr>
              <p:cNvCxnSpPr>
                <a:stCxn id="6" idx="3"/>
                <a:endCxn id="4" idx="2"/>
              </p:cNvCxnSpPr>
              <p:nvPr/>
            </p:nvCxnSpPr>
            <p:spPr>
              <a:xfrm>
                <a:off x="4113450" y="4938743"/>
                <a:ext cx="525006" cy="214082"/>
              </a:xfrm>
              <a:prstGeom prst="straightConnector1">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E13A99C-7558-4F57-AF30-D96870D93DCC}"/>
                  </a:ext>
                </a:extLst>
              </p:cNvPr>
              <p:cNvCxnSpPr>
                <a:stCxn id="7" idx="3"/>
                <a:endCxn id="4" idx="3"/>
              </p:cNvCxnSpPr>
              <p:nvPr/>
            </p:nvCxnSpPr>
            <p:spPr>
              <a:xfrm flipV="1">
                <a:off x="4113450" y="5357493"/>
                <a:ext cx="536786" cy="185646"/>
              </a:xfrm>
              <a:prstGeom prst="straightConnector1">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8E4CF22D-9328-4412-A0AA-73E90AAF4F2C}"/>
                  </a:ext>
                </a:extLst>
              </p:cNvPr>
              <p:cNvCxnSpPr>
                <a:stCxn id="8" idx="3"/>
                <a:endCxn id="4" idx="4"/>
              </p:cNvCxnSpPr>
              <p:nvPr/>
            </p:nvCxnSpPr>
            <p:spPr>
              <a:xfrm flipV="1">
                <a:off x="4113450" y="5493887"/>
                <a:ext cx="689837" cy="638513"/>
              </a:xfrm>
              <a:prstGeom prst="straightConnector1">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uppieren 30">
              <a:extLst>
                <a:ext uri="{FF2B5EF4-FFF2-40B4-BE49-F238E27FC236}">
                  <a16:creationId xmlns:a16="http://schemas.microsoft.com/office/drawing/2014/main" id="{553A673F-957A-48E3-88BB-38E8D75929FE}"/>
                </a:ext>
              </a:extLst>
            </p:cNvPr>
            <p:cNvGrpSpPr/>
            <p:nvPr/>
          </p:nvGrpSpPr>
          <p:grpSpPr>
            <a:xfrm>
              <a:off x="1471114" y="2763752"/>
              <a:ext cx="1126580" cy="1097770"/>
              <a:chOff x="2921960" y="4150898"/>
              <a:chExt cx="2237297" cy="2180084"/>
            </a:xfrm>
            <a:solidFill>
              <a:schemeClr val="bg1">
                <a:alpha val="80000"/>
              </a:schemeClr>
            </a:solidFill>
          </p:grpSpPr>
          <p:sp>
            <p:nvSpPr>
              <p:cNvPr id="32" name="Ellipse 31">
                <a:extLst>
                  <a:ext uri="{FF2B5EF4-FFF2-40B4-BE49-F238E27FC236}">
                    <a16:creationId xmlns:a16="http://schemas.microsoft.com/office/drawing/2014/main" id="{3F4E8A89-4A3F-464F-B034-01ECA40FCD41}"/>
                  </a:ext>
                </a:extLst>
              </p:cNvPr>
              <p:cNvSpPr/>
              <p:nvPr/>
            </p:nvSpPr>
            <p:spPr>
              <a:xfrm rot="1152360">
                <a:off x="4623547" y="4973085"/>
                <a:ext cx="535710" cy="535710"/>
              </a:xfrm>
              <a:prstGeom prst="ellipse">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hteck 32">
                <a:extLst>
                  <a:ext uri="{FF2B5EF4-FFF2-40B4-BE49-F238E27FC236}">
                    <a16:creationId xmlns:a16="http://schemas.microsoft.com/office/drawing/2014/main" id="{118477D3-35F4-4447-B088-1F258205569B}"/>
                  </a:ext>
                </a:extLst>
              </p:cNvPr>
              <p:cNvSpPr/>
              <p:nvPr/>
            </p:nvSpPr>
            <p:spPr>
              <a:xfrm>
                <a:off x="2921960" y="4150898"/>
                <a:ext cx="1191490" cy="397164"/>
              </a:xfrm>
              <a:prstGeom prst="rect">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4" name="Rechteck 33">
                <a:extLst>
                  <a:ext uri="{FF2B5EF4-FFF2-40B4-BE49-F238E27FC236}">
                    <a16:creationId xmlns:a16="http://schemas.microsoft.com/office/drawing/2014/main" id="{6E5D32EE-BFC0-4CA6-90FA-043B0BD6309D}"/>
                  </a:ext>
                </a:extLst>
              </p:cNvPr>
              <p:cNvSpPr/>
              <p:nvPr/>
            </p:nvSpPr>
            <p:spPr>
              <a:xfrm>
                <a:off x="2921960" y="4740161"/>
                <a:ext cx="1191490" cy="397164"/>
              </a:xfrm>
              <a:prstGeom prst="rect">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hteck 34">
                <a:extLst>
                  <a:ext uri="{FF2B5EF4-FFF2-40B4-BE49-F238E27FC236}">
                    <a16:creationId xmlns:a16="http://schemas.microsoft.com/office/drawing/2014/main" id="{F64CE76D-A9F7-4AE7-A16C-EA909FA3750C}"/>
                  </a:ext>
                </a:extLst>
              </p:cNvPr>
              <p:cNvSpPr/>
              <p:nvPr/>
            </p:nvSpPr>
            <p:spPr>
              <a:xfrm>
                <a:off x="2921960" y="5344557"/>
                <a:ext cx="1191490" cy="397164"/>
              </a:xfrm>
              <a:prstGeom prst="rect">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6" name="Rechteck 35">
                <a:extLst>
                  <a:ext uri="{FF2B5EF4-FFF2-40B4-BE49-F238E27FC236}">
                    <a16:creationId xmlns:a16="http://schemas.microsoft.com/office/drawing/2014/main" id="{EB804DF4-4635-4978-8871-C33353030775}"/>
                  </a:ext>
                </a:extLst>
              </p:cNvPr>
              <p:cNvSpPr/>
              <p:nvPr/>
            </p:nvSpPr>
            <p:spPr>
              <a:xfrm>
                <a:off x="2921960" y="5933818"/>
                <a:ext cx="1191490" cy="397164"/>
              </a:xfrm>
              <a:prstGeom prst="rect">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cxnSp>
            <p:nvCxnSpPr>
              <p:cNvPr id="37" name="Gerade Verbindung mit Pfeil 36">
                <a:extLst>
                  <a:ext uri="{FF2B5EF4-FFF2-40B4-BE49-F238E27FC236}">
                    <a16:creationId xmlns:a16="http://schemas.microsoft.com/office/drawing/2014/main" id="{EA51CC98-51C8-4E73-AD63-4547956A952D}"/>
                  </a:ext>
                </a:extLst>
              </p:cNvPr>
              <p:cNvCxnSpPr>
                <a:stCxn id="33" idx="3"/>
                <a:endCxn id="32" idx="1"/>
              </p:cNvCxnSpPr>
              <p:nvPr/>
            </p:nvCxnSpPr>
            <p:spPr>
              <a:xfrm>
                <a:off x="4113450" y="4349480"/>
                <a:ext cx="661399" cy="650294"/>
              </a:xfrm>
              <a:prstGeom prst="straightConnector1">
                <a:avLst/>
              </a:prstGeom>
              <a:grpFill/>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AEC8DE08-EF82-41E1-AE7C-E8BC66324245}"/>
                  </a:ext>
                </a:extLst>
              </p:cNvPr>
              <p:cNvCxnSpPr>
                <a:stCxn id="34" idx="3"/>
                <a:endCxn id="32" idx="2"/>
              </p:cNvCxnSpPr>
              <p:nvPr/>
            </p:nvCxnSpPr>
            <p:spPr>
              <a:xfrm>
                <a:off x="4113450" y="4938743"/>
                <a:ext cx="525006" cy="214082"/>
              </a:xfrm>
              <a:prstGeom prst="straightConnector1">
                <a:avLst/>
              </a:prstGeom>
              <a:grpFill/>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BAB6F5A0-C9AB-4A86-B87E-0F2080122579}"/>
                  </a:ext>
                </a:extLst>
              </p:cNvPr>
              <p:cNvCxnSpPr>
                <a:stCxn id="35" idx="3"/>
                <a:endCxn id="32" idx="3"/>
              </p:cNvCxnSpPr>
              <p:nvPr/>
            </p:nvCxnSpPr>
            <p:spPr>
              <a:xfrm flipV="1">
                <a:off x="4113450" y="5357493"/>
                <a:ext cx="536786" cy="185646"/>
              </a:xfrm>
              <a:prstGeom prst="straightConnector1">
                <a:avLst/>
              </a:prstGeom>
              <a:grpFill/>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9702B68B-86E2-40BB-A6F2-7D742D6D5C4D}"/>
                  </a:ext>
                </a:extLst>
              </p:cNvPr>
              <p:cNvCxnSpPr>
                <a:stCxn id="36" idx="3"/>
                <a:endCxn id="32" idx="4"/>
              </p:cNvCxnSpPr>
              <p:nvPr/>
            </p:nvCxnSpPr>
            <p:spPr>
              <a:xfrm flipV="1">
                <a:off x="4113450" y="5493887"/>
                <a:ext cx="689837" cy="638513"/>
              </a:xfrm>
              <a:prstGeom prst="straightConnector1">
                <a:avLst/>
              </a:prstGeom>
              <a:grpFill/>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Gruppieren 90">
            <a:extLst>
              <a:ext uri="{FF2B5EF4-FFF2-40B4-BE49-F238E27FC236}">
                <a16:creationId xmlns:a16="http://schemas.microsoft.com/office/drawing/2014/main" id="{6CB4A7DE-79C9-4578-BEB7-7BAB68BD9A04}"/>
              </a:ext>
            </a:extLst>
          </p:cNvPr>
          <p:cNvGrpSpPr/>
          <p:nvPr/>
        </p:nvGrpSpPr>
        <p:grpSpPr>
          <a:xfrm>
            <a:off x="9321301" y="2310759"/>
            <a:ext cx="1828182" cy="1157964"/>
            <a:chOff x="1025796" y="2532165"/>
            <a:chExt cx="3007313" cy="1904823"/>
          </a:xfrm>
          <a:gradFill>
            <a:gsLst>
              <a:gs pos="0">
                <a:schemeClr val="accent6"/>
              </a:gs>
              <a:gs pos="50000">
                <a:schemeClr val="accent1"/>
              </a:gs>
              <a:gs pos="100000">
                <a:schemeClr val="accent5"/>
              </a:gs>
            </a:gsLst>
            <a:lin ang="2700000" scaled="0"/>
          </a:gradFill>
        </p:grpSpPr>
        <p:sp>
          <p:nvSpPr>
            <p:cNvPr id="85" name="Freihandform: Form 84">
              <a:extLst>
                <a:ext uri="{FF2B5EF4-FFF2-40B4-BE49-F238E27FC236}">
                  <a16:creationId xmlns:a16="http://schemas.microsoft.com/office/drawing/2014/main" id="{43778F06-264B-4A28-B311-2DC854BCB8CC}"/>
                </a:ext>
              </a:extLst>
            </p:cNvPr>
            <p:cNvSpPr/>
            <p:nvPr/>
          </p:nvSpPr>
          <p:spPr>
            <a:xfrm>
              <a:off x="1025796" y="2533608"/>
              <a:ext cx="907677" cy="1871633"/>
            </a:xfrm>
            <a:custGeom>
              <a:avLst/>
              <a:gdLst>
                <a:gd name="connsiteX0" fmla="*/ 785019 w 907677"/>
                <a:gd name="connsiteY0" fmla="*/ 131317 h 1871633"/>
                <a:gd name="connsiteX1" fmla="*/ 645043 w 907677"/>
                <a:gd name="connsiteY1" fmla="*/ 36076 h 1871633"/>
                <a:gd name="connsiteX2" fmla="*/ 464662 w 907677"/>
                <a:gd name="connsiteY2" fmla="*/ 0 h 1871633"/>
                <a:gd name="connsiteX3" fmla="*/ 265521 w 907677"/>
                <a:gd name="connsiteY3" fmla="*/ 40405 h 1871633"/>
                <a:gd name="connsiteX4" fmla="*/ 124102 w 907677"/>
                <a:gd name="connsiteY4" fmla="*/ 147191 h 1871633"/>
                <a:gd name="connsiteX5" fmla="*/ 40405 w 907677"/>
                <a:gd name="connsiteY5" fmla="*/ 307369 h 1871633"/>
                <a:gd name="connsiteX6" fmla="*/ 11544 w 907677"/>
                <a:gd name="connsiteY6" fmla="*/ 503624 h 1871633"/>
                <a:gd name="connsiteX7" fmla="*/ 69266 w 907677"/>
                <a:gd name="connsiteY7" fmla="*/ 792233 h 1871633"/>
                <a:gd name="connsiteX8" fmla="*/ 298711 w 907677"/>
                <a:gd name="connsiteY8" fmla="*/ 976944 h 1871633"/>
                <a:gd name="connsiteX9" fmla="*/ 487751 w 907677"/>
                <a:gd name="connsiteY9" fmla="*/ 1054868 h 1871633"/>
                <a:gd name="connsiteX10" fmla="*/ 567118 w 907677"/>
                <a:gd name="connsiteY10" fmla="*/ 1093831 h 1871633"/>
                <a:gd name="connsiteX11" fmla="*/ 613296 w 907677"/>
                <a:gd name="connsiteY11" fmla="*/ 1140008 h 1871633"/>
                <a:gd name="connsiteX12" fmla="*/ 634942 w 907677"/>
                <a:gd name="connsiteY12" fmla="*/ 1215047 h 1871633"/>
                <a:gd name="connsiteX13" fmla="*/ 640714 w 907677"/>
                <a:gd name="connsiteY13" fmla="*/ 1333376 h 1871633"/>
                <a:gd name="connsiteX14" fmla="*/ 634942 w 907677"/>
                <a:gd name="connsiteY14" fmla="*/ 1447377 h 1871633"/>
                <a:gd name="connsiteX15" fmla="*/ 610410 w 907677"/>
                <a:gd name="connsiteY15" fmla="*/ 1533960 h 1871633"/>
                <a:gd name="connsiteX16" fmla="*/ 554131 w 907677"/>
                <a:gd name="connsiteY16" fmla="*/ 1588796 h 1871633"/>
                <a:gd name="connsiteX17" fmla="*/ 448788 w 907677"/>
                <a:gd name="connsiteY17" fmla="*/ 1607556 h 1871633"/>
                <a:gd name="connsiteX18" fmla="*/ 305926 w 907677"/>
                <a:gd name="connsiteY18" fmla="*/ 1549834 h 1871633"/>
                <a:gd name="connsiteX19" fmla="*/ 262635 w 907677"/>
                <a:gd name="connsiteY19" fmla="*/ 1418516 h 1871633"/>
                <a:gd name="connsiteX20" fmla="*/ 262635 w 907677"/>
                <a:gd name="connsiteY20" fmla="*/ 1336263 h 1871633"/>
                <a:gd name="connsiteX21" fmla="*/ 0 w 907677"/>
                <a:gd name="connsiteY21" fmla="*/ 1336263 h 1871633"/>
                <a:gd name="connsiteX22" fmla="*/ 0 w 907677"/>
                <a:gd name="connsiteY22" fmla="*/ 1434390 h 1871633"/>
                <a:gd name="connsiteX23" fmla="*/ 34633 w 907677"/>
                <a:gd name="connsiteY23" fmla="*/ 1607556 h 1871633"/>
                <a:gd name="connsiteX24" fmla="*/ 128431 w 907677"/>
                <a:gd name="connsiteY24" fmla="*/ 1746088 h 1871633"/>
                <a:gd name="connsiteX25" fmla="*/ 271293 w 907677"/>
                <a:gd name="connsiteY25" fmla="*/ 1838443 h 1871633"/>
                <a:gd name="connsiteX26" fmla="*/ 450231 w 907677"/>
                <a:gd name="connsiteY26" fmla="*/ 1871633 h 1871633"/>
                <a:gd name="connsiteX27" fmla="*/ 665246 w 907677"/>
                <a:gd name="connsiteY27" fmla="*/ 1829785 h 1871633"/>
                <a:gd name="connsiteX28" fmla="*/ 806664 w 907677"/>
                <a:gd name="connsiteY28" fmla="*/ 1717227 h 1871633"/>
                <a:gd name="connsiteX29" fmla="*/ 883146 w 907677"/>
                <a:gd name="connsiteY29" fmla="*/ 1546948 h 1871633"/>
                <a:gd name="connsiteX30" fmla="*/ 906235 w 907677"/>
                <a:gd name="connsiteY30" fmla="*/ 1330490 h 1871633"/>
                <a:gd name="connsiteX31" fmla="*/ 896133 w 907677"/>
                <a:gd name="connsiteY31" fmla="*/ 1150109 h 1871633"/>
                <a:gd name="connsiteX32" fmla="*/ 855728 w 907677"/>
                <a:gd name="connsiteY32" fmla="*/ 1010134 h 1871633"/>
                <a:gd name="connsiteX33" fmla="*/ 772031 w 907677"/>
                <a:gd name="connsiteY33" fmla="*/ 904791 h 1871633"/>
                <a:gd name="connsiteX34" fmla="*/ 629169 w 907677"/>
                <a:gd name="connsiteY34" fmla="*/ 825424 h 1871633"/>
                <a:gd name="connsiteX35" fmla="*/ 427142 w 907677"/>
                <a:gd name="connsiteY35" fmla="*/ 744613 h 1871633"/>
                <a:gd name="connsiteX36" fmla="*/ 346332 w 907677"/>
                <a:gd name="connsiteY36" fmla="*/ 702764 h 1871633"/>
                <a:gd name="connsiteX37" fmla="*/ 301597 w 907677"/>
                <a:gd name="connsiteY37" fmla="*/ 655144 h 1871633"/>
                <a:gd name="connsiteX38" fmla="*/ 282838 w 907677"/>
                <a:gd name="connsiteY38" fmla="*/ 590207 h 1871633"/>
                <a:gd name="connsiteX39" fmla="*/ 278508 w 907677"/>
                <a:gd name="connsiteY39" fmla="*/ 497852 h 1871633"/>
                <a:gd name="connsiteX40" fmla="*/ 285724 w 907677"/>
                <a:gd name="connsiteY40" fmla="*/ 408383 h 1871633"/>
                <a:gd name="connsiteX41" fmla="*/ 313142 w 907677"/>
                <a:gd name="connsiteY41" fmla="*/ 333344 h 1871633"/>
                <a:gd name="connsiteX42" fmla="*/ 367978 w 907677"/>
                <a:gd name="connsiteY42" fmla="*/ 279951 h 1871633"/>
                <a:gd name="connsiteX43" fmla="*/ 457447 w 907677"/>
                <a:gd name="connsiteY43" fmla="*/ 259749 h 1871633"/>
                <a:gd name="connsiteX44" fmla="*/ 600308 w 907677"/>
                <a:gd name="connsiteY44" fmla="*/ 326129 h 1871633"/>
                <a:gd name="connsiteX45" fmla="*/ 643600 w 907677"/>
                <a:gd name="connsiteY45" fmla="*/ 481978 h 1871633"/>
                <a:gd name="connsiteX46" fmla="*/ 643600 w 907677"/>
                <a:gd name="connsiteY46" fmla="*/ 541143 h 1871633"/>
                <a:gd name="connsiteX47" fmla="*/ 907678 w 907677"/>
                <a:gd name="connsiteY47" fmla="*/ 541143 h 1871633"/>
                <a:gd name="connsiteX48" fmla="*/ 907678 w 907677"/>
                <a:gd name="connsiteY48" fmla="*/ 411269 h 1871633"/>
                <a:gd name="connsiteX49" fmla="*/ 875931 w 907677"/>
                <a:gd name="connsiteY49" fmla="*/ 259749 h 1871633"/>
                <a:gd name="connsiteX50" fmla="*/ 785019 w 907677"/>
                <a:gd name="connsiteY50" fmla="*/ 131317 h 187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07677" h="1871633">
                  <a:moveTo>
                    <a:pt x="785019" y="131317"/>
                  </a:moveTo>
                  <a:cubicBezTo>
                    <a:pt x="746056" y="92355"/>
                    <a:pt x="699879" y="59165"/>
                    <a:pt x="645043" y="36076"/>
                  </a:cubicBezTo>
                  <a:cubicBezTo>
                    <a:pt x="590207" y="11544"/>
                    <a:pt x="531042" y="0"/>
                    <a:pt x="464662" y="0"/>
                  </a:cubicBezTo>
                  <a:cubicBezTo>
                    <a:pt x="388180" y="0"/>
                    <a:pt x="321800" y="12987"/>
                    <a:pt x="265521" y="40405"/>
                  </a:cubicBezTo>
                  <a:cubicBezTo>
                    <a:pt x="209242" y="67823"/>
                    <a:pt x="161622" y="102456"/>
                    <a:pt x="124102" y="147191"/>
                  </a:cubicBezTo>
                  <a:cubicBezTo>
                    <a:pt x="86583" y="191925"/>
                    <a:pt x="59165" y="245318"/>
                    <a:pt x="40405" y="307369"/>
                  </a:cubicBezTo>
                  <a:cubicBezTo>
                    <a:pt x="21646" y="369420"/>
                    <a:pt x="11544" y="434357"/>
                    <a:pt x="11544" y="503624"/>
                  </a:cubicBezTo>
                  <a:cubicBezTo>
                    <a:pt x="11544" y="619068"/>
                    <a:pt x="30304" y="715752"/>
                    <a:pt x="69266" y="792233"/>
                  </a:cubicBezTo>
                  <a:cubicBezTo>
                    <a:pt x="108229" y="868715"/>
                    <a:pt x="184710" y="930766"/>
                    <a:pt x="298711" y="976944"/>
                  </a:cubicBezTo>
                  <a:lnTo>
                    <a:pt x="487751" y="1054868"/>
                  </a:lnTo>
                  <a:cubicBezTo>
                    <a:pt x="520941" y="1069299"/>
                    <a:pt x="546916" y="1082286"/>
                    <a:pt x="567118" y="1093831"/>
                  </a:cubicBezTo>
                  <a:cubicBezTo>
                    <a:pt x="587321" y="1105375"/>
                    <a:pt x="601751" y="1121248"/>
                    <a:pt x="613296" y="1140008"/>
                  </a:cubicBezTo>
                  <a:cubicBezTo>
                    <a:pt x="624840" y="1158768"/>
                    <a:pt x="632055" y="1183299"/>
                    <a:pt x="634942" y="1215047"/>
                  </a:cubicBezTo>
                  <a:cubicBezTo>
                    <a:pt x="637828" y="1246794"/>
                    <a:pt x="640714" y="1285756"/>
                    <a:pt x="640714" y="1333376"/>
                  </a:cubicBezTo>
                  <a:cubicBezTo>
                    <a:pt x="640714" y="1375225"/>
                    <a:pt x="639271" y="1412744"/>
                    <a:pt x="634942" y="1447377"/>
                  </a:cubicBezTo>
                  <a:cubicBezTo>
                    <a:pt x="632055" y="1482010"/>
                    <a:pt x="623397" y="1510871"/>
                    <a:pt x="610410" y="1533960"/>
                  </a:cubicBezTo>
                  <a:cubicBezTo>
                    <a:pt x="597422" y="1557049"/>
                    <a:pt x="578663" y="1575809"/>
                    <a:pt x="554131" y="1588796"/>
                  </a:cubicBezTo>
                  <a:cubicBezTo>
                    <a:pt x="529599" y="1601783"/>
                    <a:pt x="493523" y="1607556"/>
                    <a:pt x="448788" y="1607556"/>
                  </a:cubicBezTo>
                  <a:cubicBezTo>
                    <a:pt x="380965" y="1607556"/>
                    <a:pt x="333344" y="1588796"/>
                    <a:pt x="305926" y="1549834"/>
                  </a:cubicBezTo>
                  <a:cubicBezTo>
                    <a:pt x="277065" y="1510871"/>
                    <a:pt x="262635" y="1467580"/>
                    <a:pt x="262635" y="1418516"/>
                  </a:cubicBezTo>
                  <a:lnTo>
                    <a:pt x="262635" y="1336263"/>
                  </a:lnTo>
                  <a:lnTo>
                    <a:pt x="0" y="1336263"/>
                  </a:lnTo>
                  <a:lnTo>
                    <a:pt x="0" y="1434390"/>
                  </a:lnTo>
                  <a:cubicBezTo>
                    <a:pt x="0" y="1496441"/>
                    <a:pt x="11544" y="1554163"/>
                    <a:pt x="34633" y="1607556"/>
                  </a:cubicBezTo>
                  <a:cubicBezTo>
                    <a:pt x="57722" y="1660948"/>
                    <a:pt x="89469" y="1707126"/>
                    <a:pt x="128431" y="1746088"/>
                  </a:cubicBezTo>
                  <a:cubicBezTo>
                    <a:pt x="167394" y="1785050"/>
                    <a:pt x="215014" y="1815355"/>
                    <a:pt x="271293" y="1838443"/>
                  </a:cubicBezTo>
                  <a:cubicBezTo>
                    <a:pt x="326129" y="1861532"/>
                    <a:pt x="385294" y="1871633"/>
                    <a:pt x="450231" y="1871633"/>
                  </a:cubicBezTo>
                  <a:cubicBezTo>
                    <a:pt x="535371" y="1871633"/>
                    <a:pt x="606081" y="1857203"/>
                    <a:pt x="665246" y="1829785"/>
                  </a:cubicBezTo>
                  <a:cubicBezTo>
                    <a:pt x="724411" y="1802367"/>
                    <a:pt x="770588" y="1764848"/>
                    <a:pt x="806664" y="1717227"/>
                  </a:cubicBezTo>
                  <a:cubicBezTo>
                    <a:pt x="841298" y="1669607"/>
                    <a:pt x="867272" y="1613328"/>
                    <a:pt x="883146" y="1546948"/>
                  </a:cubicBezTo>
                  <a:cubicBezTo>
                    <a:pt x="899020" y="1480567"/>
                    <a:pt x="906235" y="1408415"/>
                    <a:pt x="906235" y="1330490"/>
                  </a:cubicBezTo>
                  <a:cubicBezTo>
                    <a:pt x="906235" y="1262667"/>
                    <a:pt x="903349" y="1203502"/>
                    <a:pt x="896133" y="1150109"/>
                  </a:cubicBezTo>
                  <a:cubicBezTo>
                    <a:pt x="888918" y="1098160"/>
                    <a:pt x="875931" y="1050539"/>
                    <a:pt x="855728" y="1010134"/>
                  </a:cubicBezTo>
                  <a:cubicBezTo>
                    <a:pt x="835525" y="969728"/>
                    <a:pt x="808107" y="933652"/>
                    <a:pt x="772031" y="904791"/>
                  </a:cubicBezTo>
                  <a:cubicBezTo>
                    <a:pt x="735955" y="874487"/>
                    <a:pt x="688334" y="848512"/>
                    <a:pt x="629169" y="825424"/>
                  </a:cubicBezTo>
                  <a:lnTo>
                    <a:pt x="427142" y="744613"/>
                  </a:lnTo>
                  <a:cubicBezTo>
                    <a:pt x="392509" y="730182"/>
                    <a:pt x="365091" y="717195"/>
                    <a:pt x="346332" y="702764"/>
                  </a:cubicBezTo>
                  <a:cubicBezTo>
                    <a:pt x="326129" y="688334"/>
                    <a:pt x="311699" y="672460"/>
                    <a:pt x="301597" y="655144"/>
                  </a:cubicBezTo>
                  <a:cubicBezTo>
                    <a:pt x="291496" y="636384"/>
                    <a:pt x="284281" y="616182"/>
                    <a:pt x="282838" y="590207"/>
                  </a:cubicBezTo>
                  <a:cubicBezTo>
                    <a:pt x="279952" y="565675"/>
                    <a:pt x="278508" y="533928"/>
                    <a:pt x="278508" y="497852"/>
                  </a:cubicBezTo>
                  <a:cubicBezTo>
                    <a:pt x="278508" y="466105"/>
                    <a:pt x="281395" y="437244"/>
                    <a:pt x="285724" y="408383"/>
                  </a:cubicBezTo>
                  <a:cubicBezTo>
                    <a:pt x="291496" y="379522"/>
                    <a:pt x="300154" y="354990"/>
                    <a:pt x="313142" y="333344"/>
                  </a:cubicBezTo>
                  <a:cubicBezTo>
                    <a:pt x="326129" y="311698"/>
                    <a:pt x="343446" y="294382"/>
                    <a:pt x="367978" y="279951"/>
                  </a:cubicBezTo>
                  <a:cubicBezTo>
                    <a:pt x="391066" y="265521"/>
                    <a:pt x="421370" y="259749"/>
                    <a:pt x="457447" y="259749"/>
                  </a:cubicBezTo>
                  <a:cubicBezTo>
                    <a:pt x="525270" y="259749"/>
                    <a:pt x="572890" y="281394"/>
                    <a:pt x="600308" y="326129"/>
                  </a:cubicBezTo>
                  <a:cubicBezTo>
                    <a:pt x="629169" y="369420"/>
                    <a:pt x="643600" y="422813"/>
                    <a:pt x="643600" y="481978"/>
                  </a:cubicBezTo>
                  <a:lnTo>
                    <a:pt x="643600" y="541143"/>
                  </a:lnTo>
                  <a:lnTo>
                    <a:pt x="907678" y="541143"/>
                  </a:lnTo>
                  <a:lnTo>
                    <a:pt x="907678" y="411269"/>
                  </a:lnTo>
                  <a:cubicBezTo>
                    <a:pt x="907678" y="359319"/>
                    <a:pt x="897576" y="308812"/>
                    <a:pt x="875931" y="259749"/>
                  </a:cubicBezTo>
                  <a:cubicBezTo>
                    <a:pt x="854285" y="215014"/>
                    <a:pt x="823981" y="170280"/>
                    <a:pt x="785019" y="131317"/>
                  </a:cubicBez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sp>
          <p:nvSpPr>
            <p:cNvPr id="86" name="Freihandform: Form 85">
              <a:extLst>
                <a:ext uri="{FF2B5EF4-FFF2-40B4-BE49-F238E27FC236}">
                  <a16:creationId xmlns:a16="http://schemas.microsoft.com/office/drawing/2014/main" id="{89B8B154-062B-4D37-AB80-8B30B15E439A}"/>
                </a:ext>
              </a:extLst>
            </p:cNvPr>
            <p:cNvSpPr/>
            <p:nvPr/>
          </p:nvSpPr>
          <p:spPr>
            <a:xfrm>
              <a:off x="2059019" y="2532165"/>
              <a:ext cx="1010134" cy="1904823"/>
            </a:xfrm>
            <a:custGeom>
              <a:avLst/>
              <a:gdLst>
                <a:gd name="connsiteX0" fmla="*/ 886032 w 1010134"/>
                <a:gd name="connsiteY0" fmla="*/ 1422845 h 1904823"/>
                <a:gd name="connsiteX1" fmla="*/ 886032 w 1010134"/>
                <a:gd name="connsiteY1" fmla="*/ 450231 h 1904823"/>
                <a:gd name="connsiteX2" fmla="*/ 847070 w 1010134"/>
                <a:gd name="connsiteY2" fmla="*/ 253976 h 1904823"/>
                <a:gd name="connsiteX3" fmla="*/ 744613 w 1010134"/>
                <a:gd name="connsiteY3" fmla="*/ 112558 h 1904823"/>
                <a:gd name="connsiteX4" fmla="*/ 601752 w 1010134"/>
                <a:gd name="connsiteY4" fmla="*/ 28861 h 1904823"/>
                <a:gd name="connsiteX5" fmla="*/ 443016 w 1010134"/>
                <a:gd name="connsiteY5" fmla="*/ 0 h 1904823"/>
                <a:gd name="connsiteX6" fmla="*/ 284281 w 1010134"/>
                <a:gd name="connsiteY6" fmla="*/ 28861 h 1904823"/>
                <a:gd name="connsiteX7" fmla="*/ 141419 w 1010134"/>
                <a:gd name="connsiteY7" fmla="*/ 112558 h 1904823"/>
                <a:gd name="connsiteX8" fmla="*/ 38962 w 1010134"/>
                <a:gd name="connsiteY8" fmla="*/ 253976 h 1904823"/>
                <a:gd name="connsiteX9" fmla="*/ 0 w 1010134"/>
                <a:gd name="connsiteY9" fmla="*/ 450231 h 1904823"/>
                <a:gd name="connsiteX10" fmla="*/ 0 w 1010134"/>
                <a:gd name="connsiteY10" fmla="*/ 1422845 h 1904823"/>
                <a:gd name="connsiteX11" fmla="*/ 38962 w 1010134"/>
                <a:gd name="connsiteY11" fmla="*/ 1620543 h 1904823"/>
                <a:gd name="connsiteX12" fmla="*/ 141419 w 1010134"/>
                <a:gd name="connsiteY12" fmla="*/ 1760519 h 1904823"/>
                <a:gd name="connsiteX13" fmla="*/ 284281 w 1010134"/>
                <a:gd name="connsiteY13" fmla="*/ 1844215 h 1904823"/>
                <a:gd name="connsiteX14" fmla="*/ 443016 w 1010134"/>
                <a:gd name="connsiteY14" fmla="*/ 1873076 h 1904823"/>
                <a:gd name="connsiteX15" fmla="*/ 588764 w 1010134"/>
                <a:gd name="connsiteY15" fmla="*/ 1849988 h 1904823"/>
                <a:gd name="connsiteX16" fmla="*/ 720081 w 1010134"/>
                <a:gd name="connsiteY16" fmla="*/ 1777835 h 1904823"/>
                <a:gd name="connsiteX17" fmla="*/ 875931 w 1010134"/>
                <a:gd name="connsiteY17" fmla="*/ 1904824 h 1904823"/>
                <a:gd name="connsiteX18" fmla="*/ 1010134 w 1010134"/>
                <a:gd name="connsiteY18" fmla="*/ 1744645 h 1904823"/>
                <a:gd name="connsiteX19" fmla="*/ 847070 w 1010134"/>
                <a:gd name="connsiteY19" fmla="*/ 1613328 h 1904823"/>
                <a:gd name="connsiteX20" fmla="*/ 886032 w 1010134"/>
                <a:gd name="connsiteY20" fmla="*/ 1422845 h 1904823"/>
                <a:gd name="connsiteX21" fmla="*/ 621954 w 1010134"/>
                <a:gd name="connsiteY21" fmla="*/ 1422845 h 1904823"/>
                <a:gd name="connsiteX22" fmla="*/ 621954 w 1010134"/>
                <a:gd name="connsiteY22" fmla="*/ 1428618 h 1904823"/>
                <a:gd name="connsiteX23" fmla="*/ 515169 w 1010134"/>
                <a:gd name="connsiteY23" fmla="*/ 1343478 h 1904823"/>
                <a:gd name="connsiteX24" fmla="*/ 380965 w 1010134"/>
                <a:gd name="connsiteY24" fmla="*/ 1503656 h 1904823"/>
                <a:gd name="connsiteX25" fmla="*/ 499295 w 1010134"/>
                <a:gd name="connsiteY25" fmla="*/ 1598897 h 1904823"/>
                <a:gd name="connsiteX26" fmla="*/ 443016 w 1010134"/>
                <a:gd name="connsiteY26" fmla="*/ 1608999 h 1904823"/>
                <a:gd name="connsiteX27" fmla="*/ 317471 w 1010134"/>
                <a:gd name="connsiteY27" fmla="*/ 1564264 h 1904823"/>
                <a:gd name="connsiteX28" fmla="*/ 264078 w 1010134"/>
                <a:gd name="connsiteY28" fmla="*/ 1422845 h 1904823"/>
                <a:gd name="connsiteX29" fmla="*/ 264078 w 1010134"/>
                <a:gd name="connsiteY29" fmla="*/ 450231 h 1904823"/>
                <a:gd name="connsiteX30" fmla="*/ 317471 w 1010134"/>
                <a:gd name="connsiteY30" fmla="*/ 308812 h 1904823"/>
                <a:gd name="connsiteX31" fmla="*/ 443016 w 1010134"/>
                <a:gd name="connsiteY31" fmla="*/ 264078 h 1904823"/>
                <a:gd name="connsiteX32" fmla="*/ 568561 w 1010134"/>
                <a:gd name="connsiteY32" fmla="*/ 308812 h 1904823"/>
                <a:gd name="connsiteX33" fmla="*/ 621954 w 1010134"/>
                <a:gd name="connsiteY33" fmla="*/ 450231 h 1904823"/>
                <a:gd name="connsiteX34" fmla="*/ 621954 w 1010134"/>
                <a:gd name="connsiteY34" fmla="*/ 1422845 h 1904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0134" h="1904823">
                  <a:moveTo>
                    <a:pt x="886032" y="1422845"/>
                  </a:moveTo>
                  <a:lnTo>
                    <a:pt x="886032" y="450231"/>
                  </a:lnTo>
                  <a:cubicBezTo>
                    <a:pt x="886032" y="376636"/>
                    <a:pt x="873045" y="310255"/>
                    <a:pt x="847070" y="253976"/>
                  </a:cubicBezTo>
                  <a:cubicBezTo>
                    <a:pt x="821095" y="197698"/>
                    <a:pt x="786462" y="150077"/>
                    <a:pt x="744613" y="112558"/>
                  </a:cubicBezTo>
                  <a:cubicBezTo>
                    <a:pt x="702765" y="75038"/>
                    <a:pt x="655144" y="47621"/>
                    <a:pt x="601752" y="28861"/>
                  </a:cubicBezTo>
                  <a:cubicBezTo>
                    <a:pt x="549802" y="10101"/>
                    <a:pt x="496409" y="0"/>
                    <a:pt x="443016" y="0"/>
                  </a:cubicBezTo>
                  <a:cubicBezTo>
                    <a:pt x="389623" y="0"/>
                    <a:pt x="336230" y="10101"/>
                    <a:pt x="284281" y="28861"/>
                  </a:cubicBezTo>
                  <a:cubicBezTo>
                    <a:pt x="232331" y="47621"/>
                    <a:pt x="184710" y="76482"/>
                    <a:pt x="141419" y="112558"/>
                  </a:cubicBezTo>
                  <a:cubicBezTo>
                    <a:pt x="99570" y="150077"/>
                    <a:pt x="64937" y="196255"/>
                    <a:pt x="38962" y="253976"/>
                  </a:cubicBezTo>
                  <a:cubicBezTo>
                    <a:pt x="12987" y="310255"/>
                    <a:pt x="0" y="376636"/>
                    <a:pt x="0" y="450231"/>
                  </a:cubicBezTo>
                  <a:lnTo>
                    <a:pt x="0" y="1422845"/>
                  </a:lnTo>
                  <a:cubicBezTo>
                    <a:pt x="0" y="1499327"/>
                    <a:pt x="12987" y="1564264"/>
                    <a:pt x="38962" y="1620543"/>
                  </a:cubicBezTo>
                  <a:cubicBezTo>
                    <a:pt x="64937" y="1676822"/>
                    <a:pt x="99570" y="1722999"/>
                    <a:pt x="141419" y="1760519"/>
                  </a:cubicBezTo>
                  <a:cubicBezTo>
                    <a:pt x="183267" y="1798038"/>
                    <a:pt x="230888" y="1825456"/>
                    <a:pt x="284281" y="1844215"/>
                  </a:cubicBezTo>
                  <a:cubicBezTo>
                    <a:pt x="336230" y="1862975"/>
                    <a:pt x="389623" y="1873076"/>
                    <a:pt x="443016" y="1873076"/>
                  </a:cubicBezTo>
                  <a:cubicBezTo>
                    <a:pt x="493523" y="1873076"/>
                    <a:pt x="541143" y="1865861"/>
                    <a:pt x="588764" y="1849988"/>
                  </a:cubicBezTo>
                  <a:cubicBezTo>
                    <a:pt x="636385" y="1834114"/>
                    <a:pt x="679676" y="1811026"/>
                    <a:pt x="720081" y="1777835"/>
                  </a:cubicBezTo>
                  <a:lnTo>
                    <a:pt x="875931" y="1904824"/>
                  </a:lnTo>
                  <a:lnTo>
                    <a:pt x="1010134" y="1744645"/>
                  </a:lnTo>
                  <a:lnTo>
                    <a:pt x="847070" y="1613328"/>
                  </a:lnTo>
                  <a:cubicBezTo>
                    <a:pt x="873045" y="1558492"/>
                    <a:pt x="886032" y="1494998"/>
                    <a:pt x="886032" y="1422845"/>
                  </a:cubicBezTo>
                  <a:close/>
                  <a:moveTo>
                    <a:pt x="621954" y="1422845"/>
                  </a:moveTo>
                  <a:lnTo>
                    <a:pt x="621954" y="1428618"/>
                  </a:lnTo>
                  <a:lnTo>
                    <a:pt x="515169" y="1343478"/>
                  </a:lnTo>
                  <a:lnTo>
                    <a:pt x="380965" y="1503656"/>
                  </a:lnTo>
                  <a:lnTo>
                    <a:pt x="499295" y="1598897"/>
                  </a:lnTo>
                  <a:cubicBezTo>
                    <a:pt x="483421" y="1606113"/>
                    <a:pt x="464662" y="1608999"/>
                    <a:pt x="443016" y="1608999"/>
                  </a:cubicBezTo>
                  <a:cubicBezTo>
                    <a:pt x="395395" y="1608999"/>
                    <a:pt x="353547" y="1594568"/>
                    <a:pt x="317471" y="1564264"/>
                  </a:cubicBezTo>
                  <a:cubicBezTo>
                    <a:pt x="281395" y="1533960"/>
                    <a:pt x="264078" y="1487783"/>
                    <a:pt x="264078" y="1422845"/>
                  </a:cubicBezTo>
                  <a:lnTo>
                    <a:pt x="264078" y="450231"/>
                  </a:lnTo>
                  <a:cubicBezTo>
                    <a:pt x="264078" y="386737"/>
                    <a:pt x="281395" y="339116"/>
                    <a:pt x="317471" y="308812"/>
                  </a:cubicBezTo>
                  <a:cubicBezTo>
                    <a:pt x="352104" y="278508"/>
                    <a:pt x="393952" y="264078"/>
                    <a:pt x="443016" y="264078"/>
                  </a:cubicBezTo>
                  <a:cubicBezTo>
                    <a:pt x="490637" y="264078"/>
                    <a:pt x="532485" y="278508"/>
                    <a:pt x="568561" y="308812"/>
                  </a:cubicBezTo>
                  <a:cubicBezTo>
                    <a:pt x="603195" y="339116"/>
                    <a:pt x="621954" y="385294"/>
                    <a:pt x="621954" y="450231"/>
                  </a:cubicBezTo>
                  <a:lnTo>
                    <a:pt x="621954" y="1422845"/>
                  </a:lnTo>
                  <a:close/>
                </a:path>
              </a:pathLst>
            </a:custGeom>
            <a:grpFill/>
            <a:ln w="14430" cap="flat">
              <a:noFill/>
              <a:prstDash val="solid"/>
              <a:miter/>
            </a:ln>
          </p:spPr>
          <p:txBody>
            <a:bodyPr rtlCol="0" anchor="ctr"/>
            <a:lstStyle/>
            <a:p>
              <a:endParaRPr lang="en-US" dirty="0">
                <a:gradFill>
                  <a:gsLst>
                    <a:gs pos="0">
                      <a:schemeClr val="accent6"/>
                    </a:gs>
                    <a:gs pos="50000">
                      <a:schemeClr val="accent1"/>
                    </a:gs>
                    <a:gs pos="100000">
                      <a:schemeClr val="accent5"/>
                    </a:gs>
                  </a:gsLst>
                  <a:lin ang="5400000" scaled="1"/>
                </a:gradFill>
              </a:endParaRPr>
            </a:p>
          </p:txBody>
        </p:sp>
        <p:sp>
          <p:nvSpPr>
            <p:cNvPr id="87" name="Freihandform: Form 86">
              <a:extLst>
                <a:ext uri="{FF2B5EF4-FFF2-40B4-BE49-F238E27FC236}">
                  <a16:creationId xmlns:a16="http://schemas.microsoft.com/office/drawing/2014/main" id="{6678E61B-AB8F-4D4E-823E-AA46004FF2CB}"/>
                </a:ext>
              </a:extLst>
            </p:cNvPr>
            <p:cNvSpPr/>
            <p:nvPr/>
          </p:nvSpPr>
          <p:spPr>
            <a:xfrm>
              <a:off x="3177382" y="2548038"/>
              <a:ext cx="855727" cy="1841329"/>
            </a:xfrm>
            <a:custGeom>
              <a:avLst/>
              <a:gdLst>
                <a:gd name="connsiteX0" fmla="*/ 737398 w 855727"/>
                <a:gd name="connsiteY0" fmla="*/ 129874 h 1841329"/>
                <a:gd name="connsiteX1" fmla="*/ 587321 w 855727"/>
                <a:gd name="connsiteY1" fmla="*/ 28861 h 1841329"/>
                <a:gd name="connsiteX2" fmla="*/ 395395 w 855727"/>
                <a:gd name="connsiteY2" fmla="*/ 0 h 1841329"/>
                <a:gd name="connsiteX3" fmla="*/ 0 w 855727"/>
                <a:gd name="connsiteY3" fmla="*/ 0 h 1841329"/>
                <a:gd name="connsiteX4" fmla="*/ 0 w 855727"/>
                <a:gd name="connsiteY4" fmla="*/ 1841329 h 1841329"/>
                <a:gd name="connsiteX5" fmla="*/ 264078 w 855727"/>
                <a:gd name="connsiteY5" fmla="*/ 1841329 h 1841329"/>
                <a:gd name="connsiteX6" fmla="*/ 264078 w 855727"/>
                <a:gd name="connsiteY6" fmla="*/ 1122691 h 1841329"/>
                <a:gd name="connsiteX7" fmla="*/ 398281 w 855727"/>
                <a:gd name="connsiteY7" fmla="*/ 1122691 h 1841329"/>
                <a:gd name="connsiteX8" fmla="*/ 636384 w 855727"/>
                <a:gd name="connsiteY8" fmla="*/ 1072185 h 1841329"/>
                <a:gd name="connsiteX9" fmla="*/ 780689 w 855727"/>
                <a:gd name="connsiteY9" fmla="*/ 930766 h 1841329"/>
                <a:gd name="connsiteX10" fmla="*/ 841297 w 855727"/>
                <a:gd name="connsiteY10" fmla="*/ 769145 h 1841329"/>
                <a:gd name="connsiteX11" fmla="*/ 855728 w 855727"/>
                <a:gd name="connsiteY11" fmla="*/ 561346 h 1841329"/>
                <a:gd name="connsiteX12" fmla="*/ 829753 w 855727"/>
                <a:gd name="connsiteY12" fmla="*/ 298711 h 1841329"/>
                <a:gd name="connsiteX13" fmla="*/ 737398 w 855727"/>
                <a:gd name="connsiteY13" fmla="*/ 129874 h 1841329"/>
                <a:gd name="connsiteX14" fmla="*/ 604637 w 855727"/>
                <a:gd name="connsiteY14" fmla="*/ 691220 h 1841329"/>
                <a:gd name="connsiteX15" fmla="*/ 580106 w 855727"/>
                <a:gd name="connsiteY15" fmla="*/ 787904 h 1841329"/>
                <a:gd name="connsiteX16" fmla="*/ 515168 w 855727"/>
                <a:gd name="connsiteY16" fmla="*/ 851398 h 1841329"/>
                <a:gd name="connsiteX17" fmla="*/ 391066 w 855727"/>
                <a:gd name="connsiteY17" fmla="*/ 874487 h 1841329"/>
                <a:gd name="connsiteX18" fmla="*/ 264078 w 855727"/>
                <a:gd name="connsiteY18" fmla="*/ 874487 h 1841329"/>
                <a:gd name="connsiteX19" fmla="*/ 264078 w 855727"/>
                <a:gd name="connsiteY19" fmla="*/ 248204 h 1841329"/>
                <a:gd name="connsiteX20" fmla="*/ 401167 w 855727"/>
                <a:gd name="connsiteY20" fmla="*/ 248204 h 1841329"/>
                <a:gd name="connsiteX21" fmla="*/ 519498 w 855727"/>
                <a:gd name="connsiteY21" fmla="*/ 272736 h 1841329"/>
                <a:gd name="connsiteX22" fmla="*/ 580106 w 855727"/>
                <a:gd name="connsiteY22" fmla="*/ 340559 h 1841329"/>
                <a:gd name="connsiteX23" fmla="*/ 603194 w 855727"/>
                <a:gd name="connsiteY23" fmla="*/ 441573 h 1841329"/>
                <a:gd name="connsiteX24" fmla="*/ 607524 w 855727"/>
                <a:gd name="connsiteY24" fmla="*/ 564232 h 1841329"/>
                <a:gd name="connsiteX25" fmla="*/ 604637 w 855727"/>
                <a:gd name="connsiteY25" fmla="*/ 691220 h 1841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55727" h="1841329">
                  <a:moveTo>
                    <a:pt x="737398" y="129874"/>
                  </a:moveTo>
                  <a:cubicBezTo>
                    <a:pt x="692664" y="82254"/>
                    <a:pt x="642157" y="47621"/>
                    <a:pt x="587321" y="28861"/>
                  </a:cubicBezTo>
                  <a:cubicBezTo>
                    <a:pt x="532485" y="10101"/>
                    <a:pt x="468991" y="0"/>
                    <a:pt x="395395" y="0"/>
                  </a:cubicBezTo>
                  <a:lnTo>
                    <a:pt x="0" y="0"/>
                  </a:lnTo>
                  <a:lnTo>
                    <a:pt x="0" y="1841329"/>
                  </a:lnTo>
                  <a:lnTo>
                    <a:pt x="264078" y="1841329"/>
                  </a:lnTo>
                  <a:lnTo>
                    <a:pt x="264078" y="1122691"/>
                  </a:lnTo>
                  <a:lnTo>
                    <a:pt x="398281" y="1122691"/>
                  </a:lnTo>
                  <a:cubicBezTo>
                    <a:pt x="496409" y="1122691"/>
                    <a:pt x="575776" y="1105375"/>
                    <a:pt x="636384" y="1072185"/>
                  </a:cubicBezTo>
                  <a:cubicBezTo>
                    <a:pt x="696993" y="1038995"/>
                    <a:pt x="744613" y="991374"/>
                    <a:pt x="780689" y="930766"/>
                  </a:cubicBezTo>
                  <a:cubicBezTo>
                    <a:pt x="810994" y="880259"/>
                    <a:pt x="832639" y="826867"/>
                    <a:pt x="841297" y="769145"/>
                  </a:cubicBezTo>
                  <a:cubicBezTo>
                    <a:pt x="851399" y="711423"/>
                    <a:pt x="855728" y="642156"/>
                    <a:pt x="855728" y="561346"/>
                  </a:cubicBezTo>
                  <a:cubicBezTo>
                    <a:pt x="855728" y="451674"/>
                    <a:pt x="847070" y="363648"/>
                    <a:pt x="829753" y="298711"/>
                  </a:cubicBezTo>
                  <a:cubicBezTo>
                    <a:pt x="813880" y="233774"/>
                    <a:pt x="782133" y="177495"/>
                    <a:pt x="737398" y="129874"/>
                  </a:cubicBezTo>
                  <a:close/>
                  <a:moveTo>
                    <a:pt x="604637" y="691220"/>
                  </a:moveTo>
                  <a:cubicBezTo>
                    <a:pt x="601751" y="728739"/>
                    <a:pt x="594536" y="761929"/>
                    <a:pt x="580106" y="787904"/>
                  </a:cubicBezTo>
                  <a:cubicBezTo>
                    <a:pt x="565675" y="815322"/>
                    <a:pt x="545472" y="835525"/>
                    <a:pt x="515168" y="851398"/>
                  </a:cubicBezTo>
                  <a:cubicBezTo>
                    <a:pt x="486307" y="867272"/>
                    <a:pt x="444459" y="874487"/>
                    <a:pt x="391066" y="874487"/>
                  </a:cubicBezTo>
                  <a:lnTo>
                    <a:pt x="264078" y="874487"/>
                  </a:lnTo>
                  <a:lnTo>
                    <a:pt x="264078" y="248204"/>
                  </a:lnTo>
                  <a:lnTo>
                    <a:pt x="401167" y="248204"/>
                  </a:lnTo>
                  <a:cubicBezTo>
                    <a:pt x="453117" y="248204"/>
                    <a:pt x="492080" y="256863"/>
                    <a:pt x="519498" y="272736"/>
                  </a:cubicBezTo>
                  <a:cubicBezTo>
                    <a:pt x="546915" y="288610"/>
                    <a:pt x="567118" y="311698"/>
                    <a:pt x="580106" y="340559"/>
                  </a:cubicBezTo>
                  <a:cubicBezTo>
                    <a:pt x="593093" y="369420"/>
                    <a:pt x="600308" y="402610"/>
                    <a:pt x="603194" y="441573"/>
                  </a:cubicBezTo>
                  <a:cubicBezTo>
                    <a:pt x="606081" y="480535"/>
                    <a:pt x="607524" y="520940"/>
                    <a:pt x="607524" y="564232"/>
                  </a:cubicBezTo>
                  <a:cubicBezTo>
                    <a:pt x="608967" y="610409"/>
                    <a:pt x="607524" y="652258"/>
                    <a:pt x="604637" y="691220"/>
                  </a:cubicBez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sp>
          <p:nvSpPr>
            <p:cNvPr id="88" name="Freihandform: Form 87">
              <a:extLst>
                <a:ext uri="{FF2B5EF4-FFF2-40B4-BE49-F238E27FC236}">
                  <a16:creationId xmlns:a16="http://schemas.microsoft.com/office/drawing/2014/main" id="{87431714-CC72-4033-A649-2DD893E2001C}"/>
                </a:ext>
              </a:extLst>
            </p:cNvPr>
            <p:cNvSpPr/>
            <p:nvPr/>
          </p:nvSpPr>
          <p:spPr>
            <a:xfrm>
              <a:off x="3777690" y="4338861"/>
              <a:ext cx="50506" cy="50506"/>
            </a:xfrm>
            <a:custGeom>
              <a:avLst/>
              <a:gdLst>
                <a:gd name="connsiteX0" fmla="*/ 0 w 50506"/>
                <a:gd name="connsiteY0" fmla="*/ 0 h 50506"/>
                <a:gd name="connsiteX1" fmla="*/ 50507 w 50506"/>
                <a:gd name="connsiteY1" fmla="*/ 0 h 50506"/>
                <a:gd name="connsiteX2" fmla="*/ 50507 w 50506"/>
                <a:gd name="connsiteY2" fmla="*/ 50507 h 50506"/>
                <a:gd name="connsiteX3" fmla="*/ 0 w 50506"/>
                <a:gd name="connsiteY3" fmla="*/ 50507 h 50506"/>
              </a:gdLst>
              <a:ahLst/>
              <a:cxnLst>
                <a:cxn ang="0">
                  <a:pos x="connsiteX0" y="connsiteY0"/>
                </a:cxn>
                <a:cxn ang="0">
                  <a:pos x="connsiteX1" y="connsiteY1"/>
                </a:cxn>
                <a:cxn ang="0">
                  <a:pos x="connsiteX2" y="connsiteY2"/>
                </a:cxn>
                <a:cxn ang="0">
                  <a:pos x="connsiteX3" y="connsiteY3"/>
                </a:cxn>
              </a:cxnLst>
              <a:rect l="l" t="t" r="r" b="b"/>
              <a:pathLst>
                <a:path w="50506" h="50506">
                  <a:moveTo>
                    <a:pt x="0" y="0"/>
                  </a:moveTo>
                  <a:lnTo>
                    <a:pt x="50507" y="0"/>
                  </a:lnTo>
                  <a:lnTo>
                    <a:pt x="50507" y="50507"/>
                  </a:lnTo>
                  <a:lnTo>
                    <a:pt x="0" y="50507"/>
                  </a:ln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sp>
          <p:nvSpPr>
            <p:cNvPr id="89" name="Freihandform: Form 88">
              <a:extLst>
                <a:ext uri="{FF2B5EF4-FFF2-40B4-BE49-F238E27FC236}">
                  <a16:creationId xmlns:a16="http://schemas.microsoft.com/office/drawing/2014/main" id="{6C405EDD-97EB-4D30-8B5A-B76EA5042ED7}"/>
                </a:ext>
              </a:extLst>
            </p:cNvPr>
            <p:cNvSpPr/>
            <p:nvPr/>
          </p:nvSpPr>
          <p:spPr>
            <a:xfrm>
              <a:off x="3865716" y="4034378"/>
              <a:ext cx="147190" cy="354989"/>
            </a:xfrm>
            <a:custGeom>
              <a:avLst/>
              <a:gdLst>
                <a:gd name="connsiteX0" fmla="*/ 125545 w 147190"/>
                <a:gd name="connsiteY0" fmla="*/ 20203 h 354989"/>
                <a:gd name="connsiteX1" fmla="*/ 102456 w 147190"/>
                <a:gd name="connsiteY1" fmla="*/ 5772 h 354989"/>
                <a:gd name="connsiteX2" fmla="*/ 73595 w 147190"/>
                <a:gd name="connsiteY2" fmla="*/ 0 h 354989"/>
                <a:gd name="connsiteX3" fmla="*/ 44734 w 147190"/>
                <a:gd name="connsiteY3" fmla="*/ 5772 h 354989"/>
                <a:gd name="connsiteX4" fmla="*/ 21646 w 147190"/>
                <a:gd name="connsiteY4" fmla="*/ 20203 h 354989"/>
                <a:gd name="connsiteX5" fmla="*/ 5772 w 147190"/>
                <a:gd name="connsiteY5" fmla="*/ 43291 h 354989"/>
                <a:gd name="connsiteX6" fmla="*/ 0 w 147190"/>
                <a:gd name="connsiteY6" fmla="*/ 75039 h 354989"/>
                <a:gd name="connsiteX7" fmla="*/ 0 w 147190"/>
                <a:gd name="connsiteY7" fmla="*/ 279951 h 354989"/>
                <a:gd name="connsiteX8" fmla="*/ 5772 w 147190"/>
                <a:gd name="connsiteY8" fmla="*/ 311698 h 354989"/>
                <a:gd name="connsiteX9" fmla="*/ 21646 w 147190"/>
                <a:gd name="connsiteY9" fmla="*/ 334787 h 354989"/>
                <a:gd name="connsiteX10" fmla="*/ 44734 w 147190"/>
                <a:gd name="connsiteY10" fmla="*/ 349218 h 354989"/>
                <a:gd name="connsiteX11" fmla="*/ 73595 w 147190"/>
                <a:gd name="connsiteY11" fmla="*/ 354990 h 354989"/>
                <a:gd name="connsiteX12" fmla="*/ 102456 w 147190"/>
                <a:gd name="connsiteY12" fmla="*/ 349218 h 354989"/>
                <a:gd name="connsiteX13" fmla="*/ 125545 w 147190"/>
                <a:gd name="connsiteY13" fmla="*/ 334787 h 354989"/>
                <a:gd name="connsiteX14" fmla="*/ 141419 w 147190"/>
                <a:gd name="connsiteY14" fmla="*/ 311698 h 354989"/>
                <a:gd name="connsiteX15" fmla="*/ 147191 w 147190"/>
                <a:gd name="connsiteY15" fmla="*/ 279951 h 354989"/>
                <a:gd name="connsiteX16" fmla="*/ 147191 w 147190"/>
                <a:gd name="connsiteY16" fmla="*/ 75039 h 354989"/>
                <a:gd name="connsiteX17" fmla="*/ 141419 w 147190"/>
                <a:gd name="connsiteY17" fmla="*/ 43291 h 354989"/>
                <a:gd name="connsiteX18" fmla="*/ 125545 w 147190"/>
                <a:gd name="connsiteY18" fmla="*/ 20203 h 354989"/>
                <a:gd name="connsiteX19" fmla="*/ 98127 w 147190"/>
                <a:gd name="connsiteY19" fmla="*/ 279951 h 354989"/>
                <a:gd name="connsiteX20" fmla="*/ 90912 w 147190"/>
                <a:gd name="connsiteY20" fmla="*/ 297268 h 354989"/>
                <a:gd name="connsiteX21" fmla="*/ 73595 w 147190"/>
                <a:gd name="connsiteY21" fmla="*/ 304483 h 354989"/>
                <a:gd name="connsiteX22" fmla="*/ 56279 w 147190"/>
                <a:gd name="connsiteY22" fmla="*/ 297268 h 354989"/>
                <a:gd name="connsiteX23" fmla="*/ 49064 w 147190"/>
                <a:gd name="connsiteY23" fmla="*/ 279951 h 354989"/>
                <a:gd name="connsiteX24" fmla="*/ 49064 w 147190"/>
                <a:gd name="connsiteY24" fmla="*/ 75039 h 354989"/>
                <a:gd name="connsiteX25" fmla="*/ 56279 w 147190"/>
                <a:gd name="connsiteY25" fmla="*/ 57722 h 354989"/>
                <a:gd name="connsiteX26" fmla="*/ 73595 w 147190"/>
                <a:gd name="connsiteY26" fmla="*/ 50507 h 354989"/>
                <a:gd name="connsiteX27" fmla="*/ 90912 w 147190"/>
                <a:gd name="connsiteY27" fmla="*/ 57722 h 354989"/>
                <a:gd name="connsiteX28" fmla="*/ 98127 w 147190"/>
                <a:gd name="connsiteY28" fmla="*/ 75039 h 354989"/>
                <a:gd name="connsiteX29" fmla="*/ 98127 w 147190"/>
                <a:gd name="connsiteY29" fmla="*/ 279951 h 35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7190" h="354989">
                  <a:moveTo>
                    <a:pt x="125545" y="20203"/>
                  </a:moveTo>
                  <a:cubicBezTo>
                    <a:pt x="118330" y="12987"/>
                    <a:pt x="111115" y="8658"/>
                    <a:pt x="102456" y="5772"/>
                  </a:cubicBezTo>
                  <a:cubicBezTo>
                    <a:pt x="93798" y="2886"/>
                    <a:pt x="83697" y="0"/>
                    <a:pt x="73595" y="0"/>
                  </a:cubicBezTo>
                  <a:cubicBezTo>
                    <a:pt x="63494" y="0"/>
                    <a:pt x="54836" y="1443"/>
                    <a:pt x="44734" y="5772"/>
                  </a:cubicBezTo>
                  <a:cubicBezTo>
                    <a:pt x="36076" y="8658"/>
                    <a:pt x="27418" y="14430"/>
                    <a:pt x="21646" y="20203"/>
                  </a:cubicBezTo>
                  <a:cubicBezTo>
                    <a:pt x="14430" y="27418"/>
                    <a:pt x="8658" y="34633"/>
                    <a:pt x="5772" y="43291"/>
                  </a:cubicBezTo>
                  <a:cubicBezTo>
                    <a:pt x="1443" y="51950"/>
                    <a:pt x="0" y="63494"/>
                    <a:pt x="0" y="75039"/>
                  </a:cubicBezTo>
                  <a:lnTo>
                    <a:pt x="0" y="279951"/>
                  </a:lnTo>
                  <a:cubicBezTo>
                    <a:pt x="0" y="291496"/>
                    <a:pt x="1443" y="301597"/>
                    <a:pt x="5772" y="311698"/>
                  </a:cubicBezTo>
                  <a:cubicBezTo>
                    <a:pt x="10101" y="320357"/>
                    <a:pt x="15873" y="329015"/>
                    <a:pt x="21646" y="334787"/>
                  </a:cubicBezTo>
                  <a:cubicBezTo>
                    <a:pt x="28861" y="342002"/>
                    <a:pt x="36076" y="346332"/>
                    <a:pt x="44734" y="349218"/>
                  </a:cubicBezTo>
                  <a:cubicBezTo>
                    <a:pt x="53393" y="352104"/>
                    <a:pt x="63494" y="354990"/>
                    <a:pt x="73595" y="354990"/>
                  </a:cubicBezTo>
                  <a:cubicBezTo>
                    <a:pt x="83697" y="354990"/>
                    <a:pt x="92355" y="353547"/>
                    <a:pt x="102456" y="349218"/>
                  </a:cubicBezTo>
                  <a:cubicBezTo>
                    <a:pt x="112558" y="344889"/>
                    <a:pt x="119773" y="340559"/>
                    <a:pt x="125545" y="334787"/>
                  </a:cubicBezTo>
                  <a:cubicBezTo>
                    <a:pt x="132760" y="327572"/>
                    <a:pt x="138533" y="320357"/>
                    <a:pt x="141419" y="311698"/>
                  </a:cubicBezTo>
                  <a:cubicBezTo>
                    <a:pt x="145748" y="303040"/>
                    <a:pt x="147191" y="291496"/>
                    <a:pt x="147191" y="279951"/>
                  </a:cubicBezTo>
                  <a:lnTo>
                    <a:pt x="147191" y="75039"/>
                  </a:lnTo>
                  <a:cubicBezTo>
                    <a:pt x="147191" y="63494"/>
                    <a:pt x="145748" y="53393"/>
                    <a:pt x="141419" y="43291"/>
                  </a:cubicBezTo>
                  <a:cubicBezTo>
                    <a:pt x="138533" y="34633"/>
                    <a:pt x="132760" y="27418"/>
                    <a:pt x="125545" y="20203"/>
                  </a:cubicBezTo>
                  <a:close/>
                  <a:moveTo>
                    <a:pt x="98127" y="279951"/>
                  </a:moveTo>
                  <a:cubicBezTo>
                    <a:pt x="98127" y="287167"/>
                    <a:pt x="95241" y="292939"/>
                    <a:pt x="90912" y="297268"/>
                  </a:cubicBezTo>
                  <a:cubicBezTo>
                    <a:pt x="86583" y="301597"/>
                    <a:pt x="80811" y="304483"/>
                    <a:pt x="73595" y="304483"/>
                  </a:cubicBezTo>
                  <a:cubicBezTo>
                    <a:pt x="66380" y="304483"/>
                    <a:pt x="60608" y="301597"/>
                    <a:pt x="56279" y="297268"/>
                  </a:cubicBezTo>
                  <a:cubicBezTo>
                    <a:pt x="51950" y="292939"/>
                    <a:pt x="49064" y="287167"/>
                    <a:pt x="49064" y="279951"/>
                  </a:cubicBezTo>
                  <a:lnTo>
                    <a:pt x="49064" y="75039"/>
                  </a:lnTo>
                  <a:cubicBezTo>
                    <a:pt x="49064" y="67823"/>
                    <a:pt x="51950" y="62051"/>
                    <a:pt x="56279" y="57722"/>
                  </a:cubicBezTo>
                  <a:cubicBezTo>
                    <a:pt x="60608" y="53393"/>
                    <a:pt x="66380" y="50507"/>
                    <a:pt x="73595" y="50507"/>
                  </a:cubicBezTo>
                  <a:cubicBezTo>
                    <a:pt x="80811" y="50507"/>
                    <a:pt x="86583" y="53393"/>
                    <a:pt x="90912" y="57722"/>
                  </a:cubicBezTo>
                  <a:cubicBezTo>
                    <a:pt x="95241" y="62051"/>
                    <a:pt x="98127" y="67823"/>
                    <a:pt x="98127" y="75039"/>
                  </a:cubicBezTo>
                  <a:lnTo>
                    <a:pt x="98127" y="279951"/>
                  </a:ln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sp>
          <p:nvSpPr>
            <p:cNvPr id="90" name="Freihandform: Form 89">
              <a:extLst>
                <a:ext uri="{FF2B5EF4-FFF2-40B4-BE49-F238E27FC236}">
                  <a16:creationId xmlns:a16="http://schemas.microsoft.com/office/drawing/2014/main" id="{21F0147C-56A4-4B28-9E3F-92924B1E81FE}"/>
                </a:ext>
              </a:extLst>
            </p:cNvPr>
            <p:cNvSpPr/>
            <p:nvPr/>
          </p:nvSpPr>
          <p:spPr>
            <a:xfrm>
              <a:off x="3569891" y="4032935"/>
              <a:ext cx="151520" cy="356432"/>
            </a:xfrm>
            <a:custGeom>
              <a:avLst/>
              <a:gdLst>
                <a:gd name="connsiteX0" fmla="*/ 145748 w 151520"/>
                <a:gd name="connsiteY0" fmla="*/ 147191 h 356432"/>
                <a:gd name="connsiteX1" fmla="*/ 150077 w 151520"/>
                <a:gd name="connsiteY1" fmla="*/ 128431 h 356432"/>
                <a:gd name="connsiteX2" fmla="*/ 151520 w 151520"/>
                <a:gd name="connsiteY2" fmla="*/ 99570 h 356432"/>
                <a:gd name="connsiteX3" fmla="*/ 150077 w 151520"/>
                <a:gd name="connsiteY3" fmla="*/ 70709 h 356432"/>
                <a:gd name="connsiteX4" fmla="*/ 147191 w 151520"/>
                <a:gd name="connsiteY4" fmla="*/ 50507 h 356432"/>
                <a:gd name="connsiteX5" fmla="*/ 141419 w 151520"/>
                <a:gd name="connsiteY5" fmla="*/ 36076 h 356432"/>
                <a:gd name="connsiteX6" fmla="*/ 132760 w 151520"/>
                <a:gd name="connsiteY6" fmla="*/ 24532 h 356432"/>
                <a:gd name="connsiteX7" fmla="*/ 112558 w 151520"/>
                <a:gd name="connsiteY7" fmla="*/ 8658 h 356432"/>
                <a:gd name="connsiteX8" fmla="*/ 77925 w 151520"/>
                <a:gd name="connsiteY8" fmla="*/ 0 h 356432"/>
                <a:gd name="connsiteX9" fmla="*/ 47621 w 151520"/>
                <a:gd name="connsiteY9" fmla="*/ 5772 h 356432"/>
                <a:gd name="connsiteX10" fmla="*/ 23089 w 151520"/>
                <a:gd name="connsiteY10" fmla="*/ 21646 h 356432"/>
                <a:gd name="connsiteX11" fmla="*/ 7215 w 151520"/>
                <a:gd name="connsiteY11" fmla="*/ 44734 h 356432"/>
                <a:gd name="connsiteX12" fmla="*/ 1443 w 151520"/>
                <a:gd name="connsiteY12" fmla="*/ 73595 h 356432"/>
                <a:gd name="connsiteX13" fmla="*/ 1443 w 151520"/>
                <a:gd name="connsiteY13" fmla="*/ 102456 h 356432"/>
                <a:gd name="connsiteX14" fmla="*/ 51950 w 151520"/>
                <a:gd name="connsiteY14" fmla="*/ 102456 h 356432"/>
                <a:gd name="connsiteX15" fmla="*/ 51950 w 151520"/>
                <a:gd name="connsiteY15" fmla="*/ 73595 h 356432"/>
                <a:gd name="connsiteX16" fmla="*/ 57722 w 151520"/>
                <a:gd name="connsiteY16" fmla="*/ 57722 h 356432"/>
                <a:gd name="connsiteX17" fmla="*/ 76482 w 151520"/>
                <a:gd name="connsiteY17" fmla="*/ 49064 h 356432"/>
                <a:gd name="connsiteX18" fmla="*/ 93798 w 151520"/>
                <a:gd name="connsiteY18" fmla="*/ 56279 h 356432"/>
                <a:gd name="connsiteX19" fmla="*/ 101013 w 151520"/>
                <a:gd name="connsiteY19" fmla="*/ 73595 h 356432"/>
                <a:gd name="connsiteX20" fmla="*/ 101013 w 151520"/>
                <a:gd name="connsiteY20" fmla="*/ 118330 h 356432"/>
                <a:gd name="connsiteX21" fmla="*/ 92355 w 151520"/>
                <a:gd name="connsiteY21" fmla="*/ 142862 h 356432"/>
                <a:gd name="connsiteX22" fmla="*/ 60608 w 151520"/>
                <a:gd name="connsiteY22" fmla="*/ 148634 h 356432"/>
                <a:gd name="connsiteX23" fmla="*/ 60608 w 151520"/>
                <a:gd name="connsiteY23" fmla="*/ 193368 h 356432"/>
                <a:gd name="connsiteX24" fmla="*/ 80811 w 151520"/>
                <a:gd name="connsiteY24" fmla="*/ 194812 h 356432"/>
                <a:gd name="connsiteX25" fmla="*/ 92355 w 151520"/>
                <a:gd name="connsiteY25" fmla="*/ 199141 h 356432"/>
                <a:gd name="connsiteX26" fmla="*/ 98127 w 151520"/>
                <a:gd name="connsiteY26" fmla="*/ 209242 h 356432"/>
                <a:gd name="connsiteX27" fmla="*/ 99570 w 151520"/>
                <a:gd name="connsiteY27" fmla="*/ 226559 h 356432"/>
                <a:gd name="connsiteX28" fmla="*/ 99570 w 151520"/>
                <a:gd name="connsiteY28" fmla="*/ 277065 h 356432"/>
                <a:gd name="connsiteX29" fmla="*/ 92355 w 151520"/>
                <a:gd name="connsiteY29" fmla="*/ 297268 h 356432"/>
                <a:gd name="connsiteX30" fmla="*/ 75039 w 151520"/>
                <a:gd name="connsiteY30" fmla="*/ 304483 h 356432"/>
                <a:gd name="connsiteX31" fmla="*/ 57722 w 151520"/>
                <a:gd name="connsiteY31" fmla="*/ 297268 h 356432"/>
                <a:gd name="connsiteX32" fmla="*/ 50507 w 151520"/>
                <a:gd name="connsiteY32" fmla="*/ 278508 h 356432"/>
                <a:gd name="connsiteX33" fmla="*/ 50507 w 151520"/>
                <a:gd name="connsiteY33" fmla="*/ 252534 h 356432"/>
                <a:gd name="connsiteX34" fmla="*/ 0 w 151520"/>
                <a:gd name="connsiteY34" fmla="*/ 252534 h 356432"/>
                <a:gd name="connsiteX35" fmla="*/ 0 w 151520"/>
                <a:gd name="connsiteY35" fmla="*/ 281395 h 356432"/>
                <a:gd name="connsiteX36" fmla="*/ 7215 w 151520"/>
                <a:gd name="connsiteY36" fmla="*/ 316028 h 356432"/>
                <a:gd name="connsiteX37" fmla="*/ 24532 w 151520"/>
                <a:gd name="connsiteY37" fmla="*/ 339116 h 356432"/>
                <a:gd name="connsiteX38" fmla="*/ 49064 w 151520"/>
                <a:gd name="connsiteY38" fmla="*/ 352104 h 356432"/>
                <a:gd name="connsiteX39" fmla="*/ 73595 w 151520"/>
                <a:gd name="connsiteY39" fmla="*/ 356433 h 356432"/>
                <a:gd name="connsiteX40" fmla="*/ 111115 w 151520"/>
                <a:gd name="connsiteY40" fmla="*/ 347775 h 356432"/>
                <a:gd name="connsiteX41" fmla="*/ 135647 w 151520"/>
                <a:gd name="connsiteY41" fmla="*/ 324686 h 356432"/>
                <a:gd name="connsiteX42" fmla="*/ 141419 w 151520"/>
                <a:gd name="connsiteY42" fmla="*/ 313142 h 356432"/>
                <a:gd name="connsiteX43" fmla="*/ 145748 w 151520"/>
                <a:gd name="connsiteY43" fmla="*/ 300154 h 356432"/>
                <a:gd name="connsiteX44" fmla="*/ 148634 w 151520"/>
                <a:gd name="connsiteY44" fmla="*/ 281395 h 356432"/>
                <a:gd name="connsiteX45" fmla="*/ 150077 w 151520"/>
                <a:gd name="connsiteY45" fmla="*/ 252534 h 356432"/>
                <a:gd name="connsiteX46" fmla="*/ 150077 w 151520"/>
                <a:gd name="connsiteY46" fmla="*/ 222229 h 356432"/>
                <a:gd name="connsiteX47" fmla="*/ 147191 w 151520"/>
                <a:gd name="connsiteY47" fmla="*/ 202027 h 356432"/>
                <a:gd name="connsiteX48" fmla="*/ 138533 w 151520"/>
                <a:gd name="connsiteY48" fmla="*/ 187596 h 356432"/>
                <a:gd name="connsiteX49" fmla="*/ 121216 w 151520"/>
                <a:gd name="connsiteY49" fmla="*/ 173166 h 356432"/>
                <a:gd name="connsiteX50" fmla="*/ 138533 w 151520"/>
                <a:gd name="connsiteY50" fmla="*/ 161621 h 356432"/>
                <a:gd name="connsiteX51" fmla="*/ 145748 w 151520"/>
                <a:gd name="connsiteY51" fmla="*/ 147191 h 356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51520" h="356432">
                  <a:moveTo>
                    <a:pt x="145748" y="147191"/>
                  </a:moveTo>
                  <a:cubicBezTo>
                    <a:pt x="147191" y="141419"/>
                    <a:pt x="148634" y="135647"/>
                    <a:pt x="150077" y="128431"/>
                  </a:cubicBezTo>
                  <a:cubicBezTo>
                    <a:pt x="150077" y="121216"/>
                    <a:pt x="151520" y="111115"/>
                    <a:pt x="151520" y="99570"/>
                  </a:cubicBezTo>
                  <a:cubicBezTo>
                    <a:pt x="151520" y="88026"/>
                    <a:pt x="151520" y="79368"/>
                    <a:pt x="150077" y="70709"/>
                  </a:cubicBezTo>
                  <a:cubicBezTo>
                    <a:pt x="148634" y="63494"/>
                    <a:pt x="148634" y="56279"/>
                    <a:pt x="147191" y="50507"/>
                  </a:cubicBezTo>
                  <a:cubicBezTo>
                    <a:pt x="145748" y="44734"/>
                    <a:pt x="144305" y="40405"/>
                    <a:pt x="141419" y="36076"/>
                  </a:cubicBezTo>
                  <a:cubicBezTo>
                    <a:pt x="138533" y="31747"/>
                    <a:pt x="135647" y="27418"/>
                    <a:pt x="132760" y="24532"/>
                  </a:cubicBezTo>
                  <a:cubicBezTo>
                    <a:pt x="128431" y="18760"/>
                    <a:pt x="121216" y="12987"/>
                    <a:pt x="112558" y="8658"/>
                  </a:cubicBezTo>
                  <a:cubicBezTo>
                    <a:pt x="103899" y="2886"/>
                    <a:pt x="92355" y="0"/>
                    <a:pt x="77925" y="0"/>
                  </a:cubicBezTo>
                  <a:cubicBezTo>
                    <a:pt x="67823" y="0"/>
                    <a:pt x="57722" y="1443"/>
                    <a:pt x="47621" y="5772"/>
                  </a:cubicBezTo>
                  <a:cubicBezTo>
                    <a:pt x="38962" y="10101"/>
                    <a:pt x="30304" y="14430"/>
                    <a:pt x="23089" y="21646"/>
                  </a:cubicBezTo>
                  <a:cubicBezTo>
                    <a:pt x="15873" y="28861"/>
                    <a:pt x="10101" y="36076"/>
                    <a:pt x="7215" y="44734"/>
                  </a:cubicBezTo>
                  <a:cubicBezTo>
                    <a:pt x="2886" y="53393"/>
                    <a:pt x="1443" y="63494"/>
                    <a:pt x="1443" y="73595"/>
                  </a:cubicBezTo>
                  <a:lnTo>
                    <a:pt x="1443" y="102456"/>
                  </a:lnTo>
                  <a:lnTo>
                    <a:pt x="51950" y="102456"/>
                  </a:lnTo>
                  <a:lnTo>
                    <a:pt x="51950" y="73595"/>
                  </a:lnTo>
                  <a:cubicBezTo>
                    <a:pt x="51950" y="67823"/>
                    <a:pt x="53393" y="63494"/>
                    <a:pt x="57722" y="57722"/>
                  </a:cubicBezTo>
                  <a:cubicBezTo>
                    <a:pt x="62051" y="51950"/>
                    <a:pt x="67823" y="49064"/>
                    <a:pt x="76482" y="49064"/>
                  </a:cubicBezTo>
                  <a:cubicBezTo>
                    <a:pt x="83697" y="49064"/>
                    <a:pt x="89469" y="51950"/>
                    <a:pt x="93798" y="56279"/>
                  </a:cubicBezTo>
                  <a:cubicBezTo>
                    <a:pt x="98127" y="60608"/>
                    <a:pt x="101013" y="66380"/>
                    <a:pt x="101013" y="73595"/>
                  </a:cubicBezTo>
                  <a:lnTo>
                    <a:pt x="101013" y="118330"/>
                  </a:lnTo>
                  <a:cubicBezTo>
                    <a:pt x="101013" y="131317"/>
                    <a:pt x="98127" y="139976"/>
                    <a:pt x="92355" y="142862"/>
                  </a:cubicBezTo>
                  <a:cubicBezTo>
                    <a:pt x="86583" y="147191"/>
                    <a:pt x="76482" y="148634"/>
                    <a:pt x="60608" y="148634"/>
                  </a:cubicBezTo>
                  <a:lnTo>
                    <a:pt x="60608" y="193368"/>
                  </a:lnTo>
                  <a:cubicBezTo>
                    <a:pt x="69266" y="193368"/>
                    <a:pt x="75039" y="193368"/>
                    <a:pt x="80811" y="194812"/>
                  </a:cubicBezTo>
                  <a:cubicBezTo>
                    <a:pt x="86583" y="196255"/>
                    <a:pt x="89469" y="197698"/>
                    <a:pt x="92355" y="199141"/>
                  </a:cubicBezTo>
                  <a:cubicBezTo>
                    <a:pt x="95241" y="202027"/>
                    <a:pt x="96684" y="204913"/>
                    <a:pt x="98127" y="209242"/>
                  </a:cubicBezTo>
                  <a:cubicBezTo>
                    <a:pt x="99570" y="213571"/>
                    <a:pt x="99570" y="219343"/>
                    <a:pt x="99570" y="226559"/>
                  </a:cubicBezTo>
                  <a:lnTo>
                    <a:pt x="99570" y="277065"/>
                  </a:lnTo>
                  <a:cubicBezTo>
                    <a:pt x="99570" y="285723"/>
                    <a:pt x="96684" y="292939"/>
                    <a:pt x="92355" y="297268"/>
                  </a:cubicBezTo>
                  <a:cubicBezTo>
                    <a:pt x="88026" y="303040"/>
                    <a:pt x="82254" y="304483"/>
                    <a:pt x="75039" y="304483"/>
                  </a:cubicBezTo>
                  <a:cubicBezTo>
                    <a:pt x="67823" y="304483"/>
                    <a:pt x="62051" y="301597"/>
                    <a:pt x="57722" y="297268"/>
                  </a:cubicBezTo>
                  <a:cubicBezTo>
                    <a:pt x="53393" y="291496"/>
                    <a:pt x="50507" y="285723"/>
                    <a:pt x="50507" y="278508"/>
                  </a:cubicBezTo>
                  <a:lnTo>
                    <a:pt x="50507" y="252534"/>
                  </a:lnTo>
                  <a:lnTo>
                    <a:pt x="0" y="252534"/>
                  </a:lnTo>
                  <a:lnTo>
                    <a:pt x="0" y="281395"/>
                  </a:lnTo>
                  <a:cubicBezTo>
                    <a:pt x="0" y="295825"/>
                    <a:pt x="2886" y="307369"/>
                    <a:pt x="7215" y="316028"/>
                  </a:cubicBezTo>
                  <a:cubicBezTo>
                    <a:pt x="11544" y="326129"/>
                    <a:pt x="17317" y="333344"/>
                    <a:pt x="24532" y="339116"/>
                  </a:cubicBezTo>
                  <a:cubicBezTo>
                    <a:pt x="31747" y="344889"/>
                    <a:pt x="40405" y="349218"/>
                    <a:pt x="49064" y="352104"/>
                  </a:cubicBezTo>
                  <a:cubicBezTo>
                    <a:pt x="57722" y="354990"/>
                    <a:pt x="66380" y="356433"/>
                    <a:pt x="73595" y="356433"/>
                  </a:cubicBezTo>
                  <a:cubicBezTo>
                    <a:pt x="89469" y="356433"/>
                    <a:pt x="101013" y="353547"/>
                    <a:pt x="111115" y="347775"/>
                  </a:cubicBezTo>
                  <a:cubicBezTo>
                    <a:pt x="121216" y="342002"/>
                    <a:pt x="128431" y="333344"/>
                    <a:pt x="135647" y="324686"/>
                  </a:cubicBezTo>
                  <a:cubicBezTo>
                    <a:pt x="138533" y="320357"/>
                    <a:pt x="139976" y="317471"/>
                    <a:pt x="141419" y="313142"/>
                  </a:cubicBezTo>
                  <a:cubicBezTo>
                    <a:pt x="142862" y="308812"/>
                    <a:pt x="144305" y="304483"/>
                    <a:pt x="145748" y="300154"/>
                  </a:cubicBezTo>
                  <a:cubicBezTo>
                    <a:pt x="147191" y="294382"/>
                    <a:pt x="147191" y="288610"/>
                    <a:pt x="148634" y="281395"/>
                  </a:cubicBezTo>
                  <a:cubicBezTo>
                    <a:pt x="148634" y="274179"/>
                    <a:pt x="150077" y="264078"/>
                    <a:pt x="150077" y="252534"/>
                  </a:cubicBezTo>
                  <a:cubicBezTo>
                    <a:pt x="150077" y="239546"/>
                    <a:pt x="150077" y="229445"/>
                    <a:pt x="150077" y="222229"/>
                  </a:cubicBezTo>
                  <a:cubicBezTo>
                    <a:pt x="150077" y="213571"/>
                    <a:pt x="148634" y="207799"/>
                    <a:pt x="147191" y="202027"/>
                  </a:cubicBezTo>
                  <a:cubicBezTo>
                    <a:pt x="145748" y="196255"/>
                    <a:pt x="142862" y="191925"/>
                    <a:pt x="138533" y="187596"/>
                  </a:cubicBezTo>
                  <a:cubicBezTo>
                    <a:pt x="134204" y="183267"/>
                    <a:pt x="128431" y="178938"/>
                    <a:pt x="121216" y="173166"/>
                  </a:cubicBezTo>
                  <a:cubicBezTo>
                    <a:pt x="128431" y="168837"/>
                    <a:pt x="134204" y="164508"/>
                    <a:pt x="138533" y="161621"/>
                  </a:cubicBezTo>
                  <a:cubicBezTo>
                    <a:pt x="139976" y="157292"/>
                    <a:pt x="142862" y="152963"/>
                    <a:pt x="145748" y="147191"/>
                  </a:cubicBez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grpSp>
      <p:sp>
        <p:nvSpPr>
          <p:cNvPr id="92" name="Rechteck 91">
            <a:extLst>
              <a:ext uri="{FF2B5EF4-FFF2-40B4-BE49-F238E27FC236}">
                <a16:creationId xmlns:a16="http://schemas.microsoft.com/office/drawing/2014/main" id="{82BDC2ED-D556-47DD-BC59-0179A22B0E47}"/>
              </a:ext>
            </a:extLst>
          </p:cNvPr>
          <p:cNvSpPr/>
          <p:nvPr/>
        </p:nvSpPr>
        <p:spPr>
          <a:xfrm>
            <a:off x="676886"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a:solidFill>
                  <a:schemeClr val="tx2"/>
                </a:solidFill>
                <a:latin typeface="Source Sans Pro Semibold" panose="020B0603030403020204" pitchFamily="34" charset="0"/>
                <a:ea typeface="Source Sans Pro Semibold" panose="020B0603030403020204" pitchFamily="34" charset="0"/>
              </a:rPr>
              <a:t>Formal Measurement </a:t>
            </a:r>
            <a:r>
              <a:rPr lang="de-DE" sz="2000" dirty="0" err="1">
                <a:solidFill>
                  <a:schemeClr val="tx2"/>
                </a:solidFill>
                <a:latin typeface="Source Sans Pro Semibold" panose="020B0603030403020204" pitchFamily="34" charset="0"/>
                <a:ea typeface="Source Sans Pro Semibold" panose="020B0603030403020204" pitchFamily="34" charset="0"/>
              </a:rPr>
              <a:t>Invariance</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MGCFA</a:t>
            </a:r>
            <a:endParaRPr lang="en-US" sz="2400" dirty="0">
              <a:solidFill>
                <a:schemeClr val="tx2"/>
              </a:solidFill>
              <a:latin typeface="Source Sans Pro Black" panose="020B0803030403020204" pitchFamily="34" charset="0"/>
              <a:ea typeface="Source Sans Pro Black" panose="020B0803030403020204" pitchFamily="34" charset="0"/>
            </a:endParaRPr>
          </a:p>
        </p:txBody>
      </p:sp>
      <p:sp>
        <p:nvSpPr>
          <p:cNvPr id="93" name="Rechteck 92">
            <a:extLst>
              <a:ext uri="{FF2B5EF4-FFF2-40B4-BE49-F238E27FC236}">
                <a16:creationId xmlns:a16="http://schemas.microsoft.com/office/drawing/2014/main" id="{4CEAFEA9-EB1C-4F39-8250-ACB2D1289905}"/>
              </a:ext>
            </a:extLst>
          </p:cNvPr>
          <p:cNvSpPr/>
          <p:nvPr/>
        </p:nvSpPr>
        <p:spPr>
          <a:xfrm>
            <a:off x="3436277"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err="1">
                <a:solidFill>
                  <a:schemeClr val="tx2"/>
                </a:solidFill>
                <a:latin typeface="Source Sans Pro Semibold" panose="020B0603030403020204" pitchFamily="34" charset="0"/>
                <a:ea typeface="Source Sans Pro Semibold" panose="020B0603030403020204" pitchFamily="34" charset="0"/>
              </a:rPr>
              <a:t>Aligning</a:t>
            </a:r>
            <a:r>
              <a:rPr lang="de-DE" sz="2000" dirty="0">
                <a:solidFill>
                  <a:schemeClr val="tx2"/>
                </a:solidFill>
                <a:latin typeface="Source Sans Pro Semibold" panose="020B0603030403020204" pitchFamily="34" charset="0"/>
                <a:ea typeface="Source Sans Pro Semibold" panose="020B0603030403020204" pitchFamily="34" charset="0"/>
              </a:rPr>
              <a:t> </a:t>
            </a:r>
            <a:r>
              <a:rPr lang="de-DE" sz="2000" dirty="0" err="1">
                <a:solidFill>
                  <a:schemeClr val="tx2"/>
                </a:solidFill>
                <a:latin typeface="Source Sans Pro Semibold" panose="020B0603030403020204" pitchFamily="34" charset="0"/>
                <a:ea typeface="Source Sans Pro Semibold" panose="020B0603030403020204" pitchFamily="34" charset="0"/>
              </a:rPr>
              <a:t>measurement</a:t>
            </a:r>
            <a:r>
              <a:rPr lang="de-DE" sz="2000" dirty="0">
                <a:solidFill>
                  <a:schemeClr val="tx2"/>
                </a:solidFill>
                <a:latin typeface="Source Sans Pro Semibold" panose="020B0603030403020204" pitchFamily="34" charset="0"/>
                <a:ea typeface="Source Sans Pro Semibold" panose="020B0603030403020204" pitchFamily="34" charset="0"/>
              </a:rPr>
              <a:t> </a:t>
            </a:r>
            <a:r>
              <a:rPr lang="de-DE" sz="2000" dirty="0" err="1">
                <a:solidFill>
                  <a:schemeClr val="tx2"/>
                </a:solidFill>
                <a:latin typeface="Source Sans Pro Semibold" panose="020B0603030403020204" pitchFamily="34" charset="0"/>
                <a:ea typeface="Source Sans Pro Semibold" panose="020B0603030403020204" pitchFamily="34" charset="0"/>
              </a:rPr>
              <a:t>units</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OSE-RG</a:t>
            </a:r>
            <a:endParaRPr lang="en-US" sz="2400" dirty="0">
              <a:solidFill>
                <a:schemeClr val="tx2"/>
              </a:solidFill>
              <a:latin typeface="Source Sans Pro Black" panose="020B0803030403020204" pitchFamily="34" charset="0"/>
              <a:ea typeface="Source Sans Pro Black" panose="020B0803030403020204" pitchFamily="34" charset="0"/>
            </a:endParaRPr>
          </a:p>
        </p:txBody>
      </p:sp>
      <p:sp>
        <p:nvSpPr>
          <p:cNvPr id="95" name="Rechteck 94">
            <a:extLst>
              <a:ext uri="{FF2B5EF4-FFF2-40B4-BE49-F238E27FC236}">
                <a16:creationId xmlns:a16="http://schemas.microsoft.com/office/drawing/2014/main" id="{8C1C5103-7E46-44EC-8B4F-E87A82B7A457}"/>
              </a:ext>
            </a:extLst>
          </p:cNvPr>
          <p:cNvSpPr/>
          <p:nvPr/>
        </p:nvSpPr>
        <p:spPr>
          <a:xfrm>
            <a:off x="8955059"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err="1">
                <a:solidFill>
                  <a:schemeClr val="tx2"/>
                </a:solidFill>
                <a:latin typeface="Source Sans Pro Semibold" panose="020B0603030403020204" pitchFamily="34" charset="0"/>
                <a:ea typeface="Source Sans Pro Semibold" panose="020B0603030403020204" pitchFamily="34" charset="0"/>
              </a:rPr>
              <a:t>Generalizable</a:t>
            </a:r>
            <a:r>
              <a:rPr lang="de-DE" sz="2000" dirty="0">
                <a:solidFill>
                  <a:schemeClr val="tx2"/>
                </a:solidFill>
                <a:latin typeface="Source Sans Pro Semibold" panose="020B0603030403020204" pitchFamily="34" charset="0"/>
                <a:ea typeface="Source Sans Pro Semibold" panose="020B0603030403020204" pitchFamily="34" charset="0"/>
              </a:rPr>
              <a:t> Mode </a:t>
            </a:r>
            <a:r>
              <a:rPr lang="de-DE" sz="2000" dirty="0" err="1">
                <a:solidFill>
                  <a:schemeClr val="tx2"/>
                </a:solidFill>
                <a:latin typeface="Source Sans Pro Semibold" panose="020B0603030403020204" pitchFamily="34" charset="0"/>
                <a:ea typeface="Source Sans Pro Semibold" panose="020B0603030403020204" pitchFamily="34" charset="0"/>
              </a:rPr>
              <a:t>Effects</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MTMM Meta-Analysis</a:t>
            </a:r>
            <a:r>
              <a:rPr lang="de-DE" sz="2400" dirty="0">
                <a:solidFill>
                  <a:schemeClr val="tx2"/>
                </a:solidFill>
                <a:latin typeface="Source Sans Pro Semibold" panose="020B0603030403020204" pitchFamily="34" charset="0"/>
                <a:ea typeface="Source Sans Pro Semibold" panose="020B0603030403020204" pitchFamily="34" charset="0"/>
              </a:rPr>
              <a:t> </a:t>
            </a:r>
            <a:r>
              <a:rPr lang="de-DE" sz="2400" dirty="0" err="1">
                <a:solidFill>
                  <a:schemeClr val="tx2"/>
                </a:solidFill>
                <a:latin typeface="Source Sans Pro Semibold" panose="020B0603030403020204" pitchFamily="34" charset="0"/>
                <a:ea typeface="Source Sans Pro Semibold" panose="020B0603030403020204" pitchFamily="34" charset="0"/>
              </a:rPr>
              <a:t>with</a:t>
            </a:r>
            <a:r>
              <a:rPr lang="de-DE" sz="2400" dirty="0">
                <a:solidFill>
                  <a:schemeClr val="tx2"/>
                </a:solidFill>
                <a:latin typeface="Source Sans Pro Semibold" panose="020B0603030403020204" pitchFamily="34" charset="0"/>
                <a:ea typeface="Source Sans Pro Semibold" panose="020B0603030403020204" pitchFamily="34" charset="0"/>
              </a:rPr>
              <a:t> SQP</a:t>
            </a:r>
            <a:endParaRPr lang="en-US" sz="2400" dirty="0">
              <a:solidFill>
                <a:schemeClr val="tx2"/>
              </a:solidFill>
              <a:latin typeface="Source Sans Pro Semibold" panose="020B0603030403020204" pitchFamily="34" charset="0"/>
              <a:ea typeface="Source Sans Pro Semibold" panose="020B0603030403020204" pitchFamily="34" charset="0"/>
            </a:endParaRPr>
          </a:p>
        </p:txBody>
      </p:sp>
      <p:grpSp>
        <p:nvGrpSpPr>
          <p:cNvPr id="114" name="Gruppieren 113">
            <a:extLst>
              <a:ext uri="{FF2B5EF4-FFF2-40B4-BE49-F238E27FC236}">
                <a16:creationId xmlns:a16="http://schemas.microsoft.com/office/drawing/2014/main" id="{3A861666-B1CC-4AE8-941C-6095CFDE7943}"/>
              </a:ext>
            </a:extLst>
          </p:cNvPr>
          <p:cNvGrpSpPr/>
          <p:nvPr/>
        </p:nvGrpSpPr>
        <p:grpSpPr>
          <a:xfrm>
            <a:off x="3914936" y="2088073"/>
            <a:ext cx="1602128" cy="1603336"/>
            <a:chOff x="7616299" y="3338035"/>
            <a:chExt cx="1602128" cy="1603336"/>
          </a:xfrm>
        </p:grpSpPr>
        <p:cxnSp>
          <p:nvCxnSpPr>
            <p:cNvPr id="115" name="Gerader Verbinder 44">
              <a:extLst>
                <a:ext uri="{FF2B5EF4-FFF2-40B4-BE49-F238E27FC236}">
                  <a16:creationId xmlns:a16="http://schemas.microsoft.com/office/drawing/2014/main" id="{D1A39C76-4A7F-455A-8416-E711D14249C9}"/>
                </a:ext>
              </a:extLst>
            </p:cNvPr>
            <p:cNvCxnSpPr>
              <a:cxnSpLocks/>
            </p:cNvCxnSpPr>
            <p:nvPr/>
          </p:nvCxnSpPr>
          <p:spPr>
            <a:xfrm flipH="1">
              <a:off x="8266458" y="3455816"/>
              <a:ext cx="151511" cy="523057"/>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6" name="Gerader Verbinder 45">
              <a:extLst>
                <a:ext uri="{FF2B5EF4-FFF2-40B4-BE49-F238E27FC236}">
                  <a16:creationId xmlns:a16="http://schemas.microsoft.com/office/drawing/2014/main" id="{CBCE5F5D-E497-4E68-9F79-82E6C60333D6}"/>
                </a:ext>
              </a:extLst>
            </p:cNvPr>
            <p:cNvCxnSpPr>
              <a:cxnSpLocks/>
            </p:cNvCxnSpPr>
            <p:nvPr/>
          </p:nvCxnSpPr>
          <p:spPr>
            <a:xfrm flipV="1">
              <a:off x="7734080" y="3978873"/>
              <a:ext cx="532377" cy="160830"/>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7" name="Gerader Verbinder 46">
              <a:extLst>
                <a:ext uri="{FF2B5EF4-FFF2-40B4-BE49-F238E27FC236}">
                  <a16:creationId xmlns:a16="http://schemas.microsoft.com/office/drawing/2014/main" id="{2691A3E8-07DB-4989-9C1A-D207F552F59C}"/>
                </a:ext>
              </a:extLst>
            </p:cNvPr>
            <p:cNvCxnSpPr>
              <a:cxnSpLocks/>
            </p:cNvCxnSpPr>
            <p:nvPr/>
          </p:nvCxnSpPr>
          <p:spPr>
            <a:xfrm>
              <a:off x="7934386" y="3656121"/>
              <a:ext cx="332072" cy="322752"/>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8" name="Gerader Verbinder 47">
              <a:extLst>
                <a:ext uri="{FF2B5EF4-FFF2-40B4-BE49-F238E27FC236}">
                  <a16:creationId xmlns:a16="http://schemas.microsoft.com/office/drawing/2014/main" id="{33E25696-66BE-49E5-8514-DBDE420F5F19}"/>
                </a:ext>
              </a:extLst>
            </p:cNvPr>
            <p:cNvCxnSpPr>
              <a:cxnSpLocks/>
            </p:cNvCxnSpPr>
            <p:nvPr/>
          </p:nvCxnSpPr>
          <p:spPr>
            <a:xfrm>
              <a:off x="8266458" y="3978873"/>
              <a:ext cx="151511" cy="844717"/>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9" name="Gerader Verbinder 48">
              <a:extLst>
                <a:ext uri="{FF2B5EF4-FFF2-40B4-BE49-F238E27FC236}">
                  <a16:creationId xmlns:a16="http://schemas.microsoft.com/office/drawing/2014/main" id="{77AD19BE-C6F3-41D9-BF2F-1DE8947DE36B}"/>
                </a:ext>
              </a:extLst>
            </p:cNvPr>
            <p:cNvCxnSpPr>
              <a:cxnSpLocks/>
            </p:cNvCxnSpPr>
            <p:nvPr/>
          </p:nvCxnSpPr>
          <p:spPr>
            <a:xfrm flipV="1">
              <a:off x="7934386" y="3978873"/>
              <a:ext cx="332072" cy="644412"/>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0" name="Gerader Verbinder 49">
              <a:extLst>
                <a:ext uri="{FF2B5EF4-FFF2-40B4-BE49-F238E27FC236}">
                  <a16:creationId xmlns:a16="http://schemas.microsoft.com/office/drawing/2014/main" id="{C1A168CE-772C-4660-8C53-881BCC4C6043}"/>
                </a:ext>
              </a:extLst>
            </p:cNvPr>
            <p:cNvCxnSpPr>
              <a:cxnSpLocks/>
            </p:cNvCxnSpPr>
            <p:nvPr/>
          </p:nvCxnSpPr>
          <p:spPr>
            <a:xfrm flipH="1">
              <a:off x="8266458" y="3656121"/>
              <a:ext cx="635094" cy="322752"/>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1" name="Gerader Verbinder 50">
              <a:extLst>
                <a:ext uri="{FF2B5EF4-FFF2-40B4-BE49-F238E27FC236}">
                  <a16:creationId xmlns:a16="http://schemas.microsoft.com/office/drawing/2014/main" id="{0DC478A4-C049-4AA7-97A0-B8BC1FEABBA3}"/>
                </a:ext>
              </a:extLst>
            </p:cNvPr>
            <p:cNvCxnSpPr>
              <a:cxnSpLocks/>
            </p:cNvCxnSpPr>
            <p:nvPr/>
          </p:nvCxnSpPr>
          <p:spPr>
            <a:xfrm flipH="1">
              <a:off x="8597154" y="4139703"/>
              <a:ext cx="504703" cy="161921"/>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2" name="Gerader Verbinder 51">
              <a:extLst>
                <a:ext uri="{FF2B5EF4-FFF2-40B4-BE49-F238E27FC236}">
                  <a16:creationId xmlns:a16="http://schemas.microsoft.com/office/drawing/2014/main" id="{2BD015CB-47A2-4DE5-855F-1CBE82E68B77}"/>
                </a:ext>
              </a:extLst>
            </p:cNvPr>
            <p:cNvCxnSpPr>
              <a:cxnSpLocks/>
            </p:cNvCxnSpPr>
            <p:nvPr/>
          </p:nvCxnSpPr>
          <p:spPr>
            <a:xfrm>
              <a:off x="8266458" y="3978873"/>
              <a:ext cx="835399" cy="160830"/>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3" name="Gerader Verbinder 52">
              <a:extLst>
                <a:ext uri="{FF2B5EF4-FFF2-40B4-BE49-F238E27FC236}">
                  <a16:creationId xmlns:a16="http://schemas.microsoft.com/office/drawing/2014/main" id="{F2E0B654-FD32-473F-9F1A-672AA2AAD310}"/>
                </a:ext>
              </a:extLst>
            </p:cNvPr>
            <p:cNvCxnSpPr>
              <a:cxnSpLocks/>
            </p:cNvCxnSpPr>
            <p:nvPr/>
          </p:nvCxnSpPr>
          <p:spPr>
            <a:xfrm flipH="1">
              <a:off x="8597154" y="3656121"/>
              <a:ext cx="304397" cy="645503"/>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4" name="Gerader Verbinder 54">
              <a:extLst>
                <a:ext uri="{FF2B5EF4-FFF2-40B4-BE49-F238E27FC236}">
                  <a16:creationId xmlns:a16="http://schemas.microsoft.com/office/drawing/2014/main" id="{1725D59F-38D2-4466-8AE4-2E5FF164BCB1}"/>
                </a:ext>
              </a:extLst>
            </p:cNvPr>
            <p:cNvCxnSpPr>
              <a:cxnSpLocks/>
            </p:cNvCxnSpPr>
            <p:nvPr/>
          </p:nvCxnSpPr>
          <p:spPr>
            <a:xfrm>
              <a:off x="8417969" y="3455816"/>
              <a:ext cx="179186" cy="845809"/>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5" name="Gerader Verbinder 55">
              <a:extLst>
                <a:ext uri="{FF2B5EF4-FFF2-40B4-BE49-F238E27FC236}">
                  <a16:creationId xmlns:a16="http://schemas.microsoft.com/office/drawing/2014/main" id="{A99E0CE4-4C02-45DC-B880-20C2D52FA69A}"/>
                </a:ext>
              </a:extLst>
            </p:cNvPr>
            <p:cNvCxnSpPr>
              <a:cxnSpLocks/>
            </p:cNvCxnSpPr>
            <p:nvPr/>
          </p:nvCxnSpPr>
          <p:spPr>
            <a:xfrm flipV="1">
              <a:off x="7934386" y="4301624"/>
              <a:ext cx="662768" cy="321660"/>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6" name="Gerader Verbinder 56">
              <a:extLst>
                <a:ext uri="{FF2B5EF4-FFF2-40B4-BE49-F238E27FC236}">
                  <a16:creationId xmlns:a16="http://schemas.microsoft.com/office/drawing/2014/main" id="{1C2C1B1D-0C18-4422-8FC2-2D221C2042CC}"/>
                </a:ext>
              </a:extLst>
            </p:cNvPr>
            <p:cNvCxnSpPr>
              <a:cxnSpLocks/>
            </p:cNvCxnSpPr>
            <p:nvPr/>
          </p:nvCxnSpPr>
          <p:spPr>
            <a:xfrm flipV="1">
              <a:off x="8417969" y="4301624"/>
              <a:ext cx="179186" cy="521966"/>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7" name="Gerader Verbinder 57">
              <a:extLst>
                <a:ext uri="{FF2B5EF4-FFF2-40B4-BE49-F238E27FC236}">
                  <a16:creationId xmlns:a16="http://schemas.microsoft.com/office/drawing/2014/main" id="{A299CF4C-7BF8-4236-AA66-F84DE4DA34DE}"/>
                </a:ext>
              </a:extLst>
            </p:cNvPr>
            <p:cNvCxnSpPr>
              <a:cxnSpLocks/>
            </p:cNvCxnSpPr>
            <p:nvPr/>
          </p:nvCxnSpPr>
          <p:spPr>
            <a:xfrm flipH="1" flipV="1">
              <a:off x="8597154" y="4301624"/>
              <a:ext cx="304397" cy="321660"/>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8" name="Rechteck 58">
              <a:extLst>
                <a:ext uri="{FF2B5EF4-FFF2-40B4-BE49-F238E27FC236}">
                  <a16:creationId xmlns:a16="http://schemas.microsoft.com/office/drawing/2014/main" id="{62EEE9C8-7E2C-4789-BC21-ED74AC36CA40}"/>
                </a:ext>
              </a:extLst>
            </p:cNvPr>
            <p:cNvSpPr/>
            <p:nvPr/>
          </p:nvSpPr>
          <p:spPr>
            <a:xfrm>
              <a:off x="8300187" y="3338035"/>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hteck 59">
              <a:extLst>
                <a:ext uri="{FF2B5EF4-FFF2-40B4-BE49-F238E27FC236}">
                  <a16:creationId xmlns:a16="http://schemas.microsoft.com/office/drawing/2014/main" id="{77087980-B8B9-482D-8C1F-8A939438D14B}"/>
                </a:ext>
              </a:extLst>
            </p:cNvPr>
            <p:cNvSpPr/>
            <p:nvPr/>
          </p:nvSpPr>
          <p:spPr>
            <a:xfrm>
              <a:off x="7813865" y="3538340"/>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hteck 60">
              <a:extLst>
                <a:ext uri="{FF2B5EF4-FFF2-40B4-BE49-F238E27FC236}">
                  <a16:creationId xmlns:a16="http://schemas.microsoft.com/office/drawing/2014/main" id="{F5FE4CF8-B6D6-4825-B4B9-93A35927F60D}"/>
                </a:ext>
              </a:extLst>
            </p:cNvPr>
            <p:cNvSpPr/>
            <p:nvPr/>
          </p:nvSpPr>
          <p:spPr>
            <a:xfrm>
              <a:off x="8783770" y="3538339"/>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hteck 61">
              <a:extLst>
                <a:ext uri="{FF2B5EF4-FFF2-40B4-BE49-F238E27FC236}">
                  <a16:creationId xmlns:a16="http://schemas.microsoft.com/office/drawing/2014/main" id="{080AA920-4F9C-4368-86EA-BD0D1794A86A}"/>
                </a:ext>
              </a:extLst>
            </p:cNvPr>
            <p:cNvSpPr/>
            <p:nvPr/>
          </p:nvSpPr>
          <p:spPr>
            <a:xfrm>
              <a:off x="7813865" y="4505504"/>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hteck 62">
              <a:extLst>
                <a:ext uri="{FF2B5EF4-FFF2-40B4-BE49-F238E27FC236}">
                  <a16:creationId xmlns:a16="http://schemas.microsoft.com/office/drawing/2014/main" id="{5EAA8B31-59E2-4B63-B6FA-88624E5C8639}"/>
                </a:ext>
              </a:extLst>
            </p:cNvPr>
            <p:cNvSpPr/>
            <p:nvPr/>
          </p:nvSpPr>
          <p:spPr>
            <a:xfrm>
              <a:off x="8302927" y="4705809"/>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hteck 63">
              <a:extLst>
                <a:ext uri="{FF2B5EF4-FFF2-40B4-BE49-F238E27FC236}">
                  <a16:creationId xmlns:a16="http://schemas.microsoft.com/office/drawing/2014/main" id="{DAC34F58-012D-4CCF-927B-8DC594AC6803}"/>
                </a:ext>
              </a:extLst>
            </p:cNvPr>
            <p:cNvSpPr/>
            <p:nvPr/>
          </p:nvSpPr>
          <p:spPr>
            <a:xfrm>
              <a:off x="8783770" y="4505504"/>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Gerader Verbinder 64">
              <a:extLst>
                <a:ext uri="{FF2B5EF4-FFF2-40B4-BE49-F238E27FC236}">
                  <a16:creationId xmlns:a16="http://schemas.microsoft.com/office/drawing/2014/main" id="{5DF8BA73-BD56-4258-A845-028097C0108D}"/>
                </a:ext>
              </a:extLst>
            </p:cNvPr>
            <p:cNvCxnSpPr>
              <a:cxnSpLocks/>
            </p:cNvCxnSpPr>
            <p:nvPr/>
          </p:nvCxnSpPr>
          <p:spPr>
            <a:xfrm>
              <a:off x="7734080" y="4139703"/>
              <a:ext cx="863074" cy="161921"/>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5" name="Rechteck 65">
              <a:extLst>
                <a:ext uri="{FF2B5EF4-FFF2-40B4-BE49-F238E27FC236}">
                  <a16:creationId xmlns:a16="http://schemas.microsoft.com/office/drawing/2014/main" id="{097F1A24-2478-4C6B-9A06-17F86B31C434}"/>
                </a:ext>
              </a:extLst>
            </p:cNvPr>
            <p:cNvSpPr/>
            <p:nvPr/>
          </p:nvSpPr>
          <p:spPr>
            <a:xfrm>
              <a:off x="7616299" y="4021920"/>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hteck 66">
              <a:extLst>
                <a:ext uri="{FF2B5EF4-FFF2-40B4-BE49-F238E27FC236}">
                  <a16:creationId xmlns:a16="http://schemas.microsoft.com/office/drawing/2014/main" id="{C19CCDA8-3954-4179-8105-3E7752426D79}"/>
                </a:ext>
              </a:extLst>
            </p:cNvPr>
            <p:cNvSpPr/>
            <p:nvPr/>
          </p:nvSpPr>
          <p:spPr>
            <a:xfrm>
              <a:off x="8982855" y="4021914"/>
              <a:ext cx="235572" cy="235571"/>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hteck 67">
              <a:extLst>
                <a:ext uri="{FF2B5EF4-FFF2-40B4-BE49-F238E27FC236}">
                  <a16:creationId xmlns:a16="http://schemas.microsoft.com/office/drawing/2014/main" id="{3A9623A2-F078-4645-8FD2-10DD69F42364}"/>
                </a:ext>
              </a:extLst>
            </p:cNvPr>
            <p:cNvSpPr/>
            <p:nvPr/>
          </p:nvSpPr>
          <p:spPr>
            <a:xfrm>
              <a:off x="8145932" y="3867508"/>
              <a:ext cx="235562" cy="235562"/>
            </a:xfrm>
            <a:prstGeom prst="rect">
              <a:avLst/>
            </a:prstGeom>
            <a:solidFill>
              <a:schemeClr val="accent5"/>
            </a:solidFill>
            <a:ln w="508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hteck 68">
              <a:extLst>
                <a:ext uri="{FF2B5EF4-FFF2-40B4-BE49-F238E27FC236}">
                  <a16:creationId xmlns:a16="http://schemas.microsoft.com/office/drawing/2014/main" id="{011CCAEB-F40C-4C7D-A74E-3548338543C1}"/>
                </a:ext>
              </a:extLst>
            </p:cNvPr>
            <p:cNvSpPr/>
            <p:nvPr/>
          </p:nvSpPr>
          <p:spPr>
            <a:xfrm>
              <a:off x="8479370" y="4183844"/>
              <a:ext cx="235562" cy="235562"/>
            </a:xfrm>
            <a:prstGeom prst="rect">
              <a:avLst/>
            </a:prstGeom>
            <a:solidFill>
              <a:schemeClr val="accent6"/>
            </a:solid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Rechteck 138">
            <a:extLst>
              <a:ext uri="{FF2B5EF4-FFF2-40B4-BE49-F238E27FC236}">
                <a16:creationId xmlns:a16="http://schemas.microsoft.com/office/drawing/2014/main" id="{A1957FA2-F242-40D4-AF22-71F3442749EB}"/>
              </a:ext>
            </a:extLst>
          </p:cNvPr>
          <p:cNvSpPr/>
          <p:nvPr/>
        </p:nvSpPr>
        <p:spPr>
          <a:xfrm>
            <a:off x="3435667"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err="1">
                <a:solidFill>
                  <a:schemeClr val="tx2"/>
                </a:solidFill>
                <a:latin typeface="Source Sans Pro Semibold" panose="020B0603030403020204" pitchFamily="34" charset="0"/>
                <a:ea typeface="Source Sans Pro Semibold" panose="020B0603030403020204" pitchFamily="34" charset="0"/>
              </a:rPr>
              <a:t>Concepts</a:t>
            </a:r>
            <a:r>
              <a:rPr lang="de-DE" sz="2000" dirty="0">
                <a:solidFill>
                  <a:schemeClr val="tx2"/>
                </a:solidFill>
                <a:latin typeface="Source Sans Pro Semibold" panose="020B0603030403020204" pitchFamily="34" charset="0"/>
                <a:ea typeface="Source Sans Pro Semibold" panose="020B0603030403020204" pitchFamily="34" charset="0"/>
              </a:rPr>
              <a:t> and </a:t>
            </a:r>
            <a:r>
              <a:rPr lang="de-DE" sz="2000" dirty="0" err="1">
                <a:solidFill>
                  <a:schemeClr val="tx2"/>
                </a:solidFill>
                <a:latin typeface="Source Sans Pro Semibold" panose="020B0603030403020204" pitchFamily="34" charset="0"/>
                <a:ea typeface="Source Sans Pro Semibold" panose="020B0603030403020204" pitchFamily="34" charset="0"/>
              </a:rPr>
              <a:t>Reliability</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R-</a:t>
            </a:r>
            <a:r>
              <a:rPr lang="de-DE" sz="2400" dirty="0" err="1">
                <a:solidFill>
                  <a:schemeClr val="tx2"/>
                </a:solidFill>
                <a:latin typeface="Source Sans Pro Black" panose="020B0803030403020204" pitchFamily="34" charset="0"/>
                <a:ea typeface="Source Sans Pro Black" panose="020B0803030403020204" pitchFamily="34" charset="0"/>
              </a:rPr>
              <a:t>Alerting</a:t>
            </a:r>
            <a:r>
              <a:rPr lang="de-DE" sz="2400" dirty="0">
                <a:solidFill>
                  <a:schemeClr val="tx2"/>
                </a:solidFill>
                <a:latin typeface="Source Sans Pro Semibold" panose="020B0603030403020204" pitchFamily="34" charset="0"/>
                <a:ea typeface="Source Sans Pro Semibold" panose="020B0603030403020204" pitchFamily="34" charset="0"/>
              </a:rPr>
              <a:t> and </a:t>
            </a:r>
            <a:r>
              <a:rPr lang="de-DE" sz="2400" dirty="0" err="1">
                <a:solidFill>
                  <a:schemeClr val="tx2"/>
                </a:solidFill>
                <a:latin typeface="Source Sans Pro Semibold" panose="020B0603030403020204" pitchFamily="34" charset="0"/>
                <a:ea typeface="Source Sans Pro Semibold" panose="020B0603030403020204" pitchFamily="34" charset="0"/>
              </a:rPr>
              <a:t>comparative</a:t>
            </a:r>
            <a:r>
              <a:rPr lang="de-DE" sz="2400" dirty="0">
                <a:solidFill>
                  <a:schemeClr val="tx2"/>
                </a:solidFill>
                <a:latin typeface="Source Sans Pro Semibold" panose="020B0603030403020204" pitchFamily="34" charset="0"/>
                <a:ea typeface="Source Sans Pro Semibold" panose="020B0603030403020204" pitchFamily="34" charset="0"/>
              </a:rPr>
              <a:t> </a:t>
            </a:r>
            <a:r>
              <a:rPr lang="de-DE" sz="2400" dirty="0" err="1">
                <a:solidFill>
                  <a:schemeClr val="tx2"/>
                </a:solidFill>
                <a:latin typeface="Source Sans Pro Semibold" panose="020B0603030403020204" pitchFamily="34" charset="0"/>
                <a:ea typeface="Source Sans Pro Semibold" panose="020B0603030403020204" pitchFamily="34" charset="0"/>
              </a:rPr>
              <a:t>attenuation</a:t>
            </a:r>
            <a:endParaRPr lang="en-US" sz="2400" dirty="0">
              <a:solidFill>
                <a:schemeClr val="tx2"/>
              </a:solidFill>
              <a:latin typeface="Source Sans Pro Semibold" panose="020B0603030403020204" pitchFamily="34" charset="0"/>
              <a:ea typeface="Source Sans Pro Semibold" panose="020B0603030403020204" pitchFamily="34" charset="0"/>
            </a:endParaRPr>
          </a:p>
        </p:txBody>
      </p:sp>
      <p:grpSp>
        <p:nvGrpSpPr>
          <p:cNvPr id="140" name="Group 60">
            <a:extLst>
              <a:ext uri="{FF2B5EF4-FFF2-40B4-BE49-F238E27FC236}">
                <a16:creationId xmlns:a16="http://schemas.microsoft.com/office/drawing/2014/main" id="{E2CFB2BC-DBCF-4CC1-A1FE-85C9A489D235}"/>
              </a:ext>
            </a:extLst>
          </p:cNvPr>
          <p:cNvGrpSpPr/>
          <p:nvPr/>
        </p:nvGrpSpPr>
        <p:grpSpPr>
          <a:xfrm>
            <a:off x="6425362" y="2406159"/>
            <a:ext cx="1991150" cy="967164"/>
            <a:chOff x="10418728" y="290747"/>
            <a:chExt cx="1631016" cy="792235"/>
          </a:xfrm>
        </p:grpSpPr>
        <p:grpSp>
          <p:nvGrpSpPr>
            <p:cNvPr id="141" name="Gruppieren 48">
              <a:extLst>
                <a:ext uri="{FF2B5EF4-FFF2-40B4-BE49-F238E27FC236}">
                  <a16:creationId xmlns:a16="http://schemas.microsoft.com/office/drawing/2014/main" id="{2B3B5D0B-44DF-4BE6-AF1F-FFD1CF38B0EC}"/>
                </a:ext>
              </a:extLst>
            </p:cNvPr>
            <p:cNvGrpSpPr/>
            <p:nvPr/>
          </p:nvGrpSpPr>
          <p:grpSpPr>
            <a:xfrm>
              <a:off x="10418728" y="331967"/>
              <a:ext cx="1631016" cy="699031"/>
              <a:chOff x="478301" y="5557422"/>
              <a:chExt cx="1830266" cy="784426"/>
            </a:xfrm>
          </p:grpSpPr>
          <p:cxnSp>
            <p:nvCxnSpPr>
              <p:cNvPr id="148" name="Gerader Verbinder 34">
                <a:extLst>
                  <a:ext uri="{FF2B5EF4-FFF2-40B4-BE49-F238E27FC236}">
                    <a16:creationId xmlns:a16="http://schemas.microsoft.com/office/drawing/2014/main" id="{1665BCE6-ADD2-450E-81B0-E5334B41CAD0}"/>
                  </a:ext>
                </a:extLst>
              </p:cNvPr>
              <p:cNvCxnSpPr>
                <a:cxnSpLocks/>
                <a:stCxn id="153" idx="0"/>
              </p:cNvCxnSpPr>
              <p:nvPr/>
            </p:nvCxnSpPr>
            <p:spPr>
              <a:xfrm>
                <a:off x="1392482" y="5557422"/>
                <a:ext cx="2675" cy="784426"/>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sp>
            <p:nvSpPr>
              <p:cNvPr id="149" name="Ellipse 36">
                <a:extLst>
                  <a:ext uri="{FF2B5EF4-FFF2-40B4-BE49-F238E27FC236}">
                    <a16:creationId xmlns:a16="http://schemas.microsoft.com/office/drawing/2014/main" id="{DE22C042-23E8-43DB-86A2-F86AA93CCC37}"/>
                  </a:ext>
                </a:extLst>
              </p:cNvPr>
              <p:cNvSpPr/>
              <p:nvPr/>
            </p:nvSpPr>
            <p:spPr>
              <a:xfrm>
                <a:off x="1257446" y="6067967"/>
                <a:ext cx="273881" cy="273881"/>
              </a:xfrm>
              <a:prstGeom prst="ellipse">
                <a:avLst/>
              </a:prstGeom>
              <a:solidFill>
                <a:schemeClr val="bg1"/>
              </a:solid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0" name="Ellipse 38">
                <a:extLst>
                  <a:ext uri="{FF2B5EF4-FFF2-40B4-BE49-F238E27FC236}">
                    <a16:creationId xmlns:a16="http://schemas.microsoft.com/office/drawing/2014/main" id="{602CF596-1629-4B58-9BCD-4744D7D70E76}"/>
                  </a:ext>
                </a:extLst>
              </p:cNvPr>
              <p:cNvSpPr/>
              <p:nvPr/>
            </p:nvSpPr>
            <p:spPr>
              <a:xfrm>
                <a:off x="478301" y="5557422"/>
                <a:ext cx="273881" cy="273881"/>
              </a:xfrm>
              <a:prstGeom prst="ellipse">
                <a:avLst/>
              </a:prstGeom>
              <a:solidFill>
                <a:schemeClr val="bg1"/>
              </a:solidFill>
              <a:ln w="63500">
                <a:solidFill>
                  <a:srgbClr val="169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1" name="Ellipse 39">
                <a:extLst>
                  <a:ext uri="{FF2B5EF4-FFF2-40B4-BE49-F238E27FC236}">
                    <a16:creationId xmlns:a16="http://schemas.microsoft.com/office/drawing/2014/main" id="{0FD93CF3-4647-4D89-9497-8B13B828F639}"/>
                  </a:ext>
                </a:extLst>
              </p:cNvPr>
              <p:cNvSpPr/>
              <p:nvPr/>
            </p:nvSpPr>
            <p:spPr>
              <a:xfrm>
                <a:off x="866921" y="5557422"/>
                <a:ext cx="273881" cy="273881"/>
              </a:xfrm>
              <a:prstGeom prst="ellipse">
                <a:avLst/>
              </a:prstGeom>
              <a:solidFill>
                <a:schemeClr val="bg1"/>
              </a:solidFill>
              <a:ln w="63500">
                <a:solidFill>
                  <a:srgbClr val="169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2" name="Ellipse 40">
                <a:extLst>
                  <a:ext uri="{FF2B5EF4-FFF2-40B4-BE49-F238E27FC236}">
                    <a16:creationId xmlns:a16="http://schemas.microsoft.com/office/drawing/2014/main" id="{2E0C5200-C63A-48E7-B624-73D2BDD7F0D2}"/>
                  </a:ext>
                </a:extLst>
              </p:cNvPr>
              <p:cNvSpPr/>
              <p:nvPr/>
            </p:nvSpPr>
            <p:spPr>
              <a:xfrm>
                <a:off x="1644161" y="5557422"/>
                <a:ext cx="273881" cy="273881"/>
              </a:xfrm>
              <a:prstGeom prst="ellipse">
                <a:avLst/>
              </a:prstGeom>
              <a:solidFill>
                <a:schemeClr val="bg1"/>
              </a:solidFill>
              <a:ln w="63500">
                <a:solidFill>
                  <a:srgbClr val="169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3" name="Ellipse 41">
                <a:extLst>
                  <a:ext uri="{FF2B5EF4-FFF2-40B4-BE49-F238E27FC236}">
                    <a16:creationId xmlns:a16="http://schemas.microsoft.com/office/drawing/2014/main" id="{491E5411-7258-484D-B159-1D29FB3FEC32}"/>
                  </a:ext>
                </a:extLst>
              </p:cNvPr>
              <p:cNvSpPr/>
              <p:nvPr/>
            </p:nvSpPr>
            <p:spPr>
              <a:xfrm>
                <a:off x="1255541" y="5557422"/>
                <a:ext cx="273881" cy="273881"/>
              </a:xfrm>
              <a:prstGeom prst="ellipse">
                <a:avLst/>
              </a:prstGeom>
              <a:solidFill>
                <a:schemeClr val="bg1"/>
              </a:solid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4" name="Ellipse 43">
                <a:extLst>
                  <a:ext uri="{FF2B5EF4-FFF2-40B4-BE49-F238E27FC236}">
                    <a16:creationId xmlns:a16="http://schemas.microsoft.com/office/drawing/2014/main" id="{D717E3F5-84B2-4932-B733-FA782EF06597}"/>
                  </a:ext>
                </a:extLst>
              </p:cNvPr>
              <p:cNvSpPr/>
              <p:nvPr/>
            </p:nvSpPr>
            <p:spPr>
              <a:xfrm>
                <a:off x="868826" y="6067967"/>
                <a:ext cx="273881" cy="273881"/>
              </a:xfrm>
              <a:prstGeom prst="ellipse">
                <a:avLst/>
              </a:prstGeom>
              <a:solidFill>
                <a:schemeClr val="bg1"/>
              </a:solidFill>
              <a:ln w="63500">
                <a:solidFill>
                  <a:srgbClr val="A85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5" name="Ellipse 44">
                <a:extLst>
                  <a:ext uri="{FF2B5EF4-FFF2-40B4-BE49-F238E27FC236}">
                    <a16:creationId xmlns:a16="http://schemas.microsoft.com/office/drawing/2014/main" id="{B3264403-0172-4E30-A4EB-C59745CD3242}"/>
                  </a:ext>
                </a:extLst>
              </p:cNvPr>
              <p:cNvSpPr/>
              <p:nvPr/>
            </p:nvSpPr>
            <p:spPr>
              <a:xfrm>
                <a:off x="1646066" y="6067967"/>
                <a:ext cx="273881" cy="273881"/>
              </a:xfrm>
              <a:prstGeom prst="ellipse">
                <a:avLst/>
              </a:prstGeom>
              <a:solidFill>
                <a:schemeClr val="bg1"/>
              </a:solidFill>
              <a:ln w="63500">
                <a:solidFill>
                  <a:srgbClr val="A85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6" name="Ellipse 45">
                <a:extLst>
                  <a:ext uri="{FF2B5EF4-FFF2-40B4-BE49-F238E27FC236}">
                    <a16:creationId xmlns:a16="http://schemas.microsoft.com/office/drawing/2014/main" id="{64B41262-20D8-494F-971A-F2E7A75A36FA}"/>
                  </a:ext>
                </a:extLst>
              </p:cNvPr>
              <p:cNvSpPr/>
              <p:nvPr/>
            </p:nvSpPr>
            <p:spPr>
              <a:xfrm>
                <a:off x="2034686" y="6067967"/>
                <a:ext cx="273881" cy="273881"/>
              </a:xfrm>
              <a:prstGeom prst="ellipse">
                <a:avLst/>
              </a:prstGeom>
              <a:solidFill>
                <a:schemeClr val="bg1"/>
              </a:solidFill>
              <a:ln w="63500">
                <a:solidFill>
                  <a:srgbClr val="A85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2" name="Group 63">
              <a:extLst>
                <a:ext uri="{FF2B5EF4-FFF2-40B4-BE49-F238E27FC236}">
                  <a16:creationId xmlns:a16="http://schemas.microsoft.com/office/drawing/2014/main" id="{0F0F02A5-E0A8-4282-A9B3-8B10D37DA3A6}"/>
                </a:ext>
              </a:extLst>
            </p:cNvPr>
            <p:cNvGrpSpPr/>
            <p:nvPr/>
          </p:nvGrpSpPr>
          <p:grpSpPr>
            <a:xfrm rot="18900000">
              <a:off x="11066055" y="290747"/>
              <a:ext cx="343417" cy="343417"/>
              <a:chOff x="11003292" y="1825625"/>
              <a:chExt cx="343417" cy="343417"/>
            </a:xfrm>
          </p:grpSpPr>
          <p:cxnSp>
            <p:nvCxnSpPr>
              <p:cNvPr id="146" name="Straight Connector 67">
                <a:extLst>
                  <a:ext uri="{FF2B5EF4-FFF2-40B4-BE49-F238E27FC236}">
                    <a16:creationId xmlns:a16="http://schemas.microsoft.com/office/drawing/2014/main" id="{D8F5859E-CA2D-4B01-BF76-F21BDA72E75F}"/>
                  </a:ext>
                </a:extLst>
              </p:cNvPr>
              <p:cNvCxnSpPr>
                <a:cxnSpLocks/>
              </p:cNvCxnSpPr>
              <p:nvPr/>
            </p:nvCxnSpPr>
            <p:spPr>
              <a:xfrm>
                <a:off x="11175001" y="1825625"/>
                <a:ext cx="0" cy="343417"/>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147" name="Straight Connector 68">
                <a:extLst>
                  <a:ext uri="{FF2B5EF4-FFF2-40B4-BE49-F238E27FC236}">
                    <a16:creationId xmlns:a16="http://schemas.microsoft.com/office/drawing/2014/main" id="{DA1D2A9B-B06A-4DFD-9BE1-E4C790FFA73C}"/>
                  </a:ext>
                </a:extLst>
              </p:cNvPr>
              <p:cNvCxnSpPr>
                <a:cxnSpLocks/>
              </p:cNvCxnSpPr>
              <p:nvPr/>
            </p:nvCxnSpPr>
            <p:spPr>
              <a:xfrm rot="5400000">
                <a:off x="11175001" y="1825625"/>
                <a:ext cx="0" cy="343417"/>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grpSp>
        <p:grpSp>
          <p:nvGrpSpPr>
            <p:cNvPr id="143" name="Group 64">
              <a:extLst>
                <a:ext uri="{FF2B5EF4-FFF2-40B4-BE49-F238E27FC236}">
                  <a16:creationId xmlns:a16="http://schemas.microsoft.com/office/drawing/2014/main" id="{F32C407C-416A-4671-8279-21B9B3EB4809}"/>
                </a:ext>
              </a:extLst>
            </p:cNvPr>
            <p:cNvGrpSpPr/>
            <p:nvPr/>
          </p:nvGrpSpPr>
          <p:grpSpPr>
            <a:xfrm rot="18900000">
              <a:off x="11066055" y="739565"/>
              <a:ext cx="343417" cy="343417"/>
              <a:chOff x="11003292" y="1825625"/>
              <a:chExt cx="343417" cy="343417"/>
            </a:xfrm>
          </p:grpSpPr>
          <p:cxnSp>
            <p:nvCxnSpPr>
              <p:cNvPr id="144" name="Straight Connector 65">
                <a:extLst>
                  <a:ext uri="{FF2B5EF4-FFF2-40B4-BE49-F238E27FC236}">
                    <a16:creationId xmlns:a16="http://schemas.microsoft.com/office/drawing/2014/main" id="{71A5FCFC-C4C5-4E96-AA2B-7C54B7E17CED}"/>
                  </a:ext>
                </a:extLst>
              </p:cNvPr>
              <p:cNvCxnSpPr>
                <a:cxnSpLocks/>
              </p:cNvCxnSpPr>
              <p:nvPr/>
            </p:nvCxnSpPr>
            <p:spPr>
              <a:xfrm>
                <a:off x="11175001" y="1825625"/>
                <a:ext cx="0" cy="343417"/>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145" name="Straight Connector 66">
                <a:extLst>
                  <a:ext uri="{FF2B5EF4-FFF2-40B4-BE49-F238E27FC236}">
                    <a16:creationId xmlns:a16="http://schemas.microsoft.com/office/drawing/2014/main" id="{0017EDA7-93F9-402C-9717-1A5CFBBFB346}"/>
                  </a:ext>
                </a:extLst>
              </p:cNvPr>
              <p:cNvCxnSpPr>
                <a:cxnSpLocks/>
              </p:cNvCxnSpPr>
              <p:nvPr/>
            </p:nvCxnSpPr>
            <p:spPr>
              <a:xfrm rot="5400000">
                <a:off x="11175001" y="1825625"/>
                <a:ext cx="0" cy="343417"/>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grpSp>
      </p:grpSp>
      <p:sp>
        <p:nvSpPr>
          <p:cNvPr id="157" name="Rechteck 156">
            <a:extLst>
              <a:ext uri="{FF2B5EF4-FFF2-40B4-BE49-F238E27FC236}">
                <a16:creationId xmlns:a16="http://schemas.microsoft.com/office/drawing/2014/main" id="{F64F0F48-1841-4E08-B800-5D7ECE38A537}"/>
              </a:ext>
            </a:extLst>
          </p:cNvPr>
          <p:cNvSpPr/>
          <p:nvPr/>
        </p:nvSpPr>
        <p:spPr>
          <a:xfrm>
            <a:off x="6169179"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err="1">
                <a:solidFill>
                  <a:schemeClr val="tx2"/>
                </a:solidFill>
                <a:latin typeface="Source Sans Pro Semibold" panose="020B0603030403020204" pitchFamily="34" charset="0"/>
                <a:ea typeface="Source Sans Pro Semibold" panose="020B0603030403020204" pitchFamily="34" charset="0"/>
              </a:rPr>
              <a:t>Aligning</a:t>
            </a:r>
            <a:r>
              <a:rPr lang="de-DE" sz="2000" dirty="0">
                <a:solidFill>
                  <a:schemeClr val="tx2"/>
                </a:solidFill>
                <a:latin typeface="Source Sans Pro Semibold" panose="020B0603030403020204" pitchFamily="34" charset="0"/>
                <a:ea typeface="Source Sans Pro Semibold" panose="020B0603030403020204" pitchFamily="34" charset="0"/>
              </a:rPr>
              <a:t> </a:t>
            </a:r>
            <a:r>
              <a:rPr lang="de-DE" sz="2000" dirty="0" err="1">
                <a:solidFill>
                  <a:schemeClr val="tx2"/>
                </a:solidFill>
                <a:latin typeface="Source Sans Pro Semibold" panose="020B0603030403020204" pitchFamily="34" charset="0"/>
                <a:ea typeface="Source Sans Pro Semibold" panose="020B0603030403020204" pitchFamily="34" charset="0"/>
              </a:rPr>
              <a:t>measurement</a:t>
            </a:r>
            <a:r>
              <a:rPr lang="de-DE" sz="2000" dirty="0">
                <a:solidFill>
                  <a:schemeClr val="tx2"/>
                </a:solidFill>
                <a:latin typeface="Source Sans Pro Semibold" panose="020B0603030403020204" pitchFamily="34" charset="0"/>
                <a:ea typeface="Source Sans Pro Semibold" panose="020B0603030403020204" pitchFamily="34" charset="0"/>
              </a:rPr>
              <a:t> </a:t>
            </a:r>
            <a:r>
              <a:rPr lang="de-DE" sz="2000" dirty="0" err="1">
                <a:solidFill>
                  <a:schemeClr val="tx2"/>
                </a:solidFill>
                <a:latin typeface="Source Sans Pro Semibold" panose="020B0603030403020204" pitchFamily="34" charset="0"/>
                <a:ea typeface="Source Sans Pro Semibold" panose="020B0603030403020204" pitchFamily="34" charset="0"/>
              </a:rPr>
              <a:t>units</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OSE-RG</a:t>
            </a:r>
            <a:endParaRPr lang="en-US" sz="2400" dirty="0">
              <a:solidFill>
                <a:schemeClr val="tx2"/>
              </a:solidFill>
              <a:latin typeface="Source Sans Pro Black" panose="020B0803030403020204" pitchFamily="34" charset="0"/>
              <a:ea typeface="Source Sans Pro Black" panose="020B0803030403020204" pitchFamily="34" charset="0"/>
            </a:endParaRPr>
          </a:p>
        </p:txBody>
      </p:sp>
      <p:sp>
        <p:nvSpPr>
          <p:cNvPr id="3" name="Foliennummernplatzhalter 2">
            <a:extLst>
              <a:ext uri="{FF2B5EF4-FFF2-40B4-BE49-F238E27FC236}">
                <a16:creationId xmlns:a16="http://schemas.microsoft.com/office/drawing/2014/main" id="{C9B19374-F4EB-40D3-8F0E-1C543B5E4A33}"/>
              </a:ext>
            </a:extLst>
          </p:cNvPr>
          <p:cNvSpPr>
            <a:spLocks noGrp="1"/>
          </p:cNvSpPr>
          <p:nvPr>
            <p:ph type="sldNum" sz="quarter" idx="12"/>
          </p:nvPr>
        </p:nvSpPr>
        <p:spPr/>
        <p:txBody>
          <a:bodyPr/>
          <a:lstStyle/>
          <a:p>
            <a:fld id="{90C2389C-3430-4069-9E08-8BBDF98C334F}" type="slidenum">
              <a:rPr lang="en-US" smtClean="0"/>
              <a:t>10</a:t>
            </a:fld>
            <a:endParaRPr lang="en-US" dirty="0"/>
          </a:p>
        </p:txBody>
      </p:sp>
    </p:spTree>
    <p:extLst>
      <p:ext uri="{BB962C8B-B14F-4D97-AF65-F5344CB8AC3E}">
        <p14:creationId xmlns:p14="http://schemas.microsoft.com/office/powerpoint/2010/main" val="2932197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pieren 40">
            <a:extLst>
              <a:ext uri="{FF2B5EF4-FFF2-40B4-BE49-F238E27FC236}">
                <a16:creationId xmlns:a16="http://schemas.microsoft.com/office/drawing/2014/main" id="{C33617B3-D0DF-4E07-9E14-2756B76B5496}"/>
              </a:ext>
            </a:extLst>
          </p:cNvPr>
          <p:cNvGrpSpPr/>
          <p:nvPr/>
        </p:nvGrpSpPr>
        <p:grpSpPr>
          <a:xfrm>
            <a:off x="1275307" y="2190864"/>
            <a:ext cx="1363825" cy="1397755"/>
            <a:chOff x="1471114" y="2463767"/>
            <a:chExt cx="1363825" cy="1397755"/>
          </a:xfrm>
        </p:grpSpPr>
        <p:grpSp>
          <p:nvGrpSpPr>
            <p:cNvPr id="30" name="Gruppieren 29">
              <a:extLst>
                <a:ext uri="{FF2B5EF4-FFF2-40B4-BE49-F238E27FC236}">
                  <a16:creationId xmlns:a16="http://schemas.microsoft.com/office/drawing/2014/main" id="{0291B734-7E38-4230-8C40-AE761A0CF2F7}"/>
                </a:ext>
              </a:extLst>
            </p:cNvPr>
            <p:cNvGrpSpPr/>
            <p:nvPr/>
          </p:nvGrpSpPr>
          <p:grpSpPr>
            <a:xfrm>
              <a:off x="1708359" y="2463767"/>
              <a:ext cx="1126580" cy="1097770"/>
              <a:chOff x="2921960" y="4150898"/>
              <a:chExt cx="2237297" cy="2180084"/>
            </a:xfrm>
          </p:grpSpPr>
          <p:sp>
            <p:nvSpPr>
              <p:cNvPr id="4" name="Ellipse 3">
                <a:extLst>
                  <a:ext uri="{FF2B5EF4-FFF2-40B4-BE49-F238E27FC236}">
                    <a16:creationId xmlns:a16="http://schemas.microsoft.com/office/drawing/2014/main" id="{8939F224-E3C1-4186-9423-DF3CEA050DA8}"/>
                  </a:ext>
                </a:extLst>
              </p:cNvPr>
              <p:cNvSpPr/>
              <p:nvPr/>
            </p:nvSpPr>
            <p:spPr>
              <a:xfrm rot="1152360">
                <a:off x="4623547" y="4973085"/>
                <a:ext cx="535710" cy="535710"/>
              </a:xfrm>
              <a:prstGeom prst="ellipse">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hteck 4">
                <a:extLst>
                  <a:ext uri="{FF2B5EF4-FFF2-40B4-BE49-F238E27FC236}">
                    <a16:creationId xmlns:a16="http://schemas.microsoft.com/office/drawing/2014/main" id="{4CCC9237-1A88-481C-9EAA-6DC34A7C32E8}"/>
                  </a:ext>
                </a:extLst>
              </p:cNvPr>
              <p:cNvSpPr/>
              <p:nvPr/>
            </p:nvSpPr>
            <p:spPr>
              <a:xfrm>
                <a:off x="2921960" y="4150898"/>
                <a:ext cx="1191490" cy="397164"/>
              </a:xfrm>
              <a:prstGeom prst="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hteck 5">
                <a:extLst>
                  <a:ext uri="{FF2B5EF4-FFF2-40B4-BE49-F238E27FC236}">
                    <a16:creationId xmlns:a16="http://schemas.microsoft.com/office/drawing/2014/main" id="{04443F38-9E53-458A-A11E-2C7E6062C240}"/>
                  </a:ext>
                </a:extLst>
              </p:cNvPr>
              <p:cNvSpPr/>
              <p:nvPr/>
            </p:nvSpPr>
            <p:spPr>
              <a:xfrm>
                <a:off x="2921960" y="4740161"/>
                <a:ext cx="1191490" cy="397164"/>
              </a:xfrm>
              <a:prstGeom prst="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hteck 6">
                <a:extLst>
                  <a:ext uri="{FF2B5EF4-FFF2-40B4-BE49-F238E27FC236}">
                    <a16:creationId xmlns:a16="http://schemas.microsoft.com/office/drawing/2014/main" id="{11D7AB7E-3E6B-4B5D-8F1F-B9A1CF7FE2E2}"/>
                  </a:ext>
                </a:extLst>
              </p:cNvPr>
              <p:cNvSpPr/>
              <p:nvPr/>
            </p:nvSpPr>
            <p:spPr>
              <a:xfrm>
                <a:off x="2921960" y="5344557"/>
                <a:ext cx="1191490" cy="397164"/>
              </a:xfrm>
              <a:prstGeom prst="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 name="Rechteck 7">
                <a:extLst>
                  <a:ext uri="{FF2B5EF4-FFF2-40B4-BE49-F238E27FC236}">
                    <a16:creationId xmlns:a16="http://schemas.microsoft.com/office/drawing/2014/main" id="{F02C7473-8723-4C4A-B055-841ACFB578A1}"/>
                  </a:ext>
                </a:extLst>
              </p:cNvPr>
              <p:cNvSpPr/>
              <p:nvPr/>
            </p:nvSpPr>
            <p:spPr>
              <a:xfrm>
                <a:off x="2921960" y="5933818"/>
                <a:ext cx="1191490" cy="397164"/>
              </a:xfrm>
              <a:prstGeom prst="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cxnSp>
            <p:nvCxnSpPr>
              <p:cNvPr id="9" name="Gerade Verbindung mit Pfeil 8">
                <a:extLst>
                  <a:ext uri="{FF2B5EF4-FFF2-40B4-BE49-F238E27FC236}">
                    <a16:creationId xmlns:a16="http://schemas.microsoft.com/office/drawing/2014/main" id="{7942104F-A552-4569-9D7C-4F31B7DC75C1}"/>
                  </a:ext>
                </a:extLst>
              </p:cNvPr>
              <p:cNvCxnSpPr>
                <a:stCxn id="5" idx="3"/>
                <a:endCxn id="4" idx="1"/>
              </p:cNvCxnSpPr>
              <p:nvPr/>
            </p:nvCxnSpPr>
            <p:spPr>
              <a:xfrm>
                <a:off x="4113450" y="4349480"/>
                <a:ext cx="661399" cy="650294"/>
              </a:xfrm>
              <a:prstGeom prst="straightConnector1">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ACAE9A64-7D39-458A-AC22-194E4426CC3B}"/>
                  </a:ext>
                </a:extLst>
              </p:cNvPr>
              <p:cNvCxnSpPr>
                <a:stCxn id="6" idx="3"/>
                <a:endCxn id="4" idx="2"/>
              </p:cNvCxnSpPr>
              <p:nvPr/>
            </p:nvCxnSpPr>
            <p:spPr>
              <a:xfrm>
                <a:off x="4113450" y="4938743"/>
                <a:ext cx="525006" cy="214082"/>
              </a:xfrm>
              <a:prstGeom prst="straightConnector1">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E13A99C-7558-4F57-AF30-D96870D93DCC}"/>
                  </a:ext>
                </a:extLst>
              </p:cNvPr>
              <p:cNvCxnSpPr>
                <a:stCxn id="7" idx="3"/>
                <a:endCxn id="4" idx="3"/>
              </p:cNvCxnSpPr>
              <p:nvPr/>
            </p:nvCxnSpPr>
            <p:spPr>
              <a:xfrm flipV="1">
                <a:off x="4113450" y="5357493"/>
                <a:ext cx="536786" cy="185646"/>
              </a:xfrm>
              <a:prstGeom prst="straightConnector1">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8E4CF22D-9328-4412-A0AA-73E90AAF4F2C}"/>
                  </a:ext>
                </a:extLst>
              </p:cNvPr>
              <p:cNvCxnSpPr>
                <a:stCxn id="8" idx="3"/>
                <a:endCxn id="4" idx="4"/>
              </p:cNvCxnSpPr>
              <p:nvPr/>
            </p:nvCxnSpPr>
            <p:spPr>
              <a:xfrm flipV="1">
                <a:off x="4113450" y="5493887"/>
                <a:ext cx="689837" cy="638513"/>
              </a:xfrm>
              <a:prstGeom prst="straightConnector1">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uppieren 30">
              <a:extLst>
                <a:ext uri="{FF2B5EF4-FFF2-40B4-BE49-F238E27FC236}">
                  <a16:creationId xmlns:a16="http://schemas.microsoft.com/office/drawing/2014/main" id="{553A673F-957A-48E3-88BB-38E8D75929FE}"/>
                </a:ext>
              </a:extLst>
            </p:cNvPr>
            <p:cNvGrpSpPr/>
            <p:nvPr/>
          </p:nvGrpSpPr>
          <p:grpSpPr>
            <a:xfrm>
              <a:off x="1471114" y="2763752"/>
              <a:ext cx="1126580" cy="1097770"/>
              <a:chOff x="2921960" y="4150898"/>
              <a:chExt cx="2237297" cy="2180084"/>
            </a:xfrm>
            <a:solidFill>
              <a:schemeClr val="bg1">
                <a:alpha val="80000"/>
              </a:schemeClr>
            </a:solidFill>
          </p:grpSpPr>
          <p:sp>
            <p:nvSpPr>
              <p:cNvPr id="32" name="Ellipse 31">
                <a:extLst>
                  <a:ext uri="{FF2B5EF4-FFF2-40B4-BE49-F238E27FC236}">
                    <a16:creationId xmlns:a16="http://schemas.microsoft.com/office/drawing/2014/main" id="{3F4E8A89-4A3F-464F-B034-01ECA40FCD41}"/>
                  </a:ext>
                </a:extLst>
              </p:cNvPr>
              <p:cNvSpPr/>
              <p:nvPr/>
            </p:nvSpPr>
            <p:spPr>
              <a:xfrm rot="1152360">
                <a:off x="4623547" y="4973085"/>
                <a:ext cx="535710" cy="535710"/>
              </a:xfrm>
              <a:prstGeom prst="ellipse">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hteck 32">
                <a:extLst>
                  <a:ext uri="{FF2B5EF4-FFF2-40B4-BE49-F238E27FC236}">
                    <a16:creationId xmlns:a16="http://schemas.microsoft.com/office/drawing/2014/main" id="{118477D3-35F4-4447-B088-1F258205569B}"/>
                  </a:ext>
                </a:extLst>
              </p:cNvPr>
              <p:cNvSpPr/>
              <p:nvPr/>
            </p:nvSpPr>
            <p:spPr>
              <a:xfrm>
                <a:off x="2921960" y="4150898"/>
                <a:ext cx="1191490" cy="397164"/>
              </a:xfrm>
              <a:prstGeom prst="rect">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4" name="Rechteck 33">
                <a:extLst>
                  <a:ext uri="{FF2B5EF4-FFF2-40B4-BE49-F238E27FC236}">
                    <a16:creationId xmlns:a16="http://schemas.microsoft.com/office/drawing/2014/main" id="{6E5D32EE-BFC0-4CA6-90FA-043B0BD6309D}"/>
                  </a:ext>
                </a:extLst>
              </p:cNvPr>
              <p:cNvSpPr/>
              <p:nvPr/>
            </p:nvSpPr>
            <p:spPr>
              <a:xfrm>
                <a:off x="2921960" y="4740161"/>
                <a:ext cx="1191490" cy="397164"/>
              </a:xfrm>
              <a:prstGeom prst="rect">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hteck 34">
                <a:extLst>
                  <a:ext uri="{FF2B5EF4-FFF2-40B4-BE49-F238E27FC236}">
                    <a16:creationId xmlns:a16="http://schemas.microsoft.com/office/drawing/2014/main" id="{F64CE76D-A9F7-4AE7-A16C-EA909FA3750C}"/>
                  </a:ext>
                </a:extLst>
              </p:cNvPr>
              <p:cNvSpPr/>
              <p:nvPr/>
            </p:nvSpPr>
            <p:spPr>
              <a:xfrm>
                <a:off x="2921960" y="5344557"/>
                <a:ext cx="1191490" cy="397164"/>
              </a:xfrm>
              <a:prstGeom prst="rect">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6" name="Rechteck 35">
                <a:extLst>
                  <a:ext uri="{FF2B5EF4-FFF2-40B4-BE49-F238E27FC236}">
                    <a16:creationId xmlns:a16="http://schemas.microsoft.com/office/drawing/2014/main" id="{EB804DF4-4635-4978-8871-C33353030775}"/>
                  </a:ext>
                </a:extLst>
              </p:cNvPr>
              <p:cNvSpPr/>
              <p:nvPr/>
            </p:nvSpPr>
            <p:spPr>
              <a:xfrm>
                <a:off x="2921960" y="5933818"/>
                <a:ext cx="1191490" cy="397164"/>
              </a:xfrm>
              <a:prstGeom prst="rect">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cxnSp>
            <p:nvCxnSpPr>
              <p:cNvPr id="37" name="Gerade Verbindung mit Pfeil 36">
                <a:extLst>
                  <a:ext uri="{FF2B5EF4-FFF2-40B4-BE49-F238E27FC236}">
                    <a16:creationId xmlns:a16="http://schemas.microsoft.com/office/drawing/2014/main" id="{EA51CC98-51C8-4E73-AD63-4547956A952D}"/>
                  </a:ext>
                </a:extLst>
              </p:cNvPr>
              <p:cNvCxnSpPr>
                <a:stCxn id="33" idx="3"/>
                <a:endCxn id="32" idx="1"/>
              </p:cNvCxnSpPr>
              <p:nvPr/>
            </p:nvCxnSpPr>
            <p:spPr>
              <a:xfrm>
                <a:off x="4113450" y="4349480"/>
                <a:ext cx="661399" cy="650294"/>
              </a:xfrm>
              <a:prstGeom prst="straightConnector1">
                <a:avLst/>
              </a:prstGeom>
              <a:grpFill/>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AEC8DE08-EF82-41E1-AE7C-E8BC66324245}"/>
                  </a:ext>
                </a:extLst>
              </p:cNvPr>
              <p:cNvCxnSpPr>
                <a:stCxn id="34" idx="3"/>
                <a:endCxn id="32" idx="2"/>
              </p:cNvCxnSpPr>
              <p:nvPr/>
            </p:nvCxnSpPr>
            <p:spPr>
              <a:xfrm>
                <a:off x="4113450" y="4938743"/>
                <a:ext cx="525006" cy="214082"/>
              </a:xfrm>
              <a:prstGeom prst="straightConnector1">
                <a:avLst/>
              </a:prstGeom>
              <a:grpFill/>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BAB6F5A0-C9AB-4A86-B87E-0F2080122579}"/>
                  </a:ext>
                </a:extLst>
              </p:cNvPr>
              <p:cNvCxnSpPr>
                <a:stCxn id="35" idx="3"/>
                <a:endCxn id="32" idx="3"/>
              </p:cNvCxnSpPr>
              <p:nvPr/>
            </p:nvCxnSpPr>
            <p:spPr>
              <a:xfrm flipV="1">
                <a:off x="4113450" y="5357493"/>
                <a:ext cx="536786" cy="185646"/>
              </a:xfrm>
              <a:prstGeom prst="straightConnector1">
                <a:avLst/>
              </a:prstGeom>
              <a:grpFill/>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9702B68B-86E2-40BB-A6F2-7D742D6D5C4D}"/>
                  </a:ext>
                </a:extLst>
              </p:cNvPr>
              <p:cNvCxnSpPr>
                <a:stCxn id="36" idx="3"/>
                <a:endCxn id="32" idx="4"/>
              </p:cNvCxnSpPr>
              <p:nvPr/>
            </p:nvCxnSpPr>
            <p:spPr>
              <a:xfrm flipV="1">
                <a:off x="4113450" y="5493887"/>
                <a:ext cx="689837" cy="638513"/>
              </a:xfrm>
              <a:prstGeom prst="straightConnector1">
                <a:avLst/>
              </a:prstGeom>
              <a:grpFill/>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Gruppieren 90">
            <a:extLst>
              <a:ext uri="{FF2B5EF4-FFF2-40B4-BE49-F238E27FC236}">
                <a16:creationId xmlns:a16="http://schemas.microsoft.com/office/drawing/2014/main" id="{6CB4A7DE-79C9-4578-BEB7-7BAB68BD9A04}"/>
              </a:ext>
            </a:extLst>
          </p:cNvPr>
          <p:cNvGrpSpPr/>
          <p:nvPr/>
        </p:nvGrpSpPr>
        <p:grpSpPr>
          <a:xfrm>
            <a:off x="9321301" y="2310759"/>
            <a:ext cx="1828182" cy="1157964"/>
            <a:chOff x="1025796" y="2532165"/>
            <a:chExt cx="3007313" cy="1904823"/>
          </a:xfrm>
          <a:gradFill>
            <a:gsLst>
              <a:gs pos="0">
                <a:schemeClr val="accent6"/>
              </a:gs>
              <a:gs pos="50000">
                <a:schemeClr val="accent1"/>
              </a:gs>
              <a:gs pos="100000">
                <a:schemeClr val="accent5"/>
              </a:gs>
            </a:gsLst>
            <a:lin ang="2700000" scaled="0"/>
          </a:gradFill>
        </p:grpSpPr>
        <p:sp>
          <p:nvSpPr>
            <p:cNvPr id="85" name="Freihandform: Form 84">
              <a:extLst>
                <a:ext uri="{FF2B5EF4-FFF2-40B4-BE49-F238E27FC236}">
                  <a16:creationId xmlns:a16="http://schemas.microsoft.com/office/drawing/2014/main" id="{43778F06-264B-4A28-B311-2DC854BCB8CC}"/>
                </a:ext>
              </a:extLst>
            </p:cNvPr>
            <p:cNvSpPr/>
            <p:nvPr/>
          </p:nvSpPr>
          <p:spPr>
            <a:xfrm>
              <a:off x="1025796" y="2533608"/>
              <a:ext cx="907677" cy="1871633"/>
            </a:xfrm>
            <a:custGeom>
              <a:avLst/>
              <a:gdLst>
                <a:gd name="connsiteX0" fmla="*/ 785019 w 907677"/>
                <a:gd name="connsiteY0" fmla="*/ 131317 h 1871633"/>
                <a:gd name="connsiteX1" fmla="*/ 645043 w 907677"/>
                <a:gd name="connsiteY1" fmla="*/ 36076 h 1871633"/>
                <a:gd name="connsiteX2" fmla="*/ 464662 w 907677"/>
                <a:gd name="connsiteY2" fmla="*/ 0 h 1871633"/>
                <a:gd name="connsiteX3" fmla="*/ 265521 w 907677"/>
                <a:gd name="connsiteY3" fmla="*/ 40405 h 1871633"/>
                <a:gd name="connsiteX4" fmla="*/ 124102 w 907677"/>
                <a:gd name="connsiteY4" fmla="*/ 147191 h 1871633"/>
                <a:gd name="connsiteX5" fmla="*/ 40405 w 907677"/>
                <a:gd name="connsiteY5" fmla="*/ 307369 h 1871633"/>
                <a:gd name="connsiteX6" fmla="*/ 11544 w 907677"/>
                <a:gd name="connsiteY6" fmla="*/ 503624 h 1871633"/>
                <a:gd name="connsiteX7" fmla="*/ 69266 w 907677"/>
                <a:gd name="connsiteY7" fmla="*/ 792233 h 1871633"/>
                <a:gd name="connsiteX8" fmla="*/ 298711 w 907677"/>
                <a:gd name="connsiteY8" fmla="*/ 976944 h 1871633"/>
                <a:gd name="connsiteX9" fmla="*/ 487751 w 907677"/>
                <a:gd name="connsiteY9" fmla="*/ 1054868 h 1871633"/>
                <a:gd name="connsiteX10" fmla="*/ 567118 w 907677"/>
                <a:gd name="connsiteY10" fmla="*/ 1093831 h 1871633"/>
                <a:gd name="connsiteX11" fmla="*/ 613296 w 907677"/>
                <a:gd name="connsiteY11" fmla="*/ 1140008 h 1871633"/>
                <a:gd name="connsiteX12" fmla="*/ 634942 w 907677"/>
                <a:gd name="connsiteY12" fmla="*/ 1215047 h 1871633"/>
                <a:gd name="connsiteX13" fmla="*/ 640714 w 907677"/>
                <a:gd name="connsiteY13" fmla="*/ 1333376 h 1871633"/>
                <a:gd name="connsiteX14" fmla="*/ 634942 w 907677"/>
                <a:gd name="connsiteY14" fmla="*/ 1447377 h 1871633"/>
                <a:gd name="connsiteX15" fmla="*/ 610410 w 907677"/>
                <a:gd name="connsiteY15" fmla="*/ 1533960 h 1871633"/>
                <a:gd name="connsiteX16" fmla="*/ 554131 w 907677"/>
                <a:gd name="connsiteY16" fmla="*/ 1588796 h 1871633"/>
                <a:gd name="connsiteX17" fmla="*/ 448788 w 907677"/>
                <a:gd name="connsiteY17" fmla="*/ 1607556 h 1871633"/>
                <a:gd name="connsiteX18" fmla="*/ 305926 w 907677"/>
                <a:gd name="connsiteY18" fmla="*/ 1549834 h 1871633"/>
                <a:gd name="connsiteX19" fmla="*/ 262635 w 907677"/>
                <a:gd name="connsiteY19" fmla="*/ 1418516 h 1871633"/>
                <a:gd name="connsiteX20" fmla="*/ 262635 w 907677"/>
                <a:gd name="connsiteY20" fmla="*/ 1336263 h 1871633"/>
                <a:gd name="connsiteX21" fmla="*/ 0 w 907677"/>
                <a:gd name="connsiteY21" fmla="*/ 1336263 h 1871633"/>
                <a:gd name="connsiteX22" fmla="*/ 0 w 907677"/>
                <a:gd name="connsiteY22" fmla="*/ 1434390 h 1871633"/>
                <a:gd name="connsiteX23" fmla="*/ 34633 w 907677"/>
                <a:gd name="connsiteY23" fmla="*/ 1607556 h 1871633"/>
                <a:gd name="connsiteX24" fmla="*/ 128431 w 907677"/>
                <a:gd name="connsiteY24" fmla="*/ 1746088 h 1871633"/>
                <a:gd name="connsiteX25" fmla="*/ 271293 w 907677"/>
                <a:gd name="connsiteY25" fmla="*/ 1838443 h 1871633"/>
                <a:gd name="connsiteX26" fmla="*/ 450231 w 907677"/>
                <a:gd name="connsiteY26" fmla="*/ 1871633 h 1871633"/>
                <a:gd name="connsiteX27" fmla="*/ 665246 w 907677"/>
                <a:gd name="connsiteY27" fmla="*/ 1829785 h 1871633"/>
                <a:gd name="connsiteX28" fmla="*/ 806664 w 907677"/>
                <a:gd name="connsiteY28" fmla="*/ 1717227 h 1871633"/>
                <a:gd name="connsiteX29" fmla="*/ 883146 w 907677"/>
                <a:gd name="connsiteY29" fmla="*/ 1546948 h 1871633"/>
                <a:gd name="connsiteX30" fmla="*/ 906235 w 907677"/>
                <a:gd name="connsiteY30" fmla="*/ 1330490 h 1871633"/>
                <a:gd name="connsiteX31" fmla="*/ 896133 w 907677"/>
                <a:gd name="connsiteY31" fmla="*/ 1150109 h 1871633"/>
                <a:gd name="connsiteX32" fmla="*/ 855728 w 907677"/>
                <a:gd name="connsiteY32" fmla="*/ 1010134 h 1871633"/>
                <a:gd name="connsiteX33" fmla="*/ 772031 w 907677"/>
                <a:gd name="connsiteY33" fmla="*/ 904791 h 1871633"/>
                <a:gd name="connsiteX34" fmla="*/ 629169 w 907677"/>
                <a:gd name="connsiteY34" fmla="*/ 825424 h 1871633"/>
                <a:gd name="connsiteX35" fmla="*/ 427142 w 907677"/>
                <a:gd name="connsiteY35" fmla="*/ 744613 h 1871633"/>
                <a:gd name="connsiteX36" fmla="*/ 346332 w 907677"/>
                <a:gd name="connsiteY36" fmla="*/ 702764 h 1871633"/>
                <a:gd name="connsiteX37" fmla="*/ 301597 w 907677"/>
                <a:gd name="connsiteY37" fmla="*/ 655144 h 1871633"/>
                <a:gd name="connsiteX38" fmla="*/ 282838 w 907677"/>
                <a:gd name="connsiteY38" fmla="*/ 590207 h 1871633"/>
                <a:gd name="connsiteX39" fmla="*/ 278508 w 907677"/>
                <a:gd name="connsiteY39" fmla="*/ 497852 h 1871633"/>
                <a:gd name="connsiteX40" fmla="*/ 285724 w 907677"/>
                <a:gd name="connsiteY40" fmla="*/ 408383 h 1871633"/>
                <a:gd name="connsiteX41" fmla="*/ 313142 w 907677"/>
                <a:gd name="connsiteY41" fmla="*/ 333344 h 1871633"/>
                <a:gd name="connsiteX42" fmla="*/ 367978 w 907677"/>
                <a:gd name="connsiteY42" fmla="*/ 279951 h 1871633"/>
                <a:gd name="connsiteX43" fmla="*/ 457447 w 907677"/>
                <a:gd name="connsiteY43" fmla="*/ 259749 h 1871633"/>
                <a:gd name="connsiteX44" fmla="*/ 600308 w 907677"/>
                <a:gd name="connsiteY44" fmla="*/ 326129 h 1871633"/>
                <a:gd name="connsiteX45" fmla="*/ 643600 w 907677"/>
                <a:gd name="connsiteY45" fmla="*/ 481978 h 1871633"/>
                <a:gd name="connsiteX46" fmla="*/ 643600 w 907677"/>
                <a:gd name="connsiteY46" fmla="*/ 541143 h 1871633"/>
                <a:gd name="connsiteX47" fmla="*/ 907678 w 907677"/>
                <a:gd name="connsiteY47" fmla="*/ 541143 h 1871633"/>
                <a:gd name="connsiteX48" fmla="*/ 907678 w 907677"/>
                <a:gd name="connsiteY48" fmla="*/ 411269 h 1871633"/>
                <a:gd name="connsiteX49" fmla="*/ 875931 w 907677"/>
                <a:gd name="connsiteY49" fmla="*/ 259749 h 1871633"/>
                <a:gd name="connsiteX50" fmla="*/ 785019 w 907677"/>
                <a:gd name="connsiteY50" fmla="*/ 131317 h 187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07677" h="1871633">
                  <a:moveTo>
                    <a:pt x="785019" y="131317"/>
                  </a:moveTo>
                  <a:cubicBezTo>
                    <a:pt x="746056" y="92355"/>
                    <a:pt x="699879" y="59165"/>
                    <a:pt x="645043" y="36076"/>
                  </a:cubicBezTo>
                  <a:cubicBezTo>
                    <a:pt x="590207" y="11544"/>
                    <a:pt x="531042" y="0"/>
                    <a:pt x="464662" y="0"/>
                  </a:cubicBezTo>
                  <a:cubicBezTo>
                    <a:pt x="388180" y="0"/>
                    <a:pt x="321800" y="12987"/>
                    <a:pt x="265521" y="40405"/>
                  </a:cubicBezTo>
                  <a:cubicBezTo>
                    <a:pt x="209242" y="67823"/>
                    <a:pt x="161622" y="102456"/>
                    <a:pt x="124102" y="147191"/>
                  </a:cubicBezTo>
                  <a:cubicBezTo>
                    <a:pt x="86583" y="191925"/>
                    <a:pt x="59165" y="245318"/>
                    <a:pt x="40405" y="307369"/>
                  </a:cubicBezTo>
                  <a:cubicBezTo>
                    <a:pt x="21646" y="369420"/>
                    <a:pt x="11544" y="434357"/>
                    <a:pt x="11544" y="503624"/>
                  </a:cubicBezTo>
                  <a:cubicBezTo>
                    <a:pt x="11544" y="619068"/>
                    <a:pt x="30304" y="715752"/>
                    <a:pt x="69266" y="792233"/>
                  </a:cubicBezTo>
                  <a:cubicBezTo>
                    <a:pt x="108229" y="868715"/>
                    <a:pt x="184710" y="930766"/>
                    <a:pt x="298711" y="976944"/>
                  </a:cubicBezTo>
                  <a:lnTo>
                    <a:pt x="487751" y="1054868"/>
                  </a:lnTo>
                  <a:cubicBezTo>
                    <a:pt x="520941" y="1069299"/>
                    <a:pt x="546916" y="1082286"/>
                    <a:pt x="567118" y="1093831"/>
                  </a:cubicBezTo>
                  <a:cubicBezTo>
                    <a:pt x="587321" y="1105375"/>
                    <a:pt x="601751" y="1121248"/>
                    <a:pt x="613296" y="1140008"/>
                  </a:cubicBezTo>
                  <a:cubicBezTo>
                    <a:pt x="624840" y="1158768"/>
                    <a:pt x="632055" y="1183299"/>
                    <a:pt x="634942" y="1215047"/>
                  </a:cubicBezTo>
                  <a:cubicBezTo>
                    <a:pt x="637828" y="1246794"/>
                    <a:pt x="640714" y="1285756"/>
                    <a:pt x="640714" y="1333376"/>
                  </a:cubicBezTo>
                  <a:cubicBezTo>
                    <a:pt x="640714" y="1375225"/>
                    <a:pt x="639271" y="1412744"/>
                    <a:pt x="634942" y="1447377"/>
                  </a:cubicBezTo>
                  <a:cubicBezTo>
                    <a:pt x="632055" y="1482010"/>
                    <a:pt x="623397" y="1510871"/>
                    <a:pt x="610410" y="1533960"/>
                  </a:cubicBezTo>
                  <a:cubicBezTo>
                    <a:pt x="597422" y="1557049"/>
                    <a:pt x="578663" y="1575809"/>
                    <a:pt x="554131" y="1588796"/>
                  </a:cubicBezTo>
                  <a:cubicBezTo>
                    <a:pt x="529599" y="1601783"/>
                    <a:pt x="493523" y="1607556"/>
                    <a:pt x="448788" y="1607556"/>
                  </a:cubicBezTo>
                  <a:cubicBezTo>
                    <a:pt x="380965" y="1607556"/>
                    <a:pt x="333344" y="1588796"/>
                    <a:pt x="305926" y="1549834"/>
                  </a:cubicBezTo>
                  <a:cubicBezTo>
                    <a:pt x="277065" y="1510871"/>
                    <a:pt x="262635" y="1467580"/>
                    <a:pt x="262635" y="1418516"/>
                  </a:cubicBezTo>
                  <a:lnTo>
                    <a:pt x="262635" y="1336263"/>
                  </a:lnTo>
                  <a:lnTo>
                    <a:pt x="0" y="1336263"/>
                  </a:lnTo>
                  <a:lnTo>
                    <a:pt x="0" y="1434390"/>
                  </a:lnTo>
                  <a:cubicBezTo>
                    <a:pt x="0" y="1496441"/>
                    <a:pt x="11544" y="1554163"/>
                    <a:pt x="34633" y="1607556"/>
                  </a:cubicBezTo>
                  <a:cubicBezTo>
                    <a:pt x="57722" y="1660948"/>
                    <a:pt x="89469" y="1707126"/>
                    <a:pt x="128431" y="1746088"/>
                  </a:cubicBezTo>
                  <a:cubicBezTo>
                    <a:pt x="167394" y="1785050"/>
                    <a:pt x="215014" y="1815355"/>
                    <a:pt x="271293" y="1838443"/>
                  </a:cubicBezTo>
                  <a:cubicBezTo>
                    <a:pt x="326129" y="1861532"/>
                    <a:pt x="385294" y="1871633"/>
                    <a:pt x="450231" y="1871633"/>
                  </a:cubicBezTo>
                  <a:cubicBezTo>
                    <a:pt x="535371" y="1871633"/>
                    <a:pt x="606081" y="1857203"/>
                    <a:pt x="665246" y="1829785"/>
                  </a:cubicBezTo>
                  <a:cubicBezTo>
                    <a:pt x="724411" y="1802367"/>
                    <a:pt x="770588" y="1764848"/>
                    <a:pt x="806664" y="1717227"/>
                  </a:cubicBezTo>
                  <a:cubicBezTo>
                    <a:pt x="841298" y="1669607"/>
                    <a:pt x="867272" y="1613328"/>
                    <a:pt x="883146" y="1546948"/>
                  </a:cubicBezTo>
                  <a:cubicBezTo>
                    <a:pt x="899020" y="1480567"/>
                    <a:pt x="906235" y="1408415"/>
                    <a:pt x="906235" y="1330490"/>
                  </a:cubicBezTo>
                  <a:cubicBezTo>
                    <a:pt x="906235" y="1262667"/>
                    <a:pt x="903349" y="1203502"/>
                    <a:pt x="896133" y="1150109"/>
                  </a:cubicBezTo>
                  <a:cubicBezTo>
                    <a:pt x="888918" y="1098160"/>
                    <a:pt x="875931" y="1050539"/>
                    <a:pt x="855728" y="1010134"/>
                  </a:cubicBezTo>
                  <a:cubicBezTo>
                    <a:pt x="835525" y="969728"/>
                    <a:pt x="808107" y="933652"/>
                    <a:pt x="772031" y="904791"/>
                  </a:cubicBezTo>
                  <a:cubicBezTo>
                    <a:pt x="735955" y="874487"/>
                    <a:pt x="688334" y="848512"/>
                    <a:pt x="629169" y="825424"/>
                  </a:cubicBezTo>
                  <a:lnTo>
                    <a:pt x="427142" y="744613"/>
                  </a:lnTo>
                  <a:cubicBezTo>
                    <a:pt x="392509" y="730182"/>
                    <a:pt x="365091" y="717195"/>
                    <a:pt x="346332" y="702764"/>
                  </a:cubicBezTo>
                  <a:cubicBezTo>
                    <a:pt x="326129" y="688334"/>
                    <a:pt x="311699" y="672460"/>
                    <a:pt x="301597" y="655144"/>
                  </a:cubicBezTo>
                  <a:cubicBezTo>
                    <a:pt x="291496" y="636384"/>
                    <a:pt x="284281" y="616182"/>
                    <a:pt x="282838" y="590207"/>
                  </a:cubicBezTo>
                  <a:cubicBezTo>
                    <a:pt x="279952" y="565675"/>
                    <a:pt x="278508" y="533928"/>
                    <a:pt x="278508" y="497852"/>
                  </a:cubicBezTo>
                  <a:cubicBezTo>
                    <a:pt x="278508" y="466105"/>
                    <a:pt x="281395" y="437244"/>
                    <a:pt x="285724" y="408383"/>
                  </a:cubicBezTo>
                  <a:cubicBezTo>
                    <a:pt x="291496" y="379522"/>
                    <a:pt x="300154" y="354990"/>
                    <a:pt x="313142" y="333344"/>
                  </a:cubicBezTo>
                  <a:cubicBezTo>
                    <a:pt x="326129" y="311698"/>
                    <a:pt x="343446" y="294382"/>
                    <a:pt x="367978" y="279951"/>
                  </a:cubicBezTo>
                  <a:cubicBezTo>
                    <a:pt x="391066" y="265521"/>
                    <a:pt x="421370" y="259749"/>
                    <a:pt x="457447" y="259749"/>
                  </a:cubicBezTo>
                  <a:cubicBezTo>
                    <a:pt x="525270" y="259749"/>
                    <a:pt x="572890" y="281394"/>
                    <a:pt x="600308" y="326129"/>
                  </a:cubicBezTo>
                  <a:cubicBezTo>
                    <a:pt x="629169" y="369420"/>
                    <a:pt x="643600" y="422813"/>
                    <a:pt x="643600" y="481978"/>
                  </a:cubicBezTo>
                  <a:lnTo>
                    <a:pt x="643600" y="541143"/>
                  </a:lnTo>
                  <a:lnTo>
                    <a:pt x="907678" y="541143"/>
                  </a:lnTo>
                  <a:lnTo>
                    <a:pt x="907678" y="411269"/>
                  </a:lnTo>
                  <a:cubicBezTo>
                    <a:pt x="907678" y="359319"/>
                    <a:pt x="897576" y="308812"/>
                    <a:pt x="875931" y="259749"/>
                  </a:cubicBezTo>
                  <a:cubicBezTo>
                    <a:pt x="854285" y="215014"/>
                    <a:pt x="823981" y="170280"/>
                    <a:pt x="785019" y="131317"/>
                  </a:cubicBez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sp>
          <p:nvSpPr>
            <p:cNvPr id="86" name="Freihandform: Form 85">
              <a:extLst>
                <a:ext uri="{FF2B5EF4-FFF2-40B4-BE49-F238E27FC236}">
                  <a16:creationId xmlns:a16="http://schemas.microsoft.com/office/drawing/2014/main" id="{89B8B154-062B-4D37-AB80-8B30B15E439A}"/>
                </a:ext>
              </a:extLst>
            </p:cNvPr>
            <p:cNvSpPr/>
            <p:nvPr/>
          </p:nvSpPr>
          <p:spPr>
            <a:xfrm>
              <a:off x="2059019" y="2532165"/>
              <a:ext cx="1010134" cy="1904823"/>
            </a:xfrm>
            <a:custGeom>
              <a:avLst/>
              <a:gdLst>
                <a:gd name="connsiteX0" fmla="*/ 886032 w 1010134"/>
                <a:gd name="connsiteY0" fmla="*/ 1422845 h 1904823"/>
                <a:gd name="connsiteX1" fmla="*/ 886032 w 1010134"/>
                <a:gd name="connsiteY1" fmla="*/ 450231 h 1904823"/>
                <a:gd name="connsiteX2" fmla="*/ 847070 w 1010134"/>
                <a:gd name="connsiteY2" fmla="*/ 253976 h 1904823"/>
                <a:gd name="connsiteX3" fmla="*/ 744613 w 1010134"/>
                <a:gd name="connsiteY3" fmla="*/ 112558 h 1904823"/>
                <a:gd name="connsiteX4" fmla="*/ 601752 w 1010134"/>
                <a:gd name="connsiteY4" fmla="*/ 28861 h 1904823"/>
                <a:gd name="connsiteX5" fmla="*/ 443016 w 1010134"/>
                <a:gd name="connsiteY5" fmla="*/ 0 h 1904823"/>
                <a:gd name="connsiteX6" fmla="*/ 284281 w 1010134"/>
                <a:gd name="connsiteY6" fmla="*/ 28861 h 1904823"/>
                <a:gd name="connsiteX7" fmla="*/ 141419 w 1010134"/>
                <a:gd name="connsiteY7" fmla="*/ 112558 h 1904823"/>
                <a:gd name="connsiteX8" fmla="*/ 38962 w 1010134"/>
                <a:gd name="connsiteY8" fmla="*/ 253976 h 1904823"/>
                <a:gd name="connsiteX9" fmla="*/ 0 w 1010134"/>
                <a:gd name="connsiteY9" fmla="*/ 450231 h 1904823"/>
                <a:gd name="connsiteX10" fmla="*/ 0 w 1010134"/>
                <a:gd name="connsiteY10" fmla="*/ 1422845 h 1904823"/>
                <a:gd name="connsiteX11" fmla="*/ 38962 w 1010134"/>
                <a:gd name="connsiteY11" fmla="*/ 1620543 h 1904823"/>
                <a:gd name="connsiteX12" fmla="*/ 141419 w 1010134"/>
                <a:gd name="connsiteY12" fmla="*/ 1760519 h 1904823"/>
                <a:gd name="connsiteX13" fmla="*/ 284281 w 1010134"/>
                <a:gd name="connsiteY13" fmla="*/ 1844215 h 1904823"/>
                <a:gd name="connsiteX14" fmla="*/ 443016 w 1010134"/>
                <a:gd name="connsiteY14" fmla="*/ 1873076 h 1904823"/>
                <a:gd name="connsiteX15" fmla="*/ 588764 w 1010134"/>
                <a:gd name="connsiteY15" fmla="*/ 1849988 h 1904823"/>
                <a:gd name="connsiteX16" fmla="*/ 720081 w 1010134"/>
                <a:gd name="connsiteY16" fmla="*/ 1777835 h 1904823"/>
                <a:gd name="connsiteX17" fmla="*/ 875931 w 1010134"/>
                <a:gd name="connsiteY17" fmla="*/ 1904824 h 1904823"/>
                <a:gd name="connsiteX18" fmla="*/ 1010134 w 1010134"/>
                <a:gd name="connsiteY18" fmla="*/ 1744645 h 1904823"/>
                <a:gd name="connsiteX19" fmla="*/ 847070 w 1010134"/>
                <a:gd name="connsiteY19" fmla="*/ 1613328 h 1904823"/>
                <a:gd name="connsiteX20" fmla="*/ 886032 w 1010134"/>
                <a:gd name="connsiteY20" fmla="*/ 1422845 h 1904823"/>
                <a:gd name="connsiteX21" fmla="*/ 621954 w 1010134"/>
                <a:gd name="connsiteY21" fmla="*/ 1422845 h 1904823"/>
                <a:gd name="connsiteX22" fmla="*/ 621954 w 1010134"/>
                <a:gd name="connsiteY22" fmla="*/ 1428618 h 1904823"/>
                <a:gd name="connsiteX23" fmla="*/ 515169 w 1010134"/>
                <a:gd name="connsiteY23" fmla="*/ 1343478 h 1904823"/>
                <a:gd name="connsiteX24" fmla="*/ 380965 w 1010134"/>
                <a:gd name="connsiteY24" fmla="*/ 1503656 h 1904823"/>
                <a:gd name="connsiteX25" fmla="*/ 499295 w 1010134"/>
                <a:gd name="connsiteY25" fmla="*/ 1598897 h 1904823"/>
                <a:gd name="connsiteX26" fmla="*/ 443016 w 1010134"/>
                <a:gd name="connsiteY26" fmla="*/ 1608999 h 1904823"/>
                <a:gd name="connsiteX27" fmla="*/ 317471 w 1010134"/>
                <a:gd name="connsiteY27" fmla="*/ 1564264 h 1904823"/>
                <a:gd name="connsiteX28" fmla="*/ 264078 w 1010134"/>
                <a:gd name="connsiteY28" fmla="*/ 1422845 h 1904823"/>
                <a:gd name="connsiteX29" fmla="*/ 264078 w 1010134"/>
                <a:gd name="connsiteY29" fmla="*/ 450231 h 1904823"/>
                <a:gd name="connsiteX30" fmla="*/ 317471 w 1010134"/>
                <a:gd name="connsiteY30" fmla="*/ 308812 h 1904823"/>
                <a:gd name="connsiteX31" fmla="*/ 443016 w 1010134"/>
                <a:gd name="connsiteY31" fmla="*/ 264078 h 1904823"/>
                <a:gd name="connsiteX32" fmla="*/ 568561 w 1010134"/>
                <a:gd name="connsiteY32" fmla="*/ 308812 h 1904823"/>
                <a:gd name="connsiteX33" fmla="*/ 621954 w 1010134"/>
                <a:gd name="connsiteY33" fmla="*/ 450231 h 1904823"/>
                <a:gd name="connsiteX34" fmla="*/ 621954 w 1010134"/>
                <a:gd name="connsiteY34" fmla="*/ 1422845 h 1904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0134" h="1904823">
                  <a:moveTo>
                    <a:pt x="886032" y="1422845"/>
                  </a:moveTo>
                  <a:lnTo>
                    <a:pt x="886032" y="450231"/>
                  </a:lnTo>
                  <a:cubicBezTo>
                    <a:pt x="886032" y="376636"/>
                    <a:pt x="873045" y="310255"/>
                    <a:pt x="847070" y="253976"/>
                  </a:cubicBezTo>
                  <a:cubicBezTo>
                    <a:pt x="821095" y="197698"/>
                    <a:pt x="786462" y="150077"/>
                    <a:pt x="744613" y="112558"/>
                  </a:cubicBezTo>
                  <a:cubicBezTo>
                    <a:pt x="702765" y="75038"/>
                    <a:pt x="655144" y="47621"/>
                    <a:pt x="601752" y="28861"/>
                  </a:cubicBezTo>
                  <a:cubicBezTo>
                    <a:pt x="549802" y="10101"/>
                    <a:pt x="496409" y="0"/>
                    <a:pt x="443016" y="0"/>
                  </a:cubicBezTo>
                  <a:cubicBezTo>
                    <a:pt x="389623" y="0"/>
                    <a:pt x="336230" y="10101"/>
                    <a:pt x="284281" y="28861"/>
                  </a:cubicBezTo>
                  <a:cubicBezTo>
                    <a:pt x="232331" y="47621"/>
                    <a:pt x="184710" y="76482"/>
                    <a:pt x="141419" y="112558"/>
                  </a:cubicBezTo>
                  <a:cubicBezTo>
                    <a:pt x="99570" y="150077"/>
                    <a:pt x="64937" y="196255"/>
                    <a:pt x="38962" y="253976"/>
                  </a:cubicBezTo>
                  <a:cubicBezTo>
                    <a:pt x="12987" y="310255"/>
                    <a:pt x="0" y="376636"/>
                    <a:pt x="0" y="450231"/>
                  </a:cubicBezTo>
                  <a:lnTo>
                    <a:pt x="0" y="1422845"/>
                  </a:lnTo>
                  <a:cubicBezTo>
                    <a:pt x="0" y="1499327"/>
                    <a:pt x="12987" y="1564264"/>
                    <a:pt x="38962" y="1620543"/>
                  </a:cubicBezTo>
                  <a:cubicBezTo>
                    <a:pt x="64937" y="1676822"/>
                    <a:pt x="99570" y="1722999"/>
                    <a:pt x="141419" y="1760519"/>
                  </a:cubicBezTo>
                  <a:cubicBezTo>
                    <a:pt x="183267" y="1798038"/>
                    <a:pt x="230888" y="1825456"/>
                    <a:pt x="284281" y="1844215"/>
                  </a:cubicBezTo>
                  <a:cubicBezTo>
                    <a:pt x="336230" y="1862975"/>
                    <a:pt x="389623" y="1873076"/>
                    <a:pt x="443016" y="1873076"/>
                  </a:cubicBezTo>
                  <a:cubicBezTo>
                    <a:pt x="493523" y="1873076"/>
                    <a:pt x="541143" y="1865861"/>
                    <a:pt x="588764" y="1849988"/>
                  </a:cubicBezTo>
                  <a:cubicBezTo>
                    <a:pt x="636385" y="1834114"/>
                    <a:pt x="679676" y="1811026"/>
                    <a:pt x="720081" y="1777835"/>
                  </a:cubicBezTo>
                  <a:lnTo>
                    <a:pt x="875931" y="1904824"/>
                  </a:lnTo>
                  <a:lnTo>
                    <a:pt x="1010134" y="1744645"/>
                  </a:lnTo>
                  <a:lnTo>
                    <a:pt x="847070" y="1613328"/>
                  </a:lnTo>
                  <a:cubicBezTo>
                    <a:pt x="873045" y="1558492"/>
                    <a:pt x="886032" y="1494998"/>
                    <a:pt x="886032" y="1422845"/>
                  </a:cubicBezTo>
                  <a:close/>
                  <a:moveTo>
                    <a:pt x="621954" y="1422845"/>
                  </a:moveTo>
                  <a:lnTo>
                    <a:pt x="621954" y="1428618"/>
                  </a:lnTo>
                  <a:lnTo>
                    <a:pt x="515169" y="1343478"/>
                  </a:lnTo>
                  <a:lnTo>
                    <a:pt x="380965" y="1503656"/>
                  </a:lnTo>
                  <a:lnTo>
                    <a:pt x="499295" y="1598897"/>
                  </a:lnTo>
                  <a:cubicBezTo>
                    <a:pt x="483421" y="1606113"/>
                    <a:pt x="464662" y="1608999"/>
                    <a:pt x="443016" y="1608999"/>
                  </a:cubicBezTo>
                  <a:cubicBezTo>
                    <a:pt x="395395" y="1608999"/>
                    <a:pt x="353547" y="1594568"/>
                    <a:pt x="317471" y="1564264"/>
                  </a:cubicBezTo>
                  <a:cubicBezTo>
                    <a:pt x="281395" y="1533960"/>
                    <a:pt x="264078" y="1487783"/>
                    <a:pt x="264078" y="1422845"/>
                  </a:cubicBezTo>
                  <a:lnTo>
                    <a:pt x="264078" y="450231"/>
                  </a:lnTo>
                  <a:cubicBezTo>
                    <a:pt x="264078" y="386737"/>
                    <a:pt x="281395" y="339116"/>
                    <a:pt x="317471" y="308812"/>
                  </a:cubicBezTo>
                  <a:cubicBezTo>
                    <a:pt x="352104" y="278508"/>
                    <a:pt x="393952" y="264078"/>
                    <a:pt x="443016" y="264078"/>
                  </a:cubicBezTo>
                  <a:cubicBezTo>
                    <a:pt x="490637" y="264078"/>
                    <a:pt x="532485" y="278508"/>
                    <a:pt x="568561" y="308812"/>
                  </a:cubicBezTo>
                  <a:cubicBezTo>
                    <a:pt x="603195" y="339116"/>
                    <a:pt x="621954" y="385294"/>
                    <a:pt x="621954" y="450231"/>
                  </a:cubicBezTo>
                  <a:lnTo>
                    <a:pt x="621954" y="1422845"/>
                  </a:lnTo>
                  <a:close/>
                </a:path>
              </a:pathLst>
            </a:custGeom>
            <a:grpFill/>
            <a:ln w="14430" cap="flat">
              <a:noFill/>
              <a:prstDash val="solid"/>
              <a:miter/>
            </a:ln>
          </p:spPr>
          <p:txBody>
            <a:bodyPr rtlCol="0" anchor="ctr"/>
            <a:lstStyle/>
            <a:p>
              <a:endParaRPr lang="en-US" dirty="0">
                <a:gradFill>
                  <a:gsLst>
                    <a:gs pos="0">
                      <a:schemeClr val="accent6"/>
                    </a:gs>
                    <a:gs pos="50000">
                      <a:schemeClr val="accent1"/>
                    </a:gs>
                    <a:gs pos="100000">
                      <a:schemeClr val="accent5"/>
                    </a:gs>
                  </a:gsLst>
                  <a:lin ang="5400000" scaled="1"/>
                </a:gradFill>
              </a:endParaRPr>
            </a:p>
          </p:txBody>
        </p:sp>
        <p:sp>
          <p:nvSpPr>
            <p:cNvPr id="87" name="Freihandform: Form 86">
              <a:extLst>
                <a:ext uri="{FF2B5EF4-FFF2-40B4-BE49-F238E27FC236}">
                  <a16:creationId xmlns:a16="http://schemas.microsoft.com/office/drawing/2014/main" id="{6678E61B-AB8F-4D4E-823E-AA46004FF2CB}"/>
                </a:ext>
              </a:extLst>
            </p:cNvPr>
            <p:cNvSpPr/>
            <p:nvPr/>
          </p:nvSpPr>
          <p:spPr>
            <a:xfrm>
              <a:off x="3177382" y="2548038"/>
              <a:ext cx="855727" cy="1841329"/>
            </a:xfrm>
            <a:custGeom>
              <a:avLst/>
              <a:gdLst>
                <a:gd name="connsiteX0" fmla="*/ 737398 w 855727"/>
                <a:gd name="connsiteY0" fmla="*/ 129874 h 1841329"/>
                <a:gd name="connsiteX1" fmla="*/ 587321 w 855727"/>
                <a:gd name="connsiteY1" fmla="*/ 28861 h 1841329"/>
                <a:gd name="connsiteX2" fmla="*/ 395395 w 855727"/>
                <a:gd name="connsiteY2" fmla="*/ 0 h 1841329"/>
                <a:gd name="connsiteX3" fmla="*/ 0 w 855727"/>
                <a:gd name="connsiteY3" fmla="*/ 0 h 1841329"/>
                <a:gd name="connsiteX4" fmla="*/ 0 w 855727"/>
                <a:gd name="connsiteY4" fmla="*/ 1841329 h 1841329"/>
                <a:gd name="connsiteX5" fmla="*/ 264078 w 855727"/>
                <a:gd name="connsiteY5" fmla="*/ 1841329 h 1841329"/>
                <a:gd name="connsiteX6" fmla="*/ 264078 w 855727"/>
                <a:gd name="connsiteY6" fmla="*/ 1122691 h 1841329"/>
                <a:gd name="connsiteX7" fmla="*/ 398281 w 855727"/>
                <a:gd name="connsiteY7" fmla="*/ 1122691 h 1841329"/>
                <a:gd name="connsiteX8" fmla="*/ 636384 w 855727"/>
                <a:gd name="connsiteY8" fmla="*/ 1072185 h 1841329"/>
                <a:gd name="connsiteX9" fmla="*/ 780689 w 855727"/>
                <a:gd name="connsiteY9" fmla="*/ 930766 h 1841329"/>
                <a:gd name="connsiteX10" fmla="*/ 841297 w 855727"/>
                <a:gd name="connsiteY10" fmla="*/ 769145 h 1841329"/>
                <a:gd name="connsiteX11" fmla="*/ 855728 w 855727"/>
                <a:gd name="connsiteY11" fmla="*/ 561346 h 1841329"/>
                <a:gd name="connsiteX12" fmla="*/ 829753 w 855727"/>
                <a:gd name="connsiteY12" fmla="*/ 298711 h 1841329"/>
                <a:gd name="connsiteX13" fmla="*/ 737398 w 855727"/>
                <a:gd name="connsiteY13" fmla="*/ 129874 h 1841329"/>
                <a:gd name="connsiteX14" fmla="*/ 604637 w 855727"/>
                <a:gd name="connsiteY14" fmla="*/ 691220 h 1841329"/>
                <a:gd name="connsiteX15" fmla="*/ 580106 w 855727"/>
                <a:gd name="connsiteY15" fmla="*/ 787904 h 1841329"/>
                <a:gd name="connsiteX16" fmla="*/ 515168 w 855727"/>
                <a:gd name="connsiteY16" fmla="*/ 851398 h 1841329"/>
                <a:gd name="connsiteX17" fmla="*/ 391066 w 855727"/>
                <a:gd name="connsiteY17" fmla="*/ 874487 h 1841329"/>
                <a:gd name="connsiteX18" fmla="*/ 264078 w 855727"/>
                <a:gd name="connsiteY18" fmla="*/ 874487 h 1841329"/>
                <a:gd name="connsiteX19" fmla="*/ 264078 w 855727"/>
                <a:gd name="connsiteY19" fmla="*/ 248204 h 1841329"/>
                <a:gd name="connsiteX20" fmla="*/ 401167 w 855727"/>
                <a:gd name="connsiteY20" fmla="*/ 248204 h 1841329"/>
                <a:gd name="connsiteX21" fmla="*/ 519498 w 855727"/>
                <a:gd name="connsiteY21" fmla="*/ 272736 h 1841329"/>
                <a:gd name="connsiteX22" fmla="*/ 580106 w 855727"/>
                <a:gd name="connsiteY22" fmla="*/ 340559 h 1841329"/>
                <a:gd name="connsiteX23" fmla="*/ 603194 w 855727"/>
                <a:gd name="connsiteY23" fmla="*/ 441573 h 1841329"/>
                <a:gd name="connsiteX24" fmla="*/ 607524 w 855727"/>
                <a:gd name="connsiteY24" fmla="*/ 564232 h 1841329"/>
                <a:gd name="connsiteX25" fmla="*/ 604637 w 855727"/>
                <a:gd name="connsiteY25" fmla="*/ 691220 h 1841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55727" h="1841329">
                  <a:moveTo>
                    <a:pt x="737398" y="129874"/>
                  </a:moveTo>
                  <a:cubicBezTo>
                    <a:pt x="692664" y="82254"/>
                    <a:pt x="642157" y="47621"/>
                    <a:pt x="587321" y="28861"/>
                  </a:cubicBezTo>
                  <a:cubicBezTo>
                    <a:pt x="532485" y="10101"/>
                    <a:pt x="468991" y="0"/>
                    <a:pt x="395395" y="0"/>
                  </a:cubicBezTo>
                  <a:lnTo>
                    <a:pt x="0" y="0"/>
                  </a:lnTo>
                  <a:lnTo>
                    <a:pt x="0" y="1841329"/>
                  </a:lnTo>
                  <a:lnTo>
                    <a:pt x="264078" y="1841329"/>
                  </a:lnTo>
                  <a:lnTo>
                    <a:pt x="264078" y="1122691"/>
                  </a:lnTo>
                  <a:lnTo>
                    <a:pt x="398281" y="1122691"/>
                  </a:lnTo>
                  <a:cubicBezTo>
                    <a:pt x="496409" y="1122691"/>
                    <a:pt x="575776" y="1105375"/>
                    <a:pt x="636384" y="1072185"/>
                  </a:cubicBezTo>
                  <a:cubicBezTo>
                    <a:pt x="696993" y="1038995"/>
                    <a:pt x="744613" y="991374"/>
                    <a:pt x="780689" y="930766"/>
                  </a:cubicBezTo>
                  <a:cubicBezTo>
                    <a:pt x="810994" y="880259"/>
                    <a:pt x="832639" y="826867"/>
                    <a:pt x="841297" y="769145"/>
                  </a:cubicBezTo>
                  <a:cubicBezTo>
                    <a:pt x="851399" y="711423"/>
                    <a:pt x="855728" y="642156"/>
                    <a:pt x="855728" y="561346"/>
                  </a:cubicBezTo>
                  <a:cubicBezTo>
                    <a:pt x="855728" y="451674"/>
                    <a:pt x="847070" y="363648"/>
                    <a:pt x="829753" y="298711"/>
                  </a:cubicBezTo>
                  <a:cubicBezTo>
                    <a:pt x="813880" y="233774"/>
                    <a:pt x="782133" y="177495"/>
                    <a:pt x="737398" y="129874"/>
                  </a:cubicBezTo>
                  <a:close/>
                  <a:moveTo>
                    <a:pt x="604637" y="691220"/>
                  </a:moveTo>
                  <a:cubicBezTo>
                    <a:pt x="601751" y="728739"/>
                    <a:pt x="594536" y="761929"/>
                    <a:pt x="580106" y="787904"/>
                  </a:cubicBezTo>
                  <a:cubicBezTo>
                    <a:pt x="565675" y="815322"/>
                    <a:pt x="545472" y="835525"/>
                    <a:pt x="515168" y="851398"/>
                  </a:cubicBezTo>
                  <a:cubicBezTo>
                    <a:pt x="486307" y="867272"/>
                    <a:pt x="444459" y="874487"/>
                    <a:pt x="391066" y="874487"/>
                  </a:cubicBezTo>
                  <a:lnTo>
                    <a:pt x="264078" y="874487"/>
                  </a:lnTo>
                  <a:lnTo>
                    <a:pt x="264078" y="248204"/>
                  </a:lnTo>
                  <a:lnTo>
                    <a:pt x="401167" y="248204"/>
                  </a:lnTo>
                  <a:cubicBezTo>
                    <a:pt x="453117" y="248204"/>
                    <a:pt x="492080" y="256863"/>
                    <a:pt x="519498" y="272736"/>
                  </a:cubicBezTo>
                  <a:cubicBezTo>
                    <a:pt x="546915" y="288610"/>
                    <a:pt x="567118" y="311698"/>
                    <a:pt x="580106" y="340559"/>
                  </a:cubicBezTo>
                  <a:cubicBezTo>
                    <a:pt x="593093" y="369420"/>
                    <a:pt x="600308" y="402610"/>
                    <a:pt x="603194" y="441573"/>
                  </a:cubicBezTo>
                  <a:cubicBezTo>
                    <a:pt x="606081" y="480535"/>
                    <a:pt x="607524" y="520940"/>
                    <a:pt x="607524" y="564232"/>
                  </a:cubicBezTo>
                  <a:cubicBezTo>
                    <a:pt x="608967" y="610409"/>
                    <a:pt x="607524" y="652258"/>
                    <a:pt x="604637" y="691220"/>
                  </a:cubicBez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sp>
          <p:nvSpPr>
            <p:cNvPr id="88" name="Freihandform: Form 87">
              <a:extLst>
                <a:ext uri="{FF2B5EF4-FFF2-40B4-BE49-F238E27FC236}">
                  <a16:creationId xmlns:a16="http://schemas.microsoft.com/office/drawing/2014/main" id="{87431714-CC72-4033-A649-2DD893E2001C}"/>
                </a:ext>
              </a:extLst>
            </p:cNvPr>
            <p:cNvSpPr/>
            <p:nvPr/>
          </p:nvSpPr>
          <p:spPr>
            <a:xfrm>
              <a:off x="3777690" y="4338861"/>
              <a:ext cx="50506" cy="50506"/>
            </a:xfrm>
            <a:custGeom>
              <a:avLst/>
              <a:gdLst>
                <a:gd name="connsiteX0" fmla="*/ 0 w 50506"/>
                <a:gd name="connsiteY0" fmla="*/ 0 h 50506"/>
                <a:gd name="connsiteX1" fmla="*/ 50507 w 50506"/>
                <a:gd name="connsiteY1" fmla="*/ 0 h 50506"/>
                <a:gd name="connsiteX2" fmla="*/ 50507 w 50506"/>
                <a:gd name="connsiteY2" fmla="*/ 50507 h 50506"/>
                <a:gd name="connsiteX3" fmla="*/ 0 w 50506"/>
                <a:gd name="connsiteY3" fmla="*/ 50507 h 50506"/>
              </a:gdLst>
              <a:ahLst/>
              <a:cxnLst>
                <a:cxn ang="0">
                  <a:pos x="connsiteX0" y="connsiteY0"/>
                </a:cxn>
                <a:cxn ang="0">
                  <a:pos x="connsiteX1" y="connsiteY1"/>
                </a:cxn>
                <a:cxn ang="0">
                  <a:pos x="connsiteX2" y="connsiteY2"/>
                </a:cxn>
                <a:cxn ang="0">
                  <a:pos x="connsiteX3" y="connsiteY3"/>
                </a:cxn>
              </a:cxnLst>
              <a:rect l="l" t="t" r="r" b="b"/>
              <a:pathLst>
                <a:path w="50506" h="50506">
                  <a:moveTo>
                    <a:pt x="0" y="0"/>
                  </a:moveTo>
                  <a:lnTo>
                    <a:pt x="50507" y="0"/>
                  </a:lnTo>
                  <a:lnTo>
                    <a:pt x="50507" y="50507"/>
                  </a:lnTo>
                  <a:lnTo>
                    <a:pt x="0" y="50507"/>
                  </a:ln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sp>
          <p:nvSpPr>
            <p:cNvPr id="89" name="Freihandform: Form 88">
              <a:extLst>
                <a:ext uri="{FF2B5EF4-FFF2-40B4-BE49-F238E27FC236}">
                  <a16:creationId xmlns:a16="http://schemas.microsoft.com/office/drawing/2014/main" id="{6C405EDD-97EB-4D30-8B5A-B76EA5042ED7}"/>
                </a:ext>
              </a:extLst>
            </p:cNvPr>
            <p:cNvSpPr/>
            <p:nvPr/>
          </p:nvSpPr>
          <p:spPr>
            <a:xfrm>
              <a:off x="3865716" y="4034378"/>
              <a:ext cx="147190" cy="354989"/>
            </a:xfrm>
            <a:custGeom>
              <a:avLst/>
              <a:gdLst>
                <a:gd name="connsiteX0" fmla="*/ 125545 w 147190"/>
                <a:gd name="connsiteY0" fmla="*/ 20203 h 354989"/>
                <a:gd name="connsiteX1" fmla="*/ 102456 w 147190"/>
                <a:gd name="connsiteY1" fmla="*/ 5772 h 354989"/>
                <a:gd name="connsiteX2" fmla="*/ 73595 w 147190"/>
                <a:gd name="connsiteY2" fmla="*/ 0 h 354989"/>
                <a:gd name="connsiteX3" fmla="*/ 44734 w 147190"/>
                <a:gd name="connsiteY3" fmla="*/ 5772 h 354989"/>
                <a:gd name="connsiteX4" fmla="*/ 21646 w 147190"/>
                <a:gd name="connsiteY4" fmla="*/ 20203 h 354989"/>
                <a:gd name="connsiteX5" fmla="*/ 5772 w 147190"/>
                <a:gd name="connsiteY5" fmla="*/ 43291 h 354989"/>
                <a:gd name="connsiteX6" fmla="*/ 0 w 147190"/>
                <a:gd name="connsiteY6" fmla="*/ 75039 h 354989"/>
                <a:gd name="connsiteX7" fmla="*/ 0 w 147190"/>
                <a:gd name="connsiteY7" fmla="*/ 279951 h 354989"/>
                <a:gd name="connsiteX8" fmla="*/ 5772 w 147190"/>
                <a:gd name="connsiteY8" fmla="*/ 311698 h 354989"/>
                <a:gd name="connsiteX9" fmla="*/ 21646 w 147190"/>
                <a:gd name="connsiteY9" fmla="*/ 334787 h 354989"/>
                <a:gd name="connsiteX10" fmla="*/ 44734 w 147190"/>
                <a:gd name="connsiteY10" fmla="*/ 349218 h 354989"/>
                <a:gd name="connsiteX11" fmla="*/ 73595 w 147190"/>
                <a:gd name="connsiteY11" fmla="*/ 354990 h 354989"/>
                <a:gd name="connsiteX12" fmla="*/ 102456 w 147190"/>
                <a:gd name="connsiteY12" fmla="*/ 349218 h 354989"/>
                <a:gd name="connsiteX13" fmla="*/ 125545 w 147190"/>
                <a:gd name="connsiteY13" fmla="*/ 334787 h 354989"/>
                <a:gd name="connsiteX14" fmla="*/ 141419 w 147190"/>
                <a:gd name="connsiteY14" fmla="*/ 311698 h 354989"/>
                <a:gd name="connsiteX15" fmla="*/ 147191 w 147190"/>
                <a:gd name="connsiteY15" fmla="*/ 279951 h 354989"/>
                <a:gd name="connsiteX16" fmla="*/ 147191 w 147190"/>
                <a:gd name="connsiteY16" fmla="*/ 75039 h 354989"/>
                <a:gd name="connsiteX17" fmla="*/ 141419 w 147190"/>
                <a:gd name="connsiteY17" fmla="*/ 43291 h 354989"/>
                <a:gd name="connsiteX18" fmla="*/ 125545 w 147190"/>
                <a:gd name="connsiteY18" fmla="*/ 20203 h 354989"/>
                <a:gd name="connsiteX19" fmla="*/ 98127 w 147190"/>
                <a:gd name="connsiteY19" fmla="*/ 279951 h 354989"/>
                <a:gd name="connsiteX20" fmla="*/ 90912 w 147190"/>
                <a:gd name="connsiteY20" fmla="*/ 297268 h 354989"/>
                <a:gd name="connsiteX21" fmla="*/ 73595 w 147190"/>
                <a:gd name="connsiteY21" fmla="*/ 304483 h 354989"/>
                <a:gd name="connsiteX22" fmla="*/ 56279 w 147190"/>
                <a:gd name="connsiteY22" fmla="*/ 297268 h 354989"/>
                <a:gd name="connsiteX23" fmla="*/ 49064 w 147190"/>
                <a:gd name="connsiteY23" fmla="*/ 279951 h 354989"/>
                <a:gd name="connsiteX24" fmla="*/ 49064 w 147190"/>
                <a:gd name="connsiteY24" fmla="*/ 75039 h 354989"/>
                <a:gd name="connsiteX25" fmla="*/ 56279 w 147190"/>
                <a:gd name="connsiteY25" fmla="*/ 57722 h 354989"/>
                <a:gd name="connsiteX26" fmla="*/ 73595 w 147190"/>
                <a:gd name="connsiteY26" fmla="*/ 50507 h 354989"/>
                <a:gd name="connsiteX27" fmla="*/ 90912 w 147190"/>
                <a:gd name="connsiteY27" fmla="*/ 57722 h 354989"/>
                <a:gd name="connsiteX28" fmla="*/ 98127 w 147190"/>
                <a:gd name="connsiteY28" fmla="*/ 75039 h 354989"/>
                <a:gd name="connsiteX29" fmla="*/ 98127 w 147190"/>
                <a:gd name="connsiteY29" fmla="*/ 279951 h 35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7190" h="354989">
                  <a:moveTo>
                    <a:pt x="125545" y="20203"/>
                  </a:moveTo>
                  <a:cubicBezTo>
                    <a:pt x="118330" y="12987"/>
                    <a:pt x="111115" y="8658"/>
                    <a:pt x="102456" y="5772"/>
                  </a:cubicBezTo>
                  <a:cubicBezTo>
                    <a:pt x="93798" y="2886"/>
                    <a:pt x="83697" y="0"/>
                    <a:pt x="73595" y="0"/>
                  </a:cubicBezTo>
                  <a:cubicBezTo>
                    <a:pt x="63494" y="0"/>
                    <a:pt x="54836" y="1443"/>
                    <a:pt x="44734" y="5772"/>
                  </a:cubicBezTo>
                  <a:cubicBezTo>
                    <a:pt x="36076" y="8658"/>
                    <a:pt x="27418" y="14430"/>
                    <a:pt x="21646" y="20203"/>
                  </a:cubicBezTo>
                  <a:cubicBezTo>
                    <a:pt x="14430" y="27418"/>
                    <a:pt x="8658" y="34633"/>
                    <a:pt x="5772" y="43291"/>
                  </a:cubicBezTo>
                  <a:cubicBezTo>
                    <a:pt x="1443" y="51950"/>
                    <a:pt x="0" y="63494"/>
                    <a:pt x="0" y="75039"/>
                  </a:cubicBezTo>
                  <a:lnTo>
                    <a:pt x="0" y="279951"/>
                  </a:lnTo>
                  <a:cubicBezTo>
                    <a:pt x="0" y="291496"/>
                    <a:pt x="1443" y="301597"/>
                    <a:pt x="5772" y="311698"/>
                  </a:cubicBezTo>
                  <a:cubicBezTo>
                    <a:pt x="10101" y="320357"/>
                    <a:pt x="15873" y="329015"/>
                    <a:pt x="21646" y="334787"/>
                  </a:cubicBezTo>
                  <a:cubicBezTo>
                    <a:pt x="28861" y="342002"/>
                    <a:pt x="36076" y="346332"/>
                    <a:pt x="44734" y="349218"/>
                  </a:cubicBezTo>
                  <a:cubicBezTo>
                    <a:pt x="53393" y="352104"/>
                    <a:pt x="63494" y="354990"/>
                    <a:pt x="73595" y="354990"/>
                  </a:cubicBezTo>
                  <a:cubicBezTo>
                    <a:pt x="83697" y="354990"/>
                    <a:pt x="92355" y="353547"/>
                    <a:pt x="102456" y="349218"/>
                  </a:cubicBezTo>
                  <a:cubicBezTo>
                    <a:pt x="112558" y="344889"/>
                    <a:pt x="119773" y="340559"/>
                    <a:pt x="125545" y="334787"/>
                  </a:cubicBezTo>
                  <a:cubicBezTo>
                    <a:pt x="132760" y="327572"/>
                    <a:pt x="138533" y="320357"/>
                    <a:pt x="141419" y="311698"/>
                  </a:cubicBezTo>
                  <a:cubicBezTo>
                    <a:pt x="145748" y="303040"/>
                    <a:pt x="147191" y="291496"/>
                    <a:pt x="147191" y="279951"/>
                  </a:cubicBezTo>
                  <a:lnTo>
                    <a:pt x="147191" y="75039"/>
                  </a:lnTo>
                  <a:cubicBezTo>
                    <a:pt x="147191" y="63494"/>
                    <a:pt x="145748" y="53393"/>
                    <a:pt x="141419" y="43291"/>
                  </a:cubicBezTo>
                  <a:cubicBezTo>
                    <a:pt x="138533" y="34633"/>
                    <a:pt x="132760" y="27418"/>
                    <a:pt x="125545" y="20203"/>
                  </a:cubicBezTo>
                  <a:close/>
                  <a:moveTo>
                    <a:pt x="98127" y="279951"/>
                  </a:moveTo>
                  <a:cubicBezTo>
                    <a:pt x="98127" y="287167"/>
                    <a:pt x="95241" y="292939"/>
                    <a:pt x="90912" y="297268"/>
                  </a:cubicBezTo>
                  <a:cubicBezTo>
                    <a:pt x="86583" y="301597"/>
                    <a:pt x="80811" y="304483"/>
                    <a:pt x="73595" y="304483"/>
                  </a:cubicBezTo>
                  <a:cubicBezTo>
                    <a:pt x="66380" y="304483"/>
                    <a:pt x="60608" y="301597"/>
                    <a:pt x="56279" y="297268"/>
                  </a:cubicBezTo>
                  <a:cubicBezTo>
                    <a:pt x="51950" y="292939"/>
                    <a:pt x="49064" y="287167"/>
                    <a:pt x="49064" y="279951"/>
                  </a:cubicBezTo>
                  <a:lnTo>
                    <a:pt x="49064" y="75039"/>
                  </a:lnTo>
                  <a:cubicBezTo>
                    <a:pt x="49064" y="67823"/>
                    <a:pt x="51950" y="62051"/>
                    <a:pt x="56279" y="57722"/>
                  </a:cubicBezTo>
                  <a:cubicBezTo>
                    <a:pt x="60608" y="53393"/>
                    <a:pt x="66380" y="50507"/>
                    <a:pt x="73595" y="50507"/>
                  </a:cubicBezTo>
                  <a:cubicBezTo>
                    <a:pt x="80811" y="50507"/>
                    <a:pt x="86583" y="53393"/>
                    <a:pt x="90912" y="57722"/>
                  </a:cubicBezTo>
                  <a:cubicBezTo>
                    <a:pt x="95241" y="62051"/>
                    <a:pt x="98127" y="67823"/>
                    <a:pt x="98127" y="75039"/>
                  </a:cubicBezTo>
                  <a:lnTo>
                    <a:pt x="98127" y="279951"/>
                  </a:ln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sp>
          <p:nvSpPr>
            <p:cNvPr id="90" name="Freihandform: Form 89">
              <a:extLst>
                <a:ext uri="{FF2B5EF4-FFF2-40B4-BE49-F238E27FC236}">
                  <a16:creationId xmlns:a16="http://schemas.microsoft.com/office/drawing/2014/main" id="{21F0147C-56A4-4B28-9E3F-92924B1E81FE}"/>
                </a:ext>
              </a:extLst>
            </p:cNvPr>
            <p:cNvSpPr/>
            <p:nvPr/>
          </p:nvSpPr>
          <p:spPr>
            <a:xfrm>
              <a:off x="3569891" y="4032935"/>
              <a:ext cx="151520" cy="356432"/>
            </a:xfrm>
            <a:custGeom>
              <a:avLst/>
              <a:gdLst>
                <a:gd name="connsiteX0" fmla="*/ 145748 w 151520"/>
                <a:gd name="connsiteY0" fmla="*/ 147191 h 356432"/>
                <a:gd name="connsiteX1" fmla="*/ 150077 w 151520"/>
                <a:gd name="connsiteY1" fmla="*/ 128431 h 356432"/>
                <a:gd name="connsiteX2" fmla="*/ 151520 w 151520"/>
                <a:gd name="connsiteY2" fmla="*/ 99570 h 356432"/>
                <a:gd name="connsiteX3" fmla="*/ 150077 w 151520"/>
                <a:gd name="connsiteY3" fmla="*/ 70709 h 356432"/>
                <a:gd name="connsiteX4" fmla="*/ 147191 w 151520"/>
                <a:gd name="connsiteY4" fmla="*/ 50507 h 356432"/>
                <a:gd name="connsiteX5" fmla="*/ 141419 w 151520"/>
                <a:gd name="connsiteY5" fmla="*/ 36076 h 356432"/>
                <a:gd name="connsiteX6" fmla="*/ 132760 w 151520"/>
                <a:gd name="connsiteY6" fmla="*/ 24532 h 356432"/>
                <a:gd name="connsiteX7" fmla="*/ 112558 w 151520"/>
                <a:gd name="connsiteY7" fmla="*/ 8658 h 356432"/>
                <a:gd name="connsiteX8" fmla="*/ 77925 w 151520"/>
                <a:gd name="connsiteY8" fmla="*/ 0 h 356432"/>
                <a:gd name="connsiteX9" fmla="*/ 47621 w 151520"/>
                <a:gd name="connsiteY9" fmla="*/ 5772 h 356432"/>
                <a:gd name="connsiteX10" fmla="*/ 23089 w 151520"/>
                <a:gd name="connsiteY10" fmla="*/ 21646 h 356432"/>
                <a:gd name="connsiteX11" fmla="*/ 7215 w 151520"/>
                <a:gd name="connsiteY11" fmla="*/ 44734 h 356432"/>
                <a:gd name="connsiteX12" fmla="*/ 1443 w 151520"/>
                <a:gd name="connsiteY12" fmla="*/ 73595 h 356432"/>
                <a:gd name="connsiteX13" fmla="*/ 1443 w 151520"/>
                <a:gd name="connsiteY13" fmla="*/ 102456 h 356432"/>
                <a:gd name="connsiteX14" fmla="*/ 51950 w 151520"/>
                <a:gd name="connsiteY14" fmla="*/ 102456 h 356432"/>
                <a:gd name="connsiteX15" fmla="*/ 51950 w 151520"/>
                <a:gd name="connsiteY15" fmla="*/ 73595 h 356432"/>
                <a:gd name="connsiteX16" fmla="*/ 57722 w 151520"/>
                <a:gd name="connsiteY16" fmla="*/ 57722 h 356432"/>
                <a:gd name="connsiteX17" fmla="*/ 76482 w 151520"/>
                <a:gd name="connsiteY17" fmla="*/ 49064 h 356432"/>
                <a:gd name="connsiteX18" fmla="*/ 93798 w 151520"/>
                <a:gd name="connsiteY18" fmla="*/ 56279 h 356432"/>
                <a:gd name="connsiteX19" fmla="*/ 101013 w 151520"/>
                <a:gd name="connsiteY19" fmla="*/ 73595 h 356432"/>
                <a:gd name="connsiteX20" fmla="*/ 101013 w 151520"/>
                <a:gd name="connsiteY20" fmla="*/ 118330 h 356432"/>
                <a:gd name="connsiteX21" fmla="*/ 92355 w 151520"/>
                <a:gd name="connsiteY21" fmla="*/ 142862 h 356432"/>
                <a:gd name="connsiteX22" fmla="*/ 60608 w 151520"/>
                <a:gd name="connsiteY22" fmla="*/ 148634 h 356432"/>
                <a:gd name="connsiteX23" fmla="*/ 60608 w 151520"/>
                <a:gd name="connsiteY23" fmla="*/ 193368 h 356432"/>
                <a:gd name="connsiteX24" fmla="*/ 80811 w 151520"/>
                <a:gd name="connsiteY24" fmla="*/ 194812 h 356432"/>
                <a:gd name="connsiteX25" fmla="*/ 92355 w 151520"/>
                <a:gd name="connsiteY25" fmla="*/ 199141 h 356432"/>
                <a:gd name="connsiteX26" fmla="*/ 98127 w 151520"/>
                <a:gd name="connsiteY26" fmla="*/ 209242 h 356432"/>
                <a:gd name="connsiteX27" fmla="*/ 99570 w 151520"/>
                <a:gd name="connsiteY27" fmla="*/ 226559 h 356432"/>
                <a:gd name="connsiteX28" fmla="*/ 99570 w 151520"/>
                <a:gd name="connsiteY28" fmla="*/ 277065 h 356432"/>
                <a:gd name="connsiteX29" fmla="*/ 92355 w 151520"/>
                <a:gd name="connsiteY29" fmla="*/ 297268 h 356432"/>
                <a:gd name="connsiteX30" fmla="*/ 75039 w 151520"/>
                <a:gd name="connsiteY30" fmla="*/ 304483 h 356432"/>
                <a:gd name="connsiteX31" fmla="*/ 57722 w 151520"/>
                <a:gd name="connsiteY31" fmla="*/ 297268 h 356432"/>
                <a:gd name="connsiteX32" fmla="*/ 50507 w 151520"/>
                <a:gd name="connsiteY32" fmla="*/ 278508 h 356432"/>
                <a:gd name="connsiteX33" fmla="*/ 50507 w 151520"/>
                <a:gd name="connsiteY33" fmla="*/ 252534 h 356432"/>
                <a:gd name="connsiteX34" fmla="*/ 0 w 151520"/>
                <a:gd name="connsiteY34" fmla="*/ 252534 h 356432"/>
                <a:gd name="connsiteX35" fmla="*/ 0 w 151520"/>
                <a:gd name="connsiteY35" fmla="*/ 281395 h 356432"/>
                <a:gd name="connsiteX36" fmla="*/ 7215 w 151520"/>
                <a:gd name="connsiteY36" fmla="*/ 316028 h 356432"/>
                <a:gd name="connsiteX37" fmla="*/ 24532 w 151520"/>
                <a:gd name="connsiteY37" fmla="*/ 339116 h 356432"/>
                <a:gd name="connsiteX38" fmla="*/ 49064 w 151520"/>
                <a:gd name="connsiteY38" fmla="*/ 352104 h 356432"/>
                <a:gd name="connsiteX39" fmla="*/ 73595 w 151520"/>
                <a:gd name="connsiteY39" fmla="*/ 356433 h 356432"/>
                <a:gd name="connsiteX40" fmla="*/ 111115 w 151520"/>
                <a:gd name="connsiteY40" fmla="*/ 347775 h 356432"/>
                <a:gd name="connsiteX41" fmla="*/ 135647 w 151520"/>
                <a:gd name="connsiteY41" fmla="*/ 324686 h 356432"/>
                <a:gd name="connsiteX42" fmla="*/ 141419 w 151520"/>
                <a:gd name="connsiteY42" fmla="*/ 313142 h 356432"/>
                <a:gd name="connsiteX43" fmla="*/ 145748 w 151520"/>
                <a:gd name="connsiteY43" fmla="*/ 300154 h 356432"/>
                <a:gd name="connsiteX44" fmla="*/ 148634 w 151520"/>
                <a:gd name="connsiteY44" fmla="*/ 281395 h 356432"/>
                <a:gd name="connsiteX45" fmla="*/ 150077 w 151520"/>
                <a:gd name="connsiteY45" fmla="*/ 252534 h 356432"/>
                <a:gd name="connsiteX46" fmla="*/ 150077 w 151520"/>
                <a:gd name="connsiteY46" fmla="*/ 222229 h 356432"/>
                <a:gd name="connsiteX47" fmla="*/ 147191 w 151520"/>
                <a:gd name="connsiteY47" fmla="*/ 202027 h 356432"/>
                <a:gd name="connsiteX48" fmla="*/ 138533 w 151520"/>
                <a:gd name="connsiteY48" fmla="*/ 187596 h 356432"/>
                <a:gd name="connsiteX49" fmla="*/ 121216 w 151520"/>
                <a:gd name="connsiteY49" fmla="*/ 173166 h 356432"/>
                <a:gd name="connsiteX50" fmla="*/ 138533 w 151520"/>
                <a:gd name="connsiteY50" fmla="*/ 161621 h 356432"/>
                <a:gd name="connsiteX51" fmla="*/ 145748 w 151520"/>
                <a:gd name="connsiteY51" fmla="*/ 147191 h 356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51520" h="356432">
                  <a:moveTo>
                    <a:pt x="145748" y="147191"/>
                  </a:moveTo>
                  <a:cubicBezTo>
                    <a:pt x="147191" y="141419"/>
                    <a:pt x="148634" y="135647"/>
                    <a:pt x="150077" y="128431"/>
                  </a:cubicBezTo>
                  <a:cubicBezTo>
                    <a:pt x="150077" y="121216"/>
                    <a:pt x="151520" y="111115"/>
                    <a:pt x="151520" y="99570"/>
                  </a:cubicBezTo>
                  <a:cubicBezTo>
                    <a:pt x="151520" y="88026"/>
                    <a:pt x="151520" y="79368"/>
                    <a:pt x="150077" y="70709"/>
                  </a:cubicBezTo>
                  <a:cubicBezTo>
                    <a:pt x="148634" y="63494"/>
                    <a:pt x="148634" y="56279"/>
                    <a:pt x="147191" y="50507"/>
                  </a:cubicBezTo>
                  <a:cubicBezTo>
                    <a:pt x="145748" y="44734"/>
                    <a:pt x="144305" y="40405"/>
                    <a:pt x="141419" y="36076"/>
                  </a:cubicBezTo>
                  <a:cubicBezTo>
                    <a:pt x="138533" y="31747"/>
                    <a:pt x="135647" y="27418"/>
                    <a:pt x="132760" y="24532"/>
                  </a:cubicBezTo>
                  <a:cubicBezTo>
                    <a:pt x="128431" y="18760"/>
                    <a:pt x="121216" y="12987"/>
                    <a:pt x="112558" y="8658"/>
                  </a:cubicBezTo>
                  <a:cubicBezTo>
                    <a:pt x="103899" y="2886"/>
                    <a:pt x="92355" y="0"/>
                    <a:pt x="77925" y="0"/>
                  </a:cubicBezTo>
                  <a:cubicBezTo>
                    <a:pt x="67823" y="0"/>
                    <a:pt x="57722" y="1443"/>
                    <a:pt x="47621" y="5772"/>
                  </a:cubicBezTo>
                  <a:cubicBezTo>
                    <a:pt x="38962" y="10101"/>
                    <a:pt x="30304" y="14430"/>
                    <a:pt x="23089" y="21646"/>
                  </a:cubicBezTo>
                  <a:cubicBezTo>
                    <a:pt x="15873" y="28861"/>
                    <a:pt x="10101" y="36076"/>
                    <a:pt x="7215" y="44734"/>
                  </a:cubicBezTo>
                  <a:cubicBezTo>
                    <a:pt x="2886" y="53393"/>
                    <a:pt x="1443" y="63494"/>
                    <a:pt x="1443" y="73595"/>
                  </a:cubicBezTo>
                  <a:lnTo>
                    <a:pt x="1443" y="102456"/>
                  </a:lnTo>
                  <a:lnTo>
                    <a:pt x="51950" y="102456"/>
                  </a:lnTo>
                  <a:lnTo>
                    <a:pt x="51950" y="73595"/>
                  </a:lnTo>
                  <a:cubicBezTo>
                    <a:pt x="51950" y="67823"/>
                    <a:pt x="53393" y="63494"/>
                    <a:pt x="57722" y="57722"/>
                  </a:cubicBezTo>
                  <a:cubicBezTo>
                    <a:pt x="62051" y="51950"/>
                    <a:pt x="67823" y="49064"/>
                    <a:pt x="76482" y="49064"/>
                  </a:cubicBezTo>
                  <a:cubicBezTo>
                    <a:pt x="83697" y="49064"/>
                    <a:pt x="89469" y="51950"/>
                    <a:pt x="93798" y="56279"/>
                  </a:cubicBezTo>
                  <a:cubicBezTo>
                    <a:pt x="98127" y="60608"/>
                    <a:pt x="101013" y="66380"/>
                    <a:pt x="101013" y="73595"/>
                  </a:cubicBezTo>
                  <a:lnTo>
                    <a:pt x="101013" y="118330"/>
                  </a:lnTo>
                  <a:cubicBezTo>
                    <a:pt x="101013" y="131317"/>
                    <a:pt x="98127" y="139976"/>
                    <a:pt x="92355" y="142862"/>
                  </a:cubicBezTo>
                  <a:cubicBezTo>
                    <a:pt x="86583" y="147191"/>
                    <a:pt x="76482" y="148634"/>
                    <a:pt x="60608" y="148634"/>
                  </a:cubicBezTo>
                  <a:lnTo>
                    <a:pt x="60608" y="193368"/>
                  </a:lnTo>
                  <a:cubicBezTo>
                    <a:pt x="69266" y="193368"/>
                    <a:pt x="75039" y="193368"/>
                    <a:pt x="80811" y="194812"/>
                  </a:cubicBezTo>
                  <a:cubicBezTo>
                    <a:pt x="86583" y="196255"/>
                    <a:pt x="89469" y="197698"/>
                    <a:pt x="92355" y="199141"/>
                  </a:cubicBezTo>
                  <a:cubicBezTo>
                    <a:pt x="95241" y="202027"/>
                    <a:pt x="96684" y="204913"/>
                    <a:pt x="98127" y="209242"/>
                  </a:cubicBezTo>
                  <a:cubicBezTo>
                    <a:pt x="99570" y="213571"/>
                    <a:pt x="99570" y="219343"/>
                    <a:pt x="99570" y="226559"/>
                  </a:cubicBezTo>
                  <a:lnTo>
                    <a:pt x="99570" y="277065"/>
                  </a:lnTo>
                  <a:cubicBezTo>
                    <a:pt x="99570" y="285723"/>
                    <a:pt x="96684" y="292939"/>
                    <a:pt x="92355" y="297268"/>
                  </a:cubicBezTo>
                  <a:cubicBezTo>
                    <a:pt x="88026" y="303040"/>
                    <a:pt x="82254" y="304483"/>
                    <a:pt x="75039" y="304483"/>
                  </a:cubicBezTo>
                  <a:cubicBezTo>
                    <a:pt x="67823" y="304483"/>
                    <a:pt x="62051" y="301597"/>
                    <a:pt x="57722" y="297268"/>
                  </a:cubicBezTo>
                  <a:cubicBezTo>
                    <a:pt x="53393" y="291496"/>
                    <a:pt x="50507" y="285723"/>
                    <a:pt x="50507" y="278508"/>
                  </a:cubicBezTo>
                  <a:lnTo>
                    <a:pt x="50507" y="252534"/>
                  </a:lnTo>
                  <a:lnTo>
                    <a:pt x="0" y="252534"/>
                  </a:lnTo>
                  <a:lnTo>
                    <a:pt x="0" y="281395"/>
                  </a:lnTo>
                  <a:cubicBezTo>
                    <a:pt x="0" y="295825"/>
                    <a:pt x="2886" y="307369"/>
                    <a:pt x="7215" y="316028"/>
                  </a:cubicBezTo>
                  <a:cubicBezTo>
                    <a:pt x="11544" y="326129"/>
                    <a:pt x="17317" y="333344"/>
                    <a:pt x="24532" y="339116"/>
                  </a:cubicBezTo>
                  <a:cubicBezTo>
                    <a:pt x="31747" y="344889"/>
                    <a:pt x="40405" y="349218"/>
                    <a:pt x="49064" y="352104"/>
                  </a:cubicBezTo>
                  <a:cubicBezTo>
                    <a:pt x="57722" y="354990"/>
                    <a:pt x="66380" y="356433"/>
                    <a:pt x="73595" y="356433"/>
                  </a:cubicBezTo>
                  <a:cubicBezTo>
                    <a:pt x="89469" y="356433"/>
                    <a:pt x="101013" y="353547"/>
                    <a:pt x="111115" y="347775"/>
                  </a:cubicBezTo>
                  <a:cubicBezTo>
                    <a:pt x="121216" y="342002"/>
                    <a:pt x="128431" y="333344"/>
                    <a:pt x="135647" y="324686"/>
                  </a:cubicBezTo>
                  <a:cubicBezTo>
                    <a:pt x="138533" y="320357"/>
                    <a:pt x="139976" y="317471"/>
                    <a:pt x="141419" y="313142"/>
                  </a:cubicBezTo>
                  <a:cubicBezTo>
                    <a:pt x="142862" y="308812"/>
                    <a:pt x="144305" y="304483"/>
                    <a:pt x="145748" y="300154"/>
                  </a:cubicBezTo>
                  <a:cubicBezTo>
                    <a:pt x="147191" y="294382"/>
                    <a:pt x="147191" y="288610"/>
                    <a:pt x="148634" y="281395"/>
                  </a:cubicBezTo>
                  <a:cubicBezTo>
                    <a:pt x="148634" y="274179"/>
                    <a:pt x="150077" y="264078"/>
                    <a:pt x="150077" y="252534"/>
                  </a:cubicBezTo>
                  <a:cubicBezTo>
                    <a:pt x="150077" y="239546"/>
                    <a:pt x="150077" y="229445"/>
                    <a:pt x="150077" y="222229"/>
                  </a:cubicBezTo>
                  <a:cubicBezTo>
                    <a:pt x="150077" y="213571"/>
                    <a:pt x="148634" y="207799"/>
                    <a:pt x="147191" y="202027"/>
                  </a:cubicBezTo>
                  <a:cubicBezTo>
                    <a:pt x="145748" y="196255"/>
                    <a:pt x="142862" y="191925"/>
                    <a:pt x="138533" y="187596"/>
                  </a:cubicBezTo>
                  <a:cubicBezTo>
                    <a:pt x="134204" y="183267"/>
                    <a:pt x="128431" y="178938"/>
                    <a:pt x="121216" y="173166"/>
                  </a:cubicBezTo>
                  <a:cubicBezTo>
                    <a:pt x="128431" y="168837"/>
                    <a:pt x="134204" y="164508"/>
                    <a:pt x="138533" y="161621"/>
                  </a:cubicBezTo>
                  <a:cubicBezTo>
                    <a:pt x="139976" y="157292"/>
                    <a:pt x="142862" y="152963"/>
                    <a:pt x="145748" y="147191"/>
                  </a:cubicBez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grpSp>
      <p:sp>
        <p:nvSpPr>
          <p:cNvPr id="92" name="Rechteck 91">
            <a:extLst>
              <a:ext uri="{FF2B5EF4-FFF2-40B4-BE49-F238E27FC236}">
                <a16:creationId xmlns:a16="http://schemas.microsoft.com/office/drawing/2014/main" id="{82BDC2ED-D556-47DD-BC59-0179A22B0E47}"/>
              </a:ext>
            </a:extLst>
          </p:cNvPr>
          <p:cNvSpPr/>
          <p:nvPr/>
        </p:nvSpPr>
        <p:spPr>
          <a:xfrm>
            <a:off x="676886"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a:solidFill>
                  <a:schemeClr val="tx2"/>
                </a:solidFill>
                <a:latin typeface="Source Sans Pro Semibold" panose="020B0603030403020204" pitchFamily="34" charset="0"/>
                <a:ea typeface="Source Sans Pro Semibold" panose="020B0603030403020204" pitchFamily="34" charset="0"/>
              </a:rPr>
              <a:t>Formal Measurement </a:t>
            </a:r>
            <a:r>
              <a:rPr lang="de-DE" sz="2000" dirty="0" err="1">
                <a:solidFill>
                  <a:schemeClr val="tx2"/>
                </a:solidFill>
                <a:latin typeface="Source Sans Pro Semibold" panose="020B0603030403020204" pitchFamily="34" charset="0"/>
                <a:ea typeface="Source Sans Pro Semibold" panose="020B0603030403020204" pitchFamily="34" charset="0"/>
              </a:rPr>
              <a:t>Invariance</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MGCFA</a:t>
            </a:r>
            <a:endParaRPr lang="en-US" sz="2400" dirty="0">
              <a:solidFill>
                <a:schemeClr val="tx2"/>
              </a:solidFill>
              <a:latin typeface="Source Sans Pro Black" panose="020B0803030403020204" pitchFamily="34" charset="0"/>
              <a:ea typeface="Source Sans Pro Black" panose="020B0803030403020204" pitchFamily="34" charset="0"/>
            </a:endParaRPr>
          </a:p>
        </p:txBody>
      </p:sp>
      <p:sp>
        <p:nvSpPr>
          <p:cNvPr id="93" name="Rechteck 92">
            <a:extLst>
              <a:ext uri="{FF2B5EF4-FFF2-40B4-BE49-F238E27FC236}">
                <a16:creationId xmlns:a16="http://schemas.microsoft.com/office/drawing/2014/main" id="{4CEAFEA9-EB1C-4F39-8250-ACB2D1289905}"/>
              </a:ext>
            </a:extLst>
          </p:cNvPr>
          <p:cNvSpPr/>
          <p:nvPr/>
        </p:nvSpPr>
        <p:spPr>
          <a:xfrm>
            <a:off x="3436277"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err="1">
                <a:solidFill>
                  <a:schemeClr val="tx2"/>
                </a:solidFill>
                <a:latin typeface="Source Sans Pro Semibold" panose="020B0603030403020204" pitchFamily="34" charset="0"/>
                <a:ea typeface="Source Sans Pro Semibold" panose="020B0603030403020204" pitchFamily="34" charset="0"/>
              </a:rPr>
              <a:t>Aligning</a:t>
            </a:r>
            <a:r>
              <a:rPr lang="de-DE" sz="2000" dirty="0">
                <a:solidFill>
                  <a:schemeClr val="tx2"/>
                </a:solidFill>
                <a:latin typeface="Source Sans Pro Semibold" panose="020B0603030403020204" pitchFamily="34" charset="0"/>
                <a:ea typeface="Source Sans Pro Semibold" panose="020B0603030403020204" pitchFamily="34" charset="0"/>
              </a:rPr>
              <a:t> </a:t>
            </a:r>
            <a:r>
              <a:rPr lang="de-DE" sz="2000" dirty="0" err="1">
                <a:solidFill>
                  <a:schemeClr val="tx2"/>
                </a:solidFill>
                <a:latin typeface="Source Sans Pro Semibold" panose="020B0603030403020204" pitchFamily="34" charset="0"/>
                <a:ea typeface="Source Sans Pro Semibold" panose="020B0603030403020204" pitchFamily="34" charset="0"/>
              </a:rPr>
              <a:t>measurement</a:t>
            </a:r>
            <a:r>
              <a:rPr lang="de-DE" sz="2000" dirty="0">
                <a:solidFill>
                  <a:schemeClr val="tx2"/>
                </a:solidFill>
                <a:latin typeface="Source Sans Pro Semibold" panose="020B0603030403020204" pitchFamily="34" charset="0"/>
                <a:ea typeface="Source Sans Pro Semibold" panose="020B0603030403020204" pitchFamily="34" charset="0"/>
              </a:rPr>
              <a:t> </a:t>
            </a:r>
            <a:r>
              <a:rPr lang="de-DE" sz="2000" dirty="0" err="1">
                <a:solidFill>
                  <a:schemeClr val="tx2"/>
                </a:solidFill>
                <a:latin typeface="Source Sans Pro Semibold" panose="020B0603030403020204" pitchFamily="34" charset="0"/>
                <a:ea typeface="Source Sans Pro Semibold" panose="020B0603030403020204" pitchFamily="34" charset="0"/>
              </a:rPr>
              <a:t>units</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OSE-RG</a:t>
            </a:r>
            <a:endParaRPr lang="en-US" sz="2400" dirty="0">
              <a:solidFill>
                <a:schemeClr val="tx2"/>
              </a:solidFill>
              <a:latin typeface="Source Sans Pro Black" panose="020B0803030403020204" pitchFamily="34" charset="0"/>
              <a:ea typeface="Source Sans Pro Black" panose="020B0803030403020204" pitchFamily="34" charset="0"/>
            </a:endParaRPr>
          </a:p>
        </p:txBody>
      </p:sp>
      <p:sp>
        <p:nvSpPr>
          <p:cNvPr id="95" name="Rechteck 94">
            <a:extLst>
              <a:ext uri="{FF2B5EF4-FFF2-40B4-BE49-F238E27FC236}">
                <a16:creationId xmlns:a16="http://schemas.microsoft.com/office/drawing/2014/main" id="{8C1C5103-7E46-44EC-8B4F-E87A82B7A457}"/>
              </a:ext>
            </a:extLst>
          </p:cNvPr>
          <p:cNvSpPr/>
          <p:nvPr/>
        </p:nvSpPr>
        <p:spPr>
          <a:xfrm>
            <a:off x="8955059"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err="1">
                <a:solidFill>
                  <a:schemeClr val="tx2"/>
                </a:solidFill>
                <a:latin typeface="Source Sans Pro Semibold" panose="020B0603030403020204" pitchFamily="34" charset="0"/>
                <a:ea typeface="Source Sans Pro Semibold" panose="020B0603030403020204" pitchFamily="34" charset="0"/>
              </a:rPr>
              <a:t>Generalizable</a:t>
            </a:r>
            <a:r>
              <a:rPr lang="de-DE" sz="2000" dirty="0">
                <a:solidFill>
                  <a:schemeClr val="tx2"/>
                </a:solidFill>
                <a:latin typeface="Source Sans Pro Semibold" panose="020B0603030403020204" pitchFamily="34" charset="0"/>
                <a:ea typeface="Source Sans Pro Semibold" panose="020B0603030403020204" pitchFamily="34" charset="0"/>
              </a:rPr>
              <a:t> Mode </a:t>
            </a:r>
            <a:r>
              <a:rPr lang="de-DE" sz="2000" dirty="0" err="1">
                <a:solidFill>
                  <a:schemeClr val="tx2"/>
                </a:solidFill>
                <a:latin typeface="Source Sans Pro Semibold" panose="020B0603030403020204" pitchFamily="34" charset="0"/>
                <a:ea typeface="Source Sans Pro Semibold" panose="020B0603030403020204" pitchFamily="34" charset="0"/>
              </a:rPr>
              <a:t>Effects</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MTMM Meta-Analysis</a:t>
            </a:r>
            <a:r>
              <a:rPr lang="de-DE" sz="2400" dirty="0">
                <a:solidFill>
                  <a:schemeClr val="tx2"/>
                </a:solidFill>
                <a:latin typeface="Source Sans Pro Semibold" panose="020B0603030403020204" pitchFamily="34" charset="0"/>
                <a:ea typeface="Source Sans Pro Semibold" panose="020B0603030403020204" pitchFamily="34" charset="0"/>
              </a:rPr>
              <a:t> </a:t>
            </a:r>
            <a:r>
              <a:rPr lang="de-DE" sz="2400" dirty="0" err="1">
                <a:solidFill>
                  <a:schemeClr val="tx2"/>
                </a:solidFill>
                <a:latin typeface="Source Sans Pro Semibold" panose="020B0603030403020204" pitchFamily="34" charset="0"/>
                <a:ea typeface="Source Sans Pro Semibold" panose="020B0603030403020204" pitchFamily="34" charset="0"/>
              </a:rPr>
              <a:t>with</a:t>
            </a:r>
            <a:r>
              <a:rPr lang="de-DE" sz="2400" dirty="0">
                <a:solidFill>
                  <a:schemeClr val="tx2"/>
                </a:solidFill>
                <a:latin typeface="Source Sans Pro Semibold" panose="020B0603030403020204" pitchFamily="34" charset="0"/>
                <a:ea typeface="Source Sans Pro Semibold" panose="020B0603030403020204" pitchFamily="34" charset="0"/>
              </a:rPr>
              <a:t> SQP</a:t>
            </a:r>
            <a:endParaRPr lang="en-US" sz="2400" dirty="0">
              <a:solidFill>
                <a:schemeClr val="tx2"/>
              </a:solidFill>
              <a:latin typeface="Source Sans Pro Semibold" panose="020B0603030403020204" pitchFamily="34" charset="0"/>
              <a:ea typeface="Source Sans Pro Semibold" panose="020B0603030403020204" pitchFamily="34" charset="0"/>
            </a:endParaRPr>
          </a:p>
        </p:txBody>
      </p:sp>
      <p:grpSp>
        <p:nvGrpSpPr>
          <p:cNvPr id="114" name="Gruppieren 113">
            <a:extLst>
              <a:ext uri="{FF2B5EF4-FFF2-40B4-BE49-F238E27FC236}">
                <a16:creationId xmlns:a16="http://schemas.microsoft.com/office/drawing/2014/main" id="{3A861666-B1CC-4AE8-941C-6095CFDE7943}"/>
              </a:ext>
            </a:extLst>
          </p:cNvPr>
          <p:cNvGrpSpPr/>
          <p:nvPr/>
        </p:nvGrpSpPr>
        <p:grpSpPr>
          <a:xfrm>
            <a:off x="3914936" y="2088073"/>
            <a:ext cx="1602128" cy="1603336"/>
            <a:chOff x="7616299" y="3338035"/>
            <a:chExt cx="1602128" cy="1603336"/>
          </a:xfrm>
        </p:grpSpPr>
        <p:cxnSp>
          <p:nvCxnSpPr>
            <p:cNvPr id="115" name="Gerader Verbinder 44">
              <a:extLst>
                <a:ext uri="{FF2B5EF4-FFF2-40B4-BE49-F238E27FC236}">
                  <a16:creationId xmlns:a16="http://schemas.microsoft.com/office/drawing/2014/main" id="{D1A39C76-4A7F-455A-8416-E711D14249C9}"/>
                </a:ext>
              </a:extLst>
            </p:cNvPr>
            <p:cNvCxnSpPr>
              <a:cxnSpLocks/>
            </p:cNvCxnSpPr>
            <p:nvPr/>
          </p:nvCxnSpPr>
          <p:spPr>
            <a:xfrm flipH="1">
              <a:off x="8266458" y="3455816"/>
              <a:ext cx="151511" cy="523057"/>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6" name="Gerader Verbinder 45">
              <a:extLst>
                <a:ext uri="{FF2B5EF4-FFF2-40B4-BE49-F238E27FC236}">
                  <a16:creationId xmlns:a16="http://schemas.microsoft.com/office/drawing/2014/main" id="{CBCE5F5D-E497-4E68-9F79-82E6C60333D6}"/>
                </a:ext>
              </a:extLst>
            </p:cNvPr>
            <p:cNvCxnSpPr>
              <a:cxnSpLocks/>
            </p:cNvCxnSpPr>
            <p:nvPr/>
          </p:nvCxnSpPr>
          <p:spPr>
            <a:xfrm flipV="1">
              <a:off x="7734080" y="3978873"/>
              <a:ext cx="532377" cy="160830"/>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7" name="Gerader Verbinder 46">
              <a:extLst>
                <a:ext uri="{FF2B5EF4-FFF2-40B4-BE49-F238E27FC236}">
                  <a16:creationId xmlns:a16="http://schemas.microsoft.com/office/drawing/2014/main" id="{2691A3E8-07DB-4989-9C1A-D207F552F59C}"/>
                </a:ext>
              </a:extLst>
            </p:cNvPr>
            <p:cNvCxnSpPr>
              <a:cxnSpLocks/>
            </p:cNvCxnSpPr>
            <p:nvPr/>
          </p:nvCxnSpPr>
          <p:spPr>
            <a:xfrm>
              <a:off x="7934386" y="3656121"/>
              <a:ext cx="332072" cy="322752"/>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8" name="Gerader Verbinder 47">
              <a:extLst>
                <a:ext uri="{FF2B5EF4-FFF2-40B4-BE49-F238E27FC236}">
                  <a16:creationId xmlns:a16="http://schemas.microsoft.com/office/drawing/2014/main" id="{33E25696-66BE-49E5-8514-DBDE420F5F19}"/>
                </a:ext>
              </a:extLst>
            </p:cNvPr>
            <p:cNvCxnSpPr>
              <a:cxnSpLocks/>
            </p:cNvCxnSpPr>
            <p:nvPr/>
          </p:nvCxnSpPr>
          <p:spPr>
            <a:xfrm>
              <a:off x="8266458" y="3978873"/>
              <a:ext cx="151511" cy="844717"/>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9" name="Gerader Verbinder 48">
              <a:extLst>
                <a:ext uri="{FF2B5EF4-FFF2-40B4-BE49-F238E27FC236}">
                  <a16:creationId xmlns:a16="http://schemas.microsoft.com/office/drawing/2014/main" id="{77AD19BE-C6F3-41D9-BF2F-1DE8947DE36B}"/>
                </a:ext>
              </a:extLst>
            </p:cNvPr>
            <p:cNvCxnSpPr>
              <a:cxnSpLocks/>
            </p:cNvCxnSpPr>
            <p:nvPr/>
          </p:nvCxnSpPr>
          <p:spPr>
            <a:xfrm flipV="1">
              <a:off x="7934386" y="3978873"/>
              <a:ext cx="332072" cy="644412"/>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0" name="Gerader Verbinder 49">
              <a:extLst>
                <a:ext uri="{FF2B5EF4-FFF2-40B4-BE49-F238E27FC236}">
                  <a16:creationId xmlns:a16="http://schemas.microsoft.com/office/drawing/2014/main" id="{C1A168CE-772C-4660-8C53-881BCC4C6043}"/>
                </a:ext>
              </a:extLst>
            </p:cNvPr>
            <p:cNvCxnSpPr>
              <a:cxnSpLocks/>
            </p:cNvCxnSpPr>
            <p:nvPr/>
          </p:nvCxnSpPr>
          <p:spPr>
            <a:xfrm flipH="1">
              <a:off x="8266458" y="3656121"/>
              <a:ext cx="635094" cy="322752"/>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1" name="Gerader Verbinder 50">
              <a:extLst>
                <a:ext uri="{FF2B5EF4-FFF2-40B4-BE49-F238E27FC236}">
                  <a16:creationId xmlns:a16="http://schemas.microsoft.com/office/drawing/2014/main" id="{0DC478A4-C049-4AA7-97A0-B8BC1FEABBA3}"/>
                </a:ext>
              </a:extLst>
            </p:cNvPr>
            <p:cNvCxnSpPr>
              <a:cxnSpLocks/>
            </p:cNvCxnSpPr>
            <p:nvPr/>
          </p:nvCxnSpPr>
          <p:spPr>
            <a:xfrm flipH="1">
              <a:off x="8597154" y="4139703"/>
              <a:ext cx="504703" cy="161921"/>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2" name="Gerader Verbinder 51">
              <a:extLst>
                <a:ext uri="{FF2B5EF4-FFF2-40B4-BE49-F238E27FC236}">
                  <a16:creationId xmlns:a16="http://schemas.microsoft.com/office/drawing/2014/main" id="{2BD015CB-47A2-4DE5-855F-1CBE82E68B77}"/>
                </a:ext>
              </a:extLst>
            </p:cNvPr>
            <p:cNvCxnSpPr>
              <a:cxnSpLocks/>
            </p:cNvCxnSpPr>
            <p:nvPr/>
          </p:nvCxnSpPr>
          <p:spPr>
            <a:xfrm>
              <a:off x="8266458" y="3978873"/>
              <a:ext cx="835399" cy="160830"/>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3" name="Gerader Verbinder 52">
              <a:extLst>
                <a:ext uri="{FF2B5EF4-FFF2-40B4-BE49-F238E27FC236}">
                  <a16:creationId xmlns:a16="http://schemas.microsoft.com/office/drawing/2014/main" id="{F2E0B654-FD32-473F-9F1A-672AA2AAD310}"/>
                </a:ext>
              </a:extLst>
            </p:cNvPr>
            <p:cNvCxnSpPr>
              <a:cxnSpLocks/>
            </p:cNvCxnSpPr>
            <p:nvPr/>
          </p:nvCxnSpPr>
          <p:spPr>
            <a:xfrm flipH="1">
              <a:off x="8597154" y="3656121"/>
              <a:ext cx="304397" cy="645503"/>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4" name="Gerader Verbinder 54">
              <a:extLst>
                <a:ext uri="{FF2B5EF4-FFF2-40B4-BE49-F238E27FC236}">
                  <a16:creationId xmlns:a16="http://schemas.microsoft.com/office/drawing/2014/main" id="{1725D59F-38D2-4466-8AE4-2E5FF164BCB1}"/>
                </a:ext>
              </a:extLst>
            </p:cNvPr>
            <p:cNvCxnSpPr>
              <a:cxnSpLocks/>
            </p:cNvCxnSpPr>
            <p:nvPr/>
          </p:nvCxnSpPr>
          <p:spPr>
            <a:xfrm>
              <a:off x="8417969" y="3455816"/>
              <a:ext cx="179186" cy="845809"/>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5" name="Gerader Verbinder 55">
              <a:extLst>
                <a:ext uri="{FF2B5EF4-FFF2-40B4-BE49-F238E27FC236}">
                  <a16:creationId xmlns:a16="http://schemas.microsoft.com/office/drawing/2014/main" id="{A99E0CE4-4C02-45DC-B880-20C2D52FA69A}"/>
                </a:ext>
              </a:extLst>
            </p:cNvPr>
            <p:cNvCxnSpPr>
              <a:cxnSpLocks/>
            </p:cNvCxnSpPr>
            <p:nvPr/>
          </p:nvCxnSpPr>
          <p:spPr>
            <a:xfrm flipV="1">
              <a:off x="7934386" y="4301624"/>
              <a:ext cx="662768" cy="321660"/>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6" name="Gerader Verbinder 56">
              <a:extLst>
                <a:ext uri="{FF2B5EF4-FFF2-40B4-BE49-F238E27FC236}">
                  <a16:creationId xmlns:a16="http://schemas.microsoft.com/office/drawing/2014/main" id="{1C2C1B1D-0C18-4422-8FC2-2D221C2042CC}"/>
                </a:ext>
              </a:extLst>
            </p:cNvPr>
            <p:cNvCxnSpPr>
              <a:cxnSpLocks/>
            </p:cNvCxnSpPr>
            <p:nvPr/>
          </p:nvCxnSpPr>
          <p:spPr>
            <a:xfrm flipV="1">
              <a:off x="8417969" y="4301624"/>
              <a:ext cx="179186" cy="521966"/>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7" name="Gerader Verbinder 57">
              <a:extLst>
                <a:ext uri="{FF2B5EF4-FFF2-40B4-BE49-F238E27FC236}">
                  <a16:creationId xmlns:a16="http://schemas.microsoft.com/office/drawing/2014/main" id="{A299CF4C-7BF8-4236-AA66-F84DE4DA34DE}"/>
                </a:ext>
              </a:extLst>
            </p:cNvPr>
            <p:cNvCxnSpPr>
              <a:cxnSpLocks/>
            </p:cNvCxnSpPr>
            <p:nvPr/>
          </p:nvCxnSpPr>
          <p:spPr>
            <a:xfrm flipH="1" flipV="1">
              <a:off x="8597154" y="4301624"/>
              <a:ext cx="304397" cy="321660"/>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8" name="Rechteck 58">
              <a:extLst>
                <a:ext uri="{FF2B5EF4-FFF2-40B4-BE49-F238E27FC236}">
                  <a16:creationId xmlns:a16="http://schemas.microsoft.com/office/drawing/2014/main" id="{62EEE9C8-7E2C-4789-BC21-ED74AC36CA40}"/>
                </a:ext>
              </a:extLst>
            </p:cNvPr>
            <p:cNvSpPr/>
            <p:nvPr/>
          </p:nvSpPr>
          <p:spPr>
            <a:xfrm>
              <a:off x="8300187" y="3338035"/>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hteck 59">
              <a:extLst>
                <a:ext uri="{FF2B5EF4-FFF2-40B4-BE49-F238E27FC236}">
                  <a16:creationId xmlns:a16="http://schemas.microsoft.com/office/drawing/2014/main" id="{77087980-B8B9-482D-8C1F-8A939438D14B}"/>
                </a:ext>
              </a:extLst>
            </p:cNvPr>
            <p:cNvSpPr/>
            <p:nvPr/>
          </p:nvSpPr>
          <p:spPr>
            <a:xfrm>
              <a:off x="7813865" y="3538340"/>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hteck 60">
              <a:extLst>
                <a:ext uri="{FF2B5EF4-FFF2-40B4-BE49-F238E27FC236}">
                  <a16:creationId xmlns:a16="http://schemas.microsoft.com/office/drawing/2014/main" id="{F5FE4CF8-B6D6-4825-B4B9-93A35927F60D}"/>
                </a:ext>
              </a:extLst>
            </p:cNvPr>
            <p:cNvSpPr/>
            <p:nvPr/>
          </p:nvSpPr>
          <p:spPr>
            <a:xfrm>
              <a:off x="8783770" y="3538339"/>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hteck 61">
              <a:extLst>
                <a:ext uri="{FF2B5EF4-FFF2-40B4-BE49-F238E27FC236}">
                  <a16:creationId xmlns:a16="http://schemas.microsoft.com/office/drawing/2014/main" id="{080AA920-4F9C-4368-86EA-BD0D1794A86A}"/>
                </a:ext>
              </a:extLst>
            </p:cNvPr>
            <p:cNvSpPr/>
            <p:nvPr/>
          </p:nvSpPr>
          <p:spPr>
            <a:xfrm>
              <a:off x="7813865" y="4505504"/>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hteck 62">
              <a:extLst>
                <a:ext uri="{FF2B5EF4-FFF2-40B4-BE49-F238E27FC236}">
                  <a16:creationId xmlns:a16="http://schemas.microsoft.com/office/drawing/2014/main" id="{5EAA8B31-59E2-4B63-B6FA-88624E5C8639}"/>
                </a:ext>
              </a:extLst>
            </p:cNvPr>
            <p:cNvSpPr/>
            <p:nvPr/>
          </p:nvSpPr>
          <p:spPr>
            <a:xfrm>
              <a:off x="8302927" y="4705809"/>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hteck 63">
              <a:extLst>
                <a:ext uri="{FF2B5EF4-FFF2-40B4-BE49-F238E27FC236}">
                  <a16:creationId xmlns:a16="http://schemas.microsoft.com/office/drawing/2014/main" id="{DAC34F58-012D-4CCF-927B-8DC594AC6803}"/>
                </a:ext>
              </a:extLst>
            </p:cNvPr>
            <p:cNvSpPr/>
            <p:nvPr/>
          </p:nvSpPr>
          <p:spPr>
            <a:xfrm>
              <a:off x="8783770" y="4505504"/>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Gerader Verbinder 64">
              <a:extLst>
                <a:ext uri="{FF2B5EF4-FFF2-40B4-BE49-F238E27FC236}">
                  <a16:creationId xmlns:a16="http://schemas.microsoft.com/office/drawing/2014/main" id="{5DF8BA73-BD56-4258-A845-028097C0108D}"/>
                </a:ext>
              </a:extLst>
            </p:cNvPr>
            <p:cNvCxnSpPr>
              <a:cxnSpLocks/>
            </p:cNvCxnSpPr>
            <p:nvPr/>
          </p:nvCxnSpPr>
          <p:spPr>
            <a:xfrm>
              <a:off x="7734080" y="4139703"/>
              <a:ext cx="863074" cy="161921"/>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5" name="Rechteck 65">
              <a:extLst>
                <a:ext uri="{FF2B5EF4-FFF2-40B4-BE49-F238E27FC236}">
                  <a16:creationId xmlns:a16="http://schemas.microsoft.com/office/drawing/2014/main" id="{097F1A24-2478-4C6B-9A06-17F86B31C434}"/>
                </a:ext>
              </a:extLst>
            </p:cNvPr>
            <p:cNvSpPr/>
            <p:nvPr/>
          </p:nvSpPr>
          <p:spPr>
            <a:xfrm>
              <a:off x="7616299" y="4021920"/>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hteck 66">
              <a:extLst>
                <a:ext uri="{FF2B5EF4-FFF2-40B4-BE49-F238E27FC236}">
                  <a16:creationId xmlns:a16="http://schemas.microsoft.com/office/drawing/2014/main" id="{C19CCDA8-3954-4179-8105-3E7752426D79}"/>
                </a:ext>
              </a:extLst>
            </p:cNvPr>
            <p:cNvSpPr/>
            <p:nvPr/>
          </p:nvSpPr>
          <p:spPr>
            <a:xfrm>
              <a:off x="8982855" y="4021914"/>
              <a:ext cx="235572" cy="235571"/>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hteck 67">
              <a:extLst>
                <a:ext uri="{FF2B5EF4-FFF2-40B4-BE49-F238E27FC236}">
                  <a16:creationId xmlns:a16="http://schemas.microsoft.com/office/drawing/2014/main" id="{3A9623A2-F078-4645-8FD2-10DD69F42364}"/>
                </a:ext>
              </a:extLst>
            </p:cNvPr>
            <p:cNvSpPr/>
            <p:nvPr/>
          </p:nvSpPr>
          <p:spPr>
            <a:xfrm>
              <a:off x="8145932" y="3867508"/>
              <a:ext cx="235562" cy="235562"/>
            </a:xfrm>
            <a:prstGeom prst="rect">
              <a:avLst/>
            </a:prstGeom>
            <a:solidFill>
              <a:schemeClr val="accent5"/>
            </a:solidFill>
            <a:ln w="508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hteck 68">
              <a:extLst>
                <a:ext uri="{FF2B5EF4-FFF2-40B4-BE49-F238E27FC236}">
                  <a16:creationId xmlns:a16="http://schemas.microsoft.com/office/drawing/2014/main" id="{011CCAEB-F40C-4C7D-A74E-3548338543C1}"/>
                </a:ext>
              </a:extLst>
            </p:cNvPr>
            <p:cNvSpPr/>
            <p:nvPr/>
          </p:nvSpPr>
          <p:spPr>
            <a:xfrm>
              <a:off x="8479370" y="4183844"/>
              <a:ext cx="235562" cy="235562"/>
            </a:xfrm>
            <a:prstGeom prst="rect">
              <a:avLst/>
            </a:prstGeom>
            <a:solidFill>
              <a:schemeClr val="accent6"/>
            </a:solid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Rechteck 138">
            <a:extLst>
              <a:ext uri="{FF2B5EF4-FFF2-40B4-BE49-F238E27FC236}">
                <a16:creationId xmlns:a16="http://schemas.microsoft.com/office/drawing/2014/main" id="{A1957FA2-F242-40D4-AF22-71F3442749EB}"/>
              </a:ext>
            </a:extLst>
          </p:cNvPr>
          <p:cNvSpPr/>
          <p:nvPr/>
        </p:nvSpPr>
        <p:spPr>
          <a:xfrm>
            <a:off x="3435667"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err="1">
                <a:solidFill>
                  <a:schemeClr val="tx2"/>
                </a:solidFill>
                <a:latin typeface="Source Sans Pro Semibold" panose="020B0603030403020204" pitchFamily="34" charset="0"/>
                <a:ea typeface="Source Sans Pro Semibold" panose="020B0603030403020204" pitchFamily="34" charset="0"/>
              </a:rPr>
              <a:t>Concepts</a:t>
            </a:r>
            <a:r>
              <a:rPr lang="de-DE" sz="2000" dirty="0">
                <a:solidFill>
                  <a:schemeClr val="tx2"/>
                </a:solidFill>
                <a:latin typeface="Source Sans Pro Semibold" panose="020B0603030403020204" pitchFamily="34" charset="0"/>
                <a:ea typeface="Source Sans Pro Semibold" panose="020B0603030403020204" pitchFamily="34" charset="0"/>
              </a:rPr>
              <a:t> and </a:t>
            </a:r>
            <a:r>
              <a:rPr lang="de-DE" sz="2000" dirty="0" err="1">
                <a:solidFill>
                  <a:schemeClr val="tx2"/>
                </a:solidFill>
                <a:latin typeface="Source Sans Pro Semibold" panose="020B0603030403020204" pitchFamily="34" charset="0"/>
                <a:ea typeface="Source Sans Pro Semibold" panose="020B0603030403020204" pitchFamily="34" charset="0"/>
              </a:rPr>
              <a:t>Reliability</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R-</a:t>
            </a:r>
            <a:r>
              <a:rPr lang="de-DE" sz="2400" dirty="0" err="1">
                <a:solidFill>
                  <a:schemeClr val="tx2"/>
                </a:solidFill>
                <a:latin typeface="Source Sans Pro Black" panose="020B0803030403020204" pitchFamily="34" charset="0"/>
                <a:ea typeface="Source Sans Pro Black" panose="020B0803030403020204" pitchFamily="34" charset="0"/>
              </a:rPr>
              <a:t>Alerting</a:t>
            </a:r>
            <a:r>
              <a:rPr lang="de-DE" sz="2400" dirty="0">
                <a:solidFill>
                  <a:schemeClr val="tx2"/>
                </a:solidFill>
                <a:latin typeface="Source Sans Pro Semibold" panose="020B0603030403020204" pitchFamily="34" charset="0"/>
                <a:ea typeface="Source Sans Pro Semibold" panose="020B0603030403020204" pitchFamily="34" charset="0"/>
              </a:rPr>
              <a:t> and </a:t>
            </a:r>
            <a:r>
              <a:rPr lang="de-DE" sz="2400" dirty="0" err="1">
                <a:solidFill>
                  <a:schemeClr val="tx2"/>
                </a:solidFill>
                <a:latin typeface="Source Sans Pro Semibold" panose="020B0603030403020204" pitchFamily="34" charset="0"/>
                <a:ea typeface="Source Sans Pro Semibold" panose="020B0603030403020204" pitchFamily="34" charset="0"/>
              </a:rPr>
              <a:t>comparative</a:t>
            </a:r>
            <a:r>
              <a:rPr lang="de-DE" sz="2400" dirty="0">
                <a:solidFill>
                  <a:schemeClr val="tx2"/>
                </a:solidFill>
                <a:latin typeface="Source Sans Pro Semibold" panose="020B0603030403020204" pitchFamily="34" charset="0"/>
                <a:ea typeface="Source Sans Pro Semibold" panose="020B0603030403020204" pitchFamily="34" charset="0"/>
              </a:rPr>
              <a:t> </a:t>
            </a:r>
            <a:r>
              <a:rPr lang="de-DE" sz="2400" dirty="0" err="1">
                <a:solidFill>
                  <a:schemeClr val="tx2"/>
                </a:solidFill>
                <a:latin typeface="Source Sans Pro Semibold" panose="020B0603030403020204" pitchFamily="34" charset="0"/>
                <a:ea typeface="Source Sans Pro Semibold" panose="020B0603030403020204" pitchFamily="34" charset="0"/>
              </a:rPr>
              <a:t>attenuation</a:t>
            </a:r>
            <a:endParaRPr lang="en-US" sz="2400" dirty="0">
              <a:solidFill>
                <a:schemeClr val="tx2"/>
              </a:solidFill>
              <a:latin typeface="Source Sans Pro Semibold" panose="020B0603030403020204" pitchFamily="34" charset="0"/>
              <a:ea typeface="Source Sans Pro Semibold" panose="020B0603030403020204" pitchFamily="34" charset="0"/>
            </a:endParaRPr>
          </a:p>
        </p:txBody>
      </p:sp>
      <p:grpSp>
        <p:nvGrpSpPr>
          <p:cNvPr id="140" name="Group 60">
            <a:extLst>
              <a:ext uri="{FF2B5EF4-FFF2-40B4-BE49-F238E27FC236}">
                <a16:creationId xmlns:a16="http://schemas.microsoft.com/office/drawing/2014/main" id="{E2CFB2BC-DBCF-4CC1-A1FE-85C9A489D235}"/>
              </a:ext>
            </a:extLst>
          </p:cNvPr>
          <p:cNvGrpSpPr/>
          <p:nvPr/>
        </p:nvGrpSpPr>
        <p:grpSpPr>
          <a:xfrm>
            <a:off x="6425362" y="2406159"/>
            <a:ext cx="1991150" cy="967164"/>
            <a:chOff x="10418728" y="290747"/>
            <a:chExt cx="1631016" cy="792235"/>
          </a:xfrm>
        </p:grpSpPr>
        <p:grpSp>
          <p:nvGrpSpPr>
            <p:cNvPr id="141" name="Gruppieren 48">
              <a:extLst>
                <a:ext uri="{FF2B5EF4-FFF2-40B4-BE49-F238E27FC236}">
                  <a16:creationId xmlns:a16="http://schemas.microsoft.com/office/drawing/2014/main" id="{2B3B5D0B-44DF-4BE6-AF1F-FFD1CF38B0EC}"/>
                </a:ext>
              </a:extLst>
            </p:cNvPr>
            <p:cNvGrpSpPr/>
            <p:nvPr/>
          </p:nvGrpSpPr>
          <p:grpSpPr>
            <a:xfrm>
              <a:off x="10418728" y="331967"/>
              <a:ext cx="1631016" cy="699031"/>
              <a:chOff x="478301" y="5557422"/>
              <a:chExt cx="1830266" cy="784426"/>
            </a:xfrm>
          </p:grpSpPr>
          <p:cxnSp>
            <p:nvCxnSpPr>
              <p:cNvPr id="148" name="Gerader Verbinder 34">
                <a:extLst>
                  <a:ext uri="{FF2B5EF4-FFF2-40B4-BE49-F238E27FC236}">
                    <a16:creationId xmlns:a16="http://schemas.microsoft.com/office/drawing/2014/main" id="{1665BCE6-ADD2-450E-81B0-E5334B41CAD0}"/>
                  </a:ext>
                </a:extLst>
              </p:cNvPr>
              <p:cNvCxnSpPr>
                <a:cxnSpLocks/>
                <a:stCxn id="153" idx="0"/>
              </p:cNvCxnSpPr>
              <p:nvPr/>
            </p:nvCxnSpPr>
            <p:spPr>
              <a:xfrm>
                <a:off x="1392482" y="5557422"/>
                <a:ext cx="2675" cy="784426"/>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sp>
            <p:nvSpPr>
              <p:cNvPr id="149" name="Ellipse 36">
                <a:extLst>
                  <a:ext uri="{FF2B5EF4-FFF2-40B4-BE49-F238E27FC236}">
                    <a16:creationId xmlns:a16="http://schemas.microsoft.com/office/drawing/2014/main" id="{DE22C042-23E8-43DB-86A2-F86AA93CCC37}"/>
                  </a:ext>
                </a:extLst>
              </p:cNvPr>
              <p:cNvSpPr/>
              <p:nvPr/>
            </p:nvSpPr>
            <p:spPr>
              <a:xfrm>
                <a:off x="1257446" y="6067967"/>
                <a:ext cx="273881" cy="273881"/>
              </a:xfrm>
              <a:prstGeom prst="ellipse">
                <a:avLst/>
              </a:prstGeom>
              <a:solidFill>
                <a:schemeClr val="bg1"/>
              </a:solid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0" name="Ellipse 38">
                <a:extLst>
                  <a:ext uri="{FF2B5EF4-FFF2-40B4-BE49-F238E27FC236}">
                    <a16:creationId xmlns:a16="http://schemas.microsoft.com/office/drawing/2014/main" id="{602CF596-1629-4B58-9BCD-4744D7D70E76}"/>
                  </a:ext>
                </a:extLst>
              </p:cNvPr>
              <p:cNvSpPr/>
              <p:nvPr/>
            </p:nvSpPr>
            <p:spPr>
              <a:xfrm>
                <a:off x="478301" y="5557422"/>
                <a:ext cx="273881" cy="273881"/>
              </a:xfrm>
              <a:prstGeom prst="ellipse">
                <a:avLst/>
              </a:prstGeom>
              <a:solidFill>
                <a:schemeClr val="bg1"/>
              </a:solidFill>
              <a:ln w="63500">
                <a:solidFill>
                  <a:srgbClr val="169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1" name="Ellipse 39">
                <a:extLst>
                  <a:ext uri="{FF2B5EF4-FFF2-40B4-BE49-F238E27FC236}">
                    <a16:creationId xmlns:a16="http://schemas.microsoft.com/office/drawing/2014/main" id="{0FD93CF3-4647-4D89-9497-8B13B828F639}"/>
                  </a:ext>
                </a:extLst>
              </p:cNvPr>
              <p:cNvSpPr/>
              <p:nvPr/>
            </p:nvSpPr>
            <p:spPr>
              <a:xfrm>
                <a:off x="866921" y="5557422"/>
                <a:ext cx="273881" cy="273881"/>
              </a:xfrm>
              <a:prstGeom prst="ellipse">
                <a:avLst/>
              </a:prstGeom>
              <a:solidFill>
                <a:schemeClr val="bg1"/>
              </a:solidFill>
              <a:ln w="63500">
                <a:solidFill>
                  <a:srgbClr val="169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2" name="Ellipse 40">
                <a:extLst>
                  <a:ext uri="{FF2B5EF4-FFF2-40B4-BE49-F238E27FC236}">
                    <a16:creationId xmlns:a16="http://schemas.microsoft.com/office/drawing/2014/main" id="{2E0C5200-C63A-48E7-B624-73D2BDD7F0D2}"/>
                  </a:ext>
                </a:extLst>
              </p:cNvPr>
              <p:cNvSpPr/>
              <p:nvPr/>
            </p:nvSpPr>
            <p:spPr>
              <a:xfrm>
                <a:off x="1644161" y="5557422"/>
                <a:ext cx="273881" cy="273881"/>
              </a:xfrm>
              <a:prstGeom prst="ellipse">
                <a:avLst/>
              </a:prstGeom>
              <a:solidFill>
                <a:schemeClr val="bg1"/>
              </a:solidFill>
              <a:ln w="63500">
                <a:solidFill>
                  <a:srgbClr val="169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3" name="Ellipse 41">
                <a:extLst>
                  <a:ext uri="{FF2B5EF4-FFF2-40B4-BE49-F238E27FC236}">
                    <a16:creationId xmlns:a16="http://schemas.microsoft.com/office/drawing/2014/main" id="{491E5411-7258-484D-B159-1D29FB3FEC32}"/>
                  </a:ext>
                </a:extLst>
              </p:cNvPr>
              <p:cNvSpPr/>
              <p:nvPr/>
            </p:nvSpPr>
            <p:spPr>
              <a:xfrm>
                <a:off x="1255541" y="5557422"/>
                <a:ext cx="273881" cy="273881"/>
              </a:xfrm>
              <a:prstGeom prst="ellipse">
                <a:avLst/>
              </a:prstGeom>
              <a:solidFill>
                <a:schemeClr val="bg1"/>
              </a:solid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4" name="Ellipse 43">
                <a:extLst>
                  <a:ext uri="{FF2B5EF4-FFF2-40B4-BE49-F238E27FC236}">
                    <a16:creationId xmlns:a16="http://schemas.microsoft.com/office/drawing/2014/main" id="{D717E3F5-84B2-4932-B733-FA782EF06597}"/>
                  </a:ext>
                </a:extLst>
              </p:cNvPr>
              <p:cNvSpPr/>
              <p:nvPr/>
            </p:nvSpPr>
            <p:spPr>
              <a:xfrm>
                <a:off x="868826" y="6067967"/>
                <a:ext cx="273881" cy="273881"/>
              </a:xfrm>
              <a:prstGeom prst="ellipse">
                <a:avLst/>
              </a:prstGeom>
              <a:solidFill>
                <a:schemeClr val="bg1"/>
              </a:solidFill>
              <a:ln w="63500">
                <a:solidFill>
                  <a:srgbClr val="A85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5" name="Ellipse 44">
                <a:extLst>
                  <a:ext uri="{FF2B5EF4-FFF2-40B4-BE49-F238E27FC236}">
                    <a16:creationId xmlns:a16="http://schemas.microsoft.com/office/drawing/2014/main" id="{B3264403-0172-4E30-A4EB-C59745CD3242}"/>
                  </a:ext>
                </a:extLst>
              </p:cNvPr>
              <p:cNvSpPr/>
              <p:nvPr/>
            </p:nvSpPr>
            <p:spPr>
              <a:xfrm>
                <a:off x="1646066" y="6067967"/>
                <a:ext cx="273881" cy="273881"/>
              </a:xfrm>
              <a:prstGeom prst="ellipse">
                <a:avLst/>
              </a:prstGeom>
              <a:solidFill>
                <a:schemeClr val="bg1"/>
              </a:solidFill>
              <a:ln w="63500">
                <a:solidFill>
                  <a:srgbClr val="A85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6" name="Ellipse 45">
                <a:extLst>
                  <a:ext uri="{FF2B5EF4-FFF2-40B4-BE49-F238E27FC236}">
                    <a16:creationId xmlns:a16="http://schemas.microsoft.com/office/drawing/2014/main" id="{64B41262-20D8-494F-971A-F2E7A75A36FA}"/>
                  </a:ext>
                </a:extLst>
              </p:cNvPr>
              <p:cNvSpPr/>
              <p:nvPr/>
            </p:nvSpPr>
            <p:spPr>
              <a:xfrm>
                <a:off x="2034686" y="6067967"/>
                <a:ext cx="273881" cy="273881"/>
              </a:xfrm>
              <a:prstGeom prst="ellipse">
                <a:avLst/>
              </a:prstGeom>
              <a:solidFill>
                <a:schemeClr val="bg1"/>
              </a:solidFill>
              <a:ln w="63500">
                <a:solidFill>
                  <a:srgbClr val="A85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2" name="Group 63">
              <a:extLst>
                <a:ext uri="{FF2B5EF4-FFF2-40B4-BE49-F238E27FC236}">
                  <a16:creationId xmlns:a16="http://schemas.microsoft.com/office/drawing/2014/main" id="{0F0F02A5-E0A8-4282-A9B3-8B10D37DA3A6}"/>
                </a:ext>
              </a:extLst>
            </p:cNvPr>
            <p:cNvGrpSpPr/>
            <p:nvPr/>
          </p:nvGrpSpPr>
          <p:grpSpPr>
            <a:xfrm rot="18900000">
              <a:off x="11066055" y="290747"/>
              <a:ext cx="343417" cy="343417"/>
              <a:chOff x="11003292" y="1825625"/>
              <a:chExt cx="343417" cy="343417"/>
            </a:xfrm>
          </p:grpSpPr>
          <p:cxnSp>
            <p:nvCxnSpPr>
              <p:cNvPr id="146" name="Straight Connector 67">
                <a:extLst>
                  <a:ext uri="{FF2B5EF4-FFF2-40B4-BE49-F238E27FC236}">
                    <a16:creationId xmlns:a16="http://schemas.microsoft.com/office/drawing/2014/main" id="{D8F5859E-CA2D-4B01-BF76-F21BDA72E75F}"/>
                  </a:ext>
                </a:extLst>
              </p:cNvPr>
              <p:cNvCxnSpPr>
                <a:cxnSpLocks/>
              </p:cNvCxnSpPr>
              <p:nvPr/>
            </p:nvCxnSpPr>
            <p:spPr>
              <a:xfrm>
                <a:off x="11175001" y="1825625"/>
                <a:ext cx="0" cy="343417"/>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147" name="Straight Connector 68">
                <a:extLst>
                  <a:ext uri="{FF2B5EF4-FFF2-40B4-BE49-F238E27FC236}">
                    <a16:creationId xmlns:a16="http://schemas.microsoft.com/office/drawing/2014/main" id="{DA1D2A9B-B06A-4DFD-9BE1-E4C790FFA73C}"/>
                  </a:ext>
                </a:extLst>
              </p:cNvPr>
              <p:cNvCxnSpPr>
                <a:cxnSpLocks/>
              </p:cNvCxnSpPr>
              <p:nvPr/>
            </p:nvCxnSpPr>
            <p:spPr>
              <a:xfrm rot="5400000">
                <a:off x="11175001" y="1825625"/>
                <a:ext cx="0" cy="343417"/>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grpSp>
        <p:grpSp>
          <p:nvGrpSpPr>
            <p:cNvPr id="143" name="Group 64">
              <a:extLst>
                <a:ext uri="{FF2B5EF4-FFF2-40B4-BE49-F238E27FC236}">
                  <a16:creationId xmlns:a16="http://schemas.microsoft.com/office/drawing/2014/main" id="{F32C407C-416A-4671-8279-21B9B3EB4809}"/>
                </a:ext>
              </a:extLst>
            </p:cNvPr>
            <p:cNvGrpSpPr/>
            <p:nvPr/>
          </p:nvGrpSpPr>
          <p:grpSpPr>
            <a:xfrm rot="18900000">
              <a:off x="11066055" y="739565"/>
              <a:ext cx="343417" cy="343417"/>
              <a:chOff x="11003292" y="1825625"/>
              <a:chExt cx="343417" cy="343417"/>
            </a:xfrm>
          </p:grpSpPr>
          <p:cxnSp>
            <p:nvCxnSpPr>
              <p:cNvPr id="144" name="Straight Connector 65">
                <a:extLst>
                  <a:ext uri="{FF2B5EF4-FFF2-40B4-BE49-F238E27FC236}">
                    <a16:creationId xmlns:a16="http://schemas.microsoft.com/office/drawing/2014/main" id="{71A5FCFC-C4C5-4E96-AA2B-7C54B7E17CED}"/>
                  </a:ext>
                </a:extLst>
              </p:cNvPr>
              <p:cNvCxnSpPr>
                <a:cxnSpLocks/>
              </p:cNvCxnSpPr>
              <p:nvPr/>
            </p:nvCxnSpPr>
            <p:spPr>
              <a:xfrm>
                <a:off x="11175001" y="1825625"/>
                <a:ext cx="0" cy="343417"/>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145" name="Straight Connector 66">
                <a:extLst>
                  <a:ext uri="{FF2B5EF4-FFF2-40B4-BE49-F238E27FC236}">
                    <a16:creationId xmlns:a16="http://schemas.microsoft.com/office/drawing/2014/main" id="{0017EDA7-93F9-402C-9717-1A5CFBBFB346}"/>
                  </a:ext>
                </a:extLst>
              </p:cNvPr>
              <p:cNvCxnSpPr>
                <a:cxnSpLocks/>
              </p:cNvCxnSpPr>
              <p:nvPr/>
            </p:nvCxnSpPr>
            <p:spPr>
              <a:xfrm rot="5400000">
                <a:off x="11175001" y="1825625"/>
                <a:ext cx="0" cy="343417"/>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grpSp>
      </p:grpSp>
      <p:sp>
        <p:nvSpPr>
          <p:cNvPr id="157" name="Rechteck 156">
            <a:extLst>
              <a:ext uri="{FF2B5EF4-FFF2-40B4-BE49-F238E27FC236}">
                <a16:creationId xmlns:a16="http://schemas.microsoft.com/office/drawing/2014/main" id="{F64F0F48-1841-4E08-B800-5D7ECE38A537}"/>
              </a:ext>
            </a:extLst>
          </p:cNvPr>
          <p:cNvSpPr/>
          <p:nvPr/>
        </p:nvSpPr>
        <p:spPr>
          <a:xfrm>
            <a:off x="6169179"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err="1">
                <a:solidFill>
                  <a:schemeClr val="tx2"/>
                </a:solidFill>
                <a:latin typeface="Source Sans Pro Semibold" panose="020B0603030403020204" pitchFamily="34" charset="0"/>
                <a:ea typeface="Source Sans Pro Semibold" panose="020B0603030403020204" pitchFamily="34" charset="0"/>
              </a:rPr>
              <a:t>Aligning</a:t>
            </a:r>
            <a:r>
              <a:rPr lang="de-DE" sz="2000" dirty="0">
                <a:solidFill>
                  <a:schemeClr val="tx2"/>
                </a:solidFill>
                <a:latin typeface="Source Sans Pro Semibold" panose="020B0603030403020204" pitchFamily="34" charset="0"/>
                <a:ea typeface="Source Sans Pro Semibold" panose="020B0603030403020204" pitchFamily="34" charset="0"/>
              </a:rPr>
              <a:t> </a:t>
            </a:r>
            <a:r>
              <a:rPr lang="de-DE" sz="2000" dirty="0" err="1">
                <a:solidFill>
                  <a:schemeClr val="tx2"/>
                </a:solidFill>
                <a:latin typeface="Source Sans Pro Semibold" panose="020B0603030403020204" pitchFamily="34" charset="0"/>
                <a:ea typeface="Source Sans Pro Semibold" panose="020B0603030403020204" pitchFamily="34" charset="0"/>
              </a:rPr>
              <a:t>measurement</a:t>
            </a:r>
            <a:r>
              <a:rPr lang="de-DE" sz="2000" dirty="0">
                <a:solidFill>
                  <a:schemeClr val="tx2"/>
                </a:solidFill>
                <a:latin typeface="Source Sans Pro Semibold" panose="020B0603030403020204" pitchFamily="34" charset="0"/>
                <a:ea typeface="Source Sans Pro Semibold" panose="020B0603030403020204" pitchFamily="34" charset="0"/>
              </a:rPr>
              <a:t> </a:t>
            </a:r>
            <a:r>
              <a:rPr lang="de-DE" sz="2000" dirty="0" err="1">
                <a:solidFill>
                  <a:schemeClr val="tx2"/>
                </a:solidFill>
                <a:latin typeface="Source Sans Pro Semibold" panose="020B0603030403020204" pitchFamily="34" charset="0"/>
                <a:ea typeface="Source Sans Pro Semibold" panose="020B0603030403020204" pitchFamily="34" charset="0"/>
              </a:rPr>
              <a:t>units</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OSE-RG</a:t>
            </a:r>
            <a:endParaRPr lang="en-US" sz="2400" dirty="0">
              <a:solidFill>
                <a:schemeClr val="tx2"/>
              </a:solidFill>
              <a:latin typeface="Source Sans Pro Black" panose="020B0803030403020204" pitchFamily="34" charset="0"/>
              <a:ea typeface="Source Sans Pro Black" panose="020B0803030403020204" pitchFamily="34" charset="0"/>
            </a:endParaRPr>
          </a:p>
        </p:txBody>
      </p:sp>
      <p:sp>
        <p:nvSpPr>
          <p:cNvPr id="79" name="Rechteck 78">
            <a:extLst>
              <a:ext uri="{FF2B5EF4-FFF2-40B4-BE49-F238E27FC236}">
                <a16:creationId xmlns:a16="http://schemas.microsoft.com/office/drawing/2014/main" id="{4003DFE2-D43E-40EF-941A-D2F739829805}"/>
              </a:ext>
            </a:extLst>
          </p:cNvPr>
          <p:cNvSpPr/>
          <p:nvPr/>
        </p:nvSpPr>
        <p:spPr>
          <a:xfrm>
            <a:off x="3436277" y="1879600"/>
            <a:ext cx="8412823" cy="461327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liennummernplatzhalter 13">
            <a:extLst>
              <a:ext uri="{FF2B5EF4-FFF2-40B4-BE49-F238E27FC236}">
                <a16:creationId xmlns:a16="http://schemas.microsoft.com/office/drawing/2014/main" id="{78F20BBA-007C-4370-AA88-C5065B019FDE}"/>
              </a:ext>
            </a:extLst>
          </p:cNvPr>
          <p:cNvSpPr>
            <a:spLocks noGrp="1"/>
          </p:cNvSpPr>
          <p:nvPr>
            <p:ph type="sldNum" sz="quarter" idx="12"/>
          </p:nvPr>
        </p:nvSpPr>
        <p:spPr/>
        <p:txBody>
          <a:bodyPr/>
          <a:lstStyle/>
          <a:p>
            <a:fld id="{90C2389C-3430-4069-9E08-8BBDF98C334F}" type="slidenum">
              <a:rPr lang="en-US" smtClean="0"/>
              <a:t>11</a:t>
            </a:fld>
            <a:endParaRPr lang="en-US" dirty="0"/>
          </a:p>
        </p:txBody>
      </p:sp>
    </p:spTree>
    <p:extLst>
      <p:ext uri="{BB962C8B-B14F-4D97-AF65-F5344CB8AC3E}">
        <p14:creationId xmlns:p14="http://schemas.microsoft.com/office/powerpoint/2010/main" val="2141650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hteck 41">
            <a:extLst>
              <a:ext uri="{FF2B5EF4-FFF2-40B4-BE49-F238E27FC236}">
                <a16:creationId xmlns:a16="http://schemas.microsoft.com/office/drawing/2014/main" id="{29E291CC-BC6F-4B6B-8B29-8DEA61FB6C28}"/>
              </a:ext>
            </a:extLst>
          </p:cNvPr>
          <p:cNvSpPr/>
          <p:nvPr/>
        </p:nvSpPr>
        <p:spPr>
          <a:xfrm>
            <a:off x="838200" y="4108372"/>
            <a:ext cx="5150082" cy="2278368"/>
          </a:xfrm>
          <a:prstGeom prst="rect">
            <a:avLst/>
          </a:prstGeom>
          <a:solidFill>
            <a:srgbClr val="CCEEEC"/>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5200" dirty="0">
                <a:solidFill>
                  <a:srgbClr val="CCEEEC"/>
                </a:solidFill>
                <a:latin typeface="Source Sans Pro Black" panose="020B0803030403020204" pitchFamily="34" charset="0"/>
                <a:ea typeface="Source Sans Pro Black" panose="020B0803030403020204" pitchFamily="34" charset="0"/>
              </a:rPr>
              <a:t>A</a:t>
            </a:r>
          </a:p>
        </p:txBody>
      </p:sp>
      <p:sp>
        <p:nvSpPr>
          <p:cNvPr id="82" name="Rechteck 42">
            <a:extLst>
              <a:ext uri="{FF2B5EF4-FFF2-40B4-BE49-F238E27FC236}">
                <a16:creationId xmlns:a16="http://schemas.microsoft.com/office/drawing/2014/main" id="{890B219F-C5DB-4C27-BDBF-0324C8CDE8B2}"/>
              </a:ext>
            </a:extLst>
          </p:cNvPr>
          <p:cNvSpPr/>
          <p:nvPr/>
        </p:nvSpPr>
        <p:spPr>
          <a:xfrm>
            <a:off x="6197211" y="4104641"/>
            <a:ext cx="5100564" cy="2278368"/>
          </a:xfrm>
          <a:prstGeom prst="rect">
            <a:avLst/>
          </a:prstGeom>
          <a:solidFill>
            <a:srgbClr val="EEDBEA"/>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5200" dirty="0">
                <a:solidFill>
                  <a:srgbClr val="EEDBEA"/>
                </a:solidFill>
                <a:latin typeface="Source Sans Pro Black" panose="020B0803030403020204" pitchFamily="34" charset="0"/>
                <a:ea typeface="Source Sans Pro Black" panose="020B0803030403020204" pitchFamily="34" charset="0"/>
              </a:rPr>
              <a:t>B</a:t>
            </a:r>
          </a:p>
        </p:txBody>
      </p:sp>
      <p:sp>
        <p:nvSpPr>
          <p:cNvPr id="2" name="Titel 1">
            <a:extLst>
              <a:ext uri="{FF2B5EF4-FFF2-40B4-BE49-F238E27FC236}">
                <a16:creationId xmlns:a16="http://schemas.microsoft.com/office/drawing/2014/main" id="{06DF3D54-3A4A-4B0D-98B7-8F98F188D257}"/>
              </a:ext>
            </a:extLst>
          </p:cNvPr>
          <p:cNvSpPr>
            <a:spLocks noGrp="1"/>
          </p:cNvSpPr>
          <p:nvPr>
            <p:ph type="title"/>
          </p:nvPr>
        </p:nvSpPr>
        <p:spPr/>
        <p:txBody>
          <a:bodyPr>
            <a:normAutofit fontScale="90000"/>
          </a:bodyPr>
          <a:lstStyle/>
          <a:p>
            <a:r>
              <a:rPr lang="de-DE" dirty="0"/>
              <a:t>MGCFA </a:t>
            </a:r>
            <a:r>
              <a:rPr lang="de-DE" dirty="0" err="1"/>
              <a:t>to</a:t>
            </a:r>
            <a:r>
              <a:rPr lang="de-DE" dirty="0"/>
              <a:t> </a:t>
            </a:r>
            <a:r>
              <a:rPr lang="de-DE" dirty="0" err="1"/>
              <a:t>assess</a:t>
            </a:r>
            <a:r>
              <a:rPr lang="de-DE" dirty="0"/>
              <a:t> </a:t>
            </a:r>
            <a:br>
              <a:rPr lang="de-DE" dirty="0"/>
            </a:br>
            <a:r>
              <a:rPr lang="de-DE" dirty="0"/>
              <a:t>Measurement </a:t>
            </a:r>
            <a:r>
              <a:rPr lang="de-DE" dirty="0" err="1"/>
              <a:t>Invariance</a:t>
            </a:r>
            <a:r>
              <a:rPr lang="de-DE" dirty="0"/>
              <a:t> (MI)</a:t>
            </a:r>
            <a:endParaRPr lang="en-US" dirty="0"/>
          </a:p>
        </p:txBody>
      </p:sp>
      <p:sp>
        <p:nvSpPr>
          <p:cNvPr id="3" name="Inhaltsplatzhalter 2">
            <a:extLst>
              <a:ext uri="{FF2B5EF4-FFF2-40B4-BE49-F238E27FC236}">
                <a16:creationId xmlns:a16="http://schemas.microsoft.com/office/drawing/2014/main" id="{9F8EDC3A-2E80-4F53-A0C1-1E9E96686EF6}"/>
              </a:ext>
            </a:extLst>
          </p:cNvPr>
          <p:cNvSpPr>
            <a:spLocks noGrp="1"/>
          </p:cNvSpPr>
          <p:nvPr>
            <p:ph idx="1"/>
          </p:nvPr>
        </p:nvSpPr>
        <p:spPr>
          <a:xfrm>
            <a:off x="838200" y="1779445"/>
            <a:ext cx="10515600" cy="4351338"/>
          </a:xfrm>
        </p:spPr>
        <p:txBody>
          <a:bodyPr>
            <a:normAutofit/>
          </a:bodyPr>
          <a:lstStyle/>
          <a:p>
            <a:r>
              <a:rPr lang="de-DE" dirty="0"/>
              <a:t>CFAs </a:t>
            </a:r>
            <a:r>
              <a:rPr lang="de-DE" dirty="0" err="1"/>
              <a:t>assess</a:t>
            </a:r>
            <a:r>
              <a:rPr lang="de-DE" dirty="0"/>
              <a:t> </a:t>
            </a:r>
            <a:r>
              <a:rPr lang="de-DE" dirty="0" err="1"/>
              <a:t>construct</a:t>
            </a:r>
            <a:r>
              <a:rPr lang="de-DE" dirty="0"/>
              <a:t> </a:t>
            </a:r>
            <a:r>
              <a:rPr lang="de-DE" dirty="0" err="1"/>
              <a:t>structure</a:t>
            </a:r>
            <a:r>
              <a:rPr lang="de-DE" dirty="0"/>
              <a:t>, </a:t>
            </a:r>
            <a:r>
              <a:rPr lang="de-DE" dirty="0" err="1"/>
              <a:t>reliability</a:t>
            </a:r>
            <a:r>
              <a:rPr lang="de-DE" dirty="0"/>
              <a:t>, and </a:t>
            </a:r>
            <a:r>
              <a:rPr lang="de-DE" dirty="0" err="1"/>
              <a:t>measurement</a:t>
            </a:r>
            <a:r>
              <a:rPr lang="de-DE" dirty="0"/>
              <a:t> </a:t>
            </a:r>
            <a:r>
              <a:rPr lang="de-DE" dirty="0" err="1"/>
              <a:t>units</a:t>
            </a:r>
            <a:r>
              <a:rPr lang="de-DE" dirty="0"/>
              <a:t> </a:t>
            </a:r>
          </a:p>
          <a:p>
            <a:r>
              <a:rPr lang="de-DE" dirty="0"/>
              <a:t>MGCFAs </a:t>
            </a:r>
            <a:r>
              <a:rPr lang="de-DE" dirty="0" err="1"/>
              <a:t>then</a:t>
            </a:r>
            <a:r>
              <a:rPr lang="de-DE" dirty="0"/>
              <a:t> do the same for </a:t>
            </a:r>
            <a:r>
              <a:rPr lang="de-DE" dirty="0" err="1"/>
              <a:t>modes</a:t>
            </a:r>
            <a:r>
              <a:rPr lang="de-DE" dirty="0"/>
              <a:t> </a:t>
            </a:r>
            <a:r>
              <a:rPr lang="de-DE" dirty="0">
                <a:latin typeface="Source Sans Pro Black" panose="020B0803030403020204" pitchFamily="34" charset="0"/>
                <a:ea typeface="Source Sans Pro Black" panose="020B0803030403020204" pitchFamily="34" charset="0"/>
              </a:rPr>
              <a:t>A</a:t>
            </a:r>
            <a:r>
              <a:rPr lang="de-DE" dirty="0"/>
              <a:t> and </a:t>
            </a:r>
            <a:r>
              <a:rPr lang="de-DE" dirty="0">
                <a:latin typeface="Source Sans Pro Black" panose="020B0803030403020204" pitchFamily="34" charset="0"/>
                <a:ea typeface="Source Sans Pro Black" panose="020B0803030403020204" pitchFamily="34" charset="0"/>
              </a:rPr>
              <a:t>B</a:t>
            </a:r>
            <a:r>
              <a:rPr lang="de-DE" dirty="0"/>
              <a:t>, and </a:t>
            </a:r>
            <a:r>
              <a:rPr lang="de-DE" dirty="0" err="1"/>
              <a:t>then</a:t>
            </a:r>
            <a:r>
              <a:rPr lang="de-DE" dirty="0"/>
              <a:t> </a:t>
            </a:r>
            <a:r>
              <a:rPr lang="de-DE" dirty="0" err="1"/>
              <a:t>compare</a:t>
            </a:r>
            <a:r>
              <a:rPr lang="de-DE" dirty="0"/>
              <a:t> </a:t>
            </a:r>
            <a:r>
              <a:rPr lang="de-DE" dirty="0" err="1"/>
              <a:t>if</a:t>
            </a:r>
            <a:r>
              <a:rPr lang="de-DE" dirty="0"/>
              <a:t> the </a:t>
            </a:r>
            <a:r>
              <a:rPr lang="de-DE" dirty="0" err="1"/>
              <a:t>measurement</a:t>
            </a:r>
            <a:r>
              <a:rPr lang="de-DE" dirty="0"/>
              <a:t> </a:t>
            </a:r>
            <a:r>
              <a:rPr lang="de-DE" dirty="0" err="1"/>
              <a:t>instrument</a:t>
            </a:r>
            <a:r>
              <a:rPr lang="de-DE" dirty="0"/>
              <a:t> </a:t>
            </a:r>
            <a:r>
              <a:rPr lang="de-DE" dirty="0" err="1"/>
              <a:t>behaves</a:t>
            </a:r>
            <a:r>
              <a:rPr lang="de-DE" dirty="0"/>
              <a:t> </a:t>
            </a:r>
            <a:r>
              <a:rPr lang="de-DE" dirty="0" err="1"/>
              <a:t>differently</a:t>
            </a:r>
            <a:endParaRPr lang="en-US" dirty="0"/>
          </a:p>
        </p:txBody>
      </p:sp>
      <p:sp>
        <p:nvSpPr>
          <p:cNvPr id="10" name="Ellipse 9">
            <a:extLst>
              <a:ext uri="{FF2B5EF4-FFF2-40B4-BE49-F238E27FC236}">
                <a16:creationId xmlns:a16="http://schemas.microsoft.com/office/drawing/2014/main" id="{AD4A1D5D-D391-4D0C-8C7C-3357249FB921}"/>
              </a:ext>
            </a:extLst>
          </p:cNvPr>
          <p:cNvSpPr/>
          <p:nvPr/>
        </p:nvSpPr>
        <p:spPr>
          <a:xfrm rot="1152360">
            <a:off x="4836197" y="4973086"/>
            <a:ext cx="535710" cy="535710"/>
          </a:xfrm>
          <a:prstGeom prst="ellipse">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Rechteck 10">
                <a:extLst>
                  <a:ext uri="{FF2B5EF4-FFF2-40B4-BE49-F238E27FC236}">
                    <a16:creationId xmlns:a16="http://schemas.microsoft.com/office/drawing/2014/main" id="{7317D8C9-C265-4291-B93F-A1C5BD3D486C}"/>
                  </a:ext>
                </a:extLst>
              </p:cNvPr>
              <p:cNvSpPr/>
              <p:nvPr/>
            </p:nvSpPr>
            <p:spPr>
              <a:xfrm>
                <a:off x="2921960" y="4226563"/>
                <a:ext cx="1191491" cy="397164"/>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sz="2000" b="1" i="1" smtClean="0">
                              <a:latin typeface="Cambria Math" panose="02040503050406030204" pitchFamily="18" charset="0"/>
                            </a:rPr>
                          </m:ctrlPr>
                        </m:sSubPr>
                        <m:e>
                          <m:r>
                            <a:rPr lang="de-DE" sz="2000" b="1" i="1" smtClean="0">
                              <a:latin typeface="Cambria Math" panose="02040503050406030204" pitchFamily="18" charset="0"/>
                            </a:rPr>
                            <m:t>𝑿</m:t>
                          </m:r>
                        </m:e>
                        <m:sub>
                          <m:r>
                            <a:rPr lang="de-DE" sz="2000" b="1" i="1" smtClean="0">
                              <a:latin typeface="Cambria Math" panose="02040503050406030204" pitchFamily="18" charset="0"/>
                            </a:rPr>
                            <m:t>𝟏</m:t>
                          </m:r>
                        </m:sub>
                      </m:sSub>
                    </m:oMath>
                  </m:oMathPara>
                </a14:m>
                <a:endParaRPr lang="en-US" sz="2000" b="1" dirty="0"/>
              </a:p>
            </p:txBody>
          </p:sp>
        </mc:Choice>
        <mc:Fallback xmlns="">
          <p:sp>
            <p:nvSpPr>
              <p:cNvPr id="11" name="Rechteck 10">
                <a:extLst>
                  <a:ext uri="{FF2B5EF4-FFF2-40B4-BE49-F238E27FC236}">
                    <a16:creationId xmlns:a16="http://schemas.microsoft.com/office/drawing/2014/main" id="{7317D8C9-C265-4291-B93F-A1C5BD3D486C}"/>
                  </a:ext>
                </a:extLst>
              </p:cNvPr>
              <p:cNvSpPr>
                <a:spLocks noRot="1" noChangeAspect="1" noMove="1" noResize="1" noEditPoints="1" noAdjustHandles="1" noChangeArrowheads="1" noChangeShapeType="1" noTextEdit="1"/>
              </p:cNvSpPr>
              <p:nvPr/>
            </p:nvSpPr>
            <p:spPr>
              <a:xfrm>
                <a:off x="2921960" y="4226563"/>
                <a:ext cx="1191491" cy="397164"/>
              </a:xfrm>
              <a:prstGeom prst="rect">
                <a:avLst/>
              </a:prstGeom>
              <a:blipFill>
                <a:blip r:embed="rId3"/>
                <a:stretch>
                  <a:fillRect b="-1493"/>
                </a:stretch>
              </a:blipFill>
              <a:ln>
                <a:solidFill>
                  <a:schemeClr val="accent5">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hteck 11">
                <a:extLst>
                  <a:ext uri="{FF2B5EF4-FFF2-40B4-BE49-F238E27FC236}">
                    <a16:creationId xmlns:a16="http://schemas.microsoft.com/office/drawing/2014/main" id="{4802DD98-DDBE-4732-A859-91EE65517D69}"/>
                  </a:ext>
                </a:extLst>
              </p:cNvPr>
              <p:cNvSpPr/>
              <p:nvPr/>
            </p:nvSpPr>
            <p:spPr>
              <a:xfrm>
                <a:off x="2921960" y="4770427"/>
                <a:ext cx="1191491" cy="397164"/>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sz="2000" b="1" i="1" smtClean="0">
                              <a:latin typeface="Cambria Math" panose="02040503050406030204" pitchFamily="18" charset="0"/>
                            </a:rPr>
                          </m:ctrlPr>
                        </m:sSubPr>
                        <m:e>
                          <m:r>
                            <a:rPr lang="de-DE" sz="2000" b="1" i="1" smtClean="0">
                              <a:latin typeface="Cambria Math" panose="02040503050406030204" pitchFamily="18" charset="0"/>
                            </a:rPr>
                            <m:t>𝑿</m:t>
                          </m:r>
                        </m:e>
                        <m:sub>
                          <m:r>
                            <a:rPr lang="de-DE" sz="2000" b="1" i="1" smtClean="0">
                              <a:latin typeface="Cambria Math" panose="02040503050406030204" pitchFamily="18" charset="0"/>
                            </a:rPr>
                            <m:t>𝟐</m:t>
                          </m:r>
                        </m:sub>
                      </m:sSub>
                    </m:oMath>
                  </m:oMathPara>
                </a14:m>
                <a:endParaRPr lang="en-US" sz="2000" b="1" dirty="0"/>
              </a:p>
            </p:txBody>
          </p:sp>
        </mc:Choice>
        <mc:Fallback xmlns="">
          <p:sp>
            <p:nvSpPr>
              <p:cNvPr id="12" name="Rechteck 11">
                <a:extLst>
                  <a:ext uri="{FF2B5EF4-FFF2-40B4-BE49-F238E27FC236}">
                    <a16:creationId xmlns:a16="http://schemas.microsoft.com/office/drawing/2014/main" id="{4802DD98-DDBE-4732-A859-91EE65517D69}"/>
                  </a:ext>
                </a:extLst>
              </p:cNvPr>
              <p:cNvSpPr>
                <a:spLocks noRot="1" noChangeAspect="1" noMove="1" noResize="1" noEditPoints="1" noAdjustHandles="1" noChangeArrowheads="1" noChangeShapeType="1" noTextEdit="1"/>
              </p:cNvSpPr>
              <p:nvPr/>
            </p:nvSpPr>
            <p:spPr>
              <a:xfrm>
                <a:off x="2921960" y="4770427"/>
                <a:ext cx="1191491" cy="397164"/>
              </a:xfrm>
              <a:prstGeom prst="rect">
                <a:avLst/>
              </a:prstGeom>
              <a:blipFill>
                <a:blip r:embed="rId4"/>
                <a:stretch>
                  <a:fillRect/>
                </a:stretch>
              </a:blipFill>
              <a:ln>
                <a:solidFill>
                  <a:schemeClr val="accent5">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hteck 12">
                <a:extLst>
                  <a:ext uri="{FF2B5EF4-FFF2-40B4-BE49-F238E27FC236}">
                    <a16:creationId xmlns:a16="http://schemas.microsoft.com/office/drawing/2014/main" id="{64E5FBC1-960B-490E-8C5C-3C1915ADE703}"/>
                  </a:ext>
                </a:extLst>
              </p:cNvPr>
              <p:cNvSpPr/>
              <p:nvPr/>
            </p:nvSpPr>
            <p:spPr>
              <a:xfrm>
                <a:off x="2921960" y="5314291"/>
                <a:ext cx="1191491" cy="397164"/>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sz="2000" b="1" i="1" smtClean="0">
                              <a:latin typeface="Cambria Math" panose="02040503050406030204" pitchFamily="18" charset="0"/>
                            </a:rPr>
                          </m:ctrlPr>
                        </m:sSubPr>
                        <m:e>
                          <m:r>
                            <a:rPr lang="de-DE" sz="2000" b="1" i="1" smtClean="0">
                              <a:latin typeface="Cambria Math" panose="02040503050406030204" pitchFamily="18" charset="0"/>
                            </a:rPr>
                            <m:t>𝑿</m:t>
                          </m:r>
                        </m:e>
                        <m:sub>
                          <m:r>
                            <a:rPr lang="de-DE" sz="2000" b="1" i="1" smtClean="0">
                              <a:latin typeface="Cambria Math" panose="02040503050406030204" pitchFamily="18" charset="0"/>
                            </a:rPr>
                            <m:t>𝟑</m:t>
                          </m:r>
                        </m:sub>
                      </m:sSub>
                    </m:oMath>
                  </m:oMathPara>
                </a14:m>
                <a:endParaRPr lang="en-US" sz="2000" b="1" dirty="0"/>
              </a:p>
            </p:txBody>
          </p:sp>
        </mc:Choice>
        <mc:Fallback xmlns="">
          <p:sp>
            <p:nvSpPr>
              <p:cNvPr id="13" name="Rechteck 12">
                <a:extLst>
                  <a:ext uri="{FF2B5EF4-FFF2-40B4-BE49-F238E27FC236}">
                    <a16:creationId xmlns:a16="http://schemas.microsoft.com/office/drawing/2014/main" id="{64E5FBC1-960B-490E-8C5C-3C1915ADE703}"/>
                  </a:ext>
                </a:extLst>
              </p:cNvPr>
              <p:cNvSpPr>
                <a:spLocks noRot="1" noChangeAspect="1" noMove="1" noResize="1" noEditPoints="1" noAdjustHandles="1" noChangeArrowheads="1" noChangeShapeType="1" noTextEdit="1"/>
              </p:cNvSpPr>
              <p:nvPr/>
            </p:nvSpPr>
            <p:spPr>
              <a:xfrm>
                <a:off x="2921960" y="5314291"/>
                <a:ext cx="1191491" cy="397164"/>
              </a:xfrm>
              <a:prstGeom prst="rect">
                <a:avLst/>
              </a:prstGeom>
              <a:blipFill>
                <a:blip r:embed="rId5"/>
                <a:stretch>
                  <a:fillRect/>
                </a:stretch>
              </a:blipFill>
              <a:ln>
                <a:solidFill>
                  <a:schemeClr val="accent5">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hteck 13">
                <a:extLst>
                  <a:ext uri="{FF2B5EF4-FFF2-40B4-BE49-F238E27FC236}">
                    <a16:creationId xmlns:a16="http://schemas.microsoft.com/office/drawing/2014/main" id="{885D1A48-45CD-4E39-9057-E44B2D806F9B}"/>
                  </a:ext>
                </a:extLst>
              </p:cNvPr>
              <p:cNvSpPr/>
              <p:nvPr/>
            </p:nvSpPr>
            <p:spPr>
              <a:xfrm>
                <a:off x="2921960" y="5858155"/>
                <a:ext cx="1191491" cy="397164"/>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sz="2000" b="1" i="1" smtClean="0">
                              <a:latin typeface="Cambria Math" panose="02040503050406030204" pitchFamily="18" charset="0"/>
                            </a:rPr>
                          </m:ctrlPr>
                        </m:sSubPr>
                        <m:e>
                          <m:r>
                            <a:rPr lang="de-DE" sz="2000" b="1" i="1" smtClean="0">
                              <a:latin typeface="Cambria Math" panose="02040503050406030204" pitchFamily="18" charset="0"/>
                            </a:rPr>
                            <m:t>𝑿</m:t>
                          </m:r>
                        </m:e>
                        <m:sub>
                          <m:r>
                            <a:rPr lang="de-DE" sz="2000" b="1" i="1" smtClean="0">
                              <a:latin typeface="Cambria Math" panose="02040503050406030204" pitchFamily="18" charset="0"/>
                            </a:rPr>
                            <m:t>𝟒</m:t>
                          </m:r>
                        </m:sub>
                      </m:sSub>
                    </m:oMath>
                  </m:oMathPara>
                </a14:m>
                <a:endParaRPr lang="en-US" sz="2000" b="1" dirty="0"/>
              </a:p>
            </p:txBody>
          </p:sp>
        </mc:Choice>
        <mc:Fallback xmlns="">
          <p:sp>
            <p:nvSpPr>
              <p:cNvPr id="14" name="Rechteck 13">
                <a:extLst>
                  <a:ext uri="{FF2B5EF4-FFF2-40B4-BE49-F238E27FC236}">
                    <a16:creationId xmlns:a16="http://schemas.microsoft.com/office/drawing/2014/main" id="{885D1A48-45CD-4E39-9057-E44B2D806F9B}"/>
                  </a:ext>
                </a:extLst>
              </p:cNvPr>
              <p:cNvSpPr>
                <a:spLocks noRot="1" noChangeAspect="1" noMove="1" noResize="1" noEditPoints="1" noAdjustHandles="1" noChangeArrowheads="1" noChangeShapeType="1" noTextEdit="1"/>
              </p:cNvSpPr>
              <p:nvPr/>
            </p:nvSpPr>
            <p:spPr>
              <a:xfrm>
                <a:off x="2921960" y="5858155"/>
                <a:ext cx="1191491" cy="397164"/>
              </a:xfrm>
              <a:prstGeom prst="rect">
                <a:avLst/>
              </a:prstGeom>
              <a:blipFill>
                <a:blip r:embed="rId6"/>
                <a:stretch>
                  <a:fillRect b="-1493"/>
                </a:stretch>
              </a:blipFill>
              <a:ln>
                <a:solidFill>
                  <a:schemeClr val="accent5">
                    <a:lumMod val="75000"/>
                  </a:schemeClr>
                </a:solidFill>
              </a:ln>
            </p:spPr>
            <p:txBody>
              <a:bodyPr/>
              <a:lstStyle/>
              <a:p>
                <a:r>
                  <a:rPr lang="en-US">
                    <a:noFill/>
                  </a:rPr>
                  <a:t> </a:t>
                </a:r>
              </a:p>
            </p:txBody>
          </p:sp>
        </mc:Fallback>
      </mc:AlternateContent>
      <p:cxnSp>
        <p:nvCxnSpPr>
          <p:cNvPr id="16" name="Gerade Verbindung mit Pfeil 15">
            <a:extLst>
              <a:ext uri="{FF2B5EF4-FFF2-40B4-BE49-F238E27FC236}">
                <a16:creationId xmlns:a16="http://schemas.microsoft.com/office/drawing/2014/main" id="{41281165-60DE-4822-BF50-E14C738C2221}"/>
              </a:ext>
            </a:extLst>
          </p:cNvPr>
          <p:cNvCxnSpPr>
            <a:stCxn id="11" idx="3"/>
            <a:endCxn id="10" idx="1"/>
          </p:cNvCxnSpPr>
          <p:nvPr/>
        </p:nvCxnSpPr>
        <p:spPr>
          <a:xfrm>
            <a:off x="4113451" y="4425145"/>
            <a:ext cx="874047" cy="574629"/>
          </a:xfrm>
          <a:prstGeom prst="straightConnector1">
            <a:avLst/>
          </a:prstGeom>
          <a:ln w="3810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FAE0850B-FF58-4F8D-9E5E-EC9987722426}"/>
              </a:ext>
            </a:extLst>
          </p:cNvPr>
          <p:cNvCxnSpPr>
            <a:stCxn id="12" idx="3"/>
            <a:endCxn id="10" idx="2"/>
          </p:cNvCxnSpPr>
          <p:nvPr/>
        </p:nvCxnSpPr>
        <p:spPr>
          <a:xfrm>
            <a:off x="4113451" y="4969009"/>
            <a:ext cx="737654" cy="183817"/>
          </a:xfrm>
          <a:prstGeom prst="straightConnector1">
            <a:avLst/>
          </a:prstGeom>
          <a:ln w="3810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59AB7174-376C-42B9-AB05-3005D83E818D}"/>
              </a:ext>
            </a:extLst>
          </p:cNvPr>
          <p:cNvCxnSpPr>
            <a:stCxn id="13" idx="3"/>
            <a:endCxn id="10" idx="3"/>
          </p:cNvCxnSpPr>
          <p:nvPr/>
        </p:nvCxnSpPr>
        <p:spPr>
          <a:xfrm flipV="1">
            <a:off x="4113451" y="5357495"/>
            <a:ext cx="749434" cy="155378"/>
          </a:xfrm>
          <a:prstGeom prst="straightConnector1">
            <a:avLst/>
          </a:prstGeom>
          <a:ln w="3810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26B2B5CF-15EC-4696-8B6B-70D9EE75651D}"/>
              </a:ext>
            </a:extLst>
          </p:cNvPr>
          <p:cNvCxnSpPr>
            <a:stCxn id="14" idx="3"/>
            <a:endCxn id="10" idx="4"/>
          </p:cNvCxnSpPr>
          <p:nvPr/>
        </p:nvCxnSpPr>
        <p:spPr>
          <a:xfrm flipV="1">
            <a:off x="4113451" y="5493888"/>
            <a:ext cx="902486" cy="562849"/>
          </a:xfrm>
          <a:prstGeom prst="straightConnector1">
            <a:avLst/>
          </a:prstGeom>
          <a:ln w="3810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feld 34">
                <a:extLst>
                  <a:ext uri="{FF2B5EF4-FFF2-40B4-BE49-F238E27FC236}">
                    <a16:creationId xmlns:a16="http://schemas.microsoft.com/office/drawing/2014/main" id="{C89F448B-E4AA-485D-8957-F6E219093CC4}"/>
                  </a:ext>
                </a:extLst>
              </p:cNvPr>
              <p:cNvSpPr txBox="1"/>
              <p:nvPr/>
            </p:nvSpPr>
            <p:spPr>
              <a:xfrm>
                <a:off x="4917014" y="4899879"/>
                <a:ext cx="35977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3600" b="0" i="1" smtClean="0">
                          <a:solidFill>
                            <a:schemeClr val="bg1"/>
                          </a:solidFill>
                          <a:latin typeface="Cambria Math" panose="02040503050406030204" pitchFamily="18" charset="0"/>
                        </a:rPr>
                        <m:t>𝜂</m:t>
                      </m:r>
                    </m:oMath>
                  </m:oMathPara>
                </a14:m>
                <a:endParaRPr lang="en-US" sz="3600" dirty="0"/>
              </a:p>
            </p:txBody>
          </p:sp>
        </mc:Choice>
        <mc:Fallback xmlns="">
          <p:sp>
            <p:nvSpPr>
              <p:cNvPr id="35" name="Textfeld 34">
                <a:extLst>
                  <a:ext uri="{FF2B5EF4-FFF2-40B4-BE49-F238E27FC236}">
                    <a16:creationId xmlns:a16="http://schemas.microsoft.com/office/drawing/2014/main" id="{C89F448B-E4AA-485D-8957-F6E219093CC4}"/>
                  </a:ext>
                </a:extLst>
              </p:cNvPr>
              <p:cNvSpPr txBox="1">
                <a:spLocks noRot="1" noChangeAspect="1" noMove="1" noResize="1" noEditPoints="1" noAdjustHandles="1" noChangeArrowheads="1" noChangeShapeType="1" noTextEdit="1"/>
              </p:cNvSpPr>
              <p:nvPr/>
            </p:nvSpPr>
            <p:spPr>
              <a:xfrm>
                <a:off x="4917014" y="4899879"/>
                <a:ext cx="359777" cy="55399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Ellipse 35">
                <a:extLst>
                  <a:ext uri="{FF2B5EF4-FFF2-40B4-BE49-F238E27FC236}">
                    <a16:creationId xmlns:a16="http://schemas.microsoft.com/office/drawing/2014/main" id="{29ADC89B-B0C4-43B4-8614-C128005E6E1E}"/>
                  </a:ext>
                </a:extLst>
              </p:cNvPr>
              <p:cNvSpPr/>
              <p:nvPr/>
            </p:nvSpPr>
            <p:spPr>
              <a:xfrm>
                <a:off x="2293889" y="4226563"/>
                <a:ext cx="397164" cy="397164"/>
              </a:xfrm>
              <a:prstGeom prst="ellipse">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0" rIns="0" bIns="108000" rtlCol="0" anchor="ctr"/>
              <a:lstStyle/>
              <a:p>
                <a:pPr algn="ctr"/>
                <a14:m>
                  <m:oMathPara xmlns:m="http://schemas.openxmlformats.org/officeDocument/2006/math">
                    <m:oMathParaPr>
                      <m:jc m:val="center"/>
                    </m:oMathParaPr>
                    <m:oMath xmlns:m="http://schemas.openxmlformats.org/officeDocument/2006/math">
                      <m:sSub>
                        <m:sSubPr>
                          <m:ctrlPr>
                            <a:rPr lang="de-DE" sz="2400" b="1" i="1">
                              <a:latin typeface="Cambria Math" panose="02040503050406030204" pitchFamily="18" charset="0"/>
                            </a:rPr>
                          </m:ctrlPr>
                        </m:sSubPr>
                        <m:e>
                          <m:r>
                            <a:rPr lang="de-DE" sz="2400" b="1" i="1">
                              <a:latin typeface="Cambria Math" panose="02040503050406030204" pitchFamily="18" charset="0"/>
                            </a:rPr>
                            <m:t>𝜖</m:t>
                          </m:r>
                        </m:e>
                        <m:sub>
                          <m:r>
                            <a:rPr lang="de-DE" sz="2400" b="1" i="1">
                              <a:latin typeface="Cambria Math" panose="02040503050406030204" pitchFamily="18" charset="0"/>
                            </a:rPr>
                            <m:t>1</m:t>
                          </m:r>
                        </m:sub>
                      </m:sSub>
                    </m:oMath>
                  </m:oMathPara>
                </a14:m>
                <a:endParaRPr lang="de-DE" sz="2400" b="1" i="1" dirty="0">
                  <a:latin typeface="Cambria Math" panose="02040503050406030204" pitchFamily="18" charset="0"/>
                </a:endParaRPr>
              </a:p>
            </p:txBody>
          </p:sp>
        </mc:Choice>
        <mc:Fallback xmlns="">
          <p:sp>
            <p:nvSpPr>
              <p:cNvPr id="36" name="Ellipse 35">
                <a:extLst>
                  <a:ext uri="{FF2B5EF4-FFF2-40B4-BE49-F238E27FC236}">
                    <a16:creationId xmlns:a16="http://schemas.microsoft.com/office/drawing/2014/main" id="{29ADC89B-B0C4-43B4-8614-C128005E6E1E}"/>
                  </a:ext>
                </a:extLst>
              </p:cNvPr>
              <p:cNvSpPr>
                <a:spLocks noRot="1" noChangeAspect="1" noMove="1" noResize="1" noEditPoints="1" noAdjustHandles="1" noChangeArrowheads="1" noChangeShapeType="1" noTextEdit="1"/>
              </p:cNvSpPr>
              <p:nvPr/>
            </p:nvSpPr>
            <p:spPr>
              <a:xfrm>
                <a:off x="2293889" y="4226563"/>
                <a:ext cx="397164" cy="397164"/>
              </a:xfrm>
              <a:prstGeom prst="ellipse">
                <a:avLst/>
              </a:prstGeom>
              <a:blipFill>
                <a:blip r:embed="rId8"/>
                <a:stretch>
                  <a:fillRect r="-4478"/>
                </a:stretch>
              </a:blipFill>
              <a:ln>
                <a:solidFill>
                  <a:schemeClr val="accent5">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Ellipse 37">
                <a:extLst>
                  <a:ext uri="{FF2B5EF4-FFF2-40B4-BE49-F238E27FC236}">
                    <a16:creationId xmlns:a16="http://schemas.microsoft.com/office/drawing/2014/main" id="{B78B0ABF-C1A0-4D28-920A-9652CAC384C2}"/>
                  </a:ext>
                </a:extLst>
              </p:cNvPr>
              <p:cNvSpPr/>
              <p:nvPr/>
            </p:nvSpPr>
            <p:spPr>
              <a:xfrm>
                <a:off x="2293889" y="4770427"/>
                <a:ext cx="397164" cy="397164"/>
              </a:xfrm>
              <a:prstGeom prst="ellipse">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0" rIns="0" bIns="108000" rtlCol="0" anchor="ctr"/>
              <a:lstStyle/>
              <a:p>
                <a:pPr algn="ctr"/>
                <a14:m>
                  <m:oMathPara xmlns:m="http://schemas.openxmlformats.org/officeDocument/2006/math">
                    <m:oMathParaPr>
                      <m:jc m:val="center"/>
                    </m:oMathParaPr>
                    <m:oMath xmlns:m="http://schemas.openxmlformats.org/officeDocument/2006/math">
                      <m:sSub>
                        <m:sSubPr>
                          <m:ctrlPr>
                            <a:rPr lang="de-DE" sz="2400" b="1" i="1" smtClean="0">
                              <a:latin typeface="Cambria Math" panose="02040503050406030204" pitchFamily="18" charset="0"/>
                            </a:rPr>
                          </m:ctrlPr>
                        </m:sSubPr>
                        <m:e>
                          <m:r>
                            <a:rPr lang="de-DE" sz="2400" b="1" i="1">
                              <a:latin typeface="Cambria Math" panose="02040503050406030204" pitchFamily="18" charset="0"/>
                            </a:rPr>
                            <m:t>𝜖</m:t>
                          </m:r>
                        </m:e>
                        <m:sub>
                          <m:r>
                            <a:rPr lang="de-DE" sz="2400" b="1" i="1" smtClean="0">
                              <a:latin typeface="Cambria Math" panose="02040503050406030204" pitchFamily="18" charset="0"/>
                            </a:rPr>
                            <m:t>𝟐</m:t>
                          </m:r>
                        </m:sub>
                      </m:sSub>
                    </m:oMath>
                  </m:oMathPara>
                </a14:m>
                <a:endParaRPr lang="de-DE" sz="2400" b="1" i="1" dirty="0">
                  <a:latin typeface="Cambria Math" panose="02040503050406030204" pitchFamily="18" charset="0"/>
                </a:endParaRPr>
              </a:p>
            </p:txBody>
          </p:sp>
        </mc:Choice>
        <mc:Fallback xmlns="">
          <p:sp>
            <p:nvSpPr>
              <p:cNvPr id="38" name="Ellipse 37">
                <a:extLst>
                  <a:ext uri="{FF2B5EF4-FFF2-40B4-BE49-F238E27FC236}">
                    <a16:creationId xmlns:a16="http://schemas.microsoft.com/office/drawing/2014/main" id="{B78B0ABF-C1A0-4D28-920A-9652CAC384C2}"/>
                  </a:ext>
                </a:extLst>
              </p:cNvPr>
              <p:cNvSpPr>
                <a:spLocks noRot="1" noChangeAspect="1" noMove="1" noResize="1" noEditPoints="1" noAdjustHandles="1" noChangeArrowheads="1" noChangeShapeType="1" noTextEdit="1"/>
              </p:cNvSpPr>
              <p:nvPr/>
            </p:nvSpPr>
            <p:spPr>
              <a:xfrm>
                <a:off x="2293889" y="4770427"/>
                <a:ext cx="397164" cy="397164"/>
              </a:xfrm>
              <a:prstGeom prst="ellipse">
                <a:avLst/>
              </a:prstGeom>
              <a:blipFill>
                <a:blip r:embed="rId9"/>
                <a:stretch>
                  <a:fillRect r="-7463"/>
                </a:stretch>
              </a:blipFill>
              <a:ln>
                <a:solidFill>
                  <a:schemeClr val="accent5">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Ellipse 38">
                <a:extLst>
                  <a:ext uri="{FF2B5EF4-FFF2-40B4-BE49-F238E27FC236}">
                    <a16:creationId xmlns:a16="http://schemas.microsoft.com/office/drawing/2014/main" id="{18D15C06-7725-459A-88FC-D86BC12005B2}"/>
                  </a:ext>
                </a:extLst>
              </p:cNvPr>
              <p:cNvSpPr/>
              <p:nvPr/>
            </p:nvSpPr>
            <p:spPr>
              <a:xfrm>
                <a:off x="2293889" y="5314291"/>
                <a:ext cx="397164" cy="397164"/>
              </a:xfrm>
              <a:prstGeom prst="ellipse">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0" rIns="0" bIns="108000" rtlCol="0" anchor="ctr"/>
              <a:lstStyle/>
              <a:p>
                <a:pPr algn="ctr"/>
                <a14:m>
                  <m:oMathPara xmlns:m="http://schemas.openxmlformats.org/officeDocument/2006/math">
                    <m:oMathParaPr>
                      <m:jc m:val="center"/>
                    </m:oMathParaPr>
                    <m:oMath xmlns:m="http://schemas.openxmlformats.org/officeDocument/2006/math">
                      <m:sSub>
                        <m:sSubPr>
                          <m:ctrlPr>
                            <a:rPr lang="de-DE" sz="2400" b="1" i="1" smtClean="0">
                              <a:latin typeface="Cambria Math" panose="02040503050406030204" pitchFamily="18" charset="0"/>
                            </a:rPr>
                          </m:ctrlPr>
                        </m:sSubPr>
                        <m:e>
                          <m:r>
                            <a:rPr lang="de-DE" sz="2400" b="1" i="1">
                              <a:latin typeface="Cambria Math" panose="02040503050406030204" pitchFamily="18" charset="0"/>
                            </a:rPr>
                            <m:t>𝜖</m:t>
                          </m:r>
                        </m:e>
                        <m:sub>
                          <m:r>
                            <a:rPr lang="de-DE" sz="2400" b="1" i="1" smtClean="0">
                              <a:latin typeface="Cambria Math" panose="02040503050406030204" pitchFamily="18" charset="0"/>
                            </a:rPr>
                            <m:t>𝟑</m:t>
                          </m:r>
                        </m:sub>
                      </m:sSub>
                    </m:oMath>
                  </m:oMathPara>
                </a14:m>
                <a:endParaRPr lang="de-DE" sz="2400" b="1" i="1" dirty="0">
                  <a:latin typeface="Cambria Math" panose="02040503050406030204" pitchFamily="18" charset="0"/>
                </a:endParaRPr>
              </a:p>
            </p:txBody>
          </p:sp>
        </mc:Choice>
        <mc:Fallback xmlns="">
          <p:sp>
            <p:nvSpPr>
              <p:cNvPr id="39" name="Ellipse 38">
                <a:extLst>
                  <a:ext uri="{FF2B5EF4-FFF2-40B4-BE49-F238E27FC236}">
                    <a16:creationId xmlns:a16="http://schemas.microsoft.com/office/drawing/2014/main" id="{18D15C06-7725-459A-88FC-D86BC12005B2}"/>
                  </a:ext>
                </a:extLst>
              </p:cNvPr>
              <p:cNvSpPr>
                <a:spLocks noRot="1" noChangeAspect="1" noMove="1" noResize="1" noEditPoints="1" noAdjustHandles="1" noChangeArrowheads="1" noChangeShapeType="1" noTextEdit="1"/>
              </p:cNvSpPr>
              <p:nvPr/>
            </p:nvSpPr>
            <p:spPr>
              <a:xfrm>
                <a:off x="2293889" y="5314291"/>
                <a:ext cx="397164" cy="397164"/>
              </a:xfrm>
              <a:prstGeom prst="ellipse">
                <a:avLst/>
              </a:prstGeom>
              <a:blipFill>
                <a:blip r:embed="rId10"/>
                <a:stretch>
                  <a:fillRect r="-7463"/>
                </a:stretch>
              </a:blipFill>
              <a:ln>
                <a:solidFill>
                  <a:schemeClr val="accent5">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Ellipse 39">
                <a:extLst>
                  <a:ext uri="{FF2B5EF4-FFF2-40B4-BE49-F238E27FC236}">
                    <a16:creationId xmlns:a16="http://schemas.microsoft.com/office/drawing/2014/main" id="{A894ACDB-30BD-445A-91F6-159E10CBB6D7}"/>
                  </a:ext>
                </a:extLst>
              </p:cNvPr>
              <p:cNvSpPr/>
              <p:nvPr/>
            </p:nvSpPr>
            <p:spPr>
              <a:xfrm>
                <a:off x="2293889" y="5858155"/>
                <a:ext cx="397164" cy="397164"/>
              </a:xfrm>
              <a:prstGeom prst="ellipse">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0" rIns="0" bIns="108000" rtlCol="0" anchor="ctr"/>
              <a:lstStyle/>
              <a:p>
                <a:pPr algn="ctr"/>
                <a14:m>
                  <m:oMathPara xmlns:m="http://schemas.openxmlformats.org/officeDocument/2006/math">
                    <m:oMathParaPr>
                      <m:jc m:val="center"/>
                    </m:oMathParaPr>
                    <m:oMath xmlns:m="http://schemas.openxmlformats.org/officeDocument/2006/math">
                      <m:sSub>
                        <m:sSubPr>
                          <m:ctrlPr>
                            <a:rPr lang="de-DE" sz="2400" b="1" i="1" smtClean="0">
                              <a:latin typeface="Cambria Math" panose="02040503050406030204" pitchFamily="18" charset="0"/>
                            </a:rPr>
                          </m:ctrlPr>
                        </m:sSubPr>
                        <m:e>
                          <m:r>
                            <a:rPr lang="de-DE" sz="2400" b="1" i="1">
                              <a:latin typeface="Cambria Math" panose="02040503050406030204" pitchFamily="18" charset="0"/>
                            </a:rPr>
                            <m:t>𝜖</m:t>
                          </m:r>
                        </m:e>
                        <m:sub>
                          <m:r>
                            <a:rPr lang="de-DE" sz="2400" b="1" i="1" smtClean="0">
                              <a:latin typeface="Cambria Math" panose="02040503050406030204" pitchFamily="18" charset="0"/>
                            </a:rPr>
                            <m:t>𝟒</m:t>
                          </m:r>
                        </m:sub>
                      </m:sSub>
                    </m:oMath>
                  </m:oMathPara>
                </a14:m>
                <a:endParaRPr lang="de-DE" sz="2400" b="1" i="1" dirty="0">
                  <a:latin typeface="Cambria Math" panose="02040503050406030204" pitchFamily="18" charset="0"/>
                </a:endParaRPr>
              </a:p>
            </p:txBody>
          </p:sp>
        </mc:Choice>
        <mc:Fallback xmlns="">
          <p:sp>
            <p:nvSpPr>
              <p:cNvPr id="40" name="Ellipse 39">
                <a:extLst>
                  <a:ext uri="{FF2B5EF4-FFF2-40B4-BE49-F238E27FC236}">
                    <a16:creationId xmlns:a16="http://schemas.microsoft.com/office/drawing/2014/main" id="{A894ACDB-30BD-445A-91F6-159E10CBB6D7}"/>
                  </a:ext>
                </a:extLst>
              </p:cNvPr>
              <p:cNvSpPr>
                <a:spLocks noRot="1" noChangeAspect="1" noMove="1" noResize="1" noEditPoints="1" noAdjustHandles="1" noChangeArrowheads="1" noChangeShapeType="1" noTextEdit="1"/>
              </p:cNvSpPr>
              <p:nvPr/>
            </p:nvSpPr>
            <p:spPr>
              <a:xfrm>
                <a:off x="2293889" y="5858155"/>
                <a:ext cx="397164" cy="397164"/>
              </a:xfrm>
              <a:prstGeom prst="ellipse">
                <a:avLst/>
              </a:prstGeom>
              <a:blipFill>
                <a:blip r:embed="rId11"/>
                <a:stretch>
                  <a:fillRect r="-7463"/>
                </a:stretch>
              </a:blipFill>
              <a:ln>
                <a:solidFill>
                  <a:schemeClr val="accent5">
                    <a:lumMod val="75000"/>
                  </a:schemeClr>
                </a:solidFill>
              </a:ln>
            </p:spPr>
            <p:txBody>
              <a:bodyPr/>
              <a:lstStyle/>
              <a:p>
                <a:r>
                  <a:rPr lang="en-US">
                    <a:noFill/>
                  </a:rPr>
                  <a:t> </a:t>
                </a:r>
              </a:p>
            </p:txBody>
          </p:sp>
        </mc:Fallback>
      </mc:AlternateContent>
      <p:cxnSp>
        <p:nvCxnSpPr>
          <p:cNvPr id="41" name="Gerade Verbindung mit Pfeil 40">
            <a:extLst>
              <a:ext uri="{FF2B5EF4-FFF2-40B4-BE49-F238E27FC236}">
                <a16:creationId xmlns:a16="http://schemas.microsoft.com/office/drawing/2014/main" id="{15315235-1772-4158-868B-F0BCA33A120B}"/>
              </a:ext>
            </a:extLst>
          </p:cNvPr>
          <p:cNvCxnSpPr>
            <a:cxnSpLocks/>
            <a:stCxn id="36" idx="6"/>
            <a:endCxn id="11" idx="1"/>
          </p:cNvCxnSpPr>
          <p:nvPr/>
        </p:nvCxnSpPr>
        <p:spPr>
          <a:xfrm>
            <a:off x="2691053" y="4425145"/>
            <a:ext cx="230907"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a:extLst>
              <a:ext uri="{FF2B5EF4-FFF2-40B4-BE49-F238E27FC236}">
                <a16:creationId xmlns:a16="http://schemas.microsoft.com/office/drawing/2014/main" id="{6B5B77D1-22D8-49D2-AB2F-CA2653E4F48B}"/>
              </a:ext>
            </a:extLst>
          </p:cNvPr>
          <p:cNvCxnSpPr>
            <a:cxnSpLocks/>
            <a:stCxn id="38" idx="6"/>
            <a:endCxn id="12" idx="1"/>
          </p:cNvCxnSpPr>
          <p:nvPr/>
        </p:nvCxnSpPr>
        <p:spPr>
          <a:xfrm>
            <a:off x="2691053" y="4969009"/>
            <a:ext cx="230907"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Gerade Verbindung mit Pfeil 46">
            <a:extLst>
              <a:ext uri="{FF2B5EF4-FFF2-40B4-BE49-F238E27FC236}">
                <a16:creationId xmlns:a16="http://schemas.microsoft.com/office/drawing/2014/main" id="{2213F7A0-6979-4D71-85FB-D36A5A97CC22}"/>
              </a:ext>
            </a:extLst>
          </p:cNvPr>
          <p:cNvCxnSpPr>
            <a:cxnSpLocks/>
            <a:stCxn id="39" idx="6"/>
            <a:endCxn id="13" idx="1"/>
          </p:cNvCxnSpPr>
          <p:nvPr/>
        </p:nvCxnSpPr>
        <p:spPr>
          <a:xfrm>
            <a:off x="2691053" y="5512873"/>
            <a:ext cx="230907"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3B96C7A7-B1BA-4326-8123-D30605512397}"/>
              </a:ext>
            </a:extLst>
          </p:cNvPr>
          <p:cNvCxnSpPr>
            <a:cxnSpLocks/>
            <a:stCxn id="40" idx="6"/>
            <a:endCxn id="14" idx="1"/>
          </p:cNvCxnSpPr>
          <p:nvPr/>
        </p:nvCxnSpPr>
        <p:spPr>
          <a:xfrm>
            <a:off x="2691053" y="6056737"/>
            <a:ext cx="230907"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Ellipse 53">
            <a:extLst>
              <a:ext uri="{FF2B5EF4-FFF2-40B4-BE49-F238E27FC236}">
                <a16:creationId xmlns:a16="http://schemas.microsoft.com/office/drawing/2014/main" id="{444C0C45-4F1E-4A36-8BB0-E8C0D8CFB5FD}"/>
              </a:ext>
            </a:extLst>
          </p:cNvPr>
          <p:cNvSpPr/>
          <p:nvPr/>
        </p:nvSpPr>
        <p:spPr>
          <a:xfrm rot="1152360">
            <a:off x="10085761" y="4973084"/>
            <a:ext cx="535710" cy="535710"/>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5" name="Rechteck 54">
                <a:extLst>
                  <a:ext uri="{FF2B5EF4-FFF2-40B4-BE49-F238E27FC236}">
                    <a16:creationId xmlns:a16="http://schemas.microsoft.com/office/drawing/2014/main" id="{091026F0-6349-427C-84D9-317004802975}"/>
                  </a:ext>
                </a:extLst>
              </p:cNvPr>
              <p:cNvSpPr/>
              <p:nvPr/>
            </p:nvSpPr>
            <p:spPr>
              <a:xfrm>
                <a:off x="8171524" y="4226561"/>
                <a:ext cx="1191491" cy="397164"/>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sz="2000" b="1" i="1" smtClean="0">
                              <a:latin typeface="Cambria Math" panose="02040503050406030204" pitchFamily="18" charset="0"/>
                            </a:rPr>
                          </m:ctrlPr>
                        </m:sSubPr>
                        <m:e>
                          <m:r>
                            <a:rPr lang="de-DE" sz="2000" b="1" i="1" smtClean="0">
                              <a:latin typeface="Cambria Math" panose="02040503050406030204" pitchFamily="18" charset="0"/>
                            </a:rPr>
                            <m:t>𝑿</m:t>
                          </m:r>
                        </m:e>
                        <m:sub>
                          <m:r>
                            <a:rPr lang="de-DE" sz="2000" b="1" i="1" smtClean="0">
                              <a:latin typeface="Cambria Math" panose="02040503050406030204" pitchFamily="18" charset="0"/>
                            </a:rPr>
                            <m:t>𝟏</m:t>
                          </m:r>
                        </m:sub>
                      </m:sSub>
                    </m:oMath>
                  </m:oMathPara>
                </a14:m>
                <a:endParaRPr lang="en-US" sz="2000" b="1" dirty="0"/>
              </a:p>
            </p:txBody>
          </p:sp>
        </mc:Choice>
        <mc:Fallback xmlns="">
          <p:sp>
            <p:nvSpPr>
              <p:cNvPr id="55" name="Rechteck 54">
                <a:extLst>
                  <a:ext uri="{FF2B5EF4-FFF2-40B4-BE49-F238E27FC236}">
                    <a16:creationId xmlns:a16="http://schemas.microsoft.com/office/drawing/2014/main" id="{091026F0-6349-427C-84D9-317004802975}"/>
                  </a:ext>
                </a:extLst>
              </p:cNvPr>
              <p:cNvSpPr>
                <a:spLocks noRot="1" noChangeAspect="1" noMove="1" noResize="1" noEditPoints="1" noAdjustHandles="1" noChangeArrowheads="1" noChangeShapeType="1" noTextEdit="1"/>
              </p:cNvSpPr>
              <p:nvPr/>
            </p:nvSpPr>
            <p:spPr>
              <a:xfrm>
                <a:off x="8171524" y="4226561"/>
                <a:ext cx="1191491" cy="397164"/>
              </a:xfrm>
              <a:prstGeom prst="rect">
                <a:avLst/>
              </a:prstGeom>
              <a:blipFill>
                <a:blip r:embed="rId12"/>
                <a:stretch>
                  <a:fillRect b="-1493"/>
                </a:stretch>
              </a:blipFill>
              <a:ln>
                <a:solidFill>
                  <a:schemeClr val="accent6">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hteck 55">
                <a:extLst>
                  <a:ext uri="{FF2B5EF4-FFF2-40B4-BE49-F238E27FC236}">
                    <a16:creationId xmlns:a16="http://schemas.microsoft.com/office/drawing/2014/main" id="{F019CB19-AF81-4632-B343-AACAA0E0382F}"/>
                  </a:ext>
                </a:extLst>
              </p:cNvPr>
              <p:cNvSpPr/>
              <p:nvPr/>
            </p:nvSpPr>
            <p:spPr>
              <a:xfrm>
                <a:off x="8171524" y="4770425"/>
                <a:ext cx="1191491" cy="397164"/>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sz="2000" b="1" i="1" smtClean="0">
                              <a:latin typeface="Cambria Math" panose="02040503050406030204" pitchFamily="18" charset="0"/>
                            </a:rPr>
                          </m:ctrlPr>
                        </m:sSubPr>
                        <m:e>
                          <m:r>
                            <a:rPr lang="de-DE" sz="2000" b="1" i="1" smtClean="0">
                              <a:latin typeface="Cambria Math" panose="02040503050406030204" pitchFamily="18" charset="0"/>
                            </a:rPr>
                            <m:t>𝑿</m:t>
                          </m:r>
                        </m:e>
                        <m:sub>
                          <m:r>
                            <a:rPr lang="de-DE" sz="2000" b="1" i="1" smtClean="0">
                              <a:latin typeface="Cambria Math" panose="02040503050406030204" pitchFamily="18" charset="0"/>
                            </a:rPr>
                            <m:t>𝟐</m:t>
                          </m:r>
                        </m:sub>
                      </m:sSub>
                    </m:oMath>
                  </m:oMathPara>
                </a14:m>
                <a:endParaRPr lang="en-US" sz="2000" b="1" dirty="0"/>
              </a:p>
            </p:txBody>
          </p:sp>
        </mc:Choice>
        <mc:Fallback xmlns="">
          <p:sp>
            <p:nvSpPr>
              <p:cNvPr id="56" name="Rechteck 55">
                <a:extLst>
                  <a:ext uri="{FF2B5EF4-FFF2-40B4-BE49-F238E27FC236}">
                    <a16:creationId xmlns:a16="http://schemas.microsoft.com/office/drawing/2014/main" id="{F019CB19-AF81-4632-B343-AACAA0E0382F}"/>
                  </a:ext>
                </a:extLst>
              </p:cNvPr>
              <p:cNvSpPr>
                <a:spLocks noRot="1" noChangeAspect="1" noMove="1" noResize="1" noEditPoints="1" noAdjustHandles="1" noChangeArrowheads="1" noChangeShapeType="1" noTextEdit="1"/>
              </p:cNvSpPr>
              <p:nvPr/>
            </p:nvSpPr>
            <p:spPr>
              <a:xfrm>
                <a:off x="8171524" y="4770425"/>
                <a:ext cx="1191491" cy="397164"/>
              </a:xfrm>
              <a:prstGeom prst="rect">
                <a:avLst/>
              </a:prstGeom>
              <a:blipFill>
                <a:blip r:embed="rId13"/>
                <a:stretch>
                  <a:fillRect/>
                </a:stretch>
              </a:blipFill>
              <a:ln>
                <a:solidFill>
                  <a:schemeClr val="accent6">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hteck 56">
                <a:extLst>
                  <a:ext uri="{FF2B5EF4-FFF2-40B4-BE49-F238E27FC236}">
                    <a16:creationId xmlns:a16="http://schemas.microsoft.com/office/drawing/2014/main" id="{F11B7A03-55EB-4D69-8C56-B94B9ACA1FE5}"/>
                  </a:ext>
                </a:extLst>
              </p:cNvPr>
              <p:cNvSpPr/>
              <p:nvPr/>
            </p:nvSpPr>
            <p:spPr>
              <a:xfrm>
                <a:off x="8171524" y="5314289"/>
                <a:ext cx="1191491" cy="397164"/>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sz="2000" b="1" i="1" smtClean="0">
                              <a:latin typeface="Cambria Math" panose="02040503050406030204" pitchFamily="18" charset="0"/>
                            </a:rPr>
                          </m:ctrlPr>
                        </m:sSubPr>
                        <m:e>
                          <m:r>
                            <a:rPr lang="de-DE" sz="2000" b="1" i="1" smtClean="0">
                              <a:latin typeface="Cambria Math" panose="02040503050406030204" pitchFamily="18" charset="0"/>
                            </a:rPr>
                            <m:t>𝑿</m:t>
                          </m:r>
                        </m:e>
                        <m:sub>
                          <m:r>
                            <a:rPr lang="de-DE" sz="2000" b="1" i="1" smtClean="0">
                              <a:latin typeface="Cambria Math" panose="02040503050406030204" pitchFamily="18" charset="0"/>
                            </a:rPr>
                            <m:t>𝟑</m:t>
                          </m:r>
                        </m:sub>
                      </m:sSub>
                    </m:oMath>
                  </m:oMathPara>
                </a14:m>
                <a:endParaRPr lang="en-US" sz="2000" b="1" dirty="0"/>
              </a:p>
            </p:txBody>
          </p:sp>
        </mc:Choice>
        <mc:Fallback xmlns="">
          <p:sp>
            <p:nvSpPr>
              <p:cNvPr id="57" name="Rechteck 56">
                <a:extLst>
                  <a:ext uri="{FF2B5EF4-FFF2-40B4-BE49-F238E27FC236}">
                    <a16:creationId xmlns:a16="http://schemas.microsoft.com/office/drawing/2014/main" id="{F11B7A03-55EB-4D69-8C56-B94B9ACA1FE5}"/>
                  </a:ext>
                </a:extLst>
              </p:cNvPr>
              <p:cNvSpPr>
                <a:spLocks noRot="1" noChangeAspect="1" noMove="1" noResize="1" noEditPoints="1" noAdjustHandles="1" noChangeArrowheads="1" noChangeShapeType="1" noTextEdit="1"/>
              </p:cNvSpPr>
              <p:nvPr/>
            </p:nvSpPr>
            <p:spPr>
              <a:xfrm>
                <a:off x="8171524" y="5314289"/>
                <a:ext cx="1191491" cy="397164"/>
              </a:xfrm>
              <a:prstGeom prst="rect">
                <a:avLst/>
              </a:prstGeom>
              <a:blipFill>
                <a:blip r:embed="rId14"/>
                <a:stretch>
                  <a:fillRect/>
                </a:stretch>
              </a:blipFill>
              <a:ln>
                <a:solidFill>
                  <a:schemeClr val="accent6">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hteck 57">
                <a:extLst>
                  <a:ext uri="{FF2B5EF4-FFF2-40B4-BE49-F238E27FC236}">
                    <a16:creationId xmlns:a16="http://schemas.microsoft.com/office/drawing/2014/main" id="{EB1C2CCB-1F55-4B89-B9C3-20EC64356C2D}"/>
                  </a:ext>
                </a:extLst>
              </p:cNvPr>
              <p:cNvSpPr/>
              <p:nvPr/>
            </p:nvSpPr>
            <p:spPr>
              <a:xfrm>
                <a:off x="8171524" y="5858153"/>
                <a:ext cx="1191491" cy="397164"/>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sz="2000" b="1" i="1" smtClean="0">
                              <a:latin typeface="Cambria Math" panose="02040503050406030204" pitchFamily="18" charset="0"/>
                            </a:rPr>
                          </m:ctrlPr>
                        </m:sSubPr>
                        <m:e>
                          <m:r>
                            <a:rPr lang="de-DE" sz="2000" b="1" i="1" smtClean="0">
                              <a:latin typeface="Cambria Math" panose="02040503050406030204" pitchFamily="18" charset="0"/>
                            </a:rPr>
                            <m:t>𝑿</m:t>
                          </m:r>
                        </m:e>
                        <m:sub>
                          <m:r>
                            <a:rPr lang="de-DE" sz="2000" b="1" i="1" smtClean="0">
                              <a:latin typeface="Cambria Math" panose="02040503050406030204" pitchFamily="18" charset="0"/>
                            </a:rPr>
                            <m:t>𝟒</m:t>
                          </m:r>
                        </m:sub>
                      </m:sSub>
                    </m:oMath>
                  </m:oMathPara>
                </a14:m>
                <a:endParaRPr lang="en-US" sz="2000" b="1" dirty="0"/>
              </a:p>
            </p:txBody>
          </p:sp>
        </mc:Choice>
        <mc:Fallback xmlns="">
          <p:sp>
            <p:nvSpPr>
              <p:cNvPr id="58" name="Rechteck 57">
                <a:extLst>
                  <a:ext uri="{FF2B5EF4-FFF2-40B4-BE49-F238E27FC236}">
                    <a16:creationId xmlns:a16="http://schemas.microsoft.com/office/drawing/2014/main" id="{EB1C2CCB-1F55-4B89-B9C3-20EC64356C2D}"/>
                  </a:ext>
                </a:extLst>
              </p:cNvPr>
              <p:cNvSpPr>
                <a:spLocks noRot="1" noChangeAspect="1" noMove="1" noResize="1" noEditPoints="1" noAdjustHandles="1" noChangeArrowheads="1" noChangeShapeType="1" noTextEdit="1"/>
              </p:cNvSpPr>
              <p:nvPr/>
            </p:nvSpPr>
            <p:spPr>
              <a:xfrm>
                <a:off x="8171524" y="5858153"/>
                <a:ext cx="1191491" cy="397164"/>
              </a:xfrm>
              <a:prstGeom prst="rect">
                <a:avLst/>
              </a:prstGeom>
              <a:blipFill>
                <a:blip r:embed="rId15"/>
                <a:stretch>
                  <a:fillRect b="-1493"/>
                </a:stretch>
              </a:blipFill>
              <a:ln>
                <a:solidFill>
                  <a:schemeClr val="accent6">
                    <a:lumMod val="75000"/>
                  </a:schemeClr>
                </a:solidFill>
              </a:ln>
            </p:spPr>
            <p:txBody>
              <a:bodyPr/>
              <a:lstStyle/>
              <a:p>
                <a:r>
                  <a:rPr lang="en-US">
                    <a:noFill/>
                  </a:rPr>
                  <a:t> </a:t>
                </a:r>
              </a:p>
            </p:txBody>
          </p:sp>
        </mc:Fallback>
      </mc:AlternateContent>
      <p:cxnSp>
        <p:nvCxnSpPr>
          <p:cNvPr id="59" name="Gerade Verbindung mit Pfeil 58">
            <a:extLst>
              <a:ext uri="{FF2B5EF4-FFF2-40B4-BE49-F238E27FC236}">
                <a16:creationId xmlns:a16="http://schemas.microsoft.com/office/drawing/2014/main" id="{AC1C3B32-1089-4E92-9D4A-5F477D69CBFC}"/>
              </a:ext>
            </a:extLst>
          </p:cNvPr>
          <p:cNvCxnSpPr>
            <a:stCxn id="55" idx="3"/>
            <a:endCxn id="54" idx="1"/>
          </p:cNvCxnSpPr>
          <p:nvPr/>
        </p:nvCxnSpPr>
        <p:spPr>
          <a:xfrm>
            <a:off x="9363015" y="4425143"/>
            <a:ext cx="874047" cy="574629"/>
          </a:xfrm>
          <a:prstGeom prst="straightConnector1">
            <a:avLst/>
          </a:prstGeom>
          <a:ln w="38100">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0" name="Gerade Verbindung mit Pfeil 59">
            <a:extLst>
              <a:ext uri="{FF2B5EF4-FFF2-40B4-BE49-F238E27FC236}">
                <a16:creationId xmlns:a16="http://schemas.microsoft.com/office/drawing/2014/main" id="{2EF2B3C3-4273-44B7-B21C-7F65B2C65469}"/>
              </a:ext>
            </a:extLst>
          </p:cNvPr>
          <p:cNvCxnSpPr>
            <a:stCxn id="56" idx="3"/>
            <a:endCxn id="54" idx="2"/>
          </p:cNvCxnSpPr>
          <p:nvPr/>
        </p:nvCxnSpPr>
        <p:spPr>
          <a:xfrm>
            <a:off x="9363015" y="4969007"/>
            <a:ext cx="737654" cy="183817"/>
          </a:xfrm>
          <a:prstGeom prst="straightConnector1">
            <a:avLst/>
          </a:prstGeom>
          <a:ln w="38100">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1AD0DB05-8BDE-47DF-AEC1-ABEF782A1334}"/>
              </a:ext>
            </a:extLst>
          </p:cNvPr>
          <p:cNvCxnSpPr>
            <a:stCxn id="57" idx="3"/>
            <a:endCxn id="54" idx="3"/>
          </p:cNvCxnSpPr>
          <p:nvPr/>
        </p:nvCxnSpPr>
        <p:spPr>
          <a:xfrm flipV="1">
            <a:off x="9363015" y="5357493"/>
            <a:ext cx="749434" cy="155378"/>
          </a:xfrm>
          <a:prstGeom prst="straightConnector1">
            <a:avLst/>
          </a:prstGeom>
          <a:ln w="38100">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2" name="Gerade Verbindung mit Pfeil 61">
            <a:extLst>
              <a:ext uri="{FF2B5EF4-FFF2-40B4-BE49-F238E27FC236}">
                <a16:creationId xmlns:a16="http://schemas.microsoft.com/office/drawing/2014/main" id="{CBDB39D4-3E87-431B-ACD4-0480FEE4F60F}"/>
              </a:ext>
            </a:extLst>
          </p:cNvPr>
          <p:cNvCxnSpPr>
            <a:stCxn id="58" idx="3"/>
            <a:endCxn id="54" idx="4"/>
          </p:cNvCxnSpPr>
          <p:nvPr/>
        </p:nvCxnSpPr>
        <p:spPr>
          <a:xfrm flipV="1">
            <a:off x="9363015" y="5493886"/>
            <a:ext cx="902486" cy="562849"/>
          </a:xfrm>
          <a:prstGeom prst="straightConnector1">
            <a:avLst/>
          </a:prstGeom>
          <a:ln w="38100">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feld 62">
                <a:extLst>
                  <a:ext uri="{FF2B5EF4-FFF2-40B4-BE49-F238E27FC236}">
                    <a16:creationId xmlns:a16="http://schemas.microsoft.com/office/drawing/2014/main" id="{A758BCDA-E771-4AAB-880F-BCF8C7FA0174}"/>
                  </a:ext>
                </a:extLst>
              </p:cNvPr>
              <p:cNvSpPr txBox="1"/>
              <p:nvPr/>
            </p:nvSpPr>
            <p:spPr>
              <a:xfrm>
                <a:off x="10166578" y="4899877"/>
                <a:ext cx="35977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3600" b="0" i="1" smtClean="0">
                          <a:solidFill>
                            <a:schemeClr val="bg1"/>
                          </a:solidFill>
                          <a:latin typeface="Cambria Math" panose="02040503050406030204" pitchFamily="18" charset="0"/>
                        </a:rPr>
                        <m:t>𝜂</m:t>
                      </m:r>
                    </m:oMath>
                  </m:oMathPara>
                </a14:m>
                <a:endParaRPr lang="en-US" sz="3600" dirty="0"/>
              </a:p>
            </p:txBody>
          </p:sp>
        </mc:Choice>
        <mc:Fallback xmlns="">
          <p:sp>
            <p:nvSpPr>
              <p:cNvPr id="63" name="Textfeld 62">
                <a:extLst>
                  <a:ext uri="{FF2B5EF4-FFF2-40B4-BE49-F238E27FC236}">
                    <a16:creationId xmlns:a16="http://schemas.microsoft.com/office/drawing/2014/main" id="{A758BCDA-E771-4AAB-880F-BCF8C7FA0174}"/>
                  </a:ext>
                </a:extLst>
              </p:cNvPr>
              <p:cNvSpPr txBox="1">
                <a:spLocks noRot="1" noChangeAspect="1" noMove="1" noResize="1" noEditPoints="1" noAdjustHandles="1" noChangeArrowheads="1" noChangeShapeType="1" noTextEdit="1"/>
              </p:cNvSpPr>
              <p:nvPr/>
            </p:nvSpPr>
            <p:spPr>
              <a:xfrm>
                <a:off x="10166578" y="4899877"/>
                <a:ext cx="359777" cy="553998"/>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Ellipse 63">
                <a:extLst>
                  <a:ext uri="{FF2B5EF4-FFF2-40B4-BE49-F238E27FC236}">
                    <a16:creationId xmlns:a16="http://schemas.microsoft.com/office/drawing/2014/main" id="{019EF341-2221-47F4-950E-1F4A7D566F17}"/>
                  </a:ext>
                </a:extLst>
              </p:cNvPr>
              <p:cNvSpPr/>
              <p:nvPr/>
            </p:nvSpPr>
            <p:spPr>
              <a:xfrm>
                <a:off x="7543453" y="4226561"/>
                <a:ext cx="397164" cy="397164"/>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0" rIns="0" bIns="108000" rtlCol="0" anchor="ctr"/>
              <a:lstStyle/>
              <a:p>
                <a:pPr algn="ctr"/>
                <a14:m>
                  <m:oMathPara xmlns:m="http://schemas.openxmlformats.org/officeDocument/2006/math">
                    <m:oMathParaPr>
                      <m:jc m:val="center"/>
                    </m:oMathParaPr>
                    <m:oMath xmlns:m="http://schemas.openxmlformats.org/officeDocument/2006/math">
                      <m:sSub>
                        <m:sSubPr>
                          <m:ctrlPr>
                            <a:rPr lang="de-DE" sz="2400" b="1" i="1">
                              <a:latin typeface="Cambria Math" panose="02040503050406030204" pitchFamily="18" charset="0"/>
                            </a:rPr>
                          </m:ctrlPr>
                        </m:sSubPr>
                        <m:e>
                          <m:r>
                            <a:rPr lang="de-DE" sz="2400" b="1" i="1">
                              <a:latin typeface="Cambria Math" panose="02040503050406030204" pitchFamily="18" charset="0"/>
                            </a:rPr>
                            <m:t>𝜖</m:t>
                          </m:r>
                        </m:e>
                        <m:sub>
                          <m:r>
                            <a:rPr lang="de-DE" sz="2400" b="1" i="1">
                              <a:latin typeface="Cambria Math" panose="02040503050406030204" pitchFamily="18" charset="0"/>
                            </a:rPr>
                            <m:t>1</m:t>
                          </m:r>
                        </m:sub>
                      </m:sSub>
                    </m:oMath>
                  </m:oMathPara>
                </a14:m>
                <a:endParaRPr lang="de-DE" sz="2400" b="1" i="1" dirty="0">
                  <a:latin typeface="Cambria Math" panose="02040503050406030204" pitchFamily="18" charset="0"/>
                </a:endParaRPr>
              </a:p>
            </p:txBody>
          </p:sp>
        </mc:Choice>
        <mc:Fallback xmlns="">
          <p:sp>
            <p:nvSpPr>
              <p:cNvPr id="64" name="Ellipse 63">
                <a:extLst>
                  <a:ext uri="{FF2B5EF4-FFF2-40B4-BE49-F238E27FC236}">
                    <a16:creationId xmlns:a16="http://schemas.microsoft.com/office/drawing/2014/main" id="{019EF341-2221-47F4-950E-1F4A7D566F17}"/>
                  </a:ext>
                </a:extLst>
              </p:cNvPr>
              <p:cNvSpPr>
                <a:spLocks noRot="1" noChangeAspect="1" noMove="1" noResize="1" noEditPoints="1" noAdjustHandles="1" noChangeArrowheads="1" noChangeShapeType="1" noTextEdit="1"/>
              </p:cNvSpPr>
              <p:nvPr/>
            </p:nvSpPr>
            <p:spPr>
              <a:xfrm>
                <a:off x="7543453" y="4226561"/>
                <a:ext cx="397164" cy="397164"/>
              </a:xfrm>
              <a:prstGeom prst="ellipse">
                <a:avLst/>
              </a:prstGeom>
              <a:blipFill>
                <a:blip r:embed="rId17"/>
                <a:stretch>
                  <a:fillRect r="-2941"/>
                </a:stretch>
              </a:blipFill>
              <a:ln>
                <a:solidFill>
                  <a:schemeClr val="accent6">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Ellipse 64">
                <a:extLst>
                  <a:ext uri="{FF2B5EF4-FFF2-40B4-BE49-F238E27FC236}">
                    <a16:creationId xmlns:a16="http://schemas.microsoft.com/office/drawing/2014/main" id="{D1F958DE-6940-47B7-B645-60ECAE40C325}"/>
                  </a:ext>
                </a:extLst>
              </p:cNvPr>
              <p:cNvSpPr/>
              <p:nvPr/>
            </p:nvSpPr>
            <p:spPr>
              <a:xfrm>
                <a:off x="7543453" y="4770425"/>
                <a:ext cx="397164" cy="397164"/>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0" rIns="0" bIns="108000" rtlCol="0" anchor="ctr"/>
              <a:lstStyle/>
              <a:p>
                <a:pPr algn="ctr"/>
                <a14:m>
                  <m:oMathPara xmlns:m="http://schemas.openxmlformats.org/officeDocument/2006/math">
                    <m:oMathParaPr>
                      <m:jc m:val="center"/>
                    </m:oMathParaPr>
                    <m:oMath xmlns:m="http://schemas.openxmlformats.org/officeDocument/2006/math">
                      <m:sSub>
                        <m:sSubPr>
                          <m:ctrlPr>
                            <a:rPr lang="de-DE" sz="2400" b="1" i="1" smtClean="0">
                              <a:latin typeface="Cambria Math" panose="02040503050406030204" pitchFamily="18" charset="0"/>
                            </a:rPr>
                          </m:ctrlPr>
                        </m:sSubPr>
                        <m:e>
                          <m:r>
                            <a:rPr lang="de-DE" sz="2400" b="1" i="1">
                              <a:latin typeface="Cambria Math" panose="02040503050406030204" pitchFamily="18" charset="0"/>
                            </a:rPr>
                            <m:t>𝜖</m:t>
                          </m:r>
                        </m:e>
                        <m:sub>
                          <m:r>
                            <a:rPr lang="de-DE" sz="2400" b="1" i="1" smtClean="0">
                              <a:latin typeface="Cambria Math" panose="02040503050406030204" pitchFamily="18" charset="0"/>
                            </a:rPr>
                            <m:t>𝟐</m:t>
                          </m:r>
                        </m:sub>
                      </m:sSub>
                    </m:oMath>
                  </m:oMathPara>
                </a14:m>
                <a:endParaRPr lang="de-DE" sz="2400" b="1" i="1" dirty="0">
                  <a:latin typeface="Cambria Math" panose="02040503050406030204" pitchFamily="18" charset="0"/>
                </a:endParaRPr>
              </a:p>
            </p:txBody>
          </p:sp>
        </mc:Choice>
        <mc:Fallback xmlns="">
          <p:sp>
            <p:nvSpPr>
              <p:cNvPr id="65" name="Ellipse 64">
                <a:extLst>
                  <a:ext uri="{FF2B5EF4-FFF2-40B4-BE49-F238E27FC236}">
                    <a16:creationId xmlns:a16="http://schemas.microsoft.com/office/drawing/2014/main" id="{D1F958DE-6940-47B7-B645-60ECAE40C325}"/>
                  </a:ext>
                </a:extLst>
              </p:cNvPr>
              <p:cNvSpPr>
                <a:spLocks noRot="1" noChangeAspect="1" noMove="1" noResize="1" noEditPoints="1" noAdjustHandles="1" noChangeArrowheads="1" noChangeShapeType="1" noTextEdit="1"/>
              </p:cNvSpPr>
              <p:nvPr/>
            </p:nvSpPr>
            <p:spPr>
              <a:xfrm>
                <a:off x="7543453" y="4770425"/>
                <a:ext cx="397164" cy="397164"/>
              </a:xfrm>
              <a:prstGeom prst="ellipse">
                <a:avLst/>
              </a:prstGeom>
              <a:blipFill>
                <a:blip r:embed="rId18"/>
                <a:stretch>
                  <a:fillRect r="-5882"/>
                </a:stretch>
              </a:blipFill>
              <a:ln>
                <a:solidFill>
                  <a:schemeClr val="accent6">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Ellipse 65">
                <a:extLst>
                  <a:ext uri="{FF2B5EF4-FFF2-40B4-BE49-F238E27FC236}">
                    <a16:creationId xmlns:a16="http://schemas.microsoft.com/office/drawing/2014/main" id="{3260F17D-1ADF-4540-BF78-CD0043D9DB08}"/>
                  </a:ext>
                </a:extLst>
              </p:cNvPr>
              <p:cNvSpPr/>
              <p:nvPr/>
            </p:nvSpPr>
            <p:spPr>
              <a:xfrm>
                <a:off x="7543453" y="5314289"/>
                <a:ext cx="397164" cy="397164"/>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0" rIns="0" bIns="108000" rtlCol="0" anchor="ctr"/>
              <a:lstStyle/>
              <a:p>
                <a:pPr algn="ctr"/>
                <a14:m>
                  <m:oMathPara xmlns:m="http://schemas.openxmlformats.org/officeDocument/2006/math">
                    <m:oMathParaPr>
                      <m:jc m:val="center"/>
                    </m:oMathParaPr>
                    <m:oMath xmlns:m="http://schemas.openxmlformats.org/officeDocument/2006/math">
                      <m:sSub>
                        <m:sSubPr>
                          <m:ctrlPr>
                            <a:rPr lang="de-DE" sz="2400" b="1" i="1" smtClean="0">
                              <a:latin typeface="Cambria Math" panose="02040503050406030204" pitchFamily="18" charset="0"/>
                            </a:rPr>
                          </m:ctrlPr>
                        </m:sSubPr>
                        <m:e>
                          <m:r>
                            <a:rPr lang="de-DE" sz="2400" b="1" i="1">
                              <a:latin typeface="Cambria Math" panose="02040503050406030204" pitchFamily="18" charset="0"/>
                            </a:rPr>
                            <m:t>𝜖</m:t>
                          </m:r>
                        </m:e>
                        <m:sub>
                          <m:r>
                            <a:rPr lang="de-DE" sz="2400" b="1" i="1" smtClean="0">
                              <a:latin typeface="Cambria Math" panose="02040503050406030204" pitchFamily="18" charset="0"/>
                            </a:rPr>
                            <m:t>𝟑</m:t>
                          </m:r>
                        </m:sub>
                      </m:sSub>
                    </m:oMath>
                  </m:oMathPara>
                </a14:m>
                <a:endParaRPr lang="de-DE" sz="2400" b="1" i="1" dirty="0">
                  <a:latin typeface="Cambria Math" panose="02040503050406030204" pitchFamily="18" charset="0"/>
                </a:endParaRPr>
              </a:p>
            </p:txBody>
          </p:sp>
        </mc:Choice>
        <mc:Fallback xmlns="">
          <p:sp>
            <p:nvSpPr>
              <p:cNvPr id="66" name="Ellipse 65">
                <a:extLst>
                  <a:ext uri="{FF2B5EF4-FFF2-40B4-BE49-F238E27FC236}">
                    <a16:creationId xmlns:a16="http://schemas.microsoft.com/office/drawing/2014/main" id="{3260F17D-1ADF-4540-BF78-CD0043D9DB08}"/>
                  </a:ext>
                </a:extLst>
              </p:cNvPr>
              <p:cNvSpPr>
                <a:spLocks noRot="1" noChangeAspect="1" noMove="1" noResize="1" noEditPoints="1" noAdjustHandles="1" noChangeArrowheads="1" noChangeShapeType="1" noTextEdit="1"/>
              </p:cNvSpPr>
              <p:nvPr/>
            </p:nvSpPr>
            <p:spPr>
              <a:xfrm>
                <a:off x="7543453" y="5314289"/>
                <a:ext cx="397164" cy="397164"/>
              </a:xfrm>
              <a:prstGeom prst="ellipse">
                <a:avLst/>
              </a:prstGeom>
              <a:blipFill>
                <a:blip r:embed="rId19"/>
                <a:stretch>
                  <a:fillRect r="-5882"/>
                </a:stretch>
              </a:blipFill>
              <a:ln>
                <a:solidFill>
                  <a:schemeClr val="accent6">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Ellipse 66">
                <a:extLst>
                  <a:ext uri="{FF2B5EF4-FFF2-40B4-BE49-F238E27FC236}">
                    <a16:creationId xmlns:a16="http://schemas.microsoft.com/office/drawing/2014/main" id="{2C36C146-1AC8-44F8-83F4-6E9389CDC9C2}"/>
                  </a:ext>
                </a:extLst>
              </p:cNvPr>
              <p:cNvSpPr/>
              <p:nvPr/>
            </p:nvSpPr>
            <p:spPr>
              <a:xfrm>
                <a:off x="7543453" y="5858153"/>
                <a:ext cx="397164" cy="397164"/>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0" rIns="0" bIns="108000" rtlCol="0" anchor="ctr"/>
              <a:lstStyle/>
              <a:p>
                <a:pPr algn="ctr"/>
                <a14:m>
                  <m:oMathPara xmlns:m="http://schemas.openxmlformats.org/officeDocument/2006/math">
                    <m:oMathParaPr>
                      <m:jc m:val="center"/>
                    </m:oMathParaPr>
                    <m:oMath xmlns:m="http://schemas.openxmlformats.org/officeDocument/2006/math">
                      <m:sSub>
                        <m:sSubPr>
                          <m:ctrlPr>
                            <a:rPr lang="de-DE" sz="2400" b="1" i="1" smtClean="0">
                              <a:latin typeface="Cambria Math" panose="02040503050406030204" pitchFamily="18" charset="0"/>
                            </a:rPr>
                          </m:ctrlPr>
                        </m:sSubPr>
                        <m:e>
                          <m:r>
                            <a:rPr lang="de-DE" sz="2400" b="1" i="1">
                              <a:latin typeface="Cambria Math" panose="02040503050406030204" pitchFamily="18" charset="0"/>
                            </a:rPr>
                            <m:t>𝜖</m:t>
                          </m:r>
                        </m:e>
                        <m:sub>
                          <m:r>
                            <a:rPr lang="de-DE" sz="2400" b="1" i="1" smtClean="0">
                              <a:latin typeface="Cambria Math" panose="02040503050406030204" pitchFamily="18" charset="0"/>
                            </a:rPr>
                            <m:t>𝟒</m:t>
                          </m:r>
                        </m:sub>
                      </m:sSub>
                    </m:oMath>
                  </m:oMathPara>
                </a14:m>
                <a:endParaRPr lang="de-DE" sz="2400" b="1" i="1" dirty="0">
                  <a:latin typeface="Cambria Math" panose="02040503050406030204" pitchFamily="18" charset="0"/>
                </a:endParaRPr>
              </a:p>
            </p:txBody>
          </p:sp>
        </mc:Choice>
        <mc:Fallback xmlns="">
          <p:sp>
            <p:nvSpPr>
              <p:cNvPr id="67" name="Ellipse 66">
                <a:extLst>
                  <a:ext uri="{FF2B5EF4-FFF2-40B4-BE49-F238E27FC236}">
                    <a16:creationId xmlns:a16="http://schemas.microsoft.com/office/drawing/2014/main" id="{2C36C146-1AC8-44F8-83F4-6E9389CDC9C2}"/>
                  </a:ext>
                </a:extLst>
              </p:cNvPr>
              <p:cNvSpPr>
                <a:spLocks noRot="1" noChangeAspect="1" noMove="1" noResize="1" noEditPoints="1" noAdjustHandles="1" noChangeArrowheads="1" noChangeShapeType="1" noTextEdit="1"/>
              </p:cNvSpPr>
              <p:nvPr/>
            </p:nvSpPr>
            <p:spPr>
              <a:xfrm>
                <a:off x="7543453" y="5858153"/>
                <a:ext cx="397164" cy="397164"/>
              </a:xfrm>
              <a:prstGeom prst="ellipse">
                <a:avLst/>
              </a:prstGeom>
              <a:blipFill>
                <a:blip r:embed="rId20"/>
                <a:stretch>
                  <a:fillRect r="-5882"/>
                </a:stretch>
              </a:blipFill>
              <a:ln>
                <a:solidFill>
                  <a:schemeClr val="accent6">
                    <a:lumMod val="75000"/>
                  </a:schemeClr>
                </a:solidFill>
              </a:ln>
            </p:spPr>
            <p:txBody>
              <a:bodyPr/>
              <a:lstStyle/>
              <a:p>
                <a:r>
                  <a:rPr lang="en-US">
                    <a:noFill/>
                  </a:rPr>
                  <a:t> </a:t>
                </a:r>
              </a:p>
            </p:txBody>
          </p:sp>
        </mc:Fallback>
      </mc:AlternateContent>
      <p:cxnSp>
        <p:nvCxnSpPr>
          <p:cNvPr id="68" name="Gerade Verbindung mit Pfeil 67">
            <a:extLst>
              <a:ext uri="{FF2B5EF4-FFF2-40B4-BE49-F238E27FC236}">
                <a16:creationId xmlns:a16="http://schemas.microsoft.com/office/drawing/2014/main" id="{54DE2A70-C558-4172-B3B7-549CD97BDBA3}"/>
              </a:ext>
            </a:extLst>
          </p:cNvPr>
          <p:cNvCxnSpPr>
            <a:cxnSpLocks/>
            <a:stCxn id="64" idx="6"/>
            <a:endCxn id="55" idx="1"/>
          </p:cNvCxnSpPr>
          <p:nvPr/>
        </p:nvCxnSpPr>
        <p:spPr>
          <a:xfrm>
            <a:off x="7940617" y="4425143"/>
            <a:ext cx="230907"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Gerade Verbindung mit Pfeil 68">
            <a:extLst>
              <a:ext uri="{FF2B5EF4-FFF2-40B4-BE49-F238E27FC236}">
                <a16:creationId xmlns:a16="http://schemas.microsoft.com/office/drawing/2014/main" id="{68DF7414-DA63-427A-B18F-8E26D5B4FE87}"/>
              </a:ext>
            </a:extLst>
          </p:cNvPr>
          <p:cNvCxnSpPr>
            <a:cxnSpLocks/>
            <a:stCxn id="65" idx="6"/>
            <a:endCxn id="56" idx="1"/>
          </p:cNvCxnSpPr>
          <p:nvPr/>
        </p:nvCxnSpPr>
        <p:spPr>
          <a:xfrm>
            <a:off x="7940617" y="4969007"/>
            <a:ext cx="230907"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Gerade Verbindung mit Pfeil 69">
            <a:extLst>
              <a:ext uri="{FF2B5EF4-FFF2-40B4-BE49-F238E27FC236}">
                <a16:creationId xmlns:a16="http://schemas.microsoft.com/office/drawing/2014/main" id="{CE688128-E5B6-46D8-844C-3C7D24CA6711}"/>
              </a:ext>
            </a:extLst>
          </p:cNvPr>
          <p:cNvCxnSpPr>
            <a:cxnSpLocks/>
            <a:stCxn id="66" idx="6"/>
            <a:endCxn id="57" idx="1"/>
          </p:cNvCxnSpPr>
          <p:nvPr/>
        </p:nvCxnSpPr>
        <p:spPr>
          <a:xfrm>
            <a:off x="7940617" y="5512871"/>
            <a:ext cx="230907"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773B4177-CC88-40BB-BF3D-27EE66CF2646}"/>
              </a:ext>
            </a:extLst>
          </p:cNvPr>
          <p:cNvCxnSpPr>
            <a:cxnSpLocks/>
            <a:stCxn id="67" idx="6"/>
            <a:endCxn id="58" idx="1"/>
          </p:cNvCxnSpPr>
          <p:nvPr/>
        </p:nvCxnSpPr>
        <p:spPr>
          <a:xfrm>
            <a:off x="7940617" y="6056735"/>
            <a:ext cx="230907"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Textfeld 71">
                <a:extLst>
                  <a:ext uri="{FF2B5EF4-FFF2-40B4-BE49-F238E27FC236}">
                    <a16:creationId xmlns:a16="http://schemas.microsoft.com/office/drawing/2014/main" id="{AD3B344A-2EB1-44D4-8F7B-517B73CC67A5}"/>
                  </a:ext>
                </a:extLst>
              </p:cNvPr>
              <p:cNvSpPr txBox="1"/>
              <p:nvPr/>
            </p:nvSpPr>
            <p:spPr>
              <a:xfrm>
                <a:off x="4287545" y="4439061"/>
                <a:ext cx="3894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sz="2400" b="1" i="1" smtClean="0">
                              <a:solidFill>
                                <a:schemeClr val="accent5">
                                  <a:lumMod val="75000"/>
                                </a:schemeClr>
                              </a:solidFill>
                              <a:effectLst>
                                <a:glow rad="139700">
                                  <a:schemeClr val="bg1"/>
                                </a:glow>
                              </a:effectLst>
                              <a:latin typeface="Cambria Math" panose="02040503050406030204" pitchFamily="18" charset="0"/>
                            </a:rPr>
                          </m:ctrlPr>
                        </m:sSubPr>
                        <m:e>
                          <m:r>
                            <a:rPr lang="de-DE" sz="2400" b="1" i="1" smtClean="0">
                              <a:solidFill>
                                <a:schemeClr val="accent5">
                                  <a:lumMod val="75000"/>
                                </a:schemeClr>
                              </a:solidFill>
                              <a:effectLst>
                                <a:glow rad="139700">
                                  <a:schemeClr val="bg1"/>
                                </a:glow>
                              </a:effectLst>
                              <a:latin typeface="Cambria Math" panose="02040503050406030204" pitchFamily="18" charset="0"/>
                            </a:rPr>
                            <m:t>𝝀</m:t>
                          </m:r>
                        </m:e>
                        <m:sub>
                          <m:r>
                            <a:rPr lang="de-DE" sz="2400" b="1" i="1" smtClean="0">
                              <a:solidFill>
                                <a:schemeClr val="accent5">
                                  <a:lumMod val="75000"/>
                                </a:schemeClr>
                              </a:solidFill>
                              <a:effectLst>
                                <a:glow rad="139700">
                                  <a:schemeClr val="bg1"/>
                                </a:glow>
                              </a:effectLst>
                              <a:latin typeface="Cambria Math" panose="02040503050406030204" pitchFamily="18" charset="0"/>
                            </a:rPr>
                            <m:t>𝟏</m:t>
                          </m:r>
                        </m:sub>
                      </m:sSub>
                    </m:oMath>
                  </m:oMathPara>
                </a14:m>
                <a:endParaRPr lang="en-US" sz="2400" b="1" dirty="0">
                  <a:solidFill>
                    <a:schemeClr val="accent5">
                      <a:lumMod val="75000"/>
                    </a:schemeClr>
                  </a:solidFill>
                  <a:effectLst>
                    <a:glow rad="139700">
                      <a:schemeClr val="bg1"/>
                    </a:glow>
                  </a:effectLst>
                </a:endParaRPr>
              </a:p>
            </p:txBody>
          </p:sp>
        </mc:Choice>
        <mc:Fallback xmlns="">
          <p:sp>
            <p:nvSpPr>
              <p:cNvPr id="72" name="Textfeld 71">
                <a:extLst>
                  <a:ext uri="{FF2B5EF4-FFF2-40B4-BE49-F238E27FC236}">
                    <a16:creationId xmlns:a16="http://schemas.microsoft.com/office/drawing/2014/main" id="{AD3B344A-2EB1-44D4-8F7B-517B73CC67A5}"/>
                  </a:ext>
                </a:extLst>
              </p:cNvPr>
              <p:cNvSpPr txBox="1">
                <a:spLocks noRot="1" noChangeAspect="1" noMove="1" noResize="1" noEditPoints="1" noAdjustHandles="1" noChangeArrowheads="1" noChangeShapeType="1" noTextEdit="1"/>
              </p:cNvSpPr>
              <p:nvPr/>
            </p:nvSpPr>
            <p:spPr>
              <a:xfrm>
                <a:off x="4287545" y="4439061"/>
                <a:ext cx="389466" cy="369332"/>
              </a:xfrm>
              <a:prstGeom prst="rect">
                <a:avLst/>
              </a:prstGeom>
              <a:blipFill>
                <a:blip r:embed="rId21"/>
                <a:stretch>
                  <a:fillRect l="-34375" t="-13115" r="-25000" b="-32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feld 72">
                <a:extLst>
                  <a:ext uri="{FF2B5EF4-FFF2-40B4-BE49-F238E27FC236}">
                    <a16:creationId xmlns:a16="http://schemas.microsoft.com/office/drawing/2014/main" id="{B4755AB6-4F85-4B3D-9C8C-6603BD7769C4}"/>
                  </a:ext>
                </a:extLst>
              </p:cNvPr>
              <p:cNvSpPr txBox="1"/>
              <p:nvPr/>
            </p:nvSpPr>
            <p:spPr>
              <a:xfrm>
                <a:off x="4287545" y="4835761"/>
                <a:ext cx="3894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sz="2400" b="1" i="1" smtClean="0">
                              <a:solidFill>
                                <a:schemeClr val="accent5">
                                  <a:lumMod val="75000"/>
                                </a:schemeClr>
                              </a:solidFill>
                              <a:effectLst>
                                <a:glow rad="139700">
                                  <a:schemeClr val="bg1"/>
                                </a:glow>
                              </a:effectLst>
                              <a:latin typeface="Cambria Math" panose="02040503050406030204" pitchFamily="18" charset="0"/>
                            </a:rPr>
                          </m:ctrlPr>
                        </m:sSubPr>
                        <m:e>
                          <m:r>
                            <a:rPr lang="de-DE" sz="2400" b="1" i="1" smtClean="0">
                              <a:solidFill>
                                <a:schemeClr val="accent5">
                                  <a:lumMod val="75000"/>
                                </a:schemeClr>
                              </a:solidFill>
                              <a:effectLst>
                                <a:glow rad="139700">
                                  <a:schemeClr val="bg1"/>
                                </a:glow>
                              </a:effectLst>
                              <a:latin typeface="Cambria Math" panose="02040503050406030204" pitchFamily="18" charset="0"/>
                            </a:rPr>
                            <m:t>𝝀</m:t>
                          </m:r>
                        </m:e>
                        <m:sub>
                          <m:r>
                            <a:rPr lang="de-DE" sz="2400" b="1" i="1" smtClean="0">
                              <a:solidFill>
                                <a:schemeClr val="accent5">
                                  <a:lumMod val="75000"/>
                                </a:schemeClr>
                              </a:solidFill>
                              <a:effectLst>
                                <a:glow rad="139700">
                                  <a:schemeClr val="bg1"/>
                                </a:glow>
                              </a:effectLst>
                              <a:latin typeface="Cambria Math" panose="02040503050406030204" pitchFamily="18" charset="0"/>
                            </a:rPr>
                            <m:t>𝟐</m:t>
                          </m:r>
                        </m:sub>
                      </m:sSub>
                    </m:oMath>
                  </m:oMathPara>
                </a14:m>
                <a:endParaRPr lang="en-US" sz="2400" b="1" dirty="0">
                  <a:solidFill>
                    <a:schemeClr val="accent5">
                      <a:lumMod val="75000"/>
                    </a:schemeClr>
                  </a:solidFill>
                  <a:effectLst>
                    <a:glow rad="139700">
                      <a:schemeClr val="bg1"/>
                    </a:glow>
                  </a:effectLst>
                </a:endParaRPr>
              </a:p>
            </p:txBody>
          </p:sp>
        </mc:Choice>
        <mc:Fallback xmlns="">
          <p:sp>
            <p:nvSpPr>
              <p:cNvPr id="73" name="Textfeld 72">
                <a:extLst>
                  <a:ext uri="{FF2B5EF4-FFF2-40B4-BE49-F238E27FC236}">
                    <a16:creationId xmlns:a16="http://schemas.microsoft.com/office/drawing/2014/main" id="{B4755AB6-4F85-4B3D-9C8C-6603BD7769C4}"/>
                  </a:ext>
                </a:extLst>
              </p:cNvPr>
              <p:cNvSpPr txBox="1">
                <a:spLocks noRot="1" noChangeAspect="1" noMove="1" noResize="1" noEditPoints="1" noAdjustHandles="1" noChangeArrowheads="1" noChangeShapeType="1" noTextEdit="1"/>
              </p:cNvSpPr>
              <p:nvPr/>
            </p:nvSpPr>
            <p:spPr>
              <a:xfrm>
                <a:off x="4287545" y="4835761"/>
                <a:ext cx="389466" cy="369332"/>
              </a:xfrm>
              <a:prstGeom prst="rect">
                <a:avLst/>
              </a:prstGeom>
              <a:blipFill>
                <a:blip r:embed="rId22"/>
                <a:stretch>
                  <a:fillRect l="-34375" t="-13115" r="-25000" b="-32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feld 73">
                <a:extLst>
                  <a:ext uri="{FF2B5EF4-FFF2-40B4-BE49-F238E27FC236}">
                    <a16:creationId xmlns:a16="http://schemas.microsoft.com/office/drawing/2014/main" id="{0A98A0B4-7468-41F8-90C1-79E55E70BFE0}"/>
                  </a:ext>
                </a:extLst>
              </p:cNvPr>
              <p:cNvSpPr txBox="1"/>
              <p:nvPr/>
            </p:nvSpPr>
            <p:spPr>
              <a:xfrm>
                <a:off x="4287545" y="5221956"/>
                <a:ext cx="3894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sz="2400" b="1" i="1" smtClean="0">
                              <a:solidFill>
                                <a:schemeClr val="accent5">
                                  <a:lumMod val="75000"/>
                                </a:schemeClr>
                              </a:solidFill>
                              <a:effectLst>
                                <a:glow rad="139700">
                                  <a:schemeClr val="bg1"/>
                                </a:glow>
                              </a:effectLst>
                              <a:latin typeface="Cambria Math" panose="02040503050406030204" pitchFamily="18" charset="0"/>
                            </a:rPr>
                          </m:ctrlPr>
                        </m:sSubPr>
                        <m:e>
                          <m:r>
                            <a:rPr lang="de-DE" sz="2400" b="1" i="1" smtClean="0">
                              <a:solidFill>
                                <a:schemeClr val="accent5">
                                  <a:lumMod val="75000"/>
                                </a:schemeClr>
                              </a:solidFill>
                              <a:effectLst>
                                <a:glow rad="139700">
                                  <a:schemeClr val="bg1"/>
                                </a:glow>
                              </a:effectLst>
                              <a:latin typeface="Cambria Math" panose="02040503050406030204" pitchFamily="18" charset="0"/>
                            </a:rPr>
                            <m:t>𝝀</m:t>
                          </m:r>
                        </m:e>
                        <m:sub>
                          <m:r>
                            <a:rPr lang="de-DE" sz="2400" b="1" i="1" smtClean="0">
                              <a:solidFill>
                                <a:schemeClr val="accent5">
                                  <a:lumMod val="75000"/>
                                </a:schemeClr>
                              </a:solidFill>
                              <a:effectLst>
                                <a:glow rad="139700">
                                  <a:schemeClr val="bg1"/>
                                </a:glow>
                              </a:effectLst>
                              <a:latin typeface="Cambria Math" panose="02040503050406030204" pitchFamily="18" charset="0"/>
                            </a:rPr>
                            <m:t>𝟑</m:t>
                          </m:r>
                        </m:sub>
                      </m:sSub>
                    </m:oMath>
                  </m:oMathPara>
                </a14:m>
                <a:endParaRPr lang="en-US" sz="2400" b="1" dirty="0">
                  <a:solidFill>
                    <a:schemeClr val="accent5">
                      <a:lumMod val="75000"/>
                    </a:schemeClr>
                  </a:solidFill>
                  <a:effectLst>
                    <a:glow rad="139700">
                      <a:schemeClr val="bg1"/>
                    </a:glow>
                  </a:effectLst>
                </a:endParaRPr>
              </a:p>
            </p:txBody>
          </p:sp>
        </mc:Choice>
        <mc:Fallback xmlns="">
          <p:sp>
            <p:nvSpPr>
              <p:cNvPr id="74" name="Textfeld 73">
                <a:extLst>
                  <a:ext uri="{FF2B5EF4-FFF2-40B4-BE49-F238E27FC236}">
                    <a16:creationId xmlns:a16="http://schemas.microsoft.com/office/drawing/2014/main" id="{0A98A0B4-7468-41F8-90C1-79E55E70BFE0}"/>
                  </a:ext>
                </a:extLst>
              </p:cNvPr>
              <p:cNvSpPr txBox="1">
                <a:spLocks noRot="1" noChangeAspect="1" noMove="1" noResize="1" noEditPoints="1" noAdjustHandles="1" noChangeArrowheads="1" noChangeShapeType="1" noTextEdit="1"/>
              </p:cNvSpPr>
              <p:nvPr/>
            </p:nvSpPr>
            <p:spPr>
              <a:xfrm>
                <a:off x="4287545" y="5221956"/>
                <a:ext cx="389466" cy="369332"/>
              </a:xfrm>
              <a:prstGeom prst="rect">
                <a:avLst/>
              </a:prstGeom>
              <a:blipFill>
                <a:blip r:embed="rId23"/>
                <a:stretch>
                  <a:fillRect l="-34375" t="-13333" r="-25000"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feld 74">
                <a:extLst>
                  <a:ext uri="{FF2B5EF4-FFF2-40B4-BE49-F238E27FC236}">
                    <a16:creationId xmlns:a16="http://schemas.microsoft.com/office/drawing/2014/main" id="{F76F9DEB-0FFF-469F-85DD-89AC44D18C75}"/>
                  </a:ext>
                </a:extLst>
              </p:cNvPr>
              <p:cNvSpPr txBox="1"/>
              <p:nvPr/>
            </p:nvSpPr>
            <p:spPr>
              <a:xfrm>
                <a:off x="4287545" y="5638999"/>
                <a:ext cx="3894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sz="2400" b="1" i="1" smtClean="0">
                              <a:solidFill>
                                <a:schemeClr val="accent5">
                                  <a:lumMod val="75000"/>
                                </a:schemeClr>
                              </a:solidFill>
                              <a:effectLst>
                                <a:glow rad="139700">
                                  <a:schemeClr val="bg1"/>
                                </a:glow>
                              </a:effectLst>
                              <a:latin typeface="Cambria Math" panose="02040503050406030204" pitchFamily="18" charset="0"/>
                            </a:rPr>
                          </m:ctrlPr>
                        </m:sSubPr>
                        <m:e>
                          <m:r>
                            <a:rPr lang="de-DE" sz="2400" b="1" i="1" smtClean="0">
                              <a:solidFill>
                                <a:schemeClr val="accent5">
                                  <a:lumMod val="75000"/>
                                </a:schemeClr>
                              </a:solidFill>
                              <a:effectLst>
                                <a:glow rad="139700">
                                  <a:schemeClr val="bg1"/>
                                </a:glow>
                              </a:effectLst>
                              <a:latin typeface="Cambria Math" panose="02040503050406030204" pitchFamily="18" charset="0"/>
                            </a:rPr>
                            <m:t>𝝀</m:t>
                          </m:r>
                        </m:e>
                        <m:sub>
                          <m:r>
                            <a:rPr lang="de-DE" sz="2400" b="1" i="1" smtClean="0">
                              <a:solidFill>
                                <a:schemeClr val="accent5">
                                  <a:lumMod val="75000"/>
                                </a:schemeClr>
                              </a:solidFill>
                              <a:effectLst>
                                <a:glow rad="139700">
                                  <a:schemeClr val="bg1"/>
                                </a:glow>
                              </a:effectLst>
                              <a:latin typeface="Cambria Math" panose="02040503050406030204" pitchFamily="18" charset="0"/>
                            </a:rPr>
                            <m:t>𝟒</m:t>
                          </m:r>
                        </m:sub>
                      </m:sSub>
                    </m:oMath>
                  </m:oMathPara>
                </a14:m>
                <a:endParaRPr lang="en-US" sz="2400" b="1" dirty="0">
                  <a:solidFill>
                    <a:schemeClr val="accent5">
                      <a:lumMod val="75000"/>
                    </a:schemeClr>
                  </a:solidFill>
                  <a:effectLst>
                    <a:glow rad="139700">
                      <a:schemeClr val="bg1"/>
                    </a:glow>
                  </a:effectLst>
                </a:endParaRPr>
              </a:p>
            </p:txBody>
          </p:sp>
        </mc:Choice>
        <mc:Fallback xmlns="">
          <p:sp>
            <p:nvSpPr>
              <p:cNvPr id="75" name="Textfeld 74">
                <a:extLst>
                  <a:ext uri="{FF2B5EF4-FFF2-40B4-BE49-F238E27FC236}">
                    <a16:creationId xmlns:a16="http://schemas.microsoft.com/office/drawing/2014/main" id="{F76F9DEB-0FFF-469F-85DD-89AC44D18C75}"/>
                  </a:ext>
                </a:extLst>
              </p:cNvPr>
              <p:cNvSpPr txBox="1">
                <a:spLocks noRot="1" noChangeAspect="1" noMove="1" noResize="1" noEditPoints="1" noAdjustHandles="1" noChangeArrowheads="1" noChangeShapeType="1" noTextEdit="1"/>
              </p:cNvSpPr>
              <p:nvPr/>
            </p:nvSpPr>
            <p:spPr>
              <a:xfrm>
                <a:off x="4287545" y="5638999"/>
                <a:ext cx="389466" cy="369332"/>
              </a:xfrm>
              <a:prstGeom prst="rect">
                <a:avLst/>
              </a:prstGeom>
              <a:blipFill>
                <a:blip r:embed="rId24"/>
                <a:stretch>
                  <a:fillRect l="-34375" t="-13115" r="-25000" b="-32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feld 75">
                <a:extLst>
                  <a:ext uri="{FF2B5EF4-FFF2-40B4-BE49-F238E27FC236}">
                    <a16:creationId xmlns:a16="http://schemas.microsoft.com/office/drawing/2014/main" id="{038CCB84-DDC0-40CC-BF92-CFA6027A37E9}"/>
                  </a:ext>
                </a:extLst>
              </p:cNvPr>
              <p:cNvSpPr txBox="1"/>
              <p:nvPr/>
            </p:nvSpPr>
            <p:spPr>
              <a:xfrm>
                <a:off x="9495495" y="4439059"/>
                <a:ext cx="3894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sz="2400" b="1" i="1" smtClean="0">
                              <a:solidFill>
                                <a:schemeClr val="accent6">
                                  <a:lumMod val="75000"/>
                                </a:schemeClr>
                              </a:solidFill>
                              <a:effectLst>
                                <a:glow rad="139700">
                                  <a:schemeClr val="bg1"/>
                                </a:glow>
                              </a:effectLst>
                              <a:latin typeface="Cambria Math" panose="02040503050406030204" pitchFamily="18" charset="0"/>
                            </a:rPr>
                          </m:ctrlPr>
                        </m:sSubPr>
                        <m:e>
                          <m:r>
                            <a:rPr lang="de-DE" sz="2400" b="1" i="1" smtClean="0">
                              <a:solidFill>
                                <a:schemeClr val="accent6">
                                  <a:lumMod val="75000"/>
                                </a:schemeClr>
                              </a:solidFill>
                              <a:effectLst>
                                <a:glow rad="139700">
                                  <a:schemeClr val="bg1"/>
                                </a:glow>
                              </a:effectLst>
                              <a:latin typeface="Cambria Math" panose="02040503050406030204" pitchFamily="18" charset="0"/>
                            </a:rPr>
                            <m:t>𝝀</m:t>
                          </m:r>
                        </m:e>
                        <m:sub>
                          <m:r>
                            <a:rPr lang="de-DE" sz="2400" b="1" i="1" smtClean="0">
                              <a:solidFill>
                                <a:schemeClr val="accent6">
                                  <a:lumMod val="75000"/>
                                </a:schemeClr>
                              </a:solidFill>
                              <a:effectLst>
                                <a:glow rad="139700">
                                  <a:schemeClr val="bg1"/>
                                </a:glow>
                              </a:effectLst>
                              <a:latin typeface="Cambria Math" panose="02040503050406030204" pitchFamily="18" charset="0"/>
                            </a:rPr>
                            <m:t>𝟏</m:t>
                          </m:r>
                        </m:sub>
                      </m:sSub>
                    </m:oMath>
                  </m:oMathPara>
                </a14:m>
                <a:endParaRPr lang="en-US" sz="2400" b="1" dirty="0">
                  <a:solidFill>
                    <a:schemeClr val="accent6">
                      <a:lumMod val="75000"/>
                    </a:schemeClr>
                  </a:solidFill>
                  <a:effectLst>
                    <a:glow rad="139700">
                      <a:schemeClr val="bg1"/>
                    </a:glow>
                  </a:effectLst>
                </a:endParaRPr>
              </a:p>
            </p:txBody>
          </p:sp>
        </mc:Choice>
        <mc:Fallback xmlns="">
          <p:sp>
            <p:nvSpPr>
              <p:cNvPr id="76" name="Textfeld 75">
                <a:extLst>
                  <a:ext uri="{FF2B5EF4-FFF2-40B4-BE49-F238E27FC236}">
                    <a16:creationId xmlns:a16="http://schemas.microsoft.com/office/drawing/2014/main" id="{038CCB84-DDC0-40CC-BF92-CFA6027A37E9}"/>
                  </a:ext>
                </a:extLst>
              </p:cNvPr>
              <p:cNvSpPr txBox="1">
                <a:spLocks noRot="1" noChangeAspect="1" noMove="1" noResize="1" noEditPoints="1" noAdjustHandles="1" noChangeArrowheads="1" noChangeShapeType="1" noTextEdit="1"/>
              </p:cNvSpPr>
              <p:nvPr/>
            </p:nvSpPr>
            <p:spPr>
              <a:xfrm>
                <a:off x="9495495" y="4439059"/>
                <a:ext cx="389466" cy="369332"/>
              </a:xfrm>
              <a:prstGeom prst="rect">
                <a:avLst/>
              </a:prstGeom>
              <a:blipFill>
                <a:blip r:embed="rId25"/>
                <a:stretch>
                  <a:fillRect l="-35938" t="-13115" r="-23438" b="-32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feld 76">
                <a:extLst>
                  <a:ext uri="{FF2B5EF4-FFF2-40B4-BE49-F238E27FC236}">
                    <a16:creationId xmlns:a16="http://schemas.microsoft.com/office/drawing/2014/main" id="{80FCC2A2-0A18-40C9-9D66-0BFD660D2549}"/>
                  </a:ext>
                </a:extLst>
              </p:cNvPr>
              <p:cNvSpPr txBox="1"/>
              <p:nvPr/>
            </p:nvSpPr>
            <p:spPr>
              <a:xfrm>
                <a:off x="9495495" y="4835759"/>
                <a:ext cx="3894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sz="2400" b="1" i="1" smtClean="0">
                              <a:solidFill>
                                <a:schemeClr val="accent6">
                                  <a:lumMod val="75000"/>
                                </a:schemeClr>
                              </a:solidFill>
                              <a:effectLst>
                                <a:glow rad="139700">
                                  <a:schemeClr val="bg1"/>
                                </a:glow>
                              </a:effectLst>
                              <a:latin typeface="Cambria Math" panose="02040503050406030204" pitchFamily="18" charset="0"/>
                            </a:rPr>
                          </m:ctrlPr>
                        </m:sSubPr>
                        <m:e>
                          <m:r>
                            <a:rPr lang="de-DE" sz="2400" b="1" i="1" smtClean="0">
                              <a:solidFill>
                                <a:schemeClr val="accent6">
                                  <a:lumMod val="75000"/>
                                </a:schemeClr>
                              </a:solidFill>
                              <a:effectLst>
                                <a:glow rad="139700">
                                  <a:schemeClr val="bg1"/>
                                </a:glow>
                              </a:effectLst>
                              <a:latin typeface="Cambria Math" panose="02040503050406030204" pitchFamily="18" charset="0"/>
                            </a:rPr>
                            <m:t>𝝀</m:t>
                          </m:r>
                        </m:e>
                        <m:sub>
                          <m:r>
                            <a:rPr lang="de-DE" sz="2400" b="1" i="1" smtClean="0">
                              <a:solidFill>
                                <a:schemeClr val="accent6">
                                  <a:lumMod val="75000"/>
                                </a:schemeClr>
                              </a:solidFill>
                              <a:effectLst>
                                <a:glow rad="139700">
                                  <a:schemeClr val="bg1"/>
                                </a:glow>
                              </a:effectLst>
                              <a:latin typeface="Cambria Math" panose="02040503050406030204" pitchFamily="18" charset="0"/>
                            </a:rPr>
                            <m:t>𝟐</m:t>
                          </m:r>
                        </m:sub>
                      </m:sSub>
                    </m:oMath>
                  </m:oMathPara>
                </a14:m>
                <a:endParaRPr lang="en-US" sz="2400" b="1" dirty="0">
                  <a:solidFill>
                    <a:schemeClr val="accent6">
                      <a:lumMod val="75000"/>
                    </a:schemeClr>
                  </a:solidFill>
                  <a:effectLst>
                    <a:glow rad="139700">
                      <a:schemeClr val="bg1"/>
                    </a:glow>
                  </a:effectLst>
                </a:endParaRPr>
              </a:p>
            </p:txBody>
          </p:sp>
        </mc:Choice>
        <mc:Fallback xmlns="">
          <p:sp>
            <p:nvSpPr>
              <p:cNvPr id="77" name="Textfeld 76">
                <a:extLst>
                  <a:ext uri="{FF2B5EF4-FFF2-40B4-BE49-F238E27FC236}">
                    <a16:creationId xmlns:a16="http://schemas.microsoft.com/office/drawing/2014/main" id="{80FCC2A2-0A18-40C9-9D66-0BFD660D2549}"/>
                  </a:ext>
                </a:extLst>
              </p:cNvPr>
              <p:cNvSpPr txBox="1">
                <a:spLocks noRot="1" noChangeAspect="1" noMove="1" noResize="1" noEditPoints="1" noAdjustHandles="1" noChangeArrowheads="1" noChangeShapeType="1" noTextEdit="1"/>
              </p:cNvSpPr>
              <p:nvPr/>
            </p:nvSpPr>
            <p:spPr>
              <a:xfrm>
                <a:off x="9495495" y="4835759"/>
                <a:ext cx="389466" cy="369332"/>
              </a:xfrm>
              <a:prstGeom prst="rect">
                <a:avLst/>
              </a:prstGeom>
              <a:blipFill>
                <a:blip r:embed="rId26"/>
                <a:stretch>
                  <a:fillRect l="-35938" t="-13115" r="-23438" b="-32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feld 77">
                <a:extLst>
                  <a:ext uri="{FF2B5EF4-FFF2-40B4-BE49-F238E27FC236}">
                    <a16:creationId xmlns:a16="http://schemas.microsoft.com/office/drawing/2014/main" id="{151B6259-1645-45AE-B53A-885BEB5FD85C}"/>
                  </a:ext>
                </a:extLst>
              </p:cNvPr>
              <p:cNvSpPr txBox="1"/>
              <p:nvPr/>
            </p:nvSpPr>
            <p:spPr>
              <a:xfrm>
                <a:off x="9495495" y="5221954"/>
                <a:ext cx="3894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sz="2400" b="1" i="1" smtClean="0">
                              <a:solidFill>
                                <a:schemeClr val="accent6">
                                  <a:lumMod val="75000"/>
                                </a:schemeClr>
                              </a:solidFill>
                              <a:effectLst>
                                <a:glow rad="139700">
                                  <a:schemeClr val="bg1"/>
                                </a:glow>
                              </a:effectLst>
                              <a:latin typeface="Cambria Math" panose="02040503050406030204" pitchFamily="18" charset="0"/>
                            </a:rPr>
                          </m:ctrlPr>
                        </m:sSubPr>
                        <m:e>
                          <m:r>
                            <a:rPr lang="de-DE" sz="2400" b="1" i="1" smtClean="0">
                              <a:solidFill>
                                <a:schemeClr val="accent6">
                                  <a:lumMod val="75000"/>
                                </a:schemeClr>
                              </a:solidFill>
                              <a:effectLst>
                                <a:glow rad="139700">
                                  <a:schemeClr val="bg1"/>
                                </a:glow>
                              </a:effectLst>
                              <a:latin typeface="Cambria Math" panose="02040503050406030204" pitchFamily="18" charset="0"/>
                            </a:rPr>
                            <m:t>𝝀</m:t>
                          </m:r>
                        </m:e>
                        <m:sub>
                          <m:r>
                            <a:rPr lang="de-DE" sz="2400" b="1" i="1" smtClean="0">
                              <a:solidFill>
                                <a:schemeClr val="accent6">
                                  <a:lumMod val="75000"/>
                                </a:schemeClr>
                              </a:solidFill>
                              <a:effectLst>
                                <a:glow rad="139700">
                                  <a:schemeClr val="bg1"/>
                                </a:glow>
                              </a:effectLst>
                              <a:latin typeface="Cambria Math" panose="02040503050406030204" pitchFamily="18" charset="0"/>
                            </a:rPr>
                            <m:t>𝟑</m:t>
                          </m:r>
                        </m:sub>
                      </m:sSub>
                    </m:oMath>
                  </m:oMathPara>
                </a14:m>
                <a:endParaRPr lang="en-US" sz="2400" b="1" dirty="0">
                  <a:solidFill>
                    <a:schemeClr val="accent6">
                      <a:lumMod val="75000"/>
                    </a:schemeClr>
                  </a:solidFill>
                  <a:effectLst>
                    <a:glow rad="139700">
                      <a:schemeClr val="bg1"/>
                    </a:glow>
                  </a:effectLst>
                </a:endParaRPr>
              </a:p>
            </p:txBody>
          </p:sp>
        </mc:Choice>
        <mc:Fallback xmlns="">
          <p:sp>
            <p:nvSpPr>
              <p:cNvPr id="78" name="Textfeld 77">
                <a:extLst>
                  <a:ext uri="{FF2B5EF4-FFF2-40B4-BE49-F238E27FC236}">
                    <a16:creationId xmlns:a16="http://schemas.microsoft.com/office/drawing/2014/main" id="{151B6259-1645-45AE-B53A-885BEB5FD85C}"/>
                  </a:ext>
                </a:extLst>
              </p:cNvPr>
              <p:cNvSpPr txBox="1">
                <a:spLocks noRot="1" noChangeAspect="1" noMove="1" noResize="1" noEditPoints="1" noAdjustHandles="1" noChangeArrowheads="1" noChangeShapeType="1" noTextEdit="1"/>
              </p:cNvSpPr>
              <p:nvPr/>
            </p:nvSpPr>
            <p:spPr>
              <a:xfrm>
                <a:off x="9495495" y="5221954"/>
                <a:ext cx="389466" cy="369332"/>
              </a:xfrm>
              <a:prstGeom prst="rect">
                <a:avLst/>
              </a:prstGeom>
              <a:blipFill>
                <a:blip r:embed="rId27"/>
                <a:stretch>
                  <a:fillRect l="-35938" t="-13333" r="-23438"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feld 78">
                <a:extLst>
                  <a:ext uri="{FF2B5EF4-FFF2-40B4-BE49-F238E27FC236}">
                    <a16:creationId xmlns:a16="http://schemas.microsoft.com/office/drawing/2014/main" id="{160C0A98-8B65-487E-B6CB-EF86774D2B4D}"/>
                  </a:ext>
                </a:extLst>
              </p:cNvPr>
              <p:cNvSpPr txBox="1"/>
              <p:nvPr/>
            </p:nvSpPr>
            <p:spPr>
              <a:xfrm>
                <a:off x="9495495" y="5638997"/>
                <a:ext cx="3894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sz="2400" b="1" i="1" smtClean="0">
                              <a:solidFill>
                                <a:schemeClr val="accent6">
                                  <a:lumMod val="75000"/>
                                </a:schemeClr>
                              </a:solidFill>
                              <a:effectLst>
                                <a:glow rad="139700">
                                  <a:schemeClr val="bg1"/>
                                </a:glow>
                              </a:effectLst>
                              <a:latin typeface="Cambria Math" panose="02040503050406030204" pitchFamily="18" charset="0"/>
                            </a:rPr>
                          </m:ctrlPr>
                        </m:sSubPr>
                        <m:e>
                          <m:r>
                            <a:rPr lang="de-DE" sz="2400" b="1" i="1" smtClean="0">
                              <a:solidFill>
                                <a:schemeClr val="accent6">
                                  <a:lumMod val="75000"/>
                                </a:schemeClr>
                              </a:solidFill>
                              <a:effectLst>
                                <a:glow rad="139700">
                                  <a:schemeClr val="bg1"/>
                                </a:glow>
                              </a:effectLst>
                              <a:latin typeface="Cambria Math" panose="02040503050406030204" pitchFamily="18" charset="0"/>
                            </a:rPr>
                            <m:t>𝝀</m:t>
                          </m:r>
                        </m:e>
                        <m:sub>
                          <m:r>
                            <a:rPr lang="de-DE" sz="2400" b="1" i="1" smtClean="0">
                              <a:solidFill>
                                <a:schemeClr val="accent6">
                                  <a:lumMod val="75000"/>
                                </a:schemeClr>
                              </a:solidFill>
                              <a:effectLst>
                                <a:glow rad="139700">
                                  <a:schemeClr val="bg1"/>
                                </a:glow>
                              </a:effectLst>
                              <a:latin typeface="Cambria Math" panose="02040503050406030204" pitchFamily="18" charset="0"/>
                            </a:rPr>
                            <m:t>𝟒</m:t>
                          </m:r>
                        </m:sub>
                      </m:sSub>
                    </m:oMath>
                  </m:oMathPara>
                </a14:m>
                <a:endParaRPr lang="en-US" sz="2400" b="1" dirty="0">
                  <a:solidFill>
                    <a:schemeClr val="accent6">
                      <a:lumMod val="75000"/>
                    </a:schemeClr>
                  </a:solidFill>
                  <a:effectLst>
                    <a:glow rad="139700">
                      <a:schemeClr val="bg1"/>
                    </a:glow>
                  </a:effectLst>
                </a:endParaRPr>
              </a:p>
            </p:txBody>
          </p:sp>
        </mc:Choice>
        <mc:Fallback xmlns="">
          <p:sp>
            <p:nvSpPr>
              <p:cNvPr id="79" name="Textfeld 78">
                <a:extLst>
                  <a:ext uri="{FF2B5EF4-FFF2-40B4-BE49-F238E27FC236}">
                    <a16:creationId xmlns:a16="http://schemas.microsoft.com/office/drawing/2014/main" id="{160C0A98-8B65-487E-B6CB-EF86774D2B4D}"/>
                  </a:ext>
                </a:extLst>
              </p:cNvPr>
              <p:cNvSpPr txBox="1">
                <a:spLocks noRot="1" noChangeAspect="1" noMove="1" noResize="1" noEditPoints="1" noAdjustHandles="1" noChangeArrowheads="1" noChangeShapeType="1" noTextEdit="1"/>
              </p:cNvSpPr>
              <p:nvPr/>
            </p:nvSpPr>
            <p:spPr>
              <a:xfrm>
                <a:off x="9495495" y="5638997"/>
                <a:ext cx="389466" cy="369332"/>
              </a:xfrm>
              <a:prstGeom prst="rect">
                <a:avLst/>
              </a:prstGeom>
              <a:blipFill>
                <a:blip r:embed="rId28"/>
                <a:stretch>
                  <a:fillRect l="-35938" t="-13115" r="-23438" b="-32787"/>
                </a:stretch>
              </a:blipFill>
            </p:spPr>
            <p:txBody>
              <a:bodyPr/>
              <a:lstStyle/>
              <a:p>
                <a:r>
                  <a:rPr lang="en-US">
                    <a:noFill/>
                  </a:rPr>
                  <a:t> </a:t>
                </a:r>
              </a:p>
            </p:txBody>
          </p:sp>
        </mc:Fallback>
      </mc:AlternateContent>
      <p:sp>
        <p:nvSpPr>
          <p:cNvPr id="83" name="Rechteck 41">
            <a:extLst>
              <a:ext uri="{FF2B5EF4-FFF2-40B4-BE49-F238E27FC236}">
                <a16:creationId xmlns:a16="http://schemas.microsoft.com/office/drawing/2014/main" id="{1990E7E0-2E70-440A-9E36-88A19CB947E2}"/>
              </a:ext>
            </a:extLst>
          </p:cNvPr>
          <p:cNvSpPr/>
          <p:nvPr/>
        </p:nvSpPr>
        <p:spPr>
          <a:xfrm>
            <a:off x="849405" y="4108833"/>
            <a:ext cx="840864" cy="818516"/>
          </a:xfrm>
          <a:prstGeom prst="rect">
            <a:avLst/>
          </a:prstGeom>
          <a:solidFill>
            <a:srgbClr val="00A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5200" dirty="0">
                <a:solidFill>
                  <a:srgbClr val="CCEEEC"/>
                </a:solidFill>
                <a:latin typeface="Source Sans Pro Black" panose="020B0803030403020204" pitchFamily="34" charset="0"/>
                <a:ea typeface="Source Sans Pro Black" panose="020B0803030403020204" pitchFamily="34" charset="0"/>
              </a:rPr>
              <a:t>A</a:t>
            </a:r>
          </a:p>
        </p:txBody>
      </p:sp>
      <p:sp>
        <p:nvSpPr>
          <p:cNvPr id="84" name="Rechteck 42">
            <a:extLst>
              <a:ext uri="{FF2B5EF4-FFF2-40B4-BE49-F238E27FC236}">
                <a16:creationId xmlns:a16="http://schemas.microsoft.com/office/drawing/2014/main" id="{E2476A98-D31A-40D0-9B94-3CF9F3BEAEE8}"/>
              </a:ext>
            </a:extLst>
          </p:cNvPr>
          <p:cNvSpPr/>
          <p:nvPr/>
        </p:nvSpPr>
        <p:spPr>
          <a:xfrm>
            <a:off x="6197211" y="4102210"/>
            <a:ext cx="840864" cy="818516"/>
          </a:xfrm>
          <a:prstGeom prst="rect">
            <a:avLst/>
          </a:prstGeom>
          <a:solidFill>
            <a:srgbClr val="A84D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5200" dirty="0">
                <a:solidFill>
                  <a:srgbClr val="EEDBEA"/>
                </a:solidFill>
                <a:latin typeface="Source Sans Pro Black" panose="020B0803030403020204" pitchFamily="34" charset="0"/>
                <a:ea typeface="Source Sans Pro Black" panose="020B0803030403020204" pitchFamily="34" charset="0"/>
              </a:rPr>
              <a:t>B</a:t>
            </a:r>
          </a:p>
        </p:txBody>
      </p:sp>
      <p:sp>
        <p:nvSpPr>
          <p:cNvPr id="4" name="Foliennummernplatzhalter 3">
            <a:extLst>
              <a:ext uri="{FF2B5EF4-FFF2-40B4-BE49-F238E27FC236}">
                <a16:creationId xmlns:a16="http://schemas.microsoft.com/office/drawing/2014/main" id="{3D728E3F-A8D6-4767-9B5F-429E347A97D0}"/>
              </a:ext>
            </a:extLst>
          </p:cNvPr>
          <p:cNvSpPr>
            <a:spLocks noGrp="1"/>
          </p:cNvSpPr>
          <p:nvPr>
            <p:ph type="sldNum" sz="quarter" idx="12"/>
          </p:nvPr>
        </p:nvSpPr>
        <p:spPr/>
        <p:txBody>
          <a:bodyPr/>
          <a:lstStyle/>
          <a:p>
            <a:fld id="{90C2389C-3430-4069-9E08-8BBDF98C334F}" type="slidenum">
              <a:rPr lang="en-US" smtClean="0"/>
              <a:t>12</a:t>
            </a:fld>
            <a:endParaRPr lang="en-US" dirty="0"/>
          </a:p>
        </p:txBody>
      </p:sp>
    </p:spTree>
    <p:extLst>
      <p:ext uri="{BB962C8B-B14F-4D97-AF65-F5344CB8AC3E}">
        <p14:creationId xmlns:p14="http://schemas.microsoft.com/office/powerpoint/2010/main" val="3553597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DF3D54-3A4A-4B0D-98B7-8F98F188D257}"/>
              </a:ext>
            </a:extLst>
          </p:cNvPr>
          <p:cNvSpPr>
            <a:spLocks noGrp="1"/>
          </p:cNvSpPr>
          <p:nvPr>
            <p:ph type="title"/>
          </p:nvPr>
        </p:nvSpPr>
        <p:spPr/>
        <p:txBody>
          <a:bodyPr>
            <a:normAutofit fontScale="90000"/>
          </a:bodyPr>
          <a:lstStyle/>
          <a:p>
            <a:r>
              <a:rPr lang="de-DE" dirty="0"/>
              <a:t>MGCFA </a:t>
            </a:r>
            <a:r>
              <a:rPr lang="de-DE" dirty="0" err="1"/>
              <a:t>to</a:t>
            </a:r>
            <a:r>
              <a:rPr lang="de-DE" dirty="0"/>
              <a:t> </a:t>
            </a:r>
            <a:r>
              <a:rPr lang="de-DE" dirty="0" err="1"/>
              <a:t>assess</a:t>
            </a:r>
            <a:r>
              <a:rPr lang="de-DE" dirty="0"/>
              <a:t> </a:t>
            </a:r>
            <a:br>
              <a:rPr lang="de-DE" dirty="0"/>
            </a:br>
            <a:r>
              <a:rPr lang="de-DE" dirty="0"/>
              <a:t>Measurement </a:t>
            </a:r>
            <a:r>
              <a:rPr lang="de-DE" dirty="0" err="1"/>
              <a:t>Invariance</a:t>
            </a:r>
            <a:r>
              <a:rPr lang="de-DE" dirty="0"/>
              <a:t> (MI)</a:t>
            </a:r>
            <a:endParaRPr lang="en-US" dirty="0"/>
          </a:p>
        </p:txBody>
      </p:sp>
      <p:sp>
        <p:nvSpPr>
          <p:cNvPr id="3" name="Inhaltsplatzhalter 2">
            <a:extLst>
              <a:ext uri="{FF2B5EF4-FFF2-40B4-BE49-F238E27FC236}">
                <a16:creationId xmlns:a16="http://schemas.microsoft.com/office/drawing/2014/main" id="{9F8EDC3A-2E80-4F53-A0C1-1E9E96686EF6}"/>
              </a:ext>
            </a:extLst>
          </p:cNvPr>
          <p:cNvSpPr>
            <a:spLocks noGrp="1"/>
          </p:cNvSpPr>
          <p:nvPr>
            <p:ph idx="1"/>
          </p:nvPr>
        </p:nvSpPr>
        <p:spPr>
          <a:xfrm>
            <a:off x="469900" y="1779444"/>
            <a:ext cx="11404600" cy="4811855"/>
          </a:xfrm>
        </p:spPr>
        <p:txBody>
          <a:bodyPr>
            <a:normAutofit/>
          </a:bodyPr>
          <a:lstStyle/>
          <a:p>
            <a:pPr marL="288000" indent="-288000">
              <a:buClr>
                <a:srgbClr val="92D050"/>
              </a:buClr>
              <a:buFont typeface="Wingdings" panose="05000000000000000000" pitchFamily="2" charset="2"/>
              <a:buChar char="ü"/>
            </a:pPr>
            <a:r>
              <a:rPr lang="de-DE" dirty="0"/>
              <a:t>MGCFAs </a:t>
            </a:r>
            <a:r>
              <a:rPr lang="de-DE" dirty="0" err="1"/>
              <a:t>are</a:t>
            </a:r>
            <a:r>
              <a:rPr lang="de-DE" dirty="0"/>
              <a:t> a </a:t>
            </a:r>
            <a:r>
              <a:rPr lang="de-DE" b="1" dirty="0"/>
              <a:t>formal and powerful </a:t>
            </a:r>
            <a:r>
              <a:rPr lang="de-DE" b="1" dirty="0" err="1"/>
              <a:t>framework</a:t>
            </a:r>
            <a:r>
              <a:rPr lang="de-DE" b="1" dirty="0"/>
              <a:t> </a:t>
            </a:r>
            <a:r>
              <a:rPr lang="de-DE" dirty="0"/>
              <a:t>for </a:t>
            </a:r>
            <a:r>
              <a:rPr lang="de-DE" dirty="0" err="1"/>
              <a:t>comparability</a:t>
            </a:r>
            <a:endParaRPr lang="de-DE" dirty="0"/>
          </a:p>
          <a:p>
            <a:pPr marL="288000" indent="-288000">
              <a:buClr>
                <a:srgbClr val="92D050"/>
              </a:buClr>
              <a:buFont typeface="Wingdings" panose="05000000000000000000" pitchFamily="2" charset="2"/>
              <a:buChar char="ü"/>
            </a:pPr>
            <a:r>
              <a:rPr lang="de-DE" dirty="0" err="1"/>
              <a:t>With</a:t>
            </a:r>
            <a:r>
              <a:rPr lang="de-DE" dirty="0"/>
              <a:t> </a:t>
            </a:r>
            <a:r>
              <a:rPr lang="de-DE" dirty="0" err="1"/>
              <a:t>one</a:t>
            </a:r>
            <a:r>
              <a:rPr lang="de-DE" dirty="0"/>
              <a:t> </a:t>
            </a:r>
            <a:r>
              <a:rPr lang="de-DE" dirty="0" err="1"/>
              <a:t>approach</a:t>
            </a:r>
            <a:r>
              <a:rPr lang="de-DE" dirty="0"/>
              <a:t>, </a:t>
            </a:r>
            <a:r>
              <a:rPr lang="de-DE" dirty="0" err="1"/>
              <a:t>we</a:t>
            </a:r>
            <a:r>
              <a:rPr lang="de-DE" dirty="0"/>
              <a:t> </a:t>
            </a:r>
            <a:r>
              <a:rPr lang="de-DE" dirty="0" err="1"/>
              <a:t>can</a:t>
            </a:r>
            <a:r>
              <a:rPr lang="de-DE" dirty="0"/>
              <a:t> </a:t>
            </a:r>
            <a:r>
              <a:rPr lang="de-DE" dirty="0" err="1"/>
              <a:t>cover</a:t>
            </a:r>
            <a:r>
              <a:rPr lang="de-DE" dirty="0"/>
              <a:t> </a:t>
            </a:r>
            <a:r>
              <a:rPr lang="de-DE" b="1" dirty="0" err="1"/>
              <a:t>several</a:t>
            </a:r>
            <a:r>
              <a:rPr lang="de-DE" b="1" dirty="0"/>
              <a:t> </a:t>
            </a:r>
            <a:r>
              <a:rPr lang="de-DE" b="1" dirty="0" err="1"/>
              <a:t>comparability</a:t>
            </a:r>
            <a:r>
              <a:rPr lang="de-DE" b="1" dirty="0"/>
              <a:t> </a:t>
            </a:r>
            <a:r>
              <a:rPr lang="de-DE" b="1" dirty="0" err="1"/>
              <a:t>components</a:t>
            </a:r>
            <a:r>
              <a:rPr lang="de-DE" b="1" dirty="0"/>
              <a:t> at </a:t>
            </a:r>
            <a:r>
              <a:rPr lang="de-DE" b="1" dirty="0" err="1"/>
              <a:t>once</a:t>
            </a:r>
            <a:endParaRPr lang="de-DE" b="1" dirty="0"/>
          </a:p>
          <a:p>
            <a:pPr marL="288000" indent="-288000"/>
            <a:endParaRPr lang="de-DE" dirty="0"/>
          </a:p>
          <a:p>
            <a:pPr marL="288000" indent="-288000">
              <a:buClr>
                <a:schemeClr val="accent3"/>
              </a:buClr>
              <a:buFont typeface="Source Sans Pro" panose="020B0503030403020204" pitchFamily="34" charset="0"/>
              <a:buChar char="×"/>
            </a:pPr>
            <a:r>
              <a:rPr lang="de-DE" dirty="0" err="1"/>
              <a:t>Only</a:t>
            </a:r>
            <a:r>
              <a:rPr lang="de-DE" dirty="0"/>
              <a:t> </a:t>
            </a:r>
            <a:r>
              <a:rPr lang="de-DE" dirty="0" err="1"/>
              <a:t>applicable</a:t>
            </a:r>
            <a:r>
              <a:rPr lang="de-DE" dirty="0"/>
              <a:t> </a:t>
            </a:r>
            <a:r>
              <a:rPr lang="de-DE" dirty="0" err="1"/>
              <a:t>to</a:t>
            </a:r>
            <a:r>
              <a:rPr lang="de-DE" dirty="0"/>
              <a:t> </a:t>
            </a:r>
            <a:r>
              <a:rPr lang="de-DE" b="1" dirty="0" err="1"/>
              <a:t>psychometric</a:t>
            </a:r>
            <a:r>
              <a:rPr lang="de-DE" dirty="0"/>
              <a:t> </a:t>
            </a:r>
            <a:r>
              <a:rPr lang="de-DE" b="1" dirty="0"/>
              <a:t>Multi-Item Instruments</a:t>
            </a:r>
          </a:p>
          <a:p>
            <a:pPr marL="288000" indent="-288000">
              <a:buClr>
                <a:schemeClr val="accent3"/>
              </a:buClr>
              <a:buFont typeface="Source Sans Pro" panose="020B0503030403020204" pitchFamily="34" charset="0"/>
              <a:buChar char="×"/>
            </a:pPr>
            <a:r>
              <a:rPr lang="de-DE" b="1" dirty="0" err="1"/>
              <a:t>Interpreting</a:t>
            </a:r>
            <a:r>
              <a:rPr lang="de-DE" dirty="0"/>
              <a:t> </a:t>
            </a:r>
            <a:r>
              <a:rPr lang="de-DE" b="1" dirty="0"/>
              <a:t>(MG-)CFA </a:t>
            </a:r>
            <a:r>
              <a:rPr lang="de-DE" b="1" dirty="0" err="1"/>
              <a:t>results</a:t>
            </a:r>
            <a:r>
              <a:rPr lang="de-DE" b="1" dirty="0"/>
              <a:t> </a:t>
            </a:r>
            <a:r>
              <a:rPr lang="de-DE" dirty="0" err="1"/>
              <a:t>can</a:t>
            </a:r>
            <a:r>
              <a:rPr lang="de-DE" dirty="0"/>
              <a:t> </a:t>
            </a:r>
            <a:r>
              <a:rPr lang="de-DE" dirty="0" err="1"/>
              <a:t>be</a:t>
            </a:r>
            <a:r>
              <a:rPr lang="de-DE" dirty="0"/>
              <a:t> </a:t>
            </a:r>
            <a:r>
              <a:rPr lang="de-DE" dirty="0" err="1"/>
              <a:t>complex</a:t>
            </a:r>
            <a:endParaRPr lang="de-DE" dirty="0"/>
          </a:p>
          <a:p>
            <a:pPr marL="288000" indent="-288000">
              <a:buClr>
                <a:schemeClr val="accent3"/>
              </a:buClr>
              <a:buFont typeface="Source Sans Pro" panose="020B0503030403020204" pitchFamily="34" charset="0"/>
              <a:buChar char="×"/>
            </a:pPr>
            <a:r>
              <a:rPr lang="de-DE" dirty="0" err="1"/>
              <a:t>They</a:t>
            </a:r>
            <a:r>
              <a:rPr lang="de-DE" dirty="0"/>
              <a:t> </a:t>
            </a:r>
            <a:r>
              <a:rPr lang="de-DE" dirty="0" err="1"/>
              <a:t>are</a:t>
            </a:r>
            <a:r>
              <a:rPr lang="de-DE" dirty="0"/>
              <a:t> </a:t>
            </a:r>
            <a:r>
              <a:rPr lang="de-DE" b="1" dirty="0"/>
              <a:t>not a </a:t>
            </a:r>
            <a:r>
              <a:rPr lang="de-DE" b="1" dirty="0" err="1"/>
              <a:t>panacea</a:t>
            </a:r>
            <a:r>
              <a:rPr lang="de-DE" dirty="0"/>
              <a:t>. E.g., MGCFAs </a:t>
            </a:r>
            <a:r>
              <a:rPr lang="de-DE" dirty="0" err="1"/>
              <a:t>can</a:t>
            </a:r>
            <a:r>
              <a:rPr lang="de-DE" dirty="0"/>
              <a:t> </a:t>
            </a:r>
            <a:r>
              <a:rPr lang="de-DE" dirty="0" err="1"/>
              <a:t>be</a:t>
            </a:r>
            <a:r>
              <a:rPr lang="de-DE" dirty="0"/>
              <a:t> blind </a:t>
            </a:r>
            <a:r>
              <a:rPr lang="de-DE" dirty="0" err="1"/>
              <a:t>to</a:t>
            </a:r>
            <a:r>
              <a:rPr lang="de-DE" dirty="0"/>
              <a:t> </a:t>
            </a:r>
            <a:r>
              <a:rPr lang="de-DE" dirty="0" err="1"/>
              <a:t>some</a:t>
            </a:r>
            <a:r>
              <a:rPr lang="de-DE" dirty="0"/>
              <a:t> </a:t>
            </a:r>
            <a:r>
              <a:rPr lang="de-DE" dirty="0" err="1"/>
              <a:t>errors</a:t>
            </a:r>
            <a:r>
              <a:rPr lang="de-DE" dirty="0"/>
              <a:t> </a:t>
            </a:r>
            <a:r>
              <a:rPr lang="de-DE" dirty="0" err="1"/>
              <a:t>that</a:t>
            </a:r>
            <a:r>
              <a:rPr lang="de-DE" dirty="0"/>
              <a:t> </a:t>
            </a:r>
            <a:r>
              <a:rPr lang="de-DE" dirty="0" err="1"/>
              <a:t>affect</a:t>
            </a:r>
            <a:r>
              <a:rPr lang="de-DE" dirty="0"/>
              <a:t> all </a:t>
            </a:r>
            <a:r>
              <a:rPr lang="de-DE" dirty="0" err="1"/>
              <a:t>items</a:t>
            </a:r>
            <a:r>
              <a:rPr lang="de-DE" dirty="0"/>
              <a:t> </a:t>
            </a:r>
            <a:r>
              <a:rPr lang="de-DE" dirty="0" err="1"/>
              <a:t>equally</a:t>
            </a:r>
            <a:r>
              <a:rPr lang="de-DE" dirty="0"/>
              <a:t>. </a:t>
            </a:r>
          </a:p>
        </p:txBody>
      </p:sp>
      <p:sp>
        <p:nvSpPr>
          <p:cNvPr id="4" name="Foliennummernplatzhalter 3">
            <a:extLst>
              <a:ext uri="{FF2B5EF4-FFF2-40B4-BE49-F238E27FC236}">
                <a16:creationId xmlns:a16="http://schemas.microsoft.com/office/drawing/2014/main" id="{6861E7BD-BA65-450D-A226-0CD65614ED68}"/>
              </a:ext>
            </a:extLst>
          </p:cNvPr>
          <p:cNvSpPr>
            <a:spLocks noGrp="1"/>
          </p:cNvSpPr>
          <p:nvPr>
            <p:ph type="sldNum" sz="quarter" idx="12"/>
          </p:nvPr>
        </p:nvSpPr>
        <p:spPr/>
        <p:txBody>
          <a:bodyPr/>
          <a:lstStyle/>
          <a:p>
            <a:fld id="{90C2389C-3430-4069-9E08-8BBDF98C334F}" type="slidenum">
              <a:rPr lang="en-US" smtClean="0"/>
              <a:t>13</a:t>
            </a:fld>
            <a:endParaRPr lang="en-US" dirty="0"/>
          </a:p>
        </p:txBody>
      </p:sp>
    </p:spTree>
    <p:extLst>
      <p:ext uri="{BB962C8B-B14F-4D97-AF65-F5344CB8AC3E}">
        <p14:creationId xmlns:p14="http://schemas.microsoft.com/office/powerpoint/2010/main" val="3985087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DF3D54-3A4A-4B0D-98B7-8F98F188D257}"/>
              </a:ext>
            </a:extLst>
          </p:cNvPr>
          <p:cNvSpPr>
            <a:spLocks noGrp="1"/>
          </p:cNvSpPr>
          <p:nvPr>
            <p:ph type="title"/>
          </p:nvPr>
        </p:nvSpPr>
        <p:spPr/>
        <p:txBody>
          <a:bodyPr>
            <a:normAutofit fontScale="90000"/>
          </a:bodyPr>
          <a:lstStyle/>
          <a:p>
            <a:r>
              <a:rPr lang="de-DE" dirty="0"/>
              <a:t>MGCFA </a:t>
            </a:r>
            <a:r>
              <a:rPr lang="de-DE" dirty="0" err="1"/>
              <a:t>to</a:t>
            </a:r>
            <a:r>
              <a:rPr lang="de-DE" dirty="0"/>
              <a:t> </a:t>
            </a:r>
            <a:r>
              <a:rPr lang="de-DE" dirty="0" err="1"/>
              <a:t>assess</a:t>
            </a:r>
            <a:r>
              <a:rPr lang="de-DE" dirty="0"/>
              <a:t> </a:t>
            </a:r>
            <a:br>
              <a:rPr lang="de-DE" dirty="0"/>
            </a:br>
            <a:r>
              <a:rPr lang="de-DE" dirty="0"/>
              <a:t>Measurement </a:t>
            </a:r>
            <a:r>
              <a:rPr lang="de-DE" dirty="0" err="1"/>
              <a:t>Invariance</a:t>
            </a:r>
            <a:r>
              <a:rPr lang="de-DE" dirty="0"/>
              <a:t> (MI)</a:t>
            </a:r>
            <a:endParaRPr lang="en-US" dirty="0"/>
          </a:p>
        </p:txBody>
      </p:sp>
      <p:sp>
        <p:nvSpPr>
          <p:cNvPr id="14" name="Textfeld 13">
            <a:extLst>
              <a:ext uri="{FF2B5EF4-FFF2-40B4-BE49-F238E27FC236}">
                <a16:creationId xmlns:a16="http://schemas.microsoft.com/office/drawing/2014/main" id="{EDF4A4FA-0735-4FAA-928A-226256937CC0}"/>
              </a:ext>
            </a:extLst>
          </p:cNvPr>
          <p:cNvSpPr txBox="1"/>
          <p:nvPr/>
        </p:nvSpPr>
        <p:spPr>
          <a:xfrm>
            <a:off x="341141" y="3300412"/>
            <a:ext cx="11453696" cy="2282878"/>
          </a:xfrm>
          <a:prstGeom prst="rect">
            <a:avLst/>
          </a:prstGeom>
          <a:noFill/>
          <a:ln w="25400"/>
        </p:spPr>
        <p:style>
          <a:lnRef idx="2">
            <a:schemeClr val="accent1"/>
          </a:lnRef>
          <a:fillRef idx="1">
            <a:schemeClr val="lt1"/>
          </a:fillRef>
          <a:effectRef idx="0">
            <a:schemeClr val="accent1"/>
          </a:effectRef>
          <a:fontRef idx="minor">
            <a:schemeClr val="dk1"/>
          </a:fontRef>
        </p:style>
        <p:txBody>
          <a:bodyPr wrap="square" lIns="144000" tIns="288000" rIns="144000" bIns="144000">
            <a:spAutoFit/>
          </a:bodyPr>
          <a:lstStyle/>
          <a:p>
            <a:r>
              <a:rPr lang="en-US" sz="2000" dirty="0"/>
              <a:t>Davidov, E., </a:t>
            </a:r>
            <a:r>
              <a:rPr lang="en-US" sz="2000" dirty="0" err="1"/>
              <a:t>Depner</a:t>
            </a:r>
            <a:r>
              <a:rPr lang="en-US" sz="2000" dirty="0"/>
              <a:t>, F. Testing for measurement equivalence of human values across online and paper-and-pencil surveys. </a:t>
            </a:r>
            <a:r>
              <a:rPr lang="en-US" sz="2000" i="1" dirty="0"/>
              <a:t>Qual Quant</a:t>
            </a:r>
            <a:r>
              <a:rPr lang="en-US" sz="2000" dirty="0"/>
              <a:t> </a:t>
            </a:r>
            <a:r>
              <a:rPr lang="en-US" sz="2000" b="1" dirty="0"/>
              <a:t>45</a:t>
            </a:r>
            <a:r>
              <a:rPr lang="en-US" sz="2000" dirty="0"/>
              <a:t>, 375–390 (2011). </a:t>
            </a:r>
            <a:r>
              <a:rPr lang="en-US" sz="2000" dirty="0">
                <a:hlinkClick r:id="rId3"/>
              </a:rPr>
              <a:t>https://doi.org/10.1007/s11135-009-9297-9</a:t>
            </a:r>
            <a:endParaRPr lang="en-US" sz="2000" dirty="0"/>
          </a:p>
          <a:p>
            <a:endParaRPr lang="en-US" sz="2000" dirty="0"/>
          </a:p>
          <a:p>
            <a:r>
              <a:rPr lang="en-US" sz="2000" dirty="0"/>
              <a:t>Roberts, C., </a:t>
            </a:r>
            <a:r>
              <a:rPr lang="en-US" sz="2000" dirty="0" err="1"/>
              <a:t>Sarrasin</a:t>
            </a:r>
            <a:r>
              <a:rPr lang="en-US" sz="2000" dirty="0"/>
              <a:t>, O., &amp; Ernst </a:t>
            </a:r>
            <a:r>
              <a:rPr lang="en-US" sz="2000" dirty="0" err="1"/>
              <a:t>Stähli</a:t>
            </a:r>
            <a:r>
              <a:rPr lang="en-US" sz="2000" dirty="0"/>
              <a:t>, M. (2020). Investigating the Relative Impact of Different Sources of Measurement Non-Equivalence in Comparative Surveys. </a:t>
            </a:r>
            <a:r>
              <a:rPr lang="en-US" sz="2000" i="1" dirty="0"/>
              <a:t>Survey Research Methods</a:t>
            </a:r>
            <a:r>
              <a:rPr lang="en-US" sz="2000" dirty="0"/>
              <a:t>, 14(4), 399-415. </a:t>
            </a:r>
            <a:br>
              <a:rPr lang="en-US" sz="2000" dirty="0"/>
            </a:br>
            <a:r>
              <a:rPr lang="en-US" sz="2000" dirty="0">
                <a:hlinkClick r:id="rId4"/>
              </a:rPr>
              <a:t>https://doi.org/10.18148/srm/2020.v14i4.7416</a:t>
            </a:r>
            <a:r>
              <a:rPr lang="en-US" sz="2000" dirty="0"/>
              <a:t> </a:t>
            </a:r>
          </a:p>
        </p:txBody>
      </p:sp>
      <p:sp>
        <p:nvSpPr>
          <p:cNvPr id="15" name="Textfeld 14">
            <a:extLst>
              <a:ext uri="{FF2B5EF4-FFF2-40B4-BE49-F238E27FC236}">
                <a16:creationId xmlns:a16="http://schemas.microsoft.com/office/drawing/2014/main" id="{C8BC6FBD-F267-49E6-A179-27E5363EE742}"/>
              </a:ext>
            </a:extLst>
          </p:cNvPr>
          <p:cNvSpPr txBox="1"/>
          <p:nvPr/>
        </p:nvSpPr>
        <p:spPr>
          <a:xfrm>
            <a:off x="397163" y="2934355"/>
            <a:ext cx="1864613" cy="523220"/>
          </a:xfrm>
          <a:prstGeom prst="rect">
            <a:avLst/>
          </a:prstGeom>
          <a:solidFill>
            <a:schemeClr val="bg1"/>
          </a:solidFill>
        </p:spPr>
        <p:txBody>
          <a:bodyPr wrap="none" rtlCol="0">
            <a:spAutoFit/>
          </a:bodyPr>
          <a:lstStyle/>
          <a:p>
            <a:r>
              <a:rPr lang="de-DE" sz="2800" dirty="0" err="1">
                <a:latin typeface="Source Sans Pro Black" panose="020B0803030403020204" pitchFamily="34" charset="0"/>
                <a:ea typeface="Source Sans Pro Black" panose="020B0803030403020204" pitchFamily="34" charset="0"/>
              </a:rPr>
              <a:t>Examples</a:t>
            </a:r>
            <a:r>
              <a:rPr lang="de-DE" sz="2800" dirty="0">
                <a:latin typeface="Source Sans Pro Black" panose="020B0803030403020204" pitchFamily="34" charset="0"/>
                <a:ea typeface="Source Sans Pro Black" panose="020B0803030403020204" pitchFamily="34" charset="0"/>
              </a:rPr>
              <a:t>:</a:t>
            </a:r>
            <a:endParaRPr lang="en-US" sz="2800" dirty="0">
              <a:latin typeface="Source Sans Pro Black" panose="020B0803030403020204" pitchFamily="34" charset="0"/>
              <a:ea typeface="Source Sans Pro Black" panose="020B0803030403020204" pitchFamily="34" charset="0"/>
            </a:endParaRPr>
          </a:p>
        </p:txBody>
      </p:sp>
      <p:sp>
        <p:nvSpPr>
          <p:cNvPr id="3" name="Foliennummernplatzhalter 2">
            <a:extLst>
              <a:ext uri="{FF2B5EF4-FFF2-40B4-BE49-F238E27FC236}">
                <a16:creationId xmlns:a16="http://schemas.microsoft.com/office/drawing/2014/main" id="{740FE693-9B32-45B7-B910-B358589CA4D7}"/>
              </a:ext>
            </a:extLst>
          </p:cNvPr>
          <p:cNvSpPr>
            <a:spLocks noGrp="1"/>
          </p:cNvSpPr>
          <p:nvPr>
            <p:ph type="sldNum" sz="quarter" idx="12"/>
          </p:nvPr>
        </p:nvSpPr>
        <p:spPr/>
        <p:txBody>
          <a:bodyPr/>
          <a:lstStyle/>
          <a:p>
            <a:fld id="{90C2389C-3430-4069-9E08-8BBDF98C334F}" type="slidenum">
              <a:rPr lang="en-US" smtClean="0"/>
              <a:t>14</a:t>
            </a:fld>
            <a:endParaRPr lang="en-US" dirty="0"/>
          </a:p>
        </p:txBody>
      </p:sp>
    </p:spTree>
    <p:extLst>
      <p:ext uri="{BB962C8B-B14F-4D97-AF65-F5344CB8AC3E}">
        <p14:creationId xmlns:p14="http://schemas.microsoft.com/office/powerpoint/2010/main" val="2921639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pieren 40">
            <a:extLst>
              <a:ext uri="{FF2B5EF4-FFF2-40B4-BE49-F238E27FC236}">
                <a16:creationId xmlns:a16="http://schemas.microsoft.com/office/drawing/2014/main" id="{C33617B3-D0DF-4E07-9E14-2756B76B5496}"/>
              </a:ext>
            </a:extLst>
          </p:cNvPr>
          <p:cNvGrpSpPr/>
          <p:nvPr/>
        </p:nvGrpSpPr>
        <p:grpSpPr>
          <a:xfrm>
            <a:off x="1275307" y="2190864"/>
            <a:ext cx="1363825" cy="1397755"/>
            <a:chOff x="1471114" y="2463767"/>
            <a:chExt cx="1363825" cy="1397755"/>
          </a:xfrm>
        </p:grpSpPr>
        <p:grpSp>
          <p:nvGrpSpPr>
            <p:cNvPr id="30" name="Gruppieren 29">
              <a:extLst>
                <a:ext uri="{FF2B5EF4-FFF2-40B4-BE49-F238E27FC236}">
                  <a16:creationId xmlns:a16="http://schemas.microsoft.com/office/drawing/2014/main" id="{0291B734-7E38-4230-8C40-AE761A0CF2F7}"/>
                </a:ext>
              </a:extLst>
            </p:cNvPr>
            <p:cNvGrpSpPr/>
            <p:nvPr/>
          </p:nvGrpSpPr>
          <p:grpSpPr>
            <a:xfrm>
              <a:off x="1708359" y="2463767"/>
              <a:ext cx="1126580" cy="1097770"/>
              <a:chOff x="2921960" y="4150898"/>
              <a:chExt cx="2237297" cy="2180084"/>
            </a:xfrm>
          </p:grpSpPr>
          <p:sp>
            <p:nvSpPr>
              <p:cNvPr id="4" name="Ellipse 3">
                <a:extLst>
                  <a:ext uri="{FF2B5EF4-FFF2-40B4-BE49-F238E27FC236}">
                    <a16:creationId xmlns:a16="http://schemas.microsoft.com/office/drawing/2014/main" id="{8939F224-E3C1-4186-9423-DF3CEA050DA8}"/>
                  </a:ext>
                </a:extLst>
              </p:cNvPr>
              <p:cNvSpPr/>
              <p:nvPr/>
            </p:nvSpPr>
            <p:spPr>
              <a:xfrm rot="1152360">
                <a:off x="4623547" y="4973085"/>
                <a:ext cx="535710" cy="535710"/>
              </a:xfrm>
              <a:prstGeom prst="ellipse">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hteck 4">
                <a:extLst>
                  <a:ext uri="{FF2B5EF4-FFF2-40B4-BE49-F238E27FC236}">
                    <a16:creationId xmlns:a16="http://schemas.microsoft.com/office/drawing/2014/main" id="{4CCC9237-1A88-481C-9EAA-6DC34A7C32E8}"/>
                  </a:ext>
                </a:extLst>
              </p:cNvPr>
              <p:cNvSpPr/>
              <p:nvPr/>
            </p:nvSpPr>
            <p:spPr>
              <a:xfrm>
                <a:off x="2921960" y="4150898"/>
                <a:ext cx="1191490" cy="397164"/>
              </a:xfrm>
              <a:prstGeom prst="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hteck 5">
                <a:extLst>
                  <a:ext uri="{FF2B5EF4-FFF2-40B4-BE49-F238E27FC236}">
                    <a16:creationId xmlns:a16="http://schemas.microsoft.com/office/drawing/2014/main" id="{04443F38-9E53-458A-A11E-2C7E6062C240}"/>
                  </a:ext>
                </a:extLst>
              </p:cNvPr>
              <p:cNvSpPr/>
              <p:nvPr/>
            </p:nvSpPr>
            <p:spPr>
              <a:xfrm>
                <a:off x="2921960" y="4740161"/>
                <a:ext cx="1191490" cy="397164"/>
              </a:xfrm>
              <a:prstGeom prst="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hteck 6">
                <a:extLst>
                  <a:ext uri="{FF2B5EF4-FFF2-40B4-BE49-F238E27FC236}">
                    <a16:creationId xmlns:a16="http://schemas.microsoft.com/office/drawing/2014/main" id="{11D7AB7E-3E6B-4B5D-8F1F-B9A1CF7FE2E2}"/>
                  </a:ext>
                </a:extLst>
              </p:cNvPr>
              <p:cNvSpPr/>
              <p:nvPr/>
            </p:nvSpPr>
            <p:spPr>
              <a:xfrm>
                <a:off x="2921960" y="5344557"/>
                <a:ext cx="1191490" cy="397164"/>
              </a:xfrm>
              <a:prstGeom prst="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 name="Rechteck 7">
                <a:extLst>
                  <a:ext uri="{FF2B5EF4-FFF2-40B4-BE49-F238E27FC236}">
                    <a16:creationId xmlns:a16="http://schemas.microsoft.com/office/drawing/2014/main" id="{F02C7473-8723-4C4A-B055-841ACFB578A1}"/>
                  </a:ext>
                </a:extLst>
              </p:cNvPr>
              <p:cNvSpPr/>
              <p:nvPr/>
            </p:nvSpPr>
            <p:spPr>
              <a:xfrm>
                <a:off x="2921960" y="5933818"/>
                <a:ext cx="1191490" cy="397164"/>
              </a:xfrm>
              <a:prstGeom prst="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cxnSp>
            <p:nvCxnSpPr>
              <p:cNvPr id="9" name="Gerade Verbindung mit Pfeil 8">
                <a:extLst>
                  <a:ext uri="{FF2B5EF4-FFF2-40B4-BE49-F238E27FC236}">
                    <a16:creationId xmlns:a16="http://schemas.microsoft.com/office/drawing/2014/main" id="{7942104F-A552-4569-9D7C-4F31B7DC75C1}"/>
                  </a:ext>
                </a:extLst>
              </p:cNvPr>
              <p:cNvCxnSpPr>
                <a:stCxn id="5" idx="3"/>
                <a:endCxn id="4" idx="1"/>
              </p:cNvCxnSpPr>
              <p:nvPr/>
            </p:nvCxnSpPr>
            <p:spPr>
              <a:xfrm>
                <a:off x="4113450" y="4349480"/>
                <a:ext cx="661399" cy="650294"/>
              </a:xfrm>
              <a:prstGeom prst="straightConnector1">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ACAE9A64-7D39-458A-AC22-194E4426CC3B}"/>
                  </a:ext>
                </a:extLst>
              </p:cNvPr>
              <p:cNvCxnSpPr>
                <a:stCxn id="6" idx="3"/>
                <a:endCxn id="4" idx="2"/>
              </p:cNvCxnSpPr>
              <p:nvPr/>
            </p:nvCxnSpPr>
            <p:spPr>
              <a:xfrm>
                <a:off x="4113450" y="4938743"/>
                <a:ext cx="525006" cy="214082"/>
              </a:xfrm>
              <a:prstGeom prst="straightConnector1">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E13A99C-7558-4F57-AF30-D96870D93DCC}"/>
                  </a:ext>
                </a:extLst>
              </p:cNvPr>
              <p:cNvCxnSpPr>
                <a:stCxn id="7" idx="3"/>
                <a:endCxn id="4" idx="3"/>
              </p:cNvCxnSpPr>
              <p:nvPr/>
            </p:nvCxnSpPr>
            <p:spPr>
              <a:xfrm flipV="1">
                <a:off x="4113450" y="5357493"/>
                <a:ext cx="536786" cy="185646"/>
              </a:xfrm>
              <a:prstGeom prst="straightConnector1">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8E4CF22D-9328-4412-A0AA-73E90AAF4F2C}"/>
                  </a:ext>
                </a:extLst>
              </p:cNvPr>
              <p:cNvCxnSpPr>
                <a:stCxn id="8" idx="3"/>
                <a:endCxn id="4" idx="4"/>
              </p:cNvCxnSpPr>
              <p:nvPr/>
            </p:nvCxnSpPr>
            <p:spPr>
              <a:xfrm flipV="1">
                <a:off x="4113450" y="5493887"/>
                <a:ext cx="689837" cy="638513"/>
              </a:xfrm>
              <a:prstGeom prst="straightConnector1">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uppieren 30">
              <a:extLst>
                <a:ext uri="{FF2B5EF4-FFF2-40B4-BE49-F238E27FC236}">
                  <a16:creationId xmlns:a16="http://schemas.microsoft.com/office/drawing/2014/main" id="{553A673F-957A-48E3-88BB-38E8D75929FE}"/>
                </a:ext>
              </a:extLst>
            </p:cNvPr>
            <p:cNvGrpSpPr/>
            <p:nvPr/>
          </p:nvGrpSpPr>
          <p:grpSpPr>
            <a:xfrm>
              <a:off x="1471114" y="2763752"/>
              <a:ext cx="1126580" cy="1097770"/>
              <a:chOff x="2921960" y="4150898"/>
              <a:chExt cx="2237297" cy="2180084"/>
            </a:xfrm>
            <a:solidFill>
              <a:schemeClr val="bg1">
                <a:alpha val="80000"/>
              </a:schemeClr>
            </a:solidFill>
          </p:grpSpPr>
          <p:sp>
            <p:nvSpPr>
              <p:cNvPr id="32" name="Ellipse 31">
                <a:extLst>
                  <a:ext uri="{FF2B5EF4-FFF2-40B4-BE49-F238E27FC236}">
                    <a16:creationId xmlns:a16="http://schemas.microsoft.com/office/drawing/2014/main" id="{3F4E8A89-4A3F-464F-B034-01ECA40FCD41}"/>
                  </a:ext>
                </a:extLst>
              </p:cNvPr>
              <p:cNvSpPr/>
              <p:nvPr/>
            </p:nvSpPr>
            <p:spPr>
              <a:xfrm rot="1152360">
                <a:off x="4623547" y="4973085"/>
                <a:ext cx="535710" cy="535710"/>
              </a:xfrm>
              <a:prstGeom prst="ellipse">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hteck 32">
                <a:extLst>
                  <a:ext uri="{FF2B5EF4-FFF2-40B4-BE49-F238E27FC236}">
                    <a16:creationId xmlns:a16="http://schemas.microsoft.com/office/drawing/2014/main" id="{118477D3-35F4-4447-B088-1F258205569B}"/>
                  </a:ext>
                </a:extLst>
              </p:cNvPr>
              <p:cNvSpPr/>
              <p:nvPr/>
            </p:nvSpPr>
            <p:spPr>
              <a:xfrm>
                <a:off x="2921960" y="4150898"/>
                <a:ext cx="1191490" cy="397164"/>
              </a:xfrm>
              <a:prstGeom prst="rect">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4" name="Rechteck 33">
                <a:extLst>
                  <a:ext uri="{FF2B5EF4-FFF2-40B4-BE49-F238E27FC236}">
                    <a16:creationId xmlns:a16="http://schemas.microsoft.com/office/drawing/2014/main" id="{6E5D32EE-BFC0-4CA6-90FA-043B0BD6309D}"/>
                  </a:ext>
                </a:extLst>
              </p:cNvPr>
              <p:cNvSpPr/>
              <p:nvPr/>
            </p:nvSpPr>
            <p:spPr>
              <a:xfrm>
                <a:off x="2921960" y="4740161"/>
                <a:ext cx="1191490" cy="397164"/>
              </a:xfrm>
              <a:prstGeom prst="rect">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hteck 34">
                <a:extLst>
                  <a:ext uri="{FF2B5EF4-FFF2-40B4-BE49-F238E27FC236}">
                    <a16:creationId xmlns:a16="http://schemas.microsoft.com/office/drawing/2014/main" id="{F64CE76D-A9F7-4AE7-A16C-EA909FA3750C}"/>
                  </a:ext>
                </a:extLst>
              </p:cNvPr>
              <p:cNvSpPr/>
              <p:nvPr/>
            </p:nvSpPr>
            <p:spPr>
              <a:xfrm>
                <a:off x="2921960" y="5344557"/>
                <a:ext cx="1191490" cy="397164"/>
              </a:xfrm>
              <a:prstGeom prst="rect">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6" name="Rechteck 35">
                <a:extLst>
                  <a:ext uri="{FF2B5EF4-FFF2-40B4-BE49-F238E27FC236}">
                    <a16:creationId xmlns:a16="http://schemas.microsoft.com/office/drawing/2014/main" id="{EB804DF4-4635-4978-8871-C33353030775}"/>
                  </a:ext>
                </a:extLst>
              </p:cNvPr>
              <p:cNvSpPr/>
              <p:nvPr/>
            </p:nvSpPr>
            <p:spPr>
              <a:xfrm>
                <a:off x="2921960" y="5933818"/>
                <a:ext cx="1191490" cy="397164"/>
              </a:xfrm>
              <a:prstGeom prst="rect">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cxnSp>
            <p:nvCxnSpPr>
              <p:cNvPr id="37" name="Gerade Verbindung mit Pfeil 36">
                <a:extLst>
                  <a:ext uri="{FF2B5EF4-FFF2-40B4-BE49-F238E27FC236}">
                    <a16:creationId xmlns:a16="http://schemas.microsoft.com/office/drawing/2014/main" id="{EA51CC98-51C8-4E73-AD63-4547956A952D}"/>
                  </a:ext>
                </a:extLst>
              </p:cNvPr>
              <p:cNvCxnSpPr>
                <a:stCxn id="33" idx="3"/>
                <a:endCxn id="32" idx="1"/>
              </p:cNvCxnSpPr>
              <p:nvPr/>
            </p:nvCxnSpPr>
            <p:spPr>
              <a:xfrm>
                <a:off x="4113450" y="4349480"/>
                <a:ext cx="661399" cy="650294"/>
              </a:xfrm>
              <a:prstGeom prst="straightConnector1">
                <a:avLst/>
              </a:prstGeom>
              <a:grpFill/>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AEC8DE08-EF82-41E1-AE7C-E8BC66324245}"/>
                  </a:ext>
                </a:extLst>
              </p:cNvPr>
              <p:cNvCxnSpPr>
                <a:stCxn id="34" idx="3"/>
                <a:endCxn id="32" idx="2"/>
              </p:cNvCxnSpPr>
              <p:nvPr/>
            </p:nvCxnSpPr>
            <p:spPr>
              <a:xfrm>
                <a:off x="4113450" y="4938743"/>
                <a:ext cx="525006" cy="214082"/>
              </a:xfrm>
              <a:prstGeom prst="straightConnector1">
                <a:avLst/>
              </a:prstGeom>
              <a:grpFill/>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BAB6F5A0-C9AB-4A86-B87E-0F2080122579}"/>
                  </a:ext>
                </a:extLst>
              </p:cNvPr>
              <p:cNvCxnSpPr>
                <a:stCxn id="35" idx="3"/>
                <a:endCxn id="32" idx="3"/>
              </p:cNvCxnSpPr>
              <p:nvPr/>
            </p:nvCxnSpPr>
            <p:spPr>
              <a:xfrm flipV="1">
                <a:off x="4113450" y="5357493"/>
                <a:ext cx="536786" cy="185646"/>
              </a:xfrm>
              <a:prstGeom prst="straightConnector1">
                <a:avLst/>
              </a:prstGeom>
              <a:grpFill/>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9702B68B-86E2-40BB-A6F2-7D742D6D5C4D}"/>
                  </a:ext>
                </a:extLst>
              </p:cNvPr>
              <p:cNvCxnSpPr>
                <a:stCxn id="36" idx="3"/>
                <a:endCxn id="32" idx="4"/>
              </p:cNvCxnSpPr>
              <p:nvPr/>
            </p:nvCxnSpPr>
            <p:spPr>
              <a:xfrm flipV="1">
                <a:off x="4113450" y="5493887"/>
                <a:ext cx="689837" cy="638513"/>
              </a:xfrm>
              <a:prstGeom prst="straightConnector1">
                <a:avLst/>
              </a:prstGeom>
              <a:grpFill/>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Gruppieren 90">
            <a:extLst>
              <a:ext uri="{FF2B5EF4-FFF2-40B4-BE49-F238E27FC236}">
                <a16:creationId xmlns:a16="http://schemas.microsoft.com/office/drawing/2014/main" id="{6CB4A7DE-79C9-4578-BEB7-7BAB68BD9A04}"/>
              </a:ext>
            </a:extLst>
          </p:cNvPr>
          <p:cNvGrpSpPr/>
          <p:nvPr/>
        </p:nvGrpSpPr>
        <p:grpSpPr>
          <a:xfrm>
            <a:off x="9321301" y="2310759"/>
            <a:ext cx="1828182" cy="1157964"/>
            <a:chOff x="1025796" y="2532165"/>
            <a:chExt cx="3007313" cy="1904823"/>
          </a:xfrm>
          <a:gradFill>
            <a:gsLst>
              <a:gs pos="0">
                <a:schemeClr val="accent6"/>
              </a:gs>
              <a:gs pos="50000">
                <a:schemeClr val="accent1"/>
              </a:gs>
              <a:gs pos="100000">
                <a:schemeClr val="accent5"/>
              </a:gs>
            </a:gsLst>
            <a:lin ang="2700000" scaled="0"/>
          </a:gradFill>
        </p:grpSpPr>
        <p:sp>
          <p:nvSpPr>
            <p:cNvPr id="85" name="Freihandform: Form 84">
              <a:extLst>
                <a:ext uri="{FF2B5EF4-FFF2-40B4-BE49-F238E27FC236}">
                  <a16:creationId xmlns:a16="http://schemas.microsoft.com/office/drawing/2014/main" id="{43778F06-264B-4A28-B311-2DC854BCB8CC}"/>
                </a:ext>
              </a:extLst>
            </p:cNvPr>
            <p:cNvSpPr/>
            <p:nvPr/>
          </p:nvSpPr>
          <p:spPr>
            <a:xfrm>
              <a:off x="1025796" y="2533608"/>
              <a:ext cx="907677" cy="1871633"/>
            </a:xfrm>
            <a:custGeom>
              <a:avLst/>
              <a:gdLst>
                <a:gd name="connsiteX0" fmla="*/ 785019 w 907677"/>
                <a:gd name="connsiteY0" fmla="*/ 131317 h 1871633"/>
                <a:gd name="connsiteX1" fmla="*/ 645043 w 907677"/>
                <a:gd name="connsiteY1" fmla="*/ 36076 h 1871633"/>
                <a:gd name="connsiteX2" fmla="*/ 464662 w 907677"/>
                <a:gd name="connsiteY2" fmla="*/ 0 h 1871633"/>
                <a:gd name="connsiteX3" fmla="*/ 265521 w 907677"/>
                <a:gd name="connsiteY3" fmla="*/ 40405 h 1871633"/>
                <a:gd name="connsiteX4" fmla="*/ 124102 w 907677"/>
                <a:gd name="connsiteY4" fmla="*/ 147191 h 1871633"/>
                <a:gd name="connsiteX5" fmla="*/ 40405 w 907677"/>
                <a:gd name="connsiteY5" fmla="*/ 307369 h 1871633"/>
                <a:gd name="connsiteX6" fmla="*/ 11544 w 907677"/>
                <a:gd name="connsiteY6" fmla="*/ 503624 h 1871633"/>
                <a:gd name="connsiteX7" fmla="*/ 69266 w 907677"/>
                <a:gd name="connsiteY7" fmla="*/ 792233 h 1871633"/>
                <a:gd name="connsiteX8" fmla="*/ 298711 w 907677"/>
                <a:gd name="connsiteY8" fmla="*/ 976944 h 1871633"/>
                <a:gd name="connsiteX9" fmla="*/ 487751 w 907677"/>
                <a:gd name="connsiteY9" fmla="*/ 1054868 h 1871633"/>
                <a:gd name="connsiteX10" fmla="*/ 567118 w 907677"/>
                <a:gd name="connsiteY10" fmla="*/ 1093831 h 1871633"/>
                <a:gd name="connsiteX11" fmla="*/ 613296 w 907677"/>
                <a:gd name="connsiteY11" fmla="*/ 1140008 h 1871633"/>
                <a:gd name="connsiteX12" fmla="*/ 634942 w 907677"/>
                <a:gd name="connsiteY12" fmla="*/ 1215047 h 1871633"/>
                <a:gd name="connsiteX13" fmla="*/ 640714 w 907677"/>
                <a:gd name="connsiteY13" fmla="*/ 1333376 h 1871633"/>
                <a:gd name="connsiteX14" fmla="*/ 634942 w 907677"/>
                <a:gd name="connsiteY14" fmla="*/ 1447377 h 1871633"/>
                <a:gd name="connsiteX15" fmla="*/ 610410 w 907677"/>
                <a:gd name="connsiteY15" fmla="*/ 1533960 h 1871633"/>
                <a:gd name="connsiteX16" fmla="*/ 554131 w 907677"/>
                <a:gd name="connsiteY16" fmla="*/ 1588796 h 1871633"/>
                <a:gd name="connsiteX17" fmla="*/ 448788 w 907677"/>
                <a:gd name="connsiteY17" fmla="*/ 1607556 h 1871633"/>
                <a:gd name="connsiteX18" fmla="*/ 305926 w 907677"/>
                <a:gd name="connsiteY18" fmla="*/ 1549834 h 1871633"/>
                <a:gd name="connsiteX19" fmla="*/ 262635 w 907677"/>
                <a:gd name="connsiteY19" fmla="*/ 1418516 h 1871633"/>
                <a:gd name="connsiteX20" fmla="*/ 262635 w 907677"/>
                <a:gd name="connsiteY20" fmla="*/ 1336263 h 1871633"/>
                <a:gd name="connsiteX21" fmla="*/ 0 w 907677"/>
                <a:gd name="connsiteY21" fmla="*/ 1336263 h 1871633"/>
                <a:gd name="connsiteX22" fmla="*/ 0 w 907677"/>
                <a:gd name="connsiteY22" fmla="*/ 1434390 h 1871633"/>
                <a:gd name="connsiteX23" fmla="*/ 34633 w 907677"/>
                <a:gd name="connsiteY23" fmla="*/ 1607556 h 1871633"/>
                <a:gd name="connsiteX24" fmla="*/ 128431 w 907677"/>
                <a:gd name="connsiteY24" fmla="*/ 1746088 h 1871633"/>
                <a:gd name="connsiteX25" fmla="*/ 271293 w 907677"/>
                <a:gd name="connsiteY25" fmla="*/ 1838443 h 1871633"/>
                <a:gd name="connsiteX26" fmla="*/ 450231 w 907677"/>
                <a:gd name="connsiteY26" fmla="*/ 1871633 h 1871633"/>
                <a:gd name="connsiteX27" fmla="*/ 665246 w 907677"/>
                <a:gd name="connsiteY27" fmla="*/ 1829785 h 1871633"/>
                <a:gd name="connsiteX28" fmla="*/ 806664 w 907677"/>
                <a:gd name="connsiteY28" fmla="*/ 1717227 h 1871633"/>
                <a:gd name="connsiteX29" fmla="*/ 883146 w 907677"/>
                <a:gd name="connsiteY29" fmla="*/ 1546948 h 1871633"/>
                <a:gd name="connsiteX30" fmla="*/ 906235 w 907677"/>
                <a:gd name="connsiteY30" fmla="*/ 1330490 h 1871633"/>
                <a:gd name="connsiteX31" fmla="*/ 896133 w 907677"/>
                <a:gd name="connsiteY31" fmla="*/ 1150109 h 1871633"/>
                <a:gd name="connsiteX32" fmla="*/ 855728 w 907677"/>
                <a:gd name="connsiteY32" fmla="*/ 1010134 h 1871633"/>
                <a:gd name="connsiteX33" fmla="*/ 772031 w 907677"/>
                <a:gd name="connsiteY33" fmla="*/ 904791 h 1871633"/>
                <a:gd name="connsiteX34" fmla="*/ 629169 w 907677"/>
                <a:gd name="connsiteY34" fmla="*/ 825424 h 1871633"/>
                <a:gd name="connsiteX35" fmla="*/ 427142 w 907677"/>
                <a:gd name="connsiteY35" fmla="*/ 744613 h 1871633"/>
                <a:gd name="connsiteX36" fmla="*/ 346332 w 907677"/>
                <a:gd name="connsiteY36" fmla="*/ 702764 h 1871633"/>
                <a:gd name="connsiteX37" fmla="*/ 301597 w 907677"/>
                <a:gd name="connsiteY37" fmla="*/ 655144 h 1871633"/>
                <a:gd name="connsiteX38" fmla="*/ 282838 w 907677"/>
                <a:gd name="connsiteY38" fmla="*/ 590207 h 1871633"/>
                <a:gd name="connsiteX39" fmla="*/ 278508 w 907677"/>
                <a:gd name="connsiteY39" fmla="*/ 497852 h 1871633"/>
                <a:gd name="connsiteX40" fmla="*/ 285724 w 907677"/>
                <a:gd name="connsiteY40" fmla="*/ 408383 h 1871633"/>
                <a:gd name="connsiteX41" fmla="*/ 313142 w 907677"/>
                <a:gd name="connsiteY41" fmla="*/ 333344 h 1871633"/>
                <a:gd name="connsiteX42" fmla="*/ 367978 w 907677"/>
                <a:gd name="connsiteY42" fmla="*/ 279951 h 1871633"/>
                <a:gd name="connsiteX43" fmla="*/ 457447 w 907677"/>
                <a:gd name="connsiteY43" fmla="*/ 259749 h 1871633"/>
                <a:gd name="connsiteX44" fmla="*/ 600308 w 907677"/>
                <a:gd name="connsiteY44" fmla="*/ 326129 h 1871633"/>
                <a:gd name="connsiteX45" fmla="*/ 643600 w 907677"/>
                <a:gd name="connsiteY45" fmla="*/ 481978 h 1871633"/>
                <a:gd name="connsiteX46" fmla="*/ 643600 w 907677"/>
                <a:gd name="connsiteY46" fmla="*/ 541143 h 1871633"/>
                <a:gd name="connsiteX47" fmla="*/ 907678 w 907677"/>
                <a:gd name="connsiteY47" fmla="*/ 541143 h 1871633"/>
                <a:gd name="connsiteX48" fmla="*/ 907678 w 907677"/>
                <a:gd name="connsiteY48" fmla="*/ 411269 h 1871633"/>
                <a:gd name="connsiteX49" fmla="*/ 875931 w 907677"/>
                <a:gd name="connsiteY49" fmla="*/ 259749 h 1871633"/>
                <a:gd name="connsiteX50" fmla="*/ 785019 w 907677"/>
                <a:gd name="connsiteY50" fmla="*/ 131317 h 187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07677" h="1871633">
                  <a:moveTo>
                    <a:pt x="785019" y="131317"/>
                  </a:moveTo>
                  <a:cubicBezTo>
                    <a:pt x="746056" y="92355"/>
                    <a:pt x="699879" y="59165"/>
                    <a:pt x="645043" y="36076"/>
                  </a:cubicBezTo>
                  <a:cubicBezTo>
                    <a:pt x="590207" y="11544"/>
                    <a:pt x="531042" y="0"/>
                    <a:pt x="464662" y="0"/>
                  </a:cubicBezTo>
                  <a:cubicBezTo>
                    <a:pt x="388180" y="0"/>
                    <a:pt x="321800" y="12987"/>
                    <a:pt x="265521" y="40405"/>
                  </a:cubicBezTo>
                  <a:cubicBezTo>
                    <a:pt x="209242" y="67823"/>
                    <a:pt x="161622" y="102456"/>
                    <a:pt x="124102" y="147191"/>
                  </a:cubicBezTo>
                  <a:cubicBezTo>
                    <a:pt x="86583" y="191925"/>
                    <a:pt x="59165" y="245318"/>
                    <a:pt x="40405" y="307369"/>
                  </a:cubicBezTo>
                  <a:cubicBezTo>
                    <a:pt x="21646" y="369420"/>
                    <a:pt x="11544" y="434357"/>
                    <a:pt x="11544" y="503624"/>
                  </a:cubicBezTo>
                  <a:cubicBezTo>
                    <a:pt x="11544" y="619068"/>
                    <a:pt x="30304" y="715752"/>
                    <a:pt x="69266" y="792233"/>
                  </a:cubicBezTo>
                  <a:cubicBezTo>
                    <a:pt x="108229" y="868715"/>
                    <a:pt x="184710" y="930766"/>
                    <a:pt x="298711" y="976944"/>
                  </a:cubicBezTo>
                  <a:lnTo>
                    <a:pt x="487751" y="1054868"/>
                  </a:lnTo>
                  <a:cubicBezTo>
                    <a:pt x="520941" y="1069299"/>
                    <a:pt x="546916" y="1082286"/>
                    <a:pt x="567118" y="1093831"/>
                  </a:cubicBezTo>
                  <a:cubicBezTo>
                    <a:pt x="587321" y="1105375"/>
                    <a:pt x="601751" y="1121248"/>
                    <a:pt x="613296" y="1140008"/>
                  </a:cubicBezTo>
                  <a:cubicBezTo>
                    <a:pt x="624840" y="1158768"/>
                    <a:pt x="632055" y="1183299"/>
                    <a:pt x="634942" y="1215047"/>
                  </a:cubicBezTo>
                  <a:cubicBezTo>
                    <a:pt x="637828" y="1246794"/>
                    <a:pt x="640714" y="1285756"/>
                    <a:pt x="640714" y="1333376"/>
                  </a:cubicBezTo>
                  <a:cubicBezTo>
                    <a:pt x="640714" y="1375225"/>
                    <a:pt x="639271" y="1412744"/>
                    <a:pt x="634942" y="1447377"/>
                  </a:cubicBezTo>
                  <a:cubicBezTo>
                    <a:pt x="632055" y="1482010"/>
                    <a:pt x="623397" y="1510871"/>
                    <a:pt x="610410" y="1533960"/>
                  </a:cubicBezTo>
                  <a:cubicBezTo>
                    <a:pt x="597422" y="1557049"/>
                    <a:pt x="578663" y="1575809"/>
                    <a:pt x="554131" y="1588796"/>
                  </a:cubicBezTo>
                  <a:cubicBezTo>
                    <a:pt x="529599" y="1601783"/>
                    <a:pt x="493523" y="1607556"/>
                    <a:pt x="448788" y="1607556"/>
                  </a:cubicBezTo>
                  <a:cubicBezTo>
                    <a:pt x="380965" y="1607556"/>
                    <a:pt x="333344" y="1588796"/>
                    <a:pt x="305926" y="1549834"/>
                  </a:cubicBezTo>
                  <a:cubicBezTo>
                    <a:pt x="277065" y="1510871"/>
                    <a:pt x="262635" y="1467580"/>
                    <a:pt x="262635" y="1418516"/>
                  </a:cubicBezTo>
                  <a:lnTo>
                    <a:pt x="262635" y="1336263"/>
                  </a:lnTo>
                  <a:lnTo>
                    <a:pt x="0" y="1336263"/>
                  </a:lnTo>
                  <a:lnTo>
                    <a:pt x="0" y="1434390"/>
                  </a:lnTo>
                  <a:cubicBezTo>
                    <a:pt x="0" y="1496441"/>
                    <a:pt x="11544" y="1554163"/>
                    <a:pt x="34633" y="1607556"/>
                  </a:cubicBezTo>
                  <a:cubicBezTo>
                    <a:pt x="57722" y="1660948"/>
                    <a:pt x="89469" y="1707126"/>
                    <a:pt x="128431" y="1746088"/>
                  </a:cubicBezTo>
                  <a:cubicBezTo>
                    <a:pt x="167394" y="1785050"/>
                    <a:pt x="215014" y="1815355"/>
                    <a:pt x="271293" y="1838443"/>
                  </a:cubicBezTo>
                  <a:cubicBezTo>
                    <a:pt x="326129" y="1861532"/>
                    <a:pt x="385294" y="1871633"/>
                    <a:pt x="450231" y="1871633"/>
                  </a:cubicBezTo>
                  <a:cubicBezTo>
                    <a:pt x="535371" y="1871633"/>
                    <a:pt x="606081" y="1857203"/>
                    <a:pt x="665246" y="1829785"/>
                  </a:cubicBezTo>
                  <a:cubicBezTo>
                    <a:pt x="724411" y="1802367"/>
                    <a:pt x="770588" y="1764848"/>
                    <a:pt x="806664" y="1717227"/>
                  </a:cubicBezTo>
                  <a:cubicBezTo>
                    <a:pt x="841298" y="1669607"/>
                    <a:pt x="867272" y="1613328"/>
                    <a:pt x="883146" y="1546948"/>
                  </a:cubicBezTo>
                  <a:cubicBezTo>
                    <a:pt x="899020" y="1480567"/>
                    <a:pt x="906235" y="1408415"/>
                    <a:pt x="906235" y="1330490"/>
                  </a:cubicBezTo>
                  <a:cubicBezTo>
                    <a:pt x="906235" y="1262667"/>
                    <a:pt x="903349" y="1203502"/>
                    <a:pt x="896133" y="1150109"/>
                  </a:cubicBezTo>
                  <a:cubicBezTo>
                    <a:pt x="888918" y="1098160"/>
                    <a:pt x="875931" y="1050539"/>
                    <a:pt x="855728" y="1010134"/>
                  </a:cubicBezTo>
                  <a:cubicBezTo>
                    <a:pt x="835525" y="969728"/>
                    <a:pt x="808107" y="933652"/>
                    <a:pt x="772031" y="904791"/>
                  </a:cubicBezTo>
                  <a:cubicBezTo>
                    <a:pt x="735955" y="874487"/>
                    <a:pt x="688334" y="848512"/>
                    <a:pt x="629169" y="825424"/>
                  </a:cubicBezTo>
                  <a:lnTo>
                    <a:pt x="427142" y="744613"/>
                  </a:lnTo>
                  <a:cubicBezTo>
                    <a:pt x="392509" y="730182"/>
                    <a:pt x="365091" y="717195"/>
                    <a:pt x="346332" y="702764"/>
                  </a:cubicBezTo>
                  <a:cubicBezTo>
                    <a:pt x="326129" y="688334"/>
                    <a:pt x="311699" y="672460"/>
                    <a:pt x="301597" y="655144"/>
                  </a:cubicBezTo>
                  <a:cubicBezTo>
                    <a:pt x="291496" y="636384"/>
                    <a:pt x="284281" y="616182"/>
                    <a:pt x="282838" y="590207"/>
                  </a:cubicBezTo>
                  <a:cubicBezTo>
                    <a:pt x="279952" y="565675"/>
                    <a:pt x="278508" y="533928"/>
                    <a:pt x="278508" y="497852"/>
                  </a:cubicBezTo>
                  <a:cubicBezTo>
                    <a:pt x="278508" y="466105"/>
                    <a:pt x="281395" y="437244"/>
                    <a:pt x="285724" y="408383"/>
                  </a:cubicBezTo>
                  <a:cubicBezTo>
                    <a:pt x="291496" y="379522"/>
                    <a:pt x="300154" y="354990"/>
                    <a:pt x="313142" y="333344"/>
                  </a:cubicBezTo>
                  <a:cubicBezTo>
                    <a:pt x="326129" y="311698"/>
                    <a:pt x="343446" y="294382"/>
                    <a:pt x="367978" y="279951"/>
                  </a:cubicBezTo>
                  <a:cubicBezTo>
                    <a:pt x="391066" y="265521"/>
                    <a:pt x="421370" y="259749"/>
                    <a:pt x="457447" y="259749"/>
                  </a:cubicBezTo>
                  <a:cubicBezTo>
                    <a:pt x="525270" y="259749"/>
                    <a:pt x="572890" y="281394"/>
                    <a:pt x="600308" y="326129"/>
                  </a:cubicBezTo>
                  <a:cubicBezTo>
                    <a:pt x="629169" y="369420"/>
                    <a:pt x="643600" y="422813"/>
                    <a:pt x="643600" y="481978"/>
                  </a:cubicBezTo>
                  <a:lnTo>
                    <a:pt x="643600" y="541143"/>
                  </a:lnTo>
                  <a:lnTo>
                    <a:pt x="907678" y="541143"/>
                  </a:lnTo>
                  <a:lnTo>
                    <a:pt x="907678" y="411269"/>
                  </a:lnTo>
                  <a:cubicBezTo>
                    <a:pt x="907678" y="359319"/>
                    <a:pt x="897576" y="308812"/>
                    <a:pt x="875931" y="259749"/>
                  </a:cubicBezTo>
                  <a:cubicBezTo>
                    <a:pt x="854285" y="215014"/>
                    <a:pt x="823981" y="170280"/>
                    <a:pt x="785019" y="131317"/>
                  </a:cubicBez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sp>
          <p:nvSpPr>
            <p:cNvPr id="86" name="Freihandform: Form 85">
              <a:extLst>
                <a:ext uri="{FF2B5EF4-FFF2-40B4-BE49-F238E27FC236}">
                  <a16:creationId xmlns:a16="http://schemas.microsoft.com/office/drawing/2014/main" id="{89B8B154-062B-4D37-AB80-8B30B15E439A}"/>
                </a:ext>
              </a:extLst>
            </p:cNvPr>
            <p:cNvSpPr/>
            <p:nvPr/>
          </p:nvSpPr>
          <p:spPr>
            <a:xfrm>
              <a:off x="2059019" y="2532165"/>
              <a:ext cx="1010134" cy="1904823"/>
            </a:xfrm>
            <a:custGeom>
              <a:avLst/>
              <a:gdLst>
                <a:gd name="connsiteX0" fmla="*/ 886032 w 1010134"/>
                <a:gd name="connsiteY0" fmla="*/ 1422845 h 1904823"/>
                <a:gd name="connsiteX1" fmla="*/ 886032 w 1010134"/>
                <a:gd name="connsiteY1" fmla="*/ 450231 h 1904823"/>
                <a:gd name="connsiteX2" fmla="*/ 847070 w 1010134"/>
                <a:gd name="connsiteY2" fmla="*/ 253976 h 1904823"/>
                <a:gd name="connsiteX3" fmla="*/ 744613 w 1010134"/>
                <a:gd name="connsiteY3" fmla="*/ 112558 h 1904823"/>
                <a:gd name="connsiteX4" fmla="*/ 601752 w 1010134"/>
                <a:gd name="connsiteY4" fmla="*/ 28861 h 1904823"/>
                <a:gd name="connsiteX5" fmla="*/ 443016 w 1010134"/>
                <a:gd name="connsiteY5" fmla="*/ 0 h 1904823"/>
                <a:gd name="connsiteX6" fmla="*/ 284281 w 1010134"/>
                <a:gd name="connsiteY6" fmla="*/ 28861 h 1904823"/>
                <a:gd name="connsiteX7" fmla="*/ 141419 w 1010134"/>
                <a:gd name="connsiteY7" fmla="*/ 112558 h 1904823"/>
                <a:gd name="connsiteX8" fmla="*/ 38962 w 1010134"/>
                <a:gd name="connsiteY8" fmla="*/ 253976 h 1904823"/>
                <a:gd name="connsiteX9" fmla="*/ 0 w 1010134"/>
                <a:gd name="connsiteY9" fmla="*/ 450231 h 1904823"/>
                <a:gd name="connsiteX10" fmla="*/ 0 w 1010134"/>
                <a:gd name="connsiteY10" fmla="*/ 1422845 h 1904823"/>
                <a:gd name="connsiteX11" fmla="*/ 38962 w 1010134"/>
                <a:gd name="connsiteY11" fmla="*/ 1620543 h 1904823"/>
                <a:gd name="connsiteX12" fmla="*/ 141419 w 1010134"/>
                <a:gd name="connsiteY12" fmla="*/ 1760519 h 1904823"/>
                <a:gd name="connsiteX13" fmla="*/ 284281 w 1010134"/>
                <a:gd name="connsiteY13" fmla="*/ 1844215 h 1904823"/>
                <a:gd name="connsiteX14" fmla="*/ 443016 w 1010134"/>
                <a:gd name="connsiteY14" fmla="*/ 1873076 h 1904823"/>
                <a:gd name="connsiteX15" fmla="*/ 588764 w 1010134"/>
                <a:gd name="connsiteY15" fmla="*/ 1849988 h 1904823"/>
                <a:gd name="connsiteX16" fmla="*/ 720081 w 1010134"/>
                <a:gd name="connsiteY16" fmla="*/ 1777835 h 1904823"/>
                <a:gd name="connsiteX17" fmla="*/ 875931 w 1010134"/>
                <a:gd name="connsiteY17" fmla="*/ 1904824 h 1904823"/>
                <a:gd name="connsiteX18" fmla="*/ 1010134 w 1010134"/>
                <a:gd name="connsiteY18" fmla="*/ 1744645 h 1904823"/>
                <a:gd name="connsiteX19" fmla="*/ 847070 w 1010134"/>
                <a:gd name="connsiteY19" fmla="*/ 1613328 h 1904823"/>
                <a:gd name="connsiteX20" fmla="*/ 886032 w 1010134"/>
                <a:gd name="connsiteY20" fmla="*/ 1422845 h 1904823"/>
                <a:gd name="connsiteX21" fmla="*/ 621954 w 1010134"/>
                <a:gd name="connsiteY21" fmla="*/ 1422845 h 1904823"/>
                <a:gd name="connsiteX22" fmla="*/ 621954 w 1010134"/>
                <a:gd name="connsiteY22" fmla="*/ 1428618 h 1904823"/>
                <a:gd name="connsiteX23" fmla="*/ 515169 w 1010134"/>
                <a:gd name="connsiteY23" fmla="*/ 1343478 h 1904823"/>
                <a:gd name="connsiteX24" fmla="*/ 380965 w 1010134"/>
                <a:gd name="connsiteY24" fmla="*/ 1503656 h 1904823"/>
                <a:gd name="connsiteX25" fmla="*/ 499295 w 1010134"/>
                <a:gd name="connsiteY25" fmla="*/ 1598897 h 1904823"/>
                <a:gd name="connsiteX26" fmla="*/ 443016 w 1010134"/>
                <a:gd name="connsiteY26" fmla="*/ 1608999 h 1904823"/>
                <a:gd name="connsiteX27" fmla="*/ 317471 w 1010134"/>
                <a:gd name="connsiteY27" fmla="*/ 1564264 h 1904823"/>
                <a:gd name="connsiteX28" fmla="*/ 264078 w 1010134"/>
                <a:gd name="connsiteY28" fmla="*/ 1422845 h 1904823"/>
                <a:gd name="connsiteX29" fmla="*/ 264078 w 1010134"/>
                <a:gd name="connsiteY29" fmla="*/ 450231 h 1904823"/>
                <a:gd name="connsiteX30" fmla="*/ 317471 w 1010134"/>
                <a:gd name="connsiteY30" fmla="*/ 308812 h 1904823"/>
                <a:gd name="connsiteX31" fmla="*/ 443016 w 1010134"/>
                <a:gd name="connsiteY31" fmla="*/ 264078 h 1904823"/>
                <a:gd name="connsiteX32" fmla="*/ 568561 w 1010134"/>
                <a:gd name="connsiteY32" fmla="*/ 308812 h 1904823"/>
                <a:gd name="connsiteX33" fmla="*/ 621954 w 1010134"/>
                <a:gd name="connsiteY33" fmla="*/ 450231 h 1904823"/>
                <a:gd name="connsiteX34" fmla="*/ 621954 w 1010134"/>
                <a:gd name="connsiteY34" fmla="*/ 1422845 h 1904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0134" h="1904823">
                  <a:moveTo>
                    <a:pt x="886032" y="1422845"/>
                  </a:moveTo>
                  <a:lnTo>
                    <a:pt x="886032" y="450231"/>
                  </a:lnTo>
                  <a:cubicBezTo>
                    <a:pt x="886032" y="376636"/>
                    <a:pt x="873045" y="310255"/>
                    <a:pt x="847070" y="253976"/>
                  </a:cubicBezTo>
                  <a:cubicBezTo>
                    <a:pt x="821095" y="197698"/>
                    <a:pt x="786462" y="150077"/>
                    <a:pt x="744613" y="112558"/>
                  </a:cubicBezTo>
                  <a:cubicBezTo>
                    <a:pt x="702765" y="75038"/>
                    <a:pt x="655144" y="47621"/>
                    <a:pt x="601752" y="28861"/>
                  </a:cubicBezTo>
                  <a:cubicBezTo>
                    <a:pt x="549802" y="10101"/>
                    <a:pt x="496409" y="0"/>
                    <a:pt x="443016" y="0"/>
                  </a:cubicBezTo>
                  <a:cubicBezTo>
                    <a:pt x="389623" y="0"/>
                    <a:pt x="336230" y="10101"/>
                    <a:pt x="284281" y="28861"/>
                  </a:cubicBezTo>
                  <a:cubicBezTo>
                    <a:pt x="232331" y="47621"/>
                    <a:pt x="184710" y="76482"/>
                    <a:pt x="141419" y="112558"/>
                  </a:cubicBezTo>
                  <a:cubicBezTo>
                    <a:pt x="99570" y="150077"/>
                    <a:pt x="64937" y="196255"/>
                    <a:pt x="38962" y="253976"/>
                  </a:cubicBezTo>
                  <a:cubicBezTo>
                    <a:pt x="12987" y="310255"/>
                    <a:pt x="0" y="376636"/>
                    <a:pt x="0" y="450231"/>
                  </a:cubicBezTo>
                  <a:lnTo>
                    <a:pt x="0" y="1422845"/>
                  </a:lnTo>
                  <a:cubicBezTo>
                    <a:pt x="0" y="1499327"/>
                    <a:pt x="12987" y="1564264"/>
                    <a:pt x="38962" y="1620543"/>
                  </a:cubicBezTo>
                  <a:cubicBezTo>
                    <a:pt x="64937" y="1676822"/>
                    <a:pt x="99570" y="1722999"/>
                    <a:pt x="141419" y="1760519"/>
                  </a:cubicBezTo>
                  <a:cubicBezTo>
                    <a:pt x="183267" y="1798038"/>
                    <a:pt x="230888" y="1825456"/>
                    <a:pt x="284281" y="1844215"/>
                  </a:cubicBezTo>
                  <a:cubicBezTo>
                    <a:pt x="336230" y="1862975"/>
                    <a:pt x="389623" y="1873076"/>
                    <a:pt x="443016" y="1873076"/>
                  </a:cubicBezTo>
                  <a:cubicBezTo>
                    <a:pt x="493523" y="1873076"/>
                    <a:pt x="541143" y="1865861"/>
                    <a:pt x="588764" y="1849988"/>
                  </a:cubicBezTo>
                  <a:cubicBezTo>
                    <a:pt x="636385" y="1834114"/>
                    <a:pt x="679676" y="1811026"/>
                    <a:pt x="720081" y="1777835"/>
                  </a:cubicBezTo>
                  <a:lnTo>
                    <a:pt x="875931" y="1904824"/>
                  </a:lnTo>
                  <a:lnTo>
                    <a:pt x="1010134" y="1744645"/>
                  </a:lnTo>
                  <a:lnTo>
                    <a:pt x="847070" y="1613328"/>
                  </a:lnTo>
                  <a:cubicBezTo>
                    <a:pt x="873045" y="1558492"/>
                    <a:pt x="886032" y="1494998"/>
                    <a:pt x="886032" y="1422845"/>
                  </a:cubicBezTo>
                  <a:close/>
                  <a:moveTo>
                    <a:pt x="621954" y="1422845"/>
                  </a:moveTo>
                  <a:lnTo>
                    <a:pt x="621954" y="1428618"/>
                  </a:lnTo>
                  <a:lnTo>
                    <a:pt x="515169" y="1343478"/>
                  </a:lnTo>
                  <a:lnTo>
                    <a:pt x="380965" y="1503656"/>
                  </a:lnTo>
                  <a:lnTo>
                    <a:pt x="499295" y="1598897"/>
                  </a:lnTo>
                  <a:cubicBezTo>
                    <a:pt x="483421" y="1606113"/>
                    <a:pt x="464662" y="1608999"/>
                    <a:pt x="443016" y="1608999"/>
                  </a:cubicBezTo>
                  <a:cubicBezTo>
                    <a:pt x="395395" y="1608999"/>
                    <a:pt x="353547" y="1594568"/>
                    <a:pt x="317471" y="1564264"/>
                  </a:cubicBezTo>
                  <a:cubicBezTo>
                    <a:pt x="281395" y="1533960"/>
                    <a:pt x="264078" y="1487783"/>
                    <a:pt x="264078" y="1422845"/>
                  </a:cubicBezTo>
                  <a:lnTo>
                    <a:pt x="264078" y="450231"/>
                  </a:lnTo>
                  <a:cubicBezTo>
                    <a:pt x="264078" y="386737"/>
                    <a:pt x="281395" y="339116"/>
                    <a:pt x="317471" y="308812"/>
                  </a:cubicBezTo>
                  <a:cubicBezTo>
                    <a:pt x="352104" y="278508"/>
                    <a:pt x="393952" y="264078"/>
                    <a:pt x="443016" y="264078"/>
                  </a:cubicBezTo>
                  <a:cubicBezTo>
                    <a:pt x="490637" y="264078"/>
                    <a:pt x="532485" y="278508"/>
                    <a:pt x="568561" y="308812"/>
                  </a:cubicBezTo>
                  <a:cubicBezTo>
                    <a:pt x="603195" y="339116"/>
                    <a:pt x="621954" y="385294"/>
                    <a:pt x="621954" y="450231"/>
                  </a:cubicBezTo>
                  <a:lnTo>
                    <a:pt x="621954" y="1422845"/>
                  </a:lnTo>
                  <a:close/>
                </a:path>
              </a:pathLst>
            </a:custGeom>
            <a:grpFill/>
            <a:ln w="14430" cap="flat">
              <a:noFill/>
              <a:prstDash val="solid"/>
              <a:miter/>
            </a:ln>
          </p:spPr>
          <p:txBody>
            <a:bodyPr rtlCol="0" anchor="ctr"/>
            <a:lstStyle/>
            <a:p>
              <a:endParaRPr lang="en-US" dirty="0">
                <a:gradFill>
                  <a:gsLst>
                    <a:gs pos="0">
                      <a:schemeClr val="accent6"/>
                    </a:gs>
                    <a:gs pos="50000">
                      <a:schemeClr val="accent1"/>
                    </a:gs>
                    <a:gs pos="100000">
                      <a:schemeClr val="accent5"/>
                    </a:gs>
                  </a:gsLst>
                  <a:lin ang="5400000" scaled="1"/>
                </a:gradFill>
              </a:endParaRPr>
            </a:p>
          </p:txBody>
        </p:sp>
        <p:sp>
          <p:nvSpPr>
            <p:cNvPr id="87" name="Freihandform: Form 86">
              <a:extLst>
                <a:ext uri="{FF2B5EF4-FFF2-40B4-BE49-F238E27FC236}">
                  <a16:creationId xmlns:a16="http://schemas.microsoft.com/office/drawing/2014/main" id="{6678E61B-AB8F-4D4E-823E-AA46004FF2CB}"/>
                </a:ext>
              </a:extLst>
            </p:cNvPr>
            <p:cNvSpPr/>
            <p:nvPr/>
          </p:nvSpPr>
          <p:spPr>
            <a:xfrm>
              <a:off x="3177382" y="2548038"/>
              <a:ext cx="855727" cy="1841329"/>
            </a:xfrm>
            <a:custGeom>
              <a:avLst/>
              <a:gdLst>
                <a:gd name="connsiteX0" fmla="*/ 737398 w 855727"/>
                <a:gd name="connsiteY0" fmla="*/ 129874 h 1841329"/>
                <a:gd name="connsiteX1" fmla="*/ 587321 w 855727"/>
                <a:gd name="connsiteY1" fmla="*/ 28861 h 1841329"/>
                <a:gd name="connsiteX2" fmla="*/ 395395 w 855727"/>
                <a:gd name="connsiteY2" fmla="*/ 0 h 1841329"/>
                <a:gd name="connsiteX3" fmla="*/ 0 w 855727"/>
                <a:gd name="connsiteY3" fmla="*/ 0 h 1841329"/>
                <a:gd name="connsiteX4" fmla="*/ 0 w 855727"/>
                <a:gd name="connsiteY4" fmla="*/ 1841329 h 1841329"/>
                <a:gd name="connsiteX5" fmla="*/ 264078 w 855727"/>
                <a:gd name="connsiteY5" fmla="*/ 1841329 h 1841329"/>
                <a:gd name="connsiteX6" fmla="*/ 264078 w 855727"/>
                <a:gd name="connsiteY6" fmla="*/ 1122691 h 1841329"/>
                <a:gd name="connsiteX7" fmla="*/ 398281 w 855727"/>
                <a:gd name="connsiteY7" fmla="*/ 1122691 h 1841329"/>
                <a:gd name="connsiteX8" fmla="*/ 636384 w 855727"/>
                <a:gd name="connsiteY8" fmla="*/ 1072185 h 1841329"/>
                <a:gd name="connsiteX9" fmla="*/ 780689 w 855727"/>
                <a:gd name="connsiteY9" fmla="*/ 930766 h 1841329"/>
                <a:gd name="connsiteX10" fmla="*/ 841297 w 855727"/>
                <a:gd name="connsiteY10" fmla="*/ 769145 h 1841329"/>
                <a:gd name="connsiteX11" fmla="*/ 855728 w 855727"/>
                <a:gd name="connsiteY11" fmla="*/ 561346 h 1841329"/>
                <a:gd name="connsiteX12" fmla="*/ 829753 w 855727"/>
                <a:gd name="connsiteY12" fmla="*/ 298711 h 1841329"/>
                <a:gd name="connsiteX13" fmla="*/ 737398 w 855727"/>
                <a:gd name="connsiteY13" fmla="*/ 129874 h 1841329"/>
                <a:gd name="connsiteX14" fmla="*/ 604637 w 855727"/>
                <a:gd name="connsiteY14" fmla="*/ 691220 h 1841329"/>
                <a:gd name="connsiteX15" fmla="*/ 580106 w 855727"/>
                <a:gd name="connsiteY15" fmla="*/ 787904 h 1841329"/>
                <a:gd name="connsiteX16" fmla="*/ 515168 w 855727"/>
                <a:gd name="connsiteY16" fmla="*/ 851398 h 1841329"/>
                <a:gd name="connsiteX17" fmla="*/ 391066 w 855727"/>
                <a:gd name="connsiteY17" fmla="*/ 874487 h 1841329"/>
                <a:gd name="connsiteX18" fmla="*/ 264078 w 855727"/>
                <a:gd name="connsiteY18" fmla="*/ 874487 h 1841329"/>
                <a:gd name="connsiteX19" fmla="*/ 264078 w 855727"/>
                <a:gd name="connsiteY19" fmla="*/ 248204 h 1841329"/>
                <a:gd name="connsiteX20" fmla="*/ 401167 w 855727"/>
                <a:gd name="connsiteY20" fmla="*/ 248204 h 1841329"/>
                <a:gd name="connsiteX21" fmla="*/ 519498 w 855727"/>
                <a:gd name="connsiteY21" fmla="*/ 272736 h 1841329"/>
                <a:gd name="connsiteX22" fmla="*/ 580106 w 855727"/>
                <a:gd name="connsiteY22" fmla="*/ 340559 h 1841329"/>
                <a:gd name="connsiteX23" fmla="*/ 603194 w 855727"/>
                <a:gd name="connsiteY23" fmla="*/ 441573 h 1841329"/>
                <a:gd name="connsiteX24" fmla="*/ 607524 w 855727"/>
                <a:gd name="connsiteY24" fmla="*/ 564232 h 1841329"/>
                <a:gd name="connsiteX25" fmla="*/ 604637 w 855727"/>
                <a:gd name="connsiteY25" fmla="*/ 691220 h 1841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55727" h="1841329">
                  <a:moveTo>
                    <a:pt x="737398" y="129874"/>
                  </a:moveTo>
                  <a:cubicBezTo>
                    <a:pt x="692664" y="82254"/>
                    <a:pt x="642157" y="47621"/>
                    <a:pt x="587321" y="28861"/>
                  </a:cubicBezTo>
                  <a:cubicBezTo>
                    <a:pt x="532485" y="10101"/>
                    <a:pt x="468991" y="0"/>
                    <a:pt x="395395" y="0"/>
                  </a:cubicBezTo>
                  <a:lnTo>
                    <a:pt x="0" y="0"/>
                  </a:lnTo>
                  <a:lnTo>
                    <a:pt x="0" y="1841329"/>
                  </a:lnTo>
                  <a:lnTo>
                    <a:pt x="264078" y="1841329"/>
                  </a:lnTo>
                  <a:lnTo>
                    <a:pt x="264078" y="1122691"/>
                  </a:lnTo>
                  <a:lnTo>
                    <a:pt x="398281" y="1122691"/>
                  </a:lnTo>
                  <a:cubicBezTo>
                    <a:pt x="496409" y="1122691"/>
                    <a:pt x="575776" y="1105375"/>
                    <a:pt x="636384" y="1072185"/>
                  </a:cubicBezTo>
                  <a:cubicBezTo>
                    <a:pt x="696993" y="1038995"/>
                    <a:pt x="744613" y="991374"/>
                    <a:pt x="780689" y="930766"/>
                  </a:cubicBezTo>
                  <a:cubicBezTo>
                    <a:pt x="810994" y="880259"/>
                    <a:pt x="832639" y="826867"/>
                    <a:pt x="841297" y="769145"/>
                  </a:cubicBezTo>
                  <a:cubicBezTo>
                    <a:pt x="851399" y="711423"/>
                    <a:pt x="855728" y="642156"/>
                    <a:pt x="855728" y="561346"/>
                  </a:cubicBezTo>
                  <a:cubicBezTo>
                    <a:pt x="855728" y="451674"/>
                    <a:pt x="847070" y="363648"/>
                    <a:pt x="829753" y="298711"/>
                  </a:cubicBezTo>
                  <a:cubicBezTo>
                    <a:pt x="813880" y="233774"/>
                    <a:pt x="782133" y="177495"/>
                    <a:pt x="737398" y="129874"/>
                  </a:cubicBezTo>
                  <a:close/>
                  <a:moveTo>
                    <a:pt x="604637" y="691220"/>
                  </a:moveTo>
                  <a:cubicBezTo>
                    <a:pt x="601751" y="728739"/>
                    <a:pt x="594536" y="761929"/>
                    <a:pt x="580106" y="787904"/>
                  </a:cubicBezTo>
                  <a:cubicBezTo>
                    <a:pt x="565675" y="815322"/>
                    <a:pt x="545472" y="835525"/>
                    <a:pt x="515168" y="851398"/>
                  </a:cubicBezTo>
                  <a:cubicBezTo>
                    <a:pt x="486307" y="867272"/>
                    <a:pt x="444459" y="874487"/>
                    <a:pt x="391066" y="874487"/>
                  </a:cubicBezTo>
                  <a:lnTo>
                    <a:pt x="264078" y="874487"/>
                  </a:lnTo>
                  <a:lnTo>
                    <a:pt x="264078" y="248204"/>
                  </a:lnTo>
                  <a:lnTo>
                    <a:pt x="401167" y="248204"/>
                  </a:lnTo>
                  <a:cubicBezTo>
                    <a:pt x="453117" y="248204"/>
                    <a:pt x="492080" y="256863"/>
                    <a:pt x="519498" y="272736"/>
                  </a:cubicBezTo>
                  <a:cubicBezTo>
                    <a:pt x="546915" y="288610"/>
                    <a:pt x="567118" y="311698"/>
                    <a:pt x="580106" y="340559"/>
                  </a:cubicBezTo>
                  <a:cubicBezTo>
                    <a:pt x="593093" y="369420"/>
                    <a:pt x="600308" y="402610"/>
                    <a:pt x="603194" y="441573"/>
                  </a:cubicBezTo>
                  <a:cubicBezTo>
                    <a:pt x="606081" y="480535"/>
                    <a:pt x="607524" y="520940"/>
                    <a:pt x="607524" y="564232"/>
                  </a:cubicBezTo>
                  <a:cubicBezTo>
                    <a:pt x="608967" y="610409"/>
                    <a:pt x="607524" y="652258"/>
                    <a:pt x="604637" y="691220"/>
                  </a:cubicBez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sp>
          <p:nvSpPr>
            <p:cNvPr id="88" name="Freihandform: Form 87">
              <a:extLst>
                <a:ext uri="{FF2B5EF4-FFF2-40B4-BE49-F238E27FC236}">
                  <a16:creationId xmlns:a16="http://schemas.microsoft.com/office/drawing/2014/main" id="{87431714-CC72-4033-A649-2DD893E2001C}"/>
                </a:ext>
              </a:extLst>
            </p:cNvPr>
            <p:cNvSpPr/>
            <p:nvPr/>
          </p:nvSpPr>
          <p:spPr>
            <a:xfrm>
              <a:off x="3777690" y="4338861"/>
              <a:ext cx="50506" cy="50506"/>
            </a:xfrm>
            <a:custGeom>
              <a:avLst/>
              <a:gdLst>
                <a:gd name="connsiteX0" fmla="*/ 0 w 50506"/>
                <a:gd name="connsiteY0" fmla="*/ 0 h 50506"/>
                <a:gd name="connsiteX1" fmla="*/ 50507 w 50506"/>
                <a:gd name="connsiteY1" fmla="*/ 0 h 50506"/>
                <a:gd name="connsiteX2" fmla="*/ 50507 w 50506"/>
                <a:gd name="connsiteY2" fmla="*/ 50507 h 50506"/>
                <a:gd name="connsiteX3" fmla="*/ 0 w 50506"/>
                <a:gd name="connsiteY3" fmla="*/ 50507 h 50506"/>
              </a:gdLst>
              <a:ahLst/>
              <a:cxnLst>
                <a:cxn ang="0">
                  <a:pos x="connsiteX0" y="connsiteY0"/>
                </a:cxn>
                <a:cxn ang="0">
                  <a:pos x="connsiteX1" y="connsiteY1"/>
                </a:cxn>
                <a:cxn ang="0">
                  <a:pos x="connsiteX2" y="connsiteY2"/>
                </a:cxn>
                <a:cxn ang="0">
                  <a:pos x="connsiteX3" y="connsiteY3"/>
                </a:cxn>
              </a:cxnLst>
              <a:rect l="l" t="t" r="r" b="b"/>
              <a:pathLst>
                <a:path w="50506" h="50506">
                  <a:moveTo>
                    <a:pt x="0" y="0"/>
                  </a:moveTo>
                  <a:lnTo>
                    <a:pt x="50507" y="0"/>
                  </a:lnTo>
                  <a:lnTo>
                    <a:pt x="50507" y="50507"/>
                  </a:lnTo>
                  <a:lnTo>
                    <a:pt x="0" y="50507"/>
                  </a:ln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sp>
          <p:nvSpPr>
            <p:cNvPr id="89" name="Freihandform: Form 88">
              <a:extLst>
                <a:ext uri="{FF2B5EF4-FFF2-40B4-BE49-F238E27FC236}">
                  <a16:creationId xmlns:a16="http://schemas.microsoft.com/office/drawing/2014/main" id="{6C405EDD-97EB-4D30-8B5A-B76EA5042ED7}"/>
                </a:ext>
              </a:extLst>
            </p:cNvPr>
            <p:cNvSpPr/>
            <p:nvPr/>
          </p:nvSpPr>
          <p:spPr>
            <a:xfrm>
              <a:off x="3865716" y="4034378"/>
              <a:ext cx="147190" cy="354989"/>
            </a:xfrm>
            <a:custGeom>
              <a:avLst/>
              <a:gdLst>
                <a:gd name="connsiteX0" fmla="*/ 125545 w 147190"/>
                <a:gd name="connsiteY0" fmla="*/ 20203 h 354989"/>
                <a:gd name="connsiteX1" fmla="*/ 102456 w 147190"/>
                <a:gd name="connsiteY1" fmla="*/ 5772 h 354989"/>
                <a:gd name="connsiteX2" fmla="*/ 73595 w 147190"/>
                <a:gd name="connsiteY2" fmla="*/ 0 h 354989"/>
                <a:gd name="connsiteX3" fmla="*/ 44734 w 147190"/>
                <a:gd name="connsiteY3" fmla="*/ 5772 h 354989"/>
                <a:gd name="connsiteX4" fmla="*/ 21646 w 147190"/>
                <a:gd name="connsiteY4" fmla="*/ 20203 h 354989"/>
                <a:gd name="connsiteX5" fmla="*/ 5772 w 147190"/>
                <a:gd name="connsiteY5" fmla="*/ 43291 h 354989"/>
                <a:gd name="connsiteX6" fmla="*/ 0 w 147190"/>
                <a:gd name="connsiteY6" fmla="*/ 75039 h 354989"/>
                <a:gd name="connsiteX7" fmla="*/ 0 w 147190"/>
                <a:gd name="connsiteY7" fmla="*/ 279951 h 354989"/>
                <a:gd name="connsiteX8" fmla="*/ 5772 w 147190"/>
                <a:gd name="connsiteY8" fmla="*/ 311698 h 354989"/>
                <a:gd name="connsiteX9" fmla="*/ 21646 w 147190"/>
                <a:gd name="connsiteY9" fmla="*/ 334787 h 354989"/>
                <a:gd name="connsiteX10" fmla="*/ 44734 w 147190"/>
                <a:gd name="connsiteY10" fmla="*/ 349218 h 354989"/>
                <a:gd name="connsiteX11" fmla="*/ 73595 w 147190"/>
                <a:gd name="connsiteY11" fmla="*/ 354990 h 354989"/>
                <a:gd name="connsiteX12" fmla="*/ 102456 w 147190"/>
                <a:gd name="connsiteY12" fmla="*/ 349218 h 354989"/>
                <a:gd name="connsiteX13" fmla="*/ 125545 w 147190"/>
                <a:gd name="connsiteY13" fmla="*/ 334787 h 354989"/>
                <a:gd name="connsiteX14" fmla="*/ 141419 w 147190"/>
                <a:gd name="connsiteY14" fmla="*/ 311698 h 354989"/>
                <a:gd name="connsiteX15" fmla="*/ 147191 w 147190"/>
                <a:gd name="connsiteY15" fmla="*/ 279951 h 354989"/>
                <a:gd name="connsiteX16" fmla="*/ 147191 w 147190"/>
                <a:gd name="connsiteY16" fmla="*/ 75039 h 354989"/>
                <a:gd name="connsiteX17" fmla="*/ 141419 w 147190"/>
                <a:gd name="connsiteY17" fmla="*/ 43291 h 354989"/>
                <a:gd name="connsiteX18" fmla="*/ 125545 w 147190"/>
                <a:gd name="connsiteY18" fmla="*/ 20203 h 354989"/>
                <a:gd name="connsiteX19" fmla="*/ 98127 w 147190"/>
                <a:gd name="connsiteY19" fmla="*/ 279951 h 354989"/>
                <a:gd name="connsiteX20" fmla="*/ 90912 w 147190"/>
                <a:gd name="connsiteY20" fmla="*/ 297268 h 354989"/>
                <a:gd name="connsiteX21" fmla="*/ 73595 w 147190"/>
                <a:gd name="connsiteY21" fmla="*/ 304483 h 354989"/>
                <a:gd name="connsiteX22" fmla="*/ 56279 w 147190"/>
                <a:gd name="connsiteY22" fmla="*/ 297268 h 354989"/>
                <a:gd name="connsiteX23" fmla="*/ 49064 w 147190"/>
                <a:gd name="connsiteY23" fmla="*/ 279951 h 354989"/>
                <a:gd name="connsiteX24" fmla="*/ 49064 w 147190"/>
                <a:gd name="connsiteY24" fmla="*/ 75039 h 354989"/>
                <a:gd name="connsiteX25" fmla="*/ 56279 w 147190"/>
                <a:gd name="connsiteY25" fmla="*/ 57722 h 354989"/>
                <a:gd name="connsiteX26" fmla="*/ 73595 w 147190"/>
                <a:gd name="connsiteY26" fmla="*/ 50507 h 354989"/>
                <a:gd name="connsiteX27" fmla="*/ 90912 w 147190"/>
                <a:gd name="connsiteY27" fmla="*/ 57722 h 354989"/>
                <a:gd name="connsiteX28" fmla="*/ 98127 w 147190"/>
                <a:gd name="connsiteY28" fmla="*/ 75039 h 354989"/>
                <a:gd name="connsiteX29" fmla="*/ 98127 w 147190"/>
                <a:gd name="connsiteY29" fmla="*/ 279951 h 35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7190" h="354989">
                  <a:moveTo>
                    <a:pt x="125545" y="20203"/>
                  </a:moveTo>
                  <a:cubicBezTo>
                    <a:pt x="118330" y="12987"/>
                    <a:pt x="111115" y="8658"/>
                    <a:pt x="102456" y="5772"/>
                  </a:cubicBezTo>
                  <a:cubicBezTo>
                    <a:pt x="93798" y="2886"/>
                    <a:pt x="83697" y="0"/>
                    <a:pt x="73595" y="0"/>
                  </a:cubicBezTo>
                  <a:cubicBezTo>
                    <a:pt x="63494" y="0"/>
                    <a:pt x="54836" y="1443"/>
                    <a:pt x="44734" y="5772"/>
                  </a:cubicBezTo>
                  <a:cubicBezTo>
                    <a:pt x="36076" y="8658"/>
                    <a:pt x="27418" y="14430"/>
                    <a:pt x="21646" y="20203"/>
                  </a:cubicBezTo>
                  <a:cubicBezTo>
                    <a:pt x="14430" y="27418"/>
                    <a:pt x="8658" y="34633"/>
                    <a:pt x="5772" y="43291"/>
                  </a:cubicBezTo>
                  <a:cubicBezTo>
                    <a:pt x="1443" y="51950"/>
                    <a:pt x="0" y="63494"/>
                    <a:pt x="0" y="75039"/>
                  </a:cubicBezTo>
                  <a:lnTo>
                    <a:pt x="0" y="279951"/>
                  </a:lnTo>
                  <a:cubicBezTo>
                    <a:pt x="0" y="291496"/>
                    <a:pt x="1443" y="301597"/>
                    <a:pt x="5772" y="311698"/>
                  </a:cubicBezTo>
                  <a:cubicBezTo>
                    <a:pt x="10101" y="320357"/>
                    <a:pt x="15873" y="329015"/>
                    <a:pt x="21646" y="334787"/>
                  </a:cubicBezTo>
                  <a:cubicBezTo>
                    <a:pt x="28861" y="342002"/>
                    <a:pt x="36076" y="346332"/>
                    <a:pt x="44734" y="349218"/>
                  </a:cubicBezTo>
                  <a:cubicBezTo>
                    <a:pt x="53393" y="352104"/>
                    <a:pt x="63494" y="354990"/>
                    <a:pt x="73595" y="354990"/>
                  </a:cubicBezTo>
                  <a:cubicBezTo>
                    <a:pt x="83697" y="354990"/>
                    <a:pt x="92355" y="353547"/>
                    <a:pt x="102456" y="349218"/>
                  </a:cubicBezTo>
                  <a:cubicBezTo>
                    <a:pt x="112558" y="344889"/>
                    <a:pt x="119773" y="340559"/>
                    <a:pt x="125545" y="334787"/>
                  </a:cubicBezTo>
                  <a:cubicBezTo>
                    <a:pt x="132760" y="327572"/>
                    <a:pt x="138533" y="320357"/>
                    <a:pt x="141419" y="311698"/>
                  </a:cubicBezTo>
                  <a:cubicBezTo>
                    <a:pt x="145748" y="303040"/>
                    <a:pt x="147191" y="291496"/>
                    <a:pt x="147191" y="279951"/>
                  </a:cubicBezTo>
                  <a:lnTo>
                    <a:pt x="147191" y="75039"/>
                  </a:lnTo>
                  <a:cubicBezTo>
                    <a:pt x="147191" y="63494"/>
                    <a:pt x="145748" y="53393"/>
                    <a:pt x="141419" y="43291"/>
                  </a:cubicBezTo>
                  <a:cubicBezTo>
                    <a:pt x="138533" y="34633"/>
                    <a:pt x="132760" y="27418"/>
                    <a:pt x="125545" y="20203"/>
                  </a:cubicBezTo>
                  <a:close/>
                  <a:moveTo>
                    <a:pt x="98127" y="279951"/>
                  </a:moveTo>
                  <a:cubicBezTo>
                    <a:pt x="98127" y="287167"/>
                    <a:pt x="95241" y="292939"/>
                    <a:pt x="90912" y="297268"/>
                  </a:cubicBezTo>
                  <a:cubicBezTo>
                    <a:pt x="86583" y="301597"/>
                    <a:pt x="80811" y="304483"/>
                    <a:pt x="73595" y="304483"/>
                  </a:cubicBezTo>
                  <a:cubicBezTo>
                    <a:pt x="66380" y="304483"/>
                    <a:pt x="60608" y="301597"/>
                    <a:pt x="56279" y="297268"/>
                  </a:cubicBezTo>
                  <a:cubicBezTo>
                    <a:pt x="51950" y="292939"/>
                    <a:pt x="49064" y="287167"/>
                    <a:pt x="49064" y="279951"/>
                  </a:cubicBezTo>
                  <a:lnTo>
                    <a:pt x="49064" y="75039"/>
                  </a:lnTo>
                  <a:cubicBezTo>
                    <a:pt x="49064" y="67823"/>
                    <a:pt x="51950" y="62051"/>
                    <a:pt x="56279" y="57722"/>
                  </a:cubicBezTo>
                  <a:cubicBezTo>
                    <a:pt x="60608" y="53393"/>
                    <a:pt x="66380" y="50507"/>
                    <a:pt x="73595" y="50507"/>
                  </a:cubicBezTo>
                  <a:cubicBezTo>
                    <a:pt x="80811" y="50507"/>
                    <a:pt x="86583" y="53393"/>
                    <a:pt x="90912" y="57722"/>
                  </a:cubicBezTo>
                  <a:cubicBezTo>
                    <a:pt x="95241" y="62051"/>
                    <a:pt x="98127" y="67823"/>
                    <a:pt x="98127" y="75039"/>
                  </a:cubicBezTo>
                  <a:lnTo>
                    <a:pt x="98127" y="279951"/>
                  </a:ln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sp>
          <p:nvSpPr>
            <p:cNvPr id="90" name="Freihandform: Form 89">
              <a:extLst>
                <a:ext uri="{FF2B5EF4-FFF2-40B4-BE49-F238E27FC236}">
                  <a16:creationId xmlns:a16="http://schemas.microsoft.com/office/drawing/2014/main" id="{21F0147C-56A4-4B28-9E3F-92924B1E81FE}"/>
                </a:ext>
              </a:extLst>
            </p:cNvPr>
            <p:cNvSpPr/>
            <p:nvPr/>
          </p:nvSpPr>
          <p:spPr>
            <a:xfrm>
              <a:off x="3569891" y="4032935"/>
              <a:ext cx="151520" cy="356432"/>
            </a:xfrm>
            <a:custGeom>
              <a:avLst/>
              <a:gdLst>
                <a:gd name="connsiteX0" fmla="*/ 145748 w 151520"/>
                <a:gd name="connsiteY0" fmla="*/ 147191 h 356432"/>
                <a:gd name="connsiteX1" fmla="*/ 150077 w 151520"/>
                <a:gd name="connsiteY1" fmla="*/ 128431 h 356432"/>
                <a:gd name="connsiteX2" fmla="*/ 151520 w 151520"/>
                <a:gd name="connsiteY2" fmla="*/ 99570 h 356432"/>
                <a:gd name="connsiteX3" fmla="*/ 150077 w 151520"/>
                <a:gd name="connsiteY3" fmla="*/ 70709 h 356432"/>
                <a:gd name="connsiteX4" fmla="*/ 147191 w 151520"/>
                <a:gd name="connsiteY4" fmla="*/ 50507 h 356432"/>
                <a:gd name="connsiteX5" fmla="*/ 141419 w 151520"/>
                <a:gd name="connsiteY5" fmla="*/ 36076 h 356432"/>
                <a:gd name="connsiteX6" fmla="*/ 132760 w 151520"/>
                <a:gd name="connsiteY6" fmla="*/ 24532 h 356432"/>
                <a:gd name="connsiteX7" fmla="*/ 112558 w 151520"/>
                <a:gd name="connsiteY7" fmla="*/ 8658 h 356432"/>
                <a:gd name="connsiteX8" fmla="*/ 77925 w 151520"/>
                <a:gd name="connsiteY8" fmla="*/ 0 h 356432"/>
                <a:gd name="connsiteX9" fmla="*/ 47621 w 151520"/>
                <a:gd name="connsiteY9" fmla="*/ 5772 h 356432"/>
                <a:gd name="connsiteX10" fmla="*/ 23089 w 151520"/>
                <a:gd name="connsiteY10" fmla="*/ 21646 h 356432"/>
                <a:gd name="connsiteX11" fmla="*/ 7215 w 151520"/>
                <a:gd name="connsiteY11" fmla="*/ 44734 h 356432"/>
                <a:gd name="connsiteX12" fmla="*/ 1443 w 151520"/>
                <a:gd name="connsiteY12" fmla="*/ 73595 h 356432"/>
                <a:gd name="connsiteX13" fmla="*/ 1443 w 151520"/>
                <a:gd name="connsiteY13" fmla="*/ 102456 h 356432"/>
                <a:gd name="connsiteX14" fmla="*/ 51950 w 151520"/>
                <a:gd name="connsiteY14" fmla="*/ 102456 h 356432"/>
                <a:gd name="connsiteX15" fmla="*/ 51950 w 151520"/>
                <a:gd name="connsiteY15" fmla="*/ 73595 h 356432"/>
                <a:gd name="connsiteX16" fmla="*/ 57722 w 151520"/>
                <a:gd name="connsiteY16" fmla="*/ 57722 h 356432"/>
                <a:gd name="connsiteX17" fmla="*/ 76482 w 151520"/>
                <a:gd name="connsiteY17" fmla="*/ 49064 h 356432"/>
                <a:gd name="connsiteX18" fmla="*/ 93798 w 151520"/>
                <a:gd name="connsiteY18" fmla="*/ 56279 h 356432"/>
                <a:gd name="connsiteX19" fmla="*/ 101013 w 151520"/>
                <a:gd name="connsiteY19" fmla="*/ 73595 h 356432"/>
                <a:gd name="connsiteX20" fmla="*/ 101013 w 151520"/>
                <a:gd name="connsiteY20" fmla="*/ 118330 h 356432"/>
                <a:gd name="connsiteX21" fmla="*/ 92355 w 151520"/>
                <a:gd name="connsiteY21" fmla="*/ 142862 h 356432"/>
                <a:gd name="connsiteX22" fmla="*/ 60608 w 151520"/>
                <a:gd name="connsiteY22" fmla="*/ 148634 h 356432"/>
                <a:gd name="connsiteX23" fmla="*/ 60608 w 151520"/>
                <a:gd name="connsiteY23" fmla="*/ 193368 h 356432"/>
                <a:gd name="connsiteX24" fmla="*/ 80811 w 151520"/>
                <a:gd name="connsiteY24" fmla="*/ 194812 h 356432"/>
                <a:gd name="connsiteX25" fmla="*/ 92355 w 151520"/>
                <a:gd name="connsiteY25" fmla="*/ 199141 h 356432"/>
                <a:gd name="connsiteX26" fmla="*/ 98127 w 151520"/>
                <a:gd name="connsiteY26" fmla="*/ 209242 h 356432"/>
                <a:gd name="connsiteX27" fmla="*/ 99570 w 151520"/>
                <a:gd name="connsiteY27" fmla="*/ 226559 h 356432"/>
                <a:gd name="connsiteX28" fmla="*/ 99570 w 151520"/>
                <a:gd name="connsiteY28" fmla="*/ 277065 h 356432"/>
                <a:gd name="connsiteX29" fmla="*/ 92355 w 151520"/>
                <a:gd name="connsiteY29" fmla="*/ 297268 h 356432"/>
                <a:gd name="connsiteX30" fmla="*/ 75039 w 151520"/>
                <a:gd name="connsiteY30" fmla="*/ 304483 h 356432"/>
                <a:gd name="connsiteX31" fmla="*/ 57722 w 151520"/>
                <a:gd name="connsiteY31" fmla="*/ 297268 h 356432"/>
                <a:gd name="connsiteX32" fmla="*/ 50507 w 151520"/>
                <a:gd name="connsiteY32" fmla="*/ 278508 h 356432"/>
                <a:gd name="connsiteX33" fmla="*/ 50507 w 151520"/>
                <a:gd name="connsiteY33" fmla="*/ 252534 h 356432"/>
                <a:gd name="connsiteX34" fmla="*/ 0 w 151520"/>
                <a:gd name="connsiteY34" fmla="*/ 252534 h 356432"/>
                <a:gd name="connsiteX35" fmla="*/ 0 w 151520"/>
                <a:gd name="connsiteY35" fmla="*/ 281395 h 356432"/>
                <a:gd name="connsiteX36" fmla="*/ 7215 w 151520"/>
                <a:gd name="connsiteY36" fmla="*/ 316028 h 356432"/>
                <a:gd name="connsiteX37" fmla="*/ 24532 w 151520"/>
                <a:gd name="connsiteY37" fmla="*/ 339116 h 356432"/>
                <a:gd name="connsiteX38" fmla="*/ 49064 w 151520"/>
                <a:gd name="connsiteY38" fmla="*/ 352104 h 356432"/>
                <a:gd name="connsiteX39" fmla="*/ 73595 w 151520"/>
                <a:gd name="connsiteY39" fmla="*/ 356433 h 356432"/>
                <a:gd name="connsiteX40" fmla="*/ 111115 w 151520"/>
                <a:gd name="connsiteY40" fmla="*/ 347775 h 356432"/>
                <a:gd name="connsiteX41" fmla="*/ 135647 w 151520"/>
                <a:gd name="connsiteY41" fmla="*/ 324686 h 356432"/>
                <a:gd name="connsiteX42" fmla="*/ 141419 w 151520"/>
                <a:gd name="connsiteY42" fmla="*/ 313142 h 356432"/>
                <a:gd name="connsiteX43" fmla="*/ 145748 w 151520"/>
                <a:gd name="connsiteY43" fmla="*/ 300154 h 356432"/>
                <a:gd name="connsiteX44" fmla="*/ 148634 w 151520"/>
                <a:gd name="connsiteY44" fmla="*/ 281395 h 356432"/>
                <a:gd name="connsiteX45" fmla="*/ 150077 w 151520"/>
                <a:gd name="connsiteY45" fmla="*/ 252534 h 356432"/>
                <a:gd name="connsiteX46" fmla="*/ 150077 w 151520"/>
                <a:gd name="connsiteY46" fmla="*/ 222229 h 356432"/>
                <a:gd name="connsiteX47" fmla="*/ 147191 w 151520"/>
                <a:gd name="connsiteY47" fmla="*/ 202027 h 356432"/>
                <a:gd name="connsiteX48" fmla="*/ 138533 w 151520"/>
                <a:gd name="connsiteY48" fmla="*/ 187596 h 356432"/>
                <a:gd name="connsiteX49" fmla="*/ 121216 w 151520"/>
                <a:gd name="connsiteY49" fmla="*/ 173166 h 356432"/>
                <a:gd name="connsiteX50" fmla="*/ 138533 w 151520"/>
                <a:gd name="connsiteY50" fmla="*/ 161621 h 356432"/>
                <a:gd name="connsiteX51" fmla="*/ 145748 w 151520"/>
                <a:gd name="connsiteY51" fmla="*/ 147191 h 356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51520" h="356432">
                  <a:moveTo>
                    <a:pt x="145748" y="147191"/>
                  </a:moveTo>
                  <a:cubicBezTo>
                    <a:pt x="147191" y="141419"/>
                    <a:pt x="148634" y="135647"/>
                    <a:pt x="150077" y="128431"/>
                  </a:cubicBezTo>
                  <a:cubicBezTo>
                    <a:pt x="150077" y="121216"/>
                    <a:pt x="151520" y="111115"/>
                    <a:pt x="151520" y="99570"/>
                  </a:cubicBezTo>
                  <a:cubicBezTo>
                    <a:pt x="151520" y="88026"/>
                    <a:pt x="151520" y="79368"/>
                    <a:pt x="150077" y="70709"/>
                  </a:cubicBezTo>
                  <a:cubicBezTo>
                    <a:pt x="148634" y="63494"/>
                    <a:pt x="148634" y="56279"/>
                    <a:pt x="147191" y="50507"/>
                  </a:cubicBezTo>
                  <a:cubicBezTo>
                    <a:pt x="145748" y="44734"/>
                    <a:pt x="144305" y="40405"/>
                    <a:pt x="141419" y="36076"/>
                  </a:cubicBezTo>
                  <a:cubicBezTo>
                    <a:pt x="138533" y="31747"/>
                    <a:pt x="135647" y="27418"/>
                    <a:pt x="132760" y="24532"/>
                  </a:cubicBezTo>
                  <a:cubicBezTo>
                    <a:pt x="128431" y="18760"/>
                    <a:pt x="121216" y="12987"/>
                    <a:pt x="112558" y="8658"/>
                  </a:cubicBezTo>
                  <a:cubicBezTo>
                    <a:pt x="103899" y="2886"/>
                    <a:pt x="92355" y="0"/>
                    <a:pt x="77925" y="0"/>
                  </a:cubicBezTo>
                  <a:cubicBezTo>
                    <a:pt x="67823" y="0"/>
                    <a:pt x="57722" y="1443"/>
                    <a:pt x="47621" y="5772"/>
                  </a:cubicBezTo>
                  <a:cubicBezTo>
                    <a:pt x="38962" y="10101"/>
                    <a:pt x="30304" y="14430"/>
                    <a:pt x="23089" y="21646"/>
                  </a:cubicBezTo>
                  <a:cubicBezTo>
                    <a:pt x="15873" y="28861"/>
                    <a:pt x="10101" y="36076"/>
                    <a:pt x="7215" y="44734"/>
                  </a:cubicBezTo>
                  <a:cubicBezTo>
                    <a:pt x="2886" y="53393"/>
                    <a:pt x="1443" y="63494"/>
                    <a:pt x="1443" y="73595"/>
                  </a:cubicBezTo>
                  <a:lnTo>
                    <a:pt x="1443" y="102456"/>
                  </a:lnTo>
                  <a:lnTo>
                    <a:pt x="51950" y="102456"/>
                  </a:lnTo>
                  <a:lnTo>
                    <a:pt x="51950" y="73595"/>
                  </a:lnTo>
                  <a:cubicBezTo>
                    <a:pt x="51950" y="67823"/>
                    <a:pt x="53393" y="63494"/>
                    <a:pt x="57722" y="57722"/>
                  </a:cubicBezTo>
                  <a:cubicBezTo>
                    <a:pt x="62051" y="51950"/>
                    <a:pt x="67823" y="49064"/>
                    <a:pt x="76482" y="49064"/>
                  </a:cubicBezTo>
                  <a:cubicBezTo>
                    <a:pt x="83697" y="49064"/>
                    <a:pt x="89469" y="51950"/>
                    <a:pt x="93798" y="56279"/>
                  </a:cubicBezTo>
                  <a:cubicBezTo>
                    <a:pt x="98127" y="60608"/>
                    <a:pt x="101013" y="66380"/>
                    <a:pt x="101013" y="73595"/>
                  </a:cubicBezTo>
                  <a:lnTo>
                    <a:pt x="101013" y="118330"/>
                  </a:lnTo>
                  <a:cubicBezTo>
                    <a:pt x="101013" y="131317"/>
                    <a:pt x="98127" y="139976"/>
                    <a:pt x="92355" y="142862"/>
                  </a:cubicBezTo>
                  <a:cubicBezTo>
                    <a:pt x="86583" y="147191"/>
                    <a:pt x="76482" y="148634"/>
                    <a:pt x="60608" y="148634"/>
                  </a:cubicBezTo>
                  <a:lnTo>
                    <a:pt x="60608" y="193368"/>
                  </a:lnTo>
                  <a:cubicBezTo>
                    <a:pt x="69266" y="193368"/>
                    <a:pt x="75039" y="193368"/>
                    <a:pt x="80811" y="194812"/>
                  </a:cubicBezTo>
                  <a:cubicBezTo>
                    <a:pt x="86583" y="196255"/>
                    <a:pt x="89469" y="197698"/>
                    <a:pt x="92355" y="199141"/>
                  </a:cubicBezTo>
                  <a:cubicBezTo>
                    <a:pt x="95241" y="202027"/>
                    <a:pt x="96684" y="204913"/>
                    <a:pt x="98127" y="209242"/>
                  </a:cubicBezTo>
                  <a:cubicBezTo>
                    <a:pt x="99570" y="213571"/>
                    <a:pt x="99570" y="219343"/>
                    <a:pt x="99570" y="226559"/>
                  </a:cubicBezTo>
                  <a:lnTo>
                    <a:pt x="99570" y="277065"/>
                  </a:lnTo>
                  <a:cubicBezTo>
                    <a:pt x="99570" y="285723"/>
                    <a:pt x="96684" y="292939"/>
                    <a:pt x="92355" y="297268"/>
                  </a:cubicBezTo>
                  <a:cubicBezTo>
                    <a:pt x="88026" y="303040"/>
                    <a:pt x="82254" y="304483"/>
                    <a:pt x="75039" y="304483"/>
                  </a:cubicBezTo>
                  <a:cubicBezTo>
                    <a:pt x="67823" y="304483"/>
                    <a:pt x="62051" y="301597"/>
                    <a:pt x="57722" y="297268"/>
                  </a:cubicBezTo>
                  <a:cubicBezTo>
                    <a:pt x="53393" y="291496"/>
                    <a:pt x="50507" y="285723"/>
                    <a:pt x="50507" y="278508"/>
                  </a:cubicBezTo>
                  <a:lnTo>
                    <a:pt x="50507" y="252534"/>
                  </a:lnTo>
                  <a:lnTo>
                    <a:pt x="0" y="252534"/>
                  </a:lnTo>
                  <a:lnTo>
                    <a:pt x="0" y="281395"/>
                  </a:lnTo>
                  <a:cubicBezTo>
                    <a:pt x="0" y="295825"/>
                    <a:pt x="2886" y="307369"/>
                    <a:pt x="7215" y="316028"/>
                  </a:cubicBezTo>
                  <a:cubicBezTo>
                    <a:pt x="11544" y="326129"/>
                    <a:pt x="17317" y="333344"/>
                    <a:pt x="24532" y="339116"/>
                  </a:cubicBezTo>
                  <a:cubicBezTo>
                    <a:pt x="31747" y="344889"/>
                    <a:pt x="40405" y="349218"/>
                    <a:pt x="49064" y="352104"/>
                  </a:cubicBezTo>
                  <a:cubicBezTo>
                    <a:pt x="57722" y="354990"/>
                    <a:pt x="66380" y="356433"/>
                    <a:pt x="73595" y="356433"/>
                  </a:cubicBezTo>
                  <a:cubicBezTo>
                    <a:pt x="89469" y="356433"/>
                    <a:pt x="101013" y="353547"/>
                    <a:pt x="111115" y="347775"/>
                  </a:cubicBezTo>
                  <a:cubicBezTo>
                    <a:pt x="121216" y="342002"/>
                    <a:pt x="128431" y="333344"/>
                    <a:pt x="135647" y="324686"/>
                  </a:cubicBezTo>
                  <a:cubicBezTo>
                    <a:pt x="138533" y="320357"/>
                    <a:pt x="139976" y="317471"/>
                    <a:pt x="141419" y="313142"/>
                  </a:cubicBezTo>
                  <a:cubicBezTo>
                    <a:pt x="142862" y="308812"/>
                    <a:pt x="144305" y="304483"/>
                    <a:pt x="145748" y="300154"/>
                  </a:cubicBezTo>
                  <a:cubicBezTo>
                    <a:pt x="147191" y="294382"/>
                    <a:pt x="147191" y="288610"/>
                    <a:pt x="148634" y="281395"/>
                  </a:cubicBezTo>
                  <a:cubicBezTo>
                    <a:pt x="148634" y="274179"/>
                    <a:pt x="150077" y="264078"/>
                    <a:pt x="150077" y="252534"/>
                  </a:cubicBezTo>
                  <a:cubicBezTo>
                    <a:pt x="150077" y="239546"/>
                    <a:pt x="150077" y="229445"/>
                    <a:pt x="150077" y="222229"/>
                  </a:cubicBezTo>
                  <a:cubicBezTo>
                    <a:pt x="150077" y="213571"/>
                    <a:pt x="148634" y="207799"/>
                    <a:pt x="147191" y="202027"/>
                  </a:cubicBezTo>
                  <a:cubicBezTo>
                    <a:pt x="145748" y="196255"/>
                    <a:pt x="142862" y="191925"/>
                    <a:pt x="138533" y="187596"/>
                  </a:cubicBezTo>
                  <a:cubicBezTo>
                    <a:pt x="134204" y="183267"/>
                    <a:pt x="128431" y="178938"/>
                    <a:pt x="121216" y="173166"/>
                  </a:cubicBezTo>
                  <a:cubicBezTo>
                    <a:pt x="128431" y="168837"/>
                    <a:pt x="134204" y="164508"/>
                    <a:pt x="138533" y="161621"/>
                  </a:cubicBezTo>
                  <a:cubicBezTo>
                    <a:pt x="139976" y="157292"/>
                    <a:pt x="142862" y="152963"/>
                    <a:pt x="145748" y="147191"/>
                  </a:cubicBez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grpSp>
      <p:sp>
        <p:nvSpPr>
          <p:cNvPr id="92" name="Rechteck 91">
            <a:extLst>
              <a:ext uri="{FF2B5EF4-FFF2-40B4-BE49-F238E27FC236}">
                <a16:creationId xmlns:a16="http://schemas.microsoft.com/office/drawing/2014/main" id="{82BDC2ED-D556-47DD-BC59-0179A22B0E47}"/>
              </a:ext>
            </a:extLst>
          </p:cNvPr>
          <p:cNvSpPr/>
          <p:nvPr/>
        </p:nvSpPr>
        <p:spPr>
          <a:xfrm>
            <a:off x="676886"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a:solidFill>
                  <a:schemeClr val="tx2"/>
                </a:solidFill>
                <a:latin typeface="Source Sans Pro Semibold" panose="020B0603030403020204" pitchFamily="34" charset="0"/>
                <a:ea typeface="Source Sans Pro Semibold" panose="020B0603030403020204" pitchFamily="34" charset="0"/>
              </a:rPr>
              <a:t>Formal Measurement </a:t>
            </a:r>
            <a:r>
              <a:rPr lang="de-DE" sz="2000" dirty="0" err="1">
                <a:solidFill>
                  <a:schemeClr val="tx2"/>
                </a:solidFill>
                <a:latin typeface="Source Sans Pro Semibold" panose="020B0603030403020204" pitchFamily="34" charset="0"/>
                <a:ea typeface="Source Sans Pro Semibold" panose="020B0603030403020204" pitchFamily="34" charset="0"/>
              </a:rPr>
              <a:t>Invariance</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MGCFA</a:t>
            </a:r>
            <a:endParaRPr lang="en-US" sz="2400" dirty="0">
              <a:solidFill>
                <a:schemeClr val="tx2"/>
              </a:solidFill>
              <a:latin typeface="Source Sans Pro Black" panose="020B0803030403020204" pitchFamily="34" charset="0"/>
              <a:ea typeface="Source Sans Pro Black" panose="020B0803030403020204" pitchFamily="34" charset="0"/>
            </a:endParaRPr>
          </a:p>
        </p:txBody>
      </p:sp>
      <p:sp>
        <p:nvSpPr>
          <p:cNvPr id="93" name="Rechteck 92">
            <a:extLst>
              <a:ext uri="{FF2B5EF4-FFF2-40B4-BE49-F238E27FC236}">
                <a16:creationId xmlns:a16="http://schemas.microsoft.com/office/drawing/2014/main" id="{4CEAFEA9-EB1C-4F39-8250-ACB2D1289905}"/>
              </a:ext>
            </a:extLst>
          </p:cNvPr>
          <p:cNvSpPr/>
          <p:nvPr/>
        </p:nvSpPr>
        <p:spPr>
          <a:xfrm>
            <a:off x="3436277"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err="1">
                <a:solidFill>
                  <a:schemeClr val="tx2"/>
                </a:solidFill>
                <a:latin typeface="Source Sans Pro Semibold" panose="020B0603030403020204" pitchFamily="34" charset="0"/>
                <a:ea typeface="Source Sans Pro Semibold" panose="020B0603030403020204" pitchFamily="34" charset="0"/>
              </a:rPr>
              <a:t>Aligning</a:t>
            </a:r>
            <a:r>
              <a:rPr lang="de-DE" sz="2000" dirty="0">
                <a:solidFill>
                  <a:schemeClr val="tx2"/>
                </a:solidFill>
                <a:latin typeface="Source Sans Pro Semibold" panose="020B0603030403020204" pitchFamily="34" charset="0"/>
                <a:ea typeface="Source Sans Pro Semibold" panose="020B0603030403020204" pitchFamily="34" charset="0"/>
              </a:rPr>
              <a:t> </a:t>
            </a:r>
            <a:r>
              <a:rPr lang="de-DE" sz="2000" dirty="0" err="1">
                <a:solidFill>
                  <a:schemeClr val="tx2"/>
                </a:solidFill>
                <a:latin typeface="Source Sans Pro Semibold" panose="020B0603030403020204" pitchFamily="34" charset="0"/>
                <a:ea typeface="Source Sans Pro Semibold" panose="020B0603030403020204" pitchFamily="34" charset="0"/>
              </a:rPr>
              <a:t>measurement</a:t>
            </a:r>
            <a:r>
              <a:rPr lang="de-DE" sz="2000" dirty="0">
                <a:solidFill>
                  <a:schemeClr val="tx2"/>
                </a:solidFill>
                <a:latin typeface="Source Sans Pro Semibold" panose="020B0603030403020204" pitchFamily="34" charset="0"/>
                <a:ea typeface="Source Sans Pro Semibold" panose="020B0603030403020204" pitchFamily="34" charset="0"/>
              </a:rPr>
              <a:t> </a:t>
            </a:r>
            <a:r>
              <a:rPr lang="de-DE" sz="2000" dirty="0" err="1">
                <a:solidFill>
                  <a:schemeClr val="tx2"/>
                </a:solidFill>
                <a:latin typeface="Source Sans Pro Semibold" panose="020B0603030403020204" pitchFamily="34" charset="0"/>
                <a:ea typeface="Source Sans Pro Semibold" panose="020B0603030403020204" pitchFamily="34" charset="0"/>
              </a:rPr>
              <a:t>units</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OSE-RG</a:t>
            </a:r>
            <a:endParaRPr lang="en-US" sz="2400" dirty="0">
              <a:solidFill>
                <a:schemeClr val="tx2"/>
              </a:solidFill>
              <a:latin typeface="Source Sans Pro Black" panose="020B0803030403020204" pitchFamily="34" charset="0"/>
              <a:ea typeface="Source Sans Pro Black" panose="020B0803030403020204" pitchFamily="34" charset="0"/>
            </a:endParaRPr>
          </a:p>
        </p:txBody>
      </p:sp>
      <p:sp>
        <p:nvSpPr>
          <p:cNvPr id="95" name="Rechteck 94">
            <a:extLst>
              <a:ext uri="{FF2B5EF4-FFF2-40B4-BE49-F238E27FC236}">
                <a16:creationId xmlns:a16="http://schemas.microsoft.com/office/drawing/2014/main" id="{8C1C5103-7E46-44EC-8B4F-E87A82B7A457}"/>
              </a:ext>
            </a:extLst>
          </p:cNvPr>
          <p:cNvSpPr/>
          <p:nvPr/>
        </p:nvSpPr>
        <p:spPr>
          <a:xfrm>
            <a:off x="8955059"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err="1">
                <a:solidFill>
                  <a:schemeClr val="tx2"/>
                </a:solidFill>
                <a:latin typeface="Source Sans Pro Semibold" panose="020B0603030403020204" pitchFamily="34" charset="0"/>
                <a:ea typeface="Source Sans Pro Semibold" panose="020B0603030403020204" pitchFamily="34" charset="0"/>
              </a:rPr>
              <a:t>Generalizable</a:t>
            </a:r>
            <a:r>
              <a:rPr lang="de-DE" sz="2000" dirty="0">
                <a:solidFill>
                  <a:schemeClr val="tx2"/>
                </a:solidFill>
                <a:latin typeface="Source Sans Pro Semibold" panose="020B0603030403020204" pitchFamily="34" charset="0"/>
                <a:ea typeface="Source Sans Pro Semibold" panose="020B0603030403020204" pitchFamily="34" charset="0"/>
              </a:rPr>
              <a:t> Mode </a:t>
            </a:r>
            <a:r>
              <a:rPr lang="de-DE" sz="2000" dirty="0" err="1">
                <a:solidFill>
                  <a:schemeClr val="tx2"/>
                </a:solidFill>
                <a:latin typeface="Source Sans Pro Semibold" panose="020B0603030403020204" pitchFamily="34" charset="0"/>
                <a:ea typeface="Source Sans Pro Semibold" panose="020B0603030403020204" pitchFamily="34" charset="0"/>
              </a:rPr>
              <a:t>Effects</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MTMM Meta-Analysis</a:t>
            </a:r>
            <a:r>
              <a:rPr lang="de-DE" sz="2400" dirty="0">
                <a:solidFill>
                  <a:schemeClr val="tx2"/>
                </a:solidFill>
                <a:latin typeface="Source Sans Pro Semibold" panose="020B0603030403020204" pitchFamily="34" charset="0"/>
                <a:ea typeface="Source Sans Pro Semibold" panose="020B0603030403020204" pitchFamily="34" charset="0"/>
              </a:rPr>
              <a:t> </a:t>
            </a:r>
            <a:r>
              <a:rPr lang="de-DE" sz="2400" dirty="0" err="1">
                <a:solidFill>
                  <a:schemeClr val="tx2"/>
                </a:solidFill>
                <a:latin typeface="Source Sans Pro Semibold" panose="020B0603030403020204" pitchFamily="34" charset="0"/>
                <a:ea typeface="Source Sans Pro Semibold" panose="020B0603030403020204" pitchFamily="34" charset="0"/>
              </a:rPr>
              <a:t>with</a:t>
            </a:r>
            <a:r>
              <a:rPr lang="de-DE" sz="2400" dirty="0">
                <a:solidFill>
                  <a:schemeClr val="tx2"/>
                </a:solidFill>
                <a:latin typeface="Source Sans Pro Semibold" panose="020B0603030403020204" pitchFamily="34" charset="0"/>
                <a:ea typeface="Source Sans Pro Semibold" panose="020B0603030403020204" pitchFamily="34" charset="0"/>
              </a:rPr>
              <a:t> SQP</a:t>
            </a:r>
            <a:endParaRPr lang="en-US" sz="2400" dirty="0">
              <a:solidFill>
                <a:schemeClr val="tx2"/>
              </a:solidFill>
              <a:latin typeface="Source Sans Pro Semibold" panose="020B0603030403020204" pitchFamily="34" charset="0"/>
              <a:ea typeface="Source Sans Pro Semibold" panose="020B0603030403020204" pitchFamily="34" charset="0"/>
            </a:endParaRPr>
          </a:p>
        </p:txBody>
      </p:sp>
      <p:grpSp>
        <p:nvGrpSpPr>
          <p:cNvPr id="114" name="Gruppieren 113">
            <a:extLst>
              <a:ext uri="{FF2B5EF4-FFF2-40B4-BE49-F238E27FC236}">
                <a16:creationId xmlns:a16="http://schemas.microsoft.com/office/drawing/2014/main" id="{3A861666-B1CC-4AE8-941C-6095CFDE7943}"/>
              </a:ext>
            </a:extLst>
          </p:cNvPr>
          <p:cNvGrpSpPr/>
          <p:nvPr/>
        </p:nvGrpSpPr>
        <p:grpSpPr>
          <a:xfrm>
            <a:off x="3914936" y="2088073"/>
            <a:ext cx="1602128" cy="1603336"/>
            <a:chOff x="7616299" y="3338035"/>
            <a:chExt cx="1602128" cy="1603336"/>
          </a:xfrm>
        </p:grpSpPr>
        <p:cxnSp>
          <p:nvCxnSpPr>
            <p:cNvPr id="115" name="Gerader Verbinder 44">
              <a:extLst>
                <a:ext uri="{FF2B5EF4-FFF2-40B4-BE49-F238E27FC236}">
                  <a16:creationId xmlns:a16="http://schemas.microsoft.com/office/drawing/2014/main" id="{D1A39C76-4A7F-455A-8416-E711D14249C9}"/>
                </a:ext>
              </a:extLst>
            </p:cNvPr>
            <p:cNvCxnSpPr>
              <a:cxnSpLocks/>
            </p:cNvCxnSpPr>
            <p:nvPr/>
          </p:nvCxnSpPr>
          <p:spPr>
            <a:xfrm flipH="1">
              <a:off x="8266458" y="3455816"/>
              <a:ext cx="151511" cy="523057"/>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6" name="Gerader Verbinder 45">
              <a:extLst>
                <a:ext uri="{FF2B5EF4-FFF2-40B4-BE49-F238E27FC236}">
                  <a16:creationId xmlns:a16="http://schemas.microsoft.com/office/drawing/2014/main" id="{CBCE5F5D-E497-4E68-9F79-82E6C60333D6}"/>
                </a:ext>
              </a:extLst>
            </p:cNvPr>
            <p:cNvCxnSpPr>
              <a:cxnSpLocks/>
            </p:cNvCxnSpPr>
            <p:nvPr/>
          </p:nvCxnSpPr>
          <p:spPr>
            <a:xfrm flipV="1">
              <a:off x="7734080" y="3978873"/>
              <a:ext cx="532377" cy="160830"/>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7" name="Gerader Verbinder 46">
              <a:extLst>
                <a:ext uri="{FF2B5EF4-FFF2-40B4-BE49-F238E27FC236}">
                  <a16:creationId xmlns:a16="http://schemas.microsoft.com/office/drawing/2014/main" id="{2691A3E8-07DB-4989-9C1A-D207F552F59C}"/>
                </a:ext>
              </a:extLst>
            </p:cNvPr>
            <p:cNvCxnSpPr>
              <a:cxnSpLocks/>
            </p:cNvCxnSpPr>
            <p:nvPr/>
          </p:nvCxnSpPr>
          <p:spPr>
            <a:xfrm>
              <a:off x="7934386" y="3656121"/>
              <a:ext cx="332072" cy="322752"/>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8" name="Gerader Verbinder 47">
              <a:extLst>
                <a:ext uri="{FF2B5EF4-FFF2-40B4-BE49-F238E27FC236}">
                  <a16:creationId xmlns:a16="http://schemas.microsoft.com/office/drawing/2014/main" id="{33E25696-66BE-49E5-8514-DBDE420F5F19}"/>
                </a:ext>
              </a:extLst>
            </p:cNvPr>
            <p:cNvCxnSpPr>
              <a:cxnSpLocks/>
            </p:cNvCxnSpPr>
            <p:nvPr/>
          </p:nvCxnSpPr>
          <p:spPr>
            <a:xfrm>
              <a:off x="8266458" y="3978873"/>
              <a:ext cx="151511" cy="844717"/>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9" name="Gerader Verbinder 48">
              <a:extLst>
                <a:ext uri="{FF2B5EF4-FFF2-40B4-BE49-F238E27FC236}">
                  <a16:creationId xmlns:a16="http://schemas.microsoft.com/office/drawing/2014/main" id="{77AD19BE-C6F3-41D9-BF2F-1DE8947DE36B}"/>
                </a:ext>
              </a:extLst>
            </p:cNvPr>
            <p:cNvCxnSpPr>
              <a:cxnSpLocks/>
            </p:cNvCxnSpPr>
            <p:nvPr/>
          </p:nvCxnSpPr>
          <p:spPr>
            <a:xfrm flipV="1">
              <a:off x="7934386" y="3978873"/>
              <a:ext cx="332072" cy="644412"/>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0" name="Gerader Verbinder 49">
              <a:extLst>
                <a:ext uri="{FF2B5EF4-FFF2-40B4-BE49-F238E27FC236}">
                  <a16:creationId xmlns:a16="http://schemas.microsoft.com/office/drawing/2014/main" id="{C1A168CE-772C-4660-8C53-881BCC4C6043}"/>
                </a:ext>
              </a:extLst>
            </p:cNvPr>
            <p:cNvCxnSpPr>
              <a:cxnSpLocks/>
            </p:cNvCxnSpPr>
            <p:nvPr/>
          </p:nvCxnSpPr>
          <p:spPr>
            <a:xfrm flipH="1">
              <a:off x="8266458" y="3656121"/>
              <a:ext cx="635094" cy="322752"/>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1" name="Gerader Verbinder 50">
              <a:extLst>
                <a:ext uri="{FF2B5EF4-FFF2-40B4-BE49-F238E27FC236}">
                  <a16:creationId xmlns:a16="http://schemas.microsoft.com/office/drawing/2014/main" id="{0DC478A4-C049-4AA7-97A0-B8BC1FEABBA3}"/>
                </a:ext>
              </a:extLst>
            </p:cNvPr>
            <p:cNvCxnSpPr>
              <a:cxnSpLocks/>
            </p:cNvCxnSpPr>
            <p:nvPr/>
          </p:nvCxnSpPr>
          <p:spPr>
            <a:xfrm flipH="1">
              <a:off x="8597154" y="4139703"/>
              <a:ext cx="504703" cy="161921"/>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2" name="Gerader Verbinder 51">
              <a:extLst>
                <a:ext uri="{FF2B5EF4-FFF2-40B4-BE49-F238E27FC236}">
                  <a16:creationId xmlns:a16="http://schemas.microsoft.com/office/drawing/2014/main" id="{2BD015CB-47A2-4DE5-855F-1CBE82E68B77}"/>
                </a:ext>
              </a:extLst>
            </p:cNvPr>
            <p:cNvCxnSpPr>
              <a:cxnSpLocks/>
            </p:cNvCxnSpPr>
            <p:nvPr/>
          </p:nvCxnSpPr>
          <p:spPr>
            <a:xfrm>
              <a:off x="8266458" y="3978873"/>
              <a:ext cx="835399" cy="160830"/>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3" name="Gerader Verbinder 52">
              <a:extLst>
                <a:ext uri="{FF2B5EF4-FFF2-40B4-BE49-F238E27FC236}">
                  <a16:creationId xmlns:a16="http://schemas.microsoft.com/office/drawing/2014/main" id="{F2E0B654-FD32-473F-9F1A-672AA2AAD310}"/>
                </a:ext>
              </a:extLst>
            </p:cNvPr>
            <p:cNvCxnSpPr>
              <a:cxnSpLocks/>
            </p:cNvCxnSpPr>
            <p:nvPr/>
          </p:nvCxnSpPr>
          <p:spPr>
            <a:xfrm flipH="1">
              <a:off x="8597154" y="3656121"/>
              <a:ext cx="304397" cy="645503"/>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4" name="Gerader Verbinder 54">
              <a:extLst>
                <a:ext uri="{FF2B5EF4-FFF2-40B4-BE49-F238E27FC236}">
                  <a16:creationId xmlns:a16="http://schemas.microsoft.com/office/drawing/2014/main" id="{1725D59F-38D2-4466-8AE4-2E5FF164BCB1}"/>
                </a:ext>
              </a:extLst>
            </p:cNvPr>
            <p:cNvCxnSpPr>
              <a:cxnSpLocks/>
            </p:cNvCxnSpPr>
            <p:nvPr/>
          </p:nvCxnSpPr>
          <p:spPr>
            <a:xfrm>
              <a:off x="8417969" y="3455816"/>
              <a:ext cx="179186" cy="845809"/>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5" name="Gerader Verbinder 55">
              <a:extLst>
                <a:ext uri="{FF2B5EF4-FFF2-40B4-BE49-F238E27FC236}">
                  <a16:creationId xmlns:a16="http://schemas.microsoft.com/office/drawing/2014/main" id="{A99E0CE4-4C02-45DC-B880-20C2D52FA69A}"/>
                </a:ext>
              </a:extLst>
            </p:cNvPr>
            <p:cNvCxnSpPr>
              <a:cxnSpLocks/>
            </p:cNvCxnSpPr>
            <p:nvPr/>
          </p:nvCxnSpPr>
          <p:spPr>
            <a:xfrm flipV="1">
              <a:off x="7934386" y="4301624"/>
              <a:ext cx="662768" cy="321660"/>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6" name="Gerader Verbinder 56">
              <a:extLst>
                <a:ext uri="{FF2B5EF4-FFF2-40B4-BE49-F238E27FC236}">
                  <a16:creationId xmlns:a16="http://schemas.microsoft.com/office/drawing/2014/main" id="{1C2C1B1D-0C18-4422-8FC2-2D221C2042CC}"/>
                </a:ext>
              </a:extLst>
            </p:cNvPr>
            <p:cNvCxnSpPr>
              <a:cxnSpLocks/>
            </p:cNvCxnSpPr>
            <p:nvPr/>
          </p:nvCxnSpPr>
          <p:spPr>
            <a:xfrm flipV="1">
              <a:off x="8417969" y="4301624"/>
              <a:ext cx="179186" cy="521966"/>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7" name="Gerader Verbinder 57">
              <a:extLst>
                <a:ext uri="{FF2B5EF4-FFF2-40B4-BE49-F238E27FC236}">
                  <a16:creationId xmlns:a16="http://schemas.microsoft.com/office/drawing/2014/main" id="{A299CF4C-7BF8-4236-AA66-F84DE4DA34DE}"/>
                </a:ext>
              </a:extLst>
            </p:cNvPr>
            <p:cNvCxnSpPr>
              <a:cxnSpLocks/>
            </p:cNvCxnSpPr>
            <p:nvPr/>
          </p:nvCxnSpPr>
          <p:spPr>
            <a:xfrm flipH="1" flipV="1">
              <a:off x="8597154" y="4301624"/>
              <a:ext cx="304397" cy="321660"/>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8" name="Rechteck 58">
              <a:extLst>
                <a:ext uri="{FF2B5EF4-FFF2-40B4-BE49-F238E27FC236}">
                  <a16:creationId xmlns:a16="http://schemas.microsoft.com/office/drawing/2014/main" id="{62EEE9C8-7E2C-4789-BC21-ED74AC36CA40}"/>
                </a:ext>
              </a:extLst>
            </p:cNvPr>
            <p:cNvSpPr/>
            <p:nvPr/>
          </p:nvSpPr>
          <p:spPr>
            <a:xfrm>
              <a:off x="8300187" y="3338035"/>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hteck 59">
              <a:extLst>
                <a:ext uri="{FF2B5EF4-FFF2-40B4-BE49-F238E27FC236}">
                  <a16:creationId xmlns:a16="http://schemas.microsoft.com/office/drawing/2014/main" id="{77087980-B8B9-482D-8C1F-8A939438D14B}"/>
                </a:ext>
              </a:extLst>
            </p:cNvPr>
            <p:cNvSpPr/>
            <p:nvPr/>
          </p:nvSpPr>
          <p:spPr>
            <a:xfrm>
              <a:off x="7813865" y="3538340"/>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hteck 60">
              <a:extLst>
                <a:ext uri="{FF2B5EF4-FFF2-40B4-BE49-F238E27FC236}">
                  <a16:creationId xmlns:a16="http://schemas.microsoft.com/office/drawing/2014/main" id="{F5FE4CF8-B6D6-4825-B4B9-93A35927F60D}"/>
                </a:ext>
              </a:extLst>
            </p:cNvPr>
            <p:cNvSpPr/>
            <p:nvPr/>
          </p:nvSpPr>
          <p:spPr>
            <a:xfrm>
              <a:off x="8783770" y="3538339"/>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hteck 61">
              <a:extLst>
                <a:ext uri="{FF2B5EF4-FFF2-40B4-BE49-F238E27FC236}">
                  <a16:creationId xmlns:a16="http://schemas.microsoft.com/office/drawing/2014/main" id="{080AA920-4F9C-4368-86EA-BD0D1794A86A}"/>
                </a:ext>
              </a:extLst>
            </p:cNvPr>
            <p:cNvSpPr/>
            <p:nvPr/>
          </p:nvSpPr>
          <p:spPr>
            <a:xfrm>
              <a:off x="7813865" y="4505504"/>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hteck 62">
              <a:extLst>
                <a:ext uri="{FF2B5EF4-FFF2-40B4-BE49-F238E27FC236}">
                  <a16:creationId xmlns:a16="http://schemas.microsoft.com/office/drawing/2014/main" id="{5EAA8B31-59E2-4B63-B6FA-88624E5C8639}"/>
                </a:ext>
              </a:extLst>
            </p:cNvPr>
            <p:cNvSpPr/>
            <p:nvPr/>
          </p:nvSpPr>
          <p:spPr>
            <a:xfrm>
              <a:off x="8302927" y="4705809"/>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hteck 63">
              <a:extLst>
                <a:ext uri="{FF2B5EF4-FFF2-40B4-BE49-F238E27FC236}">
                  <a16:creationId xmlns:a16="http://schemas.microsoft.com/office/drawing/2014/main" id="{DAC34F58-012D-4CCF-927B-8DC594AC6803}"/>
                </a:ext>
              </a:extLst>
            </p:cNvPr>
            <p:cNvSpPr/>
            <p:nvPr/>
          </p:nvSpPr>
          <p:spPr>
            <a:xfrm>
              <a:off x="8783770" y="4505504"/>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Gerader Verbinder 64">
              <a:extLst>
                <a:ext uri="{FF2B5EF4-FFF2-40B4-BE49-F238E27FC236}">
                  <a16:creationId xmlns:a16="http://schemas.microsoft.com/office/drawing/2014/main" id="{5DF8BA73-BD56-4258-A845-028097C0108D}"/>
                </a:ext>
              </a:extLst>
            </p:cNvPr>
            <p:cNvCxnSpPr>
              <a:cxnSpLocks/>
            </p:cNvCxnSpPr>
            <p:nvPr/>
          </p:nvCxnSpPr>
          <p:spPr>
            <a:xfrm>
              <a:off x="7734080" y="4139703"/>
              <a:ext cx="863074" cy="161921"/>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5" name="Rechteck 65">
              <a:extLst>
                <a:ext uri="{FF2B5EF4-FFF2-40B4-BE49-F238E27FC236}">
                  <a16:creationId xmlns:a16="http://schemas.microsoft.com/office/drawing/2014/main" id="{097F1A24-2478-4C6B-9A06-17F86B31C434}"/>
                </a:ext>
              </a:extLst>
            </p:cNvPr>
            <p:cNvSpPr/>
            <p:nvPr/>
          </p:nvSpPr>
          <p:spPr>
            <a:xfrm>
              <a:off x="7616299" y="4021920"/>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hteck 66">
              <a:extLst>
                <a:ext uri="{FF2B5EF4-FFF2-40B4-BE49-F238E27FC236}">
                  <a16:creationId xmlns:a16="http://schemas.microsoft.com/office/drawing/2014/main" id="{C19CCDA8-3954-4179-8105-3E7752426D79}"/>
                </a:ext>
              </a:extLst>
            </p:cNvPr>
            <p:cNvSpPr/>
            <p:nvPr/>
          </p:nvSpPr>
          <p:spPr>
            <a:xfrm>
              <a:off x="8982855" y="4021914"/>
              <a:ext cx="235572" cy="235571"/>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hteck 67">
              <a:extLst>
                <a:ext uri="{FF2B5EF4-FFF2-40B4-BE49-F238E27FC236}">
                  <a16:creationId xmlns:a16="http://schemas.microsoft.com/office/drawing/2014/main" id="{3A9623A2-F078-4645-8FD2-10DD69F42364}"/>
                </a:ext>
              </a:extLst>
            </p:cNvPr>
            <p:cNvSpPr/>
            <p:nvPr/>
          </p:nvSpPr>
          <p:spPr>
            <a:xfrm>
              <a:off x="8145932" y="3867508"/>
              <a:ext cx="235562" cy="235562"/>
            </a:xfrm>
            <a:prstGeom prst="rect">
              <a:avLst/>
            </a:prstGeom>
            <a:solidFill>
              <a:schemeClr val="accent5"/>
            </a:solidFill>
            <a:ln w="508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hteck 68">
              <a:extLst>
                <a:ext uri="{FF2B5EF4-FFF2-40B4-BE49-F238E27FC236}">
                  <a16:creationId xmlns:a16="http://schemas.microsoft.com/office/drawing/2014/main" id="{011CCAEB-F40C-4C7D-A74E-3548338543C1}"/>
                </a:ext>
              </a:extLst>
            </p:cNvPr>
            <p:cNvSpPr/>
            <p:nvPr/>
          </p:nvSpPr>
          <p:spPr>
            <a:xfrm>
              <a:off x="8479370" y="4183844"/>
              <a:ext cx="235562" cy="235562"/>
            </a:xfrm>
            <a:prstGeom prst="rect">
              <a:avLst/>
            </a:prstGeom>
            <a:solidFill>
              <a:schemeClr val="accent6"/>
            </a:solid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Rechteck 138">
            <a:extLst>
              <a:ext uri="{FF2B5EF4-FFF2-40B4-BE49-F238E27FC236}">
                <a16:creationId xmlns:a16="http://schemas.microsoft.com/office/drawing/2014/main" id="{A1957FA2-F242-40D4-AF22-71F3442749EB}"/>
              </a:ext>
            </a:extLst>
          </p:cNvPr>
          <p:cNvSpPr/>
          <p:nvPr/>
        </p:nvSpPr>
        <p:spPr>
          <a:xfrm>
            <a:off x="3435667"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err="1">
                <a:solidFill>
                  <a:schemeClr val="tx2"/>
                </a:solidFill>
                <a:latin typeface="Source Sans Pro Semibold" panose="020B0603030403020204" pitchFamily="34" charset="0"/>
                <a:ea typeface="Source Sans Pro Semibold" panose="020B0603030403020204" pitchFamily="34" charset="0"/>
              </a:rPr>
              <a:t>Concepts</a:t>
            </a:r>
            <a:r>
              <a:rPr lang="de-DE" sz="2000" dirty="0">
                <a:solidFill>
                  <a:schemeClr val="tx2"/>
                </a:solidFill>
                <a:latin typeface="Source Sans Pro Semibold" panose="020B0603030403020204" pitchFamily="34" charset="0"/>
                <a:ea typeface="Source Sans Pro Semibold" panose="020B0603030403020204" pitchFamily="34" charset="0"/>
              </a:rPr>
              <a:t> and </a:t>
            </a:r>
            <a:r>
              <a:rPr lang="de-DE" sz="2000" dirty="0" err="1">
                <a:solidFill>
                  <a:schemeClr val="tx2"/>
                </a:solidFill>
                <a:latin typeface="Source Sans Pro Semibold" panose="020B0603030403020204" pitchFamily="34" charset="0"/>
                <a:ea typeface="Source Sans Pro Semibold" panose="020B0603030403020204" pitchFamily="34" charset="0"/>
              </a:rPr>
              <a:t>Reliability</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R-</a:t>
            </a:r>
            <a:r>
              <a:rPr lang="de-DE" sz="2400" dirty="0" err="1">
                <a:solidFill>
                  <a:schemeClr val="tx2"/>
                </a:solidFill>
                <a:latin typeface="Source Sans Pro Black" panose="020B0803030403020204" pitchFamily="34" charset="0"/>
                <a:ea typeface="Source Sans Pro Black" panose="020B0803030403020204" pitchFamily="34" charset="0"/>
              </a:rPr>
              <a:t>Alerting</a:t>
            </a:r>
            <a:r>
              <a:rPr lang="de-DE" sz="2400" dirty="0">
                <a:solidFill>
                  <a:schemeClr val="tx2"/>
                </a:solidFill>
                <a:latin typeface="Source Sans Pro Semibold" panose="020B0603030403020204" pitchFamily="34" charset="0"/>
                <a:ea typeface="Source Sans Pro Semibold" panose="020B0603030403020204" pitchFamily="34" charset="0"/>
              </a:rPr>
              <a:t> and </a:t>
            </a:r>
            <a:r>
              <a:rPr lang="de-DE" sz="2400" dirty="0" err="1">
                <a:solidFill>
                  <a:schemeClr val="tx2"/>
                </a:solidFill>
                <a:latin typeface="Source Sans Pro Semibold" panose="020B0603030403020204" pitchFamily="34" charset="0"/>
                <a:ea typeface="Source Sans Pro Semibold" panose="020B0603030403020204" pitchFamily="34" charset="0"/>
              </a:rPr>
              <a:t>comparative</a:t>
            </a:r>
            <a:r>
              <a:rPr lang="de-DE" sz="2400" dirty="0">
                <a:solidFill>
                  <a:schemeClr val="tx2"/>
                </a:solidFill>
                <a:latin typeface="Source Sans Pro Semibold" panose="020B0603030403020204" pitchFamily="34" charset="0"/>
                <a:ea typeface="Source Sans Pro Semibold" panose="020B0603030403020204" pitchFamily="34" charset="0"/>
              </a:rPr>
              <a:t> </a:t>
            </a:r>
            <a:r>
              <a:rPr lang="de-DE" sz="2400" dirty="0" err="1">
                <a:solidFill>
                  <a:schemeClr val="tx2"/>
                </a:solidFill>
                <a:latin typeface="Source Sans Pro Semibold" panose="020B0603030403020204" pitchFamily="34" charset="0"/>
                <a:ea typeface="Source Sans Pro Semibold" panose="020B0603030403020204" pitchFamily="34" charset="0"/>
              </a:rPr>
              <a:t>attenuation</a:t>
            </a:r>
            <a:endParaRPr lang="en-US" sz="2400" dirty="0">
              <a:solidFill>
                <a:schemeClr val="tx2"/>
              </a:solidFill>
              <a:latin typeface="Source Sans Pro Semibold" panose="020B0603030403020204" pitchFamily="34" charset="0"/>
              <a:ea typeface="Source Sans Pro Semibold" panose="020B0603030403020204" pitchFamily="34" charset="0"/>
            </a:endParaRPr>
          </a:p>
        </p:txBody>
      </p:sp>
      <p:grpSp>
        <p:nvGrpSpPr>
          <p:cNvPr id="140" name="Group 60">
            <a:extLst>
              <a:ext uri="{FF2B5EF4-FFF2-40B4-BE49-F238E27FC236}">
                <a16:creationId xmlns:a16="http://schemas.microsoft.com/office/drawing/2014/main" id="{E2CFB2BC-DBCF-4CC1-A1FE-85C9A489D235}"/>
              </a:ext>
            </a:extLst>
          </p:cNvPr>
          <p:cNvGrpSpPr/>
          <p:nvPr/>
        </p:nvGrpSpPr>
        <p:grpSpPr>
          <a:xfrm>
            <a:off x="6425362" y="2406159"/>
            <a:ext cx="1991150" cy="967164"/>
            <a:chOff x="10418728" y="290747"/>
            <a:chExt cx="1631016" cy="792235"/>
          </a:xfrm>
        </p:grpSpPr>
        <p:grpSp>
          <p:nvGrpSpPr>
            <p:cNvPr id="141" name="Gruppieren 48">
              <a:extLst>
                <a:ext uri="{FF2B5EF4-FFF2-40B4-BE49-F238E27FC236}">
                  <a16:creationId xmlns:a16="http://schemas.microsoft.com/office/drawing/2014/main" id="{2B3B5D0B-44DF-4BE6-AF1F-FFD1CF38B0EC}"/>
                </a:ext>
              </a:extLst>
            </p:cNvPr>
            <p:cNvGrpSpPr/>
            <p:nvPr/>
          </p:nvGrpSpPr>
          <p:grpSpPr>
            <a:xfrm>
              <a:off x="10418728" y="331967"/>
              <a:ext cx="1631016" cy="699031"/>
              <a:chOff x="478301" y="5557422"/>
              <a:chExt cx="1830266" cy="784426"/>
            </a:xfrm>
          </p:grpSpPr>
          <p:cxnSp>
            <p:nvCxnSpPr>
              <p:cNvPr id="148" name="Gerader Verbinder 34">
                <a:extLst>
                  <a:ext uri="{FF2B5EF4-FFF2-40B4-BE49-F238E27FC236}">
                    <a16:creationId xmlns:a16="http://schemas.microsoft.com/office/drawing/2014/main" id="{1665BCE6-ADD2-450E-81B0-E5334B41CAD0}"/>
                  </a:ext>
                </a:extLst>
              </p:cNvPr>
              <p:cNvCxnSpPr>
                <a:cxnSpLocks/>
                <a:stCxn id="153" idx="0"/>
              </p:cNvCxnSpPr>
              <p:nvPr/>
            </p:nvCxnSpPr>
            <p:spPr>
              <a:xfrm>
                <a:off x="1392482" y="5557422"/>
                <a:ext cx="2675" cy="784426"/>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sp>
            <p:nvSpPr>
              <p:cNvPr id="149" name="Ellipse 36">
                <a:extLst>
                  <a:ext uri="{FF2B5EF4-FFF2-40B4-BE49-F238E27FC236}">
                    <a16:creationId xmlns:a16="http://schemas.microsoft.com/office/drawing/2014/main" id="{DE22C042-23E8-43DB-86A2-F86AA93CCC37}"/>
                  </a:ext>
                </a:extLst>
              </p:cNvPr>
              <p:cNvSpPr/>
              <p:nvPr/>
            </p:nvSpPr>
            <p:spPr>
              <a:xfrm>
                <a:off x="1257446" y="6067967"/>
                <a:ext cx="273881" cy="273881"/>
              </a:xfrm>
              <a:prstGeom prst="ellipse">
                <a:avLst/>
              </a:prstGeom>
              <a:solidFill>
                <a:schemeClr val="bg1"/>
              </a:solid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0" name="Ellipse 38">
                <a:extLst>
                  <a:ext uri="{FF2B5EF4-FFF2-40B4-BE49-F238E27FC236}">
                    <a16:creationId xmlns:a16="http://schemas.microsoft.com/office/drawing/2014/main" id="{602CF596-1629-4B58-9BCD-4744D7D70E76}"/>
                  </a:ext>
                </a:extLst>
              </p:cNvPr>
              <p:cNvSpPr/>
              <p:nvPr/>
            </p:nvSpPr>
            <p:spPr>
              <a:xfrm>
                <a:off x="478301" y="5557422"/>
                <a:ext cx="273881" cy="273881"/>
              </a:xfrm>
              <a:prstGeom prst="ellipse">
                <a:avLst/>
              </a:prstGeom>
              <a:solidFill>
                <a:schemeClr val="bg1"/>
              </a:solidFill>
              <a:ln w="63500">
                <a:solidFill>
                  <a:srgbClr val="169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1" name="Ellipse 39">
                <a:extLst>
                  <a:ext uri="{FF2B5EF4-FFF2-40B4-BE49-F238E27FC236}">
                    <a16:creationId xmlns:a16="http://schemas.microsoft.com/office/drawing/2014/main" id="{0FD93CF3-4647-4D89-9497-8B13B828F639}"/>
                  </a:ext>
                </a:extLst>
              </p:cNvPr>
              <p:cNvSpPr/>
              <p:nvPr/>
            </p:nvSpPr>
            <p:spPr>
              <a:xfrm>
                <a:off x="866921" y="5557422"/>
                <a:ext cx="273881" cy="273881"/>
              </a:xfrm>
              <a:prstGeom prst="ellipse">
                <a:avLst/>
              </a:prstGeom>
              <a:solidFill>
                <a:schemeClr val="bg1"/>
              </a:solidFill>
              <a:ln w="63500">
                <a:solidFill>
                  <a:srgbClr val="169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2" name="Ellipse 40">
                <a:extLst>
                  <a:ext uri="{FF2B5EF4-FFF2-40B4-BE49-F238E27FC236}">
                    <a16:creationId xmlns:a16="http://schemas.microsoft.com/office/drawing/2014/main" id="{2E0C5200-C63A-48E7-B624-73D2BDD7F0D2}"/>
                  </a:ext>
                </a:extLst>
              </p:cNvPr>
              <p:cNvSpPr/>
              <p:nvPr/>
            </p:nvSpPr>
            <p:spPr>
              <a:xfrm>
                <a:off x="1644161" y="5557422"/>
                <a:ext cx="273881" cy="273881"/>
              </a:xfrm>
              <a:prstGeom prst="ellipse">
                <a:avLst/>
              </a:prstGeom>
              <a:solidFill>
                <a:schemeClr val="bg1"/>
              </a:solidFill>
              <a:ln w="63500">
                <a:solidFill>
                  <a:srgbClr val="169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3" name="Ellipse 41">
                <a:extLst>
                  <a:ext uri="{FF2B5EF4-FFF2-40B4-BE49-F238E27FC236}">
                    <a16:creationId xmlns:a16="http://schemas.microsoft.com/office/drawing/2014/main" id="{491E5411-7258-484D-B159-1D29FB3FEC32}"/>
                  </a:ext>
                </a:extLst>
              </p:cNvPr>
              <p:cNvSpPr/>
              <p:nvPr/>
            </p:nvSpPr>
            <p:spPr>
              <a:xfrm>
                <a:off x="1255541" y="5557422"/>
                <a:ext cx="273881" cy="273881"/>
              </a:xfrm>
              <a:prstGeom prst="ellipse">
                <a:avLst/>
              </a:prstGeom>
              <a:solidFill>
                <a:schemeClr val="bg1"/>
              </a:solid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4" name="Ellipse 43">
                <a:extLst>
                  <a:ext uri="{FF2B5EF4-FFF2-40B4-BE49-F238E27FC236}">
                    <a16:creationId xmlns:a16="http://schemas.microsoft.com/office/drawing/2014/main" id="{D717E3F5-84B2-4932-B733-FA782EF06597}"/>
                  </a:ext>
                </a:extLst>
              </p:cNvPr>
              <p:cNvSpPr/>
              <p:nvPr/>
            </p:nvSpPr>
            <p:spPr>
              <a:xfrm>
                <a:off x="868826" y="6067967"/>
                <a:ext cx="273881" cy="273881"/>
              </a:xfrm>
              <a:prstGeom prst="ellipse">
                <a:avLst/>
              </a:prstGeom>
              <a:solidFill>
                <a:schemeClr val="bg1"/>
              </a:solidFill>
              <a:ln w="63500">
                <a:solidFill>
                  <a:srgbClr val="A85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5" name="Ellipse 44">
                <a:extLst>
                  <a:ext uri="{FF2B5EF4-FFF2-40B4-BE49-F238E27FC236}">
                    <a16:creationId xmlns:a16="http://schemas.microsoft.com/office/drawing/2014/main" id="{B3264403-0172-4E30-A4EB-C59745CD3242}"/>
                  </a:ext>
                </a:extLst>
              </p:cNvPr>
              <p:cNvSpPr/>
              <p:nvPr/>
            </p:nvSpPr>
            <p:spPr>
              <a:xfrm>
                <a:off x="1646066" y="6067967"/>
                <a:ext cx="273881" cy="273881"/>
              </a:xfrm>
              <a:prstGeom prst="ellipse">
                <a:avLst/>
              </a:prstGeom>
              <a:solidFill>
                <a:schemeClr val="bg1"/>
              </a:solidFill>
              <a:ln w="63500">
                <a:solidFill>
                  <a:srgbClr val="A85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6" name="Ellipse 45">
                <a:extLst>
                  <a:ext uri="{FF2B5EF4-FFF2-40B4-BE49-F238E27FC236}">
                    <a16:creationId xmlns:a16="http://schemas.microsoft.com/office/drawing/2014/main" id="{64B41262-20D8-494F-971A-F2E7A75A36FA}"/>
                  </a:ext>
                </a:extLst>
              </p:cNvPr>
              <p:cNvSpPr/>
              <p:nvPr/>
            </p:nvSpPr>
            <p:spPr>
              <a:xfrm>
                <a:off x="2034686" y="6067967"/>
                <a:ext cx="273881" cy="273881"/>
              </a:xfrm>
              <a:prstGeom prst="ellipse">
                <a:avLst/>
              </a:prstGeom>
              <a:solidFill>
                <a:schemeClr val="bg1"/>
              </a:solidFill>
              <a:ln w="63500">
                <a:solidFill>
                  <a:srgbClr val="A85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2" name="Group 63">
              <a:extLst>
                <a:ext uri="{FF2B5EF4-FFF2-40B4-BE49-F238E27FC236}">
                  <a16:creationId xmlns:a16="http://schemas.microsoft.com/office/drawing/2014/main" id="{0F0F02A5-E0A8-4282-A9B3-8B10D37DA3A6}"/>
                </a:ext>
              </a:extLst>
            </p:cNvPr>
            <p:cNvGrpSpPr/>
            <p:nvPr/>
          </p:nvGrpSpPr>
          <p:grpSpPr>
            <a:xfrm rot="18900000">
              <a:off x="11066055" y="290747"/>
              <a:ext cx="343417" cy="343417"/>
              <a:chOff x="11003292" y="1825625"/>
              <a:chExt cx="343417" cy="343417"/>
            </a:xfrm>
          </p:grpSpPr>
          <p:cxnSp>
            <p:nvCxnSpPr>
              <p:cNvPr id="146" name="Straight Connector 67">
                <a:extLst>
                  <a:ext uri="{FF2B5EF4-FFF2-40B4-BE49-F238E27FC236}">
                    <a16:creationId xmlns:a16="http://schemas.microsoft.com/office/drawing/2014/main" id="{D8F5859E-CA2D-4B01-BF76-F21BDA72E75F}"/>
                  </a:ext>
                </a:extLst>
              </p:cNvPr>
              <p:cNvCxnSpPr>
                <a:cxnSpLocks/>
              </p:cNvCxnSpPr>
              <p:nvPr/>
            </p:nvCxnSpPr>
            <p:spPr>
              <a:xfrm>
                <a:off x="11175001" y="1825625"/>
                <a:ext cx="0" cy="343417"/>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147" name="Straight Connector 68">
                <a:extLst>
                  <a:ext uri="{FF2B5EF4-FFF2-40B4-BE49-F238E27FC236}">
                    <a16:creationId xmlns:a16="http://schemas.microsoft.com/office/drawing/2014/main" id="{DA1D2A9B-B06A-4DFD-9BE1-E4C790FFA73C}"/>
                  </a:ext>
                </a:extLst>
              </p:cNvPr>
              <p:cNvCxnSpPr>
                <a:cxnSpLocks/>
              </p:cNvCxnSpPr>
              <p:nvPr/>
            </p:nvCxnSpPr>
            <p:spPr>
              <a:xfrm rot="5400000">
                <a:off x="11175001" y="1825625"/>
                <a:ext cx="0" cy="343417"/>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grpSp>
        <p:grpSp>
          <p:nvGrpSpPr>
            <p:cNvPr id="143" name="Group 64">
              <a:extLst>
                <a:ext uri="{FF2B5EF4-FFF2-40B4-BE49-F238E27FC236}">
                  <a16:creationId xmlns:a16="http://schemas.microsoft.com/office/drawing/2014/main" id="{F32C407C-416A-4671-8279-21B9B3EB4809}"/>
                </a:ext>
              </a:extLst>
            </p:cNvPr>
            <p:cNvGrpSpPr/>
            <p:nvPr/>
          </p:nvGrpSpPr>
          <p:grpSpPr>
            <a:xfrm rot="18900000">
              <a:off x="11066055" y="739565"/>
              <a:ext cx="343417" cy="343417"/>
              <a:chOff x="11003292" y="1825625"/>
              <a:chExt cx="343417" cy="343417"/>
            </a:xfrm>
          </p:grpSpPr>
          <p:cxnSp>
            <p:nvCxnSpPr>
              <p:cNvPr id="144" name="Straight Connector 65">
                <a:extLst>
                  <a:ext uri="{FF2B5EF4-FFF2-40B4-BE49-F238E27FC236}">
                    <a16:creationId xmlns:a16="http://schemas.microsoft.com/office/drawing/2014/main" id="{71A5FCFC-C4C5-4E96-AA2B-7C54B7E17CED}"/>
                  </a:ext>
                </a:extLst>
              </p:cNvPr>
              <p:cNvCxnSpPr>
                <a:cxnSpLocks/>
              </p:cNvCxnSpPr>
              <p:nvPr/>
            </p:nvCxnSpPr>
            <p:spPr>
              <a:xfrm>
                <a:off x="11175001" y="1825625"/>
                <a:ext cx="0" cy="343417"/>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145" name="Straight Connector 66">
                <a:extLst>
                  <a:ext uri="{FF2B5EF4-FFF2-40B4-BE49-F238E27FC236}">
                    <a16:creationId xmlns:a16="http://schemas.microsoft.com/office/drawing/2014/main" id="{0017EDA7-93F9-402C-9717-1A5CFBBFB346}"/>
                  </a:ext>
                </a:extLst>
              </p:cNvPr>
              <p:cNvCxnSpPr>
                <a:cxnSpLocks/>
              </p:cNvCxnSpPr>
              <p:nvPr/>
            </p:nvCxnSpPr>
            <p:spPr>
              <a:xfrm rot="5400000">
                <a:off x="11175001" y="1825625"/>
                <a:ext cx="0" cy="343417"/>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grpSp>
      </p:grpSp>
      <p:sp>
        <p:nvSpPr>
          <p:cNvPr id="157" name="Rechteck 156">
            <a:extLst>
              <a:ext uri="{FF2B5EF4-FFF2-40B4-BE49-F238E27FC236}">
                <a16:creationId xmlns:a16="http://schemas.microsoft.com/office/drawing/2014/main" id="{F64F0F48-1841-4E08-B800-5D7ECE38A537}"/>
              </a:ext>
            </a:extLst>
          </p:cNvPr>
          <p:cNvSpPr/>
          <p:nvPr/>
        </p:nvSpPr>
        <p:spPr>
          <a:xfrm>
            <a:off x="6169179"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err="1">
                <a:solidFill>
                  <a:schemeClr val="tx2"/>
                </a:solidFill>
                <a:latin typeface="Source Sans Pro Semibold" panose="020B0603030403020204" pitchFamily="34" charset="0"/>
                <a:ea typeface="Source Sans Pro Semibold" panose="020B0603030403020204" pitchFamily="34" charset="0"/>
              </a:rPr>
              <a:t>Aligning</a:t>
            </a:r>
            <a:r>
              <a:rPr lang="de-DE" sz="2000" dirty="0">
                <a:solidFill>
                  <a:schemeClr val="tx2"/>
                </a:solidFill>
                <a:latin typeface="Source Sans Pro Semibold" panose="020B0603030403020204" pitchFamily="34" charset="0"/>
                <a:ea typeface="Source Sans Pro Semibold" panose="020B0603030403020204" pitchFamily="34" charset="0"/>
              </a:rPr>
              <a:t> </a:t>
            </a:r>
            <a:r>
              <a:rPr lang="de-DE" sz="2000" dirty="0" err="1">
                <a:solidFill>
                  <a:schemeClr val="tx2"/>
                </a:solidFill>
                <a:latin typeface="Source Sans Pro Semibold" panose="020B0603030403020204" pitchFamily="34" charset="0"/>
                <a:ea typeface="Source Sans Pro Semibold" panose="020B0603030403020204" pitchFamily="34" charset="0"/>
              </a:rPr>
              <a:t>measurement</a:t>
            </a:r>
            <a:r>
              <a:rPr lang="de-DE" sz="2000" dirty="0">
                <a:solidFill>
                  <a:schemeClr val="tx2"/>
                </a:solidFill>
                <a:latin typeface="Source Sans Pro Semibold" panose="020B0603030403020204" pitchFamily="34" charset="0"/>
                <a:ea typeface="Source Sans Pro Semibold" panose="020B0603030403020204" pitchFamily="34" charset="0"/>
              </a:rPr>
              <a:t> </a:t>
            </a:r>
            <a:r>
              <a:rPr lang="de-DE" sz="2000" dirty="0" err="1">
                <a:solidFill>
                  <a:schemeClr val="tx2"/>
                </a:solidFill>
                <a:latin typeface="Source Sans Pro Semibold" panose="020B0603030403020204" pitchFamily="34" charset="0"/>
                <a:ea typeface="Source Sans Pro Semibold" panose="020B0603030403020204" pitchFamily="34" charset="0"/>
              </a:rPr>
              <a:t>units</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OSE-RG</a:t>
            </a:r>
            <a:endParaRPr lang="en-US" sz="2400" dirty="0">
              <a:solidFill>
                <a:schemeClr val="tx2"/>
              </a:solidFill>
              <a:latin typeface="Source Sans Pro Black" panose="020B0803030403020204" pitchFamily="34" charset="0"/>
              <a:ea typeface="Source Sans Pro Black" panose="020B0803030403020204" pitchFamily="34" charset="0"/>
            </a:endParaRPr>
          </a:p>
        </p:txBody>
      </p:sp>
      <p:sp>
        <p:nvSpPr>
          <p:cNvPr id="78" name="Rechteck 77">
            <a:extLst>
              <a:ext uri="{FF2B5EF4-FFF2-40B4-BE49-F238E27FC236}">
                <a16:creationId xmlns:a16="http://schemas.microsoft.com/office/drawing/2014/main" id="{8522653C-897B-41AF-8678-5C4018A4671A}"/>
              </a:ext>
            </a:extLst>
          </p:cNvPr>
          <p:cNvSpPr/>
          <p:nvPr/>
        </p:nvSpPr>
        <p:spPr>
          <a:xfrm>
            <a:off x="5977106" y="1879600"/>
            <a:ext cx="5871994" cy="461327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hteck 78">
            <a:extLst>
              <a:ext uri="{FF2B5EF4-FFF2-40B4-BE49-F238E27FC236}">
                <a16:creationId xmlns:a16="http://schemas.microsoft.com/office/drawing/2014/main" id="{A8496F51-A862-48E4-8E07-5B1542A55B9A}"/>
              </a:ext>
            </a:extLst>
          </p:cNvPr>
          <p:cNvSpPr/>
          <p:nvPr/>
        </p:nvSpPr>
        <p:spPr>
          <a:xfrm>
            <a:off x="629565" y="1879600"/>
            <a:ext cx="2770237" cy="461327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liennummernplatzhalter 13">
            <a:extLst>
              <a:ext uri="{FF2B5EF4-FFF2-40B4-BE49-F238E27FC236}">
                <a16:creationId xmlns:a16="http://schemas.microsoft.com/office/drawing/2014/main" id="{26AAECC3-F18E-4C40-B041-3F3DC7EC2F9B}"/>
              </a:ext>
            </a:extLst>
          </p:cNvPr>
          <p:cNvSpPr>
            <a:spLocks noGrp="1"/>
          </p:cNvSpPr>
          <p:nvPr>
            <p:ph type="sldNum" sz="quarter" idx="12"/>
          </p:nvPr>
        </p:nvSpPr>
        <p:spPr/>
        <p:txBody>
          <a:bodyPr/>
          <a:lstStyle/>
          <a:p>
            <a:fld id="{90C2389C-3430-4069-9E08-8BBDF98C334F}" type="slidenum">
              <a:rPr lang="en-US" smtClean="0"/>
              <a:t>15</a:t>
            </a:fld>
            <a:endParaRPr lang="en-US" dirty="0"/>
          </a:p>
        </p:txBody>
      </p:sp>
    </p:spTree>
    <p:extLst>
      <p:ext uri="{BB962C8B-B14F-4D97-AF65-F5344CB8AC3E}">
        <p14:creationId xmlns:p14="http://schemas.microsoft.com/office/powerpoint/2010/main" val="3912214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489F66-EB74-48B4-89B8-B3C297C8871F}"/>
              </a:ext>
            </a:extLst>
          </p:cNvPr>
          <p:cNvSpPr>
            <a:spLocks noGrp="1"/>
          </p:cNvSpPr>
          <p:nvPr>
            <p:ph type="title"/>
          </p:nvPr>
        </p:nvSpPr>
        <p:spPr/>
        <p:txBody>
          <a:bodyPr>
            <a:normAutofit/>
          </a:bodyPr>
          <a:lstStyle/>
          <a:p>
            <a:r>
              <a:rPr lang="de-DE" dirty="0" err="1"/>
              <a:t>Construct</a:t>
            </a:r>
            <a:r>
              <a:rPr lang="de-DE" dirty="0"/>
              <a:t> / </a:t>
            </a:r>
            <a:r>
              <a:rPr lang="de-DE" dirty="0" err="1"/>
              <a:t>Criterion</a:t>
            </a:r>
            <a:r>
              <a:rPr lang="de-DE" dirty="0"/>
              <a:t> Validation </a:t>
            </a:r>
            <a:endParaRPr lang="en-US" dirty="0"/>
          </a:p>
        </p:txBody>
      </p:sp>
      <p:sp>
        <p:nvSpPr>
          <p:cNvPr id="3" name="Inhaltsplatzhalter 2">
            <a:extLst>
              <a:ext uri="{FF2B5EF4-FFF2-40B4-BE49-F238E27FC236}">
                <a16:creationId xmlns:a16="http://schemas.microsoft.com/office/drawing/2014/main" id="{5DD76446-8638-496F-A358-3635282457D6}"/>
              </a:ext>
            </a:extLst>
          </p:cNvPr>
          <p:cNvSpPr>
            <a:spLocks noGrp="1"/>
          </p:cNvSpPr>
          <p:nvPr>
            <p:ph idx="1"/>
          </p:nvPr>
        </p:nvSpPr>
        <p:spPr/>
        <p:txBody>
          <a:bodyPr/>
          <a:lstStyle/>
          <a:p>
            <a:r>
              <a:rPr lang="de-DE" b="1" dirty="0"/>
              <a:t>Measurement </a:t>
            </a:r>
            <a:r>
              <a:rPr lang="de-DE" b="1" dirty="0" err="1"/>
              <a:t>instruments</a:t>
            </a:r>
            <a:r>
              <a:rPr lang="de-DE" b="1" dirty="0"/>
              <a:t> </a:t>
            </a:r>
            <a:r>
              <a:rPr lang="de-DE" dirty="0" err="1"/>
              <a:t>are</a:t>
            </a:r>
            <a:r>
              <a:rPr lang="de-DE" dirty="0"/>
              <a:t> </a:t>
            </a:r>
            <a:r>
              <a:rPr lang="de-DE" dirty="0" err="1"/>
              <a:t>usually</a:t>
            </a:r>
            <a:r>
              <a:rPr lang="de-DE" dirty="0"/>
              <a:t> </a:t>
            </a:r>
            <a:r>
              <a:rPr lang="de-DE" b="1" dirty="0" err="1"/>
              <a:t>validated</a:t>
            </a:r>
            <a:r>
              <a:rPr lang="de-DE" b="1" dirty="0"/>
              <a:t> </a:t>
            </a:r>
            <a:r>
              <a:rPr lang="de-DE" dirty="0" err="1"/>
              <a:t>by</a:t>
            </a:r>
            <a:r>
              <a:rPr lang="de-DE" dirty="0"/>
              <a:t> </a:t>
            </a:r>
            <a:r>
              <a:rPr lang="de-DE" dirty="0" err="1"/>
              <a:t>correlating</a:t>
            </a:r>
            <a:r>
              <a:rPr lang="de-DE" dirty="0"/>
              <a:t> </a:t>
            </a:r>
            <a:r>
              <a:rPr lang="de-DE" dirty="0" err="1"/>
              <a:t>them</a:t>
            </a:r>
            <a:r>
              <a:rPr lang="de-DE" dirty="0"/>
              <a:t> </a:t>
            </a:r>
            <a:r>
              <a:rPr lang="de-DE" dirty="0" err="1"/>
              <a:t>to</a:t>
            </a:r>
            <a:r>
              <a:rPr lang="de-DE" dirty="0"/>
              <a:t> </a:t>
            </a:r>
            <a:r>
              <a:rPr lang="de-DE" b="1" dirty="0" err="1"/>
              <a:t>related</a:t>
            </a:r>
            <a:r>
              <a:rPr lang="de-DE" b="1" dirty="0"/>
              <a:t> (</a:t>
            </a:r>
            <a:r>
              <a:rPr lang="de-DE" b="1" dirty="0" err="1"/>
              <a:t>or</a:t>
            </a:r>
            <a:r>
              <a:rPr lang="de-DE" b="1" dirty="0"/>
              <a:t> </a:t>
            </a:r>
            <a:r>
              <a:rPr lang="de-DE" b="1" dirty="0" err="1"/>
              <a:t>intentionally</a:t>
            </a:r>
            <a:r>
              <a:rPr lang="de-DE" b="1" dirty="0"/>
              <a:t> </a:t>
            </a:r>
            <a:r>
              <a:rPr lang="de-DE" b="1" dirty="0" err="1"/>
              <a:t>unrelated</a:t>
            </a:r>
            <a:r>
              <a:rPr lang="de-DE" b="1" dirty="0"/>
              <a:t>) </a:t>
            </a:r>
            <a:r>
              <a:rPr lang="de-DE" b="1" dirty="0" err="1"/>
              <a:t>concepts</a:t>
            </a:r>
            <a:endParaRPr lang="de-DE" dirty="0"/>
          </a:p>
          <a:p>
            <a:r>
              <a:rPr lang="de-DE" dirty="0"/>
              <a:t>Here, </a:t>
            </a:r>
            <a:r>
              <a:rPr lang="de-DE" dirty="0" err="1"/>
              <a:t>we</a:t>
            </a:r>
            <a:r>
              <a:rPr lang="de-DE" dirty="0"/>
              <a:t> do the same for </a:t>
            </a:r>
            <a:r>
              <a:rPr lang="de-DE" b="1" dirty="0" err="1"/>
              <a:t>two</a:t>
            </a:r>
            <a:r>
              <a:rPr lang="de-DE" b="1" dirty="0"/>
              <a:t> </a:t>
            </a:r>
            <a:r>
              <a:rPr lang="de-DE" b="1" dirty="0" err="1"/>
              <a:t>modes</a:t>
            </a:r>
            <a:br>
              <a:rPr lang="de-DE" dirty="0"/>
            </a:br>
            <a:r>
              <a:rPr lang="de-DE" dirty="0"/>
              <a:t>(</a:t>
            </a:r>
            <a:r>
              <a:rPr lang="de-DE" dirty="0" err="1"/>
              <a:t>Ideally</a:t>
            </a:r>
            <a:r>
              <a:rPr lang="de-DE" dirty="0"/>
              <a:t> in a </a:t>
            </a:r>
            <a:r>
              <a:rPr lang="de-DE" dirty="0" err="1"/>
              <a:t>random</a:t>
            </a:r>
            <a:r>
              <a:rPr lang="de-DE" dirty="0"/>
              <a:t> </a:t>
            </a:r>
            <a:r>
              <a:rPr lang="de-DE" dirty="0" err="1"/>
              <a:t>mode</a:t>
            </a:r>
            <a:r>
              <a:rPr lang="de-DE" dirty="0"/>
              <a:t> </a:t>
            </a:r>
            <a:r>
              <a:rPr lang="de-DE" dirty="0" err="1"/>
              <a:t>experiment</a:t>
            </a:r>
            <a:r>
              <a:rPr lang="de-DE" dirty="0"/>
              <a:t>)</a:t>
            </a:r>
          </a:p>
          <a:p>
            <a:endParaRPr lang="en-US" dirty="0"/>
          </a:p>
        </p:txBody>
      </p:sp>
      <p:graphicFrame>
        <p:nvGraphicFramePr>
          <p:cNvPr id="29" name="Tabelle 29">
            <a:extLst>
              <a:ext uri="{FF2B5EF4-FFF2-40B4-BE49-F238E27FC236}">
                <a16:creationId xmlns:a16="http://schemas.microsoft.com/office/drawing/2014/main" id="{3865A560-9D73-4B4C-BD1F-8BACCB951E42}"/>
              </a:ext>
            </a:extLst>
          </p:cNvPr>
          <p:cNvGraphicFramePr>
            <a:graphicFrameLocks noGrp="1"/>
          </p:cNvGraphicFramePr>
          <p:nvPr>
            <p:extLst>
              <p:ext uri="{D42A27DB-BD31-4B8C-83A1-F6EECF244321}">
                <p14:modId xmlns:p14="http://schemas.microsoft.com/office/powerpoint/2010/main" val="2291506602"/>
              </p:ext>
            </p:extLst>
          </p:nvPr>
        </p:nvGraphicFramePr>
        <p:xfrm>
          <a:off x="838199" y="3891620"/>
          <a:ext cx="10571640" cy="2164080"/>
        </p:xfrm>
        <a:graphic>
          <a:graphicData uri="http://schemas.openxmlformats.org/drawingml/2006/table">
            <a:tbl>
              <a:tblPr firstRow="1">
                <a:tableStyleId>{3B4B98B0-60AC-42C2-AFA5-B58CD77FA1E5}</a:tableStyleId>
              </a:tblPr>
              <a:tblGrid>
                <a:gridCol w="3523880">
                  <a:extLst>
                    <a:ext uri="{9D8B030D-6E8A-4147-A177-3AD203B41FA5}">
                      <a16:colId xmlns:a16="http://schemas.microsoft.com/office/drawing/2014/main" val="1545487020"/>
                    </a:ext>
                  </a:extLst>
                </a:gridCol>
                <a:gridCol w="3523880">
                  <a:extLst>
                    <a:ext uri="{9D8B030D-6E8A-4147-A177-3AD203B41FA5}">
                      <a16:colId xmlns:a16="http://schemas.microsoft.com/office/drawing/2014/main" val="1395288462"/>
                    </a:ext>
                  </a:extLst>
                </a:gridCol>
                <a:gridCol w="3523880">
                  <a:extLst>
                    <a:ext uri="{9D8B030D-6E8A-4147-A177-3AD203B41FA5}">
                      <a16:colId xmlns:a16="http://schemas.microsoft.com/office/drawing/2014/main" val="3994944199"/>
                    </a:ext>
                  </a:extLst>
                </a:gridCol>
              </a:tblGrid>
              <a:tr h="370840">
                <a:tc gridSpan="2">
                  <a:txBody>
                    <a:bodyPr/>
                    <a:lstStyle/>
                    <a:p>
                      <a:pPr algn="ctr"/>
                      <a:r>
                        <a:rPr lang="de-DE" sz="2800" dirty="0" err="1">
                          <a:latin typeface="Source Sans Pro" panose="020B0503030403020204" pitchFamily="34" charset="0"/>
                          <a:ea typeface="Source Sans Pro" panose="020B0503030403020204" pitchFamily="34" charset="0"/>
                        </a:rPr>
                        <a:t>Construct</a:t>
                      </a:r>
                      <a:r>
                        <a:rPr lang="de-DE" sz="2800" dirty="0">
                          <a:latin typeface="Source Sans Pro" panose="020B0503030403020204" pitchFamily="34" charset="0"/>
                          <a:ea typeface="Source Sans Pro" panose="020B0503030403020204" pitchFamily="34" charset="0"/>
                        </a:rPr>
                        <a:t> </a:t>
                      </a:r>
                      <a:r>
                        <a:rPr lang="de-DE" sz="2800" dirty="0" err="1">
                          <a:latin typeface="Source Sans Pro" panose="020B0503030403020204" pitchFamily="34" charset="0"/>
                          <a:ea typeface="Source Sans Pro" panose="020B0503030403020204" pitchFamily="34" charset="0"/>
                        </a:rPr>
                        <a:t>Validity</a:t>
                      </a:r>
                      <a:endParaRPr lang="en-US" sz="2800" dirty="0">
                        <a:latin typeface="Source Sans Pro" panose="020B0503030403020204" pitchFamily="34" charset="0"/>
                        <a:ea typeface="Source Sans Pro" panose="020B0503030403020204" pitchFamily="34" charset="0"/>
                      </a:endParaRPr>
                    </a:p>
                  </a:txBody>
                  <a:tcPr/>
                </a:tc>
                <a:tc hMerge="1">
                  <a:txBody>
                    <a:bodyPr/>
                    <a:lstStyle/>
                    <a:p>
                      <a:endParaRPr lang="en-US" dirty="0"/>
                    </a:p>
                  </a:txBody>
                  <a:tcPr/>
                </a:tc>
                <a:tc>
                  <a:txBody>
                    <a:bodyPr/>
                    <a:lstStyle/>
                    <a:p>
                      <a:pPr algn="ctr"/>
                      <a:r>
                        <a:rPr lang="de-DE" sz="2800" dirty="0" err="1">
                          <a:latin typeface="Source Sans Pro" panose="020B0503030403020204" pitchFamily="34" charset="0"/>
                          <a:ea typeface="Source Sans Pro" panose="020B0503030403020204" pitchFamily="34" charset="0"/>
                        </a:rPr>
                        <a:t>Criterion</a:t>
                      </a:r>
                      <a:r>
                        <a:rPr lang="de-DE" sz="2800" dirty="0">
                          <a:latin typeface="Source Sans Pro" panose="020B0503030403020204" pitchFamily="34" charset="0"/>
                          <a:ea typeface="Source Sans Pro" panose="020B0503030403020204" pitchFamily="34" charset="0"/>
                        </a:rPr>
                        <a:t> </a:t>
                      </a:r>
                      <a:r>
                        <a:rPr lang="de-DE" sz="2800" dirty="0" err="1">
                          <a:latin typeface="Source Sans Pro" panose="020B0503030403020204" pitchFamily="34" charset="0"/>
                          <a:ea typeface="Source Sans Pro" panose="020B0503030403020204" pitchFamily="34" charset="0"/>
                        </a:rPr>
                        <a:t>Validity</a:t>
                      </a:r>
                      <a:endParaRPr lang="en-US" sz="2800" dirty="0">
                        <a:latin typeface="Source Sans Pro" panose="020B0503030403020204" pitchFamily="34" charset="0"/>
                        <a:ea typeface="Source Sans Pro" panose="020B0503030403020204" pitchFamily="34" charset="0"/>
                      </a:endParaRPr>
                    </a:p>
                  </a:txBody>
                  <a:tcPr/>
                </a:tc>
                <a:extLst>
                  <a:ext uri="{0D108BD9-81ED-4DB2-BD59-A6C34878D82A}">
                    <a16:rowId xmlns:a16="http://schemas.microsoft.com/office/drawing/2014/main" val="3080200254"/>
                  </a:ext>
                </a:extLst>
              </a:tr>
              <a:tr h="370840">
                <a:tc>
                  <a:txBody>
                    <a:bodyPr/>
                    <a:lstStyle/>
                    <a:p>
                      <a:pPr algn="ctr"/>
                      <a:r>
                        <a:rPr lang="de-DE" sz="2800" dirty="0" err="1">
                          <a:latin typeface="Source Sans Pro" panose="020B0503030403020204" pitchFamily="34" charset="0"/>
                          <a:ea typeface="Source Sans Pro" panose="020B0503030403020204" pitchFamily="34" charset="0"/>
                        </a:rPr>
                        <a:t>Convergent</a:t>
                      </a:r>
                      <a:endParaRPr lang="en-US" sz="2800" dirty="0">
                        <a:latin typeface="Source Sans Pro" panose="020B0503030403020204" pitchFamily="34" charset="0"/>
                        <a:ea typeface="Source Sans Pro" panose="020B0503030403020204" pitchFamily="34" charset="0"/>
                      </a:endParaRPr>
                    </a:p>
                  </a:txBody>
                  <a:tcPr/>
                </a:tc>
                <a:tc>
                  <a:txBody>
                    <a:bodyPr/>
                    <a:lstStyle/>
                    <a:p>
                      <a:pPr algn="ctr"/>
                      <a:r>
                        <a:rPr lang="de-DE" sz="2800" dirty="0">
                          <a:latin typeface="Source Sans Pro" panose="020B0503030403020204" pitchFamily="34" charset="0"/>
                          <a:ea typeface="Source Sans Pro" panose="020B0503030403020204" pitchFamily="34" charset="0"/>
                        </a:rPr>
                        <a:t>Divergent</a:t>
                      </a:r>
                      <a:endParaRPr lang="en-US" sz="2800" dirty="0">
                        <a:latin typeface="Source Sans Pro" panose="020B0503030403020204" pitchFamily="34" charset="0"/>
                        <a:ea typeface="Source Sans Pro" panose="020B0503030403020204" pitchFamily="34" charset="0"/>
                      </a:endParaRPr>
                    </a:p>
                  </a:txBody>
                  <a:tcPr/>
                </a:tc>
                <a:tc>
                  <a:txBody>
                    <a:bodyPr/>
                    <a:lstStyle/>
                    <a:p>
                      <a:pPr algn="ctr"/>
                      <a:r>
                        <a:rPr lang="de-DE" sz="2800" dirty="0" err="1">
                          <a:latin typeface="Source Sans Pro" panose="020B0503030403020204" pitchFamily="34" charset="0"/>
                          <a:ea typeface="Source Sans Pro" panose="020B0503030403020204" pitchFamily="34" charset="0"/>
                        </a:rPr>
                        <a:t>Concurrent</a:t>
                      </a:r>
                      <a:r>
                        <a:rPr lang="de-DE" sz="2800" dirty="0">
                          <a:latin typeface="Source Sans Pro" panose="020B0503030403020204" pitchFamily="34" charset="0"/>
                          <a:ea typeface="Source Sans Pro" panose="020B0503030403020204" pitchFamily="34" charset="0"/>
                        </a:rPr>
                        <a:t> </a:t>
                      </a:r>
                      <a:br>
                        <a:rPr lang="de-DE" sz="2800" dirty="0">
                          <a:latin typeface="Source Sans Pro" panose="020B0503030403020204" pitchFamily="34" charset="0"/>
                          <a:ea typeface="Source Sans Pro" panose="020B0503030403020204" pitchFamily="34" charset="0"/>
                        </a:rPr>
                      </a:br>
                      <a:r>
                        <a:rPr lang="de-DE" sz="2800" dirty="0">
                          <a:latin typeface="Source Sans Pro" panose="020B0503030403020204" pitchFamily="34" charset="0"/>
                          <a:ea typeface="Source Sans Pro" panose="020B0503030403020204" pitchFamily="34" charset="0"/>
                        </a:rPr>
                        <a:t>(&amp; </a:t>
                      </a:r>
                      <a:r>
                        <a:rPr lang="de-DE" sz="2800" dirty="0" err="1">
                          <a:latin typeface="Source Sans Pro" panose="020B0503030403020204" pitchFamily="34" charset="0"/>
                          <a:ea typeface="Source Sans Pro" panose="020B0503030403020204" pitchFamily="34" charset="0"/>
                        </a:rPr>
                        <a:t>Predictive</a:t>
                      </a:r>
                      <a:r>
                        <a:rPr lang="de-DE" sz="2800" dirty="0">
                          <a:latin typeface="Source Sans Pro" panose="020B0503030403020204" pitchFamily="34" charset="0"/>
                          <a:ea typeface="Source Sans Pro" panose="020B0503030403020204" pitchFamily="34" charset="0"/>
                        </a:rPr>
                        <a:t>)</a:t>
                      </a:r>
                      <a:endParaRPr lang="en-US" sz="2800" dirty="0">
                        <a:latin typeface="Source Sans Pro" panose="020B0503030403020204" pitchFamily="34" charset="0"/>
                        <a:ea typeface="Source Sans Pro" panose="020B0503030403020204" pitchFamily="34" charset="0"/>
                      </a:endParaRPr>
                    </a:p>
                  </a:txBody>
                  <a:tcPr/>
                </a:tc>
                <a:extLst>
                  <a:ext uri="{0D108BD9-81ED-4DB2-BD59-A6C34878D82A}">
                    <a16:rowId xmlns:a16="http://schemas.microsoft.com/office/drawing/2014/main" val="2284700352"/>
                  </a:ext>
                </a:extLst>
              </a:tr>
              <a:tr h="370840">
                <a:tc>
                  <a:txBody>
                    <a:bodyPr/>
                    <a:lstStyle/>
                    <a:p>
                      <a:pPr algn="ctr"/>
                      <a:r>
                        <a:rPr lang="de-DE" sz="2000" dirty="0">
                          <a:latin typeface="Source Sans Pro" panose="020B0503030403020204" pitchFamily="34" charset="0"/>
                          <a:ea typeface="Source Sans Pro" panose="020B0503030403020204" pitchFamily="34" charset="0"/>
                        </a:rPr>
                        <a:t>High </a:t>
                      </a:r>
                      <a:r>
                        <a:rPr lang="de-DE" sz="2000" dirty="0" err="1">
                          <a:latin typeface="Source Sans Pro" panose="020B0503030403020204" pitchFamily="34" charset="0"/>
                          <a:ea typeface="Source Sans Pro" panose="020B0503030403020204" pitchFamily="34" charset="0"/>
                        </a:rPr>
                        <a:t>correlations</a:t>
                      </a:r>
                      <a:r>
                        <a:rPr lang="de-DE" sz="2000" dirty="0">
                          <a:latin typeface="Source Sans Pro" panose="020B0503030403020204" pitchFamily="34" charset="0"/>
                          <a:ea typeface="Source Sans Pro" panose="020B0503030403020204" pitchFamily="34" charset="0"/>
                        </a:rPr>
                        <a:t> </a:t>
                      </a:r>
                      <a:r>
                        <a:rPr lang="de-DE" sz="2000" dirty="0" err="1">
                          <a:latin typeface="Source Sans Pro" panose="020B0503030403020204" pitchFamily="34" charset="0"/>
                          <a:ea typeface="Source Sans Pro" panose="020B0503030403020204" pitchFamily="34" charset="0"/>
                        </a:rPr>
                        <a:t>with</a:t>
                      </a:r>
                      <a:r>
                        <a:rPr lang="de-DE" sz="2000" dirty="0">
                          <a:latin typeface="Source Sans Pro" panose="020B0503030403020204" pitchFamily="34" charset="0"/>
                          <a:ea typeface="Source Sans Pro" panose="020B0503030403020204" pitchFamily="34" charset="0"/>
                        </a:rPr>
                        <a:t> </a:t>
                      </a:r>
                      <a:br>
                        <a:rPr lang="de-DE" sz="2000" dirty="0">
                          <a:latin typeface="Source Sans Pro" panose="020B0503030403020204" pitchFamily="34" charset="0"/>
                          <a:ea typeface="Source Sans Pro" panose="020B0503030403020204" pitchFamily="34" charset="0"/>
                        </a:rPr>
                      </a:br>
                      <a:r>
                        <a:rPr lang="de-DE" sz="2000" b="1" dirty="0" err="1">
                          <a:latin typeface="Source Sans Pro" panose="020B0503030403020204" pitchFamily="34" charset="0"/>
                          <a:ea typeface="Source Sans Pro" panose="020B0503030403020204" pitchFamily="34" charset="0"/>
                        </a:rPr>
                        <a:t>related</a:t>
                      </a:r>
                      <a:r>
                        <a:rPr lang="de-DE" sz="2000" b="1" dirty="0">
                          <a:latin typeface="Source Sans Pro" panose="020B0503030403020204" pitchFamily="34" charset="0"/>
                          <a:ea typeface="Source Sans Pro" panose="020B0503030403020204" pitchFamily="34" charset="0"/>
                        </a:rPr>
                        <a:t> </a:t>
                      </a:r>
                      <a:r>
                        <a:rPr lang="de-DE" sz="2000" b="1" dirty="0" err="1">
                          <a:latin typeface="Source Sans Pro" panose="020B0503030403020204" pitchFamily="34" charset="0"/>
                          <a:ea typeface="Source Sans Pro" panose="020B0503030403020204" pitchFamily="34" charset="0"/>
                        </a:rPr>
                        <a:t>concepts</a:t>
                      </a:r>
                      <a:endParaRPr lang="en-US" sz="2000" b="1" dirty="0">
                        <a:latin typeface="Source Sans Pro" panose="020B0503030403020204" pitchFamily="34" charset="0"/>
                        <a:ea typeface="Source Sans Pro" panose="020B0503030403020204" pitchFamily="34" charset="0"/>
                      </a:endParaRPr>
                    </a:p>
                  </a:txBody>
                  <a:tcPr/>
                </a:tc>
                <a:tc>
                  <a:txBody>
                    <a:bodyPr/>
                    <a:lstStyle/>
                    <a:p>
                      <a:pPr algn="ctr"/>
                      <a:r>
                        <a:rPr lang="de-DE" sz="2000" dirty="0">
                          <a:latin typeface="Source Sans Pro" panose="020B0503030403020204" pitchFamily="34" charset="0"/>
                          <a:ea typeface="Source Sans Pro" panose="020B0503030403020204" pitchFamily="34" charset="0"/>
                        </a:rPr>
                        <a:t>Low </a:t>
                      </a:r>
                      <a:r>
                        <a:rPr lang="de-DE" sz="2000" dirty="0" err="1">
                          <a:latin typeface="Source Sans Pro" panose="020B0503030403020204" pitchFamily="34" charset="0"/>
                          <a:ea typeface="Source Sans Pro" panose="020B0503030403020204" pitchFamily="34" charset="0"/>
                        </a:rPr>
                        <a:t>correlations</a:t>
                      </a:r>
                      <a:r>
                        <a:rPr lang="de-DE" sz="2000" dirty="0">
                          <a:latin typeface="Source Sans Pro" panose="020B0503030403020204" pitchFamily="34" charset="0"/>
                          <a:ea typeface="Source Sans Pro" panose="020B0503030403020204" pitchFamily="34" charset="0"/>
                        </a:rPr>
                        <a:t> </a:t>
                      </a:r>
                      <a:r>
                        <a:rPr lang="de-DE" sz="2000" dirty="0" err="1">
                          <a:latin typeface="Source Sans Pro" panose="020B0503030403020204" pitchFamily="34" charset="0"/>
                          <a:ea typeface="Source Sans Pro" panose="020B0503030403020204" pitchFamily="34" charset="0"/>
                        </a:rPr>
                        <a:t>with</a:t>
                      </a:r>
                      <a:r>
                        <a:rPr lang="de-DE" sz="2000" dirty="0">
                          <a:latin typeface="Source Sans Pro" panose="020B0503030403020204" pitchFamily="34" charset="0"/>
                          <a:ea typeface="Source Sans Pro" panose="020B0503030403020204" pitchFamily="34" charset="0"/>
                        </a:rPr>
                        <a:t> </a:t>
                      </a:r>
                      <a:br>
                        <a:rPr lang="de-DE" sz="2000" dirty="0">
                          <a:latin typeface="Source Sans Pro" panose="020B0503030403020204" pitchFamily="34" charset="0"/>
                          <a:ea typeface="Source Sans Pro" panose="020B0503030403020204" pitchFamily="34" charset="0"/>
                        </a:rPr>
                      </a:br>
                      <a:r>
                        <a:rPr lang="de-DE" sz="2000" b="1" dirty="0" err="1">
                          <a:latin typeface="Source Sans Pro" panose="020B0503030403020204" pitchFamily="34" charset="0"/>
                          <a:ea typeface="Source Sans Pro" panose="020B0503030403020204" pitchFamily="34" charset="0"/>
                        </a:rPr>
                        <a:t>unrelated</a:t>
                      </a:r>
                      <a:r>
                        <a:rPr lang="de-DE" sz="2000" b="1" dirty="0">
                          <a:latin typeface="Source Sans Pro" panose="020B0503030403020204" pitchFamily="34" charset="0"/>
                          <a:ea typeface="Source Sans Pro" panose="020B0503030403020204" pitchFamily="34" charset="0"/>
                        </a:rPr>
                        <a:t> </a:t>
                      </a:r>
                      <a:r>
                        <a:rPr lang="de-DE" sz="2000" b="1" dirty="0" err="1">
                          <a:latin typeface="Source Sans Pro" panose="020B0503030403020204" pitchFamily="34" charset="0"/>
                          <a:ea typeface="Source Sans Pro" panose="020B0503030403020204" pitchFamily="34" charset="0"/>
                        </a:rPr>
                        <a:t>concepts</a:t>
                      </a:r>
                      <a:endParaRPr lang="en-US" sz="2000" b="1" dirty="0">
                        <a:latin typeface="Source Sans Pro" panose="020B0503030403020204" pitchFamily="34" charset="0"/>
                        <a:ea typeface="Source Sans Pro" panose="020B0503030403020204" pitchFamily="34" charset="0"/>
                      </a:endParaRPr>
                    </a:p>
                  </a:txBody>
                  <a:tcPr/>
                </a:tc>
                <a:tc>
                  <a:txBody>
                    <a:bodyPr/>
                    <a:lstStyle/>
                    <a:p>
                      <a:pPr algn="ctr"/>
                      <a:r>
                        <a:rPr lang="de-DE" sz="2000" dirty="0">
                          <a:latin typeface="Source Sans Pro" panose="020B0503030403020204" pitchFamily="34" charset="0"/>
                          <a:ea typeface="Source Sans Pro" panose="020B0503030403020204" pitchFamily="34" charset="0"/>
                        </a:rPr>
                        <a:t>High </a:t>
                      </a:r>
                      <a:r>
                        <a:rPr lang="de-DE" sz="2000" dirty="0" err="1">
                          <a:latin typeface="Source Sans Pro" panose="020B0503030403020204" pitchFamily="34" charset="0"/>
                          <a:ea typeface="Source Sans Pro" panose="020B0503030403020204" pitchFamily="34" charset="0"/>
                        </a:rPr>
                        <a:t>correlations</a:t>
                      </a:r>
                      <a:r>
                        <a:rPr lang="de-DE" sz="2000" dirty="0">
                          <a:latin typeface="Source Sans Pro" panose="020B0503030403020204" pitchFamily="34" charset="0"/>
                          <a:ea typeface="Source Sans Pro" panose="020B0503030403020204" pitchFamily="34" charset="0"/>
                        </a:rPr>
                        <a:t> </a:t>
                      </a:r>
                      <a:r>
                        <a:rPr lang="de-DE" sz="2000" dirty="0" err="1">
                          <a:latin typeface="Source Sans Pro" panose="020B0503030403020204" pitchFamily="34" charset="0"/>
                          <a:ea typeface="Source Sans Pro" panose="020B0503030403020204" pitchFamily="34" charset="0"/>
                        </a:rPr>
                        <a:t>with</a:t>
                      </a:r>
                      <a:r>
                        <a:rPr lang="de-DE" sz="2000" dirty="0">
                          <a:latin typeface="Source Sans Pro" panose="020B0503030403020204" pitchFamily="34" charset="0"/>
                          <a:ea typeface="Source Sans Pro" panose="020B0503030403020204" pitchFamily="34" charset="0"/>
                        </a:rPr>
                        <a:t> </a:t>
                      </a:r>
                      <a:br>
                        <a:rPr lang="de-DE" sz="2000" dirty="0">
                          <a:latin typeface="Source Sans Pro" panose="020B0503030403020204" pitchFamily="34" charset="0"/>
                          <a:ea typeface="Source Sans Pro" panose="020B0503030403020204" pitchFamily="34" charset="0"/>
                        </a:rPr>
                      </a:br>
                      <a:r>
                        <a:rPr lang="de-DE" sz="2000" b="1" dirty="0">
                          <a:latin typeface="Source Sans Pro" panose="020B0503030403020204" pitchFamily="34" charset="0"/>
                          <a:ea typeface="Source Sans Pro" panose="020B0503030403020204" pitchFamily="34" charset="0"/>
                        </a:rPr>
                        <a:t>relevant </a:t>
                      </a:r>
                      <a:r>
                        <a:rPr lang="de-DE" sz="2000" b="1" dirty="0" err="1">
                          <a:latin typeface="Source Sans Pro" panose="020B0503030403020204" pitchFamily="34" charset="0"/>
                          <a:ea typeface="Source Sans Pro" panose="020B0503030403020204" pitchFamily="34" charset="0"/>
                        </a:rPr>
                        <a:t>outcomes</a:t>
                      </a:r>
                      <a:endParaRPr lang="en-US" sz="2000" b="1" dirty="0">
                        <a:latin typeface="Source Sans Pro" panose="020B0503030403020204" pitchFamily="34" charset="0"/>
                        <a:ea typeface="Source Sans Pro" panose="020B0503030403020204" pitchFamily="34" charset="0"/>
                      </a:endParaRPr>
                    </a:p>
                  </a:txBody>
                  <a:tcPr/>
                </a:tc>
                <a:extLst>
                  <a:ext uri="{0D108BD9-81ED-4DB2-BD59-A6C34878D82A}">
                    <a16:rowId xmlns:a16="http://schemas.microsoft.com/office/drawing/2014/main" val="1821498498"/>
                  </a:ext>
                </a:extLst>
              </a:tr>
            </a:tbl>
          </a:graphicData>
        </a:graphic>
      </p:graphicFrame>
      <p:sp>
        <p:nvSpPr>
          <p:cNvPr id="30" name="Foliennummernplatzhalter 29">
            <a:extLst>
              <a:ext uri="{FF2B5EF4-FFF2-40B4-BE49-F238E27FC236}">
                <a16:creationId xmlns:a16="http://schemas.microsoft.com/office/drawing/2014/main" id="{5C15F3B7-D0FD-4B0A-A83E-3171E955077B}"/>
              </a:ext>
            </a:extLst>
          </p:cNvPr>
          <p:cNvSpPr>
            <a:spLocks noGrp="1"/>
          </p:cNvSpPr>
          <p:nvPr>
            <p:ph type="sldNum" sz="quarter" idx="12"/>
          </p:nvPr>
        </p:nvSpPr>
        <p:spPr/>
        <p:txBody>
          <a:bodyPr/>
          <a:lstStyle/>
          <a:p>
            <a:fld id="{90C2389C-3430-4069-9E08-8BBDF98C334F}" type="slidenum">
              <a:rPr lang="en-US" smtClean="0"/>
              <a:t>16</a:t>
            </a:fld>
            <a:endParaRPr lang="en-US" dirty="0"/>
          </a:p>
        </p:txBody>
      </p:sp>
    </p:spTree>
    <p:extLst>
      <p:ext uri="{BB962C8B-B14F-4D97-AF65-F5344CB8AC3E}">
        <p14:creationId xmlns:p14="http://schemas.microsoft.com/office/powerpoint/2010/main" val="2829228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41">
            <a:extLst>
              <a:ext uri="{FF2B5EF4-FFF2-40B4-BE49-F238E27FC236}">
                <a16:creationId xmlns:a16="http://schemas.microsoft.com/office/drawing/2014/main" id="{9AA0F420-6A30-4F1F-B7B0-CC52FCC4872A}"/>
              </a:ext>
            </a:extLst>
          </p:cNvPr>
          <p:cNvSpPr/>
          <p:nvPr/>
        </p:nvSpPr>
        <p:spPr>
          <a:xfrm rot="5400000">
            <a:off x="4436437" y="4101163"/>
            <a:ext cx="4188278" cy="792000"/>
          </a:xfrm>
          <a:prstGeom prst="rect">
            <a:avLst/>
          </a:prstGeom>
          <a:solidFill>
            <a:srgbClr val="CCE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5200" dirty="0">
                <a:solidFill>
                  <a:srgbClr val="CCEEEC"/>
                </a:solidFill>
                <a:latin typeface="Source Sans Pro Black" panose="020B0803030403020204" pitchFamily="34" charset="0"/>
                <a:ea typeface="Source Sans Pro Black" panose="020B0803030403020204" pitchFamily="34" charset="0"/>
              </a:rPr>
              <a:t>A</a:t>
            </a:r>
          </a:p>
        </p:txBody>
      </p:sp>
      <p:sp>
        <p:nvSpPr>
          <p:cNvPr id="7" name="Rechteck 42">
            <a:extLst>
              <a:ext uri="{FF2B5EF4-FFF2-40B4-BE49-F238E27FC236}">
                <a16:creationId xmlns:a16="http://schemas.microsoft.com/office/drawing/2014/main" id="{2A874052-0A00-4679-BAD7-95AC79C8B390}"/>
              </a:ext>
            </a:extLst>
          </p:cNvPr>
          <p:cNvSpPr/>
          <p:nvPr/>
        </p:nvSpPr>
        <p:spPr>
          <a:xfrm rot="5400000">
            <a:off x="5696856" y="4101166"/>
            <a:ext cx="4188276" cy="792000"/>
          </a:xfrm>
          <a:prstGeom prst="rect">
            <a:avLst/>
          </a:prstGeom>
          <a:solidFill>
            <a:srgbClr val="EED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5200" dirty="0">
                <a:solidFill>
                  <a:srgbClr val="EEDBEA"/>
                </a:solidFill>
                <a:latin typeface="Source Sans Pro Black" panose="020B0803030403020204" pitchFamily="34" charset="0"/>
                <a:ea typeface="Source Sans Pro Black" panose="020B0803030403020204" pitchFamily="34" charset="0"/>
              </a:rPr>
              <a:t>B</a:t>
            </a:r>
          </a:p>
        </p:txBody>
      </p:sp>
      <p:sp>
        <p:nvSpPr>
          <p:cNvPr id="2" name="Titel 1">
            <a:extLst>
              <a:ext uri="{FF2B5EF4-FFF2-40B4-BE49-F238E27FC236}">
                <a16:creationId xmlns:a16="http://schemas.microsoft.com/office/drawing/2014/main" id="{3EA0CF52-2FE9-4A30-8A4E-8D6A4A4F4505}"/>
              </a:ext>
            </a:extLst>
          </p:cNvPr>
          <p:cNvSpPr>
            <a:spLocks noGrp="1"/>
          </p:cNvSpPr>
          <p:nvPr>
            <p:ph type="title"/>
          </p:nvPr>
        </p:nvSpPr>
        <p:spPr/>
        <p:txBody>
          <a:bodyPr/>
          <a:lstStyle/>
          <a:p>
            <a:r>
              <a:rPr lang="de-DE" dirty="0" err="1"/>
              <a:t>Example</a:t>
            </a:r>
            <a:r>
              <a:rPr lang="de-DE" dirty="0"/>
              <a:t>: Interest in Politics</a:t>
            </a:r>
            <a:endParaRPr lang="en-US" dirty="0"/>
          </a:p>
        </p:txBody>
      </p:sp>
      <mc:AlternateContent xmlns:mc="http://schemas.openxmlformats.org/markup-compatibility/2006" xmlns:a14="http://schemas.microsoft.com/office/drawing/2010/main">
        <mc:Choice Requires="a14">
          <p:graphicFrame>
            <p:nvGraphicFramePr>
              <p:cNvPr id="4" name="Content Placeholder 4">
                <a:extLst>
                  <a:ext uri="{FF2B5EF4-FFF2-40B4-BE49-F238E27FC236}">
                    <a16:creationId xmlns:a16="http://schemas.microsoft.com/office/drawing/2014/main" id="{6904A4F1-7F1D-4EC5-9ABD-62CDBC054F81}"/>
                  </a:ext>
                </a:extLst>
              </p:cNvPr>
              <p:cNvGraphicFramePr>
                <a:graphicFrameLocks/>
              </p:cNvGraphicFramePr>
              <p:nvPr>
                <p:extLst>
                  <p:ext uri="{D42A27DB-BD31-4B8C-83A1-F6EECF244321}">
                    <p14:modId xmlns:p14="http://schemas.microsoft.com/office/powerpoint/2010/main" val="3559725697"/>
                  </p:ext>
                </p:extLst>
              </p:nvPr>
            </p:nvGraphicFramePr>
            <p:xfrm>
              <a:off x="486047" y="2556373"/>
              <a:ext cx="7917180" cy="3883834"/>
            </p:xfrm>
            <a:graphic>
              <a:graphicData uri="http://schemas.openxmlformats.org/drawingml/2006/table">
                <a:tbl>
                  <a:tblPr firstRow="1" firstCol="1" bandRow="1">
                    <a:tableStyleId>{2D5ABB26-0587-4C30-8999-92F81FD0307C}</a:tableStyleId>
                  </a:tblPr>
                  <a:tblGrid>
                    <a:gridCol w="5425440">
                      <a:extLst>
                        <a:ext uri="{9D8B030D-6E8A-4147-A177-3AD203B41FA5}">
                          <a16:colId xmlns:a16="http://schemas.microsoft.com/office/drawing/2014/main" val="2791323442"/>
                        </a:ext>
                      </a:extLst>
                    </a:gridCol>
                    <a:gridCol w="1245870">
                      <a:extLst>
                        <a:ext uri="{9D8B030D-6E8A-4147-A177-3AD203B41FA5}">
                          <a16:colId xmlns:a16="http://schemas.microsoft.com/office/drawing/2014/main" val="2813599819"/>
                        </a:ext>
                      </a:extLst>
                    </a:gridCol>
                    <a:gridCol w="1245870">
                      <a:extLst>
                        <a:ext uri="{9D8B030D-6E8A-4147-A177-3AD203B41FA5}">
                          <a16:colId xmlns:a16="http://schemas.microsoft.com/office/drawing/2014/main" val="3486642231"/>
                        </a:ext>
                      </a:extLst>
                    </a:gridCol>
                  </a:tblGrid>
                  <a:tr h="413853">
                    <a:tc>
                      <a:txBody>
                        <a:bodyPr/>
                        <a:lstStyle/>
                        <a:p>
                          <a:pPr algn="r"/>
                          <a:r>
                            <a:rPr lang="de-DE" sz="2400" kern="1200" dirty="0">
                              <a:solidFill>
                                <a:schemeClr val="tx1"/>
                              </a:solidFill>
                              <a:effectLst/>
                              <a:latin typeface="Source Sans Pro" panose="020B0503030403020204" pitchFamily="34" charset="0"/>
                              <a:ea typeface="Source Sans Pro" panose="020B0503030403020204" pitchFamily="34" charset="0"/>
                              <a:cs typeface="+mn-cs"/>
                            </a:rPr>
                            <a:t>Political Interest </a:t>
                          </a:r>
                          <a:r>
                            <a:rPr lang="de-DE" sz="2400" kern="1200" dirty="0" err="1">
                              <a:solidFill>
                                <a:schemeClr val="tx1"/>
                              </a:solidFill>
                              <a:effectLst/>
                              <a:latin typeface="Source Sans Pro" panose="020B0503030403020204" pitchFamily="34" charset="0"/>
                              <a:ea typeface="Source Sans Pro" panose="020B0503030403020204" pitchFamily="34" charset="0"/>
                              <a:cs typeface="+mn-cs"/>
                            </a:rPr>
                            <a:t>correlated</a:t>
                          </a:r>
                          <a:r>
                            <a:rPr lang="de-DE" sz="2400" kern="1200" dirty="0">
                              <a:solidFill>
                                <a:schemeClr val="tx1"/>
                              </a:solidFill>
                              <a:effectLst/>
                              <a:latin typeface="Source Sans Pro" panose="020B0503030403020204" pitchFamily="34" charset="0"/>
                              <a:ea typeface="Source Sans Pro" panose="020B0503030403020204" pitchFamily="34" charset="0"/>
                              <a:cs typeface="+mn-cs"/>
                            </a:rPr>
                            <a:t> </a:t>
                          </a:r>
                          <a:r>
                            <a:rPr lang="de-DE" sz="2400" kern="1200" dirty="0" err="1">
                              <a:solidFill>
                                <a:schemeClr val="tx1"/>
                              </a:solidFill>
                              <a:effectLst/>
                              <a:latin typeface="Source Sans Pro" panose="020B0503030403020204" pitchFamily="34" charset="0"/>
                              <a:ea typeface="Source Sans Pro" panose="020B0503030403020204" pitchFamily="34" charset="0"/>
                              <a:cs typeface="+mn-cs"/>
                            </a:rPr>
                            <a:t>with</a:t>
                          </a:r>
                          <a:r>
                            <a:rPr lang="de-DE" sz="2400" kern="1200" dirty="0">
                              <a:solidFill>
                                <a:schemeClr val="tx1"/>
                              </a:solidFill>
                              <a:effectLst/>
                              <a:latin typeface="Source Sans Pro" panose="020B0503030403020204" pitchFamily="34" charset="0"/>
                              <a:ea typeface="Source Sans Pro" panose="020B0503030403020204" pitchFamily="34" charset="0"/>
                              <a:cs typeface="+mn-cs"/>
                            </a:rPr>
                            <a:t>:</a:t>
                          </a:r>
                          <a:endParaRPr lang="en-US" sz="2400" kern="1200" dirty="0">
                            <a:solidFill>
                              <a:schemeClr val="tx1"/>
                            </a:solidFill>
                            <a:effectLst/>
                            <a:latin typeface="Source Sans Pro" panose="020B0503030403020204" pitchFamily="34" charset="0"/>
                            <a:ea typeface="Source Sans Pro" panose="020B0503030403020204" pitchFamily="34" charset="0"/>
                            <a:cs typeface="+mn-cs"/>
                          </a:endParaRPr>
                        </a:p>
                      </a:txBody>
                      <a:tcPr marL="68580" marR="68580" marT="0"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14:m>
                            <m:oMath xmlns:m="http://schemas.openxmlformats.org/officeDocument/2006/math">
                              <m:sSub>
                                <m:sSubPr>
                                  <m:ctrlPr>
                                    <a:rPr lang="en-US" sz="2800" i="1" smtClean="0">
                                      <a:solidFill>
                                        <a:schemeClr val="accent5">
                                          <a:lumMod val="75000"/>
                                        </a:schemeClr>
                                      </a:solidFill>
                                      <a:effectLst/>
                                      <a:latin typeface="Cambria Math" panose="02040503050406030204" pitchFamily="18" charset="0"/>
                                      <a:ea typeface="Cambria Math" panose="02040503050406030204" pitchFamily="18" charset="0"/>
                                    </a:rPr>
                                  </m:ctrlPr>
                                </m:sSubPr>
                                <m:e>
                                  <m:r>
                                    <a:rPr lang="en-US" sz="2800">
                                      <a:solidFill>
                                        <a:schemeClr val="accent5">
                                          <a:lumMod val="75000"/>
                                        </a:schemeClr>
                                      </a:solidFill>
                                      <a:effectLst/>
                                      <a:latin typeface="Cambria Math" panose="02040503050406030204" pitchFamily="18" charset="0"/>
                                      <a:ea typeface="Cambria Math" panose="02040503050406030204" pitchFamily="18" charset="0"/>
                                    </a:rPr>
                                    <m:t>𝒓</m:t>
                                  </m:r>
                                </m:e>
                                <m:sub>
                                  <m:r>
                                    <m:rPr>
                                      <m:sty m:val="p"/>
                                    </m:rPr>
                                    <a:rPr lang="de-DE" sz="2800" b="0" i="0" smtClean="0">
                                      <a:solidFill>
                                        <a:schemeClr val="accent5">
                                          <a:lumMod val="75000"/>
                                        </a:schemeClr>
                                      </a:solidFill>
                                      <a:effectLst/>
                                      <a:latin typeface="Cambria Math" panose="02040503050406030204" pitchFamily="18" charset="0"/>
                                      <a:ea typeface="Cambria Math" panose="02040503050406030204" pitchFamily="18" charset="0"/>
                                    </a:rPr>
                                    <m:t>A</m:t>
                                  </m:r>
                                </m:sub>
                              </m:sSub>
                            </m:oMath>
                          </a14:m>
                          <a:r>
                            <a:rPr lang="en-US" sz="2800" dirty="0">
                              <a:solidFill>
                                <a:schemeClr val="accent5">
                                  <a:lumMod val="75000"/>
                                </a:schemeClr>
                              </a:solidFill>
                              <a:effectLst/>
                              <a:latin typeface="Cambria Math" panose="02040503050406030204" pitchFamily="18" charset="0"/>
                              <a:ea typeface="Cambria Math" panose="02040503050406030204" pitchFamily="18" charset="0"/>
                            </a:rPr>
                            <a:t> </a:t>
                          </a:r>
                          <a:endParaRPr lang="en-US" sz="2800" dirty="0">
                            <a:solidFill>
                              <a:schemeClr val="accent5">
                                <a:lumMod val="75000"/>
                              </a:schemeClr>
                            </a:solidFill>
                            <a:effectLst/>
                            <a:latin typeface="Cambria Math" panose="02040503050406030204" pitchFamily="18" charset="0"/>
                            <a:ea typeface="Cambria Math" panose="02040503050406030204" pitchFamily="18" charset="0"/>
                            <a:cs typeface="Arial" panose="020B0604020202020204" pitchFamily="34" charset="0"/>
                          </a:endParaRPr>
                        </a:p>
                      </a:txBody>
                      <a:tcPr marL="137160" marR="137160" marT="137160" marB="137160">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14:m>
                            <m:oMath xmlns:m="http://schemas.openxmlformats.org/officeDocument/2006/math">
                              <m:sSub>
                                <m:sSubPr>
                                  <m:ctrlPr>
                                    <a:rPr lang="en-US" sz="2800" i="1" smtClean="0">
                                      <a:solidFill>
                                        <a:schemeClr val="accent6">
                                          <a:lumMod val="75000"/>
                                        </a:schemeClr>
                                      </a:solidFill>
                                      <a:effectLst/>
                                      <a:latin typeface="Cambria Math" panose="02040503050406030204" pitchFamily="18" charset="0"/>
                                      <a:ea typeface="Cambria Math" panose="02040503050406030204" pitchFamily="18" charset="0"/>
                                    </a:rPr>
                                  </m:ctrlPr>
                                </m:sSubPr>
                                <m:e>
                                  <m:r>
                                    <a:rPr lang="en-US" sz="2800">
                                      <a:solidFill>
                                        <a:schemeClr val="accent6">
                                          <a:lumMod val="75000"/>
                                        </a:schemeClr>
                                      </a:solidFill>
                                      <a:effectLst/>
                                      <a:latin typeface="Cambria Math" panose="02040503050406030204" pitchFamily="18" charset="0"/>
                                      <a:ea typeface="Cambria Math" panose="02040503050406030204" pitchFamily="18" charset="0"/>
                                    </a:rPr>
                                    <m:t>𝒓</m:t>
                                  </m:r>
                                </m:e>
                                <m:sub>
                                  <m:r>
                                    <m:rPr>
                                      <m:sty m:val="p"/>
                                    </m:rPr>
                                    <a:rPr lang="de-DE" sz="2800" b="0" i="0" smtClean="0">
                                      <a:solidFill>
                                        <a:schemeClr val="accent6">
                                          <a:lumMod val="75000"/>
                                        </a:schemeClr>
                                      </a:solidFill>
                                      <a:effectLst/>
                                      <a:latin typeface="Cambria Math" panose="02040503050406030204" pitchFamily="18" charset="0"/>
                                      <a:ea typeface="Cambria Math" panose="02040503050406030204" pitchFamily="18" charset="0"/>
                                    </a:rPr>
                                    <m:t>B</m:t>
                                  </m:r>
                                </m:sub>
                              </m:sSub>
                            </m:oMath>
                          </a14:m>
                          <a:r>
                            <a:rPr lang="en-US" sz="2800" dirty="0">
                              <a:solidFill>
                                <a:schemeClr val="accent6">
                                  <a:lumMod val="75000"/>
                                </a:schemeClr>
                              </a:solidFill>
                              <a:effectLst/>
                              <a:latin typeface="Cambria Math" panose="02040503050406030204" pitchFamily="18" charset="0"/>
                              <a:ea typeface="Cambria Math" panose="02040503050406030204" pitchFamily="18" charset="0"/>
                            </a:rPr>
                            <a:t> </a:t>
                          </a:r>
                          <a:endParaRPr lang="en-US" sz="2800" dirty="0">
                            <a:solidFill>
                              <a:schemeClr val="accent6">
                                <a:lumMod val="75000"/>
                              </a:schemeClr>
                            </a:solidFill>
                            <a:effectLst/>
                            <a:latin typeface="Cambria Math" panose="02040503050406030204" pitchFamily="18" charset="0"/>
                            <a:ea typeface="Cambria Math" panose="02040503050406030204" pitchFamily="18" charset="0"/>
                            <a:cs typeface="Arial" panose="020B0604020202020204" pitchFamily="34" charset="0"/>
                          </a:endParaRPr>
                        </a:p>
                      </a:txBody>
                      <a:tcPr marL="137160" marR="137160" marT="137160" marB="137160">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6629037"/>
                      </a:ext>
                    </a:extLst>
                  </a:tr>
                  <a:tr h="413853">
                    <a:tc>
                      <a:txBody>
                        <a:bodyPr/>
                        <a:lstStyle/>
                        <a:p>
                          <a:pPr algn="r">
                            <a:lnSpc>
                              <a:spcPct val="107000"/>
                            </a:lnSpc>
                            <a:spcAft>
                              <a:spcPts val="800"/>
                            </a:spcAft>
                          </a:pPr>
                          <a:r>
                            <a:rPr lang="en-US" sz="2400" dirty="0">
                              <a:effectLst/>
                              <a:latin typeface="Source Sans Pro" panose="020B0503030403020204" pitchFamily="34" charset="0"/>
                              <a:ea typeface="Source Sans Pro" panose="020B0503030403020204" pitchFamily="34" charset="0"/>
                            </a:rPr>
                            <a:t>Interest in TV news</a:t>
                          </a:r>
                          <a:endParaRPr lang="en-US" sz="2400" dirty="0">
                            <a:effectLst/>
                            <a:latin typeface="Source Sans Pro" panose="020B0503030403020204" pitchFamily="34" charset="0"/>
                            <a:ea typeface="Source Sans Pro" panose="020B0503030403020204" pitchFamily="34" charset="0"/>
                            <a:cs typeface="Arial" panose="020B0604020202020204" pitchFamily="34" charset="0"/>
                          </a:endParaRPr>
                        </a:p>
                      </a:txBody>
                      <a:tcPr marL="68580" marR="68580" marT="72000" marB="216000">
                        <a:lnT w="1905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n-US" sz="2800" dirty="0">
                              <a:solidFill>
                                <a:schemeClr val="accent5">
                                  <a:lumMod val="75000"/>
                                </a:schemeClr>
                              </a:solidFill>
                              <a:effectLst/>
                              <a:latin typeface="Cambria Math" panose="02040503050406030204" pitchFamily="18" charset="0"/>
                              <a:ea typeface="Cambria Math" panose="02040503050406030204" pitchFamily="18" charset="0"/>
                            </a:rPr>
                            <a:t>.37 </a:t>
                          </a:r>
                          <a:endParaRPr lang="en-US" sz="2800" dirty="0">
                            <a:solidFill>
                              <a:schemeClr val="accent5">
                                <a:lumMod val="75000"/>
                              </a:schemeClr>
                            </a:solidFill>
                            <a:effectLst/>
                            <a:latin typeface="Cambria Math" panose="02040503050406030204" pitchFamily="18" charset="0"/>
                            <a:ea typeface="Cambria Math" panose="02040503050406030204" pitchFamily="18" charset="0"/>
                            <a:cs typeface="Arial" panose="020B0604020202020204" pitchFamily="34" charset="0"/>
                          </a:endParaRPr>
                        </a:p>
                      </a:txBody>
                      <a:tcPr marL="68580" marR="68580" marT="72000" marB="216000">
                        <a:lnT w="1905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n-US" sz="2800" dirty="0">
                              <a:solidFill>
                                <a:schemeClr val="accent6">
                                  <a:lumMod val="75000"/>
                                </a:schemeClr>
                              </a:solidFill>
                              <a:effectLst/>
                              <a:latin typeface="Cambria Math" panose="02040503050406030204" pitchFamily="18" charset="0"/>
                              <a:ea typeface="Cambria Math" panose="02040503050406030204" pitchFamily="18" charset="0"/>
                            </a:rPr>
                            <a:t>.38 </a:t>
                          </a:r>
                          <a:endParaRPr lang="en-US" sz="2800" dirty="0">
                            <a:solidFill>
                              <a:schemeClr val="accent6">
                                <a:lumMod val="75000"/>
                              </a:schemeClr>
                            </a:solidFill>
                            <a:effectLst/>
                            <a:latin typeface="Cambria Math" panose="02040503050406030204" pitchFamily="18" charset="0"/>
                            <a:ea typeface="Cambria Math" panose="02040503050406030204" pitchFamily="18" charset="0"/>
                            <a:cs typeface="Arial" panose="020B0604020202020204" pitchFamily="34" charset="0"/>
                          </a:endParaRPr>
                        </a:p>
                      </a:txBody>
                      <a:tcPr marL="68580" marR="68580" marT="72000" marB="216000">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44175855"/>
                      </a:ext>
                    </a:extLst>
                  </a:tr>
                  <a:tr h="413853">
                    <a:tc>
                      <a:txBody>
                        <a:bodyPr/>
                        <a:lstStyle/>
                        <a:p>
                          <a:pPr algn="r">
                            <a:lnSpc>
                              <a:spcPct val="107000"/>
                            </a:lnSpc>
                            <a:spcAft>
                              <a:spcPts val="800"/>
                            </a:spcAft>
                          </a:pPr>
                          <a:r>
                            <a:rPr lang="en-US" sz="2400" dirty="0">
                              <a:effectLst/>
                              <a:latin typeface="Source Sans Pro" panose="020B0503030403020204" pitchFamily="34" charset="0"/>
                              <a:ea typeface="Source Sans Pro" panose="020B0503030403020204" pitchFamily="34" charset="0"/>
                            </a:rPr>
                            <a:t>Interest in political TV shows  </a:t>
                          </a:r>
                          <a:endParaRPr lang="en-US" sz="2400" dirty="0">
                            <a:effectLst/>
                            <a:latin typeface="Source Sans Pro" panose="020B0503030403020204" pitchFamily="34" charset="0"/>
                            <a:ea typeface="Source Sans Pro" panose="020B0503030403020204" pitchFamily="34" charset="0"/>
                            <a:cs typeface="Arial" panose="020B0604020202020204" pitchFamily="34" charset="0"/>
                          </a:endParaRPr>
                        </a:p>
                      </a:txBody>
                      <a:tcPr marL="68580" marR="68580" marT="72000" marB="216000"/>
                    </a:tc>
                    <a:tc>
                      <a:txBody>
                        <a:bodyPr/>
                        <a:lstStyle/>
                        <a:p>
                          <a:pPr algn="ctr">
                            <a:lnSpc>
                              <a:spcPct val="107000"/>
                            </a:lnSpc>
                            <a:spcAft>
                              <a:spcPts val="800"/>
                            </a:spcAft>
                          </a:pPr>
                          <a:r>
                            <a:rPr lang="en-US" sz="2800" dirty="0">
                              <a:solidFill>
                                <a:schemeClr val="accent5">
                                  <a:lumMod val="75000"/>
                                </a:schemeClr>
                              </a:solidFill>
                              <a:effectLst/>
                              <a:latin typeface="Cambria Math" panose="02040503050406030204" pitchFamily="18" charset="0"/>
                              <a:ea typeface="Cambria Math" panose="02040503050406030204" pitchFamily="18" charset="0"/>
                            </a:rPr>
                            <a:t>.61 </a:t>
                          </a:r>
                          <a:endParaRPr lang="en-US" sz="2800" dirty="0">
                            <a:solidFill>
                              <a:schemeClr val="accent5">
                                <a:lumMod val="75000"/>
                              </a:schemeClr>
                            </a:solidFill>
                            <a:effectLst/>
                            <a:latin typeface="Cambria Math" panose="02040503050406030204" pitchFamily="18" charset="0"/>
                            <a:ea typeface="Cambria Math" panose="02040503050406030204" pitchFamily="18" charset="0"/>
                            <a:cs typeface="Arial" panose="020B0604020202020204" pitchFamily="34" charset="0"/>
                          </a:endParaRPr>
                        </a:p>
                      </a:txBody>
                      <a:tcPr marL="68580" marR="68580" marT="72000" marB="216000"/>
                    </a:tc>
                    <a:tc>
                      <a:txBody>
                        <a:bodyPr/>
                        <a:lstStyle/>
                        <a:p>
                          <a:pPr algn="ctr">
                            <a:lnSpc>
                              <a:spcPct val="107000"/>
                            </a:lnSpc>
                            <a:spcAft>
                              <a:spcPts val="800"/>
                            </a:spcAft>
                          </a:pPr>
                          <a:r>
                            <a:rPr lang="en-US" sz="2800" dirty="0">
                              <a:solidFill>
                                <a:schemeClr val="accent6">
                                  <a:lumMod val="75000"/>
                                </a:schemeClr>
                              </a:solidFill>
                              <a:effectLst/>
                              <a:latin typeface="Cambria Math" panose="02040503050406030204" pitchFamily="18" charset="0"/>
                              <a:ea typeface="Cambria Math" panose="02040503050406030204" pitchFamily="18" charset="0"/>
                            </a:rPr>
                            <a:t>.58 </a:t>
                          </a:r>
                          <a:endParaRPr lang="en-US" sz="2800" dirty="0">
                            <a:solidFill>
                              <a:schemeClr val="accent6">
                                <a:lumMod val="75000"/>
                              </a:schemeClr>
                            </a:solidFill>
                            <a:effectLst/>
                            <a:latin typeface="Cambria Math" panose="02040503050406030204" pitchFamily="18" charset="0"/>
                            <a:ea typeface="Cambria Math" panose="02040503050406030204" pitchFamily="18" charset="0"/>
                            <a:cs typeface="Arial" panose="020B0604020202020204" pitchFamily="34" charset="0"/>
                          </a:endParaRPr>
                        </a:p>
                      </a:txBody>
                      <a:tcPr marL="68580" marR="68580" marT="72000" marB="216000"/>
                    </a:tc>
                    <a:extLst>
                      <a:ext uri="{0D108BD9-81ED-4DB2-BD59-A6C34878D82A}">
                        <a16:rowId xmlns:a16="http://schemas.microsoft.com/office/drawing/2014/main" val="4125792134"/>
                      </a:ext>
                    </a:extLst>
                  </a:tr>
                  <a:tr h="795284">
                    <a:tc>
                      <a:txBody>
                        <a:bodyPr/>
                        <a:lstStyle/>
                        <a:p>
                          <a:pPr algn="r">
                            <a:lnSpc>
                              <a:spcPct val="107000"/>
                            </a:lnSpc>
                            <a:spcAft>
                              <a:spcPts val="800"/>
                            </a:spcAft>
                          </a:pPr>
                          <a:r>
                            <a:rPr lang="en-US" sz="2400" dirty="0">
                              <a:effectLst/>
                              <a:latin typeface="Source Sans Pro" panose="020B0503030403020204" pitchFamily="34" charset="0"/>
                              <a:ea typeface="Source Sans Pro" panose="020B0503030403020204" pitchFamily="34" charset="0"/>
                            </a:rPr>
                            <a:t>Understanding of the important political</a:t>
                          </a:r>
                          <a:br>
                            <a:rPr lang="en-US" sz="2400" dirty="0">
                              <a:effectLst/>
                              <a:latin typeface="Source Sans Pro" panose="020B0503030403020204" pitchFamily="34" charset="0"/>
                              <a:ea typeface="Source Sans Pro" panose="020B0503030403020204" pitchFamily="34" charset="0"/>
                            </a:rPr>
                          </a:br>
                          <a:r>
                            <a:rPr lang="en-US" sz="2400" dirty="0">
                              <a:effectLst/>
                              <a:latin typeface="Source Sans Pro" panose="020B0503030403020204" pitchFamily="34" charset="0"/>
                              <a:ea typeface="Source Sans Pro" panose="020B0503030403020204" pitchFamily="34" charset="0"/>
                            </a:rPr>
                            <a:t>issues facing Germany</a:t>
                          </a:r>
                          <a:endParaRPr lang="en-US" sz="2400" dirty="0">
                            <a:effectLst/>
                            <a:latin typeface="Source Sans Pro" panose="020B0503030403020204" pitchFamily="34" charset="0"/>
                            <a:ea typeface="Source Sans Pro" panose="020B0503030403020204" pitchFamily="34" charset="0"/>
                            <a:cs typeface="Arial" panose="020B0604020202020204" pitchFamily="34" charset="0"/>
                          </a:endParaRPr>
                        </a:p>
                      </a:txBody>
                      <a:tcPr marL="68580" marR="68580" marT="72000" marB="216000"/>
                    </a:tc>
                    <a:tc>
                      <a:txBody>
                        <a:bodyPr/>
                        <a:lstStyle/>
                        <a:p>
                          <a:pPr algn="ctr">
                            <a:lnSpc>
                              <a:spcPct val="107000"/>
                            </a:lnSpc>
                            <a:spcAft>
                              <a:spcPts val="800"/>
                            </a:spcAft>
                          </a:pPr>
                          <a:r>
                            <a:rPr lang="en-US" sz="2800" dirty="0">
                              <a:solidFill>
                                <a:schemeClr val="accent5">
                                  <a:lumMod val="75000"/>
                                </a:schemeClr>
                              </a:solidFill>
                              <a:effectLst/>
                              <a:latin typeface="Cambria Math" panose="02040503050406030204" pitchFamily="18" charset="0"/>
                              <a:ea typeface="Cambria Math" panose="02040503050406030204" pitchFamily="18" charset="0"/>
                            </a:rPr>
                            <a:t>.54 </a:t>
                          </a:r>
                          <a:endParaRPr lang="en-US" sz="2800" dirty="0">
                            <a:solidFill>
                              <a:schemeClr val="accent5">
                                <a:lumMod val="75000"/>
                              </a:schemeClr>
                            </a:solidFill>
                            <a:effectLst/>
                            <a:latin typeface="Cambria Math" panose="02040503050406030204" pitchFamily="18" charset="0"/>
                            <a:ea typeface="Cambria Math" panose="02040503050406030204" pitchFamily="18" charset="0"/>
                            <a:cs typeface="Arial" panose="020B0604020202020204" pitchFamily="34" charset="0"/>
                          </a:endParaRPr>
                        </a:p>
                      </a:txBody>
                      <a:tcPr marL="68580" marR="68580" marT="72000" marB="216000"/>
                    </a:tc>
                    <a:tc>
                      <a:txBody>
                        <a:bodyPr/>
                        <a:lstStyle/>
                        <a:p>
                          <a:pPr algn="ctr">
                            <a:lnSpc>
                              <a:spcPct val="107000"/>
                            </a:lnSpc>
                            <a:spcAft>
                              <a:spcPts val="800"/>
                            </a:spcAft>
                          </a:pPr>
                          <a:r>
                            <a:rPr lang="en-US" sz="2800" dirty="0">
                              <a:solidFill>
                                <a:schemeClr val="accent6">
                                  <a:lumMod val="75000"/>
                                </a:schemeClr>
                              </a:solidFill>
                              <a:effectLst/>
                              <a:latin typeface="Cambria Math" panose="02040503050406030204" pitchFamily="18" charset="0"/>
                              <a:ea typeface="Cambria Math" panose="02040503050406030204" pitchFamily="18" charset="0"/>
                            </a:rPr>
                            <a:t>.57 </a:t>
                          </a:r>
                          <a:endParaRPr lang="en-US" sz="2800" dirty="0">
                            <a:solidFill>
                              <a:schemeClr val="accent6">
                                <a:lumMod val="75000"/>
                              </a:schemeClr>
                            </a:solidFill>
                            <a:effectLst/>
                            <a:latin typeface="Cambria Math" panose="02040503050406030204" pitchFamily="18" charset="0"/>
                            <a:ea typeface="Cambria Math" panose="02040503050406030204" pitchFamily="18" charset="0"/>
                            <a:cs typeface="Arial" panose="020B0604020202020204" pitchFamily="34" charset="0"/>
                          </a:endParaRPr>
                        </a:p>
                      </a:txBody>
                      <a:tcPr marL="68580" marR="68580" marT="72000" marB="216000"/>
                    </a:tc>
                    <a:extLst>
                      <a:ext uri="{0D108BD9-81ED-4DB2-BD59-A6C34878D82A}">
                        <a16:rowId xmlns:a16="http://schemas.microsoft.com/office/drawing/2014/main" val="4197978980"/>
                      </a:ext>
                    </a:extLst>
                  </a:tr>
                  <a:tr h="413853">
                    <a:tc>
                      <a:txBody>
                        <a:bodyPr/>
                        <a:lstStyle/>
                        <a:p>
                          <a:pPr algn="r">
                            <a:lnSpc>
                              <a:spcPct val="107000"/>
                            </a:lnSpc>
                            <a:spcAft>
                              <a:spcPts val="800"/>
                            </a:spcAft>
                          </a:pPr>
                          <a:r>
                            <a:rPr lang="en-US" sz="2400" dirty="0">
                              <a:effectLst/>
                              <a:latin typeface="Source Sans Pro" panose="020B0503030403020204" pitchFamily="34" charset="0"/>
                              <a:ea typeface="Source Sans Pro" panose="020B0503030403020204" pitchFamily="34" charset="0"/>
                            </a:rPr>
                            <a:t>How often do you discuss politics?</a:t>
                          </a:r>
                          <a:endParaRPr lang="en-US" sz="2400" dirty="0">
                            <a:effectLst/>
                            <a:latin typeface="Source Sans Pro" panose="020B0503030403020204" pitchFamily="34" charset="0"/>
                            <a:ea typeface="Source Sans Pro" panose="020B0503030403020204" pitchFamily="34" charset="0"/>
                            <a:cs typeface="Arial" panose="020B0604020202020204" pitchFamily="34" charset="0"/>
                          </a:endParaRPr>
                        </a:p>
                      </a:txBody>
                      <a:tcPr marL="68580" marR="68580" marT="72000" marB="216000">
                        <a:lnB w="1905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800" dirty="0">
                              <a:solidFill>
                                <a:schemeClr val="accent5">
                                  <a:lumMod val="75000"/>
                                </a:schemeClr>
                              </a:solidFill>
                              <a:effectLst/>
                              <a:latin typeface="Cambria Math" panose="02040503050406030204" pitchFamily="18" charset="0"/>
                              <a:ea typeface="Cambria Math" panose="02040503050406030204" pitchFamily="18" charset="0"/>
                            </a:rPr>
                            <a:t>.56 </a:t>
                          </a:r>
                          <a:endParaRPr lang="en-US" sz="2800" dirty="0">
                            <a:solidFill>
                              <a:schemeClr val="accent5">
                                <a:lumMod val="75000"/>
                              </a:schemeClr>
                            </a:solidFill>
                            <a:effectLst/>
                            <a:latin typeface="Cambria Math" panose="02040503050406030204" pitchFamily="18" charset="0"/>
                            <a:ea typeface="Cambria Math" panose="02040503050406030204" pitchFamily="18" charset="0"/>
                            <a:cs typeface="Arial" panose="020B0604020202020204" pitchFamily="34" charset="0"/>
                          </a:endParaRPr>
                        </a:p>
                      </a:txBody>
                      <a:tcPr marL="68580" marR="68580" marT="72000" marB="216000">
                        <a:lnB w="1905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800" dirty="0">
                              <a:solidFill>
                                <a:schemeClr val="accent6">
                                  <a:lumMod val="75000"/>
                                </a:schemeClr>
                              </a:solidFill>
                              <a:effectLst/>
                              <a:latin typeface="Cambria Math" panose="02040503050406030204" pitchFamily="18" charset="0"/>
                              <a:ea typeface="Cambria Math" panose="02040503050406030204" pitchFamily="18" charset="0"/>
                            </a:rPr>
                            <a:t>.59 </a:t>
                          </a:r>
                          <a:endParaRPr lang="en-US" sz="2800" dirty="0">
                            <a:solidFill>
                              <a:schemeClr val="accent6">
                                <a:lumMod val="75000"/>
                              </a:schemeClr>
                            </a:solidFill>
                            <a:effectLst/>
                            <a:latin typeface="Cambria Math" panose="02040503050406030204" pitchFamily="18" charset="0"/>
                            <a:ea typeface="Cambria Math" panose="02040503050406030204" pitchFamily="18" charset="0"/>
                            <a:cs typeface="Arial" panose="020B0604020202020204" pitchFamily="34" charset="0"/>
                          </a:endParaRPr>
                        </a:p>
                      </a:txBody>
                      <a:tcPr marL="68580" marR="68580" marT="72000" marB="216000">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9779748"/>
                      </a:ext>
                    </a:extLst>
                  </a:tr>
                </a:tbl>
              </a:graphicData>
            </a:graphic>
          </p:graphicFrame>
        </mc:Choice>
        <mc:Fallback xmlns="">
          <p:graphicFrame>
            <p:nvGraphicFramePr>
              <p:cNvPr id="4" name="Content Placeholder 4">
                <a:extLst>
                  <a:ext uri="{FF2B5EF4-FFF2-40B4-BE49-F238E27FC236}">
                    <a16:creationId xmlns:a16="http://schemas.microsoft.com/office/drawing/2014/main" id="{6904A4F1-7F1D-4EC5-9ABD-62CDBC054F81}"/>
                  </a:ext>
                </a:extLst>
              </p:cNvPr>
              <p:cNvGraphicFramePr>
                <a:graphicFrameLocks/>
              </p:cNvGraphicFramePr>
              <p:nvPr>
                <p:extLst>
                  <p:ext uri="{D42A27DB-BD31-4B8C-83A1-F6EECF244321}">
                    <p14:modId xmlns:p14="http://schemas.microsoft.com/office/powerpoint/2010/main" val="3559725697"/>
                  </p:ext>
                </p:extLst>
              </p:nvPr>
            </p:nvGraphicFramePr>
            <p:xfrm>
              <a:off x="486047" y="2556373"/>
              <a:ext cx="7917180" cy="3883834"/>
            </p:xfrm>
            <a:graphic>
              <a:graphicData uri="http://schemas.openxmlformats.org/drawingml/2006/table">
                <a:tbl>
                  <a:tblPr firstRow="1" firstCol="1" bandRow="1">
                    <a:tableStyleId>{2D5ABB26-0587-4C30-8999-92F81FD0307C}</a:tableStyleId>
                  </a:tblPr>
                  <a:tblGrid>
                    <a:gridCol w="5425440">
                      <a:extLst>
                        <a:ext uri="{9D8B030D-6E8A-4147-A177-3AD203B41FA5}">
                          <a16:colId xmlns:a16="http://schemas.microsoft.com/office/drawing/2014/main" val="2791323442"/>
                        </a:ext>
                      </a:extLst>
                    </a:gridCol>
                    <a:gridCol w="1245870">
                      <a:extLst>
                        <a:ext uri="{9D8B030D-6E8A-4147-A177-3AD203B41FA5}">
                          <a16:colId xmlns:a16="http://schemas.microsoft.com/office/drawing/2014/main" val="2813599819"/>
                        </a:ext>
                      </a:extLst>
                    </a:gridCol>
                    <a:gridCol w="1245870">
                      <a:extLst>
                        <a:ext uri="{9D8B030D-6E8A-4147-A177-3AD203B41FA5}">
                          <a16:colId xmlns:a16="http://schemas.microsoft.com/office/drawing/2014/main" val="3486642231"/>
                        </a:ext>
                      </a:extLst>
                    </a:gridCol>
                  </a:tblGrid>
                  <a:tr h="697611">
                    <a:tc>
                      <a:txBody>
                        <a:bodyPr/>
                        <a:lstStyle/>
                        <a:p>
                          <a:pPr algn="r"/>
                          <a:r>
                            <a:rPr lang="de-DE" sz="2400" kern="1200" dirty="0">
                              <a:solidFill>
                                <a:schemeClr val="tx1"/>
                              </a:solidFill>
                              <a:effectLst/>
                              <a:latin typeface="Source Sans Pro" panose="020B0503030403020204" pitchFamily="34" charset="0"/>
                              <a:ea typeface="Source Sans Pro" panose="020B0503030403020204" pitchFamily="34" charset="0"/>
                              <a:cs typeface="+mn-cs"/>
                            </a:rPr>
                            <a:t>Political Interest </a:t>
                          </a:r>
                          <a:r>
                            <a:rPr lang="de-DE" sz="2400" kern="1200" dirty="0" err="1">
                              <a:solidFill>
                                <a:schemeClr val="tx1"/>
                              </a:solidFill>
                              <a:effectLst/>
                              <a:latin typeface="Source Sans Pro" panose="020B0503030403020204" pitchFamily="34" charset="0"/>
                              <a:ea typeface="Source Sans Pro" panose="020B0503030403020204" pitchFamily="34" charset="0"/>
                              <a:cs typeface="+mn-cs"/>
                            </a:rPr>
                            <a:t>correlated</a:t>
                          </a:r>
                          <a:r>
                            <a:rPr lang="de-DE" sz="2400" kern="1200" dirty="0">
                              <a:solidFill>
                                <a:schemeClr val="tx1"/>
                              </a:solidFill>
                              <a:effectLst/>
                              <a:latin typeface="Source Sans Pro" panose="020B0503030403020204" pitchFamily="34" charset="0"/>
                              <a:ea typeface="Source Sans Pro" panose="020B0503030403020204" pitchFamily="34" charset="0"/>
                              <a:cs typeface="+mn-cs"/>
                            </a:rPr>
                            <a:t> </a:t>
                          </a:r>
                          <a:r>
                            <a:rPr lang="de-DE" sz="2400" kern="1200" dirty="0" err="1">
                              <a:solidFill>
                                <a:schemeClr val="tx1"/>
                              </a:solidFill>
                              <a:effectLst/>
                              <a:latin typeface="Source Sans Pro" panose="020B0503030403020204" pitchFamily="34" charset="0"/>
                              <a:ea typeface="Source Sans Pro" panose="020B0503030403020204" pitchFamily="34" charset="0"/>
                              <a:cs typeface="+mn-cs"/>
                            </a:rPr>
                            <a:t>with</a:t>
                          </a:r>
                          <a:r>
                            <a:rPr lang="de-DE" sz="2400" kern="1200" dirty="0">
                              <a:solidFill>
                                <a:schemeClr val="tx1"/>
                              </a:solidFill>
                              <a:effectLst/>
                              <a:latin typeface="Source Sans Pro" panose="020B0503030403020204" pitchFamily="34" charset="0"/>
                              <a:ea typeface="Source Sans Pro" panose="020B0503030403020204" pitchFamily="34" charset="0"/>
                              <a:cs typeface="+mn-cs"/>
                            </a:rPr>
                            <a:t>:</a:t>
                          </a:r>
                          <a:endParaRPr lang="en-US" sz="2400" kern="1200" dirty="0">
                            <a:solidFill>
                              <a:schemeClr val="tx1"/>
                            </a:solidFill>
                            <a:effectLst/>
                            <a:latin typeface="Source Sans Pro" panose="020B0503030403020204" pitchFamily="34" charset="0"/>
                            <a:ea typeface="Source Sans Pro" panose="020B0503030403020204" pitchFamily="34" charset="0"/>
                            <a:cs typeface="+mn-cs"/>
                          </a:endParaRPr>
                        </a:p>
                      </a:txBody>
                      <a:tcPr marL="68580" marR="68580" marT="0"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en-US"/>
                        </a:p>
                      </a:txBody>
                      <a:tcPr marL="137160" marR="137160" marT="137160" marB="137160">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3"/>
                          <a:stretch>
                            <a:fillRect l="-436765" t="-1739" r="-101471" b="-456522"/>
                          </a:stretch>
                        </a:blipFill>
                      </a:tcPr>
                    </a:tc>
                    <a:tc>
                      <a:txBody>
                        <a:bodyPr/>
                        <a:lstStyle/>
                        <a:p>
                          <a:endParaRPr lang="en-US"/>
                        </a:p>
                      </a:txBody>
                      <a:tcPr marL="137160" marR="137160" marT="137160" marB="137160">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3"/>
                          <a:stretch>
                            <a:fillRect l="-534146" t="-1739" r="-976" b="-456522"/>
                          </a:stretch>
                        </a:blipFill>
                      </a:tcPr>
                    </a:tc>
                    <a:extLst>
                      <a:ext uri="{0D108BD9-81ED-4DB2-BD59-A6C34878D82A}">
                        <a16:rowId xmlns:a16="http://schemas.microsoft.com/office/drawing/2014/main" val="4236629037"/>
                      </a:ext>
                    </a:extLst>
                  </a:tr>
                  <a:tr h="711291">
                    <a:tc>
                      <a:txBody>
                        <a:bodyPr/>
                        <a:lstStyle/>
                        <a:p>
                          <a:pPr algn="r">
                            <a:lnSpc>
                              <a:spcPct val="107000"/>
                            </a:lnSpc>
                            <a:spcAft>
                              <a:spcPts val="800"/>
                            </a:spcAft>
                          </a:pPr>
                          <a:r>
                            <a:rPr lang="en-US" sz="2400" dirty="0">
                              <a:effectLst/>
                              <a:latin typeface="Source Sans Pro" panose="020B0503030403020204" pitchFamily="34" charset="0"/>
                              <a:ea typeface="Source Sans Pro" panose="020B0503030403020204" pitchFamily="34" charset="0"/>
                            </a:rPr>
                            <a:t>Interest in TV news</a:t>
                          </a:r>
                          <a:endParaRPr lang="en-US" sz="2400" dirty="0">
                            <a:effectLst/>
                            <a:latin typeface="Source Sans Pro" panose="020B0503030403020204" pitchFamily="34" charset="0"/>
                            <a:ea typeface="Source Sans Pro" panose="020B0503030403020204" pitchFamily="34" charset="0"/>
                            <a:cs typeface="Arial" panose="020B0604020202020204" pitchFamily="34" charset="0"/>
                          </a:endParaRPr>
                        </a:p>
                      </a:txBody>
                      <a:tcPr marL="68580" marR="68580" marT="72000" marB="216000">
                        <a:lnT w="1905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n-US" sz="2800" dirty="0">
                              <a:solidFill>
                                <a:schemeClr val="accent5">
                                  <a:lumMod val="75000"/>
                                </a:schemeClr>
                              </a:solidFill>
                              <a:effectLst/>
                              <a:latin typeface="Cambria Math" panose="02040503050406030204" pitchFamily="18" charset="0"/>
                              <a:ea typeface="Cambria Math" panose="02040503050406030204" pitchFamily="18" charset="0"/>
                            </a:rPr>
                            <a:t>.37 </a:t>
                          </a:r>
                          <a:endParaRPr lang="en-US" sz="2800" dirty="0">
                            <a:solidFill>
                              <a:schemeClr val="accent5">
                                <a:lumMod val="75000"/>
                              </a:schemeClr>
                            </a:solidFill>
                            <a:effectLst/>
                            <a:latin typeface="Cambria Math" panose="02040503050406030204" pitchFamily="18" charset="0"/>
                            <a:ea typeface="Cambria Math" panose="02040503050406030204" pitchFamily="18" charset="0"/>
                            <a:cs typeface="Arial" panose="020B0604020202020204" pitchFamily="34" charset="0"/>
                          </a:endParaRPr>
                        </a:p>
                      </a:txBody>
                      <a:tcPr marL="68580" marR="68580" marT="72000" marB="216000">
                        <a:lnT w="1905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n-US" sz="2800" dirty="0">
                              <a:solidFill>
                                <a:schemeClr val="accent6">
                                  <a:lumMod val="75000"/>
                                </a:schemeClr>
                              </a:solidFill>
                              <a:effectLst/>
                              <a:latin typeface="Cambria Math" panose="02040503050406030204" pitchFamily="18" charset="0"/>
                              <a:ea typeface="Cambria Math" panose="02040503050406030204" pitchFamily="18" charset="0"/>
                            </a:rPr>
                            <a:t>.38 </a:t>
                          </a:r>
                          <a:endParaRPr lang="en-US" sz="2800" dirty="0">
                            <a:solidFill>
                              <a:schemeClr val="accent6">
                                <a:lumMod val="75000"/>
                              </a:schemeClr>
                            </a:solidFill>
                            <a:effectLst/>
                            <a:latin typeface="Cambria Math" panose="02040503050406030204" pitchFamily="18" charset="0"/>
                            <a:ea typeface="Cambria Math" panose="02040503050406030204" pitchFamily="18" charset="0"/>
                            <a:cs typeface="Arial" panose="020B0604020202020204" pitchFamily="34" charset="0"/>
                          </a:endParaRPr>
                        </a:p>
                      </a:txBody>
                      <a:tcPr marL="68580" marR="68580" marT="72000" marB="216000">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44175855"/>
                      </a:ext>
                    </a:extLst>
                  </a:tr>
                  <a:tr h="711291">
                    <a:tc>
                      <a:txBody>
                        <a:bodyPr/>
                        <a:lstStyle/>
                        <a:p>
                          <a:pPr algn="r">
                            <a:lnSpc>
                              <a:spcPct val="107000"/>
                            </a:lnSpc>
                            <a:spcAft>
                              <a:spcPts val="800"/>
                            </a:spcAft>
                          </a:pPr>
                          <a:r>
                            <a:rPr lang="en-US" sz="2400" dirty="0">
                              <a:effectLst/>
                              <a:latin typeface="Source Sans Pro" panose="020B0503030403020204" pitchFamily="34" charset="0"/>
                              <a:ea typeface="Source Sans Pro" panose="020B0503030403020204" pitchFamily="34" charset="0"/>
                            </a:rPr>
                            <a:t>Interest in political TV shows  </a:t>
                          </a:r>
                          <a:endParaRPr lang="en-US" sz="2400" dirty="0">
                            <a:effectLst/>
                            <a:latin typeface="Source Sans Pro" panose="020B0503030403020204" pitchFamily="34" charset="0"/>
                            <a:ea typeface="Source Sans Pro" panose="020B0503030403020204" pitchFamily="34" charset="0"/>
                            <a:cs typeface="Arial" panose="020B0604020202020204" pitchFamily="34" charset="0"/>
                          </a:endParaRPr>
                        </a:p>
                      </a:txBody>
                      <a:tcPr marL="68580" marR="68580" marT="72000" marB="216000"/>
                    </a:tc>
                    <a:tc>
                      <a:txBody>
                        <a:bodyPr/>
                        <a:lstStyle/>
                        <a:p>
                          <a:pPr algn="ctr">
                            <a:lnSpc>
                              <a:spcPct val="107000"/>
                            </a:lnSpc>
                            <a:spcAft>
                              <a:spcPts val="800"/>
                            </a:spcAft>
                          </a:pPr>
                          <a:r>
                            <a:rPr lang="en-US" sz="2800" dirty="0">
                              <a:solidFill>
                                <a:schemeClr val="accent5">
                                  <a:lumMod val="75000"/>
                                </a:schemeClr>
                              </a:solidFill>
                              <a:effectLst/>
                              <a:latin typeface="Cambria Math" panose="02040503050406030204" pitchFamily="18" charset="0"/>
                              <a:ea typeface="Cambria Math" panose="02040503050406030204" pitchFamily="18" charset="0"/>
                            </a:rPr>
                            <a:t>.61 </a:t>
                          </a:r>
                          <a:endParaRPr lang="en-US" sz="2800" dirty="0">
                            <a:solidFill>
                              <a:schemeClr val="accent5">
                                <a:lumMod val="75000"/>
                              </a:schemeClr>
                            </a:solidFill>
                            <a:effectLst/>
                            <a:latin typeface="Cambria Math" panose="02040503050406030204" pitchFamily="18" charset="0"/>
                            <a:ea typeface="Cambria Math" panose="02040503050406030204" pitchFamily="18" charset="0"/>
                            <a:cs typeface="Arial" panose="020B0604020202020204" pitchFamily="34" charset="0"/>
                          </a:endParaRPr>
                        </a:p>
                      </a:txBody>
                      <a:tcPr marL="68580" marR="68580" marT="72000" marB="216000"/>
                    </a:tc>
                    <a:tc>
                      <a:txBody>
                        <a:bodyPr/>
                        <a:lstStyle/>
                        <a:p>
                          <a:pPr algn="ctr">
                            <a:lnSpc>
                              <a:spcPct val="107000"/>
                            </a:lnSpc>
                            <a:spcAft>
                              <a:spcPts val="800"/>
                            </a:spcAft>
                          </a:pPr>
                          <a:r>
                            <a:rPr lang="en-US" sz="2800" dirty="0">
                              <a:solidFill>
                                <a:schemeClr val="accent6">
                                  <a:lumMod val="75000"/>
                                </a:schemeClr>
                              </a:solidFill>
                              <a:effectLst/>
                              <a:latin typeface="Cambria Math" panose="02040503050406030204" pitchFamily="18" charset="0"/>
                              <a:ea typeface="Cambria Math" panose="02040503050406030204" pitchFamily="18" charset="0"/>
                            </a:rPr>
                            <a:t>.58 </a:t>
                          </a:r>
                          <a:endParaRPr lang="en-US" sz="2800" dirty="0">
                            <a:solidFill>
                              <a:schemeClr val="accent6">
                                <a:lumMod val="75000"/>
                              </a:schemeClr>
                            </a:solidFill>
                            <a:effectLst/>
                            <a:latin typeface="Cambria Math" panose="02040503050406030204" pitchFamily="18" charset="0"/>
                            <a:ea typeface="Cambria Math" panose="02040503050406030204" pitchFamily="18" charset="0"/>
                            <a:cs typeface="Arial" panose="020B0604020202020204" pitchFamily="34" charset="0"/>
                          </a:endParaRPr>
                        </a:p>
                      </a:txBody>
                      <a:tcPr marL="68580" marR="68580" marT="72000" marB="216000"/>
                    </a:tc>
                    <a:extLst>
                      <a:ext uri="{0D108BD9-81ED-4DB2-BD59-A6C34878D82A}">
                        <a16:rowId xmlns:a16="http://schemas.microsoft.com/office/drawing/2014/main" val="4125792134"/>
                      </a:ext>
                    </a:extLst>
                  </a:tr>
                  <a:tr h="1052350">
                    <a:tc>
                      <a:txBody>
                        <a:bodyPr/>
                        <a:lstStyle/>
                        <a:p>
                          <a:pPr algn="r">
                            <a:lnSpc>
                              <a:spcPct val="107000"/>
                            </a:lnSpc>
                            <a:spcAft>
                              <a:spcPts val="800"/>
                            </a:spcAft>
                          </a:pPr>
                          <a:r>
                            <a:rPr lang="en-US" sz="2400" dirty="0">
                              <a:effectLst/>
                              <a:latin typeface="Source Sans Pro" panose="020B0503030403020204" pitchFamily="34" charset="0"/>
                              <a:ea typeface="Source Sans Pro" panose="020B0503030403020204" pitchFamily="34" charset="0"/>
                            </a:rPr>
                            <a:t>Understanding of the important political</a:t>
                          </a:r>
                          <a:br>
                            <a:rPr lang="en-US" sz="2400" dirty="0">
                              <a:effectLst/>
                              <a:latin typeface="Source Sans Pro" panose="020B0503030403020204" pitchFamily="34" charset="0"/>
                              <a:ea typeface="Source Sans Pro" panose="020B0503030403020204" pitchFamily="34" charset="0"/>
                            </a:rPr>
                          </a:br>
                          <a:r>
                            <a:rPr lang="en-US" sz="2400" dirty="0">
                              <a:effectLst/>
                              <a:latin typeface="Source Sans Pro" panose="020B0503030403020204" pitchFamily="34" charset="0"/>
                              <a:ea typeface="Source Sans Pro" panose="020B0503030403020204" pitchFamily="34" charset="0"/>
                            </a:rPr>
                            <a:t>issues facing Germany</a:t>
                          </a:r>
                          <a:endParaRPr lang="en-US" sz="2400" dirty="0">
                            <a:effectLst/>
                            <a:latin typeface="Source Sans Pro" panose="020B0503030403020204" pitchFamily="34" charset="0"/>
                            <a:ea typeface="Source Sans Pro" panose="020B0503030403020204" pitchFamily="34" charset="0"/>
                            <a:cs typeface="Arial" panose="020B0604020202020204" pitchFamily="34" charset="0"/>
                          </a:endParaRPr>
                        </a:p>
                      </a:txBody>
                      <a:tcPr marL="68580" marR="68580" marT="72000" marB="216000"/>
                    </a:tc>
                    <a:tc>
                      <a:txBody>
                        <a:bodyPr/>
                        <a:lstStyle/>
                        <a:p>
                          <a:pPr algn="ctr">
                            <a:lnSpc>
                              <a:spcPct val="107000"/>
                            </a:lnSpc>
                            <a:spcAft>
                              <a:spcPts val="800"/>
                            </a:spcAft>
                          </a:pPr>
                          <a:r>
                            <a:rPr lang="en-US" sz="2800" dirty="0">
                              <a:solidFill>
                                <a:schemeClr val="accent5">
                                  <a:lumMod val="75000"/>
                                </a:schemeClr>
                              </a:solidFill>
                              <a:effectLst/>
                              <a:latin typeface="Cambria Math" panose="02040503050406030204" pitchFamily="18" charset="0"/>
                              <a:ea typeface="Cambria Math" panose="02040503050406030204" pitchFamily="18" charset="0"/>
                            </a:rPr>
                            <a:t>.54 </a:t>
                          </a:r>
                          <a:endParaRPr lang="en-US" sz="2800" dirty="0">
                            <a:solidFill>
                              <a:schemeClr val="accent5">
                                <a:lumMod val="75000"/>
                              </a:schemeClr>
                            </a:solidFill>
                            <a:effectLst/>
                            <a:latin typeface="Cambria Math" panose="02040503050406030204" pitchFamily="18" charset="0"/>
                            <a:ea typeface="Cambria Math" panose="02040503050406030204" pitchFamily="18" charset="0"/>
                            <a:cs typeface="Arial" panose="020B0604020202020204" pitchFamily="34" charset="0"/>
                          </a:endParaRPr>
                        </a:p>
                      </a:txBody>
                      <a:tcPr marL="68580" marR="68580" marT="72000" marB="216000"/>
                    </a:tc>
                    <a:tc>
                      <a:txBody>
                        <a:bodyPr/>
                        <a:lstStyle/>
                        <a:p>
                          <a:pPr algn="ctr">
                            <a:lnSpc>
                              <a:spcPct val="107000"/>
                            </a:lnSpc>
                            <a:spcAft>
                              <a:spcPts val="800"/>
                            </a:spcAft>
                          </a:pPr>
                          <a:r>
                            <a:rPr lang="en-US" sz="2800" dirty="0">
                              <a:solidFill>
                                <a:schemeClr val="accent6">
                                  <a:lumMod val="75000"/>
                                </a:schemeClr>
                              </a:solidFill>
                              <a:effectLst/>
                              <a:latin typeface="Cambria Math" panose="02040503050406030204" pitchFamily="18" charset="0"/>
                              <a:ea typeface="Cambria Math" panose="02040503050406030204" pitchFamily="18" charset="0"/>
                            </a:rPr>
                            <a:t>.57 </a:t>
                          </a:r>
                          <a:endParaRPr lang="en-US" sz="2800" dirty="0">
                            <a:solidFill>
                              <a:schemeClr val="accent6">
                                <a:lumMod val="75000"/>
                              </a:schemeClr>
                            </a:solidFill>
                            <a:effectLst/>
                            <a:latin typeface="Cambria Math" panose="02040503050406030204" pitchFamily="18" charset="0"/>
                            <a:ea typeface="Cambria Math" panose="02040503050406030204" pitchFamily="18" charset="0"/>
                            <a:cs typeface="Arial" panose="020B0604020202020204" pitchFamily="34" charset="0"/>
                          </a:endParaRPr>
                        </a:p>
                      </a:txBody>
                      <a:tcPr marL="68580" marR="68580" marT="72000" marB="216000"/>
                    </a:tc>
                    <a:extLst>
                      <a:ext uri="{0D108BD9-81ED-4DB2-BD59-A6C34878D82A}">
                        <a16:rowId xmlns:a16="http://schemas.microsoft.com/office/drawing/2014/main" val="4197978980"/>
                      </a:ext>
                    </a:extLst>
                  </a:tr>
                  <a:tr h="711291">
                    <a:tc>
                      <a:txBody>
                        <a:bodyPr/>
                        <a:lstStyle/>
                        <a:p>
                          <a:pPr algn="r">
                            <a:lnSpc>
                              <a:spcPct val="107000"/>
                            </a:lnSpc>
                            <a:spcAft>
                              <a:spcPts val="800"/>
                            </a:spcAft>
                          </a:pPr>
                          <a:r>
                            <a:rPr lang="en-US" sz="2400" dirty="0">
                              <a:effectLst/>
                              <a:latin typeface="Source Sans Pro" panose="020B0503030403020204" pitchFamily="34" charset="0"/>
                              <a:ea typeface="Source Sans Pro" panose="020B0503030403020204" pitchFamily="34" charset="0"/>
                            </a:rPr>
                            <a:t>How often do you discuss politics?</a:t>
                          </a:r>
                          <a:endParaRPr lang="en-US" sz="2400" dirty="0">
                            <a:effectLst/>
                            <a:latin typeface="Source Sans Pro" panose="020B0503030403020204" pitchFamily="34" charset="0"/>
                            <a:ea typeface="Source Sans Pro" panose="020B0503030403020204" pitchFamily="34" charset="0"/>
                            <a:cs typeface="Arial" panose="020B0604020202020204" pitchFamily="34" charset="0"/>
                          </a:endParaRPr>
                        </a:p>
                      </a:txBody>
                      <a:tcPr marL="68580" marR="68580" marT="72000" marB="216000">
                        <a:lnB w="1905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800" dirty="0">
                              <a:solidFill>
                                <a:schemeClr val="accent5">
                                  <a:lumMod val="75000"/>
                                </a:schemeClr>
                              </a:solidFill>
                              <a:effectLst/>
                              <a:latin typeface="Cambria Math" panose="02040503050406030204" pitchFamily="18" charset="0"/>
                              <a:ea typeface="Cambria Math" panose="02040503050406030204" pitchFamily="18" charset="0"/>
                            </a:rPr>
                            <a:t>.56 </a:t>
                          </a:r>
                          <a:endParaRPr lang="en-US" sz="2800" dirty="0">
                            <a:solidFill>
                              <a:schemeClr val="accent5">
                                <a:lumMod val="75000"/>
                              </a:schemeClr>
                            </a:solidFill>
                            <a:effectLst/>
                            <a:latin typeface="Cambria Math" panose="02040503050406030204" pitchFamily="18" charset="0"/>
                            <a:ea typeface="Cambria Math" panose="02040503050406030204" pitchFamily="18" charset="0"/>
                            <a:cs typeface="Arial" panose="020B0604020202020204" pitchFamily="34" charset="0"/>
                          </a:endParaRPr>
                        </a:p>
                      </a:txBody>
                      <a:tcPr marL="68580" marR="68580" marT="72000" marB="216000">
                        <a:lnB w="1905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2800" dirty="0">
                              <a:solidFill>
                                <a:schemeClr val="accent6">
                                  <a:lumMod val="75000"/>
                                </a:schemeClr>
                              </a:solidFill>
                              <a:effectLst/>
                              <a:latin typeface="Cambria Math" panose="02040503050406030204" pitchFamily="18" charset="0"/>
                              <a:ea typeface="Cambria Math" panose="02040503050406030204" pitchFamily="18" charset="0"/>
                            </a:rPr>
                            <a:t>.59 </a:t>
                          </a:r>
                          <a:endParaRPr lang="en-US" sz="2800" dirty="0">
                            <a:solidFill>
                              <a:schemeClr val="accent6">
                                <a:lumMod val="75000"/>
                              </a:schemeClr>
                            </a:solidFill>
                            <a:effectLst/>
                            <a:latin typeface="Cambria Math" panose="02040503050406030204" pitchFamily="18" charset="0"/>
                            <a:ea typeface="Cambria Math" panose="02040503050406030204" pitchFamily="18" charset="0"/>
                            <a:cs typeface="Arial" panose="020B0604020202020204" pitchFamily="34" charset="0"/>
                          </a:endParaRPr>
                        </a:p>
                      </a:txBody>
                      <a:tcPr marL="68580" marR="68580" marT="72000" marB="216000">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9779748"/>
                      </a:ext>
                    </a:extLst>
                  </a:tr>
                </a:tbl>
              </a:graphicData>
            </a:graphic>
          </p:graphicFrame>
        </mc:Fallback>
      </mc:AlternateContent>
      <p:sp>
        <p:nvSpPr>
          <p:cNvPr id="8" name="Rechteck 41">
            <a:extLst>
              <a:ext uri="{FF2B5EF4-FFF2-40B4-BE49-F238E27FC236}">
                <a16:creationId xmlns:a16="http://schemas.microsoft.com/office/drawing/2014/main" id="{89825017-E32D-4737-B3A3-D7025C231080}"/>
              </a:ext>
            </a:extLst>
          </p:cNvPr>
          <p:cNvSpPr/>
          <p:nvPr/>
        </p:nvSpPr>
        <p:spPr>
          <a:xfrm>
            <a:off x="6134576" y="1618669"/>
            <a:ext cx="792000" cy="792000"/>
          </a:xfrm>
          <a:prstGeom prst="rect">
            <a:avLst/>
          </a:prstGeom>
          <a:solidFill>
            <a:srgbClr val="00A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5200" dirty="0">
                <a:solidFill>
                  <a:srgbClr val="CCEEEC"/>
                </a:solidFill>
                <a:latin typeface="Source Sans Pro Black" panose="020B0803030403020204" pitchFamily="34" charset="0"/>
                <a:ea typeface="Source Sans Pro Black" panose="020B0803030403020204" pitchFamily="34" charset="0"/>
              </a:rPr>
              <a:t>A</a:t>
            </a:r>
          </a:p>
        </p:txBody>
      </p:sp>
      <p:sp>
        <p:nvSpPr>
          <p:cNvPr id="9" name="Rechteck 42">
            <a:extLst>
              <a:ext uri="{FF2B5EF4-FFF2-40B4-BE49-F238E27FC236}">
                <a16:creationId xmlns:a16="http://schemas.microsoft.com/office/drawing/2014/main" id="{A1A82A5C-FD22-4081-964D-F1A160EDC359}"/>
              </a:ext>
            </a:extLst>
          </p:cNvPr>
          <p:cNvSpPr/>
          <p:nvPr/>
        </p:nvSpPr>
        <p:spPr>
          <a:xfrm>
            <a:off x="7394994" y="1618669"/>
            <a:ext cx="792000" cy="792000"/>
          </a:xfrm>
          <a:prstGeom prst="rect">
            <a:avLst/>
          </a:prstGeom>
          <a:solidFill>
            <a:srgbClr val="A84D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5200" dirty="0">
                <a:solidFill>
                  <a:srgbClr val="EEDBEA"/>
                </a:solidFill>
                <a:latin typeface="Source Sans Pro Black" panose="020B0803030403020204" pitchFamily="34" charset="0"/>
                <a:ea typeface="Source Sans Pro Black" panose="020B0803030403020204" pitchFamily="34" charset="0"/>
              </a:rPr>
              <a:t>B</a:t>
            </a:r>
          </a:p>
        </p:txBody>
      </p:sp>
      <p:sp>
        <p:nvSpPr>
          <p:cNvPr id="10" name="Textfeld 9">
            <a:extLst>
              <a:ext uri="{FF2B5EF4-FFF2-40B4-BE49-F238E27FC236}">
                <a16:creationId xmlns:a16="http://schemas.microsoft.com/office/drawing/2014/main" id="{EB03FD94-9A92-421A-8E21-97CB997DE477}"/>
              </a:ext>
            </a:extLst>
          </p:cNvPr>
          <p:cNvSpPr txBox="1"/>
          <p:nvPr/>
        </p:nvSpPr>
        <p:spPr>
          <a:xfrm>
            <a:off x="8871645" y="2556373"/>
            <a:ext cx="2748855" cy="2137472"/>
          </a:xfrm>
          <a:prstGeom prst="rect">
            <a:avLst/>
          </a:prstGeom>
          <a:noFill/>
          <a:ln w="25400">
            <a:solidFill>
              <a:schemeClr val="tx2"/>
            </a:solidFill>
          </a:ln>
        </p:spPr>
        <p:style>
          <a:lnRef idx="2">
            <a:schemeClr val="accent1"/>
          </a:lnRef>
          <a:fillRef idx="1">
            <a:schemeClr val="lt1"/>
          </a:fillRef>
          <a:effectRef idx="0">
            <a:schemeClr val="accent1"/>
          </a:effectRef>
          <a:fontRef idx="minor">
            <a:schemeClr val="dk1"/>
          </a:fontRef>
        </p:style>
        <p:txBody>
          <a:bodyPr wrap="square" lIns="144000" tIns="144000" rIns="144000" bIns="144000">
            <a:spAutoFit/>
          </a:bodyPr>
          <a:lstStyle>
            <a:defPPr>
              <a:defRPr lang="en-US"/>
            </a:defPPr>
            <a:lvl1pPr>
              <a:defRPr sz="2000"/>
            </a:lvl1pPr>
          </a:lstStyle>
          <a:p>
            <a:r>
              <a:rPr lang="de-DE" dirty="0" err="1"/>
              <a:t>If</a:t>
            </a:r>
            <a:r>
              <a:rPr lang="de-DE" dirty="0"/>
              <a:t> </a:t>
            </a:r>
            <a:r>
              <a:rPr lang="de-DE" b="1" dirty="0" err="1"/>
              <a:t>modes</a:t>
            </a:r>
            <a:r>
              <a:rPr lang="de-DE" dirty="0"/>
              <a:t> </a:t>
            </a:r>
            <a:r>
              <a:rPr lang="de-DE" b="1" dirty="0">
                <a:solidFill>
                  <a:schemeClr val="accent5"/>
                </a:solidFill>
              </a:rPr>
              <a:t>A</a:t>
            </a:r>
            <a:r>
              <a:rPr lang="de-DE" dirty="0"/>
              <a:t> and </a:t>
            </a:r>
            <a:r>
              <a:rPr lang="de-DE" b="1" dirty="0">
                <a:solidFill>
                  <a:schemeClr val="accent6"/>
                </a:solidFill>
              </a:rPr>
              <a:t>B</a:t>
            </a:r>
            <a:r>
              <a:rPr lang="de-DE" dirty="0"/>
              <a:t> </a:t>
            </a:r>
          </a:p>
          <a:p>
            <a:r>
              <a:rPr lang="de-DE" b="1" dirty="0" err="1"/>
              <a:t>work</a:t>
            </a:r>
            <a:r>
              <a:rPr lang="de-DE" b="1" dirty="0"/>
              <a:t> </a:t>
            </a:r>
            <a:r>
              <a:rPr lang="de-DE" b="1" dirty="0" err="1"/>
              <a:t>similarly</a:t>
            </a:r>
            <a:r>
              <a:rPr lang="de-DE" dirty="0"/>
              <a:t>,</a:t>
            </a:r>
          </a:p>
          <a:p>
            <a:r>
              <a:rPr lang="de-DE" dirty="0" err="1"/>
              <a:t>we</a:t>
            </a:r>
            <a:r>
              <a:rPr lang="de-DE" dirty="0"/>
              <a:t> </a:t>
            </a:r>
            <a:r>
              <a:rPr lang="de-DE" dirty="0" err="1"/>
              <a:t>would</a:t>
            </a:r>
            <a:r>
              <a:rPr lang="de-DE" dirty="0"/>
              <a:t> </a:t>
            </a:r>
            <a:r>
              <a:rPr lang="de-DE" dirty="0" err="1"/>
              <a:t>expect</a:t>
            </a:r>
            <a:r>
              <a:rPr lang="de-DE" dirty="0"/>
              <a:t> </a:t>
            </a:r>
          </a:p>
          <a:p>
            <a:r>
              <a:rPr lang="de-DE" b="1" dirty="0" err="1"/>
              <a:t>similar</a:t>
            </a:r>
            <a:r>
              <a:rPr lang="de-DE" b="1" dirty="0"/>
              <a:t> </a:t>
            </a:r>
            <a:r>
              <a:rPr lang="de-DE" b="1" dirty="0" err="1"/>
              <a:t>correlations</a:t>
            </a:r>
            <a:r>
              <a:rPr lang="de-DE" b="1" dirty="0"/>
              <a:t> </a:t>
            </a:r>
          </a:p>
          <a:p>
            <a:r>
              <a:rPr lang="de-DE" dirty="0"/>
              <a:t>in </a:t>
            </a:r>
            <a:r>
              <a:rPr lang="de-DE" dirty="0" err="1"/>
              <a:t>both</a:t>
            </a:r>
            <a:r>
              <a:rPr lang="de-DE" dirty="0"/>
              <a:t> </a:t>
            </a:r>
            <a:r>
              <a:rPr lang="de-DE" dirty="0" err="1"/>
              <a:t>modes</a:t>
            </a:r>
            <a:endParaRPr lang="de-DE" dirty="0"/>
          </a:p>
          <a:p>
            <a:r>
              <a:rPr lang="de-DE" dirty="0"/>
              <a:t>(</a:t>
            </a:r>
            <a:r>
              <a:rPr lang="de-DE" dirty="0" err="1"/>
              <a:t>row-wise</a:t>
            </a:r>
            <a:r>
              <a:rPr lang="de-DE" dirty="0"/>
              <a:t>)</a:t>
            </a:r>
            <a:endParaRPr lang="en-US" dirty="0"/>
          </a:p>
        </p:txBody>
      </p:sp>
      <p:sp>
        <p:nvSpPr>
          <p:cNvPr id="3" name="Foliennummernplatzhalter 2">
            <a:extLst>
              <a:ext uri="{FF2B5EF4-FFF2-40B4-BE49-F238E27FC236}">
                <a16:creationId xmlns:a16="http://schemas.microsoft.com/office/drawing/2014/main" id="{A74B686E-DF3D-40F9-8E7B-97F4B22FE86F}"/>
              </a:ext>
            </a:extLst>
          </p:cNvPr>
          <p:cNvSpPr>
            <a:spLocks noGrp="1"/>
          </p:cNvSpPr>
          <p:nvPr>
            <p:ph type="sldNum" sz="quarter" idx="12"/>
          </p:nvPr>
        </p:nvSpPr>
        <p:spPr/>
        <p:txBody>
          <a:bodyPr/>
          <a:lstStyle/>
          <a:p>
            <a:fld id="{90C2389C-3430-4069-9E08-8BBDF98C334F}" type="slidenum">
              <a:rPr lang="en-US" smtClean="0"/>
              <a:t>17</a:t>
            </a:fld>
            <a:endParaRPr lang="en-US" dirty="0"/>
          </a:p>
        </p:txBody>
      </p:sp>
    </p:spTree>
    <p:extLst>
      <p:ext uri="{BB962C8B-B14F-4D97-AF65-F5344CB8AC3E}">
        <p14:creationId xmlns:p14="http://schemas.microsoft.com/office/powerpoint/2010/main" val="3470323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BA8B50-06F8-4887-9E8D-B4FE8A17435F}"/>
              </a:ext>
            </a:extLst>
          </p:cNvPr>
          <p:cNvSpPr>
            <a:spLocks noGrp="1"/>
          </p:cNvSpPr>
          <p:nvPr>
            <p:ph type="title"/>
          </p:nvPr>
        </p:nvSpPr>
        <p:spPr/>
        <p:txBody>
          <a:bodyPr>
            <a:normAutofit/>
          </a:bodyPr>
          <a:lstStyle/>
          <a:p>
            <a:r>
              <a:rPr lang="de-DE" dirty="0" err="1"/>
              <a:t>Summarising</a:t>
            </a:r>
            <a:r>
              <a:rPr lang="de-DE" dirty="0"/>
              <a:t> </a:t>
            </a:r>
            <a:r>
              <a:rPr lang="de-DE" dirty="0" err="1"/>
              <a:t>Validity</a:t>
            </a:r>
            <a:r>
              <a:rPr lang="de-DE" dirty="0"/>
              <a:t> </a:t>
            </a:r>
            <a:r>
              <a:rPr lang="de-DE" dirty="0" err="1"/>
              <a:t>Correlations</a:t>
            </a:r>
            <a:r>
              <a:rPr lang="de-DE" dirty="0"/>
              <a:t> </a:t>
            </a:r>
            <a:endParaRPr lang="en-US" dirty="0"/>
          </a:p>
        </p:txBody>
      </p:sp>
      <p:sp>
        <p:nvSpPr>
          <p:cNvPr id="4" name="TextBox 11">
            <a:extLst>
              <a:ext uri="{FF2B5EF4-FFF2-40B4-BE49-F238E27FC236}">
                <a16:creationId xmlns:a16="http://schemas.microsoft.com/office/drawing/2014/main" id="{F7CABF17-ECD7-4F40-A521-7778136B938F}"/>
              </a:ext>
            </a:extLst>
          </p:cNvPr>
          <p:cNvSpPr txBox="1"/>
          <p:nvPr/>
        </p:nvSpPr>
        <p:spPr>
          <a:xfrm>
            <a:off x="5126477" y="5165685"/>
            <a:ext cx="6757556" cy="1521919"/>
          </a:xfrm>
          <a:prstGeom prst="rect">
            <a:avLst/>
          </a:prstGeom>
          <a:noFill/>
          <a:ln w="25400">
            <a:solidFill>
              <a:schemeClr val="tx2"/>
            </a:solidFill>
          </a:ln>
        </p:spPr>
        <p:style>
          <a:lnRef idx="2">
            <a:schemeClr val="accent1"/>
          </a:lnRef>
          <a:fillRef idx="1">
            <a:schemeClr val="lt1"/>
          </a:fillRef>
          <a:effectRef idx="0">
            <a:schemeClr val="accent1"/>
          </a:effectRef>
          <a:fontRef idx="minor">
            <a:schemeClr val="dk1"/>
          </a:fontRef>
        </p:style>
        <p:txBody>
          <a:bodyPr wrap="square" lIns="144000" tIns="144000" rIns="144000" bIns="144000">
            <a:spAutoFit/>
          </a:bodyPr>
          <a:lstStyle>
            <a:defPPr>
              <a:defRPr lang="en-US"/>
            </a:defPPr>
            <a:lvl1pP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err="1"/>
              <a:t>Westen</a:t>
            </a:r>
            <a:r>
              <a:rPr lang="en-US" dirty="0"/>
              <a:t>, D., &amp; Rosenthal, R. (2003). </a:t>
            </a:r>
            <a:br>
              <a:rPr lang="en-US" dirty="0"/>
            </a:br>
            <a:r>
              <a:rPr lang="en-US" dirty="0"/>
              <a:t>Quantifying construct validity: Two simple measures. Journal of Personality and Social Psychology, 84(3), 608–618. </a:t>
            </a:r>
            <a:r>
              <a:rPr lang="en-US" dirty="0">
                <a:hlinkClick r:id="rId3"/>
              </a:rPr>
              <a:t>https://doi.org/10.1037/0022-3514.84.3.608</a:t>
            </a:r>
            <a:endParaRPr lang="en-US"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29DD7946-8A8D-4E6D-9C55-ECD517795DAD}"/>
                  </a:ext>
                </a:extLst>
              </p:cNvPr>
              <p:cNvGraphicFramePr>
                <a:graphicFrameLocks/>
              </p:cNvGraphicFramePr>
              <p:nvPr>
                <p:extLst>
                  <p:ext uri="{D42A27DB-BD31-4B8C-83A1-F6EECF244321}">
                    <p14:modId xmlns:p14="http://schemas.microsoft.com/office/powerpoint/2010/main" val="2823929665"/>
                  </p:ext>
                </p:extLst>
              </p:nvPr>
            </p:nvGraphicFramePr>
            <p:xfrm>
              <a:off x="5031803" y="2034540"/>
              <a:ext cx="5490686" cy="1873441"/>
            </p:xfrm>
            <a:graphic>
              <a:graphicData uri="http://schemas.openxmlformats.org/drawingml/2006/table">
                <a:tbl>
                  <a:tblPr firstRow="1" bandRow="1">
                    <a:tableStyleId>{2D5ABB26-0587-4C30-8999-92F81FD0307C}</a:tableStyleId>
                  </a:tblPr>
                  <a:tblGrid>
                    <a:gridCol w="5490686">
                      <a:extLst>
                        <a:ext uri="{9D8B030D-6E8A-4147-A177-3AD203B41FA5}">
                          <a16:colId xmlns:a16="http://schemas.microsoft.com/office/drawing/2014/main" val="3812937829"/>
                        </a:ext>
                      </a:extLst>
                    </a:gridCol>
                  </a:tblGrid>
                  <a:tr h="370840">
                    <a:tc>
                      <a:txBody>
                        <a:bodyPr/>
                        <a:lstStyle/>
                        <a:p>
                          <a:pPr algn="l"/>
                          <a:r>
                            <a:rPr lang="de-DE" sz="3600" dirty="0" err="1">
                              <a:latin typeface="Source Sans Pro Black" panose="020B0803030403020204" pitchFamily="34" charset="0"/>
                              <a:ea typeface="Source Sans Pro Black" panose="020B0803030403020204" pitchFamily="34" charset="0"/>
                            </a:rPr>
                            <a:t>Correlation</a:t>
                          </a:r>
                          <a:r>
                            <a:rPr lang="de-DE" sz="3600" dirty="0">
                              <a:latin typeface="Source Sans Pro Black" panose="020B0803030403020204" pitchFamily="34" charset="0"/>
                              <a:ea typeface="Source Sans Pro Black" panose="020B0803030403020204" pitchFamily="34" charset="0"/>
                            </a:rPr>
                            <a:t> </a:t>
                          </a:r>
                          <a:r>
                            <a:rPr lang="de-DE" sz="3600" dirty="0" err="1">
                              <a:latin typeface="Source Sans Pro Black" panose="020B0803030403020204" pitchFamily="34" charset="0"/>
                              <a:ea typeface="Source Sans Pro Black" panose="020B0803030403020204" pitchFamily="34" charset="0"/>
                            </a:rPr>
                            <a:t>of</a:t>
                          </a:r>
                          <a:r>
                            <a:rPr lang="de-DE" sz="3600" dirty="0">
                              <a:latin typeface="Source Sans Pro Black" panose="020B0803030403020204" pitchFamily="34" charset="0"/>
                              <a:ea typeface="Source Sans Pro Black" panose="020B0803030403020204" pitchFamily="34" charset="0"/>
                            </a:rPr>
                            <a:t> </a:t>
                          </a:r>
                          <a:r>
                            <a:rPr lang="de-DE" sz="3600" dirty="0" err="1">
                              <a:latin typeface="Source Sans Pro Black" panose="020B0803030403020204" pitchFamily="34" charset="0"/>
                              <a:ea typeface="Source Sans Pro Black" panose="020B0803030403020204" pitchFamily="34" charset="0"/>
                            </a:rPr>
                            <a:t>Correlations</a:t>
                          </a:r>
                          <a:endParaRPr lang="en-US" sz="3600" baseline="-25000" dirty="0">
                            <a:latin typeface="Source Sans Pro Black" panose="020B0803030403020204" pitchFamily="34" charset="0"/>
                            <a:ea typeface="Source Sans Pro Black" panose="020B0803030403020204" pitchFamily="34" charset="0"/>
                          </a:endParaRPr>
                        </a:p>
                      </a:txBody>
                      <a:tcPr>
                        <a:noFill/>
                      </a:tcPr>
                    </a:tc>
                    <a:extLst>
                      <a:ext uri="{0D108BD9-81ED-4DB2-BD59-A6C34878D82A}">
                        <a16:rowId xmlns:a16="http://schemas.microsoft.com/office/drawing/2014/main" val="4091305930"/>
                      </a:ext>
                    </a:extLst>
                  </a:tr>
                  <a:tr h="370840">
                    <a:tc>
                      <a:txBody>
                        <a:bodyPr/>
                        <a:lstStyle/>
                        <a:p>
                          <a:pPr algn="l"/>
                          <a14:m>
                            <m:oMathPara xmlns:m="http://schemas.openxmlformats.org/officeDocument/2006/math">
                              <m:oMathParaPr>
                                <m:jc m:val="left"/>
                              </m:oMathParaPr>
                              <m:oMath xmlns:m="http://schemas.openxmlformats.org/officeDocument/2006/math">
                                <m:sSub>
                                  <m:sSubPr>
                                    <m:ctrlPr>
                                      <a:rPr lang="de-DE" sz="3600" b="0" i="1" smtClean="0">
                                        <a:solidFill>
                                          <a:srgbClr val="414487"/>
                                        </a:solidFill>
                                        <a:latin typeface="Cambria Math" panose="02040503050406030204" pitchFamily="18" charset="0"/>
                                        <a:ea typeface="Source Sans Pro SemiBold" panose="020B0603030403020204" pitchFamily="34" charset="0"/>
                                      </a:rPr>
                                    </m:ctrlPr>
                                  </m:sSubPr>
                                  <m:e>
                                    <m:r>
                                      <a:rPr lang="de-DE" sz="3600" b="0" i="1" smtClean="0">
                                        <a:solidFill>
                                          <a:srgbClr val="414487"/>
                                        </a:solidFill>
                                        <a:latin typeface="Cambria Math" panose="02040503050406030204" pitchFamily="18" charset="0"/>
                                        <a:ea typeface="Source Sans Pro SemiBold" panose="020B0603030403020204" pitchFamily="34" charset="0"/>
                                      </a:rPr>
                                      <m:t>𝑟</m:t>
                                    </m:r>
                                  </m:e>
                                  <m:sub>
                                    <m:r>
                                      <a:rPr lang="de-DE" sz="3600" b="0" i="1" smtClean="0">
                                        <a:solidFill>
                                          <a:srgbClr val="414487"/>
                                        </a:solidFill>
                                        <a:latin typeface="Cambria Math" panose="02040503050406030204" pitchFamily="18" charset="0"/>
                                        <a:ea typeface="Source Sans Pro SemiBold" panose="020B0603030403020204" pitchFamily="34" charset="0"/>
                                      </a:rPr>
                                      <m:t>𝐴𝑙𝑒𝑟𝑡𝑖𝑛𝑔</m:t>
                                    </m:r>
                                    <m:r>
                                      <a:rPr lang="de-DE" sz="3600" b="0" i="1" smtClean="0">
                                        <a:solidFill>
                                          <a:srgbClr val="414487"/>
                                        </a:solidFill>
                                        <a:latin typeface="Cambria Math" panose="02040503050406030204" pitchFamily="18" charset="0"/>
                                        <a:ea typeface="Source Sans Pro SemiBold" panose="020B0603030403020204" pitchFamily="34" charset="0"/>
                                      </a:rPr>
                                      <m:t>−</m:t>
                                    </m:r>
                                    <m:r>
                                      <a:rPr lang="de-DE" sz="3600" b="0" i="1" smtClean="0">
                                        <a:solidFill>
                                          <a:srgbClr val="414487"/>
                                        </a:solidFill>
                                        <a:latin typeface="Cambria Math" panose="02040503050406030204" pitchFamily="18" charset="0"/>
                                        <a:ea typeface="Source Sans Pro SemiBold" panose="020B0603030403020204" pitchFamily="34" charset="0"/>
                                      </a:rPr>
                                      <m:t>𝐶𝑉</m:t>
                                    </m:r>
                                  </m:sub>
                                </m:sSub>
                                <m:r>
                                  <a:rPr lang="de-DE" sz="3600" b="0" i="1" smtClean="0">
                                    <a:solidFill>
                                      <a:srgbClr val="414487"/>
                                    </a:solidFill>
                                    <a:latin typeface="Cambria Math" panose="02040503050406030204" pitchFamily="18" charset="0"/>
                                    <a:ea typeface="Source Sans Pro SemiBold" panose="020B0603030403020204" pitchFamily="34" charset="0"/>
                                  </a:rPr>
                                  <m:t>=.96</m:t>
                                </m:r>
                              </m:oMath>
                            </m:oMathPara>
                          </a14:m>
                          <a:endParaRPr lang="en-US" sz="2400" dirty="0">
                            <a:solidFill>
                              <a:srgbClr val="414487"/>
                            </a:solidFill>
                            <a:latin typeface="Source Sans Pro SemiBold" panose="020B0603030403020204" pitchFamily="34" charset="0"/>
                            <a:ea typeface="Source Sans Pro SemiBold" panose="020B0603030403020204" pitchFamily="34" charset="0"/>
                          </a:endParaRPr>
                        </a:p>
                      </a:txBody>
                      <a:tcPr>
                        <a:noFill/>
                      </a:tcPr>
                    </a:tc>
                    <a:extLst>
                      <a:ext uri="{0D108BD9-81ED-4DB2-BD59-A6C34878D82A}">
                        <a16:rowId xmlns:a16="http://schemas.microsoft.com/office/drawing/2014/main" val="3488389229"/>
                      </a:ext>
                    </a:extLst>
                  </a:tr>
                </a:tbl>
              </a:graphicData>
            </a:graphic>
          </p:graphicFrame>
        </mc:Choice>
        <mc:Fallback xmlns="">
          <p:graphicFrame>
            <p:nvGraphicFramePr>
              <p:cNvPr id="5" name="Table 5">
                <a:extLst>
                  <a:ext uri="{FF2B5EF4-FFF2-40B4-BE49-F238E27FC236}">
                    <a16:creationId xmlns:a16="http://schemas.microsoft.com/office/drawing/2014/main" id="{29DD7946-8A8D-4E6D-9C55-ECD517795DAD}"/>
                  </a:ext>
                </a:extLst>
              </p:cNvPr>
              <p:cNvGraphicFramePr>
                <a:graphicFrameLocks/>
              </p:cNvGraphicFramePr>
              <p:nvPr>
                <p:extLst>
                  <p:ext uri="{D42A27DB-BD31-4B8C-83A1-F6EECF244321}">
                    <p14:modId xmlns:p14="http://schemas.microsoft.com/office/powerpoint/2010/main" val="2823929665"/>
                  </p:ext>
                </p:extLst>
              </p:nvPr>
            </p:nvGraphicFramePr>
            <p:xfrm>
              <a:off x="5031803" y="2034540"/>
              <a:ext cx="5490686" cy="1873441"/>
            </p:xfrm>
            <a:graphic>
              <a:graphicData uri="http://schemas.openxmlformats.org/drawingml/2006/table">
                <a:tbl>
                  <a:tblPr firstRow="1" bandRow="1">
                    <a:tableStyleId>{2D5ABB26-0587-4C30-8999-92F81FD0307C}</a:tableStyleId>
                  </a:tblPr>
                  <a:tblGrid>
                    <a:gridCol w="5490686">
                      <a:extLst>
                        <a:ext uri="{9D8B030D-6E8A-4147-A177-3AD203B41FA5}">
                          <a16:colId xmlns:a16="http://schemas.microsoft.com/office/drawing/2014/main" val="3812937829"/>
                        </a:ext>
                      </a:extLst>
                    </a:gridCol>
                  </a:tblGrid>
                  <a:tr h="1188720">
                    <a:tc>
                      <a:txBody>
                        <a:bodyPr/>
                        <a:lstStyle/>
                        <a:p>
                          <a:pPr algn="l"/>
                          <a:r>
                            <a:rPr lang="de-DE" sz="3600" dirty="0" err="1">
                              <a:latin typeface="Source Sans Pro Black" panose="020B0803030403020204" pitchFamily="34" charset="0"/>
                              <a:ea typeface="Source Sans Pro Black" panose="020B0803030403020204" pitchFamily="34" charset="0"/>
                            </a:rPr>
                            <a:t>Correlation</a:t>
                          </a:r>
                          <a:r>
                            <a:rPr lang="de-DE" sz="3600" dirty="0">
                              <a:latin typeface="Source Sans Pro Black" panose="020B0803030403020204" pitchFamily="34" charset="0"/>
                              <a:ea typeface="Source Sans Pro Black" panose="020B0803030403020204" pitchFamily="34" charset="0"/>
                            </a:rPr>
                            <a:t> </a:t>
                          </a:r>
                          <a:r>
                            <a:rPr lang="de-DE" sz="3600" dirty="0" err="1">
                              <a:latin typeface="Source Sans Pro Black" panose="020B0803030403020204" pitchFamily="34" charset="0"/>
                              <a:ea typeface="Source Sans Pro Black" panose="020B0803030403020204" pitchFamily="34" charset="0"/>
                            </a:rPr>
                            <a:t>of</a:t>
                          </a:r>
                          <a:r>
                            <a:rPr lang="de-DE" sz="3600" dirty="0">
                              <a:latin typeface="Source Sans Pro Black" panose="020B0803030403020204" pitchFamily="34" charset="0"/>
                              <a:ea typeface="Source Sans Pro Black" panose="020B0803030403020204" pitchFamily="34" charset="0"/>
                            </a:rPr>
                            <a:t> </a:t>
                          </a:r>
                          <a:r>
                            <a:rPr lang="de-DE" sz="3600" dirty="0" err="1">
                              <a:latin typeface="Source Sans Pro Black" panose="020B0803030403020204" pitchFamily="34" charset="0"/>
                              <a:ea typeface="Source Sans Pro Black" panose="020B0803030403020204" pitchFamily="34" charset="0"/>
                            </a:rPr>
                            <a:t>Correlations</a:t>
                          </a:r>
                          <a:endParaRPr lang="en-US" sz="3600" baseline="-25000" dirty="0">
                            <a:latin typeface="Source Sans Pro Black" panose="020B0803030403020204" pitchFamily="34" charset="0"/>
                            <a:ea typeface="Source Sans Pro Black" panose="020B0803030403020204" pitchFamily="34" charset="0"/>
                          </a:endParaRPr>
                        </a:p>
                      </a:txBody>
                      <a:tcPr>
                        <a:noFill/>
                      </a:tcPr>
                    </a:tc>
                    <a:extLst>
                      <a:ext uri="{0D108BD9-81ED-4DB2-BD59-A6C34878D82A}">
                        <a16:rowId xmlns:a16="http://schemas.microsoft.com/office/drawing/2014/main" val="4091305930"/>
                      </a:ext>
                    </a:extLst>
                  </a:tr>
                  <a:tr h="684721">
                    <a:tc>
                      <a:txBody>
                        <a:bodyPr/>
                        <a:lstStyle/>
                        <a:p>
                          <a:endParaRPr lang="en-US"/>
                        </a:p>
                      </a:txBody>
                      <a:tcPr>
                        <a:blipFill>
                          <a:blip r:embed="rId4"/>
                          <a:stretch>
                            <a:fillRect t="-187611"/>
                          </a:stretch>
                        </a:blipFill>
                      </a:tcPr>
                    </a:tc>
                    <a:extLst>
                      <a:ext uri="{0D108BD9-81ED-4DB2-BD59-A6C34878D82A}">
                        <a16:rowId xmlns:a16="http://schemas.microsoft.com/office/drawing/2014/main" val="3488389229"/>
                      </a:ext>
                    </a:extLst>
                  </a:tr>
                </a:tbl>
              </a:graphicData>
            </a:graphic>
          </p:graphicFrame>
        </mc:Fallback>
      </mc:AlternateContent>
      <p:pic>
        <p:nvPicPr>
          <p:cNvPr id="6" name="Graphic 9">
            <a:extLst>
              <a:ext uri="{FF2B5EF4-FFF2-40B4-BE49-F238E27FC236}">
                <a16:creationId xmlns:a16="http://schemas.microsoft.com/office/drawing/2014/main" id="{9E908284-334B-4018-BE85-76AB21D0603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8663" b="8537"/>
          <a:stretch/>
        </p:blipFill>
        <p:spPr>
          <a:xfrm>
            <a:off x="1047019" y="2055813"/>
            <a:ext cx="3931444" cy="3674427"/>
          </a:xfrm>
          <a:prstGeom prst="rect">
            <a:avLst/>
          </a:prstGeom>
        </p:spPr>
      </p:pic>
      <p:sp>
        <p:nvSpPr>
          <p:cNvPr id="7" name="TextBox 10">
            <a:extLst>
              <a:ext uri="{FF2B5EF4-FFF2-40B4-BE49-F238E27FC236}">
                <a16:creationId xmlns:a16="http://schemas.microsoft.com/office/drawing/2014/main" id="{11E61623-06F1-4972-B6F1-967ECA29D4FF}"/>
              </a:ext>
            </a:extLst>
          </p:cNvPr>
          <p:cNvSpPr txBox="1"/>
          <p:nvPr/>
        </p:nvSpPr>
        <p:spPr>
          <a:xfrm>
            <a:off x="2893512" y="5661878"/>
            <a:ext cx="543740" cy="830997"/>
          </a:xfrm>
          <a:prstGeom prst="rect">
            <a:avLst/>
          </a:prstGeom>
          <a:noFill/>
        </p:spPr>
        <p:txBody>
          <a:bodyPr wrap="none" rtlCol="0">
            <a:spAutoFit/>
          </a:bodyPr>
          <a:lstStyle/>
          <a:p>
            <a:pPr algn="ctr"/>
            <a:r>
              <a:rPr lang="de-DE" sz="4800" dirty="0">
                <a:solidFill>
                  <a:schemeClr val="accent5"/>
                </a:solidFill>
                <a:latin typeface="Source Sans Pro Black" panose="020B0803030403020204" pitchFamily="34" charset="0"/>
                <a:ea typeface="Source Sans Pro Black" panose="020B0803030403020204" pitchFamily="34" charset="0"/>
              </a:rPr>
              <a:t>A</a:t>
            </a:r>
            <a:endParaRPr lang="en-US" sz="4800" dirty="0">
              <a:latin typeface="Source Sans Pro" panose="020B0503030403020204" pitchFamily="34" charset="0"/>
              <a:ea typeface="Source Sans Pro" panose="020B0503030403020204" pitchFamily="34" charset="0"/>
            </a:endParaRPr>
          </a:p>
        </p:txBody>
      </p:sp>
      <p:sp>
        <p:nvSpPr>
          <p:cNvPr id="8" name="TextBox 11">
            <a:extLst>
              <a:ext uri="{FF2B5EF4-FFF2-40B4-BE49-F238E27FC236}">
                <a16:creationId xmlns:a16="http://schemas.microsoft.com/office/drawing/2014/main" id="{716E311A-638B-4409-85A9-9D83433928E1}"/>
              </a:ext>
            </a:extLst>
          </p:cNvPr>
          <p:cNvSpPr txBox="1"/>
          <p:nvPr/>
        </p:nvSpPr>
        <p:spPr>
          <a:xfrm rot="16200000">
            <a:off x="490518" y="3281345"/>
            <a:ext cx="607860" cy="923330"/>
          </a:xfrm>
          <a:prstGeom prst="rect">
            <a:avLst/>
          </a:prstGeom>
          <a:noFill/>
        </p:spPr>
        <p:txBody>
          <a:bodyPr wrap="none" rtlCol="0">
            <a:spAutoFit/>
          </a:bodyPr>
          <a:lstStyle/>
          <a:p>
            <a:pPr algn="ctr"/>
            <a:r>
              <a:rPr lang="de-DE" sz="5400" dirty="0">
                <a:solidFill>
                  <a:schemeClr val="accent6"/>
                </a:solidFill>
                <a:latin typeface="Source Sans Pro Black" panose="020B0803030403020204" pitchFamily="34" charset="0"/>
                <a:ea typeface="Source Sans Pro Black" panose="020B0803030403020204" pitchFamily="34" charset="0"/>
              </a:rPr>
              <a:t>B</a:t>
            </a:r>
            <a:endParaRPr lang="en-US" sz="4800" dirty="0">
              <a:latin typeface="Source Sans Pro" panose="020B0503030403020204" pitchFamily="34" charset="0"/>
              <a:ea typeface="Source Sans Pro" panose="020B0503030403020204" pitchFamily="34" charset="0"/>
            </a:endParaRPr>
          </a:p>
        </p:txBody>
      </p:sp>
      <p:sp>
        <p:nvSpPr>
          <p:cNvPr id="10" name="TextBox 13">
            <a:extLst>
              <a:ext uri="{FF2B5EF4-FFF2-40B4-BE49-F238E27FC236}">
                <a16:creationId xmlns:a16="http://schemas.microsoft.com/office/drawing/2014/main" id="{80E4B576-CE49-41D5-8746-61D2B0D71692}"/>
              </a:ext>
            </a:extLst>
          </p:cNvPr>
          <p:cNvSpPr txBox="1"/>
          <p:nvPr/>
        </p:nvSpPr>
        <p:spPr>
          <a:xfrm>
            <a:off x="5024183" y="3907981"/>
            <a:ext cx="3464410" cy="461665"/>
          </a:xfrm>
          <a:prstGeom prst="rect">
            <a:avLst/>
          </a:prstGeom>
          <a:solidFill>
            <a:schemeClr val="bg1">
              <a:alpha val="80000"/>
            </a:schemeClr>
          </a:solidFill>
          <a:ln>
            <a:noFill/>
          </a:ln>
        </p:spPr>
        <p:txBody>
          <a:bodyPr wrap="none" rtlCol="0">
            <a:spAutoFit/>
          </a:bodyPr>
          <a:lstStyle/>
          <a:p>
            <a:r>
              <a:rPr lang="de-DE" sz="2400" dirty="0">
                <a:solidFill>
                  <a:schemeClr val="tx2"/>
                </a:solidFill>
                <a:latin typeface="Source Sans Pro" panose="020B0503030403020204" pitchFamily="34" charset="0"/>
                <a:ea typeface="Source Sans Pro" panose="020B0503030403020204" pitchFamily="34" charset="0"/>
              </a:rPr>
              <a:t>e.g., „Interest in TV </a:t>
            </a:r>
            <a:r>
              <a:rPr lang="de-DE" sz="2400" dirty="0" err="1">
                <a:solidFill>
                  <a:schemeClr val="tx2"/>
                </a:solidFill>
                <a:latin typeface="Source Sans Pro" panose="020B0503030403020204" pitchFamily="34" charset="0"/>
                <a:ea typeface="Source Sans Pro" panose="020B0503030403020204" pitchFamily="34" charset="0"/>
              </a:rPr>
              <a:t>news</a:t>
            </a:r>
            <a:r>
              <a:rPr lang="de-DE" sz="2400" dirty="0">
                <a:solidFill>
                  <a:schemeClr val="tx2"/>
                </a:solidFill>
                <a:latin typeface="Source Sans Pro" panose="020B0503030403020204" pitchFamily="34" charset="0"/>
                <a:ea typeface="Source Sans Pro" panose="020B0503030403020204" pitchFamily="34" charset="0"/>
              </a:rPr>
              <a:t>“</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1" name="Arc 14">
            <a:extLst>
              <a:ext uri="{FF2B5EF4-FFF2-40B4-BE49-F238E27FC236}">
                <a16:creationId xmlns:a16="http://schemas.microsoft.com/office/drawing/2014/main" id="{83436202-1E62-4547-86D9-FC96F71F8975}"/>
              </a:ext>
            </a:extLst>
          </p:cNvPr>
          <p:cNvSpPr/>
          <p:nvPr/>
        </p:nvSpPr>
        <p:spPr>
          <a:xfrm rot="16200000" flipH="1">
            <a:off x="3998446" y="3144511"/>
            <a:ext cx="726069" cy="1233966"/>
          </a:xfrm>
          <a:custGeom>
            <a:avLst/>
            <a:gdLst>
              <a:gd name="connsiteX0" fmla="*/ 895360 w 1790720"/>
              <a:gd name="connsiteY0" fmla="*/ 0 h 854270"/>
              <a:gd name="connsiteX1" fmla="*/ 1705436 w 1790720"/>
              <a:gd name="connsiteY1" fmla="*/ 245199 h 854270"/>
              <a:gd name="connsiteX2" fmla="*/ 895360 w 1790720"/>
              <a:gd name="connsiteY2" fmla="*/ 427135 h 854270"/>
              <a:gd name="connsiteX3" fmla="*/ 895360 w 1790720"/>
              <a:gd name="connsiteY3" fmla="*/ 0 h 854270"/>
              <a:gd name="connsiteX0" fmla="*/ 895360 w 1790720"/>
              <a:gd name="connsiteY0" fmla="*/ 0 h 854270"/>
              <a:gd name="connsiteX1" fmla="*/ 1705436 w 1790720"/>
              <a:gd name="connsiteY1" fmla="*/ 245199 h 854270"/>
              <a:gd name="connsiteX0" fmla="*/ 0 w 810076"/>
              <a:gd name="connsiteY0" fmla="*/ 0 h 245199"/>
              <a:gd name="connsiteX1" fmla="*/ 810076 w 810076"/>
              <a:gd name="connsiteY1" fmla="*/ 245199 h 245199"/>
              <a:gd name="connsiteX2" fmla="*/ 0 w 810076"/>
              <a:gd name="connsiteY2" fmla="*/ 0 h 245199"/>
              <a:gd name="connsiteX0" fmla="*/ 0 w 810076"/>
              <a:gd name="connsiteY0" fmla="*/ 0 h 245199"/>
              <a:gd name="connsiteX1" fmla="*/ 810076 w 810076"/>
              <a:gd name="connsiteY1" fmla="*/ 245199 h 245199"/>
            </a:gdLst>
            <a:ahLst/>
            <a:cxnLst>
              <a:cxn ang="0">
                <a:pos x="connsiteX0" y="connsiteY0"/>
              </a:cxn>
              <a:cxn ang="0">
                <a:pos x="connsiteX1" y="connsiteY1"/>
              </a:cxn>
            </a:cxnLst>
            <a:rect l="l" t="t" r="r" b="b"/>
            <a:pathLst>
              <a:path w="810076" h="245199" stroke="0" extrusionOk="0">
                <a:moveTo>
                  <a:pt x="0" y="0"/>
                </a:moveTo>
                <a:cubicBezTo>
                  <a:pt x="346775" y="0"/>
                  <a:pt x="662369" y="95526"/>
                  <a:pt x="810076" y="245199"/>
                </a:cubicBezTo>
                <a:lnTo>
                  <a:pt x="0" y="0"/>
                </a:lnTo>
                <a:close/>
              </a:path>
              <a:path w="810076" h="245199" fill="none">
                <a:moveTo>
                  <a:pt x="0" y="0"/>
                </a:moveTo>
                <a:cubicBezTo>
                  <a:pt x="346775" y="0"/>
                  <a:pt x="662369" y="95526"/>
                  <a:pt x="810076" y="245199"/>
                </a:cubicBezTo>
              </a:path>
            </a:pathLst>
          </a:custGeom>
          <a:ln w="50800" cap="rnd">
            <a:solidFill>
              <a:schemeClr val="tx2"/>
            </a:solidFill>
            <a:round/>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Foliennummernplatzhalter 2">
            <a:extLst>
              <a:ext uri="{FF2B5EF4-FFF2-40B4-BE49-F238E27FC236}">
                <a16:creationId xmlns:a16="http://schemas.microsoft.com/office/drawing/2014/main" id="{71DA9FA3-438B-4D64-9E00-BDD84EDA30F8}"/>
              </a:ext>
            </a:extLst>
          </p:cNvPr>
          <p:cNvSpPr>
            <a:spLocks noGrp="1"/>
          </p:cNvSpPr>
          <p:nvPr>
            <p:ph type="sldNum" sz="quarter" idx="12"/>
          </p:nvPr>
        </p:nvSpPr>
        <p:spPr/>
        <p:txBody>
          <a:bodyPr/>
          <a:lstStyle/>
          <a:p>
            <a:fld id="{90C2389C-3430-4069-9E08-8BBDF98C334F}" type="slidenum">
              <a:rPr lang="en-US" smtClean="0"/>
              <a:t>18</a:t>
            </a:fld>
            <a:endParaRPr lang="en-US" dirty="0"/>
          </a:p>
        </p:txBody>
      </p:sp>
    </p:spTree>
    <p:extLst>
      <p:ext uri="{BB962C8B-B14F-4D97-AF65-F5344CB8AC3E}">
        <p14:creationId xmlns:p14="http://schemas.microsoft.com/office/powerpoint/2010/main" val="3457982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BA8B50-06F8-4887-9E8D-B4FE8A17435F}"/>
              </a:ext>
            </a:extLst>
          </p:cNvPr>
          <p:cNvSpPr>
            <a:spLocks noGrp="1"/>
          </p:cNvSpPr>
          <p:nvPr>
            <p:ph type="title"/>
          </p:nvPr>
        </p:nvSpPr>
        <p:spPr/>
        <p:txBody>
          <a:bodyPr>
            <a:normAutofit/>
          </a:bodyPr>
          <a:lstStyle/>
          <a:p>
            <a:r>
              <a:rPr lang="de-DE" dirty="0" err="1"/>
              <a:t>Summarising</a:t>
            </a:r>
            <a:r>
              <a:rPr lang="de-DE" dirty="0"/>
              <a:t> </a:t>
            </a:r>
            <a:r>
              <a:rPr lang="de-DE" dirty="0" err="1"/>
              <a:t>Validity</a:t>
            </a:r>
            <a:r>
              <a:rPr lang="de-DE" dirty="0"/>
              <a:t> </a:t>
            </a:r>
            <a:r>
              <a:rPr lang="de-DE" dirty="0" err="1"/>
              <a:t>Correlations</a:t>
            </a:r>
            <a:endParaRPr lang="en-US" dirty="0"/>
          </a:p>
        </p:txBody>
      </p:sp>
      <p:pic>
        <p:nvPicPr>
          <p:cNvPr id="6" name="Graphic 9">
            <a:extLst>
              <a:ext uri="{FF2B5EF4-FFF2-40B4-BE49-F238E27FC236}">
                <a16:creationId xmlns:a16="http://schemas.microsoft.com/office/drawing/2014/main" id="{9E908284-334B-4018-BE85-76AB21D0603D}"/>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8663" b="8537"/>
          <a:stretch/>
        </p:blipFill>
        <p:spPr>
          <a:xfrm>
            <a:off x="1047019" y="2055813"/>
            <a:ext cx="3931444" cy="3674427"/>
          </a:xfrm>
          <a:prstGeom prst="rect">
            <a:avLst/>
          </a:prstGeom>
        </p:spPr>
      </p:pic>
      <p:sp>
        <p:nvSpPr>
          <p:cNvPr id="7" name="TextBox 10">
            <a:extLst>
              <a:ext uri="{FF2B5EF4-FFF2-40B4-BE49-F238E27FC236}">
                <a16:creationId xmlns:a16="http://schemas.microsoft.com/office/drawing/2014/main" id="{11E61623-06F1-4972-B6F1-967ECA29D4FF}"/>
              </a:ext>
            </a:extLst>
          </p:cNvPr>
          <p:cNvSpPr txBox="1"/>
          <p:nvPr/>
        </p:nvSpPr>
        <p:spPr>
          <a:xfrm>
            <a:off x="2893512" y="5661878"/>
            <a:ext cx="543740" cy="830997"/>
          </a:xfrm>
          <a:prstGeom prst="rect">
            <a:avLst/>
          </a:prstGeom>
          <a:noFill/>
        </p:spPr>
        <p:txBody>
          <a:bodyPr wrap="none" rtlCol="0">
            <a:spAutoFit/>
          </a:bodyPr>
          <a:lstStyle/>
          <a:p>
            <a:pPr algn="ctr"/>
            <a:r>
              <a:rPr lang="de-DE" sz="4800" dirty="0">
                <a:solidFill>
                  <a:schemeClr val="accent5"/>
                </a:solidFill>
                <a:latin typeface="Source Sans Pro Black" panose="020B0803030403020204" pitchFamily="34" charset="0"/>
                <a:ea typeface="Source Sans Pro Black" panose="020B0803030403020204" pitchFamily="34" charset="0"/>
              </a:rPr>
              <a:t>A</a:t>
            </a:r>
            <a:endParaRPr lang="en-US" sz="4800" dirty="0">
              <a:latin typeface="Source Sans Pro" panose="020B0503030403020204" pitchFamily="34" charset="0"/>
              <a:ea typeface="Source Sans Pro" panose="020B0503030403020204" pitchFamily="34" charset="0"/>
            </a:endParaRPr>
          </a:p>
        </p:txBody>
      </p:sp>
      <p:sp>
        <p:nvSpPr>
          <p:cNvPr id="8" name="TextBox 11">
            <a:extLst>
              <a:ext uri="{FF2B5EF4-FFF2-40B4-BE49-F238E27FC236}">
                <a16:creationId xmlns:a16="http://schemas.microsoft.com/office/drawing/2014/main" id="{716E311A-638B-4409-85A9-9D83433928E1}"/>
              </a:ext>
            </a:extLst>
          </p:cNvPr>
          <p:cNvSpPr txBox="1"/>
          <p:nvPr/>
        </p:nvSpPr>
        <p:spPr>
          <a:xfrm rot="16200000">
            <a:off x="490518" y="3281345"/>
            <a:ext cx="607860" cy="923330"/>
          </a:xfrm>
          <a:prstGeom prst="rect">
            <a:avLst/>
          </a:prstGeom>
          <a:noFill/>
        </p:spPr>
        <p:txBody>
          <a:bodyPr wrap="none" rtlCol="0">
            <a:spAutoFit/>
          </a:bodyPr>
          <a:lstStyle/>
          <a:p>
            <a:pPr algn="ctr"/>
            <a:r>
              <a:rPr lang="de-DE" sz="5400" dirty="0">
                <a:solidFill>
                  <a:schemeClr val="accent6"/>
                </a:solidFill>
                <a:latin typeface="Source Sans Pro Black" panose="020B0803030403020204" pitchFamily="34" charset="0"/>
                <a:ea typeface="Source Sans Pro Black" panose="020B0803030403020204" pitchFamily="34" charset="0"/>
              </a:rPr>
              <a:t>B</a:t>
            </a:r>
            <a:endParaRPr lang="en-US" sz="4800" dirty="0">
              <a:latin typeface="Source Sans Pro" panose="020B0503030403020204" pitchFamily="34" charset="0"/>
              <a:ea typeface="Source Sans Pro" panose="020B0503030403020204" pitchFamily="34" charset="0"/>
            </a:endParaRPr>
          </a:p>
        </p:txBody>
      </p:sp>
      <p:sp>
        <p:nvSpPr>
          <p:cNvPr id="3" name="Ellipse 2">
            <a:extLst>
              <a:ext uri="{FF2B5EF4-FFF2-40B4-BE49-F238E27FC236}">
                <a16:creationId xmlns:a16="http://schemas.microsoft.com/office/drawing/2014/main" id="{897B6B5E-8DBC-4F0B-A9EB-79D9B52B8C60}"/>
              </a:ext>
            </a:extLst>
          </p:cNvPr>
          <p:cNvSpPr/>
          <p:nvPr/>
        </p:nvSpPr>
        <p:spPr>
          <a:xfrm>
            <a:off x="3376886" y="3215344"/>
            <a:ext cx="155642" cy="155642"/>
          </a:xfrm>
          <a:prstGeom prst="ellipse">
            <a:avLst/>
          </a:prstGeom>
          <a:solidFill>
            <a:schemeClr val="tx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a:extLst>
              <a:ext uri="{FF2B5EF4-FFF2-40B4-BE49-F238E27FC236}">
                <a16:creationId xmlns:a16="http://schemas.microsoft.com/office/drawing/2014/main" id="{BD5088B3-B9C5-4DFE-BE6A-F6E5FC580B2B}"/>
              </a:ext>
            </a:extLst>
          </p:cNvPr>
          <p:cNvSpPr/>
          <p:nvPr/>
        </p:nvSpPr>
        <p:spPr>
          <a:xfrm>
            <a:off x="3376886" y="3557289"/>
            <a:ext cx="155642" cy="155642"/>
          </a:xfrm>
          <a:prstGeom prst="ellipse">
            <a:avLst/>
          </a:prstGeom>
          <a:solidFill>
            <a:schemeClr val="tx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a:extLst>
              <a:ext uri="{FF2B5EF4-FFF2-40B4-BE49-F238E27FC236}">
                <a16:creationId xmlns:a16="http://schemas.microsoft.com/office/drawing/2014/main" id="{4705B85C-7DDB-4BDC-8782-946DC232B0E0}"/>
              </a:ext>
            </a:extLst>
          </p:cNvPr>
          <p:cNvSpPr/>
          <p:nvPr/>
        </p:nvSpPr>
        <p:spPr>
          <a:xfrm>
            <a:off x="2941947" y="3625383"/>
            <a:ext cx="155642" cy="155642"/>
          </a:xfrm>
          <a:prstGeom prst="ellipse">
            <a:avLst/>
          </a:prstGeom>
          <a:solidFill>
            <a:schemeClr val="tx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llipse 13">
            <a:extLst>
              <a:ext uri="{FF2B5EF4-FFF2-40B4-BE49-F238E27FC236}">
                <a16:creationId xmlns:a16="http://schemas.microsoft.com/office/drawing/2014/main" id="{16D1A3D3-AB98-43F1-8359-B9DDE1C58DC8}"/>
              </a:ext>
            </a:extLst>
          </p:cNvPr>
          <p:cNvSpPr/>
          <p:nvPr/>
        </p:nvSpPr>
        <p:spPr>
          <a:xfrm>
            <a:off x="3125753" y="3488215"/>
            <a:ext cx="155642" cy="155642"/>
          </a:xfrm>
          <a:prstGeom prst="ellipse">
            <a:avLst/>
          </a:prstGeom>
          <a:solidFill>
            <a:schemeClr val="tx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llipse 14">
            <a:extLst>
              <a:ext uri="{FF2B5EF4-FFF2-40B4-BE49-F238E27FC236}">
                <a16:creationId xmlns:a16="http://schemas.microsoft.com/office/drawing/2014/main" id="{FD796F40-9AA0-4415-AA86-6347819A5F4F}"/>
              </a:ext>
            </a:extLst>
          </p:cNvPr>
          <p:cNvSpPr/>
          <p:nvPr/>
        </p:nvSpPr>
        <p:spPr>
          <a:xfrm>
            <a:off x="3125753" y="3830160"/>
            <a:ext cx="155642" cy="155642"/>
          </a:xfrm>
          <a:prstGeom prst="ellipse">
            <a:avLst/>
          </a:prstGeom>
          <a:solidFill>
            <a:schemeClr val="tx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lipse 15">
            <a:extLst>
              <a:ext uri="{FF2B5EF4-FFF2-40B4-BE49-F238E27FC236}">
                <a16:creationId xmlns:a16="http://schemas.microsoft.com/office/drawing/2014/main" id="{8B308E72-B254-4BF4-AF30-9FCC9553A8AD}"/>
              </a:ext>
            </a:extLst>
          </p:cNvPr>
          <p:cNvSpPr/>
          <p:nvPr/>
        </p:nvSpPr>
        <p:spPr>
          <a:xfrm>
            <a:off x="2690814" y="3830160"/>
            <a:ext cx="155642" cy="155642"/>
          </a:xfrm>
          <a:prstGeom prst="ellipse">
            <a:avLst/>
          </a:prstGeom>
          <a:solidFill>
            <a:schemeClr val="tx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lipse 16">
            <a:extLst>
              <a:ext uri="{FF2B5EF4-FFF2-40B4-BE49-F238E27FC236}">
                <a16:creationId xmlns:a16="http://schemas.microsoft.com/office/drawing/2014/main" id="{BD2D2F5B-0633-4955-93E0-E67FFEED21BC}"/>
              </a:ext>
            </a:extLst>
          </p:cNvPr>
          <p:cNvSpPr/>
          <p:nvPr/>
        </p:nvSpPr>
        <p:spPr>
          <a:xfrm>
            <a:off x="2535172" y="4406118"/>
            <a:ext cx="155642" cy="155642"/>
          </a:xfrm>
          <a:prstGeom prst="ellipse">
            <a:avLst/>
          </a:prstGeom>
          <a:solidFill>
            <a:schemeClr val="tx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lipse 17">
            <a:extLst>
              <a:ext uri="{FF2B5EF4-FFF2-40B4-BE49-F238E27FC236}">
                <a16:creationId xmlns:a16="http://schemas.microsoft.com/office/drawing/2014/main" id="{8204E808-4771-494F-B350-F915CFE09265}"/>
              </a:ext>
            </a:extLst>
          </p:cNvPr>
          <p:cNvSpPr/>
          <p:nvPr/>
        </p:nvSpPr>
        <p:spPr>
          <a:xfrm>
            <a:off x="2379529" y="4083313"/>
            <a:ext cx="155642" cy="155642"/>
          </a:xfrm>
          <a:prstGeom prst="ellipse">
            <a:avLst/>
          </a:prstGeom>
          <a:solidFill>
            <a:schemeClr val="tx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llipse 18">
            <a:extLst>
              <a:ext uri="{FF2B5EF4-FFF2-40B4-BE49-F238E27FC236}">
                <a16:creationId xmlns:a16="http://schemas.microsoft.com/office/drawing/2014/main" id="{6796DBDC-EAE3-4CE9-B733-A2667DFB4E82}"/>
              </a:ext>
            </a:extLst>
          </p:cNvPr>
          <p:cNvSpPr/>
          <p:nvPr/>
        </p:nvSpPr>
        <p:spPr>
          <a:xfrm>
            <a:off x="2223887" y="4659271"/>
            <a:ext cx="155642" cy="155642"/>
          </a:xfrm>
          <a:prstGeom prst="ellipse">
            <a:avLst/>
          </a:prstGeom>
          <a:solidFill>
            <a:schemeClr val="tx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Ellipse 19">
            <a:extLst>
              <a:ext uri="{FF2B5EF4-FFF2-40B4-BE49-F238E27FC236}">
                <a16:creationId xmlns:a16="http://schemas.microsoft.com/office/drawing/2014/main" id="{1EED3CD8-23C7-4B04-83B1-67114F602609}"/>
              </a:ext>
            </a:extLst>
          </p:cNvPr>
          <p:cNvSpPr/>
          <p:nvPr/>
        </p:nvSpPr>
        <p:spPr>
          <a:xfrm>
            <a:off x="2906371" y="4119685"/>
            <a:ext cx="155642" cy="155642"/>
          </a:xfrm>
          <a:prstGeom prst="ellipse">
            <a:avLst/>
          </a:prstGeom>
          <a:solidFill>
            <a:schemeClr val="tx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Ellipse 20">
            <a:extLst>
              <a:ext uri="{FF2B5EF4-FFF2-40B4-BE49-F238E27FC236}">
                <a16:creationId xmlns:a16="http://schemas.microsoft.com/office/drawing/2014/main" id="{BDAD22F1-CECB-478B-A7CF-115583A44A46}"/>
              </a:ext>
            </a:extLst>
          </p:cNvPr>
          <p:cNvSpPr/>
          <p:nvPr/>
        </p:nvSpPr>
        <p:spPr>
          <a:xfrm>
            <a:off x="3797950" y="3174723"/>
            <a:ext cx="155642" cy="155642"/>
          </a:xfrm>
          <a:prstGeom prst="ellipse">
            <a:avLst/>
          </a:prstGeom>
          <a:solidFill>
            <a:schemeClr val="tx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llipse 21">
            <a:extLst>
              <a:ext uri="{FF2B5EF4-FFF2-40B4-BE49-F238E27FC236}">
                <a16:creationId xmlns:a16="http://schemas.microsoft.com/office/drawing/2014/main" id="{95AEA606-DADA-402C-BC64-1FFFC8578229}"/>
              </a:ext>
            </a:extLst>
          </p:cNvPr>
          <p:cNvSpPr/>
          <p:nvPr/>
        </p:nvSpPr>
        <p:spPr>
          <a:xfrm>
            <a:off x="3578568" y="3483704"/>
            <a:ext cx="155642" cy="155642"/>
          </a:xfrm>
          <a:prstGeom prst="ellipse">
            <a:avLst/>
          </a:prstGeom>
          <a:solidFill>
            <a:schemeClr val="tx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Ellipse 22">
            <a:extLst>
              <a:ext uri="{FF2B5EF4-FFF2-40B4-BE49-F238E27FC236}">
                <a16:creationId xmlns:a16="http://schemas.microsoft.com/office/drawing/2014/main" id="{70331AE8-0660-4470-8531-3E6E5EDAE75C}"/>
              </a:ext>
            </a:extLst>
          </p:cNvPr>
          <p:cNvSpPr/>
          <p:nvPr/>
        </p:nvSpPr>
        <p:spPr>
          <a:xfrm>
            <a:off x="2205259" y="4334009"/>
            <a:ext cx="155642" cy="155642"/>
          </a:xfrm>
          <a:prstGeom prst="ellipse">
            <a:avLst/>
          </a:prstGeom>
          <a:solidFill>
            <a:schemeClr val="tx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Ellipse 23">
            <a:extLst>
              <a:ext uri="{FF2B5EF4-FFF2-40B4-BE49-F238E27FC236}">
                <a16:creationId xmlns:a16="http://schemas.microsoft.com/office/drawing/2014/main" id="{8995B215-B71B-428D-B2F9-4D0D33A3A0B9}"/>
              </a:ext>
            </a:extLst>
          </p:cNvPr>
          <p:cNvSpPr/>
          <p:nvPr/>
        </p:nvSpPr>
        <p:spPr>
          <a:xfrm>
            <a:off x="2379529" y="4601451"/>
            <a:ext cx="155642" cy="155642"/>
          </a:xfrm>
          <a:prstGeom prst="ellipse">
            <a:avLst/>
          </a:prstGeom>
          <a:solidFill>
            <a:schemeClr val="tx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llipse 24">
            <a:extLst>
              <a:ext uri="{FF2B5EF4-FFF2-40B4-BE49-F238E27FC236}">
                <a16:creationId xmlns:a16="http://schemas.microsoft.com/office/drawing/2014/main" id="{4C876700-2E6F-48C3-A859-1185569E853D}"/>
              </a:ext>
            </a:extLst>
          </p:cNvPr>
          <p:cNvSpPr/>
          <p:nvPr/>
        </p:nvSpPr>
        <p:spPr>
          <a:xfrm>
            <a:off x="2565129" y="4041864"/>
            <a:ext cx="155642" cy="155642"/>
          </a:xfrm>
          <a:prstGeom prst="ellipse">
            <a:avLst/>
          </a:prstGeom>
          <a:solidFill>
            <a:schemeClr val="tx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uppieren 8">
            <a:extLst>
              <a:ext uri="{FF2B5EF4-FFF2-40B4-BE49-F238E27FC236}">
                <a16:creationId xmlns:a16="http://schemas.microsoft.com/office/drawing/2014/main" id="{E91B0866-2144-4DB4-B986-58C249C8E75A}"/>
              </a:ext>
            </a:extLst>
          </p:cNvPr>
          <p:cNvGrpSpPr/>
          <p:nvPr/>
        </p:nvGrpSpPr>
        <p:grpSpPr>
          <a:xfrm>
            <a:off x="1561608" y="2156067"/>
            <a:ext cx="3292494" cy="3175754"/>
            <a:chOff x="2142018" y="2678109"/>
            <a:chExt cx="2131674" cy="2131669"/>
          </a:xfrm>
        </p:grpSpPr>
        <p:sp>
          <p:nvSpPr>
            <p:cNvPr id="26" name="Oval 60">
              <a:extLst>
                <a:ext uri="{FF2B5EF4-FFF2-40B4-BE49-F238E27FC236}">
                  <a16:creationId xmlns:a16="http://schemas.microsoft.com/office/drawing/2014/main" id="{5072D93A-AEC4-40A5-AF46-F2DAB9867B8F}"/>
                </a:ext>
              </a:extLst>
            </p:cNvPr>
            <p:cNvSpPr/>
            <p:nvPr/>
          </p:nvSpPr>
          <p:spPr>
            <a:xfrm rot="2700000">
              <a:off x="2985499" y="2719772"/>
              <a:ext cx="444712" cy="2052071"/>
            </a:xfrm>
            <a:prstGeom prst="ellipse">
              <a:avLst/>
            </a:prstGeom>
            <a:solidFill>
              <a:schemeClr val="tx2">
                <a:lumMod val="40000"/>
                <a:lumOff val="60000"/>
                <a:alpha val="50000"/>
              </a:schemeClr>
            </a:solidFill>
            <a:ln w="50800" cap="rnd">
              <a:solidFill>
                <a:schemeClr val="tx2"/>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50">
              <a:extLst>
                <a:ext uri="{FF2B5EF4-FFF2-40B4-BE49-F238E27FC236}">
                  <a16:creationId xmlns:a16="http://schemas.microsoft.com/office/drawing/2014/main" id="{B4F19980-5861-42BE-8744-DEE9021C4309}"/>
                </a:ext>
              </a:extLst>
            </p:cNvPr>
            <p:cNvCxnSpPr/>
            <p:nvPr/>
          </p:nvCxnSpPr>
          <p:spPr>
            <a:xfrm flipV="1">
              <a:off x="2142018" y="2678109"/>
              <a:ext cx="2131674" cy="2131669"/>
            </a:xfrm>
            <a:prstGeom prst="line">
              <a:avLst/>
            </a:prstGeom>
            <a:ln w="44450" cap="rnd">
              <a:solidFill>
                <a:schemeClr val="accent4"/>
              </a:solidFill>
              <a:round/>
            </a:ln>
          </p:spPr>
          <p:style>
            <a:lnRef idx="1">
              <a:schemeClr val="accent1"/>
            </a:lnRef>
            <a:fillRef idx="0">
              <a:schemeClr val="accent1"/>
            </a:fillRef>
            <a:effectRef idx="0">
              <a:schemeClr val="accent1"/>
            </a:effectRef>
            <a:fontRef idx="minor">
              <a:schemeClr val="tx1"/>
            </a:fontRef>
          </p:style>
        </p:cxnSp>
      </p:grpSp>
      <p:sp>
        <p:nvSpPr>
          <p:cNvPr id="28" name="Inhaltsplatzhalter 2">
            <a:extLst>
              <a:ext uri="{FF2B5EF4-FFF2-40B4-BE49-F238E27FC236}">
                <a16:creationId xmlns:a16="http://schemas.microsoft.com/office/drawing/2014/main" id="{2F269F96-5B04-4CBA-8C45-C5AD2AAE9366}"/>
              </a:ext>
            </a:extLst>
          </p:cNvPr>
          <p:cNvSpPr>
            <a:spLocks noGrp="1"/>
          </p:cNvSpPr>
          <p:nvPr>
            <p:ph idx="1"/>
          </p:nvPr>
        </p:nvSpPr>
        <p:spPr>
          <a:xfrm>
            <a:off x="5616058" y="1825625"/>
            <a:ext cx="5737742" cy="4351338"/>
          </a:xfrm>
        </p:spPr>
        <p:txBody>
          <a:bodyPr/>
          <a:lstStyle/>
          <a:p>
            <a:pPr marL="0" indent="0">
              <a:spcAft>
                <a:spcPts val="1200"/>
              </a:spcAft>
              <a:buNone/>
            </a:pPr>
            <a:r>
              <a:rPr lang="de-DE" dirty="0"/>
              <a:t>The </a:t>
            </a:r>
            <a:r>
              <a:rPr lang="de-DE" dirty="0" err="1"/>
              <a:t>resulting</a:t>
            </a:r>
            <a:r>
              <a:rPr lang="de-DE" dirty="0"/>
              <a:t> </a:t>
            </a:r>
            <a:r>
              <a:rPr lang="de-DE" dirty="0" err="1"/>
              <a:t>scatterplot</a:t>
            </a:r>
            <a:r>
              <a:rPr lang="de-DE" dirty="0"/>
              <a:t> </a:t>
            </a:r>
            <a:r>
              <a:rPr lang="de-DE" dirty="0" err="1"/>
              <a:t>has</a:t>
            </a:r>
            <a:r>
              <a:rPr lang="de-DE" dirty="0"/>
              <a:t> </a:t>
            </a:r>
            <a:r>
              <a:rPr lang="de-DE" dirty="0" err="1"/>
              <a:t>two</a:t>
            </a:r>
            <a:r>
              <a:rPr lang="de-DE" dirty="0"/>
              <a:t> </a:t>
            </a:r>
            <a:r>
              <a:rPr lang="de-DE" dirty="0" err="1"/>
              <a:t>defining</a:t>
            </a:r>
            <a:r>
              <a:rPr lang="de-DE" dirty="0"/>
              <a:t> </a:t>
            </a:r>
            <a:r>
              <a:rPr lang="de-DE" dirty="0" err="1"/>
              <a:t>features</a:t>
            </a:r>
            <a:r>
              <a:rPr lang="de-DE" dirty="0"/>
              <a:t>:</a:t>
            </a:r>
          </a:p>
          <a:p>
            <a:pPr>
              <a:spcAft>
                <a:spcPts val="1200"/>
              </a:spcAft>
            </a:pPr>
            <a:r>
              <a:rPr lang="de-DE" dirty="0"/>
              <a:t>The </a:t>
            </a:r>
            <a:r>
              <a:rPr lang="de-DE" b="1" dirty="0" err="1">
                <a:solidFill>
                  <a:schemeClr val="tx2"/>
                </a:solidFill>
              </a:rPr>
              <a:t>spread</a:t>
            </a:r>
            <a:r>
              <a:rPr lang="de-DE" dirty="0"/>
              <a:t> </a:t>
            </a:r>
            <a:r>
              <a:rPr lang="de-DE" dirty="0" err="1"/>
              <a:t>around</a:t>
            </a:r>
            <a:r>
              <a:rPr lang="de-DE" dirty="0"/>
              <a:t> the </a:t>
            </a:r>
            <a:r>
              <a:rPr lang="de-DE" dirty="0" err="1"/>
              <a:t>trendline</a:t>
            </a:r>
            <a:br>
              <a:rPr lang="de-DE" dirty="0"/>
            </a:br>
            <a:r>
              <a:rPr lang="de-DE" dirty="0"/>
              <a:t>(</a:t>
            </a:r>
            <a:r>
              <a:rPr lang="de-DE" dirty="0" err="1"/>
              <a:t>quantified</a:t>
            </a:r>
            <a:r>
              <a:rPr lang="de-DE" dirty="0"/>
              <a:t> </a:t>
            </a:r>
            <a:r>
              <a:rPr lang="de-DE" dirty="0" err="1"/>
              <a:t>by</a:t>
            </a:r>
            <a:r>
              <a:rPr lang="de-DE" dirty="0"/>
              <a:t> r-</a:t>
            </a:r>
            <a:r>
              <a:rPr lang="de-DE" dirty="0" err="1"/>
              <a:t>Alerting</a:t>
            </a:r>
            <a:r>
              <a:rPr lang="de-DE" dirty="0"/>
              <a:t>)</a:t>
            </a:r>
          </a:p>
          <a:p>
            <a:pPr>
              <a:spcAft>
                <a:spcPts val="1200"/>
              </a:spcAft>
            </a:pPr>
            <a:r>
              <a:rPr lang="de-DE" dirty="0"/>
              <a:t>The </a:t>
            </a:r>
            <a:r>
              <a:rPr lang="de-DE" b="1" dirty="0" err="1">
                <a:solidFill>
                  <a:schemeClr val="accent4"/>
                </a:solidFill>
              </a:rPr>
              <a:t>slope</a:t>
            </a:r>
            <a:r>
              <a:rPr lang="de-DE" dirty="0"/>
              <a:t> </a:t>
            </a:r>
            <a:r>
              <a:rPr lang="de-DE" dirty="0" err="1"/>
              <a:t>of</a:t>
            </a:r>
            <a:r>
              <a:rPr lang="de-DE" dirty="0"/>
              <a:t> the </a:t>
            </a:r>
            <a:r>
              <a:rPr lang="de-DE" dirty="0" err="1"/>
              <a:t>trendline</a:t>
            </a:r>
            <a:endParaRPr lang="en-US" dirty="0"/>
          </a:p>
        </p:txBody>
      </p:sp>
      <p:sp>
        <p:nvSpPr>
          <p:cNvPr id="4" name="Foliennummernplatzhalter 3">
            <a:extLst>
              <a:ext uri="{FF2B5EF4-FFF2-40B4-BE49-F238E27FC236}">
                <a16:creationId xmlns:a16="http://schemas.microsoft.com/office/drawing/2014/main" id="{45AEC1DA-0AB8-4E9D-8731-5952E3EA6083}"/>
              </a:ext>
            </a:extLst>
          </p:cNvPr>
          <p:cNvSpPr>
            <a:spLocks noGrp="1"/>
          </p:cNvSpPr>
          <p:nvPr>
            <p:ph type="sldNum" sz="quarter" idx="12"/>
          </p:nvPr>
        </p:nvSpPr>
        <p:spPr/>
        <p:txBody>
          <a:bodyPr/>
          <a:lstStyle/>
          <a:p>
            <a:fld id="{90C2389C-3430-4069-9E08-8BBDF98C334F}" type="slidenum">
              <a:rPr lang="en-US" smtClean="0"/>
              <a:t>19</a:t>
            </a:fld>
            <a:endParaRPr lang="en-US" dirty="0"/>
          </a:p>
        </p:txBody>
      </p:sp>
    </p:spTree>
    <p:extLst>
      <p:ext uri="{BB962C8B-B14F-4D97-AF65-F5344CB8AC3E}">
        <p14:creationId xmlns:p14="http://schemas.microsoft.com/office/powerpoint/2010/main" val="2915879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51E033-4B9E-4DAF-B28E-5A30C9CE52DB}"/>
              </a:ext>
            </a:extLst>
          </p:cNvPr>
          <p:cNvSpPr>
            <a:spLocks noGrp="1"/>
          </p:cNvSpPr>
          <p:nvPr>
            <p:ph type="title"/>
          </p:nvPr>
        </p:nvSpPr>
        <p:spPr/>
        <p:txBody>
          <a:bodyPr>
            <a:normAutofit/>
          </a:bodyPr>
          <a:lstStyle/>
          <a:p>
            <a:r>
              <a:rPr lang="de-DE" dirty="0"/>
              <a:t>Total Survey Error: </a:t>
            </a:r>
            <a:r>
              <a:rPr lang="de-DE" sz="4000" i="1" dirty="0"/>
              <a:t>The </a:t>
            </a:r>
            <a:r>
              <a:rPr lang="de-DE" sz="4000" b="1" i="1" dirty="0" err="1"/>
              <a:t>smaller</a:t>
            </a:r>
            <a:r>
              <a:rPr lang="de-DE" sz="4000" i="1" dirty="0"/>
              <a:t>, the </a:t>
            </a:r>
            <a:r>
              <a:rPr lang="de-DE" sz="4000" i="1" dirty="0" err="1"/>
              <a:t>better</a:t>
            </a:r>
            <a:r>
              <a:rPr lang="de-DE" sz="4000" i="1" dirty="0"/>
              <a:t>!</a:t>
            </a:r>
          </a:p>
        </p:txBody>
      </p:sp>
      <p:pic>
        <p:nvPicPr>
          <p:cNvPr id="7" name="Inhaltsplatzhalter 6">
            <a:extLst>
              <a:ext uri="{FF2B5EF4-FFF2-40B4-BE49-F238E27FC236}">
                <a16:creationId xmlns:a16="http://schemas.microsoft.com/office/drawing/2014/main" id="{641172D9-2BEA-41D4-81CF-710E2F8795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15284" y="1825625"/>
            <a:ext cx="3961432" cy="4351338"/>
          </a:xfrm>
        </p:spPr>
      </p:pic>
      <p:sp>
        <p:nvSpPr>
          <p:cNvPr id="5" name="Textfeld 4">
            <a:extLst>
              <a:ext uri="{FF2B5EF4-FFF2-40B4-BE49-F238E27FC236}">
                <a16:creationId xmlns:a16="http://schemas.microsoft.com/office/drawing/2014/main" id="{64F091E1-CD5C-415A-BA6A-D87712644C35}"/>
              </a:ext>
            </a:extLst>
          </p:cNvPr>
          <p:cNvSpPr txBox="1"/>
          <p:nvPr/>
        </p:nvSpPr>
        <p:spPr>
          <a:xfrm>
            <a:off x="3048000" y="6372377"/>
            <a:ext cx="6096000" cy="369332"/>
          </a:xfrm>
          <a:prstGeom prst="rect">
            <a:avLst/>
          </a:prstGeom>
          <a:noFill/>
        </p:spPr>
        <p:txBody>
          <a:bodyPr wrap="square">
            <a:spAutoFit/>
          </a:bodyPr>
          <a:lstStyle/>
          <a:p>
            <a:pPr algn="ctr"/>
            <a:r>
              <a:rPr lang="de-DE" dirty="0"/>
              <a:t>Groves et al., 2009</a:t>
            </a:r>
          </a:p>
        </p:txBody>
      </p:sp>
      <p:sp>
        <p:nvSpPr>
          <p:cNvPr id="8" name="Textfeld 7">
            <a:extLst>
              <a:ext uri="{FF2B5EF4-FFF2-40B4-BE49-F238E27FC236}">
                <a16:creationId xmlns:a16="http://schemas.microsoft.com/office/drawing/2014/main" id="{B8525CBE-B62B-4822-8A00-8C242DF08A19}"/>
              </a:ext>
            </a:extLst>
          </p:cNvPr>
          <p:cNvSpPr txBox="1"/>
          <p:nvPr/>
        </p:nvSpPr>
        <p:spPr>
          <a:xfrm>
            <a:off x="1268194" y="1821934"/>
            <a:ext cx="3358612" cy="707886"/>
          </a:xfrm>
          <a:prstGeom prst="rect">
            <a:avLst/>
          </a:prstGeom>
          <a:noFill/>
        </p:spPr>
        <p:txBody>
          <a:bodyPr wrap="none" rtlCol="0">
            <a:spAutoFit/>
          </a:bodyPr>
          <a:lstStyle/>
          <a:p>
            <a:r>
              <a:rPr lang="de-DE" sz="4000" dirty="0">
                <a:solidFill>
                  <a:schemeClr val="accent4"/>
                </a:solidFill>
                <a:latin typeface="Source Sans Pro Black" panose="020B0803030403020204" pitchFamily="34" charset="0"/>
                <a:ea typeface="Source Sans Pro Black" panose="020B0803030403020204" pitchFamily="34" charset="0"/>
              </a:rPr>
              <a:t>Measurement</a:t>
            </a:r>
          </a:p>
        </p:txBody>
      </p:sp>
      <p:sp>
        <p:nvSpPr>
          <p:cNvPr id="9" name="Textfeld 8">
            <a:extLst>
              <a:ext uri="{FF2B5EF4-FFF2-40B4-BE49-F238E27FC236}">
                <a16:creationId xmlns:a16="http://schemas.microsoft.com/office/drawing/2014/main" id="{5FE7F427-A04A-4A9E-A0E6-6B6055815871}"/>
              </a:ext>
            </a:extLst>
          </p:cNvPr>
          <p:cNvSpPr txBox="1"/>
          <p:nvPr/>
        </p:nvSpPr>
        <p:spPr>
          <a:xfrm>
            <a:off x="7933686" y="1821934"/>
            <a:ext cx="3778599" cy="707886"/>
          </a:xfrm>
          <a:prstGeom prst="rect">
            <a:avLst/>
          </a:prstGeom>
          <a:noFill/>
        </p:spPr>
        <p:txBody>
          <a:bodyPr wrap="none" rtlCol="0">
            <a:spAutoFit/>
          </a:bodyPr>
          <a:lstStyle/>
          <a:p>
            <a:r>
              <a:rPr lang="de-DE" sz="4000" dirty="0" err="1">
                <a:solidFill>
                  <a:schemeClr val="tx2"/>
                </a:solidFill>
                <a:latin typeface="Source Sans Pro Black" panose="020B0803030403020204" pitchFamily="34" charset="0"/>
                <a:ea typeface="Source Sans Pro Black" panose="020B0803030403020204" pitchFamily="34" charset="0"/>
              </a:rPr>
              <a:t>Representation</a:t>
            </a:r>
            <a:endParaRPr lang="de-DE" sz="4000" dirty="0">
              <a:solidFill>
                <a:schemeClr val="tx2"/>
              </a:solidFill>
              <a:latin typeface="Source Sans Pro Black" panose="020B0803030403020204" pitchFamily="34" charset="0"/>
              <a:ea typeface="Source Sans Pro Black" panose="020B0803030403020204" pitchFamily="34" charset="0"/>
            </a:endParaRPr>
          </a:p>
        </p:txBody>
      </p:sp>
      <p:grpSp>
        <p:nvGrpSpPr>
          <p:cNvPr id="10" name="Gruppieren 9">
            <a:extLst>
              <a:ext uri="{FF2B5EF4-FFF2-40B4-BE49-F238E27FC236}">
                <a16:creationId xmlns:a16="http://schemas.microsoft.com/office/drawing/2014/main" id="{94894297-36EF-4A59-979E-56ACC2402936}"/>
              </a:ext>
            </a:extLst>
          </p:cNvPr>
          <p:cNvGrpSpPr/>
          <p:nvPr/>
        </p:nvGrpSpPr>
        <p:grpSpPr>
          <a:xfrm>
            <a:off x="9428523" y="2709147"/>
            <a:ext cx="788923" cy="1199076"/>
            <a:chOff x="4720616" y="2005263"/>
            <a:chExt cx="2738963" cy="4162926"/>
          </a:xfrm>
        </p:grpSpPr>
        <p:sp>
          <p:nvSpPr>
            <p:cNvPr id="11" name="Freihandform: Form 10">
              <a:extLst>
                <a:ext uri="{FF2B5EF4-FFF2-40B4-BE49-F238E27FC236}">
                  <a16:creationId xmlns:a16="http://schemas.microsoft.com/office/drawing/2014/main" id="{1F5E4F24-4ABC-458B-98FE-7AF8563525B7}"/>
                </a:ext>
              </a:extLst>
            </p:cNvPr>
            <p:cNvSpPr/>
            <p:nvPr/>
          </p:nvSpPr>
          <p:spPr>
            <a:xfrm>
              <a:off x="5029200" y="2005263"/>
              <a:ext cx="2430379" cy="4162926"/>
            </a:xfrm>
            <a:custGeom>
              <a:avLst/>
              <a:gdLst>
                <a:gd name="connsiteX0" fmla="*/ 0 w 2430379"/>
                <a:gd name="connsiteY0" fmla="*/ 4162926 h 4162926"/>
                <a:gd name="connsiteX1" fmla="*/ 954505 w 2430379"/>
                <a:gd name="connsiteY1" fmla="*/ 4162926 h 4162926"/>
                <a:gd name="connsiteX2" fmla="*/ 1106905 w 2430379"/>
                <a:gd name="connsiteY2" fmla="*/ 4010526 h 4162926"/>
                <a:gd name="connsiteX3" fmla="*/ 2149642 w 2430379"/>
                <a:gd name="connsiteY3" fmla="*/ 4010526 h 4162926"/>
                <a:gd name="connsiteX4" fmla="*/ 2294021 w 2430379"/>
                <a:gd name="connsiteY4" fmla="*/ 3866147 h 4162926"/>
                <a:gd name="connsiteX5" fmla="*/ 2069432 w 2430379"/>
                <a:gd name="connsiteY5" fmla="*/ 3866147 h 4162926"/>
                <a:gd name="connsiteX6" fmla="*/ 2069432 w 2430379"/>
                <a:gd name="connsiteY6" fmla="*/ 3681663 h 4162926"/>
                <a:gd name="connsiteX7" fmla="*/ 2430379 w 2430379"/>
                <a:gd name="connsiteY7" fmla="*/ 3320716 h 4162926"/>
                <a:gd name="connsiteX8" fmla="*/ 2229853 w 2430379"/>
                <a:gd name="connsiteY8" fmla="*/ 3120190 h 4162926"/>
                <a:gd name="connsiteX9" fmla="*/ 2005263 w 2430379"/>
                <a:gd name="connsiteY9" fmla="*/ 3120190 h 4162926"/>
                <a:gd name="connsiteX10" fmla="*/ 2005263 w 2430379"/>
                <a:gd name="connsiteY10" fmla="*/ 2334126 h 4162926"/>
                <a:gd name="connsiteX11" fmla="*/ 1684421 w 2430379"/>
                <a:gd name="connsiteY11" fmla="*/ 2013284 h 4162926"/>
                <a:gd name="connsiteX12" fmla="*/ 1684421 w 2430379"/>
                <a:gd name="connsiteY12" fmla="*/ 1572126 h 4162926"/>
                <a:gd name="connsiteX13" fmla="*/ 1419727 w 2430379"/>
                <a:gd name="connsiteY13" fmla="*/ 1307432 h 4162926"/>
                <a:gd name="connsiteX14" fmla="*/ 1804737 w 2430379"/>
                <a:gd name="connsiteY14" fmla="*/ 922422 h 4162926"/>
                <a:gd name="connsiteX15" fmla="*/ 1804737 w 2430379"/>
                <a:gd name="connsiteY15" fmla="*/ 569495 h 4162926"/>
                <a:gd name="connsiteX16" fmla="*/ 1291389 w 2430379"/>
                <a:gd name="connsiteY16" fmla="*/ 569495 h 4162926"/>
                <a:gd name="connsiteX17" fmla="*/ 1291389 w 2430379"/>
                <a:gd name="connsiteY17" fmla="*/ 368969 h 4162926"/>
                <a:gd name="connsiteX18" fmla="*/ 1660358 w 2430379"/>
                <a:gd name="connsiteY18" fmla="*/ 0 h 4162926"/>
                <a:gd name="connsiteX19" fmla="*/ 1010653 w 2430379"/>
                <a:gd name="connsiteY19" fmla="*/ 0 h 4162926"/>
                <a:gd name="connsiteX20" fmla="*/ 609600 w 2430379"/>
                <a:gd name="connsiteY20" fmla="*/ 0 h 4162926"/>
                <a:gd name="connsiteX21" fmla="*/ 280737 w 2430379"/>
                <a:gd name="connsiteY21" fmla="*/ 328863 h 4162926"/>
                <a:gd name="connsiteX22" fmla="*/ 641684 w 2430379"/>
                <a:gd name="connsiteY22" fmla="*/ 689810 h 4162926"/>
                <a:gd name="connsiteX23" fmla="*/ 393032 w 2430379"/>
                <a:gd name="connsiteY23" fmla="*/ 938462 h 4162926"/>
                <a:gd name="connsiteX24" fmla="*/ 393032 w 2430379"/>
                <a:gd name="connsiteY24" fmla="*/ 1475874 h 4162926"/>
                <a:gd name="connsiteX25" fmla="*/ 601579 w 2430379"/>
                <a:gd name="connsiteY25" fmla="*/ 1684421 h 4162926"/>
                <a:gd name="connsiteX26" fmla="*/ 601579 w 2430379"/>
                <a:gd name="connsiteY26" fmla="*/ 1884948 h 4162926"/>
                <a:gd name="connsiteX27" fmla="*/ 986589 w 2430379"/>
                <a:gd name="connsiteY27" fmla="*/ 1884948 h 4162926"/>
                <a:gd name="connsiteX28" fmla="*/ 986589 w 2430379"/>
                <a:gd name="connsiteY28" fmla="*/ 2542674 h 4162926"/>
                <a:gd name="connsiteX29" fmla="*/ 545432 w 2430379"/>
                <a:gd name="connsiteY29" fmla="*/ 2542674 h 4162926"/>
                <a:gd name="connsiteX30" fmla="*/ 545432 w 2430379"/>
                <a:gd name="connsiteY30" fmla="*/ 3072063 h 4162926"/>
                <a:gd name="connsiteX31" fmla="*/ 376990 w 2430379"/>
                <a:gd name="connsiteY31" fmla="*/ 3240505 h 4162926"/>
                <a:gd name="connsiteX32" fmla="*/ 376990 w 2430379"/>
                <a:gd name="connsiteY32" fmla="*/ 3408948 h 4162926"/>
                <a:gd name="connsiteX33" fmla="*/ 481263 w 2430379"/>
                <a:gd name="connsiteY33" fmla="*/ 3513221 h 4162926"/>
                <a:gd name="connsiteX34" fmla="*/ 481263 w 2430379"/>
                <a:gd name="connsiteY34" fmla="*/ 3681663 h 4162926"/>
                <a:gd name="connsiteX35" fmla="*/ 152400 w 2430379"/>
                <a:gd name="connsiteY35" fmla="*/ 4010526 h 4162926"/>
                <a:gd name="connsiteX36" fmla="*/ 0 w 2430379"/>
                <a:gd name="connsiteY36" fmla="*/ 4010526 h 4162926"/>
                <a:gd name="connsiteX37" fmla="*/ 0 w 2430379"/>
                <a:gd name="connsiteY37" fmla="*/ 4162926 h 416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430379" h="4162926">
                  <a:moveTo>
                    <a:pt x="0" y="4162926"/>
                  </a:moveTo>
                  <a:lnTo>
                    <a:pt x="954505" y="4162926"/>
                  </a:lnTo>
                  <a:lnTo>
                    <a:pt x="1106905" y="4010526"/>
                  </a:lnTo>
                  <a:lnTo>
                    <a:pt x="2149642" y="4010526"/>
                  </a:lnTo>
                  <a:lnTo>
                    <a:pt x="2294021" y="3866147"/>
                  </a:lnTo>
                  <a:lnTo>
                    <a:pt x="2069432" y="3866147"/>
                  </a:lnTo>
                  <a:lnTo>
                    <a:pt x="2069432" y="3681663"/>
                  </a:lnTo>
                  <a:lnTo>
                    <a:pt x="2430379" y="3320716"/>
                  </a:lnTo>
                  <a:lnTo>
                    <a:pt x="2229853" y="3120190"/>
                  </a:lnTo>
                  <a:lnTo>
                    <a:pt x="2005263" y="3120190"/>
                  </a:lnTo>
                  <a:lnTo>
                    <a:pt x="2005263" y="2334126"/>
                  </a:lnTo>
                  <a:lnTo>
                    <a:pt x="1684421" y="2013284"/>
                  </a:lnTo>
                  <a:lnTo>
                    <a:pt x="1684421" y="1572126"/>
                  </a:lnTo>
                  <a:lnTo>
                    <a:pt x="1419727" y="1307432"/>
                  </a:lnTo>
                  <a:lnTo>
                    <a:pt x="1804737" y="922422"/>
                  </a:lnTo>
                  <a:lnTo>
                    <a:pt x="1804737" y="569495"/>
                  </a:lnTo>
                  <a:lnTo>
                    <a:pt x="1291389" y="569495"/>
                  </a:lnTo>
                  <a:lnTo>
                    <a:pt x="1291389" y="368969"/>
                  </a:lnTo>
                  <a:lnTo>
                    <a:pt x="1660358" y="0"/>
                  </a:lnTo>
                  <a:lnTo>
                    <a:pt x="1010653" y="0"/>
                  </a:lnTo>
                  <a:lnTo>
                    <a:pt x="609600" y="0"/>
                  </a:lnTo>
                  <a:lnTo>
                    <a:pt x="280737" y="328863"/>
                  </a:lnTo>
                  <a:lnTo>
                    <a:pt x="641684" y="689810"/>
                  </a:lnTo>
                  <a:lnTo>
                    <a:pt x="393032" y="938462"/>
                  </a:lnTo>
                  <a:lnTo>
                    <a:pt x="393032" y="1475874"/>
                  </a:lnTo>
                  <a:lnTo>
                    <a:pt x="601579" y="1684421"/>
                  </a:lnTo>
                  <a:lnTo>
                    <a:pt x="601579" y="1884948"/>
                  </a:lnTo>
                  <a:lnTo>
                    <a:pt x="986589" y="1884948"/>
                  </a:lnTo>
                  <a:lnTo>
                    <a:pt x="986589" y="2542674"/>
                  </a:lnTo>
                  <a:lnTo>
                    <a:pt x="545432" y="2542674"/>
                  </a:lnTo>
                  <a:lnTo>
                    <a:pt x="545432" y="3072063"/>
                  </a:lnTo>
                  <a:lnTo>
                    <a:pt x="376990" y="3240505"/>
                  </a:lnTo>
                  <a:lnTo>
                    <a:pt x="376990" y="3408948"/>
                  </a:lnTo>
                  <a:lnTo>
                    <a:pt x="481263" y="3513221"/>
                  </a:lnTo>
                  <a:lnTo>
                    <a:pt x="481263" y="3681663"/>
                  </a:lnTo>
                  <a:lnTo>
                    <a:pt x="152400" y="4010526"/>
                  </a:lnTo>
                  <a:lnTo>
                    <a:pt x="0" y="4010526"/>
                  </a:lnTo>
                  <a:lnTo>
                    <a:pt x="0" y="4162926"/>
                  </a:lnTo>
                  <a:close/>
                </a:path>
              </a:pathLst>
            </a:custGeom>
            <a:gradFill>
              <a:gsLst>
                <a:gs pos="0">
                  <a:srgbClr val="95B7D7"/>
                </a:gs>
                <a:gs pos="100000">
                  <a:srgbClr val="61C1C4"/>
                </a:gs>
              </a:gsLst>
              <a:lin ang="2400000" scaled="0"/>
            </a:gradFill>
            <a:ln w="38100" cap="rnd">
              <a:gradFill>
                <a:gsLst>
                  <a:gs pos="0">
                    <a:srgbClr val="895F99"/>
                  </a:gs>
                  <a:gs pos="55000">
                    <a:srgbClr val="537C9C"/>
                  </a:gs>
                  <a:gs pos="100000">
                    <a:srgbClr val="1E9A9F"/>
                  </a:gs>
                </a:gsLst>
                <a:lin ang="240000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reihandform: Form 11">
              <a:extLst>
                <a:ext uri="{FF2B5EF4-FFF2-40B4-BE49-F238E27FC236}">
                  <a16:creationId xmlns:a16="http://schemas.microsoft.com/office/drawing/2014/main" id="{08C5378B-87F4-4EC7-91F8-121467FF622E}"/>
                </a:ext>
              </a:extLst>
            </p:cNvPr>
            <p:cNvSpPr/>
            <p:nvPr/>
          </p:nvSpPr>
          <p:spPr>
            <a:xfrm>
              <a:off x="4720616" y="3713295"/>
              <a:ext cx="689810" cy="537410"/>
            </a:xfrm>
            <a:custGeom>
              <a:avLst/>
              <a:gdLst>
                <a:gd name="connsiteX0" fmla="*/ 0 w 689811"/>
                <a:gd name="connsiteY0" fmla="*/ 248653 h 537410"/>
                <a:gd name="connsiteX1" fmla="*/ 0 w 689811"/>
                <a:gd name="connsiteY1" fmla="*/ 248653 h 537410"/>
                <a:gd name="connsiteX2" fmla="*/ 104274 w 689811"/>
                <a:gd name="connsiteY2" fmla="*/ 216568 h 537410"/>
                <a:gd name="connsiteX3" fmla="*/ 320842 w 689811"/>
                <a:gd name="connsiteY3" fmla="*/ 0 h 537410"/>
                <a:gd name="connsiteX4" fmla="*/ 689811 w 689811"/>
                <a:gd name="connsiteY4" fmla="*/ 0 h 537410"/>
                <a:gd name="connsiteX5" fmla="*/ 689811 w 689811"/>
                <a:gd name="connsiteY5" fmla="*/ 537410 h 537410"/>
                <a:gd name="connsiteX6" fmla="*/ 425116 w 689811"/>
                <a:gd name="connsiteY6" fmla="*/ 537410 h 537410"/>
                <a:gd name="connsiteX7" fmla="*/ 248653 w 689811"/>
                <a:gd name="connsiteY7" fmla="*/ 360947 h 537410"/>
                <a:gd name="connsiteX8" fmla="*/ 8021 w 689811"/>
                <a:gd name="connsiteY8" fmla="*/ 360947 h 537410"/>
                <a:gd name="connsiteX9" fmla="*/ 0 w 689811"/>
                <a:gd name="connsiteY9" fmla="*/ 248653 h 53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9811" h="537410">
                  <a:moveTo>
                    <a:pt x="0" y="248653"/>
                  </a:moveTo>
                  <a:lnTo>
                    <a:pt x="0" y="248653"/>
                  </a:lnTo>
                  <a:lnTo>
                    <a:pt x="104274" y="216568"/>
                  </a:lnTo>
                  <a:lnTo>
                    <a:pt x="320842" y="0"/>
                  </a:lnTo>
                  <a:lnTo>
                    <a:pt x="689811" y="0"/>
                  </a:lnTo>
                  <a:lnTo>
                    <a:pt x="689811" y="537410"/>
                  </a:lnTo>
                  <a:lnTo>
                    <a:pt x="425116" y="537410"/>
                  </a:lnTo>
                  <a:lnTo>
                    <a:pt x="248653" y="360947"/>
                  </a:lnTo>
                  <a:lnTo>
                    <a:pt x="8021" y="360947"/>
                  </a:lnTo>
                  <a:lnTo>
                    <a:pt x="0" y="248653"/>
                  </a:lnTo>
                  <a:close/>
                </a:path>
              </a:pathLst>
            </a:custGeom>
            <a:gradFill>
              <a:gsLst>
                <a:gs pos="0">
                  <a:srgbClr val="95B7D7"/>
                </a:gs>
                <a:gs pos="100000">
                  <a:srgbClr val="61C1C4"/>
                </a:gs>
              </a:gsLst>
              <a:lin ang="2400000" scaled="0"/>
            </a:gradFill>
            <a:ln w="38100" cap="rnd">
              <a:gradFill>
                <a:gsLst>
                  <a:gs pos="0">
                    <a:srgbClr val="895F99"/>
                  </a:gs>
                  <a:gs pos="55000">
                    <a:srgbClr val="537C9C"/>
                  </a:gs>
                  <a:gs pos="100000">
                    <a:srgbClr val="1E9A9F"/>
                  </a:gs>
                </a:gsLst>
                <a:lin ang="240000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3" name="Pfeil: nach unten 12">
            <a:extLst>
              <a:ext uri="{FF2B5EF4-FFF2-40B4-BE49-F238E27FC236}">
                <a16:creationId xmlns:a16="http://schemas.microsoft.com/office/drawing/2014/main" id="{411F75CA-C73E-426D-A515-3B9CCC3BE278}"/>
              </a:ext>
            </a:extLst>
          </p:cNvPr>
          <p:cNvSpPr/>
          <p:nvPr/>
        </p:nvSpPr>
        <p:spPr>
          <a:xfrm>
            <a:off x="9670194" y="4031403"/>
            <a:ext cx="394461" cy="657726"/>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5AAEEBA9-E64E-40C0-B147-D1BDCB609DCB}"/>
              </a:ext>
            </a:extLst>
          </p:cNvPr>
          <p:cNvSpPr/>
          <p:nvPr/>
        </p:nvSpPr>
        <p:spPr>
          <a:xfrm>
            <a:off x="9281889" y="4775148"/>
            <a:ext cx="1171072" cy="848724"/>
          </a:xfrm>
          <a:prstGeom prst="ellipse">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pic>
        <p:nvPicPr>
          <p:cNvPr id="15" name="Graphic 15" descr="Group with solid fill">
            <a:extLst>
              <a:ext uri="{FF2B5EF4-FFF2-40B4-BE49-F238E27FC236}">
                <a16:creationId xmlns:a16="http://schemas.microsoft.com/office/drawing/2014/main" id="{A530C566-4979-4E71-AEF6-2A87907A40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10225" y="4734289"/>
            <a:ext cx="914400" cy="914400"/>
          </a:xfrm>
          <a:prstGeom prst="rect">
            <a:avLst/>
          </a:prstGeom>
        </p:spPr>
      </p:pic>
      <p:sp>
        <p:nvSpPr>
          <p:cNvPr id="17" name="Freihandform 35">
            <a:extLst>
              <a:ext uri="{FF2B5EF4-FFF2-40B4-BE49-F238E27FC236}">
                <a16:creationId xmlns:a16="http://schemas.microsoft.com/office/drawing/2014/main" id="{C507CB7D-C789-4AE6-AF44-BA9A609B020A}"/>
              </a:ext>
            </a:extLst>
          </p:cNvPr>
          <p:cNvSpPr/>
          <p:nvPr/>
        </p:nvSpPr>
        <p:spPr>
          <a:xfrm>
            <a:off x="2330224" y="2709357"/>
            <a:ext cx="799774" cy="958619"/>
          </a:xfrm>
          <a:custGeom>
            <a:avLst/>
            <a:gdLst>
              <a:gd name="connsiteX0" fmla="*/ 2088506 w 2128090"/>
              <a:gd name="connsiteY0" fmla="*/ 2436988 h 2509923"/>
              <a:gd name="connsiteX1" fmla="*/ 1814186 w 2128090"/>
              <a:gd name="connsiteY1" fmla="*/ 1492108 h 2509923"/>
              <a:gd name="connsiteX2" fmla="*/ 2058026 w 2128090"/>
              <a:gd name="connsiteY2" fmla="*/ 196708 h 2509923"/>
              <a:gd name="connsiteX3" fmla="*/ 488306 w 2128090"/>
              <a:gd name="connsiteY3" fmla="*/ 82408 h 2509923"/>
              <a:gd name="connsiteX4" fmla="*/ 229226 w 2128090"/>
              <a:gd name="connsiteY4" fmla="*/ 958708 h 2509923"/>
              <a:gd name="connsiteX5" fmla="*/ 626 w 2128090"/>
              <a:gd name="connsiteY5" fmla="*/ 1293988 h 2509923"/>
              <a:gd name="connsiteX6" fmla="*/ 160646 w 2128090"/>
              <a:gd name="connsiteY6" fmla="*/ 1431148 h 2509923"/>
              <a:gd name="connsiteX7" fmla="*/ 137786 w 2128090"/>
              <a:gd name="connsiteY7" fmla="*/ 1560688 h 2509923"/>
              <a:gd name="connsiteX8" fmla="*/ 221606 w 2128090"/>
              <a:gd name="connsiteY8" fmla="*/ 1591168 h 2509923"/>
              <a:gd name="connsiteX9" fmla="*/ 145406 w 2128090"/>
              <a:gd name="connsiteY9" fmla="*/ 1674988 h 2509923"/>
              <a:gd name="connsiteX10" fmla="*/ 221606 w 2128090"/>
              <a:gd name="connsiteY10" fmla="*/ 1751188 h 2509923"/>
              <a:gd name="connsiteX11" fmla="*/ 198746 w 2128090"/>
              <a:gd name="connsiteY11" fmla="*/ 2002648 h 2509923"/>
              <a:gd name="connsiteX12" fmla="*/ 526406 w 2128090"/>
              <a:gd name="connsiteY12" fmla="*/ 2055988 h 2509923"/>
              <a:gd name="connsiteX13" fmla="*/ 808346 w 2128090"/>
              <a:gd name="connsiteY13" fmla="*/ 2223628 h 2509923"/>
              <a:gd name="connsiteX14" fmla="*/ 785486 w 2128090"/>
              <a:gd name="connsiteY14" fmla="*/ 2421748 h 2509923"/>
              <a:gd name="connsiteX15" fmla="*/ 2088506 w 2128090"/>
              <a:gd name="connsiteY15" fmla="*/ 2436988 h 2509923"/>
              <a:gd name="connsiteX0" fmla="*/ 2088506 w 2128090"/>
              <a:gd name="connsiteY0" fmla="*/ 2436988 h 2509923"/>
              <a:gd name="connsiteX1" fmla="*/ 1814186 w 2128090"/>
              <a:gd name="connsiteY1" fmla="*/ 1492108 h 2509923"/>
              <a:gd name="connsiteX2" fmla="*/ 2058026 w 2128090"/>
              <a:gd name="connsiteY2" fmla="*/ 196708 h 2509923"/>
              <a:gd name="connsiteX3" fmla="*/ 488306 w 2128090"/>
              <a:gd name="connsiteY3" fmla="*/ 82408 h 2509923"/>
              <a:gd name="connsiteX4" fmla="*/ 229226 w 2128090"/>
              <a:gd name="connsiteY4" fmla="*/ 958708 h 2509923"/>
              <a:gd name="connsiteX5" fmla="*/ 626 w 2128090"/>
              <a:gd name="connsiteY5" fmla="*/ 1293988 h 2509923"/>
              <a:gd name="connsiteX6" fmla="*/ 160646 w 2128090"/>
              <a:gd name="connsiteY6" fmla="*/ 1431148 h 2509923"/>
              <a:gd name="connsiteX7" fmla="*/ 137786 w 2128090"/>
              <a:gd name="connsiteY7" fmla="*/ 1560688 h 2509923"/>
              <a:gd name="connsiteX8" fmla="*/ 221606 w 2128090"/>
              <a:gd name="connsiteY8" fmla="*/ 1591168 h 2509923"/>
              <a:gd name="connsiteX9" fmla="*/ 145406 w 2128090"/>
              <a:gd name="connsiteY9" fmla="*/ 1674988 h 2509923"/>
              <a:gd name="connsiteX10" fmla="*/ 221606 w 2128090"/>
              <a:gd name="connsiteY10" fmla="*/ 1751188 h 2509923"/>
              <a:gd name="connsiteX11" fmla="*/ 198746 w 2128090"/>
              <a:gd name="connsiteY11" fmla="*/ 2002648 h 2509923"/>
              <a:gd name="connsiteX12" fmla="*/ 526406 w 2128090"/>
              <a:gd name="connsiteY12" fmla="*/ 2055988 h 2509923"/>
              <a:gd name="connsiteX13" fmla="*/ 808346 w 2128090"/>
              <a:gd name="connsiteY13" fmla="*/ 2223628 h 2509923"/>
              <a:gd name="connsiteX14" fmla="*/ 785486 w 2128090"/>
              <a:gd name="connsiteY14" fmla="*/ 2421748 h 2509923"/>
              <a:gd name="connsiteX15" fmla="*/ 2088506 w 2128090"/>
              <a:gd name="connsiteY15" fmla="*/ 2436988 h 2509923"/>
              <a:gd name="connsiteX0" fmla="*/ 2088506 w 2128090"/>
              <a:gd name="connsiteY0" fmla="*/ 2436988 h 2443671"/>
              <a:gd name="connsiteX1" fmla="*/ 1814186 w 2128090"/>
              <a:gd name="connsiteY1" fmla="*/ 1492108 h 2443671"/>
              <a:gd name="connsiteX2" fmla="*/ 2058026 w 2128090"/>
              <a:gd name="connsiteY2" fmla="*/ 196708 h 2443671"/>
              <a:gd name="connsiteX3" fmla="*/ 488306 w 2128090"/>
              <a:gd name="connsiteY3" fmla="*/ 82408 h 2443671"/>
              <a:gd name="connsiteX4" fmla="*/ 229226 w 2128090"/>
              <a:gd name="connsiteY4" fmla="*/ 958708 h 2443671"/>
              <a:gd name="connsiteX5" fmla="*/ 626 w 2128090"/>
              <a:gd name="connsiteY5" fmla="*/ 1293988 h 2443671"/>
              <a:gd name="connsiteX6" fmla="*/ 160646 w 2128090"/>
              <a:gd name="connsiteY6" fmla="*/ 1431148 h 2443671"/>
              <a:gd name="connsiteX7" fmla="*/ 137786 w 2128090"/>
              <a:gd name="connsiteY7" fmla="*/ 1560688 h 2443671"/>
              <a:gd name="connsiteX8" fmla="*/ 221606 w 2128090"/>
              <a:gd name="connsiteY8" fmla="*/ 1591168 h 2443671"/>
              <a:gd name="connsiteX9" fmla="*/ 145406 w 2128090"/>
              <a:gd name="connsiteY9" fmla="*/ 1674988 h 2443671"/>
              <a:gd name="connsiteX10" fmla="*/ 221606 w 2128090"/>
              <a:gd name="connsiteY10" fmla="*/ 1751188 h 2443671"/>
              <a:gd name="connsiteX11" fmla="*/ 198746 w 2128090"/>
              <a:gd name="connsiteY11" fmla="*/ 2002648 h 2443671"/>
              <a:gd name="connsiteX12" fmla="*/ 526406 w 2128090"/>
              <a:gd name="connsiteY12" fmla="*/ 2055988 h 2443671"/>
              <a:gd name="connsiteX13" fmla="*/ 808346 w 2128090"/>
              <a:gd name="connsiteY13" fmla="*/ 2223628 h 2443671"/>
              <a:gd name="connsiteX14" fmla="*/ 785486 w 2128090"/>
              <a:gd name="connsiteY14" fmla="*/ 2421748 h 2443671"/>
              <a:gd name="connsiteX15" fmla="*/ 2088506 w 2128090"/>
              <a:gd name="connsiteY15" fmla="*/ 2436988 h 2443671"/>
              <a:gd name="connsiteX0" fmla="*/ 2088506 w 2117159"/>
              <a:gd name="connsiteY0" fmla="*/ 2436988 h 2443671"/>
              <a:gd name="connsiteX1" fmla="*/ 1814186 w 2117159"/>
              <a:gd name="connsiteY1" fmla="*/ 1492108 h 2443671"/>
              <a:gd name="connsiteX2" fmla="*/ 2058026 w 2117159"/>
              <a:gd name="connsiteY2" fmla="*/ 196708 h 2443671"/>
              <a:gd name="connsiteX3" fmla="*/ 488306 w 2117159"/>
              <a:gd name="connsiteY3" fmla="*/ 82408 h 2443671"/>
              <a:gd name="connsiteX4" fmla="*/ 229226 w 2117159"/>
              <a:gd name="connsiteY4" fmla="*/ 958708 h 2443671"/>
              <a:gd name="connsiteX5" fmla="*/ 626 w 2117159"/>
              <a:gd name="connsiteY5" fmla="*/ 1293988 h 2443671"/>
              <a:gd name="connsiteX6" fmla="*/ 160646 w 2117159"/>
              <a:gd name="connsiteY6" fmla="*/ 1431148 h 2443671"/>
              <a:gd name="connsiteX7" fmla="*/ 137786 w 2117159"/>
              <a:gd name="connsiteY7" fmla="*/ 1560688 h 2443671"/>
              <a:gd name="connsiteX8" fmla="*/ 221606 w 2117159"/>
              <a:gd name="connsiteY8" fmla="*/ 1591168 h 2443671"/>
              <a:gd name="connsiteX9" fmla="*/ 145406 w 2117159"/>
              <a:gd name="connsiteY9" fmla="*/ 1674988 h 2443671"/>
              <a:gd name="connsiteX10" fmla="*/ 221606 w 2117159"/>
              <a:gd name="connsiteY10" fmla="*/ 1751188 h 2443671"/>
              <a:gd name="connsiteX11" fmla="*/ 198746 w 2117159"/>
              <a:gd name="connsiteY11" fmla="*/ 2002648 h 2443671"/>
              <a:gd name="connsiteX12" fmla="*/ 526406 w 2117159"/>
              <a:gd name="connsiteY12" fmla="*/ 2055988 h 2443671"/>
              <a:gd name="connsiteX13" fmla="*/ 808346 w 2117159"/>
              <a:gd name="connsiteY13" fmla="*/ 2223628 h 2443671"/>
              <a:gd name="connsiteX14" fmla="*/ 785486 w 2117159"/>
              <a:gd name="connsiteY14" fmla="*/ 2421748 h 2443671"/>
              <a:gd name="connsiteX15" fmla="*/ 2088506 w 2117159"/>
              <a:gd name="connsiteY15" fmla="*/ 2436988 h 2443671"/>
              <a:gd name="connsiteX0" fmla="*/ 2088506 w 2117159"/>
              <a:gd name="connsiteY0" fmla="*/ 2436988 h 2443671"/>
              <a:gd name="connsiteX1" fmla="*/ 1814186 w 2117159"/>
              <a:gd name="connsiteY1" fmla="*/ 1492108 h 2443671"/>
              <a:gd name="connsiteX2" fmla="*/ 2058026 w 2117159"/>
              <a:gd name="connsiteY2" fmla="*/ 196708 h 2443671"/>
              <a:gd name="connsiteX3" fmla="*/ 488306 w 2117159"/>
              <a:gd name="connsiteY3" fmla="*/ 82408 h 2443671"/>
              <a:gd name="connsiteX4" fmla="*/ 229226 w 2117159"/>
              <a:gd name="connsiteY4" fmla="*/ 958708 h 2443671"/>
              <a:gd name="connsiteX5" fmla="*/ 626 w 2117159"/>
              <a:gd name="connsiteY5" fmla="*/ 1293988 h 2443671"/>
              <a:gd name="connsiteX6" fmla="*/ 160646 w 2117159"/>
              <a:gd name="connsiteY6" fmla="*/ 1431148 h 2443671"/>
              <a:gd name="connsiteX7" fmla="*/ 137786 w 2117159"/>
              <a:gd name="connsiteY7" fmla="*/ 1560688 h 2443671"/>
              <a:gd name="connsiteX8" fmla="*/ 221606 w 2117159"/>
              <a:gd name="connsiteY8" fmla="*/ 1591168 h 2443671"/>
              <a:gd name="connsiteX9" fmla="*/ 145406 w 2117159"/>
              <a:gd name="connsiteY9" fmla="*/ 1674988 h 2443671"/>
              <a:gd name="connsiteX10" fmla="*/ 221606 w 2117159"/>
              <a:gd name="connsiteY10" fmla="*/ 1751188 h 2443671"/>
              <a:gd name="connsiteX11" fmla="*/ 198746 w 2117159"/>
              <a:gd name="connsiteY11" fmla="*/ 2002648 h 2443671"/>
              <a:gd name="connsiteX12" fmla="*/ 526406 w 2117159"/>
              <a:gd name="connsiteY12" fmla="*/ 2055988 h 2443671"/>
              <a:gd name="connsiteX13" fmla="*/ 808346 w 2117159"/>
              <a:gd name="connsiteY13" fmla="*/ 2223628 h 2443671"/>
              <a:gd name="connsiteX14" fmla="*/ 785486 w 2117159"/>
              <a:gd name="connsiteY14" fmla="*/ 2421748 h 2443671"/>
              <a:gd name="connsiteX15" fmla="*/ 2088506 w 2117159"/>
              <a:gd name="connsiteY15" fmla="*/ 2436988 h 2443671"/>
              <a:gd name="connsiteX0" fmla="*/ 2088506 w 2191377"/>
              <a:gd name="connsiteY0" fmla="*/ 2436988 h 2443671"/>
              <a:gd name="connsiteX1" fmla="*/ 1814186 w 2191377"/>
              <a:gd name="connsiteY1" fmla="*/ 1492108 h 2443671"/>
              <a:gd name="connsiteX2" fmla="*/ 2058026 w 2191377"/>
              <a:gd name="connsiteY2" fmla="*/ 196708 h 2443671"/>
              <a:gd name="connsiteX3" fmla="*/ 488306 w 2191377"/>
              <a:gd name="connsiteY3" fmla="*/ 82408 h 2443671"/>
              <a:gd name="connsiteX4" fmla="*/ 229226 w 2191377"/>
              <a:gd name="connsiteY4" fmla="*/ 958708 h 2443671"/>
              <a:gd name="connsiteX5" fmla="*/ 626 w 2191377"/>
              <a:gd name="connsiteY5" fmla="*/ 1293988 h 2443671"/>
              <a:gd name="connsiteX6" fmla="*/ 160646 w 2191377"/>
              <a:gd name="connsiteY6" fmla="*/ 1431148 h 2443671"/>
              <a:gd name="connsiteX7" fmla="*/ 137786 w 2191377"/>
              <a:gd name="connsiteY7" fmla="*/ 1560688 h 2443671"/>
              <a:gd name="connsiteX8" fmla="*/ 221606 w 2191377"/>
              <a:gd name="connsiteY8" fmla="*/ 1591168 h 2443671"/>
              <a:gd name="connsiteX9" fmla="*/ 145406 w 2191377"/>
              <a:gd name="connsiteY9" fmla="*/ 1674988 h 2443671"/>
              <a:gd name="connsiteX10" fmla="*/ 221606 w 2191377"/>
              <a:gd name="connsiteY10" fmla="*/ 1751188 h 2443671"/>
              <a:gd name="connsiteX11" fmla="*/ 198746 w 2191377"/>
              <a:gd name="connsiteY11" fmla="*/ 2002648 h 2443671"/>
              <a:gd name="connsiteX12" fmla="*/ 526406 w 2191377"/>
              <a:gd name="connsiteY12" fmla="*/ 2055988 h 2443671"/>
              <a:gd name="connsiteX13" fmla="*/ 808346 w 2191377"/>
              <a:gd name="connsiteY13" fmla="*/ 2223628 h 2443671"/>
              <a:gd name="connsiteX14" fmla="*/ 785486 w 2191377"/>
              <a:gd name="connsiteY14" fmla="*/ 2421748 h 2443671"/>
              <a:gd name="connsiteX15" fmla="*/ 2088506 w 2191377"/>
              <a:gd name="connsiteY15" fmla="*/ 2436988 h 2443671"/>
              <a:gd name="connsiteX0" fmla="*/ 2088506 w 2207998"/>
              <a:gd name="connsiteY0" fmla="*/ 2517591 h 2524274"/>
              <a:gd name="connsiteX1" fmla="*/ 1814186 w 2207998"/>
              <a:gd name="connsiteY1" fmla="*/ 1572711 h 2524274"/>
              <a:gd name="connsiteX2" fmla="*/ 2058026 w 2207998"/>
              <a:gd name="connsiteY2" fmla="*/ 277311 h 2524274"/>
              <a:gd name="connsiteX3" fmla="*/ 488306 w 2207998"/>
              <a:gd name="connsiteY3" fmla="*/ 163011 h 2524274"/>
              <a:gd name="connsiteX4" fmla="*/ 229226 w 2207998"/>
              <a:gd name="connsiteY4" fmla="*/ 1039311 h 2524274"/>
              <a:gd name="connsiteX5" fmla="*/ 626 w 2207998"/>
              <a:gd name="connsiteY5" fmla="*/ 1374591 h 2524274"/>
              <a:gd name="connsiteX6" fmla="*/ 160646 w 2207998"/>
              <a:gd name="connsiteY6" fmla="*/ 1511751 h 2524274"/>
              <a:gd name="connsiteX7" fmla="*/ 137786 w 2207998"/>
              <a:gd name="connsiteY7" fmla="*/ 1641291 h 2524274"/>
              <a:gd name="connsiteX8" fmla="*/ 221606 w 2207998"/>
              <a:gd name="connsiteY8" fmla="*/ 1671771 h 2524274"/>
              <a:gd name="connsiteX9" fmla="*/ 145406 w 2207998"/>
              <a:gd name="connsiteY9" fmla="*/ 1755591 h 2524274"/>
              <a:gd name="connsiteX10" fmla="*/ 221606 w 2207998"/>
              <a:gd name="connsiteY10" fmla="*/ 1831791 h 2524274"/>
              <a:gd name="connsiteX11" fmla="*/ 198746 w 2207998"/>
              <a:gd name="connsiteY11" fmla="*/ 2083251 h 2524274"/>
              <a:gd name="connsiteX12" fmla="*/ 526406 w 2207998"/>
              <a:gd name="connsiteY12" fmla="*/ 2136591 h 2524274"/>
              <a:gd name="connsiteX13" fmla="*/ 808346 w 2207998"/>
              <a:gd name="connsiteY13" fmla="*/ 2304231 h 2524274"/>
              <a:gd name="connsiteX14" fmla="*/ 785486 w 2207998"/>
              <a:gd name="connsiteY14" fmla="*/ 2502351 h 2524274"/>
              <a:gd name="connsiteX15" fmla="*/ 2088506 w 2207998"/>
              <a:gd name="connsiteY15" fmla="*/ 2517591 h 2524274"/>
              <a:gd name="connsiteX0" fmla="*/ 2088506 w 2207998"/>
              <a:gd name="connsiteY0" fmla="*/ 2582449 h 2589132"/>
              <a:gd name="connsiteX1" fmla="*/ 1814186 w 2207998"/>
              <a:gd name="connsiteY1" fmla="*/ 1637569 h 2589132"/>
              <a:gd name="connsiteX2" fmla="*/ 2058026 w 2207998"/>
              <a:gd name="connsiteY2" fmla="*/ 342169 h 2589132"/>
              <a:gd name="connsiteX3" fmla="*/ 488306 w 2207998"/>
              <a:gd name="connsiteY3" fmla="*/ 227869 h 2589132"/>
              <a:gd name="connsiteX4" fmla="*/ 229226 w 2207998"/>
              <a:gd name="connsiteY4" fmla="*/ 1104169 h 2589132"/>
              <a:gd name="connsiteX5" fmla="*/ 626 w 2207998"/>
              <a:gd name="connsiteY5" fmla="*/ 1439449 h 2589132"/>
              <a:gd name="connsiteX6" fmla="*/ 160646 w 2207998"/>
              <a:gd name="connsiteY6" fmla="*/ 1576609 h 2589132"/>
              <a:gd name="connsiteX7" fmla="*/ 137786 w 2207998"/>
              <a:gd name="connsiteY7" fmla="*/ 1706149 h 2589132"/>
              <a:gd name="connsiteX8" fmla="*/ 221606 w 2207998"/>
              <a:gd name="connsiteY8" fmla="*/ 1736629 h 2589132"/>
              <a:gd name="connsiteX9" fmla="*/ 145406 w 2207998"/>
              <a:gd name="connsiteY9" fmla="*/ 1820449 h 2589132"/>
              <a:gd name="connsiteX10" fmla="*/ 221606 w 2207998"/>
              <a:gd name="connsiteY10" fmla="*/ 1896649 h 2589132"/>
              <a:gd name="connsiteX11" fmla="*/ 198746 w 2207998"/>
              <a:gd name="connsiteY11" fmla="*/ 2148109 h 2589132"/>
              <a:gd name="connsiteX12" fmla="*/ 526406 w 2207998"/>
              <a:gd name="connsiteY12" fmla="*/ 2201449 h 2589132"/>
              <a:gd name="connsiteX13" fmla="*/ 808346 w 2207998"/>
              <a:gd name="connsiteY13" fmla="*/ 2369089 h 2589132"/>
              <a:gd name="connsiteX14" fmla="*/ 785486 w 2207998"/>
              <a:gd name="connsiteY14" fmla="*/ 2567209 h 2589132"/>
              <a:gd name="connsiteX15" fmla="*/ 2088506 w 2207998"/>
              <a:gd name="connsiteY15" fmla="*/ 2582449 h 2589132"/>
              <a:gd name="connsiteX0" fmla="*/ 2088506 w 2188613"/>
              <a:gd name="connsiteY0" fmla="*/ 2513194 h 2519877"/>
              <a:gd name="connsiteX1" fmla="*/ 1814186 w 2188613"/>
              <a:gd name="connsiteY1" fmla="*/ 1568314 h 2519877"/>
              <a:gd name="connsiteX2" fmla="*/ 2058026 w 2188613"/>
              <a:gd name="connsiteY2" fmla="*/ 272914 h 2519877"/>
              <a:gd name="connsiteX3" fmla="*/ 526406 w 2188613"/>
              <a:gd name="connsiteY3" fmla="*/ 158614 h 2519877"/>
              <a:gd name="connsiteX4" fmla="*/ 229226 w 2188613"/>
              <a:gd name="connsiteY4" fmla="*/ 1034914 h 2519877"/>
              <a:gd name="connsiteX5" fmla="*/ 626 w 2188613"/>
              <a:gd name="connsiteY5" fmla="*/ 1370194 h 2519877"/>
              <a:gd name="connsiteX6" fmla="*/ 160646 w 2188613"/>
              <a:gd name="connsiteY6" fmla="*/ 1507354 h 2519877"/>
              <a:gd name="connsiteX7" fmla="*/ 137786 w 2188613"/>
              <a:gd name="connsiteY7" fmla="*/ 1636894 h 2519877"/>
              <a:gd name="connsiteX8" fmla="*/ 221606 w 2188613"/>
              <a:gd name="connsiteY8" fmla="*/ 1667374 h 2519877"/>
              <a:gd name="connsiteX9" fmla="*/ 145406 w 2188613"/>
              <a:gd name="connsiteY9" fmla="*/ 1751194 h 2519877"/>
              <a:gd name="connsiteX10" fmla="*/ 221606 w 2188613"/>
              <a:gd name="connsiteY10" fmla="*/ 1827394 h 2519877"/>
              <a:gd name="connsiteX11" fmla="*/ 198746 w 2188613"/>
              <a:gd name="connsiteY11" fmla="*/ 2078854 h 2519877"/>
              <a:gd name="connsiteX12" fmla="*/ 526406 w 2188613"/>
              <a:gd name="connsiteY12" fmla="*/ 2132194 h 2519877"/>
              <a:gd name="connsiteX13" fmla="*/ 808346 w 2188613"/>
              <a:gd name="connsiteY13" fmla="*/ 2299834 h 2519877"/>
              <a:gd name="connsiteX14" fmla="*/ 785486 w 2188613"/>
              <a:gd name="connsiteY14" fmla="*/ 2497954 h 2519877"/>
              <a:gd name="connsiteX15" fmla="*/ 2088506 w 2188613"/>
              <a:gd name="connsiteY15" fmla="*/ 2513194 h 2519877"/>
              <a:gd name="connsiteX0" fmla="*/ 2088506 w 2188613"/>
              <a:gd name="connsiteY0" fmla="*/ 2533313 h 2539996"/>
              <a:gd name="connsiteX1" fmla="*/ 1814186 w 2188613"/>
              <a:gd name="connsiteY1" fmla="*/ 1588433 h 2539996"/>
              <a:gd name="connsiteX2" fmla="*/ 2058026 w 2188613"/>
              <a:gd name="connsiteY2" fmla="*/ 293033 h 2539996"/>
              <a:gd name="connsiteX3" fmla="*/ 526406 w 2188613"/>
              <a:gd name="connsiteY3" fmla="*/ 178733 h 2539996"/>
              <a:gd name="connsiteX4" fmla="*/ 229226 w 2188613"/>
              <a:gd name="connsiteY4" fmla="*/ 1055033 h 2539996"/>
              <a:gd name="connsiteX5" fmla="*/ 626 w 2188613"/>
              <a:gd name="connsiteY5" fmla="*/ 1390313 h 2539996"/>
              <a:gd name="connsiteX6" fmla="*/ 160646 w 2188613"/>
              <a:gd name="connsiteY6" fmla="*/ 1527473 h 2539996"/>
              <a:gd name="connsiteX7" fmla="*/ 137786 w 2188613"/>
              <a:gd name="connsiteY7" fmla="*/ 1657013 h 2539996"/>
              <a:gd name="connsiteX8" fmla="*/ 221606 w 2188613"/>
              <a:gd name="connsiteY8" fmla="*/ 1687493 h 2539996"/>
              <a:gd name="connsiteX9" fmla="*/ 145406 w 2188613"/>
              <a:gd name="connsiteY9" fmla="*/ 1771313 h 2539996"/>
              <a:gd name="connsiteX10" fmla="*/ 221606 w 2188613"/>
              <a:gd name="connsiteY10" fmla="*/ 1847513 h 2539996"/>
              <a:gd name="connsiteX11" fmla="*/ 198746 w 2188613"/>
              <a:gd name="connsiteY11" fmla="*/ 2098973 h 2539996"/>
              <a:gd name="connsiteX12" fmla="*/ 526406 w 2188613"/>
              <a:gd name="connsiteY12" fmla="*/ 2152313 h 2539996"/>
              <a:gd name="connsiteX13" fmla="*/ 808346 w 2188613"/>
              <a:gd name="connsiteY13" fmla="*/ 2319953 h 2539996"/>
              <a:gd name="connsiteX14" fmla="*/ 785486 w 2188613"/>
              <a:gd name="connsiteY14" fmla="*/ 2518073 h 2539996"/>
              <a:gd name="connsiteX15" fmla="*/ 2088506 w 2188613"/>
              <a:gd name="connsiteY15" fmla="*/ 2533313 h 2539996"/>
              <a:gd name="connsiteX0" fmla="*/ 2088506 w 2205223"/>
              <a:gd name="connsiteY0" fmla="*/ 2587691 h 2594374"/>
              <a:gd name="connsiteX1" fmla="*/ 1814186 w 2205223"/>
              <a:gd name="connsiteY1" fmla="*/ 1642811 h 2594374"/>
              <a:gd name="connsiteX2" fmla="*/ 2058026 w 2205223"/>
              <a:gd name="connsiteY2" fmla="*/ 347411 h 2594374"/>
              <a:gd name="connsiteX3" fmla="*/ 526406 w 2205223"/>
              <a:gd name="connsiteY3" fmla="*/ 233111 h 2594374"/>
              <a:gd name="connsiteX4" fmla="*/ 229226 w 2205223"/>
              <a:gd name="connsiteY4" fmla="*/ 1109411 h 2594374"/>
              <a:gd name="connsiteX5" fmla="*/ 626 w 2205223"/>
              <a:gd name="connsiteY5" fmla="*/ 1444691 h 2594374"/>
              <a:gd name="connsiteX6" fmla="*/ 160646 w 2205223"/>
              <a:gd name="connsiteY6" fmla="*/ 1581851 h 2594374"/>
              <a:gd name="connsiteX7" fmla="*/ 137786 w 2205223"/>
              <a:gd name="connsiteY7" fmla="*/ 1711391 h 2594374"/>
              <a:gd name="connsiteX8" fmla="*/ 221606 w 2205223"/>
              <a:gd name="connsiteY8" fmla="*/ 1741871 h 2594374"/>
              <a:gd name="connsiteX9" fmla="*/ 145406 w 2205223"/>
              <a:gd name="connsiteY9" fmla="*/ 1825691 h 2594374"/>
              <a:gd name="connsiteX10" fmla="*/ 221606 w 2205223"/>
              <a:gd name="connsiteY10" fmla="*/ 1901891 h 2594374"/>
              <a:gd name="connsiteX11" fmla="*/ 198746 w 2205223"/>
              <a:gd name="connsiteY11" fmla="*/ 2153351 h 2594374"/>
              <a:gd name="connsiteX12" fmla="*/ 526406 w 2205223"/>
              <a:gd name="connsiteY12" fmla="*/ 2206691 h 2594374"/>
              <a:gd name="connsiteX13" fmla="*/ 808346 w 2205223"/>
              <a:gd name="connsiteY13" fmla="*/ 2374331 h 2594374"/>
              <a:gd name="connsiteX14" fmla="*/ 785486 w 2205223"/>
              <a:gd name="connsiteY14" fmla="*/ 2572451 h 2594374"/>
              <a:gd name="connsiteX15" fmla="*/ 2088506 w 2205223"/>
              <a:gd name="connsiteY15" fmla="*/ 2587691 h 2594374"/>
              <a:gd name="connsiteX0" fmla="*/ 2088506 w 2205223"/>
              <a:gd name="connsiteY0" fmla="*/ 2587691 h 2594374"/>
              <a:gd name="connsiteX1" fmla="*/ 1814186 w 2205223"/>
              <a:gd name="connsiteY1" fmla="*/ 1642811 h 2594374"/>
              <a:gd name="connsiteX2" fmla="*/ 2058026 w 2205223"/>
              <a:gd name="connsiteY2" fmla="*/ 347411 h 2594374"/>
              <a:gd name="connsiteX3" fmla="*/ 526406 w 2205223"/>
              <a:gd name="connsiteY3" fmla="*/ 233111 h 2594374"/>
              <a:gd name="connsiteX4" fmla="*/ 229226 w 2205223"/>
              <a:gd name="connsiteY4" fmla="*/ 1109411 h 2594374"/>
              <a:gd name="connsiteX5" fmla="*/ 626 w 2205223"/>
              <a:gd name="connsiteY5" fmla="*/ 1444691 h 2594374"/>
              <a:gd name="connsiteX6" fmla="*/ 160646 w 2205223"/>
              <a:gd name="connsiteY6" fmla="*/ 1581851 h 2594374"/>
              <a:gd name="connsiteX7" fmla="*/ 137786 w 2205223"/>
              <a:gd name="connsiteY7" fmla="*/ 1711391 h 2594374"/>
              <a:gd name="connsiteX8" fmla="*/ 221606 w 2205223"/>
              <a:gd name="connsiteY8" fmla="*/ 1741871 h 2594374"/>
              <a:gd name="connsiteX9" fmla="*/ 145406 w 2205223"/>
              <a:gd name="connsiteY9" fmla="*/ 1825691 h 2594374"/>
              <a:gd name="connsiteX10" fmla="*/ 221606 w 2205223"/>
              <a:gd name="connsiteY10" fmla="*/ 1901891 h 2594374"/>
              <a:gd name="connsiteX11" fmla="*/ 198746 w 2205223"/>
              <a:gd name="connsiteY11" fmla="*/ 2153351 h 2594374"/>
              <a:gd name="connsiteX12" fmla="*/ 526406 w 2205223"/>
              <a:gd name="connsiteY12" fmla="*/ 2206691 h 2594374"/>
              <a:gd name="connsiteX13" fmla="*/ 808346 w 2205223"/>
              <a:gd name="connsiteY13" fmla="*/ 2374331 h 2594374"/>
              <a:gd name="connsiteX14" fmla="*/ 785486 w 2205223"/>
              <a:gd name="connsiteY14" fmla="*/ 2572451 h 2594374"/>
              <a:gd name="connsiteX15" fmla="*/ 2088506 w 2205223"/>
              <a:gd name="connsiteY15" fmla="*/ 2587691 h 2594374"/>
              <a:gd name="connsiteX0" fmla="*/ 2088506 w 2205223"/>
              <a:gd name="connsiteY0" fmla="*/ 2587691 h 2594374"/>
              <a:gd name="connsiteX1" fmla="*/ 1814186 w 2205223"/>
              <a:gd name="connsiteY1" fmla="*/ 1642811 h 2594374"/>
              <a:gd name="connsiteX2" fmla="*/ 2058026 w 2205223"/>
              <a:gd name="connsiteY2" fmla="*/ 347411 h 2594374"/>
              <a:gd name="connsiteX3" fmla="*/ 526406 w 2205223"/>
              <a:gd name="connsiteY3" fmla="*/ 233111 h 2594374"/>
              <a:gd name="connsiteX4" fmla="*/ 229226 w 2205223"/>
              <a:gd name="connsiteY4" fmla="*/ 1109411 h 2594374"/>
              <a:gd name="connsiteX5" fmla="*/ 626 w 2205223"/>
              <a:gd name="connsiteY5" fmla="*/ 1444691 h 2594374"/>
              <a:gd name="connsiteX6" fmla="*/ 160646 w 2205223"/>
              <a:gd name="connsiteY6" fmla="*/ 1581851 h 2594374"/>
              <a:gd name="connsiteX7" fmla="*/ 137786 w 2205223"/>
              <a:gd name="connsiteY7" fmla="*/ 1711391 h 2594374"/>
              <a:gd name="connsiteX8" fmla="*/ 221606 w 2205223"/>
              <a:gd name="connsiteY8" fmla="*/ 1741871 h 2594374"/>
              <a:gd name="connsiteX9" fmla="*/ 145406 w 2205223"/>
              <a:gd name="connsiteY9" fmla="*/ 1825691 h 2594374"/>
              <a:gd name="connsiteX10" fmla="*/ 221606 w 2205223"/>
              <a:gd name="connsiteY10" fmla="*/ 1901891 h 2594374"/>
              <a:gd name="connsiteX11" fmla="*/ 198746 w 2205223"/>
              <a:gd name="connsiteY11" fmla="*/ 2153351 h 2594374"/>
              <a:gd name="connsiteX12" fmla="*/ 526406 w 2205223"/>
              <a:gd name="connsiteY12" fmla="*/ 2206691 h 2594374"/>
              <a:gd name="connsiteX13" fmla="*/ 808346 w 2205223"/>
              <a:gd name="connsiteY13" fmla="*/ 2374331 h 2594374"/>
              <a:gd name="connsiteX14" fmla="*/ 785486 w 2205223"/>
              <a:gd name="connsiteY14" fmla="*/ 2572451 h 2594374"/>
              <a:gd name="connsiteX15" fmla="*/ 2088506 w 2205223"/>
              <a:gd name="connsiteY15" fmla="*/ 2587691 h 2594374"/>
              <a:gd name="connsiteX0" fmla="*/ 2088506 w 2205223"/>
              <a:gd name="connsiteY0" fmla="*/ 2587691 h 2594374"/>
              <a:gd name="connsiteX1" fmla="*/ 1814186 w 2205223"/>
              <a:gd name="connsiteY1" fmla="*/ 1642811 h 2594374"/>
              <a:gd name="connsiteX2" fmla="*/ 2058026 w 2205223"/>
              <a:gd name="connsiteY2" fmla="*/ 347411 h 2594374"/>
              <a:gd name="connsiteX3" fmla="*/ 526406 w 2205223"/>
              <a:gd name="connsiteY3" fmla="*/ 233111 h 2594374"/>
              <a:gd name="connsiteX4" fmla="*/ 229226 w 2205223"/>
              <a:gd name="connsiteY4" fmla="*/ 1109411 h 2594374"/>
              <a:gd name="connsiteX5" fmla="*/ 626 w 2205223"/>
              <a:gd name="connsiteY5" fmla="*/ 1444691 h 2594374"/>
              <a:gd name="connsiteX6" fmla="*/ 160646 w 2205223"/>
              <a:gd name="connsiteY6" fmla="*/ 1581851 h 2594374"/>
              <a:gd name="connsiteX7" fmla="*/ 137786 w 2205223"/>
              <a:gd name="connsiteY7" fmla="*/ 1711391 h 2594374"/>
              <a:gd name="connsiteX8" fmla="*/ 221606 w 2205223"/>
              <a:gd name="connsiteY8" fmla="*/ 1741871 h 2594374"/>
              <a:gd name="connsiteX9" fmla="*/ 145406 w 2205223"/>
              <a:gd name="connsiteY9" fmla="*/ 1825691 h 2594374"/>
              <a:gd name="connsiteX10" fmla="*/ 221606 w 2205223"/>
              <a:gd name="connsiteY10" fmla="*/ 1901891 h 2594374"/>
              <a:gd name="connsiteX11" fmla="*/ 198746 w 2205223"/>
              <a:gd name="connsiteY11" fmla="*/ 2153351 h 2594374"/>
              <a:gd name="connsiteX12" fmla="*/ 526406 w 2205223"/>
              <a:gd name="connsiteY12" fmla="*/ 2206691 h 2594374"/>
              <a:gd name="connsiteX13" fmla="*/ 808346 w 2205223"/>
              <a:gd name="connsiteY13" fmla="*/ 2374331 h 2594374"/>
              <a:gd name="connsiteX14" fmla="*/ 785486 w 2205223"/>
              <a:gd name="connsiteY14" fmla="*/ 2572451 h 2594374"/>
              <a:gd name="connsiteX15" fmla="*/ 2088506 w 2205223"/>
              <a:gd name="connsiteY15" fmla="*/ 2587691 h 2594374"/>
              <a:gd name="connsiteX0" fmla="*/ 2088506 w 2205223"/>
              <a:gd name="connsiteY0" fmla="*/ 2584576 h 2591259"/>
              <a:gd name="connsiteX1" fmla="*/ 1814186 w 2205223"/>
              <a:gd name="connsiteY1" fmla="*/ 1639696 h 2591259"/>
              <a:gd name="connsiteX2" fmla="*/ 2058026 w 2205223"/>
              <a:gd name="connsiteY2" fmla="*/ 344296 h 2591259"/>
              <a:gd name="connsiteX3" fmla="*/ 526406 w 2205223"/>
              <a:gd name="connsiteY3" fmla="*/ 229996 h 2591259"/>
              <a:gd name="connsiteX4" fmla="*/ 229226 w 2205223"/>
              <a:gd name="connsiteY4" fmla="*/ 1106296 h 2591259"/>
              <a:gd name="connsiteX5" fmla="*/ 626 w 2205223"/>
              <a:gd name="connsiteY5" fmla="*/ 1441576 h 2591259"/>
              <a:gd name="connsiteX6" fmla="*/ 160646 w 2205223"/>
              <a:gd name="connsiteY6" fmla="*/ 1578736 h 2591259"/>
              <a:gd name="connsiteX7" fmla="*/ 137786 w 2205223"/>
              <a:gd name="connsiteY7" fmla="*/ 1708276 h 2591259"/>
              <a:gd name="connsiteX8" fmla="*/ 221606 w 2205223"/>
              <a:gd name="connsiteY8" fmla="*/ 1738756 h 2591259"/>
              <a:gd name="connsiteX9" fmla="*/ 145406 w 2205223"/>
              <a:gd name="connsiteY9" fmla="*/ 1822576 h 2591259"/>
              <a:gd name="connsiteX10" fmla="*/ 221606 w 2205223"/>
              <a:gd name="connsiteY10" fmla="*/ 1898776 h 2591259"/>
              <a:gd name="connsiteX11" fmla="*/ 198746 w 2205223"/>
              <a:gd name="connsiteY11" fmla="*/ 2150236 h 2591259"/>
              <a:gd name="connsiteX12" fmla="*/ 526406 w 2205223"/>
              <a:gd name="connsiteY12" fmla="*/ 2203576 h 2591259"/>
              <a:gd name="connsiteX13" fmla="*/ 808346 w 2205223"/>
              <a:gd name="connsiteY13" fmla="*/ 2371216 h 2591259"/>
              <a:gd name="connsiteX14" fmla="*/ 785486 w 2205223"/>
              <a:gd name="connsiteY14" fmla="*/ 2569336 h 2591259"/>
              <a:gd name="connsiteX15" fmla="*/ 2088506 w 2205223"/>
              <a:gd name="connsiteY15" fmla="*/ 2584576 h 2591259"/>
              <a:gd name="connsiteX0" fmla="*/ 2088506 w 2205223"/>
              <a:gd name="connsiteY0" fmla="*/ 2584576 h 2591259"/>
              <a:gd name="connsiteX1" fmla="*/ 1814186 w 2205223"/>
              <a:gd name="connsiteY1" fmla="*/ 1639696 h 2591259"/>
              <a:gd name="connsiteX2" fmla="*/ 2058026 w 2205223"/>
              <a:gd name="connsiteY2" fmla="*/ 344296 h 2591259"/>
              <a:gd name="connsiteX3" fmla="*/ 526406 w 2205223"/>
              <a:gd name="connsiteY3" fmla="*/ 229996 h 2591259"/>
              <a:gd name="connsiteX4" fmla="*/ 229226 w 2205223"/>
              <a:gd name="connsiteY4" fmla="*/ 1106296 h 2591259"/>
              <a:gd name="connsiteX5" fmla="*/ 626 w 2205223"/>
              <a:gd name="connsiteY5" fmla="*/ 1441576 h 2591259"/>
              <a:gd name="connsiteX6" fmla="*/ 160646 w 2205223"/>
              <a:gd name="connsiteY6" fmla="*/ 1578736 h 2591259"/>
              <a:gd name="connsiteX7" fmla="*/ 137786 w 2205223"/>
              <a:gd name="connsiteY7" fmla="*/ 1708276 h 2591259"/>
              <a:gd name="connsiteX8" fmla="*/ 221606 w 2205223"/>
              <a:gd name="connsiteY8" fmla="*/ 1738756 h 2591259"/>
              <a:gd name="connsiteX9" fmla="*/ 145406 w 2205223"/>
              <a:gd name="connsiteY9" fmla="*/ 1822576 h 2591259"/>
              <a:gd name="connsiteX10" fmla="*/ 221606 w 2205223"/>
              <a:gd name="connsiteY10" fmla="*/ 1898776 h 2591259"/>
              <a:gd name="connsiteX11" fmla="*/ 198746 w 2205223"/>
              <a:gd name="connsiteY11" fmla="*/ 2150236 h 2591259"/>
              <a:gd name="connsiteX12" fmla="*/ 526406 w 2205223"/>
              <a:gd name="connsiteY12" fmla="*/ 2203576 h 2591259"/>
              <a:gd name="connsiteX13" fmla="*/ 808346 w 2205223"/>
              <a:gd name="connsiteY13" fmla="*/ 2371216 h 2591259"/>
              <a:gd name="connsiteX14" fmla="*/ 785486 w 2205223"/>
              <a:gd name="connsiteY14" fmla="*/ 2569336 h 2591259"/>
              <a:gd name="connsiteX15" fmla="*/ 2088506 w 2205223"/>
              <a:gd name="connsiteY15" fmla="*/ 2584576 h 2591259"/>
              <a:gd name="connsiteX0" fmla="*/ 2103699 w 2220416"/>
              <a:gd name="connsiteY0" fmla="*/ 2584576 h 2591259"/>
              <a:gd name="connsiteX1" fmla="*/ 1829379 w 2220416"/>
              <a:gd name="connsiteY1" fmla="*/ 1639696 h 2591259"/>
              <a:gd name="connsiteX2" fmla="*/ 2073219 w 2220416"/>
              <a:gd name="connsiteY2" fmla="*/ 344296 h 2591259"/>
              <a:gd name="connsiteX3" fmla="*/ 541599 w 2220416"/>
              <a:gd name="connsiteY3" fmla="*/ 229996 h 2591259"/>
              <a:gd name="connsiteX4" fmla="*/ 244419 w 2220416"/>
              <a:gd name="connsiteY4" fmla="*/ 1106296 h 2591259"/>
              <a:gd name="connsiteX5" fmla="*/ 579 w 2220416"/>
              <a:gd name="connsiteY5" fmla="*/ 1464436 h 2591259"/>
              <a:gd name="connsiteX6" fmla="*/ 175839 w 2220416"/>
              <a:gd name="connsiteY6" fmla="*/ 1578736 h 2591259"/>
              <a:gd name="connsiteX7" fmla="*/ 152979 w 2220416"/>
              <a:gd name="connsiteY7" fmla="*/ 1708276 h 2591259"/>
              <a:gd name="connsiteX8" fmla="*/ 236799 w 2220416"/>
              <a:gd name="connsiteY8" fmla="*/ 1738756 h 2591259"/>
              <a:gd name="connsiteX9" fmla="*/ 160599 w 2220416"/>
              <a:gd name="connsiteY9" fmla="*/ 1822576 h 2591259"/>
              <a:gd name="connsiteX10" fmla="*/ 236799 w 2220416"/>
              <a:gd name="connsiteY10" fmla="*/ 1898776 h 2591259"/>
              <a:gd name="connsiteX11" fmla="*/ 213939 w 2220416"/>
              <a:gd name="connsiteY11" fmla="*/ 2150236 h 2591259"/>
              <a:gd name="connsiteX12" fmla="*/ 541599 w 2220416"/>
              <a:gd name="connsiteY12" fmla="*/ 2203576 h 2591259"/>
              <a:gd name="connsiteX13" fmla="*/ 823539 w 2220416"/>
              <a:gd name="connsiteY13" fmla="*/ 2371216 h 2591259"/>
              <a:gd name="connsiteX14" fmla="*/ 800679 w 2220416"/>
              <a:gd name="connsiteY14" fmla="*/ 2569336 h 2591259"/>
              <a:gd name="connsiteX15" fmla="*/ 2103699 w 2220416"/>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52464 w 2219901"/>
              <a:gd name="connsiteY7" fmla="*/ 1708276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52464 w 2219901"/>
              <a:gd name="connsiteY7" fmla="*/ 1708276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52464 w 2219901"/>
              <a:gd name="connsiteY7" fmla="*/ 1708276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84576"/>
              <a:gd name="connsiteX1" fmla="*/ 1828864 w 2219901"/>
              <a:gd name="connsiteY1" fmla="*/ 1639696 h 2584576"/>
              <a:gd name="connsiteX2" fmla="*/ 2072704 w 2219901"/>
              <a:gd name="connsiteY2" fmla="*/ 344296 h 2584576"/>
              <a:gd name="connsiteX3" fmla="*/ 541084 w 2219901"/>
              <a:gd name="connsiteY3" fmla="*/ 229996 h 2584576"/>
              <a:gd name="connsiteX4" fmla="*/ 243904 w 2219901"/>
              <a:gd name="connsiteY4" fmla="*/ 1106296 h 2584576"/>
              <a:gd name="connsiteX5" fmla="*/ 64 w 2219901"/>
              <a:gd name="connsiteY5" fmla="*/ 1464436 h 2584576"/>
              <a:gd name="connsiteX6" fmla="*/ 175324 w 2219901"/>
              <a:gd name="connsiteY6" fmla="*/ 1578736 h 2584576"/>
              <a:gd name="connsiteX7" fmla="*/ 133414 w 2219901"/>
              <a:gd name="connsiteY7" fmla="*/ 1705895 h 2584576"/>
              <a:gd name="connsiteX8" fmla="*/ 233903 w 2219901"/>
              <a:gd name="connsiteY8" fmla="*/ 1736375 h 2584576"/>
              <a:gd name="connsiteX9" fmla="*/ 160084 w 2219901"/>
              <a:gd name="connsiteY9" fmla="*/ 1822576 h 2584576"/>
              <a:gd name="connsiteX10" fmla="*/ 236284 w 2219901"/>
              <a:gd name="connsiteY10" fmla="*/ 1898776 h 2584576"/>
              <a:gd name="connsiteX11" fmla="*/ 211042 w 2219901"/>
              <a:gd name="connsiteY11" fmla="*/ 2138330 h 2584576"/>
              <a:gd name="connsiteX12" fmla="*/ 780161 w 2219901"/>
              <a:gd name="connsiteY12" fmla="*/ 2321210 h 2584576"/>
              <a:gd name="connsiteX13" fmla="*/ 800164 w 2219901"/>
              <a:gd name="connsiteY13" fmla="*/ 2569336 h 2584576"/>
              <a:gd name="connsiteX14" fmla="*/ 2103184 w 2219901"/>
              <a:gd name="connsiteY14" fmla="*/ 2584576 h 2584576"/>
              <a:gd name="connsiteX0" fmla="*/ 2103184 w 2219901"/>
              <a:gd name="connsiteY0" fmla="*/ 2584576 h 2584576"/>
              <a:gd name="connsiteX1" fmla="*/ 1828864 w 2219901"/>
              <a:gd name="connsiteY1" fmla="*/ 1639696 h 2584576"/>
              <a:gd name="connsiteX2" fmla="*/ 2072704 w 2219901"/>
              <a:gd name="connsiteY2" fmla="*/ 344296 h 2584576"/>
              <a:gd name="connsiteX3" fmla="*/ 541084 w 2219901"/>
              <a:gd name="connsiteY3" fmla="*/ 229996 h 2584576"/>
              <a:gd name="connsiteX4" fmla="*/ 243904 w 2219901"/>
              <a:gd name="connsiteY4" fmla="*/ 1106296 h 2584576"/>
              <a:gd name="connsiteX5" fmla="*/ 64 w 2219901"/>
              <a:gd name="connsiteY5" fmla="*/ 1464436 h 2584576"/>
              <a:gd name="connsiteX6" fmla="*/ 175324 w 2219901"/>
              <a:gd name="connsiteY6" fmla="*/ 1578736 h 2584576"/>
              <a:gd name="connsiteX7" fmla="*/ 133414 w 2219901"/>
              <a:gd name="connsiteY7" fmla="*/ 1705895 h 2584576"/>
              <a:gd name="connsiteX8" fmla="*/ 233903 w 2219901"/>
              <a:gd name="connsiteY8" fmla="*/ 1736375 h 2584576"/>
              <a:gd name="connsiteX9" fmla="*/ 160084 w 2219901"/>
              <a:gd name="connsiteY9" fmla="*/ 1822576 h 2584576"/>
              <a:gd name="connsiteX10" fmla="*/ 236284 w 2219901"/>
              <a:gd name="connsiteY10" fmla="*/ 1898776 h 2584576"/>
              <a:gd name="connsiteX11" fmla="*/ 211042 w 2219901"/>
              <a:gd name="connsiteY11" fmla="*/ 2138330 h 2584576"/>
              <a:gd name="connsiteX12" fmla="*/ 780161 w 2219901"/>
              <a:gd name="connsiteY12" fmla="*/ 2321210 h 2584576"/>
              <a:gd name="connsiteX13" fmla="*/ 800164 w 2219901"/>
              <a:gd name="connsiteY13" fmla="*/ 2569336 h 2584576"/>
              <a:gd name="connsiteX14" fmla="*/ 2103184 w 2219901"/>
              <a:gd name="connsiteY14" fmla="*/ 2584576 h 2584576"/>
              <a:gd name="connsiteX0" fmla="*/ 2103184 w 2219901"/>
              <a:gd name="connsiteY0" fmla="*/ 2584576 h 2660776"/>
              <a:gd name="connsiteX1" fmla="*/ 1828864 w 2219901"/>
              <a:gd name="connsiteY1" fmla="*/ 1639696 h 2660776"/>
              <a:gd name="connsiteX2" fmla="*/ 2072704 w 2219901"/>
              <a:gd name="connsiteY2" fmla="*/ 344296 h 2660776"/>
              <a:gd name="connsiteX3" fmla="*/ 541084 w 2219901"/>
              <a:gd name="connsiteY3" fmla="*/ 229996 h 2660776"/>
              <a:gd name="connsiteX4" fmla="*/ 243904 w 2219901"/>
              <a:gd name="connsiteY4" fmla="*/ 1106296 h 2660776"/>
              <a:gd name="connsiteX5" fmla="*/ 64 w 2219901"/>
              <a:gd name="connsiteY5" fmla="*/ 1464436 h 2660776"/>
              <a:gd name="connsiteX6" fmla="*/ 175324 w 2219901"/>
              <a:gd name="connsiteY6" fmla="*/ 1578736 h 2660776"/>
              <a:gd name="connsiteX7" fmla="*/ 133414 w 2219901"/>
              <a:gd name="connsiteY7" fmla="*/ 1705895 h 2660776"/>
              <a:gd name="connsiteX8" fmla="*/ 233903 w 2219901"/>
              <a:gd name="connsiteY8" fmla="*/ 1736375 h 2660776"/>
              <a:gd name="connsiteX9" fmla="*/ 160084 w 2219901"/>
              <a:gd name="connsiteY9" fmla="*/ 1822576 h 2660776"/>
              <a:gd name="connsiteX10" fmla="*/ 236284 w 2219901"/>
              <a:gd name="connsiteY10" fmla="*/ 1898776 h 2660776"/>
              <a:gd name="connsiteX11" fmla="*/ 211042 w 2219901"/>
              <a:gd name="connsiteY11" fmla="*/ 2138330 h 2660776"/>
              <a:gd name="connsiteX12" fmla="*/ 780161 w 2219901"/>
              <a:gd name="connsiteY12" fmla="*/ 2321210 h 2660776"/>
              <a:gd name="connsiteX13" fmla="*/ 891604 w 2219901"/>
              <a:gd name="connsiteY13" fmla="*/ 2660776 h 266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19901" h="2660776">
                <a:moveTo>
                  <a:pt x="2103184" y="2584576"/>
                </a:moveTo>
                <a:cubicBezTo>
                  <a:pt x="1840294" y="2079116"/>
                  <a:pt x="1833944" y="2013076"/>
                  <a:pt x="1828864" y="1639696"/>
                </a:cubicBezTo>
                <a:cubicBezTo>
                  <a:pt x="2258124" y="1372996"/>
                  <a:pt x="2325434" y="762126"/>
                  <a:pt x="2072704" y="344296"/>
                </a:cubicBezTo>
                <a:cubicBezTo>
                  <a:pt x="1819974" y="-73534"/>
                  <a:pt x="891604" y="-110364"/>
                  <a:pt x="541084" y="229996"/>
                </a:cubicBezTo>
                <a:cubicBezTo>
                  <a:pt x="190564" y="570356"/>
                  <a:pt x="301054" y="927226"/>
                  <a:pt x="243904" y="1106296"/>
                </a:cubicBezTo>
                <a:cubicBezTo>
                  <a:pt x="163894" y="1315846"/>
                  <a:pt x="-3746" y="1408556"/>
                  <a:pt x="64" y="1464436"/>
                </a:cubicBezTo>
                <a:cubicBezTo>
                  <a:pt x="3874" y="1520316"/>
                  <a:pt x="149924" y="1538096"/>
                  <a:pt x="175324" y="1578736"/>
                </a:cubicBezTo>
                <a:cubicBezTo>
                  <a:pt x="184055" y="1640807"/>
                  <a:pt x="123651" y="1679622"/>
                  <a:pt x="133414" y="1705895"/>
                </a:cubicBezTo>
                <a:cubicBezTo>
                  <a:pt x="143177" y="1732168"/>
                  <a:pt x="196120" y="1728835"/>
                  <a:pt x="233903" y="1736375"/>
                </a:cubicBezTo>
                <a:cubicBezTo>
                  <a:pt x="216917" y="1767729"/>
                  <a:pt x="159687" y="1795509"/>
                  <a:pt x="160084" y="1822576"/>
                </a:cubicBezTo>
                <a:cubicBezTo>
                  <a:pt x="160481" y="1849643"/>
                  <a:pt x="227791" y="1846150"/>
                  <a:pt x="236284" y="1898776"/>
                </a:cubicBezTo>
                <a:cubicBezTo>
                  <a:pt x="244777" y="1951402"/>
                  <a:pt x="170402" y="2051255"/>
                  <a:pt x="211042" y="2138330"/>
                </a:cubicBezTo>
                <a:cubicBezTo>
                  <a:pt x="251682" y="2225405"/>
                  <a:pt x="617680" y="2189846"/>
                  <a:pt x="780161" y="2321210"/>
                </a:cubicBezTo>
                <a:cubicBezTo>
                  <a:pt x="849772" y="2404950"/>
                  <a:pt x="789210" y="2475436"/>
                  <a:pt x="891604" y="2660776"/>
                </a:cubicBezTo>
              </a:path>
            </a:pathLst>
          </a:custGeom>
          <a:solidFill>
            <a:srgbClr val="FFDF7F"/>
          </a:solidFill>
          <a:ln w="38100">
            <a:solidFill>
              <a:srgbClr val="E6A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350" dirty="0">
              <a:solidFill>
                <a:prstClr val="white"/>
              </a:solidFill>
              <a:latin typeface="Calibri"/>
            </a:endParaRPr>
          </a:p>
        </p:txBody>
      </p:sp>
      <p:sp>
        <p:nvSpPr>
          <p:cNvPr id="19" name="Pfeil: nach unten 18">
            <a:extLst>
              <a:ext uri="{FF2B5EF4-FFF2-40B4-BE49-F238E27FC236}">
                <a16:creationId xmlns:a16="http://schemas.microsoft.com/office/drawing/2014/main" id="{0A954989-07C0-4AFF-AEF5-ADC69F25E4BB}"/>
              </a:ext>
            </a:extLst>
          </p:cNvPr>
          <p:cNvSpPr/>
          <p:nvPr/>
        </p:nvSpPr>
        <p:spPr>
          <a:xfrm>
            <a:off x="2634202" y="4031403"/>
            <a:ext cx="394461" cy="657726"/>
          </a:xfrm>
          <a:prstGeom prst="down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mc:AlternateContent xmlns:mc="http://schemas.openxmlformats.org/markup-compatibility/2006" xmlns:a14="http://schemas.microsoft.com/office/drawing/2010/main">
        <mc:Choice Requires="a14">
          <p:sp>
            <p:nvSpPr>
              <p:cNvPr id="25" name="Textfeld 24">
                <a:extLst>
                  <a:ext uri="{FF2B5EF4-FFF2-40B4-BE49-F238E27FC236}">
                    <a16:creationId xmlns:a16="http://schemas.microsoft.com/office/drawing/2014/main" id="{CB58A110-DFF9-4265-9667-C05A65C1967C}"/>
                  </a:ext>
                </a:extLst>
              </p:cNvPr>
              <p:cNvSpPr txBox="1"/>
              <p:nvPr/>
            </p:nvSpPr>
            <p:spPr>
              <a:xfrm>
                <a:off x="2461200" y="2557076"/>
                <a:ext cx="567463" cy="923330"/>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de-DE" sz="6000" b="1" i="1" smtClean="0">
                          <a:solidFill>
                            <a:srgbClr val="E6AF00"/>
                          </a:solidFill>
                          <a:latin typeface="Cambria Math" panose="02040503050406030204" pitchFamily="18" charset="0"/>
                        </a:rPr>
                        <m:t>𝝉</m:t>
                      </m:r>
                    </m:oMath>
                  </m:oMathPara>
                </a14:m>
                <a:endParaRPr lang="de-DE" sz="3600" b="1" dirty="0">
                  <a:solidFill>
                    <a:srgbClr val="E6AF00"/>
                  </a:solidFill>
                </a:endParaRPr>
              </a:p>
            </p:txBody>
          </p:sp>
        </mc:Choice>
        <mc:Fallback xmlns="">
          <p:sp>
            <p:nvSpPr>
              <p:cNvPr id="25" name="Textfeld 24">
                <a:extLst>
                  <a:ext uri="{FF2B5EF4-FFF2-40B4-BE49-F238E27FC236}">
                    <a16:creationId xmlns:a16="http://schemas.microsoft.com/office/drawing/2014/main" id="{CB58A110-DFF9-4265-9667-C05A65C1967C}"/>
                  </a:ext>
                </a:extLst>
              </p:cNvPr>
              <p:cNvSpPr txBox="1">
                <a:spLocks noRot="1" noChangeAspect="1" noMove="1" noResize="1" noEditPoints="1" noAdjustHandles="1" noChangeArrowheads="1" noChangeShapeType="1" noTextEdit="1"/>
              </p:cNvSpPr>
              <p:nvPr/>
            </p:nvSpPr>
            <p:spPr>
              <a:xfrm>
                <a:off x="2461200" y="2557076"/>
                <a:ext cx="567463" cy="923330"/>
              </a:xfrm>
              <a:prstGeom prst="rect">
                <a:avLst/>
              </a:prstGeom>
              <a:blipFill>
                <a:blip r:embed="rId8"/>
                <a:stretch>
                  <a:fillRect/>
                </a:stretch>
              </a:blipFill>
            </p:spPr>
            <p:txBody>
              <a:bodyPr/>
              <a:lstStyle/>
              <a:p>
                <a:r>
                  <a:rPr lang="de-DE">
                    <a:noFill/>
                  </a:rPr>
                  <a:t> </a:t>
                </a:r>
              </a:p>
            </p:txBody>
          </p:sp>
        </mc:Fallback>
      </mc:AlternateContent>
      <p:sp>
        <p:nvSpPr>
          <p:cNvPr id="26" name="Grafik 4" descr="Tabelle mit einfarbiger Füllung">
            <a:extLst>
              <a:ext uri="{FF2B5EF4-FFF2-40B4-BE49-F238E27FC236}">
                <a16:creationId xmlns:a16="http://schemas.microsoft.com/office/drawing/2014/main" id="{9DC8B73E-254D-4380-B8B6-9FB9DC635A69}"/>
              </a:ext>
            </a:extLst>
          </p:cNvPr>
          <p:cNvSpPr/>
          <p:nvPr/>
        </p:nvSpPr>
        <p:spPr>
          <a:xfrm>
            <a:off x="2310897" y="5144066"/>
            <a:ext cx="1070092" cy="778358"/>
          </a:xfrm>
          <a:custGeom>
            <a:avLst/>
            <a:gdLst>
              <a:gd name="connsiteX0" fmla="*/ 704850 w 762000"/>
              <a:gd name="connsiteY0" fmla="*/ 171450 h 533400"/>
              <a:gd name="connsiteX1" fmla="*/ 514350 w 762000"/>
              <a:gd name="connsiteY1" fmla="*/ 171450 h 533400"/>
              <a:gd name="connsiteX2" fmla="*/ 514350 w 762000"/>
              <a:gd name="connsiteY2" fmla="*/ 57150 h 533400"/>
              <a:gd name="connsiteX3" fmla="*/ 704850 w 762000"/>
              <a:gd name="connsiteY3" fmla="*/ 57150 h 533400"/>
              <a:gd name="connsiteX4" fmla="*/ 704850 w 762000"/>
              <a:gd name="connsiteY4" fmla="*/ 171450 h 533400"/>
              <a:gd name="connsiteX5" fmla="*/ 704850 w 762000"/>
              <a:gd name="connsiteY5" fmla="*/ 323850 h 533400"/>
              <a:gd name="connsiteX6" fmla="*/ 514350 w 762000"/>
              <a:gd name="connsiteY6" fmla="*/ 323850 h 533400"/>
              <a:gd name="connsiteX7" fmla="*/ 514350 w 762000"/>
              <a:gd name="connsiteY7" fmla="*/ 209550 h 533400"/>
              <a:gd name="connsiteX8" fmla="*/ 704850 w 762000"/>
              <a:gd name="connsiteY8" fmla="*/ 209550 h 533400"/>
              <a:gd name="connsiteX9" fmla="*/ 704850 w 762000"/>
              <a:gd name="connsiteY9" fmla="*/ 323850 h 533400"/>
              <a:gd name="connsiteX10" fmla="*/ 704850 w 762000"/>
              <a:gd name="connsiteY10" fmla="*/ 476250 h 533400"/>
              <a:gd name="connsiteX11" fmla="*/ 514350 w 762000"/>
              <a:gd name="connsiteY11" fmla="*/ 476250 h 533400"/>
              <a:gd name="connsiteX12" fmla="*/ 514350 w 762000"/>
              <a:gd name="connsiteY12" fmla="*/ 361950 h 533400"/>
              <a:gd name="connsiteX13" fmla="*/ 704850 w 762000"/>
              <a:gd name="connsiteY13" fmla="*/ 361950 h 533400"/>
              <a:gd name="connsiteX14" fmla="*/ 704850 w 762000"/>
              <a:gd name="connsiteY14" fmla="*/ 476250 h 533400"/>
              <a:gd name="connsiteX15" fmla="*/ 285750 w 762000"/>
              <a:gd name="connsiteY15" fmla="*/ 476250 h 533400"/>
              <a:gd name="connsiteX16" fmla="*/ 285750 w 762000"/>
              <a:gd name="connsiteY16" fmla="*/ 361950 h 533400"/>
              <a:gd name="connsiteX17" fmla="*/ 476250 w 762000"/>
              <a:gd name="connsiteY17" fmla="*/ 361950 h 533400"/>
              <a:gd name="connsiteX18" fmla="*/ 476250 w 762000"/>
              <a:gd name="connsiteY18" fmla="*/ 476250 h 533400"/>
              <a:gd name="connsiteX19" fmla="*/ 285750 w 762000"/>
              <a:gd name="connsiteY19" fmla="*/ 476250 h 533400"/>
              <a:gd name="connsiteX20" fmla="*/ 57150 w 762000"/>
              <a:gd name="connsiteY20" fmla="*/ 476250 h 533400"/>
              <a:gd name="connsiteX21" fmla="*/ 57150 w 762000"/>
              <a:gd name="connsiteY21" fmla="*/ 361950 h 533400"/>
              <a:gd name="connsiteX22" fmla="*/ 247650 w 762000"/>
              <a:gd name="connsiteY22" fmla="*/ 361950 h 533400"/>
              <a:gd name="connsiteX23" fmla="*/ 247650 w 762000"/>
              <a:gd name="connsiteY23" fmla="*/ 476250 h 533400"/>
              <a:gd name="connsiteX24" fmla="*/ 57150 w 762000"/>
              <a:gd name="connsiteY24" fmla="*/ 476250 h 533400"/>
              <a:gd name="connsiteX25" fmla="*/ 57150 w 762000"/>
              <a:gd name="connsiteY25" fmla="*/ 209550 h 533400"/>
              <a:gd name="connsiteX26" fmla="*/ 247650 w 762000"/>
              <a:gd name="connsiteY26" fmla="*/ 209550 h 533400"/>
              <a:gd name="connsiteX27" fmla="*/ 247650 w 762000"/>
              <a:gd name="connsiteY27" fmla="*/ 323850 h 533400"/>
              <a:gd name="connsiteX28" fmla="*/ 57150 w 762000"/>
              <a:gd name="connsiteY28" fmla="*/ 323850 h 533400"/>
              <a:gd name="connsiteX29" fmla="*/ 57150 w 762000"/>
              <a:gd name="connsiteY29" fmla="*/ 209550 h 533400"/>
              <a:gd name="connsiteX30" fmla="*/ 57150 w 762000"/>
              <a:gd name="connsiteY30" fmla="*/ 57150 h 533400"/>
              <a:gd name="connsiteX31" fmla="*/ 247650 w 762000"/>
              <a:gd name="connsiteY31" fmla="*/ 57150 h 533400"/>
              <a:gd name="connsiteX32" fmla="*/ 247650 w 762000"/>
              <a:gd name="connsiteY32" fmla="*/ 171450 h 533400"/>
              <a:gd name="connsiteX33" fmla="*/ 57150 w 762000"/>
              <a:gd name="connsiteY33" fmla="*/ 171450 h 533400"/>
              <a:gd name="connsiteX34" fmla="*/ 57150 w 762000"/>
              <a:gd name="connsiteY34" fmla="*/ 57150 h 533400"/>
              <a:gd name="connsiteX35" fmla="*/ 476250 w 762000"/>
              <a:gd name="connsiteY35" fmla="*/ 209550 h 533400"/>
              <a:gd name="connsiteX36" fmla="*/ 476250 w 762000"/>
              <a:gd name="connsiteY36" fmla="*/ 323850 h 533400"/>
              <a:gd name="connsiteX37" fmla="*/ 285750 w 762000"/>
              <a:gd name="connsiteY37" fmla="*/ 323850 h 533400"/>
              <a:gd name="connsiteX38" fmla="*/ 285750 w 762000"/>
              <a:gd name="connsiteY38" fmla="*/ 209550 h 533400"/>
              <a:gd name="connsiteX39" fmla="*/ 476250 w 762000"/>
              <a:gd name="connsiteY39" fmla="*/ 209550 h 533400"/>
              <a:gd name="connsiteX40" fmla="*/ 476250 w 762000"/>
              <a:gd name="connsiteY40" fmla="*/ 57150 h 533400"/>
              <a:gd name="connsiteX41" fmla="*/ 476250 w 762000"/>
              <a:gd name="connsiteY41" fmla="*/ 171450 h 533400"/>
              <a:gd name="connsiteX42" fmla="*/ 285750 w 762000"/>
              <a:gd name="connsiteY42" fmla="*/ 171450 h 533400"/>
              <a:gd name="connsiteX43" fmla="*/ 285750 w 762000"/>
              <a:gd name="connsiteY43" fmla="*/ 57150 h 533400"/>
              <a:gd name="connsiteX44" fmla="*/ 476250 w 762000"/>
              <a:gd name="connsiteY44" fmla="*/ 57150 h 533400"/>
              <a:gd name="connsiteX45" fmla="*/ 0 w 762000"/>
              <a:gd name="connsiteY45" fmla="*/ 0 h 533400"/>
              <a:gd name="connsiteX46" fmla="*/ 0 w 762000"/>
              <a:gd name="connsiteY46" fmla="*/ 533400 h 533400"/>
              <a:gd name="connsiteX47" fmla="*/ 762000 w 762000"/>
              <a:gd name="connsiteY47" fmla="*/ 533400 h 533400"/>
              <a:gd name="connsiteX48" fmla="*/ 762000 w 762000"/>
              <a:gd name="connsiteY48" fmla="*/ 0 h 533400"/>
              <a:gd name="connsiteX49" fmla="*/ 0 w 762000"/>
              <a:gd name="connsiteY49"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762000" h="533400">
                <a:moveTo>
                  <a:pt x="704850" y="171450"/>
                </a:moveTo>
                <a:lnTo>
                  <a:pt x="514350" y="171450"/>
                </a:lnTo>
                <a:lnTo>
                  <a:pt x="514350" y="57150"/>
                </a:lnTo>
                <a:lnTo>
                  <a:pt x="704850" y="57150"/>
                </a:lnTo>
                <a:lnTo>
                  <a:pt x="704850" y="171450"/>
                </a:lnTo>
                <a:close/>
                <a:moveTo>
                  <a:pt x="704850" y="323850"/>
                </a:moveTo>
                <a:lnTo>
                  <a:pt x="514350" y="323850"/>
                </a:lnTo>
                <a:lnTo>
                  <a:pt x="514350" y="209550"/>
                </a:lnTo>
                <a:lnTo>
                  <a:pt x="704850" y="209550"/>
                </a:lnTo>
                <a:lnTo>
                  <a:pt x="704850" y="323850"/>
                </a:lnTo>
                <a:close/>
                <a:moveTo>
                  <a:pt x="704850" y="476250"/>
                </a:moveTo>
                <a:lnTo>
                  <a:pt x="514350" y="476250"/>
                </a:lnTo>
                <a:lnTo>
                  <a:pt x="514350" y="361950"/>
                </a:lnTo>
                <a:lnTo>
                  <a:pt x="704850" y="361950"/>
                </a:lnTo>
                <a:lnTo>
                  <a:pt x="704850" y="476250"/>
                </a:lnTo>
                <a:close/>
                <a:moveTo>
                  <a:pt x="285750" y="476250"/>
                </a:moveTo>
                <a:lnTo>
                  <a:pt x="285750" y="361950"/>
                </a:lnTo>
                <a:lnTo>
                  <a:pt x="476250" y="361950"/>
                </a:lnTo>
                <a:lnTo>
                  <a:pt x="476250" y="476250"/>
                </a:lnTo>
                <a:lnTo>
                  <a:pt x="285750" y="476250"/>
                </a:lnTo>
                <a:close/>
                <a:moveTo>
                  <a:pt x="57150" y="476250"/>
                </a:moveTo>
                <a:lnTo>
                  <a:pt x="57150" y="361950"/>
                </a:lnTo>
                <a:lnTo>
                  <a:pt x="247650" y="361950"/>
                </a:lnTo>
                <a:lnTo>
                  <a:pt x="247650" y="476250"/>
                </a:lnTo>
                <a:lnTo>
                  <a:pt x="57150" y="476250"/>
                </a:lnTo>
                <a:close/>
                <a:moveTo>
                  <a:pt x="57150" y="209550"/>
                </a:moveTo>
                <a:lnTo>
                  <a:pt x="247650" y="209550"/>
                </a:lnTo>
                <a:lnTo>
                  <a:pt x="247650" y="323850"/>
                </a:lnTo>
                <a:lnTo>
                  <a:pt x="57150" y="323850"/>
                </a:lnTo>
                <a:lnTo>
                  <a:pt x="57150" y="209550"/>
                </a:lnTo>
                <a:close/>
                <a:moveTo>
                  <a:pt x="57150" y="57150"/>
                </a:moveTo>
                <a:lnTo>
                  <a:pt x="247650" y="57150"/>
                </a:lnTo>
                <a:lnTo>
                  <a:pt x="247650" y="171450"/>
                </a:lnTo>
                <a:lnTo>
                  <a:pt x="57150" y="171450"/>
                </a:lnTo>
                <a:lnTo>
                  <a:pt x="57150" y="57150"/>
                </a:lnTo>
                <a:close/>
                <a:moveTo>
                  <a:pt x="476250" y="209550"/>
                </a:moveTo>
                <a:lnTo>
                  <a:pt x="476250" y="323850"/>
                </a:lnTo>
                <a:lnTo>
                  <a:pt x="285750" y="323850"/>
                </a:lnTo>
                <a:lnTo>
                  <a:pt x="285750" y="209550"/>
                </a:lnTo>
                <a:lnTo>
                  <a:pt x="476250" y="209550"/>
                </a:lnTo>
                <a:close/>
                <a:moveTo>
                  <a:pt x="476250" y="57150"/>
                </a:moveTo>
                <a:lnTo>
                  <a:pt x="476250" y="171450"/>
                </a:lnTo>
                <a:lnTo>
                  <a:pt x="285750" y="171450"/>
                </a:lnTo>
                <a:lnTo>
                  <a:pt x="285750" y="57150"/>
                </a:lnTo>
                <a:lnTo>
                  <a:pt x="476250" y="57150"/>
                </a:lnTo>
                <a:close/>
                <a:moveTo>
                  <a:pt x="0" y="0"/>
                </a:moveTo>
                <a:lnTo>
                  <a:pt x="0" y="533400"/>
                </a:lnTo>
                <a:lnTo>
                  <a:pt x="762000" y="533400"/>
                </a:lnTo>
                <a:lnTo>
                  <a:pt x="762000" y="0"/>
                </a:lnTo>
                <a:lnTo>
                  <a:pt x="0" y="0"/>
                </a:lnTo>
                <a:close/>
              </a:path>
            </a:pathLst>
          </a:custGeom>
          <a:solidFill>
            <a:schemeClr val="tx2">
              <a:lumMod val="60000"/>
              <a:lumOff val="40000"/>
            </a:schemeClr>
          </a:solidFill>
          <a:ln w="9525" cap="flat">
            <a:noFill/>
            <a:prstDash val="solid"/>
            <a:miter/>
          </a:ln>
        </p:spPr>
        <p:txBody>
          <a:bodyPr rtlCol="0" anchor="ctr"/>
          <a:lstStyle/>
          <a:p>
            <a:endParaRPr lang="de-DE"/>
          </a:p>
        </p:txBody>
      </p:sp>
      <p:sp>
        <p:nvSpPr>
          <p:cNvPr id="27" name="Textfeld 26">
            <a:extLst>
              <a:ext uri="{FF2B5EF4-FFF2-40B4-BE49-F238E27FC236}">
                <a16:creationId xmlns:a16="http://schemas.microsoft.com/office/drawing/2014/main" id="{2CC33C89-D1D9-44BD-843B-CDB49DA083BC}"/>
              </a:ext>
            </a:extLst>
          </p:cNvPr>
          <p:cNvSpPr txBox="1"/>
          <p:nvPr/>
        </p:nvSpPr>
        <p:spPr>
          <a:xfrm>
            <a:off x="2557105" y="4465228"/>
            <a:ext cx="849913" cy="1569661"/>
          </a:xfrm>
          <a:prstGeom prst="rect">
            <a:avLst/>
          </a:prstGeom>
          <a:noFill/>
        </p:spPr>
        <p:txBody>
          <a:bodyPr wrap="none" rtlCol="0">
            <a:spAutoFit/>
          </a:bodyPr>
          <a:lstStyle/>
          <a:p>
            <a:r>
              <a:rPr lang="de-DE" sz="9600" dirty="0">
                <a:solidFill>
                  <a:schemeClr val="tx2"/>
                </a:solidFill>
                <a:effectLst>
                  <a:glow rad="228600">
                    <a:schemeClr val="bg1">
                      <a:alpha val="40000"/>
                    </a:schemeClr>
                  </a:glow>
                </a:effectLst>
                <a:latin typeface="Source Sans Pro Black" panose="020B0803030403020204" pitchFamily="34" charset="0"/>
                <a:ea typeface="Source Sans Pro Black" panose="020B0803030403020204" pitchFamily="34" charset="0"/>
              </a:rPr>
              <a:t>3</a:t>
            </a:r>
          </a:p>
        </p:txBody>
      </p:sp>
      <p:sp>
        <p:nvSpPr>
          <p:cNvPr id="3" name="Foliennummernplatzhalter 2">
            <a:extLst>
              <a:ext uri="{FF2B5EF4-FFF2-40B4-BE49-F238E27FC236}">
                <a16:creationId xmlns:a16="http://schemas.microsoft.com/office/drawing/2014/main" id="{9D930460-BF3D-49B8-8D25-C6D0041DDEEF}"/>
              </a:ext>
            </a:extLst>
          </p:cNvPr>
          <p:cNvSpPr>
            <a:spLocks noGrp="1"/>
          </p:cNvSpPr>
          <p:nvPr>
            <p:ph type="sldNum" sz="quarter" idx="12"/>
          </p:nvPr>
        </p:nvSpPr>
        <p:spPr/>
        <p:txBody>
          <a:bodyPr/>
          <a:lstStyle/>
          <a:p>
            <a:fld id="{90C2389C-3430-4069-9E08-8BBDF98C334F}" type="slidenum">
              <a:rPr lang="en-US" smtClean="0"/>
              <a:t>2</a:t>
            </a:fld>
            <a:endParaRPr lang="en-US" dirty="0"/>
          </a:p>
        </p:txBody>
      </p:sp>
    </p:spTree>
    <p:extLst>
      <p:ext uri="{BB962C8B-B14F-4D97-AF65-F5344CB8AC3E}">
        <p14:creationId xmlns:p14="http://schemas.microsoft.com/office/powerpoint/2010/main" val="1058012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FA41A5-83E1-406C-863A-9D7CA98EDD77}"/>
              </a:ext>
            </a:extLst>
          </p:cNvPr>
          <p:cNvSpPr>
            <a:spLocks noGrp="1"/>
          </p:cNvSpPr>
          <p:nvPr>
            <p:ph type="title"/>
          </p:nvPr>
        </p:nvSpPr>
        <p:spPr/>
        <p:txBody>
          <a:bodyPr>
            <a:normAutofit/>
          </a:bodyPr>
          <a:lstStyle/>
          <a:p>
            <a:r>
              <a:rPr lang="de-DE" dirty="0" err="1"/>
              <a:t>Comparative</a:t>
            </a:r>
            <a:r>
              <a:rPr lang="de-DE" dirty="0"/>
              <a:t> Attenuation</a:t>
            </a:r>
            <a:endParaRPr lang="en-US" dirty="0"/>
          </a:p>
        </p:txBody>
      </p:sp>
      <p:grpSp>
        <p:nvGrpSpPr>
          <p:cNvPr id="91" name="Gruppieren 90">
            <a:extLst>
              <a:ext uri="{FF2B5EF4-FFF2-40B4-BE49-F238E27FC236}">
                <a16:creationId xmlns:a16="http://schemas.microsoft.com/office/drawing/2014/main" id="{DE385F67-7806-4D4B-B25E-48B5203D12F0}"/>
              </a:ext>
            </a:extLst>
          </p:cNvPr>
          <p:cNvGrpSpPr/>
          <p:nvPr/>
        </p:nvGrpSpPr>
        <p:grpSpPr>
          <a:xfrm>
            <a:off x="9684793" y="2227636"/>
            <a:ext cx="1628220" cy="1689066"/>
            <a:chOff x="9373253" y="1544529"/>
            <a:chExt cx="2251300" cy="2335430"/>
          </a:xfrm>
        </p:grpSpPr>
        <p:cxnSp>
          <p:nvCxnSpPr>
            <p:cNvPr id="47" name="Straight Connector 39">
              <a:extLst>
                <a:ext uri="{FF2B5EF4-FFF2-40B4-BE49-F238E27FC236}">
                  <a16:creationId xmlns:a16="http://schemas.microsoft.com/office/drawing/2014/main" id="{187B4475-8158-46BE-9546-DF0FE444C33B}"/>
                </a:ext>
              </a:extLst>
            </p:cNvPr>
            <p:cNvCxnSpPr/>
            <p:nvPr/>
          </p:nvCxnSpPr>
          <p:spPr>
            <a:xfrm flipH="1">
              <a:off x="10496542" y="1579544"/>
              <a:ext cx="11281" cy="2233459"/>
            </a:xfrm>
            <a:prstGeom prst="line">
              <a:avLst/>
            </a:prstGeom>
            <a:noFill/>
            <a:ln w="38100">
              <a:solidFill>
                <a:schemeClr val="accent6"/>
              </a:solidFill>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0">
              <a:extLst>
                <a:ext uri="{FF2B5EF4-FFF2-40B4-BE49-F238E27FC236}">
                  <a16:creationId xmlns:a16="http://schemas.microsoft.com/office/drawing/2014/main" id="{4F23689B-1D73-4D00-A795-71951F71C205}"/>
                </a:ext>
              </a:extLst>
            </p:cNvPr>
            <p:cNvCxnSpPr/>
            <p:nvPr/>
          </p:nvCxnSpPr>
          <p:spPr>
            <a:xfrm>
              <a:off x="9391091" y="2696275"/>
              <a:ext cx="2233462" cy="0"/>
            </a:xfrm>
            <a:prstGeom prst="line">
              <a:avLst/>
            </a:prstGeom>
            <a:noFill/>
            <a:ln w="38100">
              <a:solidFill>
                <a:schemeClr val="accent5"/>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41" name="Oval 70">
              <a:extLst>
                <a:ext uri="{FF2B5EF4-FFF2-40B4-BE49-F238E27FC236}">
                  <a16:creationId xmlns:a16="http://schemas.microsoft.com/office/drawing/2014/main" id="{FBF9BD36-3EE7-4390-B228-61D4734517C3}"/>
                </a:ext>
              </a:extLst>
            </p:cNvPr>
            <p:cNvSpPr/>
            <p:nvPr/>
          </p:nvSpPr>
          <p:spPr>
            <a:xfrm rot="1569230">
              <a:off x="10237541" y="1544529"/>
              <a:ext cx="529282" cy="2335430"/>
            </a:xfrm>
            <a:prstGeom prst="ellipse">
              <a:avLst/>
            </a:prstGeom>
            <a:solidFill>
              <a:schemeClr val="tx2">
                <a:lumMod val="40000"/>
                <a:lumOff val="60000"/>
                <a:alpha val="50000"/>
              </a:schemeClr>
            </a:solidFill>
            <a:ln w="50800" cap="rnd">
              <a:solidFill>
                <a:schemeClr val="tx2"/>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3">
              <a:extLst>
                <a:ext uri="{FF2B5EF4-FFF2-40B4-BE49-F238E27FC236}">
                  <a16:creationId xmlns:a16="http://schemas.microsoft.com/office/drawing/2014/main" id="{1D50DEA3-3895-4DB1-BC35-277BB0C13663}"/>
                </a:ext>
              </a:extLst>
            </p:cNvPr>
            <p:cNvCxnSpPr/>
            <p:nvPr/>
          </p:nvCxnSpPr>
          <p:spPr>
            <a:xfrm flipV="1">
              <a:off x="9412734" y="1647225"/>
              <a:ext cx="2131674" cy="2131671"/>
            </a:xfrm>
            <a:prstGeom prst="line">
              <a:avLst/>
            </a:prstGeom>
            <a:ln w="25400" cap="rnd">
              <a:solidFill>
                <a:schemeClr val="bg1">
                  <a:lumMod val="50000"/>
                </a:schemeClr>
              </a:solidFill>
              <a:prstDash val="sysDash"/>
              <a:round/>
            </a:ln>
          </p:spPr>
          <p:style>
            <a:lnRef idx="1">
              <a:schemeClr val="accent1"/>
            </a:lnRef>
            <a:fillRef idx="0">
              <a:schemeClr val="accent1"/>
            </a:fillRef>
            <a:effectRef idx="0">
              <a:schemeClr val="accent1"/>
            </a:effectRef>
            <a:fontRef idx="minor">
              <a:schemeClr val="tx1"/>
            </a:fontRef>
          </p:style>
        </p:cxnSp>
        <p:sp>
          <p:nvSpPr>
            <p:cNvPr id="50" name="Rectangle 28">
              <a:extLst>
                <a:ext uri="{FF2B5EF4-FFF2-40B4-BE49-F238E27FC236}">
                  <a16:creationId xmlns:a16="http://schemas.microsoft.com/office/drawing/2014/main" id="{5F701C45-0FB2-42CE-B5B7-F9D4E10EF065}"/>
                </a:ext>
              </a:extLst>
            </p:cNvPr>
            <p:cNvSpPr/>
            <p:nvPr/>
          </p:nvSpPr>
          <p:spPr>
            <a:xfrm>
              <a:off x="9373253" y="1579544"/>
              <a:ext cx="2233462" cy="2233459"/>
            </a:xfrm>
            <a:prstGeom prst="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32">
              <a:extLst>
                <a:ext uri="{FF2B5EF4-FFF2-40B4-BE49-F238E27FC236}">
                  <a16:creationId xmlns:a16="http://schemas.microsoft.com/office/drawing/2014/main" id="{82723FB3-4112-484B-A2FD-E1F0C8E538FE}"/>
                </a:ext>
              </a:extLst>
            </p:cNvPr>
            <p:cNvCxnSpPr>
              <a:cxnSpLocks/>
            </p:cNvCxnSpPr>
            <p:nvPr/>
          </p:nvCxnSpPr>
          <p:spPr>
            <a:xfrm flipV="1">
              <a:off x="9987103" y="1579544"/>
              <a:ext cx="1065837" cy="2233459"/>
            </a:xfrm>
            <a:prstGeom prst="line">
              <a:avLst/>
            </a:prstGeom>
            <a:ln w="44450" cap="rnd">
              <a:solidFill>
                <a:schemeClr val="accent4"/>
              </a:solidFill>
              <a:round/>
            </a:ln>
          </p:spPr>
          <p:style>
            <a:lnRef idx="1">
              <a:schemeClr val="accent1"/>
            </a:lnRef>
            <a:fillRef idx="0">
              <a:schemeClr val="accent1"/>
            </a:fillRef>
            <a:effectRef idx="0">
              <a:schemeClr val="accent1"/>
            </a:effectRef>
            <a:fontRef idx="minor">
              <a:schemeClr val="tx1"/>
            </a:fontRef>
          </p:style>
        </p:cxnSp>
      </p:grpSp>
      <p:grpSp>
        <p:nvGrpSpPr>
          <p:cNvPr id="90" name="Gruppieren 89">
            <a:extLst>
              <a:ext uri="{FF2B5EF4-FFF2-40B4-BE49-F238E27FC236}">
                <a16:creationId xmlns:a16="http://schemas.microsoft.com/office/drawing/2014/main" id="{445954C5-8330-4524-BFD3-F03D3D9F384B}"/>
              </a:ext>
            </a:extLst>
          </p:cNvPr>
          <p:cNvGrpSpPr/>
          <p:nvPr/>
        </p:nvGrpSpPr>
        <p:grpSpPr>
          <a:xfrm>
            <a:off x="6899308" y="2243876"/>
            <a:ext cx="1672140" cy="1621428"/>
            <a:chOff x="6579365" y="1573710"/>
            <a:chExt cx="2312026" cy="2241909"/>
          </a:xfrm>
        </p:grpSpPr>
        <p:cxnSp>
          <p:nvCxnSpPr>
            <p:cNvPr id="52" name="Straight Connector 36">
              <a:extLst>
                <a:ext uri="{FF2B5EF4-FFF2-40B4-BE49-F238E27FC236}">
                  <a16:creationId xmlns:a16="http://schemas.microsoft.com/office/drawing/2014/main" id="{8B559281-12D5-4998-B3EC-EF031DB2CAEF}"/>
                </a:ext>
              </a:extLst>
            </p:cNvPr>
            <p:cNvCxnSpPr>
              <a:stCxn id="49" idx="0"/>
            </p:cNvCxnSpPr>
            <p:nvPr/>
          </p:nvCxnSpPr>
          <p:spPr>
            <a:xfrm flipH="1">
              <a:off x="7755668" y="1573710"/>
              <a:ext cx="11168" cy="2241909"/>
            </a:xfrm>
            <a:prstGeom prst="line">
              <a:avLst/>
            </a:prstGeom>
            <a:noFill/>
            <a:ln w="38100">
              <a:solidFill>
                <a:schemeClr val="accent6"/>
              </a:solidFill>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38">
              <a:extLst>
                <a:ext uri="{FF2B5EF4-FFF2-40B4-BE49-F238E27FC236}">
                  <a16:creationId xmlns:a16="http://schemas.microsoft.com/office/drawing/2014/main" id="{ABD1D9E5-6C8C-4FCE-83DE-21972B10D9AD}"/>
                </a:ext>
              </a:extLst>
            </p:cNvPr>
            <p:cNvCxnSpPr>
              <a:stCxn id="49" idx="1"/>
              <a:endCxn id="49" idx="3"/>
            </p:cNvCxnSpPr>
            <p:nvPr/>
          </p:nvCxnSpPr>
          <p:spPr>
            <a:xfrm>
              <a:off x="6661297" y="2694665"/>
              <a:ext cx="2211077" cy="0"/>
            </a:xfrm>
            <a:prstGeom prst="line">
              <a:avLst/>
            </a:prstGeom>
            <a:noFill/>
            <a:ln w="38100">
              <a:solidFill>
                <a:schemeClr val="accent5"/>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42" name="Oval 69">
              <a:extLst>
                <a:ext uri="{FF2B5EF4-FFF2-40B4-BE49-F238E27FC236}">
                  <a16:creationId xmlns:a16="http://schemas.microsoft.com/office/drawing/2014/main" id="{0D900E6F-FA18-4027-B86C-BF9A3FE64614}"/>
                </a:ext>
              </a:extLst>
            </p:cNvPr>
            <p:cNvSpPr/>
            <p:nvPr/>
          </p:nvSpPr>
          <p:spPr>
            <a:xfrm rot="3817649">
              <a:off x="7469735" y="1554685"/>
              <a:ext cx="531285" cy="2312026"/>
            </a:xfrm>
            <a:prstGeom prst="ellipse">
              <a:avLst/>
            </a:prstGeom>
            <a:solidFill>
              <a:schemeClr val="tx2">
                <a:lumMod val="40000"/>
                <a:lumOff val="60000"/>
                <a:alpha val="50000"/>
              </a:schemeClr>
            </a:solidFill>
            <a:ln w="50800" cap="rnd">
              <a:solidFill>
                <a:schemeClr val="tx2"/>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2">
              <a:extLst>
                <a:ext uri="{FF2B5EF4-FFF2-40B4-BE49-F238E27FC236}">
                  <a16:creationId xmlns:a16="http://schemas.microsoft.com/office/drawing/2014/main" id="{D3FD6CB9-3319-402E-B033-2137668AEAC7}"/>
                </a:ext>
              </a:extLst>
            </p:cNvPr>
            <p:cNvCxnSpPr/>
            <p:nvPr/>
          </p:nvCxnSpPr>
          <p:spPr>
            <a:xfrm flipV="1">
              <a:off x="6700382" y="1641647"/>
              <a:ext cx="2110310" cy="2139736"/>
            </a:xfrm>
            <a:prstGeom prst="line">
              <a:avLst/>
            </a:prstGeom>
            <a:ln w="25400" cap="rnd">
              <a:solidFill>
                <a:schemeClr val="bg1">
                  <a:lumMod val="50000"/>
                </a:schemeClr>
              </a:solidFill>
              <a:prstDash val="sysDash"/>
              <a:round/>
            </a:ln>
          </p:spPr>
          <p:style>
            <a:lnRef idx="1">
              <a:schemeClr val="accent1"/>
            </a:lnRef>
            <a:fillRef idx="0">
              <a:schemeClr val="accent1"/>
            </a:fillRef>
            <a:effectRef idx="0">
              <a:schemeClr val="accent1"/>
            </a:effectRef>
            <a:fontRef idx="minor">
              <a:schemeClr val="tx1"/>
            </a:fontRef>
          </p:style>
        </p:cxnSp>
        <p:sp>
          <p:nvSpPr>
            <p:cNvPr id="49" name="Rectangle 27">
              <a:extLst>
                <a:ext uri="{FF2B5EF4-FFF2-40B4-BE49-F238E27FC236}">
                  <a16:creationId xmlns:a16="http://schemas.microsoft.com/office/drawing/2014/main" id="{3D4E0188-B221-49D4-BF57-B99970AB999E}"/>
                </a:ext>
              </a:extLst>
            </p:cNvPr>
            <p:cNvSpPr/>
            <p:nvPr/>
          </p:nvSpPr>
          <p:spPr>
            <a:xfrm>
              <a:off x="6661297" y="1573710"/>
              <a:ext cx="2211077" cy="2241909"/>
            </a:xfrm>
            <a:prstGeom prst="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29">
              <a:extLst>
                <a:ext uri="{FF2B5EF4-FFF2-40B4-BE49-F238E27FC236}">
                  <a16:creationId xmlns:a16="http://schemas.microsoft.com/office/drawing/2014/main" id="{9D89ACD5-480C-490D-8C5F-EEFFE1154187}"/>
                </a:ext>
              </a:extLst>
            </p:cNvPr>
            <p:cNvCxnSpPr>
              <a:cxnSpLocks/>
            </p:cNvCxnSpPr>
            <p:nvPr/>
          </p:nvCxnSpPr>
          <p:spPr>
            <a:xfrm flipV="1">
              <a:off x="6661297" y="2159730"/>
              <a:ext cx="2188743" cy="1069868"/>
            </a:xfrm>
            <a:prstGeom prst="line">
              <a:avLst/>
            </a:prstGeom>
            <a:ln w="44450" cap="rnd">
              <a:solidFill>
                <a:schemeClr val="accent4"/>
              </a:solidFill>
              <a:round/>
            </a:ln>
          </p:spPr>
          <p:style>
            <a:lnRef idx="1">
              <a:schemeClr val="accent1"/>
            </a:lnRef>
            <a:fillRef idx="0">
              <a:schemeClr val="accent1"/>
            </a:fillRef>
            <a:effectRef idx="0">
              <a:schemeClr val="accent1"/>
            </a:effectRef>
            <a:fontRef idx="minor">
              <a:schemeClr val="tx1"/>
            </a:fontRef>
          </p:style>
        </p:cxnSp>
      </p:grpSp>
      <p:grpSp>
        <p:nvGrpSpPr>
          <p:cNvPr id="88" name="Gruppieren 87">
            <a:extLst>
              <a:ext uri="{FF2B5EF4-FFF2-40B4-BE49-F238E27FC236}">
                <a16:creationId xmlns:a16="http://schemas.microsoft.com/office/drawing/2014/main" id="{F3C3B090-6AB5-431F-BED2-FAD4E3195056}"/>
              </a:ext>
            </a:extLst>
          </p:cNvPr>
          <p:cNvGrpSpPr/>
          <p:nvPr/>
        </p:nvGrpSpPr>
        <p:grpSpPr>
          <a:xfrm>
            <a:off x="879606" y="2246595"/>
            <a:ext cx="1615318" cy="1615314"/>
            <a:chOff x="570534" y="1577599"/>
            <a:chExt cx="2233462" cy="2233456"/>
          </a:xfrm>
        </p:grpSpPr>
        <p:cxnSp>
          <p:nvCxnSpPr>
            <p:cNvPr id="63" name="Straight Connector 57">
              <a:extLst>
                <a:ext uri="{FF2B5EF4-FFF2-40B4-BE49-F238E27FC236}">
                  <a16:creationId xmlns:a16="http://schemas.microsoft.com/office/drawing/2014/main" id="{39276DC3-AD01-4A35-A600-7FB08D994FF1}"/>
                </a:ext>
              </a:extLst>
            </p:cNvPr>
            <p:cNvCxnSpPr>
              <a:stCxn id="61" idx="0"/>
            </p:cNvCxnSpPr>
            <p:nvPr/>
          </p:nvCxnSpPr>
          <p:spPr>
            <a:xfrm flipH="1">
              <a:off x="1675985" y="1577599"/>
              <a:ext cx="11281" cy="2233456"/>
            </a:xfrm>
            <a:prstGeom prst="line">
              <a:avLst/>
            </a:prstGeom>
            <a:noFill/>
            <a:ln w="38100">
              <a:solidFill>
                <a:schemeClr val="accent6"/>
              </a:solidFill>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58">
              <a:extLst>
                <a:ext uri="{FF2B5EF4-FFF2-40B4-BE49-F238E27FC236}">
                  <a16:creationId xmlns:a16="http://schemas.microsoft.com/office/drawing/2014/main" id="{E00F3B66-B82C-45FF-AC65-75D949F5040E}"/>
                </a:ext>
              </a:extLst>
            </p:cNvPr>
            <p:cNvCxnSpPr>
              <a:stCxn id="61" idx="1"/>
              <a:endCxn id="61" idx="3"/>
            </p:cNvCxnSpPr>
            <p:nvPr/>
          </p:nvCxnSpPr>
          <p:spPr>
            <a:xfrm>
              <a:off x="570534" y="2694328"/>
              <a:ext cx="2233462" cy="0"/>
            </a:xfrm>
            <a:prstGeom prst="line">
              <a:avLst/>
            </a:prstGeom>
            <a:noFill/>
            <a:ln w="38100">
              <a:solidFill>
                <a:schemeClr val="accent5"/>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44" name="Oval 60">
              <a:extLst>
                <a:ext uri="{FF2B5EF4-FFF2-40B4-BE49-F238E27FC236}">
                  <a16:creationId xmlns:a16="http://schemas.microsoft.com/office/drawing/2014/main" id="{A8777C10-A99C-4F60-ADB0-34E35443BB6C}"/>
                </a:ext>
              </a:extLst>
            </p:cNvPr>
            <p:cNvSpPr/>
            <p:nvPr/>
          </p:nvSpPr>
          <p:spPr>
            <a:xfrm>
              <a:off x="854722" y="1891849"/>
              <a:ext cx="1642260" cy="1642255"/>
            </a:xfrm>
            <a:prstGeom prst="ellipse">
              <a:avLst/>
            </a:prstGeom>
            <a:solidFill>
              <a:schemeClr val="tx2">
                <a:lumMod val="40000"/>
                <a:lumOff val="60000"/>
                <a:alpha val="50000"/>
              </a:schemeClr>
            </a:solidFill>
            <a:ln w="50800" cap="rnd">
              <a:solidFill>
                <a:schemeClr val="tx2"/>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0">
              <a:extLst>
                <a:ext uri="{FF2B5EF4-FFF2-40B4-BE49-F238E27FC236}">
                  <a16:creationId xmlns:a16="http://schemas.microsoft.com/office/drawing/2014/main" id="{47B99734-BB3C-4FC0-817A-6E15BA770C3C}"/>
                </a:ext>
              </a:extLst>
            </p:cNvPr>
            <p:cNvCxnSpPr/>
            <p:nvPr/>
          </p:nvCxnSpPr>
          <p:spPr>
            <a:xfrm flipV="1">
              <a:off x="610015" y="1645279"/>
              <a:ext cx="2131674" cy="2131669"/>
            </a:xfrm>
            <a:prstGeom prst="line">
              <a:avLst/>
            </a:prstGeom>
            <a:ln w="44450" cap="rnd">
              <a:solidFill>
                <a:schemeClr val="accent4"/>
              </a:solidFill>
              <a:round/>
            </a:ln>
          </p:spPr>
          <p:style>
            <a:lnRef idx="1">
              <a:schemeClr val="accent1"/>
            </a:lnRef>
            <a:fillRef idx="0">
              <a:schemeClr val="accent1"/>
            </a:fillRef>
            <a:effectRef idx="0">
              <a:schemeClr val="accent1"/>
            </a:effectRef>
            <a:fontRef idx="minor">
              <a:schemeClr val="tx1"/>
            </a:fontRef>
          </p:style>
        </p:cxnSp>
        <p:sp>
          <p:nvSpPr>
            <p:cNvPr id="61" name="Rectangle 54">
              <a:extLst>
                <a:ext uri="{FF2B5EF4-FFF2-40B4-BE49-F238E27FC236}">
                  <a16:creationId xmlns:a16="http://schemas.microsoft.com/office/drawing/2014/main" id="{502AE164-5269-4A53-87AE-675178C7C7A6}"/>
                </a:ext>
              </a:extLst>
            </p:cNvPr>
            <p:cNvSpPr/>
            <p:nvPr/>
          </p:nvSpPr>
          <p:spPr>
            <a:xfrm>
              <a:off x="570534" y="1577599"/>
              <a:ext cx="2233462" cy="2233456"/>
            </a:xfrm>
            <a:prstGeom prst="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uppieren 88">
            <a:extLst>
              <a:ext uri="{FF2B5EF4-FFF2-40B4-BE49-F238E27FC236}">
                <a16:creationId xmlns:a16="http://schemas.microsoft.com/office/drawing/2014/main" id="{D3017839-7912-4AA0-8913-5EF750816476}"/>
              </a:ext>
            </a:extLst>
          </p:cNvPr>
          <p:cNvGrpSpPr/>
          <p:nvPr/>
        </p:nvGrpSpPr>
        <p:grpSpPr>
          <a:xfrm>
            <a:off x="3517686" y="2242465"/>
            <a:ext cx="1869386" cy="1615314"/>
            <a:chOff x="3160002" y="1573469"/>
            <a:chExt cx="2584754" cy="2233456"/>
          </a:xfrm>
        </p:grpSpPr>
        <p:cxnSp>
          <p:nvCxnSpPr>
            <p:cNvPr id="59" name="Straight Connector 52">
              <a:extLst>
                <a:ext uri="{FF2B5EF4-FFF2-40B4-BE49-F238E27FC236}">
                  <a16:creationId xmlns:a16="http://schemas.microsoft.com/office/drawing/2014/main" id="{BFEA1C9A-C221-4A6C-BC55-10ECE0BAE8FF}"/>
                </a:ext>
              </a:extLst>
            </p:cNvPr>
            <p:cNvCxnSpPr/>
            <p:nvPr/>
          </p:nvCxnSpPr>
          <p:spPr>
            <a:xfrm flipH="1">
              <a:off x="4446791" y="1573469"/>
              <a:ext cx="11177" cy="2233456"/>
            </a:xfrm>
            <a:prstGeom prst="line">
              <a:avLst/>
            </a:prstGeom>
            <a:noFill/>
            <a:ln w="38100">
              <a:solidFill>
                <a:schemeClr val="accent6"/>
              </a:solidFill>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3">
              <a:extLst>
                <a:ext uri="{FF2B5EF4-FFF2-40B4-BE49-F238E27FC236}">
                  <a16:creationId xmlns:a16="http://schemas.microsoft.com/office/drawing/2014/main" id="{25DA36F9-1736-46AE-8B06-7F51BE450208}"/>
                </a:ext>
              </a:extLst>
            </p:cNvPr>
            <p:cNvCxnSpPr/>
            <p:nvPr/>
          </p:nvCxnSpPr>
          <p:spPr>
            <a:xfrm>
              <a:off x="3351468" y="2690198"/>
              <a:ext cx="2213000" cy="0"/>
            </a:xfrm>
            <a:prstGeom prst="line">
              <a:avLst/>
            </a:prstGeom>
            <a:noFill/>
            <a:ln w="38100">
              <a:solidFill>
                <a:schemeClr val="accent5"/>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43" name="Oval 61">
              <a:extLst>
                <a:ext uri="{FF2B5EF4-FFF2-40B4-BE49-F238E27FC236}">
                  <a16:creationId xmlns:a16="http://schemas.microsoft.com/office/drawing/2014/main" id="{37CBEBB8-9AFA-41BC-BCFB-C5F00BA90CF7}"/>
                </a:ext>
              </a:extLst>
            </p:cNvPr>
            <p:cNvSpPr/>
            <p:nvPr/>
          </p:nvSpPr>
          <p:spPr>
            <a:xfrm rot="2700000">
              <a:off x="4156779" y="1416469"/>
              <a:ext cx="591200" cy="2584754"/>
            </a:xfrm>
            <a:prstGeom prst="ellipse">
              <a:avLst/>
            </a:prstGeom>
            <a:solidFill>
              <a:schemeClr val="tx2">
                <a:lumMod val="40000"/>
                <a:lumOff val="60000"/>
                <a:alpha val="50000"/>
              </a:schemeClr>
            </a:solidFill>
            <a:ln w="50800" cap="rnd">
              <a:solidFill>
                <a:schemeClr val="tx2"/>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1">
              <a:extLst>
                <a:ext uri="{FF2B5EF4-FFF2-40B4-BE49-F238E27FC236}">
                  <a16:creationId xmlns:a16="http://schemas.microsoft.com/office/drawing/2014/main" id="{BE68B3EC-F1A0-416A-9FD0-092A7409A09F}"/>
                </a:ext>
              </a:extLst>
            </p:cNvPr>
            <p:cNvCxnSpPr/>
            <p:nvPr/>
          </p:nvCxnSpPr>
          <p:spPr>
            <a:xfrm flipV="1">
              <a:off x="3372912" y="1641149"/>
              <a:ext cx="2112145" cy="2131669"/>
            </a:xfrm>
            <a:prstGeom prst="line">
              <a:avLst/>
            </a:prstGeom>
            <a:ln w="44450" cap="rnd">
              <a:solidFill>
                <a:schemeClr val="accent4"/>
              </a:solidFill>
              <a:round/>
            </a:ln>
          </p:spPr>
          <p:style>
            <a:lnRef idx="1">
              <a:schemeClr val="accent1"/>
            </a:lnRef>
            <a:fillRef idx="0">
              <a:schemeClr val="accent1"/>
            </a:fillRef>
            <a:effectRef idx="0">
              <a:schemeClr val="accent1"/>
            </a:effectRef>
            <a:fontRef idx="minor">
              <a:schemeClr val="tx1"/>
            </a:fontRef>
          </p:style>
        </p:cxnSp>
        <p:sp>
          <p:nvSpPr>
            <p:cNvPr id="62" name="Rectangle 55">
              <a:extLst>
                <a:ext uri="{FF2B5EF4-FFF2-40B4-BE49-F238E27FC236}">
                  <a16:creationId xmlns:a16="http://schemas.microsoft.com/office/drawing/2014/main" id="{95181A2F-8534-4E35-92BB-EC03D9EFC01E}"/>
                </a:ext>
              </a:extLst>
            </p:cNvPr>
            <p:cNvSpPr/>
            <p:nvPr/>
          </p:nvSpPr>
          <p:spPr>
            <a:xfrm>
              <a:off x="3333793" y="1573469"/>
              <a:ext cx="2213000" cy="2233456"/>
            </a:xfrm>
            <a:prstGeom prst="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hteck 77">
            <a:extLst>
              <a:ext uri="{FF2B5EF4-FFF2-40B4-BE49-F238E27FC236}">
                <a16:creationId xmlns:a16="http://schemas.microsoft.com/office/drawing/2014/main" id="{93698CFD-7738-459D-BA35-97F3B8566525}"/>
              </a:ext>
            </a:extLst>
          </p:cNvPr>
          <p:cNvSpPr/>
          <p:nvPr/>
        </p:nvSpPr>
        <p:spPr>
          <a:xfrm>
            <a:off x="570534" y="3964641"/>
            <a:ext cx="2213858" cy="106129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t"/>
          <a:lstStyle/>
          <a:p>
            <a:pPr algn="ctr"/>
            <a:r>
              <a:rPr lang="de-DE" dirty="0">
                <a:latin typeface="Source Sans Pro" panose="020B0503030403020204" pitchFamily="34" charset="0"/>
                <a:ea typeface="Source Sans Pro" panose="020B0503030403020204" pitchFamily="34" charset="0"/>
              </a:rPr>
              <a:t>Low r-</a:t>
            </a:r>
            <a:r>
              <a:rPr lang="de-DE" dirty="0" err="1">
                <a:latin typeface="Source Sans Pro" panose="020B0503030403020204" pitchFamily="34" charset="0"/>
                <a:ea typeface="Source Sans Pro" panose="020B0503030403020204" pitchFamily="34" charset="0"/>
              </a:rPr>
              <a:t>Alerting</a:t>
            </a:r>
            <a:endParaRPr lang="de-DE" dirty="0">
              <a:latin typeface="Source Sans Pro" panose="020B0503030403020204" pitchFamily="34" charset="0"/>
              <a:ea typeface="Source Sans Pro" panose="020B0503030403020204" pitchFamily="34" charset="0"/>
            </a:endParaRPr>
          </a:p>
          <a:p>
            <a:pPr algn="ctr"/>
            <a:r>
              <a:rPr lang="de-DE" dirty="0">
                <a:latin typeface="Source Sans Pro" panose="020B0503030403020204" pitchFamily="34" charset="0"/>
                <a:ea typeface="Source Sans Pro" panose="020B0503030403020204" pitchFamily="34" charset="0"/>
              </a:rPr>
              <a:t>Wide </a:t>
            </a:r>
            <a:r>
              <a:rPr lang="de-DE" dirty="0" err="1">
                <a:latin typeface="Source Sans Pro" panose="020B0503030403020204" pitchFamily="34" charset="0"/>
                <a:ea typeface="Source Sans Pro" panose="020B0503030403020204" pitchFamily="34" charset="0"/>
              </a:rPr>
              <a:t>spread</a:t>
            </a:r>
            <a:endParaRPr lang="de-DE" dirty="0">
              <a:latin typeface="Source Sans Pro" panose="020B0503030403020204" pitchFamily="34" charset="0"/>
              <a:ea typeface="Source Sans Pro" panose="020B0503030403020204" pitchFamily="34" charset="0"/>
            </a:endParaRPr>
          </a:p>
          <a:p>
            <a:pPr algn="ctr"/>
            <a:r>
              <a:rPr lang="de-DE" dirty="0" err="1">
                <a:latin typeface="Source Sans Pro" panose="020B0503030403020204" pitchFamily="34" charset="0"/>
                <a:ea typeface="Source Sans Pro" panose="020B0503030403020204" pitchFamily="34" charset="0"/>
              </a:rPr>
              <a:t>Slope</a:t>
            </a:r>
            <a:r>
              <a:rPr lang="de-DE" dirty="0">
                <a:latin typeface="Source Sans Pro" panose="020B0503030403020204" pitchFamily="34" charset="0"/>
                <a:ea typeface="Source Sans Pro" panose="020B0503030403020204" pitchFamily="34" charset="0"/>
              </a:rPr>
              <a:t> ≈ 1</a:t>
            </a:r>
          </a:p>
        </p:txBody>
      </p:sp>
      <p:sp>
        <p:nvSpPr>
          <p:cNvPr id="79" name="Rechteck 78">
            <a:extLst>
              <a:ext uri="{FF2B5EF4-FFF2-40B4-BE49-F238E27FC236}">
                <a16:creationId xmlns:a16="http://schemas.microsoft.com/office/drawing/2014/main" id="{0FE20670-0027-4823-902C-B8D882A21A69}"/>
              </a:ext>
            </a:extLst>
          </p:cNvPr>
          <p:cNvSpPr/>
          <p:nvPr/>
        </p:nvSpPr>
        <p:spPr>
          <a:xfrm>
            <a:off x="3331908" y="3964641"/>
            <a:ext cx="2213858" cy="106129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t"/>
          <a:lstStyle/>
          <a:p>
            <a:pPr algn="ctr"/>
            <a:r>
              <a:rPr lang="de-DE" dirty="0">
                <a:latin typeface="Source Sans Pro" panose="020B0503030403020204" pitchFamily="34" charset="0"/>
                <a:ea typeface="Source Sans Pro" panose="020B0503030403020204" pitchFamily="34" charset="0"/>
              </a:rPr>
              <a:t>High r-</a:t>
            </a:r>
            <a:r>
              <a:rPr lang="de-DE" dirty="0" err="1">
                <a:latin typeface="Source Sans Pro" panose="020B0503030403020204" pitchFamily="34" charset="0"/>
                <a:ea typeface="Source Sans Pro" panose="020B0503030403020204" pitchFamily="34" charset="0"/>
              </a:rPr>
              <a:t>Alerting</a:t>
            </a:r>
            <a:endParaRPr lang="de-DE" dirty="0">
              <a:latin typeface="Source Sans Pro" panose="020B0503030403020204" pitchFamily="34" charset="0"/>
              <a:ea typeface="Source Sans Pro" panose="020B0503030403020204" pitchFamily="34" charset="0"/>
            </a:endParaRPr>
          </a:p>
          <a:p>
            <a:pPr algn="ctr"/>
            <a:r>
              <a:rPr lang="de-DE" dirty="0" err="1">
                <a:latin typeface="Source Sans Pro" panose="020B0503030403020204" pitchFamily="34" charset="0"/>
                <a:ea typeface="Source Sans Pro" panose="020B0503030403020204" pitchFamily="34" charset="0"/>
              </a:rPr>
              <a:t>Good</a:t>
            </a:r>
            <a:r>
              <a:rPr lang="de-DE" dirty="0">
                <a:latin typeface="Source Sans Pro" panose="020B0503030403020204" pitchFamily="34" charset="0"/>
                <a:ea typeface="Source Sans Pro" panose="020B0503030403020204" pitchFamily="34" charset="0"/>
              </a:rPr>
              <a:t> linear fit</a:t>
            </a:r>
          </a:p>
          <a:p>
            <a:pPr algn="ctr"/>
            <a:r>
              <a:rPr lang="de-DE" dirty="0" err="1">
                <a:latin typeface="Source Sans Pro" panose="020B0503030403020204" pitchFamily="34" charset="0"/>
                <a:ea typeface="Source Sans Pro" panose="020B0503030403020204" pitchFamily="34" charset="0"/>
              </a:rPr>
              <a:t>Slope</a:t>
            </a:r>
            <a:r>
              <a:rPr lang="de-DE" dirty="0">
                <a:latin typeface="Source Sans Pro" panose="020B0503030403020204" pitchFamily="34" charset="0"/>
                <a:ea typeface="Source Sans Pro" panose="020B0503030403020204" pitchFamily="34" charset="0"/>
              </a:rPr>
              <a:t> ≈ 1</a:t>
            </a:r>
            <a:endParaRPr lang="en-US" dirty="0">
              <a:latin typeface="Source Sans Pro" panose="020B0503030403020204" pitchFamily="34" charset="0"/>
              <a:ea typeface="Source Sans Pro" panose="020B0503030403020204" pitchFamily="34" charset="0"/>
            </a:endParaRPr>
          </a:p>
        </p:txBody>
      </p:sp>
      <p:sp>
        <p:nvSpPr>
          <p:cNvPr id="80" name="Rechteck 79">
            <a:extLst>
              <a:ext uri="{FF2B5EF4-FFF2-40B4-BE49-F238E27FC236}">
                <a16:creationId xmlns:a16="http://schemas.microsoft.com/office/drawing/2014/main" id="{EFA5D10B-22C2-45EA-AFB1-F05C59FEB036}"/>
              </a:ext>
            </a:extLst>
          </p:cNvPr>
          <p:cNvSpPr/>
          <p:nvPr/>
        </p:nvSpPr>
        <p:spPr>
          <a:xfrm>
            <a:off x="6658975" y="3964641"/>
            <a:ext cx="2213858" cy="245561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t"/>
          <a:lstStyle/>
          <a:p>
            <a:pPr algn="ctr"/>
            <a:r>
              <a:rPr lang="de-DE" dirty="0">
                <a:latin typeface="Source Sans Pro" panose="020B0503030403020204" pitchFamily="34" charset="0"/>
                <a:ea typeface="Source Sans Pro" panose="020B0503030403020204" pitchFamily="34" charset="0"/>
              </a:rPr>
              <a:t>High r-</a:t>
            </a:r>
            <a:r>
              <a:rPr lang="de-DE" dirty="0" err="1">
                <a:latin typeface="Source Sans Pro" panose="020B0503030403020204" pitchFamily="34" charset="0"/>
                <a:ea typeface="Source Sans Pro" panose="020B0503030403020204" pitchFamily="34" charset="0"/>
              </a:rPr>
              <a:t>Alerting</a:t>
            </a:r>
            <a:endParaRPr lang="de-DE" dirty="0">
              <a:latin typeface="Source Sans Pro" panose="020B0503030403020204" pitchFamily="34" charset="0"/>
              <a:ea typeface="Source Sans Pro" panose="020B0503030403020204" pitchFamily="34" charset="0"/>
            </a:endParaRPr>
          </a:p>
          <a:p>
            <a:pPr algn="ctr"/>
            <a:r>
              <a:rPr lang="de-DE" dirty="0" err="1">
                <a:latin typeface="Source Sans Pro" panose="020B0503030403020204" pitchFamily="34" charset="0"/>
                <a:ea typeface="Source Sans Pro" panose="020B0503030403020204" pitchFamily="34" charset="0"/>
              </a:rPr>
              <a:t>Good</a:t>
            </a:r>
            <a:r>
              <a:rPr lang="de-DE" dirty="0">
                <a:latin typeface="Source Sans Pro" panose="020B0503030403020204" pitchFamily="34" charset="0"/>
                <a:ea typeface="Source Sans Pro" panose="020B0503030403020204" pitchFamily="34" charset="0"/>
              </a:rPr>
              <a:t> linear fit</a:t>
            </a:r>
          </a:p>
          <a:p>
            <a:pPr algn="ctr"/>
            <a:r>
              <a:rPr lang="de-DE" dirty="0" err="1">
                <a:latin typeface="Source Sans Pro" panose="020B0503030403020204" pitchFamily="34" charset="0"/>
                <a:ea typeface="Source Sans Pro" panose="020B0503030403020204" pitchFamily="34" charset="0"/>
              </a:rPr>
              <a:t>Slope</a:t>
            </a:r>
            <a:r>
              <a:rPr lang="de-DE" dirty="0">
                <a:latin typeface="Source Sans Pro" panose="020B0503030403020204" pitchFamily="34" charset="0"/>
                <a:ea typeface="Source Sans Pro" panose="020B0503030403020204" pitchFamily="34" charset="0"/>
              </a:rPr>
              <a:t> &lt; 1</a:t>
            </a:r>
          </a:p>
          <a:p>
            <a:pPr algn="ctr"/>
            <a:endParaRPr lang="de-DE" dirty="0">
              <a:latin typeface="Source Sans Pro" panose="020B0503030403020204" pitchFamily="34" charset="0"/>
              <a:ea typeface="Source Sans Pro" panose="020B0503030403020204" pitchFamily="34" charset="0"/>
            </a:endParaRPr>
          </a:p>
        </p:txBody>
      </p:sp>
      <p:sp>
        <p:nvSpPr>
          <p:cNvPr id="81" name="Rechteck 80">
            <a:extLst>
              <a:ext uri="{FF2B5EF4-FFF2-40B4-BE49-F238E27FC236}">
                <a16:creationId xmlns:a16="http://schemas.microsoft.com/office/drawing/2014/main" id="{1ADEA2E6-05B2-4880-99DF-55CDAAABB471}"/>
              </a:ext>
            </a:extLst>
          </p:cNvPr>
          <p:cNvSpPr/>
          <p:nvPr/>
        </p:nvSpPr>
        <p:spPr>
          <a:xfrm>
            <a:off x="9391957" y="3964641"/>
            <a:ext cx="2213858" cy="245561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t"/>
          <a:lstStyle/>
          <a:p>
            <a:pPr algn="ctr"/>
            <a:r>
              <a:rPr lang="de-DE" dirty="0">
                <a:latin typeface="Source Sans Pro" panose="020B0503030403020204" pitchFamily="34" charset="0"/>
                <a:ea typeface="Source Sans Pro" panose="020B0503030403020204" pitchFamily="34" charset="0"/>
              </a:rPr>
              <a:t>High r-</a:t>
            </a:r>
            <a:r>
              <a:rPr lang="de-DE" dirty="0" err="1">
                <a:latin typeface="Source Sans Pro" panose="020B0503030403020204" pitchFamily="34" charset="0"/>
                <a:ea typeface="Source Sans Pro" panose="020B0503030403020204" pitchFamily="34" charset="0"/>
              </a:rPr>
              <a:t>Alerting</a:t>
            </a:r>
            <a:endParaRPr lang="de-DE" dirty="0">
              <a:latin typeface="Source Sans Pro" panose="020B0503030403020204" pitchFamily="34" charset="0"/>
              <a:ea typeface="Source Sans Pro" panose="020B0503030403020204" pitchFamily="34" charset="0"/>
            </a:endParaRPr>
          </a:p>
          <a:p>
            <a:pPr algn="ctr"/>
            <a:r>
              <a:rPr lang="de-DE" dirty="0" err="1">
                <a:latin typeface="Source Sans Pro" panose="020B0503030403020204" pitchFamily="34" charset="0"/>
                <a:ea typeface="Source Sans Pro" panose="020B0503030403020204" pitchFamily="34" charset="0"/>
              </a:rPr>
              <a:t>Good</a:t>
            </a:r>
            <a:r>
              <a:rPr lang="de-DE" dirty="0">
                <a:latin typeface="Source Sans Pro" panose="020B0503030403020204" pitchFamily="34" charset="0"/>
                <a:ea typeface="Source Sans Pro" panose="020B0503030403020204" pitchFamily="34" charset="0"/>
              </a:rPr>
              <a:t> linear fit</a:t>
            </a:r>
          </a:p>
          <a:p>
            <a:pPr algn="ctr"/>
            <a:r>
              <a:rPr lang="de-DE" dirty="0" err="1">
                <a:latin typeface="Source Sans Pro" panose="020B0503030403020204" pitchFamily="34" charset="0"/>
                <a:ea typeface="Source Sans Pro" panose="020B0503030403020204" pitchFamily="34" charset="0"/>
              </a:rPr>
              <a:t>Slope</a:t>
            </a:r>
            <a:r>
              <a:rPr lang="de-DE" dirty="0">
                <a:latin typeface="Source Sans Pro" panose="020B0503030403020204" pitchFamily="34" charset="0"/>
                <a:ea typeface="Source Sans Pro" panose="020B0503030403020204" pitchFamily="34" charset="0"/>
              </a:rPr>
              <a:t> &gt; 1</a:t>
            </a:r>
            <a:endParaRPr lang="en-US" dirty="0">
              <a:latin typeface="Source Sans Pro" panose="020B0503030403020204" pitchFamily="34" charset="0"/>
              <a:ea typeface="Source Sans Pro" panose="020B0503030403020204" pitchFamily="34" charset="0"/>
            </a:endParaRPr>
          </a:p>
        </p:txBody>
      </p:sp>
      <p:sp>
        <p:nvSpPr>
          <p:cNvPr id="92" name="Textfeld 91">
            <a:extLst>
              <a:ext uri="{FF2B5EF4-FFF2-40B4-BE49-F238E27FC236}">
                <a16:creationId xmlns:a16="http://schemas.microsoft.com/office/drawing/2014/main" id="{A26759F1-792C-4D95-9019-F5C685000BD2}"/>
              </a:ext>
            </a:extLst>
          </p:cNvPr>
          <p:cNvSpPr txBox="1"/>
          <p:nvPr/>
        </p:nvSpPr>
        <p:spPr>
          <a:xfrm>
            <a:off x="765105" y="1468453"/>
            <a:ext cx="4612160" cy="523220"/>
          </a:xfrm>
          <a:prstGeom prst="rect">
            <a:avLst/>
          </a:prstGeom>
          <a:noFill/>
        </p:spPr>
        <p:txBody>
          <a:bodyPr wrap="none" rtlCol="0">
            <a:spAutoFit/>
          </a:bodyPr>
          <a:lstStyle/>
          <a:p>
            <a:pPr algn="ctr"/>
            <a:r>
              <a:rPr lang="de-DE" sz="2800" dirty="0" err="1">
                <a:latin typeface="Source Sans Pro Black" panose="020B0803030403020204" pitchFamily="34" charset="0"/>
                <a:ea typeface="Source Sans Pro Black" panose="020B0803030403020204" pitchFamily="34" charset="0"/>
              </a:rPr>
              <a:t>Correlation</a:t>
            </a:r>
            <a:r>
              <a:rPr lang="de-DE" sz="2800" dirty="0">
                <a:latin typeface="Source Sans Pro Black" panose="020B0803030403020204" pitchFamily="34" charset="0"/>
                <a:ea typeface="Source Sans Pro Black" panose="020B0803030403020204" pitchFamily="34" charset="0"/>
              </a:rPr>
              <a:t> </a:t>
            </a:r>
            <a:r>
              <a:rPr lang="de-DE" sz="2800" dirty="0" err="1">
                <a:latin typeface="Source Sans Pro Black" panose="020B0803030403020204" pitchFamily="34" charset="0"/>
                <a:ea typeface="Source Sans Pro Black" panose="020B0803030403020204" pitchFamily="34" charset="0"/>
              </a:rPr>
              <a:t>of</a:t>
            </a:r>
            <a:r>
              <a:rPr lang="de-DE" sz="2800" dirty="0">
                <a:latin typeface="Source Sans Pro Black" panose="020B0803030403020204" pitchFamily="34" charset="0"/>
                <a:ea typeface="Source Sans Pro Black" panose="020B0803030403020204" pitchFamily="34" charset="0"/>
              </a:rPr>
              <a:t> </a:t>
            </a:r>
            <a:r>
              <a:rPr lang="de-DE" sz="2800" dirty="0" err="1">
                <a:latin typeface="Source Sans Pro Black" panose="020B0803030403020204" pitchFamily="34" charset="0"/>
                <a:ea typeface="Source Sans Pro Black" panose="020B0803030403020204" pitchFamily="34" charset="0"/>
              </a:rPr>
              <a:t>correlations</a:t>
            </a:r>
            <a:endParaRPr lang="de-DE" sz="2800" dirty="0">
              <a:latin typeface="Source Sans Pro Black" panose="020B0803030403020204" pitchFamily="34" charset="0"/>
              <a:ea typeface="Source Sans Pro Black" panose="020B0803030403020204" pitchFamily="34" charset="0"/>
            </a:endParaRPr>
          </a:p>
        </p:txBody>
      </p:sp>
      <p:sp>
        <p:nvSpPr>
          <p:cNvPr id="93" name="Textfeld 92">
            <a:extLst>
              <a:ext uri="{FF2B5EF4-FFF2-40B4-BE49-F238E27FC236}">
                <a16:creationId xmlns:a16="http://schemas.microsoft.com/office/drawing/2014/main" id="{788E23E5-8012-4B14-A55F-3F9C0D896AA6}"/>
              </a:ext>
            </a:extLst>
          </p:cNvPr>
          <p:cNvSpPr txBox="1"/>
          <p:nvPr/>
        </p:nvSpPr>
        <p:spPr>
          <a:xfrm>
            <a:off x="8503612" y="1468453"/>
            <a:ext cx="1253869" cy="523220"/>
          </a:xfrm>
          <a:prstGeom prst="rect">
            <a:avLst/>
          </a:prstGeom>
          <a:noFill/>
        </p:spPr>
        <p:txBody>
          <a:bodyPr wrap="none" rtlCol="0">
            <a:spAutoFit/>
          </a:bodyPr>
          <a:lstStyle/>
          <a:p>
            <a:pPr algn="ctr"/>
            <a:r>
              <a:rPr lang="de-DE" sz="2800" dirty="0" err="1">
                <a:latin typeface="Source Sans Pro Black" panose="020B0803030403020204" pitchFamily="34" charset="0"/>
                <a:ea typeface="Source Sans Pro Black" panose="020B0803030403020204" pitchFamily="34" charset="0"/>
              </a:rPr>
              <a:t>Slopes</a:t>
            </a:r>
            <a:endParaRPr lang="en-US" sz="2800" dirty="0">
              <a:latin typeface="Source Sans Pro Black" panose="020B0803030403020204" pitchFamily="34" charset="0"/>
              <a:ea typeface="Source Sans Pro Black" panose="020B0803030403020204" pitchFamily="34" charset="0"/>
            </a:endParaRPr>
          </a:p>
        </p:txBody>
      </p:sp>
      <p:sp>
        <p:nvSpPr>
          <p:cNvPr id="94" name="Textfeld 93">
            <a:extLst>
              <a:ext uri="{FF2B5EF4-FFF2-40B4-BE49-F238E27FC236}">
                <a16:creationId xmlns:a16="http://schemas.microsoft.com/office/drawing/2014/main" id="{5D26F2BF-D5C6-4CEB-B336-A056BFAC946B}"/>
              </a:ext>
            </a:extLst>
          </p:cNvPr>
          <p:cNvSpPr txBox="1"/>
          <p:nvPr/>
        </p:nvSpPr>
        <p:spPr>
          <a:xfrm>
            <a:off x="0" y="5064403"/>
            <a:ext cx="6094378" cy="923330"/>
          </a:xfrm>
          <a:prstGeom prst="rect">
            <a:avLst/>
          </a:prstGeom>
          <a:noFill/>
        </p:spPr>
        <p:txBody>
          <a:bodyPr wrap="square">
            <a:spAutoFit/>
          </a:bodyPr>
          <a:lstStyle/>
          <a:p>
            <a:pPr algn="ctr"/>
            <a:r>
              <a:rPr lang="de-DE" b="1" dirty="0">
                <a:latin typeface="Source Sans Pro" panose="020B0503030403020204" pitchFamily="34" charset="0"/>
                <a:ea typeface="Source Sans Pro" panose="020B0503030403020204" pitchFamily="34" charset="0"/>
              </a:rPr>
              <a:t>High r-</a:t>
            </a:r>
            <a:r>
              <a:rPr lang="de-DE" b="1" dirty="0" err="1">
                <a:latin typeface="Source Sans Pro" panose="020B0503030403020204" pitchFamily="34" charset="0"/>
                <a:ea typeface="Source Sans Pro" panose="020B0503030403020204" pitchFamily="34" charset="0"/>
              </a:rPr>
              <a:t>Alerting</a:t>
            </a:r>
            <a:r>
              <a:rPr lang="de-DE" b="1" dirty="0">
                <a:latin typeface="Source Sans Pro" panose="020B0503030403020204" pitchFamily="34" charset="0"/>
                <a:ea typeface="Source Sans Pro" panose="020B0503030403020204" pitchFamily="34" charset="0"/>
              </a:rPr>
              <a:t> </a:t>
            </a:r>
            <a:r>
              <a:rPr lang="de-DE" dirty="0">
                <a:latin typeface="Source Sans Pro" panose="020B0503030403020204" pitchFamily="34" charset="0"/>
                <a:ea typeface="Source Sans Pro" panose="020B0503030403020204" pitchFamily="34" charset="0"/>
              </a:rPr>
              <a:t>(~</a:t>
            </a:r>
            <a:r>
              <a:rPr lang="de-DE" dirty="0" err="1">
                <a:latin typeface="Source Sans Pro" panose="020B0503030403020204" pitchFamily="34" charset="0"/>
                <a:ea typeface="Source Sans Pro" panose="020B0503030403020204" pitchFamily="34" charset="0"/>
              </a:rPr>
              <a:t>good</a:t>
            </a:r>
            <a:r>
              <a:rPr lang="de-DE" dirty="0">
                <a:latin typeface="Source Sans Pro" panose="020B0503030403020204" pitchFamily="34" charset="0"/>
                <a:ea typeface="Source Sans Pro" panose="020B0503030403020204" pitchFamily="34" charset="0"/>
              </a:rPr>
              <a:t> linear fit)</a:t>
            </a:r>
          </a:p>
          <a:p>
            <a:pPr algn="ctr"/>
            <a:r>
              <a:rPr lang="de-DE" dirty="0" err="1">
                <a:solidFill>
                  <a:schemeClr val="dk1"/>
                </a:solidFill>
                <a:latin typeface="Source Sans Pro" panose="020B0503030403020204" pitchFamily="34" charset="0"/>
                <a:ea typeface="Source Sans Pro" panose="020B0503030403020204" pitchFamily="34" charset="0"/>
              </a:rPr>
              <a:t>implies</a:t>
            </a:r>
            <a:r>
              <a:rPr lang="de-DE" dirty="0">
                <a:solidFill>
                  <a:schemeClr val="dk1"/>
                </a:solidFill>
                <a:latin typeface="Source Sans Pro" panose="020B0503030403020204" pitchFamily="34" charset="0"/>
                <a:ea typeface="Source Sans Pro" panose="020B0503030403020204" pitchFamily="34" charset="0"/>
              </a:rPr>
              <a:t> </a:t>
            </a:r>
            <a:r>
              <a:rPr lang="de-DE" b="1" dirty="0" err="1">
                <a:solidFill>
                  <a:schemeClr val="dk1"/>
                </a:solidFill>
                <a:latin typeface="Source Sans Pro" panose="020B0503030403020204" pitchFamily="34" charset="0"/>
                <a:ea typeface="Source Sans Pro" panose="020B0503030403020204" pitchFamily="34" charset="0"/>
              </a:rPr>
              <a:t>good</a:t>
            </a:r>
            <a:r>
              <a:rPr lang="de-DE" b="1" dirty="0">
                <a:solidFill>
                  <a:schemeClr val="dk1"/>
                </a:solidFill>
                <a:latin typeface="Source Sans Pro" panose="020B0503030403020204" pitchFamily="34" charset="0"/>
                <a:ea typeface="Source Sans Pro" panose="020B0503030403020204" pitchFamily="34" charset="0"/>
              </a:rPr>
              <a:t> </a:t>
            </a:r>
            <a:r>
              <a:rPr lang="de-DE" b="1" dirty="0" err="1">
                <a:solidFill>
                  <a:schemeClr val="dk1"/>
                </a:solidFill>
                <a:latin typeface="Source Sans Pro" panose="020B0503030403020204" pitchFamily="34" charset="0"/>
                <a:ea typeface="Source Sans Pro" panose="020B0503030403020204" pitchFamily="34" charset="0"/>
              </a:rPr>
              <a:t>conceptual</a:t>
            </a:r>
            <a:r>
              <a:rPr lang="de-DE" b="1" dirty="0">
                <a:solidFill>
                  <a:schemeClr val="dk1"/>
                </a:solidFill>
                <a:latin typeface="Source Sans Pro" panose="020B0503030403020204" pitchFamily="34" charset="0"/>
                <a:ea typeface="Source Sans Pro" panose="020B0503030403020204" pitchFamily="34" charset="0"/>
              </a:rPr>
              <a:t> </a:t>
            </a:r>
            <a:r>
              <a:rPr lang="de-DE" b="1" dirty="0" err="1">
                <a:solidFill>
                  <a:schemeClr val="dk1"/>
                </a:solidFill>
                <a:latin typeface="Source Sans Pro" panose="020B0503030403020204" pitchFamily="34" charset="0"/>
                <a:ea typeface="Source Sans Pro" panose="020B0503030403020204" pitchFamily="34" charset="0"/>
              </a:rPr>
              <a:t>comparability</a:t>
            </a:r>
            <a:endParaRPr lang="de-DE" b="1" dirty="0">
              <a:solidFill>
                <a:schemeClr val="dk1"/>
              </a:solidFill>
              <a:latin typeface="Source Sans Pro" panose="020B0503030403020204" pitchFamily="34" charset="0"/>
              <a:ea typeface="Source Sans Pro" panose="020B0503030403020204" pitchFamily="34" charset="0"/>
            </a:endParaRPr>
          </a:p>
          <a:p>
            <a:pPr algn="ctr"/>
            <a:r>
              <a:rPr lang="de-DE" dirty="0" err="1">
                <a:solidFill>
                  <a:schemeClr val="dk1"/>
                </a:solidFill>
                <a:latin typeface="Source Sans Pro" panose="020B0503030403020204" pitchFamily="34" charset="0"/>
                <a:ea typeface="Source Sans Pro" panose="020B0503030403020204" pitchFamily="34" charset="0"/>
              </a:rPr>
              <a:t>However</a:t>
            </a:r>
            <a:r>
              <a:rPr lang="de-DE" dirty="0">
                <a:solidFill>
                  <a:schemeClr val="dk1"/>
                </a:solidFill>
                <a:latin typeface="Source Sans Pro" panose="020B0503030403020204" pitchFamily="34" charset="0"/>
                <a:ea typeface="Source Sans Pro" panose="020B0503030403020204" pitchFamily="34" charset="0"/>
              </a:rPr>
              <a:t>, the </a:t>
            </a:r>
            <a:r>
              <a:rPr lang="de-DE" b="1" dirty="0" err="1">
                <a:solidFill>
                  <a:schemeClr val="dk1"/>
                </a:solidFill>
                <a:latin typeface="Source Sans Pro" panose="020B0503030403020204" pitchFamily="34" charset="0"/>
                <a:ea typeface="Source Sans Pro" panose="020B0503030403020204" pitchFamily="34" charset="0"/>
              </a:rPr>
              <a:t>slope</a:t>
            </a:r>
            <a:r>
              <a:rPr lang="de-DE" dirty="0">
                <a:solidFill>
                  <a:schemeClr val="dk1"/>
                </a:solidFill>
                <a:latin typeface="Source Sans Pro" panose="020B0503030403020204" pitchFamily="34" charset="0"/>
                <a:ea typeface="Source Sans Pro" panose="020B0503030403020204" pitchFamily="34" charset="0"/>
              </a:rPr>
              <a:t> </a:t>
            </a:r>
            <a:r>
              <a:rPr lang="de-DE" dirty="0" err="1">
                <a:solidFill>
                  <a:schemeClr val="dk1"/>
                </a:solidFill>
                <a:latin typeface="Source Sans Pro" panose="020B0503030403020204" pitchFamily="34" charset="0"/>
                <a:ea typeface="Source Sans Pro" panose="020B0503030403020204" pitchFamily="34" charset="0"/>
              </a:rPr>
              <a:t>should</a:t>
            </a:r>
            <a:r>
              <a:rPr lang="de-DE" dirty="0">
                <a:solidFill>
                  <a:schemeClr val="dk1"/>
                </a:solidFill>
                <a:latin typeface="Source Sans Pro" panose="020B0503030403020204" pitchFamily="34" charset="0"/>
                <a:ea typeface="Source Sans Pro" panose="020B0503030403020204" pitchFamily="34" charset="0"/>
              </a:rPr>
              <a:t> also </a:t>
            </a:r>
            <a:r>
              <a:rPr lang="de-DE" dirty="0" err="1">
                <a:solidFill>
                  <a:schemeClr val="dk1"/>
                </a:solidFill>
                <a:latin typeface="Source Sans Pro" panose="020B0503030403020204" pitchFamily="34" charset="0"/>
                <a:ea typeface="Source Sans Pro" panose="020B0503030403020204" pitchFamily="34" charset="0"/>
              </a:rPr>
              <a:t>be</a:t>
            </a:r>
            <a:r>
              <a:rPr lang="de-DE" dirty="0">
                <a:solidFill>
                  <a:schemeClr val="dk1"/>
                </a:solidFill>
                <a:latin typeface="Source Sans Pro" panose="020B0503030403020204" pitchFamily="34" charset="0"/>
                <a:ea typeface="Source Sans Pro" panose="020B0503030403020204" pitchFamily="34" charset="0"/>
              </a:rPr>
              <a:t> </a:t>
            </a:r>
            <a:r>
              <a:rPr lang="de-DE" b="1" dirty="0" err="1">
                <a:solidFill>
                  <a:schemeClr val="dk1"/>
                </a:solidFill>
                <a:latin typeface="Source Sans Pro" panose="020B0503030403020204" pitchFamily="34" charset="0"/>
                <a:ea typeface="Source Sans Pro" panose="020B0503030403020204" pitchFamily="34" charset="0"/>
              </a:rPr>
              <a:t>close</a:t>
            </a:r>
            <a:r>
              <a:rPr lang="de-DE" b="1" dirty="0">
                <a:solidFill>
                  <a:schemeClr val="dk1"/>
                </a:solidFill>
                <a:latin typeface="Source Sans Pro" panose="020B0503030403020204" pitchFamily="34" charset="0"/>
                <a:ea typeface="Source Sans Pro" panose="020B0503030403020204" pitchFamily="34" charset="0"/>
              </a:rPr>
              <a:t> </a:t>
            </a:r>
            <a:r>
              <a:rPr lang="de-DE" b="1" dirty="0" err="1">
                <a:solidFill>
                  <a:schemeClr val="dk1"/>
                </a:solidFill>
                <a:latin typeface="Source Sans Pro" panose="020B0503030403020204" pitchFamily="34" charset="0"/>
                <a:ea typeface="Source Sans Pro" panose="020B0503030403020204" pitchFamily="34" charset="0"/>
              </a:rPr>
              <a:t>to</a:t>
            </a:r>
            <a:r>
              <a:rPr lang="de-DE" b="1" dirty="0">
                <a:solidFill>
                  <a:schemeClr val="dk1"/>
                </a:solidFill>
                <a:latin typeface="Source Sans Pro" panose="020B0503030403020204" pitchFamily="34" charset="0"/>
                <a:ea typeface="Source Sans Pro" panose="020B0503030403020204" pitchFamily="34" charset="0"/>
              </a:rPr>
              <a:t> 1!</a:t>
            </a:r>
            <a:endParaRPr lang="en-US" b="1" dirty="0">
              <a:solidFill>
                <a:schemeClr val="dk1"/>
              </a:solidFill>
              <a:latin typeface="Source Sans Pro" panose="020B0503030403020204" pitchFamily="34" charset="0"/>
              <a:ea typeface="Source Sans Pro" panose="020B0503030403020204" pitchFamily="34" charset="0"/>
            </a:endParaRPr>
          </a:p>
        </p:txBody>
      </p:sp>
      <p:sp>
        <p:nvSpPr>
          <p:cNvPr id="95" name="Textfeld 94">
            <a:extLst>
              <a:ext uri="{FF2B5EF4-FFF2-40B4-BE49-F238E27FC236}">
                <a16:creationId xmlns:a16="http://schemas.microsoft.com/office/drawing/2014/main" id="{E0F9BBCB-56B2-4C0F-8052-2B586CDF3FEB}"/>
              </a:ext>
            </a:extLst>
          </p:cNvPr>
          <p:cNvSpPr txBox="1"/>
          <p:nvPr/>
        </p:nvSpPr>
        <p:spPr>
          <a:xfrm>
            <a:off x="5963056" y="5064403"/>
            <a:ext cx="6094378" cy="923330"/>
          </a:xfrm>
          <a:prstGeom prst="rect">
            <a:avLst/>
          </a:prstGeom>
          <a:noFill/>
        </p:spPr>
        <p:txBody>
          <a:bodyPr wrap="square">
            <a:spAutoFit/>
          </a:bodyPr>
          <a:lstStyle/>
          <a:p>
            <a:pPr algn="ctr"/>
            <a:r>
              <a:rPr lang="de-DE" dirty="0" err="1">
                <a:solidFill>
                  <a:schemeClr val="dk1"/>
                </a:solidFill>
                <a:latin typeface="Source Sans Pro" panose="020B0503030403020204" pitchFamily="34" charset="0"/>
                <a:ea typeface="Source Sans Pro" panose="020B0503030403020204" pitchFamily="34" charset="0"/>
              </a:rPr>
              <a:t>However</a:t>
            </a:r>
            <a:r>
              <a:rPr lang="de-DE" dirty="0">
                <a:solidFill>
                  <a:schemeClr val="dk1"/>
                </a:solidFill>
                <a:latin typeface="Source Sans Pro" panose="020B0503030403020204" pitchFamily="34" charset="0"/>
                <a:ea typeface="Source Sans Pro" panose="020B0503030403020204" pitchFamily="34" charset="0"/>
              </a:rPr>
              <a:t>, </a:t>
            </a:r>
            <a:r>
              <a:rPr lang="de-DE" b="1" dirty="0" err="1">
                <a:solidFill>
                  <a:schemeClr val="dk1"/>
                </a:solidFill>
                <a:latin typeface="Source Sans Pro" panose="020B0503030403020204" pitchFamily="34" charset="0"/>
                <a:ea typeface="Source Sans Pro" panose="020B0503030403020204" pitchFamily="34" charset="0"/>
              </a:rPr>
              <a:t>good</a:t>
            </a:r>
            <a:r>
              <a:rPr lang="de-DE" b="1" dirty="0">
                <a:solidFill>
                  <a:schemeClr val="dk1"/>
                </a:solidFill>
                <a:latin typeface="Source Sans Pro" panose="020B0503030403020204" pitchFamily="34" charset="0"/>
                <a:ea typeface="Source Sans Pro" panose="020B0503030403020204" pitchFamily="34" charset="0"/>
              </a:rPr>
              <a:t> linear fit but a </a:t>
            </a:r>
            <a:r>
              <a:rPr lang="de-DE" b="1" dirty="0" err="1">
                <a:solidFill>
                  <a:schemeClr val="dk1"/>
                </a:solidFill>
                <a:latin typeface="Source Sans Pro" panose="020B0503030403020204" pitchFamily="34" charset="0"/>
                <a:ea typeface="Source Sans Pro" panose="020B0503030403020204" pitchFamily="34" charset="0"/>
              </a:rPr>
              <a:t>slope</a:t>
            </a:r>
            <a:r>
              <a:rPr lang="de-DE" b="1" dirty="0">
                <a:solidFill>
                  <a:schemeClr val="dk1"/>
                </a:solidFill>
                <a:latin typeface="Source Sans Pro" panose="020B0503030403020204" pitchFamily="34" charset="0"/>
                <a:ea typeface="Source Sans Pro" panose="020B0503030403020204" pitchFamily="34" charset="0"/>
              </a:rPr>
              <a:t> ≠ 1 </a:t>
            </a:r>
          </a:p>
          <a:p>
            <a:pPr algn="ctr"/>
            <a:r>
              <a:rPr lang="de-DE" dirty="0" err="1">
                <a:solidFill>
                  <a:schemeClr val="dk1"/>
                </a:solidFill>
                <a:latin typeface="Source Sans Pro" panose="020B0503030403020204" pitchFamily="34" charset="0"/>
                <a:ea typeface="Source Sans Pro" panose="020B0503030403020204" pitchFamily="34" charset="0"/>
              </a:rPr>
              <a:t>might</a:t>
            </a:r>
            <a:r>
              <a:rPr lang="de-DE" dirty="0">
                <a:solidFill>
                  <a:schemeClr val="dk1"/>
                </a:solidFill>
                <a:latin typeface="Source Sans Pro" panose="020B0503030403020204" pitchFamily="34" charset="0"/>
                <a:ea typeface="Source Sans Pro" panose="020B0503030403020204" pitchFamily="34" charset="0"/>
              </a:rPr>
              <a:t> </a:t>
            </a:r>
            <a:r>
              <a:rPr lang="de-DE" dirty="0" err="1">
                <a:solidFill>
                  <a:schemeClr val="dk1"/>
                </a:solidFill>
                <a:latin typeface="Source Sans Pro" panose="020B0503030403020204" pitchFamily="34" charset="0"/>
                <a:ea typeface="Source Sans Pro" panose="020B0503030403020204" pitchFamily="34" charset="0"/>
              </a:rPr>
              <a:t>imply</a:t>
            </a:r>
            <a:r>
              <a:rPr lang="de-DE" dirty="0">
                <a:solidFill>
                  <a:schemeClr val="dk1"/>
                </a:solidFill>
                <a:latin typeface="Source Sans Pro" panose="020B0503030403020204" pitchFamily="34" charset="0"/>
                <a:ea typeface="Source Sans Pro" panose="020B0503030403020204" pitchFamily="34" charset="0"/>
              </a:rPr>
              <a:t> a </a:t>
            </a:r>
            <a:r>
              <a:rPr lang="de-DE" b="1" dirty="0">
                <a:solidFill>
                  <a:schemeClr val="dk1"/>
                </a:solidFill>
                <a:latin typeface="Source Sans Pro" panose="020B0503030403020204" pitchFamily="34" charset="0"/>
                <a:ea typeface="Source Sans Pro" panose="020B0503030403020204" pitchFamily="34" charset="0"/>
              </a:rPr>
              <a:t>global </a:t>
            </a:r>
            <a:r>
              <a:rPr lang="de-DE" b="1" dirty="0" err="1">
                <a:solidFill>
                  <a:schemeClr val="dk1"/>
                </a:solidFill>
                <a:latin typeface="Source Sans Pro" panose="020B0503030403020204" pitchFamily="34" charset="0"/>
                <a:ea typeface="Source Sans Pro" panose="020B0503030403020204" pitchFamily="34" charset="0"/>
              </a:rPr>
              <a:t>difference</a:t>
            </a:r>
            <a:r>
              <a:rPr lang="de-DE" b="1" dirty="0">
                <a:solidFill>
                  <a:schemeClr val="dk1"/>
                </a:solidFill>
                <a:latin typeface="Source Sans Pro" panose="020B0503030403020204" pitchFamily="34" charset="0"/>
                <a:ea typeface="Source Sans Pro" panose="020B0503030403020204" pitchFamily="34" charset="0"/>
              </a:rPr>
              <a:t> in </a:t>
            </a:r>
            <a:r>
              <a:rPr lang="de-DE" b="1" dirty="0" err="1">
                <a:solidFill>
                  <a:schemeClr val="dk1"/>
                </a:solidFill>
                <a:latin typeface="Source Sans Pro" panose="020B0503030403020204" pitchFamily="34" charset="0"/>
                <a:ea typeface="Source Sans Pro" panose="020B0503030403020204" pitchFamily="34" charset="0"/>
              </a:rPr>
              <a:t>random</a:t>
            </a:r>
            <a:r>
              <a:rPr lang="de-DE" b="1" dirty="0">
                <a:solidFill>
                  <a:schemeClr val="dk1"/>
                </a:solidFill>
                <a:latin typeface="Source Sans Pro" panose="020B0503030403020204" pitchFamily="34" charset="0"/>
                <a:ea typeface="Source Sans Pro" panose="020B0503030403020204" pitchFamily="34" charset="0"/>
              </a:rPr>
              <a:t> </a:t>
            </a:r>
            <a:r>
              <a:rPr lang="de-DE" b="1" dirty="0" err="1">
                <a:solidFill>
                  <a:schemeClr val="dk1"/>
                </a:solidFill>
                <a:latin typeface="Source Sans Pro" panose="020B0503030403020204" pitchFamily="34" charset="0"/>
                <a:ea typeface="Source Sans Pro" panose="020B0503030403020204" pitchFamily="34" charset="0"/>
              </a:rPr>
              <a:t>errors</a:t>
            </a:r>
            <a:r>
              <a:rPr lang="de-DE" dirty="0">
                <a:solidFill>
                  <a:schemeClr val="dk1"/>
                </a:solidFill>
                <a:latin typeface="Source Sans Pro" panose="020B0503030403020204" pitchFamily="34" charset="0"/>
                <a:ea typeface="Source Sans Pro" panose="020B0503030403020204" pitchFamily="34" charset="0"/>
              </a:rPr>
              <a:t> </a:t>
            </a:r>
          </a:p>
          <a:p>
            <a:pPr algn="ctr"/>
            <a:r>
              <a:rPr lang="de-DE" dirty="0" err="1">
                <a:solidFill>
                  <a:schemeClr val="dk1"/>
                </a:solidFill>
                <a:latin typeface="Source Sans Pro" panose="020B0503030403020204" pitchFamily="34" charset="0"/>
                <a:ea typeface="Source Sans Pro" panose="020B0503030403020204" pitchFamily="34" charset="0"/>
              </a:rPr>
              <a:t>between</a:t>
            </a:r>
            <a:r>
              <a:rPr lang="de-DE" dirty="0">
                <a:solidFill>
                  <a:schemeClr val="dk1"/>
                </a:solidFill>
                <a:latin typeface="Source Sans Pro" panose="020B0503030403020204" pitchFamily="34" charset="0"/>
                <a:ea typeface="Source Sans Pro" panose="020B0503030403020204" pitchFamily="34" charset="0"/>
              </a:rPr>
              <a:t> the </a:t>
            </a:r>
            <a:r>
              <a:rPr lang="de-DE" dirty="0" err="1">
                <a:solidFill>
                  <a:schemeClr val="dk1"/>
                </a:solidFill>
                <a:latin typeface="Source Sans Pro" panose="020B0503030403020204" pitchFamily="34" charset="0"/>
                <a:ea typeface="Source Sans Pro" panose="020B0503030403020204" pitchFamily="34" charset="0"/>
              </a:rPr>
              <a:t>modes</a:t>
            </a:r>
            <a:r>
              <a:rPr lang="de-DE" dirty="0">
                <a:solidFill>
                  <a:schemeClr val="dk1"/>
                </a:solidFill>
                <a:latin typeface="Source Sans Pro" panose="020B0503030403020204" pitchFamily="34" charset="0"/>
                <a:ea typeface="Source Sans Pro" panose="020B0503030403020204" pitchFamily="34" charset="0"/>
              </a:rPr>
              <a:t>!</a:t>
            </a:r>
            <a:endParaRPr lang="en-US" dirty="0">
              <a:solidFill>
                <a:schemeClr val="dk1"/>
              </a:solidFill>
              <a:latin typeface="Source Sans Pro" panose="020B0503030403020204" pitchFamily="34" charset="0"/>
              <a:ea typeface="Source Sans Pro" panose="020B0503030403020204" pitchFamily="34" charset="0"/>
            </a:endParaRPr>
          </a:p>
        </p:txBody>
      </p:sp>
      <p:sp>
        <p:nvSpPr>
          <p:cNvPr id="4" name="Foliennummernplatzhalter 3">
            <a:extLst>
              <a:ext uri="{FF2B5EF4-FFF2-40B4-BE49-F238E27FC236}">
                <a16:creationId xmlns:a16="http://schemas.microsoft.com/office/drawing/2014/main" id="{D8F03E42-759A-4B44-A486-32E12221F089}"/>
              </a:ext>
            </a:extLst>
          </p:cNvPr>
          <p:cNvSpPr>
            <a:spLocks noGrp="1"/>
          </p:cNvSpPr>
          <p:nvPr>
            <p:ph type="sldNum" sz="quarter" idx="12"/>
          </p:nvPr>
        </p:nvSpPr>
        <p:spPr/>
        <p:txBody>
          <a:bodyPr/>
          <a:lstStyle/>
          <a:p>
            <a:fld id="{90C2389C-3430-4069-9E08-8BBDF98C334F}" type="slidenum">
              <a:rPr lang="en-US" smtClean="0"/>
              <a:t>20</a:t>
            </a:fld>
            <a:endParaRPr lang="en-US" dirty="0"/>
          </a:p>
        </p:txBody>
      </p:sp>
    </p:spTree>
    <p:extLst>
      <p:ext uri="{BB962C8B-B14F-4D97-AF65-F5344CB8AC3E}">
        <p14:creationId xmlns:p14="http://schemas.microsoft.com/office/powerpoint/2010/main" val="3969530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pieren 40">
            <a:extLst>
              <a:ext uri="{FF2B5EF4-FFF2-40B4-BE49-F238E27FC236}">
                <a16:creationId xmlns:a16="http://schemas.microsoft.com/office/drawing/2014/main" id="{C33617B3-D0DF-4E07-9E14-2756B76B5496}"/>
              </a:ext>
            </a:extLst>
          </p:cNvPr>
          <p:cNvGrpSpPr/>
          <p:nvPr/>
        </p:nvGrpSpPr>
        <p:grpSpPr>
          <a:xfrm>
            <a:off x="1275307" y="2190864"/>
            <a:ext cx="1363825" cy="1397755"/>
            <a:chOff x="1471114" y="2463767"/>
            <a:chExt cx="1363825" cy="1397755"/>
          </a:xfrm>
        </p:grpSpPr>
        <p:grpSp>
          <p:nvGrpSpPr>
            <p:cNvPr id="30" name="Gruppieren 29">
              <a:extLst>
                <a:ext uri="{FF2B5EF4-FFF2-40B4-BE49-F238E27FC236}">
                  <a16:creationId xmlns:a16="http://schemas.microsoft.com/office/drawing/2014/main" id="{0291B734-7E38-4230-8C40-AE761A0CF2F7}"/>
                </a:ext>
              </a:extLst>
            </p:cNvPr>
            <p:cNvGrpSpPr/>
            <p:nvPr/>
          </p:nvGrpSpPr>
          <p:grpSpPr>
            <a:xfrm>
              <a:off x="1708359" y="2463767"/>
              <a:ext cx="1126580" cy="1097770"/>
              <a:chOff x="2921960" y="4150898"/>
              <a:chExt cx="2237297" cy="2180084"/>
            </a:xfrm>
          </p:grpSpPr>
          <p:sp>
            <p:nvSpPr>
              <p:cNvPr id="4" name="Ellipse 3">
                <a:extLst>
                  <a:ext uri="{FF2B5EF4-FFF2-40B4-BE49-F238E27FC236}">
                    <a16:creationId xmlns:a16="http://schemas.microsoft.com/office/drawing/2014/main" id="{8939F224-E3C1-4186-9423-DF3CEA050DA8}"/>
                  </a:ext>
                </a:extLst>
              </p:cNvPr>
              <p:cNvSpPr/>
              <p:nvPr/>
            </p:nvSpPr>
            <p:spPr>
              <a:xfrm rot="1152360">
                <a:off x="4623547" y="4973085"/>
                <a:ext cx="535710" cy="535710"/>
              </a:xfrm>
              <a:prstGeom prst="ellipse">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hteck 4">
                <a:extLst>
                  <a:ext uri="{FF2B5EF4-FFF2-40B4-BE49-F238E27FC236}">
                    <a16:creationId xmlns:a16="http://schemas.microsoft.com/office/drawing/2014/main" id="{4CCC9237-1A88-481C-9EAA-6DC34A7C32E8}"/>
                  </a:ext>
                </a:extLst>
              </p:cNvPr>
              <p:cNvSpPr/>
              <p:nvPr/>
            </p:nvSpPr>
            <p:spPr>
              <a:xfrm>
                <a:off x="2921960" y="4150898"/>
                <a:ext cx="1191490" cy="397164"/>
              </a:xfrm>
              <a:prstGeom prst="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hteck 5">
                <a:extLst>
                  <a:ext uri="{FF2B5EF4-FFF2-40B4-BE49-F238E27FC236}">
                    <a16:creationId xmlns:a16="http://schemas.microsoft.com/office/drawing/2014/main" id="{04443F38-9E53-458A-A11E-2C7E6062C240}"/>
                  </a:ext>
                </a:extLst>
              </p:cNvPr>
              <p:cNvSpPr/>
              <p:nvPr/>
            </p:nvSpPr>
            <p:spPr>
              <a:xfrm>
                <a:off x="2921960" y="4740161"/>
                <a:ext cx="1191490" cy="397164"/>
              </a:xfrm>
              <a:prstGeom prst="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hteck 6">
                <a:extLst>
                  <a:ext uri="{FF2B5EF4-FFF2-40B4-BE49-F238E27FC236}">
                    <a16:creationId xmlns:a16="http://schemas.microsoft.com/office/drawing/2014/main" id="{11D7AB7E-3E6B-4B5D-8F1F-B9A1CF7FE2E2}"/>
                  </a:ext>
                </a:extLst>
              </p:cNvPr>
              <p:cNvSpPr/>
              <p:nvPr/>
            </p:nvSpPr>
            <p:spPr>
              <a:xfrm>
                <a:off x="2921960" y="5344557"/>
                <a:ext cx="1191490" cy="397164"/>
              </a:xfrm>
              <a:prstGeom prst="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 name="Rechteck 7">
                <a:extLst>
                  <a:ext uri="{FF2B5EF4-FFF2-40B4-BE49-F238E27FC236}">
                    <a16:creationId xmlns:a16="http://schemas.microsoft.com/office/drawing/2014/main" id="{F02C7473-8723-4C4A-B055-841ACFB578A1}"/>
                  </a:ext>
                </a:extLst>
              </p:cNvPr>
              <p:cNvSpPr/>
              <p:nvPr/>
            </p:nvSpPr>
            <p:spPr>
              <a:xfrm>
                <a:off x="2921960" y="5933818"/>
                <a:ext cx="1191490" cy="397164"/>
              </a:xfrm>
              <a:prstGeom prst="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cxnSp>
            <p:nvCxnSpPr>
              <p:cNvPr id="9" name="Gerade Verbindung mit Pfeil 8">
                <a:extLst>
                  <a:ext uri="{FF2B5EF4-FFF2-40B4-BE49-F238E27FC236}">
                    <a16:creationId xmlns:a16="http://schemas.microsoft.com/office/drawing/2014/main" id="{7942104F-A552-4569-9D7C-4F31B7DC75C1}"/>
                  </a:ext>
                </a:extLst>
              </p:cNvPr>
              <p:cNvCxnSpPr>
                <a:stCxn id="5" idx="3"/>
                <a:endCxn id="4" idx="1"/>
              </p:cNvCxnSpPr>
              <p:nvPr/>
            </p:nvCxnSpPr>
            <p:spPr>
              <a:xfrm>
                <a:off x="4113450" y="4349480"/>
                <a:ext cx="661399" cy="650294"/>
              </a:xfrm>
              <a:prstGeom prst="straightConnector1">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ACAE9A64-7D39-458A-AC22-194E4426CC3B}"/>
                  </a:ext>
                </a:extLst>
              </p:cNvPr>
              <p:cNvCxnSpPr>
                <a:stCxn id="6" idx="3"/>
                <a:endCxn id="4" idx="2"/>
              </p:cNvCxnSpPr>
              <p:nvPr/>
            </p:nvCxnSpPr>
            <p:spPr>
              <a:xfrm>
                <a:off x="4113450" y="4938743"/>
                <a:ext cx="525006" cy="214082"/>
              </a:xfrm>
              <a:prstGeom prst="straightConnector1">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E13A99C-7558-4F57-AF30-D96870D93DCC}"/>
                  </a:ext>
                </a:extLst>
              </p:cNvPr>
              <p:cNvCxnSpPr>
                <a:stCxn id="7" idx="3"/>
                <a:endCxn id="4" idx="3"/>
              </p:cNvCxnSpPr>
              <p:nvPr/>
            </p:nvCxnSpPr>
            <p:spPr>
              <a:xfrm flipV="1">
                <a:off x="4113450" y="5357493"/>
                <a:ext cx="536786" cy="185646"/>
              </a:xfrm>
              <a:prstGeom prst="straightConnector1">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8E4CF22D-9328-4412-A0AA-73E90AAF4F2C}"/>
                  </a:ext>
                </a:extLst>
              </p:cNvPr>
              <p:cNvCxnSpPr>
                <a:stCxn id="8" idx="3"/>
                <a:endCxn id="4" idx="4"/>
              </p:cNvCxnSpPr>
              <p:nvPr/>
            </p:nvCxnSpPr>
            <p:spPr>
              <a:xfrm flipV="1">
                <a:off x="4113450" y="5493887"/>
                <a:ext cx="689837" cy="638513"/>
              </a:xfrm>
              <a:prstGeom prst="straightConnector1">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uppieren 30">
              <a:extLst>
                <a:ext uri="{FF2B5EF4-FFF2-40B4-BE49-F238E27FC236}">
                  <a16:creationId xmlns:a16="http://schemas.microsoft.com/office/drawing/2014/main" id="{553A673F-957A-48E3-88BB-38E8D75929FE}"/>
                </a:ext>
              </a:extLst>
            </p:cNvPr>
            <p:cNvGrpSpPr/>
            <p:nvPr/>
          </p:nvGrpSpPr>
          <p:grpSpPr>
            <a:xfrm>
              <a:off x="1471114" y="2763752"/>
              <a:ext cx="1126580" cy="1097770"/>
              <a:chOff x="2921960" y="4150898"/>
              <a:chExt cx="2237297" cy="2180084"/>
            </a:xfrm>
            <a:solidFill>
              <a:schemeClr val="bg1">
                <a:alpha val="80000"/>
              </a:schemeClr>
            </a:solidFill>
          </p:grpSpPr>
          <p:sp>
            <p:nvSpPr>
              <p:cNvPr id="32" name="Ellipse 31">
                <a:extLst>
                  <a:ext uri="{FF2B5EF4-FFF2-40B4-BE49-F238E27FC236}">
                    <a16:creationId xmlns:a16="http://schemas.microsoft.com/office/drawing/2014/main" id="{3F4E8A89-4A3F-464F-B034-01ECA40FCD41}"/>
                  </a:ext>
                </a:extLst>
              </p:cNvPr>
              <p:cNvSpPr/>
              <p:nvPr/>
            </p:nvSpPr>
            <p:spPr>
              <a:xfrm rot="1152360">
                <a:off x="4623547" y="4973085"/>
                <a:ext cx="535710" cy="535710"/>
              </a:xfrm>
              <a:prstGeom prst="ellipse">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hteck 32">
                <a:extLst>
                  <a:ext uri="{FF2B5EF4-FFF2-40B4-BE49-F238E27FC236}">
                    <a16:creationId xmlns:a16="http://schemas.microsoft.com/office/drawing/2014/main" id="{118477D3-35F4-4447-B088-1F258205569B}"/>
                  </a:ext>
                </a:extLst>
              </p:cNvPr>
              <p:cNvSpPr/>
              <p:nvPr/>
            </p:nvSpPr>
            <p:spPr>
              <a:xfrm>
                <a:off x="2921960" y="4150898"/>
                <a:ext cx="1191490" cy="397164"/>
              </a:xfrm>
              <a:prstGeom prst="rect">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4" name="Rechteck 33">
                <a:extLst>
                  <a:ext uri="{FF2B5EF4-FFF2-40B4-BE49-F238E27FC236}">
                    <a16:creationId xmlns:a16="http://schemas.microsoft.com/office/drawing/2014/main" id="{6E5D32EE-BFC0-4CA6-90FA-043B0BD6309D}"/>
                  </a:ext>
                </a:extLst>
              </p:cNvPr>
              <p:cNvSpPr/>
              <p:nvPr/>
            </p:nvSpPr>
            <p:spPr>
              <a:xfrm>
                <a:off x="2921960" y="4740161"/>
                <a:ext cx="1191490" cy="397164"/>
              </a:xfrm>
              <a:prstGeom prst="rect">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hteck 34">
                <a:extLst>
                  <a:ext uri="{FF2B5EF4-FFF2-40B4-BE49-F238E27FC236}">
                    <a16:creationId xmlns:a16="http://schemas.microsoft.com/office/drawing/2014/main" id="{F64CE76D-A9F7-4AE7-A16C-EA909FA3750C}"/>
                  </a:ext>
                </a:extLst>
              </p:cNvPr>
              <p:cNvSpPr/>
              <p:nvPr/>
            </p:nvSpPr>
            <p:spPr>
              <a:xfrm>
                <a:off x="2921960" y="5344557"/>
                <a:ext cx="1191490" cy="397164"/>
              </a:xfrm>
              <a:prstGeom prst="rect">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6" name="Rechteck 35">
                <a:extLst>
                  <a:ext uri="{FF2B5EF4-FFF2-40B4-BE49-F238E27FC236}">
                    <a16:creationId xmlns:a16="http://schemas.microsoft.com/office/drawing/2014/main" id="{EB804DF4-4635-4978-8871-C33353030775}"/>
                  </a:ext>
                </a:extLst>
              </p:cNvPr>
              <p:cNvSpPr/>
              <p:nvPr/>
            </p:nvSpPr>
            <p:spPr>
              <a:xfrm>
                <a:off x="2921960" y="5933818"/>
                <a:ext cx="1191490" cy="397164"/>
              </a:xfrm>
              <a:prstGeom prst="rect">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cxnSp>
            <p:nvCxnSpPr>
              <p:cNvPr id="37" name="Gerade Verbindung mit Pfeil 36">
                <a:extLst>
                  <a:ext uri="{FF2B5EF4-FFF2-40B4-BE49-F238E27FC236}">
                    <a16:creationId xmlns:a16="http://schemas.microsoft.com/office/drawing/2014/main" id="{EA51CC98-51C8-4E73-AD63-4547956A952D}"/>
                  </a:ext>
                </a:extLst>
              </p:cNvPr>
              <p:cNvCxnSpPr>
                <a:stCxn id="33" idx="3"/>
                <a:endCxn id="32" idx="1"/>
              </p:cNvCxnSpPr>
              <p:nvPr/>
            </p:nvCxnSpPr>
            <p:spPr>
              <a:xfrm>
                <a:off x="4113450" y="4349480"/>
                <a:ext cx="661399" cy="650294"/>
              </a:xfrm>
              <a:prstGeom prst="straightConnector1">
                <a:avLst/>
              </a:prstGeom>
              <a:grpFill/>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AEC8DE08-EF82-41E1-AE7C-E8BC66324245}"/>
                  </a:ext>
                </a:extLst>
              </p:cNvPr>
              <p:cNvCxnSpPr>
                <a:stCxn id="34" idx="3"/>
                <a:endCxn id="32" idx="2"/>
              </p:cNvCxnSpPr>
              <p:nvPr/>
            </p:nvCxnSpPr>
            <p:spPr>
              <a:xfrm>
                <a:off x="4113450" y="4938743"/>
                <a:ext cx="525006" cy="214082"/>
              </a:xfrm>
              <a:prstGeom prst="straightConnector1">
                <a:avLst/>
              </a:prstGeom>
              <a:grpFill/>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BAB6F5A0-C9AB-4A86-B87E-0F2080122579}"/>
                  </a:ext>
                </a:extLst>
              </p:cNvPr>
              <p:cNvCxnSpPr>
                <a:stCxn id="35" idx="3"/>
                <a:endCxn id="32" idx="3"/>
              </p:cNvCxnSpPr>
              <p:nvPr/>
            </p:nvCxnSpPr>
            <p:spPr>
              <a:xfrm flipV="1">
                <a:off x="4113450" y="5357493"/>
                <a:ext cx="536786" cy="185646"/>
              </a:xfrm>
              <a:prstGeom prst="straightConnector1">
                <a:avLst/>
              </a:prstGeom>
              <a:grpFill/>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9702B68B-86E2-40BB-A6F2-7D742D6D5C4D}"/>
                  </a:ext>
                </a:extLst>
              </p:cNvPr>
              <p:cNvCxnSpPr>
                <a:stCxn id="36" idx="3"/>
                <a:endCxn id="32" idx="4"/>
              </p:cNvCxnSpPr>
              <p:nvPr/>
            </p:nvCxnSpPr>
            <p:spPr>
              <a:xfrm flipV="1">
                <a:off x="4113450" y="5493887"/>
                <a:ext cx="689837" cy="638513"/>
              </a:xfrm>
              <a:prstGeom prst="straightConnector1">
                <a:avLst/>
              </a:prstGeom>
              <a:grpFill/>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Gruppieren 90">
            <a:extLst>
              <a:ext uri="{FF2B5EF4-FFF2-40B4-BE49-F238E27FC236}">
                <a16:creationId xmlns:a16="http://schemas.microsoft.com/office/drawing/2014/main" id="{6CB4A7DE-79C9-4578-BEB7-7BAB68BD9A04}"/>
              </a:ext>
            </a:extLst>
          </p:cNvPr>
          <p:cNvGrpSpPr/>
          <p:nvPr/>
        </p:nvGrpSpPr>
        <p:grpSpPr>
          <a:xfrm>
            <a:off x="9321301" y="2310759"/>
            <a:ext cx="1828182" cy="1157964"/>
            <a:chOff x="1025796" y="2532165"/>
            <a:chExt cx="3007313" cy="1904823"/>
          </a:xfrm>
          <a:gradFill>
            <a:gsLst>
              <a:gs pos="0">
                <a:schemeClr val="accent6"/>
              </a:gs>
              <a:gs pos="50000">
                <a:schemeClr val="accent1"/>
              </a:gs>
              <a:gs pos="100000">
                <a:schemeClr val="accent5"/>
              </a:gs>
            </a:gsLst>
            <a:lin ang="2700000" scaled="0"/>
          </a:gradFill>
        </p:grpSpPr>
        <p:sp>
          <p:nvSpPr>
            <p:cNvPr id="85" name="Freihandform: Form 84">
              <a:extLst>
                <a:ext uri="{FF2B5EF4-FFF2-40B4-BE49-F238E27FC236}">
                  <a16:creationId xmlns:a16="http://schemas.microsoft.com/office/drawing/2014/main" id="{43778F06-264B-4A28-B311-2DC854BCB8CC}"/>
                </a:ext>
              </a:extLst>
            </p:cNvPr>
            <p:cNvSpPr/>
            <p:nvPr/>
          </p:nvSpPr>
          <p:spPr>
            <a:xfrm>
              <a:off x="1025796" y="2533608"/>
              <a:ext cx="907677" cy="1871633"/>
            </a:xfrm>
            <a:custGeom>
              <a:avLst/>
              <a:gdLst>
                <a:gd name="connsiteX0" fmla="*/ 785019 w 907677"/>
                <a:gd name="connsiteY0" fmla="*/ 131317 h 1871633"/>
                <a:gd name="connsiteX1" fmla="*/ 645043 w 907677"/>
                <a:gd name="connsiteY1" fmla="*/ 36076 h 1871633"/>
                <a:gd name="connsiteX2" fmla="*/ 464662 w 907677"/>
                <a:gd name="connsiteY2" fmla="*/ 0 h 1871633"/>
                <a:gd name="connsiteX3" fmla="*/ 265521 w 907677"/>
                <a:gd name="connsiteY3" fmla="*/ 40405 h 1871633"/>
                <a:gd name="connsiteX4" fmla="*/ 124102 w 907677"/>
                <a:gd name="connsiteY4" fmla="*/ 147191 h 1871633"/>
                <a:gd name="connsiteX5" fmla="*/ 40405 w 907677"/>
                <a:gd name="connsiteY5" fmla="*/ 307369 h 1871633"/>
                <a:gd name="connsiteX6" fmla="*/ 11544 w 907677"/>
                <a:gd name="connsiteY6" fmla="*/ 503624 h 1871633"/>
                <a:gd name="connsiteX7" fmla="*/ 69266 w 907677"/>
                <a:gd name="connsiteY7" fmla="*/ 792233 h 1871633"/>
                <a:gd name="connsiteX8" fmla="*/ 298711 w 907677"/>
                <a:gd name="connsiteY8" fmla="*/ 976944 h 1871633"/>
                <a:gd name="connsiteX9" fmla="*/ 487751 w 907677"/>
                <a:gd name="connsiteY9" fmla="*/ 1054868 h 1871633"/>
                <a:gd name="connsiteX10" fmla="*/ 567118 w 907677"/>
                <a:gd name="connsiteY10" fmla="*/ 1093831 h 1871633"/>
                <a:gd name="connsiteX11" fmla="*/ 613296 w 907677"/>
                <a:gd name="connsiteY11" fmla="*/ 1140008 h 1871633"/>
                <a:gd name="connsiteX12" fmla="*/ 634942 w 907677"/>
                <a:gd name="connsiteY12" fmla="*/ 1215047 h 1871633"/>
                <a:gd name="connsiteX13" fmla="*/ 640714 w 907677"/>
                <a:gd name="connsiteY13" fmla="*/ 1333376 h 1871633"/>
                <a:gd name="connsiteX14" fmla="*/ 634942 w 907677"/>
                <a:gd name="connsiteY14" fmla="*/ 1447377 h 1871633"/>
                <a:gd name="connsiteX15" fmla="*/ 610410 w 907677"/>
                <a:gd name="connsiteY15" fmla="*/ 1533960 h 1871633"/>
                <a:gd name="connsiteX16" fmla="*/ 554131 w 907677"/>
                <a:gd name="connsiteY16" fmla="*/ 1588796 h 1871633"/>
                <a:gd name="connsiteX17" fmla="*/ 448788 w 907677"/>
                <a:gd name="connsiteY17" fmla="*/ 1607556 h 1871633"/>
                <a:gd name="connsiteX18" fmla="*/ 305926 w 907677"/>
                <a:gd name="connsiteY18" fmla="*/ 1549834 h 1871633"/>
                <a:gd name="connsiteX19" fmla="*/ 262635 w 907677"/>
                <a:gd name="connsiteY19" fmla="*/ 1418516 h 1871633"/>
                <a:gd name="connsiteX20" fmla="*/ 262635 w 907677"/>
                <a:gd name="connsiteY20" fmla="*/ 1336263 h 1871633"/>
                <a:gd name="connsiteX21" fmla="*/ 0 w 907677"/>
                <a:gd name="connsiteY21" fmla="*/ 1336263 h 1871633"/>
                <a:gd name="connsiteX22" fmla="*/ 0 w 907677"/>
                <a:gd name="connsiteY22" fmla="*/ 1434390 h 1871633"/>
                <a:gd name="connsiteX23" fmla="*/ 34633 w 907677"/>
                <a:gd name="connsiteY23" fmla="*/ 1607556 h 1871633"/>
                <a:gd name="connsiteX24" fmla="*/ 128431 w 907677"/>
                <a:gd name="connsiteY24" fmla="*/ 1746088 h 1871633"/>
                <a:gd name="connsiteX25" fmla="*/ 271293 w 907677"/>
                <a:gd name="connsiteY25" fmla="*/ 1838443 h 1871633"/>
                <a:gd name="connsiteX26" fmla="*/ 450231 w 907677"/>
                <a:gd name="connsiteY26" fmla="*/ 1871633 h 1871633"/>
                <a:gd name="connsiteX27" fmla="*/ 665246 w 907677"/>
                <a:gd name="connsiteY27" fmla="*/ 1829785 h 1871633"/>
                <a:gd name="connsiteX28" fmla="*/ 806664 w 907677"/>
                <a:gd name="connsiteY28" fmla="*/ 1717227 h 1871633"/>
                <a:gd name="connsiteX29" fmla="*/ 883146 w 907677"/>
                <a:gd name="connsiteY29" fmla="*/ 1546948 h 1871633"/>
                <a:gd name="connsiteX30" fmla="*/ 906235 w 907677"/>
                <a:gd name="connsiteY30" fmla="*/ 1330490 h 1871633"/>
                <a:gd name="connsiteX31" fmla="*/ 896133 w 907677"/>
                <a:gd name="connsiteY31" fmla="*/ 1150109 h 1871633"/>
                <a:gd name="connsiteX32" fmla="*/ 855728 w 907677"/>
                <a:gd name="connsiteY32" fmla="*/ 1010134 h 1871633"/>
                <a:gd name="connsiteX33" fmla="*/ 772031 w 907677"/>
                <a:gd name="connsiteY33" fmla="*/ 904791 h 1871633"/>
                <a:gd name="connsiteX34" fmla="*/ 629169 w 907677"/>
                <a:gd name="connsiteY34" fmla="*/ 825424 h 1871633"/>
                <a:gd name="connsiteX35" fmla="*/ 427142 w 907677"/>
                <a:gd name="connsiteY35" fmla="*/ 744613 h 1871633"/>
                <a:gd name="connsiteX36" fmla="*/ 346332 w 907677"/>
                <a:gd name="connsiteY36" fmla="*/ 702764 h 1871633"/>
                <a:gd name="connsiteX37" fmla="*/ 301597 w 907677"/>
                <a:gd name="connsiteY37" fmla="*/ 655144 h 1871633"/>
                <a:gd name="connsiteX38" fmla="*/ 282838 w 907677"/>
                <a:gd name="connsiteY38" fmla="*/ 590207 h 1871633"/>
                <a:gd name="connsiteX39" fmla="*/ 278508 w 907677"/>
                <a:gd name="connsiteY39" fmla="*/ 497852 h 1871633"/>
                <a:gd name="connsiteX40" fmla="*/ 285724 w 907677"/>
                <a:gd name="connsiteY40" fmla="*/ 408383 h 1871633"/>
                <a:gd name="connsiteX41" fmla="*/ 313142 w 907677"/>
                <a:gd name="connsiteY41" fmla="*/ 333344 h 1871633"/>
                <a:gd name="connsiteX42" fmla="*/ 367978 w 907677"/>
                <a:gd name="connsiteY42" fmla="*/ 279951 h 1871633"/>
                <a:gd name="connsiteX43" fmla="*/ 457447 w 907677"/>
                <a:gd name="connsiteY43" fmla="*/ 259749 h 1871633"/>
                <a:gd name="connsiteX44" fmla="*/ 600308 w 907677"/>
                <a:gd name="connsiteY44" fmla="*/ 326129 h 1871633"/>
                <a:gd name="connsiteX45" fmla="*/ 643600 w 907677"/>
                <a:gd name="connsiteY45" fmla="*/ 481978 h 1871633"/>
                <a:gd name="connsiteX46" fmla="*/ 643600 w 907677"/>
                <a:gd name="connsiteY46" fmla="*/ 541143 h 1871633"/>
                <a:gd name="connsiteX47" fmla="*/ 907678 w 907677"/>
                <a:gd name="connsiteY47" fmla="*/ 541143 h 1871633"/>
                <a:gd name="connsiteX48" fmla="*/ 907678 w 907677"/>
                <a:gd name="connsiteY48" fmla="*/ 411269 h 1871633"/>
                <a:gd name="connsiteX49" fmla="*/ 875931 w 907677"/>
                <a:gd name="connsiteY49" fmla="*/ 259749 h 1871633"/>
                <a:gd name="connsiteX50" fmla="*/ 785019 w 907677"/>
                <a:gd name="connsiteY50" fmla="*/ 131317 h 187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07677" h="1871633">
                  <a:moveTo>
                    <a:pt x="785019" y="131317"/>
                  </a:moveTo>
                  <a:cubicBezTo>
                    <a:pt x="746056" y="92355"/>
                    <a:pt x="699879" y="59165"/>
                    <a:pt x="645043" y="36076"/>
                  </a:cubicBezTo>
                  <a:cubicBezTo>
                    <a:pt x="590207" y="11544"/>
                    <a:pt x="531042" y="0"/>
                    <a:pt x="464662" y="0"/>
                  </a:cubicBezTo>
                  <a:cubicBezTo>
                    <a:pt x="388180" y="0"/>
                    <a:pt x="321800" y="12987"/>
                    <a:pt x="265521" y="40405"/>
                  </a:cubicBezTo>
                  <a:cubicBezTo>
                    <a:pt x="209242" y="67823"/>
                    <a:pt x="161622" y="102456"/>
                    <a:pt x="124102" y="147191"/>
                  </a:cubicBezTo>
                  <a:cubicBezTo>
                    <a:pt x="86583" y="191925"/>
                    <a:pt x="59165" y="245318"/>
                    <a:pt x="40405" y="307369"/>
                  </a:cubicBezTo>
                  <a:cubicBezTo>
                    <a:pt x="21646" y="369420"/>
                    <a:pt x="11544" y="434357"/>
                    <a:pt x="11544" y="503624"/>
                  </a:cubicBezTo>
                  <a:cubicBezTo>
                    <a:pt x="11544" y="619068"/>
                    <a:pt x="30304" y="715752"/>
                    <a:pt x="69266" y="792233"/>
                  </a:cubicBezTo>
                  <a:cubicBezTo>
                    <a:pt x="108229" y="868715"/>
                    <a:pt x="184710" y="930766"/>
                    <a:pt x="298711" y="976944"/>
                  </a:cubicBezTo>
                  <a:lnTo>
                    <a:pt x="487751" y="1054868"/>
                  </a:lnTo>
                  <a:cubicBezTo>
                    <a:pt x="520941" y="1069299"/>
                    <a:pt x="546916" y="1082286"/>
                    <a:pt x="567118" y="1093831"/>
                  </a:cubicBezTo>
                  <a:cubicBezTo>
                    <a:pt x="587321" y="1105375"/>
                    <a:pt x="601751" y="1121248"/>
                    <a:pt x="613296" y="1140008"/>
                  </a:cubicBezTo>
                  <a:cubicBezTo>
                    <a:pt x="624840" y="1158768"/>
                    <a:pt x="632055" y="1183299"/>
                    <a:pt x="634942" y="1215047"/>
                  </a:cubicBezTo>
                  <a:cubicBezTo>
                    <a:pt x="637828" y="1246794"/>
                    <a:pt x="640714" y="1285756"/>
                    <a:pt x="640714" y="1333376"/>
                  </a:cubicBezTo>
                  <a:cubicBezTo>
                    <a:pt x="640714" y="1375225"/>
                    <a:pt x="639271" y="1412744"/>
                    <a:pt x="634942" y="1447377"/>
                  </a:cubicBezTo>
                  <a:cubicBezTo>
                    <a:pt x="632055" y="1482010"/>
                    <a:pt x="623397" y="1510871"/>
                    <a:pt x="610410" y="1533960"/>
                  </a:cubicBezTo>
                  <a:cubicBezTo>
                    <a:pt x="597422" y="1557049"/>
                    <a:pt x="578663" y="1575809"/>
                    <a:pt x="554131" y="1588796"/>
                  </a:cubicBezTo>
                  <a:cubicBezTo>
                    <a:pt x="529599" y="1601783"/>
                    <a:pt x="493523" y="1607556"/>
                    <a:pt x="448788" y="1607556"/>
                  </a:cubicBezTo>
                  <a:cubicBezTo>
                    <a:pt x="380965" y="1607556"/>
                    <a:pt x="333344" y="1588796"/>
                    <a:pt x="305926" y="1549834"/>
                  </a:cubicBezTo>
                  <a:cubicBezTo>
                    <a:pt x="277065" y="1510871"/>
                    <a:pt x="262635" y="1467580"/>
                    <a:pt x="262635" y="1418516"/>
                  </a:cubicBezTo>
                  <a:lnTo>
                    <a:pt x="262635" y="1336263"/>
                  </a:lnTo>
                  <a:lnTo>
                    <a:pt x="0" y="1336263"/>
                  </a:lnTo>
                  <a:lnTo>
                    <a:pt x="0" y="1434390"/>
                  </a:lnTo>
                  <a:cubicBezTo>
                    <a:pt x="0" y="1496441"/>
                    <a:pt x="11544" y="1554163"/>
                    <a:pt x="34633" y="1607556"/>
                  </a:cubicBezTo>
                  <a:cubicBezTo>
                    <a:pt x="57722" y="1660948"/>
                    <a:pt x="89469" y="1707126"/>
                    <a:pt x="128431" y="1746088"/>
                  </a:cubicBezTo>
                  <a:cubicBezTo>
                    <a:pt x="167394" y="1785050"/>
                    <a:pt x="215014" y="1815355"/>
                    <a:pt x="271293" y="1838443"/>
                  </a:cubicBezTo>
                  <a:cubicBezTo>
                    <a:pt x="326129" y="1861532"/>
                    <a:pt x="385294" y="1871633"/>
                    <a:pt x="450231" y="1871633"/>
                  </a:cubicBezTo>
                  <a:cubicBezTo>
                    <a:pt x="535371" y="1871633"/>
                    <a:pt x="606081" y="1857203"/>
                    <a:pt x="665246" y="1829785"/>
                  </a:cubicBezTo>
                  <a:cubicBezTo>
                    <a:pt x="724411" y="1802367"/>
                    <a:pt x="770588" y="1764848"/>
                    <a:pt x="806664" y="1717227"/>
                  </a:cubicBezTo>
                  <a:cubicBezTo>
                    <a:pt x="841298" y="1669607"/>
                    <a:pt x="867272" y="1613328"/>
                    <a:pt x="883146" y="1546948"/>
                  </a:cubicBezTo>
                  <a:cubicBezTo>
                    <a:pt x="899020" y="1480567"/>
                    <a:pt x="906235" y="1408415"/>
                    <a:pt x="906235" y="1330490"/>
                  </a:cubicBezTo>
                  <a:cubicBezTo>
                    <a:pt x="906235" y="1262667"/>
                    <a:pt x="903349" y="1203502"/>
                    <a:pt x="896133" y="1150109"/>
                  </a:cubicBezTo>
                  <a:cubicBezTo>
                    <a:pt x="888918" y="1098160"/>
                    <a:pt x="875931" y="1050539"/>
                    <a:pt x="855728" y="1010134"/>
                  </a:cubicBezTo>
                  <a:cubicBezTo>
                    <a:pt x="835525" y="969728"/>
                    <a:pt x="808107" y="933652"/>
                    <a:pt x="772031" y="904791"/>
                  </a:cubicBezTo>
                  <a:cubicBezTo>
                    <a:pt x="735955" y="874487"/>
                    <a:pt x="688334" y="848512"/>
                    <a:pt x="629169" y="825424"/>
                  </a:cubicBezTo>
                  <a:lnTo>
                    <a:pt x="427142" y="744613"/>
                  </a:lnTo>
                  <a:cubicBezTo>
                    <a:pt x="392509" y="730182"/>
                    <a:pt x="365091" y="717195"/>
                    <a:pt x="346332" y="702764"/>
                  </a:cubicBezTo>
                  <a:cubicBezTo>
                    <a:pt x="326129" y="688334"/>
                    <a:pt x="311699" y="672460"/>
                    <a:pt x="301597" y="655144"/>
                  </a:cubicBezTo>
                  <a:cubicBezTo>
                    <a:pt x="291496" y="636384"/>
                    <a:pt x="284281" y="616182"/>
                    <a:pt x="282838" y="590207"/>
                  </a:cubicBezTo>
                  <a:cubicBezTo>
                    <a:pt x="279952" y="565675"/>
                    <a:pt x="278508" y="533928"/>
                    <a:pt x="278508" y="497852"/>
                  </a:cubicBezTo>
                  <a:cubicBezTo>
                    <a:pt x="278508" y="466105"/>
                    <a:pt x="281395" y="437244"/>
                    <a:pt x="285724" y="408383"/>
                  </a:cubicBezTo>
                  <a:cubicBezTo>
                    <a:pt x="291496" y="379522"/>
                    <a:pt x="300154" y="354990"/>
                    <a:pt x="313142" y="333344"/>
                  </a:cubicBezTo>
                  <a:cubicBezTo>
                    <a:pt x="326129" y="311698"/>
                    <a:pt x="343446" y="294382"/>
                    <a:pt x="367978" y="279951"/>
                  </a:cubicBezTo>
                  <a:cubicBezTo>
                    <a:pt x="391066" y="265521"/>
                    <a:pt x="421370" y="259749"/>
                    <a:pt x="457447" y="259749"/>
                  </a:cubicBezTo>
                  <a:cubicBezTo>
                    <a:pt x="525270" y="259749"/>
                    <a:pt x="572890" y="281394"/>
                    <a:pt x="600308" y="326129"/>
                  </a:cubicBezTo>
                  <a:cubicBezTo>
                    <a:pt x="629169" y="369420"/>
                    <a:pt x="643600" y="422813"/>
                    <a:pt x="643600" y="481978"/>
                  </a:cubicBezTo>
                  <a:lnTo>
                    <a:pt x="643600" y="541143"/>
                  </a:lnTo>
                  <a:lnTo>
                    <a:pt x="907678" y="541143"/>
                  </a:lnTo>
                  <a:lnTo>
                    <a:pt x="907678" y="411269"/>
                  </a:lnTo>
                  <a:cubicBezTo>
                    <a:pt x="907678" y="359319"/>
                    <a:pt x="897576" y="308812"/>
                    <a:pt x="875931" y="259749"/>
                  </a:cubicBezTo>
                  <a:cubicBezTo>
                    <a:pt x="854285" y="215014"/>
                    <a:pt x="823981" y="170280"/>
                    <a:pt x="785019" y="131317"/>
                  </a:cubicBez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sp>
          <p:nvSpPr>
            <p:cNvPr id="86" name="Freihandform: Form 85">
              <a:extLst>
                <a:ext uri="{FF2B5EF4-FFF2-40B4-BE49-F238E27FC236}">
                  <a16:creationId xmlns:a16="http://schemas.microsoft.com/office/drawing/2014/main" id="{89B8B154-062B-4D37-AB80-8B30B15E439A}"/>
                </a:ext>
              </a:extLst>
            </p:cNvPr>
            <p:cNvSpPr/>
            <p:nvPr/>
          </p:nvSpPr>
          <p:spPr>
            <a:xfrm>
              <a:off x="2059019" y="2532165"/>
              <a:ext cx="1010134" cy="1904823"/>
            </a:xfrm>
            <a:custGeom>
              <a:avLst/>
              <a:gdLst>
                <a:gd name="connsiteX0" fmla="*/ 886032 w 1010134"/>
                <a:gd name="connsiteY0" fmla="*/ 1422845 h 1904823"/>
                <a:gd name="connsiteX1" fmla="*/ 886032 w 1010134"/>
                <a:gd name="connsiteY1" fmla="*/ 450231 h 1904823"/>
                <a:gd name="connsiteX2" fmla="*/ 847070 w 1010134"/>
                <a:gd name="connsiteY2" fmla="*/ 253976 h 1904823"/>
                <a:gd name="connsiteX3" fmla="*/ 744613 w 1010134"/>
                <a:gd name="connsiteY3" fmla="*/ 112558 h 1904823"/>
                <a:gd name="connsiteX4" fmla="*/ 601752 w 1010134"/>
                <a:gd name="connsiteY4" fmla="*/ 28861 h 1904823"/>
                <a:gd name="connsiteX5" fmla="*/ 443016 w 1010134"/>
                <a:gd name="connsiteY5" fmla="*/ 0 h 1904823"/>
                <a:gd name="connsiteX6" fmla="*/ 284281 w 1010134"/>
                <a:gd name="connsiteY6" fmla="*/ 28861 h 1904823"/>
                <a:gd name="connsiteX7" fmla="*/ 141419 w 1010134"/>
                <a:gd name="connsiteY7" fmla="*/ 112558 h 1904823"/>
                <a:gd name="connsiteX8" fmla="*/ 38962 w 1010134"/>
                <a:gd name="connsiteY8" fmla="*/ 253976 h 1904823"/>
                <a:gd name="connsiteX9" fmla="*/ 0 w 1010134"/>
                <a:gd name="connsiteY9" fmla="*/ 450231 h 1904823"/>
                <a:gd name="connsiteX10" fmla="*/ 0 w 1010134"/>
                <a:gd name="connsiteY10" fmla="*/ 1422845 h 1904823"/>
                <a:gd name="connsiteX11" fmla="*/ 38962 w 1010134"/>
                <a:gd name="connsiteY11" fmla="*/ 1620543 h 1904823"/>
                <a:gd name="connsiteX12" fmla="*/ 141419 w 1010134"/>
                <a:gd name="connsiteY12" fmla="*/ 1760519 h 1904823"/>
                <a:gd name="connsiteX13" fmla="*/ 284281 w 1010134"/>
                <a:gd name="connsiteY13" fmla="*/ 1844215 h 1904823"/>
                <a:gd name="connsiteX14" fmla="*/ 443016 w 1010134"/>
                <a:gd name="connsiteY14" fmla="*/ 1873076 h 1904823"/>
                <a:gd name="connsiteX15" fmla="*/ 588764 w 1010134"/>
                <a:gd name="connsiteY15" fmla="*/ 1849988 h 1904823"/>
                <a:gd name="connsiteX16" fmla="*/ 720081 w 1010134"/>
                <a:gd name="connsiteY16" fmla="*/ 1777835 h 1904823"/>
                <a:gd name="connsiteX17" fmla="*/ 875931 w 1010134"/>
                <a:gd name="connsiteY17" fmla="*/ 1904824 h 1904823"/>
                <a:gd name="connsiteX18" fmla="*/ 1010134 w 1010134"/>
                <a:gd name="connsiteY18" fmla="*/ 1744645 h 1904823"/>
                <a:gd name="connsiteX19" fmla="*/ 847070 w 1010134"/>
                <a:gd name="connsiteY19" fmla="*/ 1613328 h 1904823"/>
                <a:gd name="connsiteX20" fmla="*/ 886032 w 1010134"/>
                <a:gd name="connsiteY20" fmla="*/ 1422845 h 1904823"/>
                <a:gd name="connsiteX21" fmla="*/ 621954 w 1010134"/>
                <a:gd name="connsiteY21" fmla="*/ 1422845 h 1904823"/>
                <a:gd name="connsiteX22" fmla="*/ 621954 w 1010134"/>
                <a:gd name="connsiteY22" fmla="*/ 1428618 h 1904823"/>
                <a:gd name="connsiteX23" fmla="*/ 515169 w 1010134"/>
                <a:gd name="connsiteY23" fmla="*/ 1343478 h 1904823"/>
                <a:gd name="connsiteX24" fmla="*/ 380965 w 1010134"/>
                <a:gd name="connsiteY24" fmla="*/ 1503656 h 1904823"/>
                <a:gd name="connsiteX25" fmla="*/ 499295 w 1010134"/>
                <a:gd name="connsiteY25" fmla="*/ 1598897 h 1904823"/>
                <a:gd name="connsiteX26" fmla="*/ 443016 w 1010134"/>
                <a:gd name="connsiteY26" fmla="*/ 1608999 h 1904823"/>
                <a:gd name="connsiteX27" fmla="*/ 317471 w 1010134"/>
                <a:gd name="connsiteY27" fmla="*/ 1564264 h 1904823"/>
                <a:gd name="connsiteX28" fmla="*/ 264078 w 1010134"/>
                <a:gd name="connsiteY28" fmla="*/ 1422845 h 1904823"/>
                <a:gd name="connsiteX29" fmla="*/ 264078 w 1010134"/>
                <a:gd name="connsiteY29" fmla="*/ 450231 h 1904823"/>
                <a:gd name="connsiteX30" fmla="*/ 317471 w 1010134"/>
                <a:gd name="connsiteY30" fmla="*/ 308812 h 1904823"/>
                <a:gd name="connsiteX31" fmla="*/ 443016 w 1010134"/>
                <a:gd name="connsiteY31" fmla="*/ 264078 h 1904823"/>
                <a:gd name="connsiteX32" fmla="*/ 568561 w 1010134"/>
                <a:gd name="connsiteY32" fmla="*/ 308812 h 1904823"/>
                <a:gd name="connsiteX33" fmla="*/ 621954 w 1010134"/>
                <a:gd name="connsiteY33" fmla="*/ 450231 h 1904823"/>
                <a:gd name="connsiteX34" fmla="*/ 621954 w 1010134"/>
                <a:gd name="connsiteY34" fmla="*/ 1422845 h 1904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0134" h="1904823">
                  <a:moveTo>
                    <a:pt x="886032" y="1422845"/>
                  </a:moveTo>
                  <a:lnTo>
                    <a:pt x="886032" y="450231"/>
                  </a:lnTo>
                  <a:cubicBezTo>
                    <a:pt x="886032" y="376636"/>
                    <a:pt x="873045" y="310255"/>
                    <a:pt x="847070" y="253976"/>
                  </a:cubicBezTo>
                  <a:cubicBezTo>
                    <a:pt x="821095" y="197698"/>
                    <a:pt x="786462" y="150077"/>
                    <a:pt x="744613" y="112558"/>
                  </a:cubicBezTo>
                  <a:cubicBezTo>
                    <a:pt x="702765" y="75038"/>
                    <a:pt x="655144" y="47621"/>
                    <a:pt x="601752" y="28861"/>
                  </a:cubicBezTo>
                  <a:cubicBezTo>
                    <a:pt x="549802" y="10101"/>
                    <a:pt x="496409" y="0"/>
                    <a:pt x="443016" y="0"/>
                  </a:cubicBezTo>
                  <a:cubicBezTo>
                    <a:pt x="389623" y="0"/>
                    <a:pt x="336230" y="10101"/>
                    <a:pt x="284281" y="28861"/>
                  </a:cubicBezTo>
                  <a:cubicBezTo>
                    <a:pt x="232331" y="47621"/>
                    <a:pt x="184710" y="76482"/>
                    <a:pt x="141419" y="112558"/>
                  </a:cubicBezTo>
                  <a:cubicBezTo>
                    <a:pt x="99570" y="150077"/>
                    <a:pt x="64937" y="196255"/>
                    <a:pt x="38962" y="253976"/>
                  </a:cubicBezTo>
                  <a:cubicBezTo>
                    <a:pt x="12987" y="310255"/>
                    <a:pt x="0" y="376636"/>
                    <a:pt x="0" y="450231"/>
                  </a:cubicBezTo>
                  <a:lnTo>
                    <a:pt x="0" y="1422845"/>
                  </a:lnTo>
                  <a:cubicBezTo>
                    <a:pt x="0" y="1499327"/>
                    <a:pt x="12987" y="1564264"/>
                    <a:pt x="38962" y="1620543"/>
                  </a:cubicBezTo>
                  <a:cubicBezTo>
                    <a:pt x="64937" y="1676822"/>
                    <a:pt x="99570" y="1722999"/>
                    <a:pt x="141419" y="1760519"/>
                  </a:cubicBezTo>
                  <a:cubicBezTo>
                    <a:pt x="183267" y="1798038"/>
                    <a:pt x="230888" y="1825456"/>
                    <a:pt x="284281" y="1844215"/>
                  </a:cubicBezTo>
                  <a:cubicBezTo>
                    <a:pt x="336230" y="1862975"/>
                    <a:pt x="389623" y="1873076"/>
                    <a:pt x="443016" y="1873076"/>
                  </a:cubicBezTo>
                  <a:cubicBezTo>
                    <a:pt x="493523" y="1873076"/>
                    <a:pt x="541143" y="1865861"/>
                    <a:pt x="588764" y="1849988"/>
                  </a:cubicBezTo>
                  <a:cubicBezTo>
                    <a:pt x="636385" y="1834114"/>
                    <a:pt x="679676" y="1811026"/>
                    <a:pt x="720081" y="1777835"/>
                  </a:cubicBezTo>
                  <a:lnTo>
                    <a:pt x="875931" y="1904824"/>
                  </a:lnTo>
                  <a:lnTo>
                    <a:pt x="1010134" y="1744645"/>
                  </a:lnTo>
                  <a:lnTo>
                    <a:pt x="847070" y="1613328"/>
                  </a:lnTo>
                  <a:cubicBezTo>
                    <a:pt x="873045" y="1558492"/>
                    <a:pt x="886032" y="1494998"/>
                    <a:pt x="886032" y="1422845"/>
                  </a:cubicBezTo>
                  <a:close/>
                  <a:moveTo>
                    <a:pt x="621954" y="1422845"/>
                  </a:moveTo>
                  <a:lnTo>
                    <a:pt x="621954" y="1428618"/>
                  </a:lnTo>
                  <a:lnTo>
                    <a:pt x="515169" y="1343478"/>
                  </a:lnTo>
                  <a:lnTo>
                    <a:pt x="380965" y="1503656"/>
                  </a:lnTo>
                  <a:lnTo>
                    <a:pt x="499295" y="1598897"/>
                  </a:lnTo>
                  <a:cubicBezTo>
                    <a:pt x="483421" y="1606113"/>
                    <a:pt x="464662" y="1608999"/>
                    <a:pt x="443016" y="1608999"/>
                  </a:cubicBezTo>
                  <a:cubicBezTo>
                    <a:pt x="395395" y="1608999"/>
                    <a:pt x="353547" y="1594568"/>
                    <a:pt x="317471" y="1564264"/>
                  </a:cubicBezTo>
                  <a:cubicBezTo>
                    <a:pt x="281395" y="1533960"/>
                    <a:pt x="264078" y="1487783"/>
                    <a:pt x="264078" y="1422845"/>
                  </a:cubicBezTo>
                  <a:lnTo>
                    <a:pt x="264078" y="450231"/>
                  </a:lnTo>
                  <a:cubicBezTo>
                    <a:pt x="264078" y="386737"/>
                    <a:pt x="281395" y="339116"/>
                    <a:pt x="317471" y="308812"/>
                  </a:cubicBezTo>
                  <a:cubicBezTo>
                    <a:pt x="352104" y="278508"/>
                    <a:pt x="393952" y="264078"/>
                    <a:pt x="443016" y="264078"/>
                  </a:cubicBezTo>
                  <a:cubicBezTo>
                    <a:pt x="490637" y="264078"/>
                    <a:pt x="532485" y="278508"/>
                    <a:pt x="568561" y="308812"/>
                  </a:cubicBezTo>
                  <a:cubicBezTo>
                    <a:pt x="603195" y="339116"/>
                    <a:pt x="621954" y="385294"/>
                    <a:pt x="621954" y="450231"/>
                  </a:cubicBezTo>
                  <a:lnTo>
                    <a:pt x="621954" y="1422845"/>
                  </a:lnTo>
                  <a:close/>
                </a:path>
              </a:pathLst>
            </a:custGeom>
            <a:grpFill/>
            <a:ln w="14430" cap="flat">
              <a:noFill/>
              <a:prstDash val="solid"/>
              <a:miter/>
            </a:ln>
          </p:spPr>
          <p:txBody>
            <a:bodyPr rtlCol="0" anchor="ctr"/>
            <a:lstStyle/>
            <a:p>
              <a:endParaRPr lang="en-US" dirty="0">
                <a:gradFill>
                  <a:gsLst>
                    <a:gs pos="0">
                      <a:schemeClr val="accent6"/>
                    </a:gs>
                    <a:gs pos="50000">
                      <a:schemeClr val="accent1"/>
                    </a:gs>
                    <a:gs pos="100000">
                      <a:schemeClr val="accent5"/>
                    </a:gs>
                  </a:gsLst>
                  <a:lin ang="5400000" scaled="1"/>
                </a:gradFill>
              </a:endParaRPr>
            </a:p>
          </p:txBody>
        </p:sp>
        <p:sp>
          <p:nvSpPr>
            <p:cNvPr id="87" name="Freihandform: Form 86">
              <a:extLst>
                <a:ext uri="{FF2B5EF4-FFF2-40B4-BE49-F238E27FC236}">
                  <a16:creationId xmlns:a16="http://schemas.microsoft.com/office/drawing/2014/main" id="{6678E61B-AB8F-4D4E-823E-AA46004FF2CB}"/>
                </a:ext>
              </a:extLst>
            </p:cNvPr>
            <p:cNvSpPr/>
            <p:nvPr/>
          </p:nvSpPr>
          <p:spPr>
            <a:xfrm>
              <a:off x="3177382" y="2548038"/>
              <a:ext cx="855727" cy="1841329"/>
            </a:xfrm>
            <a:custGeom>
              <a:avLst/>
              <a:gdLst>
                <a:gd name="connsiteX0" fmla="*/ 737398 w 855727"/>
                <a:gd name="connsiteY0" fmla="*/ 129874 h 1841329"/>
                <a:gd name="connsiteX1" fmla="*/ 587321 w 855727"/>
                <a:gd name="connsiteY1" fmla="*/ 28861 h 1841329"/>
                <a:gd name="connsiteX2" fmla="*/ 395395 w 855727"/>
                <a:gd name="connsiteY2" fmla="*/ 0 h 1841329"/>
                <a:gd name="connsiteX3" fmla="*/ 0 w 855727"/>
                <a:gd name="connsiteY3" fmla="*/ 0 h 1841329"/>
                <a:gd name="connsiteX4" fmla="*/ 0 w 855727"/>
                <a:gd name="connsiteY4" fmla="*/ 1841329 h 1841329"/>
                <a:gd name="connsiteX5" fmla="*/ 264078 w 855727"/>
                <a:gd name="connsiteY5" fmla="*/ 1841329 h 1841329"/>
                <a:gd name="connsiteX6" fmla="*/ 264078 w 855727"/>
                <a:gd name="connsiteY6" fmla="*/ 1122691 h 1841329"/>
                <a:gd name="connsiteX7" fmla="*/ 398281 w 855727"/>
                <a:gd name="connsiteY7" fmla="*/ 1122691 h 1841329"/>
                <a:gd name="connsiteX8" fmla="*/ 636384 w 855727"/>
                <a:gd name="connsiteY8" fmla="*/ 1072185 h 1841329"/>
                <a:gd name="connsiteX9" fmla="*/ 780689 w 855727"/>
                <a:gd name="connsiteY9" fmla="*/ 930766 h 1841329"/>
                <a:gd name="connsiteX10" fmla="*/ 841297 w 855727"/>
                <a:gd name="connsiteY10" fmla="*/ 769145 h 1841329"/>
                <a:gd name="connsiteX11" fmla="*/ 855728 w 855727"/>
                <a:gd name="connsiteY11" fmla="*/ 561346 h 1841329"/>
                <a:gd name="connsiteX12" fmla="*/ 829753 w 855727"/>
                <a:gd name="connsiteY12" fmla="*/ 298711 h 1841329"/>
                <a:gd name="connsiteX13" fmla="*/ 737398 w 855727"/>
                <a:gd name="connsiteY13" fmla="*/ 129874 h 1841329"/>
                <a:gd name="connsiteX14" fmla="*/ 604637 w 855727"/>
                <a:gd name="connsiteY14" fmla="*/ 691220 h 1841329"/>
                <a:gd name="connsiteX15" fmla="*/ 580106 w 855727"/>
                <a:gd name="connsiteY15" fmla="*/ 787904 h 1841329"/>
                <a:gd name="connsiteX16" fmla="*/ 515168 w 855727"/>
                <a:gd name="connsiteY16" fmla="*/ 851398 h 1841329"/>
                <a:gd name="connsiteX17" fmla="*/ 391066 w 855727"/>
                <a:gd name="connsiteY17" fmla="*/ 874487 h 1841329"/>
                <a:gd name="connsiteX18" fmla="*/ 264078 w 855727"/>
                <a:gd name="connsiteY18" fmla="*/ 874487 h 1841329"/>
                <a:gd name="connsiteX19" fmla="*/ 264078 w 855727"/>
                <a:gd name="connsiteY19" fmla="*/ 248204 h 1841329"/>
                <a:gd name="connsiteX20" fmla="*/ 401167 w 855727"/>
                <a:gd name="connsiteY20" fmla="*/ 248204 h 1841329"/>
                <a:gd name="connsiteX21" fmla="*/ 519498 w 855727"/>
                <a:gd name="connsiteY21" fmla="*/ 272736 h 1841329"/>
                <a:gd name="connsiteX22" fmla="*/ 580106 w 855727"/>
                <a:gd name="connsiteY22" fmla="*/ 340559 h 1841329"/>
                <a:gd name="connsiteX23" fmla="*/ 603194 w 855727"/>
                <a:gd name="connsiteY23" fmla="*/ 441573 h 1841329"/>
                <a:gd name="connsiteX24" fmla="*/ 607524 w 855727"/>
                <a:gd name="connsiteY24" fmla="*/ 564232 h 1841329"/>
                <a:gd name="connsiteX25" fmla="*/ 604637 w 855727"/>
                <a:gd name="connsiteY25" fmla="*/ 691220 h 1841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55727" h="1841329">
                  <a:moveTo>
                    <a:pt x="737398" y="129874"/>
                  </a:moveTo>
                  <a:cubicBezTo>
                    <a:pt x="692664" y="82254"/>
                    <a:pt x="642157" y="47621"/>
                    <a:pt x="587321" y="28861"/>
                  </a:cubicBezTo>
                  <a:cubicBezTo>
                    <a:pt x="532485" y="10101"/>
                    <a:pt x="468991" y="0"/>
                    <a:pt x="395395" y="0"/>
                  </a:cubicBezTo>
                  <a:lnTo>
                    <a:pt x="0" y="0"/>
                  </a:lnTo>
                  <a:lnTo>
                    <a:pt x="0" y="1841329"/>
                  </a:lnTo>
                  <a:lnTo>
                    <a:pt x="264078" y="1841329"/>
                  </a:lnTo>
                  <a:lnTo>
                    <a:pt x="264078" y="1122691"/>
                  </a:lnTo>
                  <a:lnTo>
                    <a:pt x="398281" y="1122691"/>
                  </a:lnTo>
                  <a:cubicBezTo>
                    <a:pt x="496409" y="1122691"/>
                    <a:pt x="575776" y="1105375"/>
                    <a:pt x="636384" y="1072185"/>
                  </a:cubicBezTo>
                  <a:cubicBezTo>
                    <a:pt x="696993" y="1038995"/>
                    <a:pt x="744613" y="991374"/>
                    <a:pt x="780689" y="930766"/>
                  </a:cubicBezTo>
                  <a:cubicBezTo>
                    <a:pt x="810994" y="880259"/>
                    <a:pt x="832639" y="826867"/>
                    <a:pt x="841297" y="769145"/>
                  </a:cubicBezTo>
                  <a:cubicBezTo>
                    <a:pt x="851399" y="711423"/>
                    <a:pt x="855728" y="642156"/>
                    <a:pt x="855728" y="561346"/>
                  </a:cubicBezTo>
                  <a:cubicBezTo>
                    <a:pt x="855728" y="451674"/>
                    <a:pt x="847070" y="363648"/>
                    <a:pt x="829753" y="298711"/>
                  </a:cubicBezTo>
                  <a:cubicBezTo>
                    <a:pt x="813880" y="233774"/>
                    <a:pt x="782133" y="177495"/>
                    <a:pt x="737398" y="129874"/>
                  </a:cubicBezTo>
                  <a:close/>
                  <a:moveTo>
                    <a:pt x="604637" y="691220"/>
                  </a:moveTo>
                  <a:cubicBezTo>
                    <a:pt x="601751" y="728739"/>
                    <a:pt x="594536" y="761929"/>
                    <a:pt x="580106" y="787904"/>
                  </a:cubicBezTo>
                  <a:cubicBezTo>
                    <a:pt x="565675" y="815322"/>
                    <a:pt x="545472" y="835525"/>
                    <a:pt x="515168" y="851398"/>
                  </a:cubicBezTo>
                  <a:cubicBezTo>
                    <a:pt x="486307" y="867272"/>
                    <a:pt x="444459" y="874487"/>
                    <a:pt x="391066" y="874487"/>
                  </a:cubicBezTo>
                  <a:lnTo>
                    <a:pt x="264078" y="874487"/>
                  </a:lnTo>
                  <a:lnTo>
                    <a:pt x="264078" y="248204"/>
                  </a:lnTo>
                  <a:lnTo>
                    <a:pt x="401167" y="248204"/>
                  </a:lnTo>
                  <a:cubicBezTo>
                    <a:pt x="453117" y="248204"/>
                    <a:pt x="492080" y="256863"/>
                    <a:pt x="519498" y="272736"/>
                  </a:cubicBezTo>
                  <a:cubicBezTo>
                    <a:pt x="546915" y="288610"/>
                    <a:pt x="567118" y="311698"/>
                    <a:pt x="580106" y="340559"/>
                  </a:cubicBezTo>
                  <a:cubicBezTo>
                    <a:pt x="593093" y="369420"/>
                    <a:pt x="600308" y="402610"/>
                    <a:pt x="603194" y="441573"/>
                  </a:cubicBezTo>
                  <a:cubicBezTo>
                    <a:pt x="606081" y="480535"/>
                    <a:pt x="607524" y="520940"/>
                    <a:pt x="607524" y="564232"/>
                  </a:cubicBezTo>
                  <a:cubicBezTo>
                    <a:pt x="608967" y="610409"/>
                    <a:pt x="607524" y="652258"/>
                    <a:pt x="604637" y="691220"/>
                  </a:cubicBez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sp>
          <p:nvSpPr>
            <p:cNvPr id="88" name="Freihandform: Form 87">
              <a:extLst>
                <a:ext uri="{FF2B5EF4-FFF2-40B4-BE49-F238E27FC236}">
                  <a16:creationId xmlns:a16="http://schemas.microsoft.com/office/drawing/2014/main" id="{87431714-CC72-4033-A649-2DD893E2001C}"/>
                </a:ext>
              </a:extLst>
            </p:cNvPr>
            <p:cNvSpPr/>
            <p:nvPr/>
          </p:nvSpPr>
          <p:spPr>
            <a:xfrm>
              <a:off x="3777690" y="4338861"/>
              <a:ext cx="50506" cy="50506"/>
            </a:xfrm>
            <a:custGeom>
              <a:avLst/>
              <a:gdLst>
                <a:gd name="connsiteX0" fmla="*/ 0 w 50506"/>
                <a:gd name="connsiteY0" fmla="*/ 0 h 50506"/>
                <a:gd name="connsiteX1" fmla="*/ 50507 w 50506"/>
                <a:gd name="connsiteY1" fmla="*/ 0 h 50506"/>
                <a:gd name="connsiteX2" fmla="*/ 50507 w 50506"/>
                <a:gd name="connsiteY2" fmla="*/ 50507 h 50506"/>
                <a:gd name="connsiteX3" fmla="*/ 0 w 50506"/>
                <a:gd name="connsiteY3" fmla="*/ 50507 h 50506"/>
              </a:gdLst>
              <a:ahLst/>
              <a:cxnLst>
                <a:cxn ang="0">
                  <a:pos x="connsiteX0" y="connsiteY0"/>
                </a:cxn>
                <a:cxn ang="0">
                  <a:pos x="connsiteX1" y="connsiteY1"/>
                </a:cxn>
                <a:cxn ang="0">
                  <a:pos x="connsiteX2" y="connsiteY2"/>
                </a:cxn>
                <a:cxn ang="0">
                  <a:pos x="connsiteX3" y="connsiteY3"/>
                </a:cxn>
              </a:cxnLst>
              <a:rect l="l" t="t" r="r" b="b"/>
              <a:pathLst>
                <a:path w="50506" h="50506">
                  <a:moveTo>
                    <a:pt x="0" y="0"/>
                  </a:moveTo>
                  <a:lnTo>
                    <a:pt x="50507" y="0"/>
                  </a:lnTo>
                  <a:lnTo>
                    <a:pt x="50507" y="50507"/>
                  </a:lnTo>
                  <a:lnTo>
                    <a:pt x="0" y="50507"/>
                  </a:ln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sp>
          <p:nvSpPr>
            <p:cNvPr id="89" name="Freihandform: Form 88">
              <a:extLst>
                <a:ext uri="{FF2B5EF4-FFF2-40B4-BE49-F238E27FC236}">
                  <a16:creationId xmlns:a16="http://schemas.microsoft.com/office/drawing/2014/main" id="{6C405EDD-97EB-4D30-8B5A-B76EA5042ED7}"/>
                </a:ext>
              </a:extLst>
            </p:cNvPr>
            <p:cNvSpPr/>
            <p:nvPr/>
          </p:nvSpPr>
          <p:spPr>
            <a:xfrm>
              <a:off x="3865716" y="4034378"/>
              <a:ext cx="147190" cy="354989"/>
            </a:xfrm>
            <a:custGeom>
              <a:avLst/>
              <a:gdLst>
                <a:gd name="connsiteX0" fmla="*/ 125545 w 147190"/>
                <a:gd name="connsiteY0" fmla="*/ 20203 h 354989"/>
                <a:gd name="connsiteX1" fmla="*/ 102456 w 147190"/>
                <a:gd name="connsiteY1" fmla="*/ 5772 h 354989"/>
                <a:gd name="connsiteX2" fmla="*/ 73595 w 147190"/>
                <a:gd name="connsiteY2" fmla="*/ 0 h 354989"/>
                <a:gd name="connsiteX3" fmla="*/ 44734 w 147190"/>
                <a:gd name="connsiteY3" fmla="*/ 5772 h 354989"/>
                <a:gd name="connsiteX4" fmla="*/ 21646 w 147190"/>
                <a:gd name="connsiteY4" fmla="*/ 20203 h 354989"/>
                <a:gd name="connsiteX5" fmla="*/ 5772 w 147190"/>
                <a:gd name="connsiteY5" fmla="*/ 43291 h 354989"/>
                <a:gd name="connsiteX6" fmla="*/ 0 w 147190"/>
                <a:gd name="connsiteY6" fmla="*/ 75039 h 354989"/>
                <a:gd name="connsiteX7" fmla="*/ 0 w 147190"/>
                <a:gd name="connsiteY7" fmla="*/ 279951 h 354989"/>
                <a:gd name="connsiteX8" fmla="*/ 5772 w 147190"/>
                <a:gd name="connsiteY8" fmla="*/ 311698 h 354989"/>
                <a:gd name="connsiteX9" fmla="*/ 21646 w 147190"/>
                <a:gd name="connsiteY9" fmla="*/ 334787 h 354989"/>
                <a:gd name="connsiteX10" fmla="*/ 44734 w 147190"/>
                <a:gd name="connsiteY10" fmla="*/ 349218 h 354989"/>
                <a:gd name="connsiteX11" fmla="*/ 73595 w 147190"/>
                <a:gd name="connsiteY11" fmla="*/ 354990 h 354989"/>
                <a:gd name="connsiteX12" fmla="*/ 102456 w 147190"/>
                <a:gd name="connsiteY12" fmla="*/ 349218 h 354989"/>
                <a:gd name="connsiteX13" fmla="*/ 125545 w 147190"/>
                <a:gd name="connsiteY13" fmla="*/ 334787 h 354989"/>
                <a:gd name="connsiteX14" fmla="*/ 141419 w 147190"/>
                <a:gd name="connsiteY14" fmla="*/ 311698 h 354989"/>
                <a:gd name="connsiteX15" fmla="*/ 147191 w 147190"/>
                <a:gd name="connsiteY15" fmla="*/ 279951 h 354989"/>
                <a:gd name="connsiteX16" fmla="*/ 147191 w 147190"/>
                <a:gd name="connsiteY16" fmla="*/ 75039 h 354989"/>
                <a:gd name="connsiteX17" fmla="*/ 141419 w 147190"/>
                <a:gd name="connsiteY17" fmla="*/ 43291 h 354989"/>
                <a:gd name="connsiteX18" fmla="*/ 125545 w 147190"/>
                <a:gd name="connsiteY18" fmla="*/ 20203 h 354989"/>
                <a:gd name="connsiteX19" fmla="*/ 98127 w 147190"/>
                <a:gd name="connsiteY19" fmla="*/ 279951 h 354989"/>
                <a:gd name="connsiteX20" fmla="*/ 90912 w 147190"/>
                <a:gd name="connsiteY20" fmla="*/ 297268 h 354989"/>
                <a:gd name="connsiteX21" fmla="*/ 73595 w 147190"/>
                <a:gd name="connsiteY21" fmla="*/ 304483 h 354989"/>
                <a:gd name="connsiteX22" fmla="*/ 56279 w 147190"/>
                <a:gd name="connsiteY22" fmla="*/ 297268 h 354989"/>
                <a:gd name="connsiteX23" fmla="*/ 49064 w 147190"/>
                <a:gd name="connsiteY23" fmla="*/ 279951 h 354989"/>
                <a:gd name="connsiteX24" fmla="*/ 49064 w 147190"/>
                <a:gd name="connsiteY24" fmla="*/ 75039 h 354989"/>
                <a:gd name="connsiteX25" fmla="*/ 56279 w 147190"/>
                <a:gd name="connsiteY25" fmla="*/ 57722 h 354989"/>
                <a:gd name="connsiteX26" fmla="*/ 73595 w 147190"/>
                <a:gd name="connsiteY26" fmla="*/ 50507 h 354989"/>
                <a:gd name="connsiteX27" fmla="*/ 90912 w 147190"/>
                <a:gd name="connsiteY27" fmla="*/ 57722 h 354989"/>
                <a:gd name="connsiteX28" fmla="*/ 98127 w 147190"/>
                <a:gd name="connsiteY28" fmla="*/ 75039 h 354989"/>
                <a:gd name="connsiteX29" fmla="*/ 98127 w 147190"/>
                <a:gd name="connsiteY29" fmla="*/ 279951 h 35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7190" h="354989">
                  <a:moveTo>
                    <a:pt x="125545" y="20203"/>
                  </a:moveTo>
                  <a:cubicBezTo>
                    <a:pt x="118330" y="12987"/>
                    <a:pt x="111115" y="8658"/>
                    <a:pt x="102456" y="5772"/>
                  </a:cubicBezTo>
                  <a:cubicBezTo>
                    <a:pt x="93798" y="2886"/>
                    <a:pt x="83697" y="0"/>
                    <a:pt x="73595" y="0"/>
                  </a:cubicBezTo>
                  <a:cubicBezTo>
                    <a:pt x="63494" y="0"/>
                    <a:pt x="54836" y="1443"/>
                    <a:pt x="44734" y="5772"/>
                  </a:cubicBezTo>
                  <a:cubicBezTo>
                    <a:pt x="36076" y="8658"/>
                    <a:pt x="27418" y="14430"/>
                    <a:pt x="21646" y="20203"/>
                  </a:cubicBezTo>
                  <a:cubicBezTo>
                    <a:pt x="14430" y="27418"/>
                    <a:pt x="8658" y="34633"/>
                    <a:pt x="5772" y="43291"/>
                  </a:cubicBezTo>
                  <a:cubicBezTo>
                    <a:pt x="1443" y="51950"/>
                    <a:pt x="0" y="63494"/>
                    <a:pt x="0" y="75039"/>
                  </a:cubicBezTo>
                  <a:lnTo>
                    <a:pt x="0" y="279951"/>
                  </a:lnTo>
                  <a:cubicBezTo>
                    <a:pt x="0" y="291496"/>
                    <a:pt x="1443" y="301597"/>
                    <a:pt x="5772" y="311698"/>
                  </a:cubicBezTo>
                  <a:cubicBezTo>
                    <a:pt x="10101" y="320357"/>
                    <a:pt x="15873" y="329015"/>
                    <a:pt x="21646" y="334787"/>
                  </a:cubicBezTo>
                  <a:cubicBezTo>
                    <a:pt x="28861" y="342002"/>
                    <a:pt x="36076" y="346332"/>
                    <a:pt x="44734" y="349218"/>
                  </a:cubicBezTo>
                  <a:cubicBezTo>
                    <a:pt x="53393" y="352104"/>
                    <a:pt x="63494" y="354990"/>
                    <a:pt x="73595" y="354990"/>
                  </a:cubicBezTo>
                  <a:cubicBezTo>
                    <a:pt x="83697" y="354990"/>
                    <a:pt x="92355" y="353547"/>
                    <a:pt x="102456" y="349218"/>
                  </a:cubicBezTo>
                  <a:cubicBezTo>
                    <a:pt x="112558" y="344889"/>
                    <a:pt x="119773" y="340559"/>
                    <a:pt x="125545" y="334787"/>
                  </a:cubicBezTo>
                  <a:cubicBezTo>
                    <a:pt x="132760" y="327572"/>
                    <a:pt x="138533" y="320357"/>
                    <a:pt x="141419" y="311698"/>
                  </a:cubicBezTo>
                  <a:cubicBezTo>
                    <a:pt x="145748" y="303040"/>
                    <a:pt x="147191" y="291496"/>
                    <a:pt x="147191" y="279951"/>
                  </a:cubicBezTo>
                  <a:lnTo>
                    <a:pt x="147191" y="75039"/>
                  </a:lnTo>
                  <a:cubicBezTo>
                    <a:pt x="147191" y="63494"/>
                    <a:pt x="145748" y="53393"/>
                    <a:pt x="141419" y="43291"/>
                  </a:cubicBezTo>
                  <a:cubicBezTo>
                    <a:pt x="138533" y="34633"/>
                    <a:pt x="132760" y="27418"/>
                    <a:pt x="125545" y="20203"/>
                  </a:cubicBezTo>
                  <a:close/>
                  <a:moveTo>
                    <a:pt x="98127" y="279951"/>
                  </a:moveTo>
                  <a:cubicBezTo>
                    <a:pt x="98127" y="287167"/>
                    <a:pt x="95241" y="292939"/>
                    <a:pt x="90912" y="297268"/>
                  </a:cubicBezTo>
                  <a:cubicBezTo>
                    <a:pt x="86583" y="301597"/>
                    <a:pt x="80811" y="304483"/>
                    <a:pt x="73595" y="304483"/>
                  </a:cubicBezTo>
                  <a:cubicBezTo>
                    <a:pt x="66380" y="304483"/>
                    <a:pt x="60608" y="301597"/>
                    <a:pt x="56279" y="297268"/>
                  </a:cubicBezTo>
                  <a:cubicBezTo>
                    <a:pt x="51950" y="292939"/>
                    <a:pt x="49064" y="287167"/>
                    <a:pt x="49064" y="279951"/>
                  </a:cubicBezTo>
                  <a:lnTo>
                    <a:pt x="49064" y="75039"/>
                  </a:lnTo>
                  <a:cubicBezTo>
                    <a:pt x="49064" y="67823"/>
                    <a:pt x="51950" y="62051"/>
                    <a:pt x="56279" y="57722"/>
                  </a:cubicBezTo>
                  <a:cubicBezTo>
                    <a:pt x="60608" y="53393"/>
                    <a:pt x="66380" y="50507"/>
                    <a:pt x="73595" y="50507"/>
                  </a:cubicBezTo>
                  <a:cubicBezTo>
                    <a:pt x="80811" y="50507"/>
                    <a:pt x="86583" y="53393"/>
                    <a:pt x="90912" y="57722"/>
                  </a:cubicBezTo>
                  <a:cubicBezTo>
                    <a:pt x="95241" y="62051"/>
                    <a:pt x="98127" y="67823"/>
                    <a:pt x="98127" y="75039"/>
                  </a:cubicBezTo>
                  <a:lnTo>
                    <a:pt x="98127" y="279951"/>
                  </a:ln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sp>
          <p:nvSpPr>
            <p:cNvPr id="90" name="Freihandform: Form 89">
              <a:extLst>
                <a:ext uri="{FF2B5EF4-FFF2-40B4-BE49-F238E27FC236}">
                  <a16:creationId xmlns:a16="http://schemas.microsoft.com/office/drawing/2014/main" id="{21F0147C-56A4-4B28-9E3F-92924B1E81FE}"/>
                </a:ext>
              </a:extLst>
            </p:cNvPr>
            <p:cNvSpPr/>
            <p:nvPr/>
          </p:nvSpPr>
          <p:spPr>
            <a:xfrm>
              <a:off x="3569891" y="4032935"/>
              <a:ext cx="151520" cy="356432"/>
            </a:xfrm>
            <a:custGeom>
              <a:avLst/>
              <a:gdLst>
                <a:gd name="connsiteX0" fmla="*/ 145748 w 151520"/>
                <a:gd name="connsiteY0" fmla="*/ 147191 h 356432"/>
                <a:gd name="connsiteX1" fmla="*/ 150077 w 151520"/>
                <a:gd name="connsiteY1" fmla="*/ 128431 h 356432"/>
                <a:gd name="connsiteX2" fmla="*/ 151520 w 151520"/>
                <a:gd name="connsiteY2" fmla="*/ 99570 h 356432"/>
                <a:gd name="connsiteX3" fmla="*/ 150077 w 151520"/>
                <a:gd name="connsiteY3" fmla="*/ 70709 h 356432"/>
                <a:gd name="connsiteX4" fmla="*/ 147191 w 151520"/>
                <a:gd name="connsiteY4" fmla="*/ 50507 h 356432"/>
                <a:gd name="connsiteX5" fmla="*/ 141419 w 151520"/>
                <a:gd name="connsiteY5" fmla="*/ 36076 h 356432"/>
                <a:gd name="connsiteX6" fmla="*/ 132760 w 151520"/>
                <a:gd name="connsiteY6" fmla="*/ 24532 h 356432"/>
                <a:gd name="connsiteX7" fmla="*/ 112558 w 151520"/>
                <a:gd name="connsiteY7" fmla="*/ 8658 h 356432"/>
                <a:gd name="connsiteX8" fmla="*/ 77925 w 151520"/>
                <a:gd name="connsiteY8" fmla="*/ 0 h 356432"/>
                <a:gd name="connsiteX9" fmla="*/ 47621 w 151520"/>
                <a:gd name="connsiteY9" fmla="*/ 5772 h 356432"/>
                <a:gd name="connsiteX10" fmla="*/ 23089 w 151520"/>
                <a:gd name="connsiteY10" fmla="*/ 21646 h 356432"/>
                <a:gd name="connsiteX11" fmla="*/ 7215 w 151520"/>
                <a:gd name="connsiteY11" fmla="*/ 44734 h 356432"/>
                <a:gd name="connsiteX12" fmla="*/ 1443 w 151520"/>
                <a:gd name="connsiteY12" fmla="*/ 73595 h 356432"/>
                <a:gd name="connsiteX13" fmla="*/ 1443 w 151520"/>
                <a:gd name="connsiteY13" fmla="*/ 102456 h 356432"/>
                <a:gd name="connsiteX14" fmla="*/ 51950 w 151520"/>
                <a:gd name="connsiteY14" fmla="*/ 102456 h 356432"/>
                <a:gd name="connsiteX15" fmla="*/ 51950 w 151520"/>
                <a:gd name="connsiteY15" fmla="*/ 73595 h 356432"/>
                <a:gd name="connsiteX16" fmla="*/ 57722 w 151520"/>
                <a:gd name="connsiteY16" fmla="*/ 57722 h 356432"/>
                <a:gd name="connsiteX17" fmla="*/ 76482 w 151520"/>
                <a:gd name="connsiteY17" fmla="*/ 49064 h 356432"/>
                <a:gd name="connsiteX18" fmla="*/ 93798 w 151520"/>
                <a:gd name="connsiteY18" fmla="*/ 56279 h 356432"/>
                <a:gd name="connsiteX19" fmla="*/ 101013 w 151520"/>
                <a:gd name="connsiteY19" fmla="*/ 73595 h 356432"/>
                <a:gd name="connsiteX20" fmla="*/ 101013 w 151520"/>
                <a:gd name="connsiteY20" fmla="*/ 118330 h 356432"/>
                <a:gd name="connsiteX21" fmla="*/ 92355 w 151520"/>
                <a:gd name="connsiteY21" fmla="*/ 142862 h 356432"/>
                <a:gd name="connsiteX22" fmla="*/ 60608 w 151520"/>
                <a:gd name="connsiteY22" fmla="*/ 148634 h 356432"/>
                <a:gd name="connsiteX23" fmla="*/ 60608 w 151520"/>
                <a:gd name="connsiteY23" fmla="*/ 193368 h 356432"/>
                <a:gd name="connsiteX24" fmla="*/ 80811 w 151520"/>
                <a:gd name="connsiteY24" fmla="*/ 194812 h 356432"/>
                <a:gd name="connsiteX25" fmla="*/ 92355 w 151520"/>
                <a:gd name="connsiteY25" fmla="*/ 199141 h 356432"/>
                <a:gd name="connsiteX26" fmla="*/ 98127 w 151520"/>
                <a:gd name="connsiteY26" fmla="*/ 209242 h 356432"/>
                <a:gd name="connsiteX27" fmla="*/ 99570 w 151520"/>
                <a:gd name="connsiteY27" fmla="*/ 226559 h 356432"/>
                <a:gd name="connsiteX28" fmla="*/ 99570 w 151520"/>
                <a:gd name="connsiteY28" fmla="*/ 277065 h 356432"/>
                <a:gd name="connsiteX29" fmla="*/ 92355 w 151520"/>
                <a:gd name="connsiteY29" fmla="*/ 297268 h 356432"/>
                <a:gd name="connsiteX30" fmla="*/ 75039 w 151520"/>
                <a:gd name="connsiteY30" fmla="*/ 304483 h 356432"/>
                <a:gd name="connsiteX31" fmla="*/ 57722 w 151520"/>
                <a:gd name="connsiteY31" fmla="*/ 297268 h 356432"/>
                <a:gd name="connsiteX32" fmla="*/ 50507 w 151520"/>
                <a:gd name="connsiteY32" fmla="*/ 278508 h 356432"/>
                <a:gd name="connsiteX33" fmla="*/ 50507 w 151520"/>
                <a:gd name="connsiteY33" fmla="*/ 252534 h 356432"/>
                <a:gd name="connsiteX34" fmla="*/ 0 w 151520"/>
                <a:gd name="connsiteY34" fmla="*/ 252534 h 356432"/>
                <a:gd name="connsiteX35" fmla="*/ 0 w 151520"/>
                <a:gd name="connsiteY35" fmla="*/ 281395 h 356432"/>
                <a:gd name="connsiteX36" fmla="*/ 7215 w 151520"/>
                <a:gd name="connsiteY36" fmla="*/ 316028 h 356432"/>
                <a:gd name="connsiteX37" fmla="*/ 24532 w 151520"/>
                <a:gd name="connsiteY37" fmla="*/ 339116 h 356432"/>
                <a:gd name="connsiteX38" fmla="*/ 49064 w 151520"/>
                <a:gd name="connsiteY38" fmla="*/ 352104 h 356432"/>
                <a:gd name="connsiteX39" fmla="*/ 73595 w 151520"/>
                <a:gd name="connsiteY39" fmla="*/ 356433 h 356432"/>
                <a:gd name="connsiteX40" fmla="*/ 111115 w 151520"/>
                <a:gd name="connsiteY40" fmla="*/ 347775 h 356432"/>
                <a:gd name="connsiteX41" fmla="*/ 135647 w 151520"/>
                <a:gd name="connsiteY41" fmla="*/ 324686 h 356432"/>
                <a:gd name="connsiteX42" fmla="*/ 141419 w 151520"/>
                <a:gd name="connsiteY42" fmla="*/ 313142 h 356432"/>
                <a:gd name="connsiteX43" fmla="*/ 145748 w 151520"/>
                <a:gd name="connsiteY43" fmla="*/ 300154 h 356432"/>
                <a:gd name="connsiteX44" fmla="*/ 148634 w 151520"/>
                <a:gd name="connsiteY44" fmla="*/ 281395 h 356432"/>
                <a:gd name="connsiteX45" fmla="*/ 150077 w 151520"/>
                <a:gd name="connsiteY45" fmla="*/ 252534 h 356432"/>
                <a:gd name="connsiteX46" fmla="*/ 150077 w 151520"/>
                <a:gd name="connsiteY46" fmla="*/ 222229 h 356432"/>
                <a:gd name="connsiteX47" fmla="*/ 147191 w 151520"/>
                <a:gd name="connsiteY47" fmla="*/ 202027 h 356432"/>
                <a:gd name="connsiteX48" fmla="*/ 138533 w 151520"/>
                <a:gd name="connsiteY48" fmla="*/ 187596 h 356432"/>
                <a:gd name="connsiteX49" fmla="*/ 121216 w 151520"/>
                <a:gd name="connsiteY49" fmla="*/ 173166 h 356432"/>
                <a:gd name="connsiteX50" fmla="*/ 138533 w 151520"/>
                <a:gd name="connsiteY50" fmla="*/ 161621 h 356432"/>
                <a:gd name="connsiteX51" fmla="*/ 145748 w 151520"/>
                <a:gd name="connsiteY51" fmla="*/ 147191 h 356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51520" h="356432">
                  <a:moveTo>
                    <a:pt x="145748" y="147191"/>
                  </a:moveTo>
                  <a:cubicBezTo>
                    <a:pt x="147191" y="141419"/>
                    <a:pt x="148634" y="135647"/>
                    <a:pt x="150077" y="128431"/>
                  </a:cubicBezTo>
                  <a:cubicBezTo>
                    <a:pt x="150077" y="121216"/>
                    <a:pt x="151520" y="111115"/>
                    <a:pt x="151520" y="99570"/>
                  </a:cubicBezTo>
                  <a:cubicBezTo>
                    <a:pt x="151520" y="88026"/>
                    <a:pt x="151520" y="79368"/>
                    <a:pt x="150077" y="70709"/>
                  </a:cubicBezTo>
                  <a:cubicBezTo>
                    <a:pt x="148634" y="63494"/>
                    <a:pt x="148634" y="56279"/>
                    <a:pt x="147191" y="50507"/>
                  </a:cubicBezTo>
                  <a:cubicBezTo>
                    <a:pt x="145748" y="44734"/>
                    <a:pt x="144305" y="40405"/>
                    <a:pt x="141419" y="36076"/>
                  </a:cubicBezTo>
                  <a:cubicBezTo>
                    <a:pt x="138533" y="31747"/>
                    <a:pt x="135647" y="27418"/>
                    <a:pt x="132760" y="24532"/>
                  </a:cubicBezTo>
                  <a:cubicBezTo>
                    <a:pt x="128431" y="18760"/>
                    <a:pt x="121216" y="12987"/>
                    <a:pt x="112558" y="8658"/>
                  </a:cubicBezTo>
                  <a:cubicBezTo>
                    <a:pt x="103899" y="2886"/>
                    <a:pt x="92355" y="0"/>
                    <a:pt x="77925" y="0"/>
                  </a:cubicBezTo>
                  <a:cubicBezTo>
                    <a:pt x="67823" y="0"/>
                    <a:pt x="57722" y="1443"/>
                    <a:pt x="47621" y="5772"/>
                  </a:cubicBezTo>
                  <a:cubicBezTo>
                    <a:pt x="38962" y="10101"/>
                    <a:pt x="30304" y="14430"/>
                    <a:pt x="23089" y="21646"/>
                  </a:cubicBezTo>
                  <a:cubicBezTo>
                    <a:pt x="15873" y="28861"/>
                    <a:pt x="10101" y="36076"/>
                    <a:pt x="7215" y="44734"/>
                  </a:cubicBezTo>
                  <a:cubicBezTo>
                    <a:pt x="2886" y="53393"/>
                    <a:pt x="1443" y="63494"/>
                    <a:pt x="1443" y="73595"/>
                  </a:cubicBezTo>
                  <a:lnTo>
                    <a:pt x="1443" y="102456"/>
                  </a:lnTo>
                  <a:lnTo>
                    <a:pt x="51950" y="102456"/>
                  </a:lnTo>
                  <a:lnTo>
                    <a:pt x="51950" y="73595"/>
                  </a:lnTo>
                  <a:cubicBezTo>
                    <a:pt x="51950" y="67823"/>
                    <a:pt x="53393" y="63494"/>
                    <a:pt x="57722" y="57722"/>
                  </a:cubicBezTo>
                  <a:cubicBezTo>
                    <a:pt x="62051" y="51950"/>
                    <a:pt x="67823" y="49064"/>
                    <a:pt x="76482" y="49064"/>
                  </a:cubicBezTo>
                  <a:cubicBezTo>
                    <a:pt x="83697" y="49064"/>
                    <a:pt x="89469" y="51950"/>
                    <a:pt x="93798" y="56279"/>
                  </a:cubicBezTo>
                  <a:cubicBezTo>
                    <a:pt x="98127" y="60608"/>
                    <a:pt x="101013" y="66380"/>
                    <a:pt x="101013" y="73595"/>
                  </a:cubicBezTo>
                  <a:lnTo>
                    <a:pt x="101013" y="118330"/>
                  </a:lnTo>
                  <a:cubicBezTo>
                    <a:pt x="101013" y="131317"/>
                    <a:pt x="98127" y="139976"/>
                    <a:pt x="92355" y="142862"/>
                  </a:cubicBezTo>
                  <a:cubicBezTo>
                    <a:pt x="86583" y="147191"/>
                    <a:pt x="76482" y="148634"/>
                    <a:pt x="60608" y="148634"/>
                  </a:cubicBezTo>
                  <a:lnTo>
                    <a:pt x="60608" y="193368"/>
                  </a:lnTo>
                  <a:cubicBezTo>
                    <a:pt x="69266" y="193368"/>
                    <a:pt x="75039" y="193368"/>
                    <a:pt x="80811" y="194812"/>
                  </a:cubicBezTo>
                  <a:cubicBezTo>
                    <a:pt x="86583" y="196255"/>
                    <a:pt x="89469" y="197698"/>
                    <a:pt x="92355" y="199141"/>
                  </a:cubicBezTo>
                  <a:cubicBezTo>
                    <a:pt x="95241" y="202027"/>
                    <a:pt x="96684" y="204913"/>
                    <a:pt x="98127" y="209242"/>
                  </a:cubicBezTo>
                  <a:cubicBezTo>
                    <a:pt x="99570" y="213571"/>
                    <a:pt x="99570" y="219343"/>
                    <a:pt x="99570" y="226559"/>
                  </a:cubicBezTo>
                  <a:lnTo>
                    <a:pt x="99570" y="277065"/>
                  </a:lnTo>
                  <a:cubicBezTo>
                    <a:pt x="99570" y="285723"/>
                    <a:pt x="96684" y="292939"/>
                    <a:pt x="92355" y="297268"/>
                  </a:cubicBezTo>
                  <a:cubicBezTo>
                    <a:pt x="88026" y="303040"/>
                    <a:pt x="82254" y="304483"/>
                    <a:pt x="75039" y="304483"/>
                  </a:cubicBezTo>
                  <a:cubicBezTo>
                    <a:pt x="67823" y="304483"/>
                    <a:pt x="62051" y="301597"/>
                    <a:pt x="57722" y="297268"/>
                  </a:cubicBezTo>
                  <a:cubicBezTo>
                    <a:pt x="53393" y="291496"/>
                    <a:pt x="50507" y="285723"/>
                    <a:pt x="50507" y="278508"/>
                  </a:cubicBezTo>
                  <a:lnTo>
                    <a:pt x="50507" y="252534"/>
                  </a:lnTo>
                  <a:lnTo>
                    <a:pt x="0" y="252534"/>
                  </a:lnTo>
                  <a:lnTo>
                    <a:pt x="0" y="281395"/>
                  </a:lnTo>
                  <a:cubicBezTo>
                    <a:pt x="0" y="295825"/>
                    <a:pt x="2886" y="307369"/>
                    <a:pt x="7215" y="316028"/>
                  </a:cubicBezTo>
                  <a:cubicBezTo>
                    <a:pt x="11544" y="326129"/>
                    <a:pt x="17317" y="333344"/>
                    <a:pt x="24532" y="339116"/>
                  </a:cubicBezTo>
                  <a:cubicBezTo>
                    <a:pt x="31747" y="344889"/>
                    <a:pt x="40405" y="349218"/>
                    <a:pt x="49064" y="352104"/>
                  </a:cubicBezTo>
                  <a:cubicBezTo>
                    <a:pt x="57722" y="354990"/>
                    <a:pt x="66380" y="356433"/>
                    <a:pt x="73595" y="356433"/>
                  </a:cubicBezTo>
                  <a:cubicBezTo>
                    <a:pt x="89469" y="356433"/>
                    <a:pt x="101013" y="353547"/>
                    <a:pt x="111115" y="347775"/>
                  </a:cubicBezTo>
                  <a:cubicBezTo>
                    <a:pt x="121216" y="342002"/>
                    <a:pt x="128431" y="333344"/>
                    <a:pt x="135647" y="324686"/>
                  </a:cubicBezTo>
                  <a:cubicBezTo>
                    <a:pt x="138533" y="320357"/>
                    <a:pt x="139976" y="317471"/>
                    <a:pt x="141419" y="313142"/>
                  </a:cubicBezTo>
                  <a:cubicBezTo>
                    <a:pt x="142862" y="308812"/>
                    <a:pt x="144305" y="304483"/>
                    <a:pt x="145748" y="300154"/>
                  </a:cubicBezTo>
                  <a:cubicBezTo>
                    <a:pt x="147191" y="294382"/>
                    <a:pt x="147191" y="288610"/>
                    <a:pt x="148634" y="281395"/>
                  </a:cubicBezTo>
                  <a:cubicBezTo>
                    <a:pt x="148634" y="274179"/>
                    <a:pt x="150077" y="264078"/>
                    <a:pt x="150077" y="252534"/>
                  </a:cubicBezTo>
                  <a:cubicBezTo>
                    <a:pt x="150077" y="239546"/>
                    <a:pt x="150077" y="229445"/>
                    <a:pt x="150077" y="222229"/>
                  </a:cubicBezTo>
                  <a:cubicBezTo>
                    <a:pt x="150077" y="213571"/>
                    <a:pt x="148634" y="207799"/>
                    <a:pt x="147191" y="202027"/>
                  </a:cubicBezTo>
                  <a:cubicBezTo>
                    <a:pt x="145748" y="196255"/>
                    <a:pt x="142862" y="191925"/>
                    <a:pt x="138533" y="187596"/>
                  </a:cubicBezTo>
                  <a:cubicBezTo>
                    <a:pt x="134204" y="183267"/>
                    <a:pt x="128431" y="178938"/>
                    <a:pt x="121216" y="173166"/>
                  </a:cubicBezTo>
                  <a:cubicBezTo>
                    <a:pt x="128431" y="168837"/>
                    <a:pt x="134204" y="164508"/>
                    <a:pt x="138533" y="161621"/>
                  </a:cubicBezTo>
                  <a:cubicBezTo>
                    <a:pt x="139976" y="157292"/>
                    <a:pt x="142862" y="152963"/>
                    <a:pt x="145748" y="147191"/>
                  </a:cubicBez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grpSp>
      <p:sp>
        <p:nvSpPr>
          <p:cNvPr id="92" name="Rechteck 91">
            <a:extLst>
              <a:ext uri="{FF2B5EF4-FFF2-40B4-BE49-F238E27FC236}">
                <a16:creationId xmlns:a16="http://schemas.microsoft.com/office/drawing/2014/main" id="{82BDC2ED-D556-47DD-BC59-0179A22B0E47}"/>
              </a:ext>
            </a:extLst>
          </p:cNvPr>
          <p:cNvSpPr/>
          <p:nvPr/>
        </p:nvSpPr>
        <p:spPr>
          <a:xfrm>
            <a:off x="676886"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a:solidFill>
                  <a:schemeClr val="tx2"/>
                </a:solidFill>
                <a:latin typeface="Source Sans Pro Semibold" panose="020B0603030403020204" pitchFamily="34" charset="0"/>
                <a:ea typeface="Source Sans Pro Semibold" panose="020B0603030403020204" pitchFamily="34" charset="0"/>
              </a:rPr>
              <a:t>Formal Measurement </a:t>
            </a:r>
            <a:r>
              <a:rPr lang="de-DE" sz="2000" dirty="0" err="1">
                <a:solidFill>
                  <a:schemeClr val="tx2"/>
                </a:solidFill>
                <a:latin typeface="Source Sans Pro Semibold" panose="020B0603030403020204" pitchFamily="34" charset="0"/>
                <a:ea typeface="Source Sans Pro Semibold" panose="020B0603030403020204" pitchFamily="34" charset="0"/>
              </a:rPr>
              <a:t>Invariance</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MGCFA</a:t>
            </a:r>
            <a:endParaRPr lang="en-US" sz="2400" dirty="0">
              <a:solidFill>
                <a:schemeClr val="tx2"/>
              </a:solidFill>
              <a:latin typeface="Source Sans Pro Black" panose="020B0803030403020204" pitchFamily="34" charset="0"/>
              <a:ea typeface="Source Sans Pro Black" panose="020B0803030403020204" pitchFamily="34" charset="0"/>
            </a:endParaRPr>
          </a:p>
        </p:txBody>
      </p:sp>
      <p:sp>
        <p:nvSpPr>
          <p:cNvPr id="93" name="Rechteck 92">
            <a:extLst>
              <a:ext uri="{FF2B5EF4-FFF2-40B4-BE49-F238E27FC236}">
                <a16:creationId xmlns:a16="http://schemas.microsoft.com/office/drawing/2014/main" id="{4CEAFEA9-EB1C-4F39-8250-ACB2D1289905}"/>
              </a:ext>
            </a:extLst>
          </p:cNvPr>
          <p:cNvSpPr/>
          <p:nvPr/>
        </p:nvSpPr>
        <p:spPr>
          <a:xfrm>
            <a:off x="3436277"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err="1">
                <a:solidFill>
                  <a:schemeClr val="tx2"/>
                </a:solidFill>
                <a:latin typeface="Source Sans Pro Semibold" panose="020B0603030403020204" pitchFamily="34" charset="0"/>
                <a:ea typeface="Source Sans Pro Semibold" panose="020B0603030403020204" pitchFamily="34" charset="0"/>
              </a:rPr>
              <a:t>Aligning</a:t>
            </a:r>
            <a:r>
              <a:rPr lang="de-DE" sz="2000" dirty="0">
                <a:solidFill>
                  <a:schemeClr val="tx2"/>
                </a:solidFill>
                <a:latin typeface="Source Sans Pro Semibold" panose="020B0603030403020204" pitchFamily="34" charset="0"/>
                <a:ea typeface="Source Sans Pro Semibold" panose="020B0603030403020204" pitchFamily="34" charset="0"/>
              </a:rPr>
              <a:t> </a:t>
            </a:r>
            <a:r>
              <a:rPr lang="de-DE" sz="2000" dirty="0" err="1">
                <a:solidFill>
                  <a:schemeClr val="tx2"/>
                </a:solidFill>
                <a:latin typeface="Source Sans Pro Semibold" panose="020B0603030403020204" pitchFamily="34" charset="0"/>
                <a:ea typeface="Source Sans Pro Semibold" panose="020B0603030403020204" pitchFamily="34" charset="0"/>
              </a:rPr>
              <a:t>measurement</a:t>
            </a:r>
            <a:r>
              <a:rPr lang="de-DE" sz="2000" dirty="0">
                <a:solidFill>
                  <a:schemeClr val="tx2"/>
                </a:solidFill>
                <a:latin typeface="Source Sans Pro Semibold" panose="020B0603030403020204" pitchFamily="34" charset="0"/>
                <a:ea typeface="Source Sans Pro Semibold" panose="020B0603030403020204" pitchFamily="34" charset="0"/>
              </a:rPr>
              <a:t> </a:t>
            </a:r>
            <a:r>
              <a:rPr lang="de-DE" sz="2000" dirty="0" err="1">
                <a:solidFill>
                  <a:schemeClr val="tx2"/>
                </a:solidFill>
                <a:latin typeface="Source Sans Pro Semibold" panose="020B0603030403020204" pitchFamily="34" charset="0"/>
                <a:ea typeface="Source Sans Pro Semibold" panose="020B0603030403020204" pitchFamily="34" charset="0"/>
              </a:rPr>
              <a:t>units</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OSE-RG</a:t>
            </a:r>
            <a:endParaRPr lang="en-US" sz="2400" dirty="0">
              <a:solidFill>
                <a:schemeClr val="tx2"/>
              </a:solidFill>
              <a:latin typeface="Source Sans Pro Black" panose="020B0803030403020204" pitchFamily="34" charset="0"/>
              <a:ea typeface="Source Sans Pro Black" panose="020B0803030403020204" pitchFamily="34" charset="0"/>
            </a:endParaRPr>
          </a:p>
        </p:txBody>
      </p:sp>
      <p:sp>
        <p:nvSpPr>
          <p:cNvPr id="95" name="Rechteck 94">
            <a:extLst>
              <a:ext uri="{FF2B5EF4-FFF2-40B4-BE49-F238E27FC236}">
                <a16:creationId xmlns:a16="http://schemas.microsoft.com/office/drawing/2014/main" id="{8C1C5103-7E46-44EC-8B4F-E87A82B7A457}"/>
              </a:ext>
            </a:extLst>
          </p:cNvPr>
          <p:cNvSpPr/>
          <p:nvPr/>
        </p:nvSpPr>
        <p:spPr>
          <a:xfrm>
            <a:off x="8955059"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err="1">
                <a:solidFill>
                  <a:schemeClr val="tx2"/>
                </a:solidFill>
                <a:latin typeface="Source Sans Pro Semibold" panose="020B0603030403020204" pitchFamily="34" charset="0"/>
                <a:ea typeface="Source Sans Pro Semibold" panose="020B0603030403020204" pitchFamily="34" charset="0"/>
              </a:rPr>
              <a:t>Generalizable</a:t>
            </a:r>
            <a:r>
              <a:rPr lang="de-DE" sz="2000" dirty="0">
                <a:solidFill>
                  <a:schemeClr val="tx2"/>
                </a:solidFill>
                <a:latin typeface="Source Sans Pro Semibold" panose="020B0603030403020204" pitchFamily="34" charset="0"/>
                <a:ea typeface="Source Sans Pro Semibold" panose="020B0603030403020204" pitchFamily="34" charset="0"/>
              </a:rPr>
              <a:t> Mode </a:t>
            </a:r>
            <a:r>
              <a:rPr lang="de-DE" sz="2000" dirty="0" err="1">
                <a:solidFill>
                  <a:schemeClr val="tx2"/>
                </a:solidFill>
                <a:latin typeface="Source Sans Pro Semibold" panose="020B0603030403020204" pitchFamily="34" charset="0"/>
                <a:ea typeface="Source Sans Pro Semibold" panose="020B0603030403020204" pitchFamily="34" charset="0"/>
              </a:rPr>
              <a:t>Effects</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MTMM Meta-Analysis</a:t>
            </a:r>
            <a:r>
              <a:rPr lang="de-DE" sz="2400" dirty="0">
                <a:solidFill>
                  <a:schemeClr val="tx2"/>
                </a:solidFill>
                <a:latin typeface="Source Sans Pro Semibold" panose="020B0603030403020204" pitchFamily="34" charset="0"/>
                <a:ea typeface="Source Sans Pro Semibold" panose="020B0603030403020204" pitchFamily="34" charset="0"/>
              </a:rPr>
              <a:t> </a:t>
            </a:r>
            <a:r>
              <a:rPr lang="de-DE" sz="2400" dirty="0" err="1">
                <a:solidFill>
                  <a:schemeClr val="tx2"/>
                </a:solidFill>
                <a:latin typeface="Source Sans Pro Semibold" panose="020B0603030403020204" pitchFamily="34" charset="0"/>
                <a:ea typeface="Source Sans Pro Semibold" panose="020B0603030403020204" pitchFamily="34" charset="0"/>
              </a:rPr>
              <a:t>with</a:t>
            </a:r>
            <a:r>
              <a:rPr lang="de-DE" sz="2400" dirty="0">
                <a:solidFill>
                  <a:schemeClr val="tx2"/>
                </a:solidFill>
                <a:latin typeface="Source Sans Pro Semibold" panose="020B0603030403020204" pitchFamily="34" charset="0"/>
                <a:ea typeface="Source Sans Pro Semibold" panose="020B0603030403020204" pitchFamily="34" charset="0"/>
              </a:rPr>
              <a:t> SQP</a:t>
            </a:r>
            <a:endParaRPr lang="en-US" sz="2400" dirty="0">
              <a:solidFill>
                <a:schemeClr val="tx2"/>
              </a:solidFill>
              <a:latin typeface="Source Sans Pro Semibold" panose="020B0603030403020204" pitchFamily="34" charset="0"/>
              <a:ea typeface="Source Sans Pro Semibold" panose="020B0603030403020204" pitchFamily="34" charset="0"/>
            </a:endParaRPr>
          </a:p>
        </p:txBody>
      </p:sp>
      <p:grpSp>
        <p:nvGrpSpPr>
          <p:cNvPr id="114" name="Gruppieren 113">
            <a:extLst>
              <a:ext uri="{FF2B5EF4-FFF2-40B4-BE49-F238E27FC236}">
                <a16:creationId xmlns:a16="http://schemas.microsoft.com/office/drawing/2014/main" id="{3A861666-B1CC-4AE8-941C-6095CFDE7943}"/>
              </a:ext>
            </a:extLst>
          </p:cNvPr>
          <p:cNvGrpSpPr/>
          <p:nvPr/>
        </p:nvGrpSpPr>
        <p:grpSpPr>
          <a:xfrm>
            <a:off x="3914936" y="2088073"/>
            <a:ext cx="1602128" cy="1603336"/>
            <a:chOff x="7616299" y="3338035"/>
            <a:chExt cx="1602128" cy="1603336"/>
          </a:xfrm>
        </p:grpSpPr>
        <p:cxnSp>
          <p:nvCxnSpPr>
            <p:cNvPr id="115" name="Gerader Verbinder 44">
              <a:extLst>
                <a:ext uri="{FF2B5EF4-FFF2-40B4-BE49-F238E27FC236}">
                  <a16:creationId xmlns:a16="http://schemas.microsoft.com/office/drawing/2014/main" id="{D1A39C76-4A7F-455A-8416-E711D14249C9}"/>
                </a:ext>
              </a:extLst>
            </p:cNvPr>
            <p:cNvCxnSpPr>
              <a:cxnSpLocks/>
            </p:cNvCxnSpPr>
            <p:nvPr/>
          </p:nvCxnSpPr>
          <p:spPr>
            <a:xfrm flipH="1">
              <a:off x="8266458" y="3455816"/>
              <a:ext cx="151511" cy="523057"/>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6" name="Gerader Verbinder 45">
              <a:extLst>
                <a:ext uri="{FF2B5EF4-FFF2-40B4-BE49-F238E27FC236}">
                  <a16:creationId xmlns:a16="http://schemas.microsoft.com/office/drawing/2014/main" id="{CBCE5F5D-E497-4E68-9F79-82E6C60333D6}"/>
                </a:ext>
              </a:extLst>
            </p:cNvPr>
            <p:cNvCxnSpPr>
              <a:cxnSpLocks/>
            </p:cNvCxnSpPr>
            <p:nvPr/>
          </p:nvCxnSpPr>
          <p:spPr>
            <a:xfrm flipV="1">
              <a:off x="7734080" y="3978873"/>
              <a:ext cx="532377" cy="160830"/>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7" name="Gerader Verbinder 46">
              <a:extLst>
                <a:ext uri="{FF2B5EF4-FFF2-40B4-BE49-F238E27FC236}">
                  <a16:creationId xmlns:a16="http://schemas.microsoft.com/office/drawing/2014/main" id="{2691A3E8-07DB-4989-9C1A-D207F552F59C}"/>
                </a:ext>
              </a:extLst>
            </p:cNvPr>
            <p:cNvCxnSpPr>
              <a:cxnSpLocks/>
            </p:cNvCxnSpPr>
            <p:nvPr/>
          </p:nvCxnSpPr>
          <p:spPr>
            <a:xfrm>
              <a:off x="7934386" y="3656121"/>
              <a:ext cx="332072" cy="322752"/>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8" name="Gerader Verbinder 47">
              <a:extLst>
                <a:ext uri="{FF2B5EF4-FFF2-40B4-BE49-F238E27FC236}">
                  <a16:creationId xmlns:a16="http://schemas.microsoft.com/office/drawing/2014/main" id="{33E25696-66BE-49E5-8514-DBDE420F5F19}"/>
                </a:ext>
              </a:extLst>
            </p:cNvPr>
            <p:cNvCxnSpPr>
              <a:cxnSpLocks/>
            </p:cNvCxnSpPr>
            <p:nvPr/>
          </p:nvCxnSpPr>
          <p:spPr>
            <a:xfrm>
              <a:off x="8266458" y="3978873"/>
              <a:ext cx="151511" cy="844717"/>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9" name="Gerader Verbinder 48">
              <a:extLst>
                <a:ext uri="{FF2B5EF4-FFF2-40B4-BE49-F238E27FC236}">
                  <a16:creationId xmlns:a16="http://schemas.microsoft.com/office/drawing/2014/main" id="{77AD19BE-C6F3-41D9-BF2F-1DE8947DE36B}"/>
                </a:ext>
              </a:extLst>
            </p:cNvPr>
            <p:cNvCxnSpPr>
              <a:cxnSpLocks/>
            </p:cNvCxnSpPr>
            <p:nvPr/>
          </p:nvCxnSpPr>
          <p:spPr>
            <a:xfrm flipV="1">
              <a:off x="7934386" y="3978873"/>
              <a:ext cx="332072" cy="644412"/>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0" name="Gerader Verbinder 49">
              <a:extLst>
                <a:ext uri="{FF2B5EF4-FFF2-40B4-BE49-F238E27FC236}">
                  <a16:creationId xmlns:a16="http://schemas.microsoft.com/office/drawing/2014/main" id="{C1A168CE-772C-4660-8C53-881BCC4C6043}"/>
                </a:ext>
              </a:extLst>
            </p:cNvPr>
            <p:cNvCxnSpPr>
              <a:cxnSpLocks/>
            </p:cNvCxnSpPr>
            <p:nvPr/>
          </p:nvCxnSpPr>
          <p:spPr>
            <a:xfrm flipH="1">
              <a:off x="8266458" y="3656121"/>
              <a:ext cx="635094" cy="322752"/>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1" name="Gerader Verbinder 50">
              <a:extLst>
                <a:ext uri="{FF2B5EF4-FFF2-40B4-BE49-F238E27FC236}">
                  <a16:creationId xmlns:a16="http://schemas.microsoft.com/office/drawing/2014/main" id="{0DC478A4-C049-4AA7-97A0-B8BC1FEABBA3}"/>
                </a:ext>
              </a:extLst>
            </p:cNvPr>
            <p:cNvCxnSpPr>
              <a:cxnSpLocks/>
            </p:cNvCxnSpPr>
            <p:nvPr/>
          </p:nvCxnSpPr>
          <p:spPr>
            <a:xfrm flipH="1">
              <a:off x="8597154" y="4139703"/>
              <a:ext cx="504703" cy="161921"/>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2" name="Gerader Verbinder 51">
              <a:extLst>
                <a:ext uri="{FF2B5EF4-FFF2-40B4-BE49-F238E27FC236}">
                  <a16:creationId xmlns:a16="http://schemas.microsoft.com/office/drawing/2014/main" id="{2BD015CB-47A2-4DE5-855F-1CBE82E68B77}"/>
                </a:ext>
              </a:extLst>
            </p:cNvPr>
            <p:cNvCxnSpPr>
              <a:cxnSpLocks/>
            </p:cNvCxnSpPr>
            <p:nvPr/>
          </p:nvCxnSpPr>
          <p:spPr>
            <a:xfrm>
              <a:off x="8266458" y="3978873"/>
              <a:ext cx="835399" cy="160830"/>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3" name="Gerader Verbinder 52">
              <a:extLst>
                <a:ext uri="{FF2B5EF4-FFF2-40B4-BE49-F238E27FC236}">
                  <a16:creationId xmlns:a16="http://schemas.microsoft.com/office/drawing/2014/main" id="{F2E0B654-FD32-473F-9F1A-672AA2AAD310}"/>
                </a:ext>
              </a:extLst>
            </p:cNvPr>
            <p:cNvCxnSpPr>
              <a:cxnSpLocks/>
            </p:cNvCxnSpPr>
            <p:nvPr/>
          </p:nvCxnSpPr>
          <p:spPr>
            <a:xfrm flipH="1">
              <a:off x="8597154" y="3656121"/>
              <a:ext cx="304397" cy="645503"/>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4" name="Gerader Verbinder 54">
              <a:extLst>
                <a:ext uri="{FF2B5EF4-FFF2-40B4-BE49-F238E27FC236}">
                  <a16:creationId xmlns:a16="http://schemas.microsoft.com/office/drawing/2014/main" id="{1725D59F-38D2-4466-8AE4-2E5FF164BCB1}"/>
                </a:ext>
              </a:extLst>
            </p:cNvPr>
            <p:cNvCxnSpPr>
              <a:cxnSpLocks/>
            </p:cNvCxnSpPr>
            <p:nvPr/>
          </p:nvCxnSpPr>
          <p:spPr>
            <a:xfrm>
              <a:off x="8417969" y="3455816"/>
              <a:ext cx="179186" cy="845809"/>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5" name="Gerader Verbinder 55">
              <a:extLst>
                <a:ext uri="{FF2B5EF4-FFF2-40B4-BE49-F238E27FC236}">
                  <a16:creationId xmlns:a16="http://schemas.microsoft.com/office/drawing/2014/main" id="{A99E0CE4-4C02-45DC-B880-20C2D52FA69A}"/>
                </a:ext>
              </a:extLst>
            </p:cNvPr>
            <p:cNvCxnSpPr>
              <a:cxnSpLocks/>
            </p:cNvCxnSpPr>
            <p:nvPr/>
          </p:nvCxnSpPr>
          <p:spPr>
            <a:xfrm flipV="1">
              <a:off x="7934386" y="4301624"/>
              <a:ext cx="662768" cy="321660"/>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6" name="Gerader Verbinder 56">
              <a:extLst>
                <a:ext uri="{FF2B5EF4-FFF2-40B4-BE49-F238E27FC236}">
                  <a16:creationId xmlns:a16="http://schemas.microsoft.com/office/drawing/2014/main" id="{1C2C1B1D-0C18-4422-8FC2-2D221C2042CC}"/>
                </a:ext>
              </a:extLst>
            </p:cNvPr>
            <p:cNvCxnSpPr>
              <a:cxnSpLocks/>
            </p:cNvCxnSpPr>
            <p:nvPr/>
          </p:nvCxnSpPr>
          <p:spPr>
            <a:xfrm flipV="1">
              <a:off x="8417969" y="4301624"/>
              <a:ext cx="179186" cy="521966"/>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7" name="Gerader Verbinder 57">
              <a:extLst>
                <a:ext uri="{FF2B5EF4-FFF2-40B4-BE49-F238E27FC236}">
                  <a16:creationId xmlns:a16="http://schemas.microsoft.com/office/drawing/2014/main" id="{A299CF4C-7BF8-4236-AA66-F84DE4DA34DE}"/>
                </a:ext>
              </a:extLst>
            </p:cNvPr>
            <p:cNvCxnSpPr>
              <a:cxnSpLocks/>
            </p:cNvCxnSpPr>
            <p:nvPr/>
          </p:nvCxnSpPr>
          <p:spPr>
            <a:xfrm flipH="1" flipV="1">
              <a:off x="8597154" y="4301624"/>
              <a:ext cx="304397" cy="321660"/>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8" name="Rechteck 58">
              <a:extLst>
                <a:ext uri="{FF2B5EF4-FFF2-40B4-BE49-F238E27FC236}">
                  <a16:creationId xmlns:a16="http://schemas.microsoft.com/office/drawing/2014/main" id="{62EEE9C8-7E2C-4789-BC21-ED74AC36CA40}"/>
                </a:ext>
              </a:extLst>
            </p:cNvPr>
            <p:cNvSpPr/>
            <p:nvPr/>
          </p:nvSpPr>
          <p:spPr>
            <a:xfrm>
              <a:off x="8300187" y="3338035"/>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hteck 59">
              <a:extLst>
                <a:ext uri="{FF2B5EF4-FFF2-40B4-BE49-F238E27FC236}">
                  <a16:creationId xmlns:a16="http://schemas.microsoft.com/office/drawing/2014/main" id="{77087980-B8B9-482D-8C1F-8A939438D14B}"/>
                </a:ext>
              </a:extLst>
            </p:cNvPr>
            <p:cNvSpPr/>
            <p:nvPr/>
          </p:nvSpPr>
          <p:spPr>
            <a:xfrm>
              <a:off x="7813865" y="3538340"/>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hteck 60">
              <a:extLst>
                <a:ext uri="{FF2B5EF4-FFF2-40B4-BE49-F238E27FC236}">
                  <a16:creationId xmlns:a16="http://schemas.microsoft.com/office/drawing/2014/main" id="{F5FE4CF8-B6D6-4825-B4B9-93A35927F60D}"/>
                </a:ext>
              </a:extLst>
            </p:cNvPr>
            <p:cNvSpPr/>
            <p:nvPr/>
          </p:nvSpPr>
          <p:spPr>
            <a:xfrm>
              <a:off x="8783770" y="3538339"/>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hteck 61">
              <a:extLst>
                <a:ext uri="{FF2B5EF4-FFF2-40B4-BE49-F238E27FC236}">
                  <a16:creationId xmlns:a16="http://schemas.microsoft.com/office/drawing/2014/main" id="{080AA920-4F9C-4368-86EA-BD0D1794A86A}"/>
                </a:ext>
              </a:extLst>
            </p:cNvPr>
            <p:cNvSpPr/>
            <p:nvPr/>
          </p:nvSpPr>
          <p:spPr>
            <a:xfrm>
              <a:off x="7813865" y="4505504"/>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hteck 62">
              <a:extLst>
                <a:ext uri="{FF2B5EF4-FFF2-40B4-BE49-F238E27FC236}">
                  <a16:creationId xmlns:a16="http://schemas.microsoft.com/office/drawing/2014/main" id="{5EAA8B31-59E2-4B63-B6FA-88624E5C8639}"/>
                </a:ext>
              </a:extLst>
            </p:cNvPr>
            <p:cNvSpPr/>
            <p:nvPr/>
          </p:nvSpPr>
          <p:spPr>
            <a:xfrm>
              <a:off x="8302927" y="4705809"/>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hteck 63">
              <a:extLst>
                <a:ext uri="{FF2B5EF4-FFF2-40B4-BE49-F238E27FC236}">
                  <a16:creationId xmlns:a16="http://schemas.microsoft.com/office/drawing/2014/main" id="{DAC34F58-012D-4CCF-927B-8DC594AC6803}"/>
                </a:ext>
              </a:extLst>
            </p:cNvPr>
            <p:cNvSpPr/>
            <p:nvPr/>
          </p:nvSpPr>
          <p:spPr>
            <a:xfrm>
              <a:off x="8783770" y="4505504"/>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Gerader Verbinder 64">
              <a:extLst>
                <a:ext uri="{FF2B5EF4-FFF2-40B4-BE49-F238E27FC236}">
                  <a16:creationId xmlns:a16="http://schemas.microsoft.com/office/drawing/2014/main" id="{5DF8BA73-BD56-4258-A845-028097C0108D}"/>
                </a:ext>
              </a:extLst>
            </p:cNvPr>
            <p:cNvCxnSpPr>
              <a:cxnSpLocks/>
            </p:cNvCxnSpPr>
            <p:nvPr/>
          </p:nvCxnSpPr>
          <p:spPr>
            <a:xfrm>
              <a:off x="7734080" y="4139703"/>
              <a:ext cx="863074" cy="161921"/>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5" name="Rechteck 65">
              <a:extLst>
                <a:ext uri="{FF2B5EF4-FFF2-40B4-BE49-F238E27FC236}">
                  <a16:creationId xmlns:a16="http://schemas.microsoft.com/office/drawing/2014/main" id="{097F1A24-2478-4C6B-9A06-17F86B31C434}"/>
                </a:ext>
              </a:extLst>
            </p:cNvPr>
            <p:cNvSpPr/>
            <p:nvPr/>
          </p:nvSpPr>
          <p:spPr>
            <a:xfrm>
              <a:off x="7616299" y="4021920"/>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hteck 66">
              <a:extLst>
                <a:ext uri="{FF2B5EF4-FFF2-40B4-BE49-F238E27FC236}">
                  <a16:creationId xmlns:a16="http://schemas.microsoft.com/office/drawing/2014/main" id="{C19CCDA8-3954-4179-8105-3E7752426D79}"/>
                </a:ext>
              </a:extLst>
            </p:cNvPr>
            <p:cNvSpPr/>
            <p:nvPr/>
          </p:nvSpPr>
          <p:spPr>
            <a:xfrm>
              <a:off x="8982855" y="4021914"/>
              <a:ext cx="235572" cy="235571"/>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hteck 67">
              <a:extLst>
                <a:ext uri="{FF2B5EF4-FFF2-40B4-BE49-F238E27FC236}">
                  <a16:creationId xmlns:a16="http://schemas.microsoft.com/office/drawing/2014/main" id="{3A9623A2-F078-4645-8FD2-10DD69F42364}"/>
                </a:ext>
              </a:extLst>
            </p:cNvPr>
            <p:cNvSpPr/>
            <p:nvPr/>
          </p:nvSpPr>
          <p:spPr>
            <a:xfrm>
              <a:off x="8145932" y="3867508"/>
              <a:ext cx="235562" cy="235562"/>
            </a:xfrm>
            <a:prstGeom prst="rect">
              <a:avLst/>
            </a:prstGeom>
            <a:solidFill>
              <a:schemeClr val="accent5"/>
            </a:solidFill>
            <a:ln w="508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hteck 68">
              <a:extLst>
                <a:ext uri="{FF2B5EF4-FFF2-40B4-BE49-F238E27FC236}">
                  <a16:creationId xmlns:a16="http://schemas.microsoft.com/office/drawing/2014/main" id="{011CCAEB-F40C-4C7D-A74E-3548338543C1}"/>
                </a:ext>
              </a:extLst>
            </p:cNvPr>
            <p:cNvSpPr/>
            <p:nvPr/>
          </p:nvSpPr>
          <p:spPr>
            <a:xfrm>
              <a:off x="8479370" y="4183844"/>
              <a:ext cx="235562" cy="235562"/>
            </a:xfrm>
            <a:prstGeom prst="rect">
              <a:avLst/>
            </a:prstGeom>
            <a:solidFill>
              <a:schemeClr val="accent6"/>
            </a:solid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Rechteck 138">
            <a:extLst>
              <a:ext uri="{FF2B5EF4-FFF2-40B4-BE49-F238E27FC236}">
                <a16:creationId xmlns:a16="http://schemas.microsoft.com/office/drawing/2014/main" id="{A1957FA2-F242-40D4-AF22-71F3442749EB}"/>
              </a:ext>
            </a:extLst>
          </p:cNvPr>
          <p:cNvSpPr/>
          <p:nvPr/>
        </p:nvSpPr>
        <p:spPr>
          <a:xfrm>
            <a:off x="3435667"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err="1">
                <a:solidFill>
                  <a:schemeClr val="tx2"/>
                </a:solidFill>
                <a:latin typeface="Source Sans Pro Semibold" panose="020B0603030403020204" pitchFamily="34" charset="0"/>
                <a:ea typeface="Source Sans Pro Semibold" panose="020B0603030403020204" pitchFamily="34" charset="0"/>
              </a:rPr>
              <a:t>Concepts</a:t>
            </a:r>
            <a:r>
              <a:rPr lang="de-DE" sz="2000" dirty="0">
                <a:solidFill>
                  <a:schemeClr val="tx2"/>
                </a:solidFill>
                <a:latin typeface="Source Sans Pro Semibold" panose="020B0603030403020204" pitchFamily="34" charset="0"/>
                <a:ea typeface="Source Sans Pro Semibold" panose="020B0603030403020204" pitchFamily="34" charset="0"/>
              </a:rPr>
              <a:t> and </a:t>
            </a:r>
            <a:r>
              <a:rPr lang="de-DE" sz="2000" dirty="0" err="1">
                <a:solidFill>
                  <a:schemeClr val="tx2"/>
                </a:solidFill>
                <a:latin typeface="Source Sans Pro Semibold" panose="020B0603030403020204" pitchFamily="34" charset="0"/>
                <a:ea typeface="Source Sans Pro Semibold" panose="020B0603030403020204" pitchFamily="34" charset="0"/>
              </a:rPr>
              <a:t>Reliability</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R-</a:t>
            </a:r>
            <a:r>
              <a:rPr lang="de-DE" sz="2400" dirty="0" err="1">
                <a:solidFill>
                  <a:schemeClr val="tx2"/>
                </a:solidFill>
                <a:latin typeface="Source Sans Pro Black" panose="020B0803030403020204" pitchFamily="34" charset="0"/>
                <a:ea typeface="Source Sans Pro Black" panose="020B0803030403020204" pitchFamily="34" charset="0"/>
              </a:rPr>
              <a:t>Alerting</a:t>
            </a:r>
            <a:r>
              <a:rPr lang="de-DE" sz="2400" dirty="0">
                <a:solidFill>
                  <a:schemeClr val="tx2"/>
                </a:solidFill>
                <a:latin typeface="Source Sans Pro Semibold" panose="020B0603030403020204" pitchFamily="34" charset="0"/>
                <a:ea typeface="Source Sans Pro Semibold" panose="020B0603030403020204" pitchFamily="34" charset="0"/>
              </a:rPr>
              <a:t> and </a:t>
            </a:r>
            <a:r>
              <a:rPr lang="de-DE" sz="2400" dirty="0" err="1">
                <a:solidFill>
                  <a:schemeClr val="tx2"/>
                </a:solidFill>
                <a:latin typeface="Source Sans Pro Semibold" panose="020B0603030403020204" pitchFamily="34" charset="0"/>
                <a:ea typeface="Source Sans Pro Semibold" panose="020B0603030403020204" pitchFamily="34" charset="0"/>
              </a:rPr>
              <a:t>comparative</a:t>
            </a:r>
            <a:r>
              <a:rPr lang="de-DE" sz="2400" dirty="0">
                <a:solidFill>
                  <a:schemeClr val="tx2"/>
                </a:solidFill>
                <a:latin typeface="Source Sans Pro Semibold" panose="020B0603030403020204" pitchFamily="34" charset="0"/>
                <a:ea typeface="Source Sans Pro Semibold" panose="020B0603030403020204" pitchFamily="34" charset="0"/>
              </a:rPr>
              <a:t> </a:t>
            </a:r>
            <a:r>
              <a:rPr lang="de-DE" sz="2400" dirty="0" err="1">
                <a:solidFill>
                  <a:schemeClr val="tx2"/>
                </a:solidFill>
                <a:latin typeface="Source Sans Pro Semibold" panose="020B0603030403020204" pitchFamily="34" charset="0"/>
                <a:ea typeface="Source Sans Pro Semibold" panose="020B0603030403020204" pitchFamily="34" charset="0"/>
              </a:rPr>
              <a:t>attenuation</a:t>
            </a:r>
            <a:endParaRPr lang="en-US" sz="2400" dirty="0">
              <a:solidFill>
                <a:schemeClr val="tx2"/>
              </a:solidFill>
              <a:latin typeface="Source Sans Pro Semibold" panose="020B0603030403020204" pitchFamily="34" charset="0"/>
              <a:ea typeface="Source Sans Pro Semibold" panose="020B0603030403020204" pitchFamily="34" charset="0"/>
            </a:endParaRPr>
          </a:p>
        </p:txBody>
      </p:sp>
      <p:grpSp>
        <p:nvGrpSpPr>
          <p:cNvPr id="140" name="Group 60">
            <a:extLst>
              <a:ext uri="{FF2B5EF4-FFF2-40B4-BE49-F238E27FC236}">
                <a16:creationId xmlns:a16="http://schemas.microsoft.com/office/drawing/2014/main" id="{E2CFB2BC-DBCF-4CC1-A1FE-85C9A489D235}"/>
              </a:ext>
            </a:extLst>
          </p:cNvPr>
          <p:cNvGrpSpPr/>
          <p:nvPr/>
        </p:nvGrpSpPr>
        <p:grpSpPr>
          <a:xfrm>
            <a:off x="6425362" y="2406159"/>
            <a:ext cx="1991150" cy="967164"/>
            <a:chOff x="10418728" y="290747"/>
            <a:chExt cx="1631016" cy="792235"/>
          </a:xfrm>
        </p:grpSpPr>
        <p:grpSp>
          <p:nvGrpSpPr>
            <p:cNvPr id="141" name="Gruppieren 48">
              <a:extLst>
                <a:ext uri="{FF2B5EF4-FFF2-40B4-BE49-F238E27FC236}">
                  <a16:creationId xmlns:a16="http://schemas.microsoft.com/office/drawing/2014/main" id="{2B3B5D0B-44DF-4BE6-AF1F-FFD1CF38B0EC}"/>
                </a:ext>
              </a:extLst>
            </p:cNvPr>
            <p:cNvGrpSpPr/>
            <p:nvPr/>
          </p:nvGrpSpPr>
          <p:grpSpPr>
            <a:xfrm>
              <a:off x="10418728" y="331967"/>
              <a:ext cx="1631016" cy="699031"/>
              <a:chOff x="478301" y="5557422"/>
              <a:chExt cx="1830266" cy="784426"/>
            </a:xfrm>
          </p:grpSpPr>
          <p:cxnSp>
            <p:nvCxnSpPr>
              <p:cNvPr id="148" name="Gerader Verbinder 34">
                <a:extLst>
                  <a:ext uri="{FF2B5EF4-FFF2-40B4-BE49-F238E27FC236}">
                    <a16:creationId xmlns:a16="http://schemas.microsoft.com/office/drawing/2014/main" id="{1665BCE6-ADD2-450E-81B0-E5334B41CAD0}"/>
                  </a:ext>
                </a:extLst>
              </p:cNvPr>
              <p:cNvCxnSpPr>
                <a:cxnSpLocks/>
                <a:stCxn id="153" idx="0"/>
              </p:cNvCxnSpPr>
              <p:nvPr/>
            </p:nvCxnSpPr>
            <p:spPr>
              <a:xfrm>
                <a:off x="1392482" y="5557422"/>
                <a:ext cx="2675" cy="784426"/>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sp>
            <p:nvSpPr>
              <p:cNvPr id="149" name="Ellipse 36">
                <a:extLst>
                  <a:ext uri="{FF2B5EF4-FFF2-40B4-BE49-F238E27FC236}">
                    <a16:creationId xmlns:a16="http://schemas.microsoft.com/office/drawing/2014/main" id="{DE22C042-23E8-43DB-86A2-F86AA93CCC37}"/>
                  </a:ext>
                </a:extLst>
              </p:cNvPr>
              <p:cNvSpPr/>
              <p:nvPr/>
            </p:nvSpPr>
            <p:spPr>
              <a:xfrm>
                <a:off x="1257446" y="6067967"/>
                <a:ext cx="273881" cy="273881"/>
              </a:xfrm>
              <a:prstGeom prst="ellipse">
                <a:avLst/>
              </a:prstGeom>
              <a:solidFill>
                <a:schemeClr val="bg1"/>
              </a:solid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0" name="Ellipse 38">
                <a:extLst>
                  <a:ext uri="{FF2B5EF4-FFF2-40B4-BE49-F238E27FC236}">
                    <a16:creationId xmlns:a16="http://schemas.microsoft.com/office/drawing/2014/main" id="{602CF596-1629-4B58-9BCD-4744D7D70E76}"/>
                  </a:ext>
                </a:extLst>
              </p:cNvPr>
              <p:cNvSpPr/>
              <p:nvPr/>
            </p:nvSpPr>
            <p:spPr>
              <a:xfrm>
                <a:off x="478301" y="5557422"/>
                <a:ext cx="273881" cy="273881"/>
              </a:xfrm>
              <a:prstGeom prst="ellipse">
                <a:avLst/>
              </a:prstGeom>
              <a:solidFill>
                <a:schemeClr val="bg1"/>
              </a:solidFill>
              <a:ln w="63500">
                <a:solidFill>
                  <a:srgbClr val="169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1" name="Ellipse 39">
                <a:extLst>
                  <a:ext uri="{FF2B5EF4-FFF2-40B4-BE49-F238E27FC236}">
                    <a16:creationId xmlns:a16="http://schemas.microsoft.com/office/drawing/2014/main" id="{0FD93CF3-4647-4D89-9497-8B13B828F639}"/>
                  </a:ext>
                </a:extLst>
              </p:cNvPr>
              <p:cNvSpPr/>
              <p:nvPr/>
            </p:nvSpPr>
            <p:spPr>
              <a:xfrm>
                <a:off x="866921" y="5557422"/>
                <a:ext cx="273881" cy="273881"/>
              </a:xfrm>
              <a:prstGeom prst="ellipse">
                <a:avLst/>
              </a:prstGeom>
              <a:solidFill>
                <a:schemeClr val="bg1"/>
              </a:solidFill>
              <a:ln w="63500">
                <a:solidFill>
                  <a:srgbClr val="169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2" name="Ellipse 40">
                <a:extLst>
                  <a:ext uri="{FF2B5EF4-FFF2-40B4-BE49-F238E27FC236}">
                    <a16:creationId xmlns:a16="http://schemas.microsoft.com/office/drawing/2014/main" id="{2E0C5200-C63A-48E7-B624-73D2BDD7F0D2}"/>
                  </a:ext>
                </a:extLst>
              </p:cNvPr>
              <p:cNvSpPr/>
              <p:nvPr/>
            </p:nvSpPr>
            <p:spPr>
              <a:xfrm>
                <a:off x="1644161" y="5557422"/>
                <a:ext cx="273881" cy="273881"/>
              </a:xfrm>
              <a:prstGeom prst="ellipse">
                <a:avLst/>
              </a:prstGeom>
              <a:solidFill>
                <a:schemeClr val="bg1"/>
              </a:solidFill>
              <a:ln w="63500">
                <a:solidFill>
                  <a:srgbClr val="169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3" name="Ellipse 41">
                <a:extLst>
                  <a:ext uri="{FF2B5EF4-FFF2-40B4-BE49-F238E27FC236}">
                    <a16:creationId xmlns:a16="http://schemas.microsoft.com/office/drawing/2014/main" id="{491E5411-7258-484D-B159-1D29FB3FEC32}"/>
                  </a:ext>
                </a:extLst>
              </p:cNvPr>
              <p:cNvSpPr/>
              <p:nvPr/>
            </p:nvSpPr>
            <p:spPr>
              <a:xfrm>
                <a:off x="1255541" y="5557422"/>
                <a:ext cx="273881" cy="273881"/>
              </a:xfrm>
              <a:prstGeom prst="ellipse">
                <a:avLst/>
              </a:prstGeom>
              <a:solidFill>
                <a:schemeClr val="bg1"/>
              </a:solid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4" name="Ellipse 43">
                <a:extLst>
                  <a:ext uri="{FF2B5EF4-FFF2-40B4-BE49-F238E27FC236}">
                    <a16:creationId xmlns:a16="http://schemas.microsoft.com/office/drawing/2014/main" id="{D717E3F5-84B2-4932-B733-FA782EF06597}"/>
                  </a:ext>
                </a:extLst>
              </p:cNvPr>
              <p:cNvSpPr/>
              <p:nvPr/>
            </p:nvSpPr>
            <p:spPr>
              <a:xfrm>
                <a:off x="868826" y="6067967"/>
                <a:ext cx="273881" cy="273881"/>
              </a:xfrm>
              <a:prstGeom prst="ellipse">
                <a:avLst/>
              </a:prstGeom>
              <a:solidFill>
                <a:schemeClr val="bg1"/>
              </a:solidFill>
              <a:ln w="63500">
                <a:solidFill>
                  <a:srgbClr val="A85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5" name="Ellipse 44">
                <a:extLst>
                  <a:ext uri="{FF2B5EF4-FFF2-40B4-BE49-F238E27FC236}">
                    <a16:creationId xmlns:a16="http://schemas.microsoft.com/office/drawing/2014/main" id="{B3264403-0172-4E30-A4EB-C59745CD3242}"/>
                  </a:ext>
                </a:extLst>
              </p:cNvPr>
              <p:cNvSpPr/>
              <p:nvPr/>
            </p:nvSpPr>
            <p:spPr>
              <a:xfrm>
                <a:off x="1646066" y="6067967"/>
                <a:ext cx="273881" cy="273881"/>
              </a:xfrm>
              <a:prstGeom prst="ellipse">
                <a:avLst/>
              </a:prstGeom>
              <a:solidFill>
                <a:schemeClr val="bg1"/>
              </a:solidFill>
              <a:ln w="63500">
                <a:solidFill>
                  <a:srgbClr val="A85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6" name="Ellipse 45">
                <a:extLst>
                  <a:ext uri="{FF2B5EF4-FFF2-40B4-BE49-F238E27FC236}">
                    <a16:creationId xmlns:a16="http://schemas.microsoft.com/office/drawing/2014/main" id="{64B41262-20D8-494F-971A-F2E7A75A36FA}"/>
                  </a:ext>
                </a:extLst>
              </p:cNvPr>
              <p:cNvSpPr/>
              <p:nvPr/>
            </p:nvSpPr>
            <p:spPr>
              <a:xfrm>
                <a:off x="2034686" y="6067967"/>
                <a:ext cx="273881" cy="273881"/>
              </a:xfrm>
              <a:prstGeom prst="ellipse">
                <a:avLst/>
              </a:prstGeom>
              <a:solidFill>
                <a:schemeClr val="bg1"/>
              </a:solidFill>
              <a:ln w="63500">
                <a:solidFill>
                  <a:srgbClr val="A85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2" name="Group 63">
              <a:extLst>
                <a:ext uri="{FF2B5EF4-FFF2-40B4-BE49-F238E27FC236}">
                  <a16:creationId xmlns:a16="http://schemas.microsoft.com/office/drawing/2014/main" id="{0F0F02A5-E0A8-4282-A9B3-8B10D37DA3A6}"/>
                </a:ext>
              </a:extLst>
            </p:cNvPr>
            <p:cNvGrpSpPr/>
            <p:nvPr/>
          </p:nvGrpSpPr>
          <p:grpSpPr>
            <a:xfrm rot="18900000">
              <a:off x="11066055" y="290747"/>
              <a:ext cx="343417" cy="343417"/>
              <a:chOff x="11003292" y="1825625"/>
              <a:chExt cx="343417" cy="343417"/>
            </a:xfrm>
          </p:grpSpPr>
          <p:cxnSp>
            <p:nvCxnSpPr>
              <p:cNvPr id="146" name="Straight Connector 67">
                <a:extLst>
                  <a:ext uri="{FF2B5EF4-FFF2-40B4-BE49-F238E27FC236}">
                    <a16:creationId xmlns:a16="http://schemas.microsoft.com/office/drawing/2014/main" id="{D8F5859E-CA2D-4B01-BF76-F21BDA72E75F}"/>
                  </a:ext>
                </a:extLst>
              </p:cNvPr>
              <p:cNvCxnSpPr>
                <a:cxnSpLocks/>
              </p:cNvCxnSpPr>
              <p:nvPr/>
            </p:nvCxnSpPr>
            <p:spPr>
              <a:xfrm>
                <a:off x="11175001" y="1825625"/>
                <a:ext cx="0" cy="343417"/>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147" name="Straight Connector 68">
                <a:extLst>
                  <a:ext uri="{FF2B5EF4-FFF2-40B4-BE49-F238E27FC236}">
                    <a16:creationId xmlns:a16="http://schemas.microsoft.com/office/drawing/2014/main" id="{DA1D2A9B-B06A-4DFD-9BE1-E4C790FFA73C}"/>
                  </a:ext>
                </a:extLst>
              </p:cNvPr>
              <p:cNvCxnSpPr>
                <a:cxnSpLocks/>
              </p:cNvCxnSpPr>
              <p:nvPr/>
            </p:nvCxnSpPr>
            <p:spPr>
              <a:xfrm rot="5400000">
                <a:off x="11175001" y="1825625"/>
                <a:ext cx="0" cy="343417"/>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grpSp>
        <p:grpSp>
          <p:nvGrpSpPr>
            <p:cNvPr id="143" name="Group 64">
              <a:extLst>
                <a:ext uri="{FF2B5EF4-FFF2-40B4-BE49-F238E27FC236}">
                  <a16:creationId xmlns:a16="http://schemas.microsoft.com/office/drawing/2014/main" id="{F32C407C-416A-4671-8279-21B9B3EB4809}"/>
                </a:ext>
              </a:extLst>
            </p:cNvPr>
            <p:cNvGrpSpPr/>
            <p:nvPr/>
          </p:nvGrpSpPr>
          <p:grpSpPr>
            <a:xfrm rot="18900000">
              <a:off x="11066055" y="739565"/>
              <a:ext cx="343417" cy="343417"/>
              <a:chOff x="11003292" y="1825625"/>
              <a:chExt cx="343417" cy="343417"/>
            </a:xfrm>
          </p:grpSpPr>
          <p:cxnSp>
            <p:nvCxnSpPr>
              <p:cNvPr id="144" name="Straight Connector 65">
                <a:extLst>
                  <a:ext uri="{FF2B5EF4-FFF2-40B4-BE49-F238E27FC236}">
                    <a16:creationId xmlns:a16="http://schemas.microsoft.com/office/drawing/2014/main" id="{71A5FCFC-C4C5-4E96-AA2B-7C54B7E17CED}"/>
                  </a:ext>
                </a:extLst>
              </p:cNvPr>
              <p:cNvCxnSpPr>
                <a:cxnSpLocks/>
              </p:cNvCxnSpPr>
              <p:nvPr/>
            </p:nvCxnSpPr>
            <p:spPr>
              <a:xfrm>
                <a:off x="11175001" y="1825625"/>
                <a:ext cx="0" cy="343417"/>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145" name="Straight Connector 66">
                <a:extLst>
                  <a:ext uri="{FF2B5EF4-FFF2-40B4-BE49-F238E27FC236}">
                    <a16:creationId xmlns:a16="http://schemas.microsoft.com/office/drawing/2014/main" id="{0017EDA7-93F9-402C-9717-1A5CFBBFB346}"/>
                  </a:ext>
                </a:extLst>
              </p:cNvPr>
              <p:cNvCxnSpPr>
                <a:cxnSpLocks/>
              </p:cNvCxnSpPr>
              <p:nvPr/>
            </p:nvCxnSpPr>
            <p:spPr>
              <a:xfrm rot="5400000">
                <a:off x="11175001" y="1825625"/>
                <a:ext cx="0" cy="343417"/>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grpSp>
      </p:grpSp>
      <p:sp>
        <p:nvSpPr>
          <p:cNvPr id="157" name="Rechteck 156">
            <a:extLst>
              <a:ext uri="{FF2B5EF4-FFF2-40B4-BE49-F238E27FC236}">
                <a16:creationId xmlns:a16="http://schemas.microsoft.com/office/drawing/2014/main" id="{F64F0F48-1841-4E08-B800-5D7ECE38A537}"/>
              </a:ext>
            </a:extLst>
          </p:cNvPr>
          <p:cNvSpPr/>
          <p:nvPr/>
        </p:nvSpPr>
        <p:spPr>
          <a:xfrm>
            <a:off x="6169179"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err="1">
                <a:solidFill>
                  <a:schemeClr val="tx2"/>
                </a:solidFill>
                <a:latin typeface="Source Sans Pro Semibold" panose="020B0603030403020204" pitchFamily="34" charset="0"/>
                <a:ea typeface="Source Sans Pro Semibold" panose="020B0603030403020204" pitchFamily="34" charset="0"/>
              </a:rPr>
              <a:t>Aligning</a:t>
            </a:r>
            <a:r>
              <a:rPr lang="de-DE" sz="2000" dirty="0">
                <a:solidFill>
                  <a:schemeClr val="tx2"/>
                </a:solidFill>
                <a:latin typeface="Source Sans Pro Semibold" panose="020B0603030403020204" pitchFamily="34" charset="0"/>
                <a:ea typeface="Source Sans Pro Semibold" panose="020B0603030403020204" pitchFamily="34" charset="0"/>
              </a:rPr>
              <a:t> </a:t>
            </a:r>
            <a:r>
              <a:rPr lang="de-DE" sz="2000" dirty="0" err="1">
                <a:solidFill>
                  <a:schemeClr val="tx2"/>
                </a:solidFill>
                <a:latin typeface="Source Sans Pro Semibold" panose="020B0603030403020204" pitchFamily="34" charset="0"/>
                <a:ea typeface="Source Sans Pro Semibold" panose="020B0603030403020204" pitchFamily="34" charset="0"/>
              </a:rPr>
              <a:t>measurement</a:t>
            </a:r>
            <a:r>
              <a:rPr lang="de-DE" sz="2000" dirty="0">
                <a:solidFill>
                  <a:schemeClr val="tx2"/>
                </a:solidFill>
                <a:latin typeface="Source Sans Pro Semibold" panose="020B0603030403020204" pitchFamily="34" charset="0"/>
                <a:ea typeface="Source Sans Pro Semibold" panose="020B0603030403020204" pitchFamily="34" charset="0"/>
              </a:rPr>
              <a:t> </a:t>
            </a:r>
            <a:r>
              <a:rPr lang="de-DE" sz="2000" dirty="0" err="1">
                <a:solidFill>
                  <a:schemeClr val="tx2"/>
                </a:solidFill>
                <a:latin typeface="Source Sans Pro Semibold" panose="020B0603030403020204" pitchFamily="34" charset="0"/>
                <a:ea typeface="Source Sans Pro Semibold" panose="020B0603030403020204" pitchFamily="34" charset="0"/>
              </a:rPr>
              <a:t>units</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OSE-RG</a:t>
            </a:r>
            <a:endParaRPr lang="en-US" sz="2400" dirty="0">
              <a:solidFill>
                <a:schemeClr val="tx2"/>
              </a:solidFill>
              <a:latin typeface="Source Sans Pro Black" panose="020B0803030403020204" pitchFamily="34" charset="0"/>
              <a:ea typeface="Source Sans Pro Black" panose="020B0803030403020204" pitchFamily="34" charset="0"/>
            </a:endParaRPr>
          </a:p>
        </p:txBody>
      </p:sp>
      <p:sp>
        <p:nvSpPr>
          <p:cNvPr id="78" name="Rechteck 77">
            <a:extLst>
              <a:ext uri="{FF2B5EF4-FFF2-40B4-BE49-F238E27FC236}">
                <a16:creationId xmlns:a16="http://schemas.microsoft.com/office/drawing/2014/main" id="{C39873ED-3C38-4FF3-9BD3-02DE9296374B}"/>
              </a:ext>
            </a:extLst>
          </p:cNvPr>
          <p:cNvSpPr/>
          <p:nvPr/>
        </p:nvSpPr>
        <p:spPr>
          <a:xfrm>
            <a:off x="8729844" y="1879600"/>
            <a:ext cx="3119255" cy="461327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hteck 78">
            <a:extLst>
              <a:ext uri="{FF2B5EF4-FFF2-40B4-BE49-F238E27FC236}">
                <a16:creationId xmlns:a16="http://schemas.microsoft.com/office/drawing/2014/main" id="{632F455C-D10B-44D6-A9B7-E3F071A63C89}"/>
              </a:ext>
            </a:extLst>
          </p:cNvPr>
          <p:cNvSpPr/>
          <p:nvPr/>
        </p:nvSpPr>
        <p:spPr>
          <a:xfrm>
            <a:off x="629565" y="1879600"/>
            <a:ext cx="5372863" cy="461327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liennummernplatzhalter 13">
            <a:extLst>
              <a:ext uri="{FF2B5EF4-FFF2-40B4-BE49-F238E27FC236}">
                <a16:creationId xmlns:a16="http://schemas.microsoft.com/office/drawing/2014/main" id="{CEE32AE2-B81D-4F24-A6FA-73F634F12CE8}"/>
              </a:ext>
            </a:extLst>
          </p:cNvPr>
          <p:cNvSpPr>
            <a:spLocks noGrp="1"/>
          </p:cNvSpPr>
          <p:nvPr>
            <p:ph type="sldNum" sz="quarter" idx="12"/>
          </p:nvPr>
        </p:nvSpPr>
        <p:spPr/>
        <p:txBody>
          <a:bodyPr/>
          <a:lstStyle/>
          <a:p>
            <a:fld id="{90C2389C-3430-4069-9E08-8BBDF98C334F}" type="slidenum">
              <a:rPr lang="en-US" smtClean="0"/>
              <a:t>21</a:t>
            </a:fld>
            <a:endParaRPr lang="en-US" dirty="0"/>
          </a:p>
        </p:txBody>
      </p:sp>
    </p:spTree>
    <p:extLst>
      <p:ext uri="{BB962C8B-B14F-4D97-AF65-F5344CB8AC3E}">
        <p14:creationId xmlns:p14="http://schemas.microsoft.com/office/powerpoint/2010/main" val="112971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uppieren 73">
            <a:extLst>
              <a:ext uri="{FF2B5EF4-FFF2-40B4-BE49-F238E27FC236}">
                <a16:creationId xmlns:a16="http://schemas.microsoft.com/office/drawing/2014/main" id="{B5B3A153-F4BD-4A9C-9030-D870AAC7572C}"/>
              </a:ext>
            </a:extLst>
          </p:cNvPr>
          <p:cNvGrpSpPr/>
          <p:nvPr/>
        </p:nvGrpSpPr>
        <p:grpSpPr>
          <a:xfrm>
            <a:off x="1278011" y="2417458"/>
            <a:ext cx="10247239" cy="2966773"/>
            <a:chOff x="962664" y="2745951"/>
            <a:chExt cx="10515600" cy="2966773"/>
          </a:xfrm>
        </p:grpSpPr>
        <p:sp>
          <p:nvSpPr>
            <p:cNvPr id="68" name="Rechteck 41">
              <a:extLst>
                <a:ext uri="{FF2B5EF4-FFF2-40B4-BE49-F238E27FC236}">
                  <a16:creationId xmlns:a16="http://schemas.microsoft.com/office/drawing/2014/main" id="{F594A8D0-349A-4331-931E-19A71A693ECA}"/>
                </a:ext>
              </a:extLst>
            </p:cNvPr>
            <p:cNvSpPr/>
            <p:nvPr/>
          </p:nvSpPr>
          <p:spPr>
            <a:xfrm>
              <a:off x="962664" y="2745951"/>
              <a:ext cx="10515600" cy="818516"/>
            </a:xfrm>
            <a:prstGeom prst="rect">
              <a:avLst/>
            </a:prstGeom>
            <a:solidFill>
              <a:srgbClr val="CCE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5200" dirty="0">
                  <a:solidFill>
                    <a:srgbClr val="CCEEEC"/>
                  </a:solidFill>
                  <a:latin typeface="Source Sans Pro Black" panose="020B0803030403020204" pitchFamily="34" charset="0"/>
                  <a:ea typeface="Source Sans Pro Black" panose="020B0803030403020204" pitchFamily="34" charset="0"/>
                </a:rPr>
                <a:t>A</a:t>
              </a:r>
            </a:p>
          </p:txBody>
        </p:sp>
        <p:sp>
          <p:nvSpPr>
            <p:cNvPr id="69" name="Rechteck 42">
              <a:extLst>
                <a:ext uri="{FF2B5EF4-FFF2-40B4-BE49-F238E27FC236}">
                  <a16:creationId xmlns:a16="http://schemas.microsoft.com/office/drawing/2014/main" id="{47AC2363-2EB8-467F-B81F-2989A696CF28}"/>
                </a:ext>
              </a:extLst>
            </p:cNvPr>
            <p:cNvSpPr/>
            <p:nvPr/>
          </p:nvSpPr>
          <p:spPr>
            <a:xfrm>
              <a:off x="962664" y="4894208"/>
              <a:ext cx="10515600" cy="818516"/>
            </a:xfrm>
            <a:prstGeom prst="rect">
              <a:avLst/>
            </a:prstGeom>
            <a:solidFill>
              <a:srgbClr val="EED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5200" dirty="0">
                  <a:solidFill>
                    <a:srgbClr val="EEDBEA"/>
                  </a:solidFill>
                  <a:latin typeface="Source Sans Pro Black" panose="020B0803030403020204" pitchFamily="34" charset="0"/>
                  <a:ea typeface="Source Sans Pro Black" panose="020B0803030403020204" pitchFamily="34" charset="0"/>
                </a:rPr>
                <a:t>B</a:t>
              </a:r>
            </a:p>
          </p:txBody>
        </p:sp>
      </p:grpSp>
      <p:sp>
        <p:nvSpPr>
          <p:cNvPr id="2" name="Titel 1">
            <a:extLst>
              <a:ext uri="{FF2B5EF4-FFF2-40B4-BE49-F238E27FC236}">
                <a16:creationId xmlns:a16="http://schemas.microsoft.com/office/drawing/2014/main" id="{9E546E27-D3FB-4771-9607-05666462C84C}"/>
              </a:ext>
            </a:extLst>
          </p:cNvPr>
          <p:cNvSpPr>
            <a:spLocks noGrp="1"/>
          </p:cNvSpPr>
          <p:nvPr>
            <p:ph type="title"/>
          </p:nvPr>
        </p:nvSpPr>
        <p:spPr>
          <a:xfrm>
            <a:off x="838200" y="666261"/>
            <a:ext cx="10515600" cy="932596"/>
          </a:xfrm>
        </p:spPr>
        <p:txBody>
          <a:bodyPr>
            <a:normAutofit fontScale="90000"/>
          </a:bodyPr>
          <a:lstStyle/>
          <a:p>
            <a:r>
              <a:rPr lang="de-DE" dirty="0"/>
              <a:t>Random Groups Design</a:t>
            </a:r>
            <a:br>
              <a:rPr lang="de-DE" dirty="0"/>
            </a:br>
            <a:r>
              <a:rPr lang="de-DE" sz="3100" dirty="0"/>
              <a:t>(= </a:t>
            </a:r>
            <a:r>
              <a:rPr lang="de-DE" sz="3100" dirty="0" err="1"/>
              <a:t>random</a:t>
            </a:r>
            <a:r>
              <a:rPr lang="de-DE" sz="3100" dirty="0"/>
              <a:t> </a:t>
            </a:r>
            <a:r>
              <a:rPr lang="de-DE" sz="3100" dirty="0" err="1"/>
              <a:t>experiment</a:t>
            </a:r>
            <a:r>
              <a:rPr lang="de-DE" sz="3100" dirty="0"/>
              <a:t> for </a:t>
            </a:r>
            <a:r>
              <a:rPr lang="de-DE" sz="3100" dirty="0" err="1"/>
              <a:t>Equating</a:t>
            </a:r>
            <a:r>
              <a:rPr lang="de-DE" sz="3100" dirty="0"/>
              <a:t>)</a:t>
            </a:r>
            <a:endParaRPr lang="en-US" dirty="0"/>
          </a:p>
        </p:txBody>
      </p:sp>
      <p:sp>
        <p:nvSpPr>
          <p:cNvPr id="64" name="Rechteck 41">
            <a:extLst>
              <a:ext uri="{FF2B5EF4-FFF2-40B4-BE49-F238E27FC236}">
                <a16:creationId xmlns:a16="http://schemas.microsoft.com/office/drawing/2014/main" id="{27F8C309-2AB4-4CBC-BAAC-13710D3F93AA}"/>
              </a:ext>
            </a:extLst>
          </p:cNvPr>
          <p:cNvSpPr/>
          <p:nvPr/>
        </p:nvSpPr>
        <p:spPr>
          <a:xfrm>
            <a:off x="437147" y="2417458"/>
            <a:ext cx="840864" cy="818516"/>
          </a:xfrm>
          <a:prstGeom prst="rect">
            <a:avLst/>
          </a:prstGeom>
          <a:solidFill>
            <a:srgbClr val="00A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5200" dirty="0">
                <a:solidFill>
                  <a:srgbClr val="CCEEEC"/>
                </a:solidFill>
                <a:latin typeface="Source Sans Pro Black" panose="020B0803030403020204" pitchFamily="34" charset="0"/>
                <a:ea typeface="Source Sans Pro Black" panose="020B0803030403020204" pitchFamily="34" charset="0"/>
              </a:rPr>
              <a:t>A</a:t>
            </a:r>
          </a:p>
        </p:txBody>
      </p:sp>
      <p:sp>
        <p:nvSpPr>
          <p:cNvPr id="65" name="Rechteck 42">
            <a:extLst>
              <a:ext uri="{FF2B5EF4-FFF2-40B4-BE49-F238E27FC236}">
                <a16:creationId xmlns:a16="http://schemas.microsoft.com/office/drawing/2014/main" id="{D52C5928-53AC-45C1-AC80-75BB439A8DDE}"/>
              </a:ext>
            </a:extLst>
          </p:cNvPr>
          <p:cNvSpPr/>
          <p:nvPr/>
        </p:nvSpPr>
        <p:spPr>
          <a:xfrm>
            <a:off x="437147" y="4565715"/>
            <a:ext cx="840864" cy="818516"/>
          </a:xfrm>
          <a:prstGeom prst="rect">
            <a:avLst/>
          </a:prstGeom>
          <a:solidFill>
            <a:srgbClr val="A84D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5200" dirty="0">
                <a:solidFill>
                  <a:srgbClr val="EEDBEA"/>
                </a:solidFill>
                <a:latin typeface="Source Sans Pro Black" panose="020B0803030403020204" pitchFamily="34" charset="0"/>
                <a:ea typeface="Source Sans Pro Black" panose="020B0803030403020204" pitchFamily="34" charset="0"/>
              </a:rPr>
              <a:t>B</a:t>
            </a:r>
          </a:p>
        </p:txBody>
      </p:sp>
      <p:grpSp>
        <p:nvGrpSpPr>
          <p:cNvPr id="71" name="Gruppieren 70">
            <a:extLst>
              <a:ext uri="{FF2B5EF4-FFF2-40B4-BE49-F238E27FC236}">
                <a16:creationId xmlns:a16="http://schemas.microsoft.com/office/drawing/2014/main" id="{3EA99158-2E1C-48F0-A252-92A927627B69}"/>
              </a:ext>
            </a:extLst>
          </p:cNvPr>
          <p:cNvGrpSpPr/>
          <p:nvPr/>
        </p:nvGrpSpPr>
        <p:grpSpPr>
          <a:xfrm>
            <a:off x="2529977" y="2818131"/>
            <a:ext cx="3361892" cy="2165426"/>
            <a:chOff x="2544442" y="3822382"/>
            <a:chExt cx="1805533" cy="1050362"/>
          </a:xfrm>
        </p:grpSpPr>
        <p:cxnSp>
          <p:nvCxnSpPr>
            <p:cNvPr id="72" name="Verbinder: gekrümmt 71">
              <a:extLst>
                <a:ext uri="{FF2B5EF4-FFF2-40B4-BE49-F238E27FC236}">
                  <a16:creationId xmlns:a16="http://schemas.microsoft.com/office/drawing/2014/main" id="{4640D60C-BA65-4DBC-BC55-876F7C332AC4}"/>
                </a:ext>
              </a:extLst>
            </p:cNvPr>
            <p:cNvCxnSpPr>
              <a:cxnSpLocks/>
            </p:cNvCxnSpPr>
            <p:nvPr/>
          </p:nvCxnSpPr>
          <p:spPr>
            <a:xfrm rot="5400000" flipH="1" flipV="1">
              <a:off x="3259089" y="3107737"/>
              <a:ext cx="376241" cy="1805531"/>
            </a:xfrm>
            <a:prstGeom prst="curvedConnector2">
              <a:avLst/>
            </a:prstGeom>
            <a:ln w="38100" cap="rnd">
              <a:gradFill>
                <a:gsLst>
                  <a:gs pos="0">
                    <a:schemeClr val="accent4"/>
                  </a:gs>
                  <a:gs pos="84000">
                    <a:schemeClr val="accent5">
                      <a:lumMod val="75000"/>
                    </a:schemeClr>
                  </a:gs>
                </a:gsLst>
                <a:lin ang="5400000" scaled="1"/>
              </a:gradFill>
              <a:round/>
              <a:tailEnd type="triangle" w="lg" len="lg"/>
            </a:ln>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44D32B45-C4C5-440E-B70D-BE25606B0811}"/>
                </a:ext>
              </a:extLst>
            </p:cNvPr>
            <p:cNvCxnSpPr>
              <a:cxnSpLocks/>
            </p:cNvCxnSpPr>
            <p:nvPr/>
          </p:nvCxnSpPr>
          <p:spPr>
            <a:xfrm rot="16200000" flipH="1">
              <a:off x="3274735" y="3797505"/>
              <a:ext cx="344946" cy="1805531"/>
            </a:xfrm>
            <a:prstGeom prst="curvedConnector2">
              <a:avLst/>
            </a:prstGeom>
            <a:ln w="38100" cap="rnd">
              <a:gradFill>
                <a:gsLst>
                  <a:gs pos="0">
                    <a:schemeClr val="accent4"/>
                  </a:gs>
                  <a:gs pos="78000">
                    <a:schemeClr val="accent6">
                      <a:lumMod val="75000"/>
                    </a:schemeClr>
                  </a:gs>
                </a:gsLst>
                <a:lin ang="5400000" scaled="1"/>
              </a:gradFill>
              <a:round/>
              <a:tailEnd type="triangle" w="lg" len="lg"/>
            </a:ln>
          </p:spPr>
          <p:style>
            <a:lnRef idx="1">
              <a:schemeClr val="accent1"/>
            </a:lnRef>
            <a:fillRef idx="0">
              <a:schemeClr val="accent1"/>
            </a:fillRef>
            <a:effectRef idx="0">
              <a:schemeClr val="accent1"/>
            </a:effectRef>
            <a:fontRef idx="minor">
              <a:schemeClr val="tx1"/>
            </a:fontRef>
          </p:style>
        </p:cxnSp>
      </p:grpSp>
      <p:cxnSp>
        <p:nvCxnSpPr>
          <p:cNvPr id="91" name="Gerade Verbindung mit Pfeil 90">
            <a:extLst>
              <a:ext uri="{FF2B5EF4-FFF2-40B4-BE49-F238E27FC236}">
                <a16:creationId xmlns:a16="http://schemas.microsoft.com/office/drawing/2014/main" id="{1501762E-0113-426D-8741-DAD047413690}"/>
              </a:ext>
            </a:extLst>
          </p:cNvPr>
          <p:cNvCxnSpPr>
            <a:cxnSpLocks/>
          </p:cNvCxnSpPr>
          <p:nvPr/>
        </p:nvCxnSpPr>
        <p:spPr>
          <a:xfrm>
            <a:off x="7921210" y="2818130"/>
            <a:ext cx="1332000" cy="0"/>
          </a:xfrm>
          <a:prstGeom prst="straightConnector1">
            <a:avLst/>
          </a:prstGeom>
          <a:ln w="38100" cap="rnd">
            <a:solidFill>
              <a:schemeClr val="accent5">
                <a:lumMod val="75000"/>
              </a:schemeClr>
            </a:solidFill>
            <a:round/>
            <a:tailEnd type="triangle" w="lg" len="lg"/>
          </a:ln>
        </p:spPr>
        <p:style>
          <a:lnRef idx="1">
            <a:schemeClr val="accent1"/>
          </a:lnRef>
          <a:fillRef idx="0">
            <a:schemeClr val="accent1"/>
          </a:fillRef>
          <a:effectRef idx="0">
            <a:schemeClr val="accent1"/>
          </a:effectRef>
          <a:fontRef idx="minor">
            <a:schemeClr val="tx1"/>
          </a:fontRef>
        </p:style>
      </p:cxnSp>
      <p:cxnSp>
        <p:nvCxnSpPr>
          <p:cNvPr id="92" name="Gerade Verbindung mit Pfeil 91">
            <a:extLst>
              <a:ext uri="{FF2B5EF4-FFF2-40B4-BE49-F238E27FC236}">
                <a16:creationId xmlns:a16="http://schemas.microsoft.com/office/drawing/2014/main" id="{69DADE1F-59D1-467F-9421-B0A5B49751DE}"/>
              </a:ext>
            </a:extLst>
          </p:cNvPr>
          <p:cNvCxnSpPr>
            <a:cxnSpLocks/>
          </p:cNvCxnSpPr>
          <p:nvPr/>
        </p:nvCxnSpPr>
        <p:spPr>
          <a:xfrm>
            <a:off x="7921210" y="4983556"/>
            <a:ext cx="1332000" cy="0"/>
          </a:xfrm>
          <a:prstGeom prst="straightConnector1">
            <a:avLst/>
          </a:prstGeom>
          <a:ln w="38100" cap="rnd">
            <a:solidFill>
              <a:schemeClr val="accent6">
                <a:lumMod val="75000"/>
              </a:schemeClr>
            </a:solidFill>
            <a:round/>
            <a:tailEnd type="triangle" w="lg" len="lg"/>
          </a:ln>
        </p:spPr>
        <p:style>
          <a:lnRef idx="1">
            <a:schemeClr val="accent1"/>
          </a:lnRef>
          <a:fillRef idx="0">
            <a:schemeClr val="accent1"/>
          </a:fillRef>
          <a:effectRef idx="0">
            <a:schemeClr val="accent1"/>
          </a:effectRef>
          <a:fontRef idx="minor">
            <a:schemeClr val="tx1"/>
          </a:fontRef>
        </p:style>
      </p:cxnSp>
      <p:grpSp>
        <p:nvGrpSpPr>
          <p:cNvPr id="99" name="Grafik 97" descr="Änderungen &amp; Schneider Silhouette">
            <a:extLst>
              <a:ext uri="{FF2B5EF4-FFF2-40B4-BE49-F238E27FC236}">
                <a16:creationId xmlns:a16="http://schemas.microsoft.com/office/drawing/2014/main" id="{6B5CE46B-A189-48C5-AAF1-EE96A3BC0217}"/>
              </a:ext>
            </a:extLst>
          </p:cNvPr>
          <p:cNvGrpSpPr/>
          <p:nvPr/>
        </p:nvGrpSpPr>
        <p:grpSpPr>
          <a:xfrm rot="20700000">
            <a:off x="8073238" y="3574995"/>
            <a:ext cx="1027946" cy="700870"/>
            <a:chOff x="7244884" y="3904370"/>
            <a:chExt cx="838199" cy="571499"/>
          </a:xfrm>
          <a:solidFill>
            <a:schemeClr val="tx2"/>
          </a:solidFill>
        </p:grpSpPr>
        <p:sp>
          <p:nvSpPr>
            <p:cNvPr id="100" name="Freihandform: Form 99">
              <a:extLst>
                <a:ext uri="{FF2B5EF4-FFF2-40B4-BE49-F238E27FC236}">
                  <a16:creationId xmlns:a16="http://schemas.microsoft.com/office/drawing/2014/main" id="{A91F9678-9824-4956-AC98-0A54BDBBC8D1}"/>
                </a:ext>
              </a:extLst>
            </p:cNvPr>
            <p:cNvSpPr/>
            <p:nvPr/>
          </p:nvSpPr>
          <p:spPr>
            <a:xfrm>
              <a:off x="7321084" y="3961520"/>
              <a:ext cx="323850" cy="190500"/>
            </a:xfrm>
            <a:custGeom>
              <a:avLst/>
              <a:gdLst>
                <a:gd name="connsiteX0" fmla="*/ 161925 w 323850"/>
                <a:gd name="connsiteY0" fmla="*/ 190500 h 190500"/>
                <a:gd name="connsiteX1" fmla="*/ 323850 w 323850"/>
                <a:gd name="connsiteY1" fmla="*/ 95250 h 190500"/>
                <a:gd name="connsiteX2" fmla="*/ 161925 w 323850"/>
                <a:gd name="connsiteY2" fmla="*/ 0 h 190500"/>
                <a:gd name="connsiteX3" fmla="*/ 0 w 323850"/>
                <a:gd name="connsiteY3" fmla="*/ 95250 h 190500"/>
                <a:gd name="connsiteX4" fmla="*/ 161925 w 323850"/>
                <a:gd name="connsiteY4" fmla="*/ 190500 h 190500"/>
                <a:gd name="connsiteX5" fmla="*/ 161925 w 323850"/>
                <a:gd name="connsiteY5" fmla="*/ 19050 h 190500"/>
                <a:gd name="connsiteX6" fmla="*/ 304800 w 323850"/>
                <a:gd name="connsiteY6" fmla="*/ 95250 h 190500"/>
                <a:gd name="connsiteX7" fmla="*/ 161925 w 323850"/>
                <a:gd name="connsiteY7" fmla="*/ 171450 h 190500"/>
                <a:gd name="connsiteX8" fmla="*/ 19050 w 323850"/>
                <a:gd name="connsiteY8" fmla="*/ 95250 h 190500"/>
                <a:gd name="connsiteX9" fmla="*/ 161925 w 323850"/>
                <a:gd name="connsiteY9" fmla="*/ 1905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850" h="190500">
                  <a:moveTo>
                    <a:pt x="161925" y="190500"/>
                  </a:moveTo>
                  <a:cubicBezTo>
                    <a:pt x="254241" y="190500"/>
                    <a:pt x="323850" y="149543"/>
                    <a:pt x="323850" y="95250"/>
                  </a:cubicBezTo>
                  <a:cubicBezTo>
                    <a:pt x="323850" y="40957"/>
                    <a:pt x="254241" y="0"/>
                    <a:pt x="161925" y="0"/>
                  </a:cubicBezTo>
                  <a:cubicBezTo>
                    <a:pt x="69609" y="0"/>
                    <a:pt x="0" y="40957"/>
                    <a:pt x="0" y="95250"/>
                  </a:cubicBezTo>
                  <a:cubicBezTo>
                    <a:pt x="0" y="149543"/>
                    <a:pt x="69618" y="190500"/>
                    <a:pt x="161925" y="190500"/>
                  </a:cubicBezTo>
                  <a:close/>
                  <a:moveTo>
                    <a:pt x="161925" y="19050"/>
                  </a:moveTo>
                  <a:cubicBezTo>
                    <a:pt x="240706" y="19050"/>
                    <a:pt x="304800" y="53235"/>
                    <a:pt x="304800" y="95250"/>
                  </a:cubicBezTo>
                  <a:cubicBezTo>
                    <a:pt x="304800" y="137265"/>
                    <a:pt x="240706" y="171450"/>
                    <a:pt x="161925" y="171450"/>
                  </a:cubicBezTo>
                  <a:cubicBezTo>
                    <a:pt x="83144" y="171450"/>
                    <a:pt x="19050" y="137265"/>
                    <a:pt x="19050" y="95250"/>
                  </a:cubicBezTo>
                  <a:cubicBezTo>
                    <a:pt x="19050" y="53235"/>
                    <a:pt x="83191" y="19050"/>
                    <a:pt x="161925" y="19050"/>
                  </a:cubicBezTo>
                  <a:close/>
                </a:path>
              </a:pathLst>
            </a:custGeom>
            <a:grpFill/>
            <a:ln w="25400" cap="flat">
              <a:solidFill>
                <a:schemeClr val="tx2"/>
              </a:solidFill>
              <a:prstDash val="solid"/>
              <a:miter/>
            </a:ln>
          </p:spPr>
          <p:txBody>
            <a:bodyPr rtlCol="0" anchor="ctr"/>
            <a:lstStyle/>
            <a:p>
              <a:endParaRPr lang="en-US"/>
            </a:p>
          </p:txBody>
        </p:sp>
        <p:sp>
          <p:nvSpPr>
            <p:cNvPr id="101" name="Freihandform: Form 100">
              <a:extLst>
                <a:ext uri="{FF2B5EF4-FFF2-40B4-BE49-F238E27FC236}">
                  <a16:creationId xmlns:a16="http://schemas.microsoft.com/office/drawing/2014/main" id="{7EC05730-5628-469E-A856-C75292C22156}"/>
                </a:ext>
              </a:extLst>
            </p:cNvPr>
            <p:cNvSpPr/>
            <p:nvPr/>
          </p:nvSpPr>
          <p:spPr>
            <a:xfrm>
              <a:off x="7397284" y="4018670"/>
              <a:ext cx="171450" cy="76200"/>
            </a:xfrm>
            <a:custGeom>
              <a:avLst/>
              <a:gdLst>
                <a:gd name="connsiteX0" fmla="*/ 85725 w 171450"/>
                <a:gd name="connsiteY0" fmla="*/ 76200 h 76200"/>
                <a:gd name="connsiteX1" fmla="*/ 171450 w 171450"/>
                <a:gd name="connsiteY1" fmla="*/ 38100 h 76200"/>
                <a:gd name="connsiteX2" fmla="*/ 85725 w 171450"/>
                <a:gd name="connsiteY2" fmla="*/ 0 h 76200"/>
                <a:gd name="connsiteX3" fmla="*/ 0 w 171450"/>
                <a:gd name="connsiteY3" fmla="*/ 38100 h 76200"/>
                <a:gd name="connsiteX4" fmla="*/ 85725 w 171450"/>
                <a:gd name="connsiteY4" fmla="*/ 76200 h 76200"/>
                <a:gd name="connsiteX5" fmla="*/ 85725 w 171450"/>
                <a:gd name="connsiteY5" fmla="*/ 19050 h 76200"/>
                <a:gd name="connsiteX6" fmla="*/ 152295 w 171450"/>
                <a:gd name="connsiteY6" fmla="*/ 38100 h 76200"/>
                <a:gd name="connsiteX7" fmla="*/ 85725 w 171450"/>
                <a:gd name="connsiteY7" fmla="*/ 57150 h 76200"/>
                <a:gd name="connsiteX8" fmla="*/ 19164 w 171450"/>
                <a:gd name="connsiteY8" fmla="*/ 38100 h 76200"/>
                <a:gd name="connsiteX9" fmla="*/ 85725 w 17145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450" h="76200">
                  <a:moveTo>
                    <a:pt x="85725" y="76200"/>
                  </a:moveTo>
                  <a:cubicBezTo>
                    <a:pt x="133074" y="76200"/>
                    <a:pt x="171450" y="59141"/>
                    <a:pt x="171450" y="38100"/>
                  </a:cubicBezTo>
                  <a:cubicBezTo>
                    <a:pt x="171450" y="17059"/>
                    <a:pt x="133074" y="0"/>
                    <a:pt x="85725" y="0"/>
                  </a:cubicBezTo>
                  <a:cubicBezTo>
                    <a:pt x="38376" y="0"/>
                    <a:pt x="0" y="17059"/>
                    <a:pt x="0" y="38100"/>
                  </a:cubicBezTo>
                  <a:cubicBezTo>
                    <a:pt x="0" y="59141"/>
                    <a:pt x="38424" y="76200"/>
                    <a:pt x="85725" y="76200"/>
                  </a:cubicBezTo>
                  <a:close/>
                  <a:moveTo>
                    <a:pt x="85725" y="19050"/>
                  </a:moveTo>
                  <a:cubicBezTo>
                    <a:pt x="126587" y="19050"/>
                    <a:pt x="149609" y="32480"/>
                    <a:pt x="152295" y="38100"/>
                  </a:cubicBezTo>
                  <a:cubicBezTo>
                    <a:pt x="149609" y="43720"/>
                    <a:pt x="126578" y="57150"/>
                    <a:pt x="85725" y="57150"/>
                  </a:cubicBezTo>
                  <a:cubicBezTo>
                    <a:pt x="44872" y="57150"/>
                    <a:pt x="21841" y="43720"/>
                    <a:pt x="19164" y="38100"/>
                  </a:cubicBezTo>
                  <a:cubicBezTo>
                    <a:pt x="21841" y="32480"/>
                    <a:pt x="44872" y="19050"/>
                    <a:pt x="85725" y="19050"/>
                  </a:cubicBezTo>
                  <a:close/>
                </a:path>
              </a:pathLst>
            </a:custGeom>
            <a:grpFill/>
            <a:ln w="25400" cap="flat">
              <a:solidFill>
                <a:schemeClr val="tx2"/>
              </a:solidFill>
              <a:prstDash val="solid"/>
              <a:miter/>
            </a:ln>
          </p:spPr>
          <p:txBody>
            <a:bodyPr rtlCol="0" anchor="ctr"/>
            <a:lstStyle/>
            <a:p>
              <a:endParaRPr lang="en-US"/>
            </a:p>
          </p:txBody>
        </p:sp>
        <p:sp>
          <p:nvSpPr>
            <p:cNvPr id="102" name="Freihandform: Form 101">
              <a:extLst>
                <a:ext uri="{FF2B5EF4-FFF2-40B4-BE49-F238E27FC236}">
                  <a16:creationId xmlns:a16="http://schemas.microsoft.com/office/drawing/2014/main" id="{D7E56F4E-DDCF-48A1-A9C5-4BA1CCDAC117}"/>
                </a:ext>
              </a:extLst>
            </p:cNvPr>
            <p:cNvSpPr/>
            <p:nvPr/>
          </p:nvSpPr>
          <p:spPr>
            <a:xfrm>
              <a:off x="7244884" y="3904370"/>
              <a:ext cx="838199" cy="571499"/>
            </a:xfrm>
            <a:custGeom>
              <a:avLst/>
              <a:gdLst>
                <a:gd name="connsiteX0" fmla="*/ 808120 w 838199"/>
                <a:gd name="connsiteY0" fmla="*/ 196310 h 571499"/>
                <a:gd name="connsiteX1" fmla="*/ 466230 w 838199"/>
                <a:gd name="connsiteY1" fmla="*/ 213865 h 571499"/>
                <a:gd name="connsiteX2" fmla="*/ 449237 w 838199"/>
                <a:gd name="connsiteY2" fmla="*/ 222780 h 571499"/>
                <a:gd name="connsiteX3" fmla="*/ 476250 w 838199"/>
                <a:gd name="connsiteY3" fmla="*/ 152400 h 571499"/>
                <a:gd name="connsiteX4" fmla="*/ 238125 w 838199"/>
                <a:gd name="connsiteY4" fmla="*/ 0 h 571499"/>
                <a:gd name="connsiteX5" fmla="*/ 0 w 838199"/>
                <a:gd name="connsiteY5" fmla="*/ 152400 h 571499"/>
                <a:gd name="connsiteX6" fmla="*/ 0 w 838199"/>
                <a:gd name="connsiteY6" fmla="*/ 406660 h 571499"/>
                <a:gd name="connsiteX7" fmla="*/ 249174 w 838199"/>
                <a:gd name="connsiteY7" fmla="*/ 571500 h 571499"/>
                <a:gd name="connsiteX8" fmla="*/ 475145 w 838199"/>
                <a:gd name="connsiteY8" fmla="*/ 497405 h 571499"/>
                <a:gd name="connsiteX9" fmla="*/ 800291 w 838199"/>
                <a:gd name="connsiteY9" fmla="*/ 480393 h 571499"/>
                <a:gd name="connsiteX10" fmla="*/ 838200 w 838199"/>
                <a:gd name="connsiteY10" fmla="*/ 497472 h 571499"/>
                <a:gd name="connsiteX11" fmla="*/ 838200 w 838199"/>
                <a:gd name="connsiteY11" fmla="*/ 209874 h 571499"/>
                <a:gd name="connsiteX12" fmla="*/ 238125 w 838199"/>
                <a:gd name="connsiteY12" fmla="*/ 19050 h 571499"/>
                <a:gd name="connsiteX13" fmla="*/ 457200 w 838199"/>
                <a:gd name="connsiteY13" fmla="*/ 152400 h 571499"/>
                <a:gd name="connsiteX14" fmla="*/ 362121 w 838199"/>
                <a:gd name="connsiteY14" fmla="*/ 262261 h 571499"/>
                <a:gd name="connsiteX15" fmla="*/ 299028 w 838199"/>
                <a:gd name="connsiteY15" fmla="*/ 280473 h 571499"/>
                <a:gd name="connsiteX16" fmla="*/ 238125 w 838199"/>
                <a:gd name="connsiteY16" fmla="*/ 285750 h 571499"/>
                <a:gd name="connsiteX17" fmla="*/ 19050 w 838199"/>
                <a:gd name="connsiteY17" fmla="*/ 152400 h 571499"/>
                <a:gd name="connsiteX18" fmla="*/ 238125 w 838199"/>
                <a:gd name="connsiteY18" fmla="*/ 19050 h 571499"/>
                <a:gd name="connsiteX19" fmla="*/ 466192 w 838199"/>
                <a:gd name="connsiteY19" fmla="*/ 480593 h 571499"/>
                <a:gd name="connsiteX20" fmla="*/ 249174 w 838199"/>
                <a:gd name="connsiteY20" fmla="*/ 552450 h 571499"/>
                <a:gd name="connsiteX21" fmla="*/ 19050 w 838199"/>
                <a:gd name="connsiteY21" fmla="*/ 406660 h 571499"/>
                <a:gd name="connsiteX22" fmla="*/ 19050 w 838199"/>
                <a:gd name="connsiteY22" fmla="*/ 212103 h 571499"/>
                <a:gd name="connsiteX23" fmla="*/ 95250 w 838199"/>
                <a:gd name="connsiteY23" fmla="*/ 274244 h 571499"/>
                <a:gd name="connsiteX24" fmla="*/ 95250 w 838199"/>
                <a:gd name="connsiteY24" fmla="*/ 390525 h 571499"/>
                <a:gd name="connsiteX25" fmla="*/ 114300 w 838199"/>
                <a:gd name="connsiteY25" fmla="*/ 390525 h 571499"/>
                <a:gd name="connsiteX26" fmla="*/ 114300 w 838199"/>
                <a:gd name="connsiteY26" fmla="*/ 282531 h 571499"/>
                <a:gd name="connsiteX27" fmla="*/ 190500 w 838199"/>
                <a:gd name="connsiteY27" fmla="*/ 301733 h 571499"/>
                <a:gd name="connsiteX28" fmla="*/ 190500 w 838199"/>
                <a:gd name="connsiteY28" fmla="*/ 466725 h 571499"/>
                <a:gd name="connsiteX29" fmla="*/ 209550 w 838199"/>
                <a:gd name="connsiteY29" fmla="*/ 466725 h 571499"/>
                <a:gd name="connsiteX30" fmla="*/ 209550 w 838199"/>
                <a:gd name="connsiteY30" fmla="*/ 303667 h 571499"/>
                <a:gd name="connsiteX31" fmla="*/ 238125 w 838199"/>
                <a:gd name="connsiteY31" fmla="*/ 304800 h 571499"/>
                <a:gd name="connsiteX32" fmla="*/ 249174 w 838199"/>
                <a:gd name="connsiteY32" fmla="*/ 304619 h 571499"/>
                <a:gd name="connsiteX33" fmla="*/ 249174 w 838199"/>
                <a:gd name="connsiteY33" fmla="*/ 304800 h 571499"/>
                <a:gd name="connsiteX34" fmla="*/ 285750 w 838199"/>
                <a:gd name="connsiteY34" fmla="*/ 302019 h 571499"/>
                <a:gd name="connsiteX35" fmla="*/ 285750 w 838199"/>
                <a:gd name="connsiteY35" fmla="*/ 390525 h 571499"/>
                <a:gd name="connsiteX36" fmla="*/ 304800 w 838199"/>
                <a:gd name="connsiteY36" fmla="*/ 390525 h 571499"/>
                <a:gd name="connsiteX37" fmla="*/ 304800 w 838199"/>
                <a:gd name="connsiteY37" fmla="*/ 298714 h 571499"/>
                <a:gd name="connsiteX38" fmla="*/ 306153 w 838199"/>
                <a:gd name="connsiteY38" fmla="*/ 298437 h 571499"/>
                <a:gd name="connsiteX39" fmla="*/ 358464 w 838199"/>
                <a:gd name="connsiteY39" fmla="*/ 283826 h 571499"/>
                <a:gd name="connsiteX40" fmla="*/ 381000 w 838199"/>
                <a:gd name="connsiteY40" fmla="*/ 275434 h 571499"/>
                <a:gd name="connsiteX41" fmla="*/ 381000 w 838199"/>
                <a:gd name="connsiteY41" fmla="*/ 428625 h 571499"/>
                <a:gd name="connsiteX42" fmla="*/ 400050 w 838199"/>
                <a:gd name="connsiteY42" fmla="*/ 428625 h 571499"/>
                <a:gd name="connsiteX43" fmla="*/ 400050 w 838199"/>
                <a:gd name="connsiteY43" fmla="*/ 267529 h 571499"/>
                <a:gd name="connsiteX44" fmla="*/ 475145 w 838199"/>
                <a:gd name="connsiteY44" fmla="*/ 230705 h 571499"/>
                <a:gd name="connsiteX45" fmla="*/ 476250 w 838199"/>
                <a:gd name="connsiteY45" fmla="*/ 230153 h 571499"/>
                <a:gd name="connsiteX46" fmla="*/ 476250 w 838199"/>
                <a:gd name="connsiteY46" fmla="*/ 323850 h 571499"/>
                <a:gd name="connsiteX47" fmla="*/ 495300 w 838199"/>
                <a:gd name="connsiteY47" fmla="*/ 323850 h 571499"/>
                <a:gd name="connsiteX48" fmla="*/ 495300 w 838199"/>
                <a:gd name="connsiteY48" fmla="*/ 220637 h 571499"/>
                <a:gd name="connsiteX49" fmla="*/ 571500 w 838199"/>
                <a:gd name="connsiteY49" fmla="*/ 193129 h 571499"/>
                <a:gd name="connsiteX50" fmla="*/ 571500 w 838199"/>
                <a:gd name="connsiteY50" fmla="*/ 361950 h 571499"/>
                <a:gd name="connsiteX51" fmla="*/ 590550 w 838199"/>
                <a:gd name="connsiteY51" fmla="*/ 361950 h 571499"/>
                <a:gd name="connsiteX52" fmla="*/ 590550 w 838199"/>
                <a:gd name="connsiteY52" fmla="*/ 188843 h 571499"/>
                <a:gd name="connsiteX53" fmla="*/ 666750 w 838199"/>
                <a:gd name="connsiteY53" fmla="*/ 182328 h 571499"/>
                <a:gd name="connsiteX54" fmla="*/ 666750 w 838199"/>
                <a:gd name="connsiteY54" fmla="*/ 285750 h 571499"/>
                <a:gd name="connsiteX55" fmla="*/ 685800 w 838199"/>
                <a:gd name="connsiteY55" fmla="*/ 285750 h 571499"/>
                <a:gd name="connsiteX56" fmla="*/ 685800 w 838199"/>
                <a:gd name="connsiteY56" fmla="*/ 183394 h 571499"/>
                <a:gd name="connsiteX57" fmla="*/ 778774 w 838199"/>
                <a:gd name="connsiteY57" fmla="*/ 204816 h 571499"/>
                <a:gd name="connsiteX58" fmla="*/ 734178 w 838199"/>
                <a:gd name="connsiteY58" fmla="*/ 333346 h 571499"/>
                <a:gd name="connsiteX59" fmla="*/ 763343 w 838199"/>
                <a:gd name="connsiteY59" fmla="*/ 446065 h 571499"/>
                <a:gd name="connsiteX60" fmla="*/ 466192 w 838199"/>
                <a:gd name="connsiteY60" fmla="*/ 480593 h 571499"/>
                <a:gd name="connsiteX61" fmla="*/ 819150 w 838199"/>
                <a:gd name="connsiteY61" fmla="*/ 467849 h 571499"/>
                <a:gd name="connsiteX62" fmla="*/ 819074 w 838199"/>
                <a:gd name="connsiteY62" fmla="*/ 467943 h 571499"/>
                <a:gd name="connsiteX63" fmla="*/ 819026 w 838199"/>
                <a:gd name="connsiteY63" fmla="*/ 467935 h 571499"/>
                <a:gd name="connsiteX64" fmla="*/ 808120 w 838199"/>
                <a:gd name="connsiteY64" fmla="*/ 463010 h 571499"/>
                <a:gd name="connsiteX65" fmla="*/ 791280 w 838199"/>
                <a:gd name="connsiteY65" fmla="*/ 455971 h 571499"/>
                <a:gd name="connsiteX66" fmla="*/ 753180 w 838199"/>
                <a:gd name="connsiteY66" fmla="*/ 333327 h 571499"/>
                <a:gd name="connsiteX67" fmla="*/ 795823 w 838199"/>
                <a:gd name="connsiteY67" fmla="*/ 214027 h 571499"/>
                <a:gd name="connsiteX68" fmla="*/ 799233 w 838199"/>
                <a:gd name="connsiteY68" fmla="*/ 213208 h 571499"/>
                <a:gd name="connsiteX69" fmla="*/ 819150 w 838199"/>
                <a:gd name="connsiteY69" fmla="*/ 222190 h 571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838199" h="571499">
                  <a:moveTo>
                    <a:pt x="808120" y="196310"/>
                  </a:moveTo>
                  <a:cubicBezTo>
                    <a:pt x="697554" y="146523"/>
                    <a:pt x="582501" y="152419"/>
                    <a:pt x="466230" y="213865"/>
                  </a:cubicBezTo>
                  <a:cubicBezTo>
                    <a:pt x="461058" y="216599"/>
                    <a:pt x="455314" y="219627"/>
                    <a:pt x="449237" y="222780"/>
                  </a:cubicBezTo>
                  <a:cubicBezTo>
                    <a:pt x="466194" y="203201"/>
                    <a:pt x="475753" y="178298"/>
                    <a:pt x="476250" y="152400"/>
                  </a:cubicBezTo>
                  <a:cubicBezTo>
                    <a:pt x="476250" y="68370"/>
                    <a:pt x="369427" y="0"/>
                    <a:pt x="238125" y="0"/>
                  </a:cubicBezTo>
                  <a:cubicBezTo>
                    <a:pt x="106823" y="0"/>
                    <a:pt x="0" y="68370"/>
                    <a:pt x="0" y="152400"/>
                  </a:cubicBezTo>
                  <a:lnTo>
                    <a:pt x="0" y="406660"/>
                  </a:lnTo>
                  <a:cubicBezTo>
                    <a:pt x="0" y="499100"/>
                    <a:pt x="109452" y="571500"/>
                    <a:pt x="249174" y="571500"/>
                  </a:cubicBezTo>
                  <a:cubicBezTo>
                    <a:pt x="334899" y="571500"/>
                    <a:pt x="426101" y="523323"/>
                    <a:pt x="475145" y="497405"/>
                  </a:cubicBezTo>
                  <a:cubicBezTo>
                    <a:pt x="585911" y="438855"/>
                    <a:pt x="695315" y="433130"/>
                    <a:pt x="800291" y="480393"/>
                  </a:cubicBezTo>
                  <a:lnTo>
                    <a:pt x="838200" y="497472"/>
                  </a:lnTo>
                  <a:lnTo>
                    <a:pt x="838200" y="209874"/>
                  </a:lnTo>
                  <a:close/>
                  <a:moveTo>
                    <a:pt x="238125" y="19050"/>
                  </a:moveTo>
                  <a:cubicBezTo>
                    <a:pt x="358921" y="19050"/>
                    <a:pt x="457200" y="78877"/>
                    <a:pt x="457200" y="152400"/>
                  </a:cubicBezTo>
                  <a:cubicBezTo>
                    <a:pt x="457200" y="197929"/>
                    <a:pt x="419500" y="238192"/>
                    <a:pt x="362121" y="262261"/>
                  </a:cubicBezTo>
                  <a:cubicBezTo>
                    <a:pt x="341607" y="269995"/>
                    <a:pt x="320509" y="276084"/>
                    <a:pt x="299028" y="280473"/>
                  </a:cubicBezTo>
                  <a:cubicBezTo>
                    <a:pt x="278919" y="283998"/>
                    <a:pt x="258541" y="285764"/>
                    <a:pt x="238125" y="285750"/>
                  </a:cubicBezTo>
                  <a:cubicBezTo>
                    <a:pt x="117329" y="285750"/>
                    <a:pt x="19050" y="225933"/>
                    <a:pt x="19050" y="152400"/>
                  </a:cubicBezTo>
                  <a:cubicBezTo>
                    <a:pt x="19050" y="78867"/>
                    <a:pt x="117329" y="19050"/>
                    <a:pt x="238125" y="19050"/>
                  </a:cubicBezTo>
                  <a:close/>
                  <a:moveTo>
                    <a:pt x="466192" y="480593"/>
                  </a:moveTo>
                  <a:cubicBezTo>
                    <a:pt x="418662" y="505711"/>
                    <a:pt x="330184" y="552450"/>
                    <a:pt x="249174" y="552450"/>
                  </a:cubicBezTo>
                  <a:cubicBezTo>
                    <a:pt x="120139" y="552450"/>
                    <a:pt x="19050" y="488413"/>
                    <a:pt x="19050" y="406660"/>
                  </a:cubicBezTo>
                  <a:lnTo>
                    <a:pt x="19050" y="212103"/>
                  </a:lnTo>
                  <a:cubicBezTo>
                    <a:pt x="38517" y="239182"/>
                    <a:pt x="64808" y="260623"/>
                    <a:pt x="95250" y="274244"/>
                  </a:cubicBezTo>
                  <a:lnTo>
                    <a:pt x="95250" y="390525"/>
                  </a:lnTo>
                  <a:lnTo>
                    <a:pt x="114300" y="390525"/>
                  </a:lnTo>
                  <a:lnTo>
                    <a:pt x="114300" y="282531"/>
                  </a:lnTo>
                  <a:cubicBezTo>
                    <a:pt x="138831" y="291987"/>
                    <a:pt x="164418" y="298435"/>
                    <a:pt x="190500" y="301733"/>
                  </a:cubicBezTo>
                  <a:lnTo>
                    <a:pt x="190500" y="466725"/>
                  </a:lnTo>
                  <a:lnTo>
                    <a:pt x="209550" y="466725"/>
                  </a:lnTo>
                  <a:lnTo>
                    <a:pt x="209550" y="303667"/>
                  </a:lnTo>
                  <a:cubicBezTo>
                    <a:pt x="218932" y="304390"/>
                    <a:pt x="228448" y="304800"/>
                    <a:pt x="238125" y="304800"/>
                  </a:cubicBezTo>
                  <a:cubicBezTo>
                    <a:pt x="241830" y="304800"/>
                    <a:pt x="245507" y="304733"/>
                    <a:pt x="249174" y="304619"/>
                  </a:cubicBezTo>
                  <a:lnTo>
                    <a:pt x="249174" y="304800"/>
                  </a:lnTo>
                  <a:cubicBezTo>
                    <a:pt x="261416" y="304732"/>
                    <a:pt x="273638" y="303804"/>
                    <a:pt x="285750" y="302019"/>
                  </a:cubicBezTo>
                  <a:lnTo>
                    <a:pt x="285750" y="390525"/>
                  </a:lnTo>
                  <a:lnTo>
                    <a:pt x="304800" y="390525"/>
                  </a:lnTo>
                  <a:lnTo>
                    <a:pt x="304800" y="298714"/>
                  </a:lnTo>
                  <a:lnTo>
                    <a:pt x="306153" y="298437"/>
                  </a:lnTo>
                  <a:cubicBezTo>
                    <a:pt x="323975" y="295068"/>
                    <a:pt x="341475" y="290180"/>
                    <a:pt x="358464" y="283826"/>
                  </a:cubicBezTo>
                  <a:cubicBezTo>
                    <a:pt x="366084" y="281169"/>
                    <a:pt x="373637" y="278349"/>
                    <a:pt x="381000" y="275434"/>
                  </a:cubicBezTo>
                  <a:lnTo>
                    <a:pt x="381000" y="428625"/>
                  </a:lnTo>
                  <a:lnTo>
                    <a:pt x="400050" y="428625"/>
                  </a:lnTo>
                  <a:lnTo>
                    <a:pt x="400050" y="267529"/>
                  </a:lnTo>
                  <a:cubicBezTo>
                    <a:pt x="429701" y="254670"/>
                    <a:pt x="455762" y="240944"/>
                    <a:pt x="475145" y="230705"/>
                  </a:cubicBezTo>
                  <a:cubicBezTo>
                    <a:pt x="475517" y="230505"/>
                    <a:pt x="476250" y="230153"/>
                    <a:pt x="476250" y="230153"/>
                  </a:cubicBezTo>
                  <a:lnTo>
                    <a:pt x="476250" y="323850"/>
                  </a:lnTo>
                  <a:lnTo>
                    <a:pt x="495300" y="323850"/>
                  </a:lnTo>
                  <a:lnTo>
                    <a:pt x="495300" y="220637"/>
                  </a:lnTo>
                  <a:cubicBezTo>
                    <a:pt x="519755" y="209036"/>
                    <a:pt x="545274" y="199824"/>
                    <a:pt x="571500" y="193129"/>
                  </a:cubicBezTo>
                  <a:lnTo>
                    <a:pt x="571500" y="361950"/>
                  </a:lnTo>
                  <a:lnTo>
                    <a:pt x="590550" y="361950"/>
                  </a:lnTo>
                  <a:lnTo>
                    <a:pt x="590550" y="188843"/>
                  </a:lnTo>
                  <a:cubicBezTo>
                    <a:pt x="615627" y="183830"/>
                    <a:pt x="641187" y="181645"/>
                    <a:pt x="666750" y="182328"/>
                  </a:cubicBezTo>
                  <a:lnTo>
                    <a:pt x="666750" y="285750"/>
                  </a:lnTo>
                  <a:lnTo>
                    <a:pt x="685800" y="285750"/>
                  </a:lnTo>
                  <a:lnTo>
                    <a:pt x="685800" y="183394"/>
                  </a:lnTo>
                  <a:cubicBezTo>
                    <a:pt x="717634" y="186193"/>
                    <a:pt x="748925" y="193402"/>
                    <a:pt x="778774" y="204816"/>
                  </a:cubicBezTo>
                  <a:cubicBezTo>
                    <a:pt x="750404" y="241712"/>
                    <a:pt x="734758" y="286808"/>
                    <a:pt x="734178" y="333346"/>
                  </a:cubicBezTo>
                  <a:cubicBezTo>
                    <a:pt x="734779" y="372707"/>
                    <a:pt x="744779" y="411353"/>
                    <a:pt x="763343" y="446065"/>
                  </a:cubicBezTo>
                  <a:cubicBezTo>
                    <a:pt x="666607" y="415890"/>
                    <a:pt x="566880" y="427377"/>
                    <a:pt x="466192" y="480593"/>
                  </a:cubicBezTo>
                  <a:close/>
                  <a:moveTo>
                    <a:pt x="819150" y="467849"/>
                  </a:moveTo>
                  <a:cubicBezTo>
                    <a:pt x="819155" y="467896"/>
                    <a:pt x="819121" y="467938"/>
                    <a:pt x="819074" y="467943"/>
                  </a:cubicBezTo>
                  <a:cubicBezTo>
                    <a:pt x="819058" y="467945"/>
                    <a:pt x="819040" y="467942"/>
                    <a:pt x="819026" y="467935"/>
                  </a:cubicBezTo>
                  <a:lnTo>
                    <a:pt x="808120" y="463010"/>
                  </a:lnTo>
                  <a:cubicBezTo>
                    <a:pt x="802519" y="460486"/>
                    <a:pt x="796900" y="458248"/>
                    <a:pt x="791280" y="455971"/>
                  </a:cubicBezTo>
                  <a:cubicBezTo>
                    <a:pt x="767439" y="419420"/>
                    <a:pt x="754247" y="376953"/>
                    <a:pt x="753180" y="333327"/>
                  </a:cubicBezTo>
                  <a:cubicBezTo>
                    <a:pt x="754014" y="289976"/>
                    <a:pt x="768989" y="248084"/>
                    <a:pt x="795823" y="214027"/>
                  </a:cubicBezTo>
                  <a:lnTo>
                    <a:pt x="799233" y="213208"/>
                  </a:lnTo>
                  <a:lnTo>
                    <a:pt x="819150" y="222190"/>
                  </a:lnTo>
                  <a:close/>
                </a:path>
              </a:pathLst>
            </a:custGeom>
            <a:grpFill/>
            <a:ln w="25400" cap="flat">
              <a:solidFill>
                <a:schemeClr val="tx2"/>
              </a:solidFill>
              <a:prstDash val="solid"/>
              <a:miter/>
            </a:ln>
          </p:spPr>
          <p:txBody>
            <a:bodyPr rtlCol="0" anchor="ctr"/>
            <a:lstStyle/>
            <a:p>
              <a:endParaRPr lang="en-US"/>
            </a:p>
          </p:txBody>
        </p:sp>
      </p:grpSp>
      <p:grpSp>
        <p:nvGrpSpPr>
          <p:cNvPr id="61" name="Gruppieren 60">
            <a:extLst>
              <a:ext uri="{FF2B5EF4-FFF2-40B4-BE49-F238E27FC236}">
                <a16:creationId xmlns:a16="http://schemas.microsoft.com/office/drawing/2014/main" id="{5E772C1E-2E77-4418-A012-9012FC1F8B5B}"/>
              </a:ext>
            </a:extLst>
          </p:cNvPr>
          <p:cNvGrpSpPr/>
          <p:nvPr/>
        </p:nvGrpSpPr>
        <p:grpSpPr>
          <a:xfrm>
            <a:off x="1616697" y="2783881"/>
            <a:ext cx="1452832" cy="2208142"/>
            <a:chOff x="4720616" y="2005263"/>
            <a:chExt cx="2738963" cy="4162926"/>
          </a:xfrm>
        </p:grpSpPr>
        <p:sp>
          <p:nvSpPr>
            <p:cNvPr id="62" name="Freihandform: Form 61">
              <a:extLst>
                <a:ext uri="{FF2B5EF4-FFF2-40B4-BE49-F238E27FC236}">
                  <a16:creationId xmlns:a16="http://schemas.microsoft.com/office/drawing/2014/main" id="{1E0CE6A9-70FA-4F81-99A2-E1F49576039D}"/>
                </a:ext>
              </a:extLst>
            </p:cNvPr>
            <p:cNvSpPr/>
            <p:nvPr/>
          </p:nvSpPr>
          <p:spPr>
            <a:xfrm>
              <a:off x="5029200" y="2005263"/>
              <a:ext cx="2430379" cy="4162926"/>
            </a:xfrm>
            <a:custGeom>
              <a:avLst/>
              <a:gdLst>
                <a:gd name="connsiteX0" fmla="*/ 0 w 2430379"/>
                <a:gd name="connsiteY0" fmla="*/ 4162926 h 4162926"/>
                <a:gd name="connsiteX1" fmla="*/ 954505 w 2430379"/>
                <a:gd name="connsiteY1" fmla="*/ 4162926 h 4162926"/>
                <a:gd name="connsiteX2" fmla="*/ 1106905 w 2430379"/>
                <a:gd name="connsiteY2" fmla="*/ 4010526 h 4162926"/>
                <a:gd name="connsiteX3" fmla="*/ 2149642 w 2430379"/>
                <a:gd name="connsiteY3" fmla="*/ 4010526 h 4162926"/>
                <a:gd name="connsiteX4" fmla="*/ 2294021 w 2430379"/>
                <a:gd name="connsiteY4" fmla="*/ 3866147 h 4162926"/>
                <a:gd name="connsiteX5" fmla="*/ 2069432 w 2430379"/>
                <a:gd name="connsiteY5" fmla="*/ 3866147 h 4162926"/>
                <a:gd name="connsiteX6" fmla="*/ 2069432 w 2430379"/>
                <a:gd name="connsiteY6" fmla="*/ 3681663 h 4162926"/>
                <a:gd name="connsiteX7" fmla="*/ 2430379 w 2430379"/>
                <a:gd name="connsiteY7" fmla="*/ 3320716 h 4162926"/>
                <a:gd name="connsiteX8" fmla="*/ 2229853 w 2430379"/>
                <a:gd name="connsiteY8" fmla="*/ 3120190 h 4162926"/>
                <a:gd name="connsiteX9" fmla="*/ 2005263 w 2430379"/>
                <a:gd name="connsiteY9" fmla="*/ 3120190 h 4162926"/>
                <a:gd name="connsiteX10" fmla="*/ 2005263 w 2430379"/>
                <a:gd name="connsiteY10" fmla="*/ 2334126 h 4162926"/>
                <a:gd name="connsiteX11" fmla="*/ 1684421 w 2430379"/>
                <a:gd name="connsiteY11" fmla="*/ 2013284 h 4162926"/>
                <a:gd name="connsiteX12" fmla="*/ 1684421 w 2430379"/>
                <a:gd name="connsiteY12" fmla="*/ 1572126 h 4162926"/>
                <a:gd name="connsiteX13" fmla="*/ 1419727 w 2430379"/>
                <a:gd name="connsiteY13" fmla="*/ 1307432 h 4162926"/>
                <a:gd name="connsiteX14" fmla="*/ 1804737 w 2430379"/>
                <a:gd name="connsiteY14" fmla="*/ 922422 h 4162926"/>
                <a:gd name="connsiteX15" fmla="*/ 1804737 w 2430379"/>
                <a:gd name="connsiteY15" fmla="*/ 569495 h 4162926"/>
                <a:gd name="connsiteX16" fmla="*/ 1291389 w 2430379"/>
                <a:gd name="connsiteY16" fmla="*/ 569495 h 4162926"/>
                <a:gd name="connsiteX17" fmla="*/ 1291389 w 2430379"/>
                <a:gd name="connsiteY17" fmla="*/ 368969 h 4162926"/>
                <a:gd name="connsiteX18" fmla="*/ 1660358 w 2430379"/>
                <a:gd name="connsiteY18" fmla="*/ 0 h 4162926"/>
                <a:gd name="connsiteX19" fmla="*/ 1010653 w 2430379"/>
                <a:gd name="connsiteY19" fmla="*/ 0 h 4162926"/>
                <a:gd name="connsiteX20" fmla="*/ 609600 w 2430379"/>
                <a:gd name="connsiteY20" fmla="*/ 0 h 4162926"/>
                <a:gd name="connsiteX21" fmla="*/ 280737 w 2430379"/>
                <a:gd name="connsiteY21" fmla="*/ 328863 h 4162926"/>
                <a:gd name="connsiteX22" fmla="*/ 641684 w 2430379"/>
                <a:gd name="connsiteY22" fmla="*/ 689810 h 4162926"/>
                <a:gd name="connsiteX23" fmla="*/ 393032 w 2430379"/>
                <a:gd name="connsiteY23" fmla="*/ 938462 h 4162926"/>
                <a:gd name="connsiteX24" fmla="*/ 393032 w 2430379"/>
                <a:gd name="connsiteY24" fmla="*/ 1475874 h 4162926"/>
                <a:gd name="connsiteX25" fmla="*/ 601579 w 2430379"/>
                <a:gd name="connsiteY25" fmla="*/ 1684421 h 4162926"/>
                <a:gd name="connsiteX26" fmla="*/ 601579 w 2430379"/>
                <a:gd name="connsiteY26" fmla="*/ 1884948 h 4162926"/>
                <a:gd name="connsiteX27" fmla="*/ 986589 w 2430379"/>
                <a:gd name="connsiteY27" fmla="*/ 1884948 h 4162926"/>
                <a:gd name="connsiteX28" fmla="*/ 986589 w 2430379"/>
                <a:gd name="connsiteY28" fmla="*/ 2542674 h 4162926"/>
                <a:gd name="connsiteX29" fmla="*/ 545432 w 2430379"/>
                <a:gd name="connsiteY29" fmla="*/ 2542674 h 4162926"/>
                <a:gd name="connsiteX30" fmla="*/ 545432 w 2430379"/>
                <a:gd name="connsiteY30" fmla="*/ 3072063 h 4162926"/>
                <a:gd name="connsiteX31" fmla="*/ 376990 w 2430379"/>
                <a:gd name="connsiteY31" fmla="*/ 3240505 h 4162926"/>
                <a:gd name="connsiteX32" fmla="*/ 376990 w 2430379"/>
                <a:gd name="connsiteY32" fmla="*/ 3408948 h 4162926"/>
                <a:gd name="connsiteX33" fmla="*/ 481263 w 2430379"/>
                <a:gd name="connsiteY33" fmla="*/ 3513221 h 4162926"/>
                <a:gd name="connsiteX34" fmla="*/ 481263 w 2430379"/>
                <a:gd name="connsiteY34" fmla="*/ 3681663 h 4162926"/>
                <a:gd name="connsiteX35" fmla="*/ 152400 w 2430379"/>
                <a:gd name="connsiteY35" fmla="*/ 4010526 h 4162926"/>
                <a:gd name="connsiteX36" fmla="*/ 0 w 2430379"/>
                <a:gd name="connsiteY36" fmla="*/ 4010526 h 4162926"/>
                <a:gd name="connsiteX37" fmla="*/ 0 w 2430379"/>
                <a:gd name="connsiteY37" fmla="*/ 4162926 h 416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430379" h="4162926">
                  <a:moveTo>
                    <a:pt x="0" y="4162926"/>
                  </a:moveTo>
                  <a:lnTo>
                    <a:pt x="954505" y="4162926"/>
                  </a:lnTo>
                  <a:lnTo>
                    <a:pt x="1106905" y="4010526"/>
                  </a:lnTo>
                  <a:lnTo>
                    <a:pt x="2149642" y="4010526"/>
                  </a:lnTo>
                  <a:lnTo>
                    <a:pt x="2294021" y="3866147"/>
                  </a:lnTo>
                  <a:lnTo>
                    <a:pt x="2069432" y="3866147"/>
                  </a:lnTo>
                  <a:lnTo>
                    <a:pt x="2069432" y="3681663"/>
                  </a:lnTo>
                  <a:lnTo>
                    <a:pt x="2430379" y="3320716"/>
                  </a:lnTo>
                  <a:lnTo>
                    <a:pt x="2229853" y="3120190"/>
                  </a:lnTo>
                  <a:lnTo>
                    <a:pt x="2005263" y="3120190"/>
                  </a:lnTo>
                  <a:lnTo>
                    <a:pt x="2005263" y="2334126"/>
                  </a:lnTo>
                  <a:lnTo>
                    <a:pt x="1684421" y="2013284"/>
                  </a:lnTo>
                  <a:lnTo>
                    <a:pt x="1684421" y="1572126"/>
                  </a:lnTo>
                  <a:lnTo>
                    <a:pt x="1419727" y="1307432"/>
                  </a:lnTo>
                  <a:lnTo>
                    <a:pt x="1804737" y="922422"/>
                  </a:lnTo>
                  <a:lnTo>
                    <a:pt x="1804737" y="569495"/>
                  </a:lnTo>
                  <a:lnTo>
                    <a:pt x="1291389" y="569495"/>
                  </a:lnTo>
                  <a:lnTo>
                    <a:pt x="1291389" y="368969"/>
                  </a:lnTo>
                  <a:lnTo>
                    <a:pt x="1660358" y="0"/>
                  </a:lnTo>
                  <a:lnTo>
                    <a:pt x="1010653" y="0"/>
                  </a:lnTo>
                  <a:lnTo>
                    <a:pt x="609600" y="0"/>
                  </a:lnTo>
                  <a:lnTo>
                    <a:pt x="280737" y="328863"/>
                  </a:lnTo>
                  <a:lnTo>
                    <a:pt x="641684" y="689810"/>
                  </a:lnTo>
                  <a:lnTo>
                    <a:pt x="393032" y="938462"/>
                  </a:lnTo>
                  <a:lnTo>
                    <a:pt x="393032" y="1475874"/>
                  </a:lnTo>
                  <a:lnTo>
                    <a:pt x="601579" y="1684421"/>
                  </a:lnTo>
                  <a:lnTo>
                    <a:pt x="601579" y="1884948"/>
                  </a:lnTo>
                  <a:lnTo>
                    <a:pt x="986589" y="1884948"/>
                  </a:lnTo>
                  <a:lnTo>
                    <a:pt x="986589" y="2542674"/>
                  </a:lnTo>
                  <a:lnTo>
                    <a:pt x="545432" y="2542674"/>
                  </a:lnTo>
                  <a:lnTo>
                    <a:pt x="545432" y="3072063"/>
                  </a:lnTo>
                  <a:lnTo>
                    <a:pt x="376990" y="3240505"/>
                  </a:lnTo>
                  <a:lnTo>
                    <a:pt x="376990" y="3408948"/>
                  </a:lnTo>
                  <a:lnTo>
                    <a:pt x="481263" y="3513221"/>
                  </a:lnTo>
                  <a:lnTo>
                    <a:pt x="481263" y="3681663"/>
                  </a:lnTo>
                  <a:lnTo>
                    <a:pt x="152400" y="4010526"/>
                  </a:lnTo>
                  <a:lnTo>
                    <a:pt x="0" y="4010526"/>
                  </a:lnTo>
                  <a:lnTo>
                    <a:pt x="0" y="4162926"/>
                  </a:lnTo>
                  <a:close/>
                </a:path>
              </a:pathLst>
            </a:custGeom>
            <a:gradFill>
              <a:gsLst>
                <a:gs pos="0">
                  <a:srgbClr val="95B7D7"/>
                </a:gs>
                <a:gs pos="100000">
                  <a:srgbClr val="61C1C4"/>
                </a:gs>
              </a:gsLst>
              <a:lin ang="2400000" scaled="0"/>
            </a:gradFill>
            <a:ln w="38100" cap="rnd">
              <a:gradFill>
                <a:gsLst>
                  <a:gs pos="0">
                    <a:srgbClr val="895F99"/>
                  </a:gs>
                  <a:gs pos="55000">
                    <a:srgbClr val="537C9C"/>
                  </a:gs>
                  <a:gs pos="100000">
                    <a:srgbClr val="1E9A9F"/>
                  </a:gs>
                </a:gsLst>
                <a:lin ang="240000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Freihandform: Form 62">
              <a:extLst>
                <a:ext uri="{FF2B5EF4-FFF2-40B4-BE49-F238E27FC236}">
                  <a16:creationId xmlns:a16="http://schemas.microsoft.com/office/drawing/2014/main" id="{68B63F98-9894-4797-B50B-F9C6B31C7653}"/>
                </a:ext>
              </a:extLst>
            </p:cNvPr>
            <p:cNvSpPr/>
            <p:nvPr/>
          </p:nvSpPr>
          <p:spPr>
            <a:xfrm>
              <a:off x="4720616" y="3713295"/>
              <a:ext cx="689810" cy="537410"/>
            </a:xfrm>
            <a:custGeom>
              <a:avLst/>
              <a:gdLst>
                <a:gd name="connsiteX0" fmla="*/ 0 w 689811"/>
                <a:gd name="connsiteY0" fmla="*/ 248653 h 537410"/>
                <a:gd name="connsiteX1" fmla="*/ 0 w 689811"/>
                <a:gd name="connsiteY1" fmla="*/ 248653 h 537410"/>
                <a:gd name="connsiteX2" fmla="*/ 104274 w 689811"/>
                <a:gd name="connsiteY2" fmla="*/ 216568 h 537410"/>
                <a:gd name="connsiteX3" fmla="*/ 320842 w 689811"/>
                <a:gd name="connsiteY3" fmla="*/ 0 h 537410"/>
                <a:gd name="connsiteX4" fmla="*/ 689811 w 689811"/>
                <a:gd name="connsiteY4" fmla="*/ 0 h 537410"/>
                <a:gd name="connsiteX5" fmla="*/ 689811 w 689811"/>
                <a:gd name="connsiteY5" fmla="*/ 537410 h 537410"/>
                <a:gd name="connsiteX6" fmla="*/ 425116 w 689811"/>
                <a:gd name="connsiteY6" fmla="*/ 537410 h 537410"/>
                <a:gd name="connsiteX7" fmla="*/ 248653 w 689811"/>
                <a:gd name="connsiteY7" fmla="*/ 360947 h 537410"/>
                <a:gd name="connsiteX8" fmla="*/ 8021 w 689811"/>
                <a:gd name="connsiteY8" fmla="*/ 360947 h 537410"/>
                <a:gd name="connsiteX9" fmla="*/ 0 w 689811"/>
                <a:gd name="connsiteY9" fmla="*/ 248653 h 53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9811" h="537410">
                  <a:moveTo>
                    <a:pt x="0" y="248653"/>
                  </a:moveTo>
                  <a:lnTo>
                    <a:pt x="0" y="248653"/>
                  </a:lnTo>
                  <a:lnTo>
                    <a:pt x="104274" y="216568"/>
                  </a:lnTo>
                  <a:lnTo>
                    <a:pt x="320842" y="0"/>
                  </a:lnTo>
                  <a:lnTo>
                    <a:pt x="689811" y="0"/>
                  </a:lnTo>
                  <a:lnTo>
                    <a:pt x="689811" y="537410"/>
                  </a:lnTo>
                  <a:lnTo>
                    <a:pt x="425116" y="537410"/>
                  </a:lnTo>
                  <a:lnTo>
                    <a:pt x="248653" y="360947"/>
                  </a:lnTo>
                  <a:lnTo>
                    <a:pt x="8021" y="360947"/>
                  </a:lnTo>
                  <a:lnTo>
                    <a:pt x="0" y="248653"/>
                  </a:lnTo>
                  <a:close/>
                </a:path>
              </a:pathLst>
            </a:custGeom>
            <a:gradFill>
              <a:gsLst>
                <a:gs pos="0">
                  <a:srgbClr val="95B7D7"/>
                </a:gs>
                <a:gs pos="100000">
                  <a:srgbClr val="61C1C4"/>
                </a:gs>
              </a:gsLst>
              <a:lin ang="2400000" scaled="0"/>
            </a:gradFill>
            <a:ln w="38100" cap="rnd">
              <a:gradFill>
                <a:gsLst>
                  <a:gs pos="0">
                    <a:srgbClr val="895F99"/>
                  </a:gs>
                  <a:gs pos="55000">
                    <a:srgbClr val="537C9C"/>
                  </a:gs>
                  <a:gs pos="100000">
                    <a:srgbClr val="1E9A9F"/>
                  </a:gs>
                </a:gsLst>
                <a:lin ang="240000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0" name="Freihandform 44">
            <a:extLst>
              <a:ext uri="{FF2B5EF4-FFF2-40B4-BE49-F238E27FC236}">
                <a16:creationId xmlns:a16="http://schemas.microsoft.com/office/drawing/2014/main" id="{C0A29D7E-2559-4C34-AE14-3B9909636CCC}"/>
              </a:ext>
            </a:extLst>
          </p:cNvPr>
          <p:cNvSpPr/>
          <p:nvPr/>
        </p:nvSpPr>
        <p:spPr>
          <a:xfrm flipH="1">
            <a:off x="1464454" y="3622497"/>
            <a:ext cx="1849678" cy="658454"/>
          </a:xfrm>
          <a:custGeom>
            <a:avLst/>
            <a:gdLst>
              <a:gd name="connsiteX0" fmla="*/ 0 w 6486525"/>
              <a:gd name="connsiteY0" fmla="*/ 1743143 h 1743143"/>
              <a:gd name="connsiteX1" fmla="*/ 1104900 w 6486525"/>
              <a:gd name="connsiteY1" fmla="*/ 1514543 h 1743143"/>
              <a:gd name="connsiteX2" fmla="*/ 2171700 w 6486525"/>
              <a:gd name="connsiteY2" fmla="*/ 685868 h 1743143"/>
              <a:gd name="connsiteX3" fmla="*/ 3190875 w 6486525"/>
              <a:gd name="connsiteY3" fmla="*/ 68 h 1743143"/>
              <a:gd name="connsiteX4" fmla="*/ 4371975 w 6486525"/>
              <a:gd name="connsiteY4" fmla="*/ 723968 h 1743143"/>
              <a:gd name="connsiteX5" fmla="*/ 5419725 w 6486525"/>
              <a:gd name="connsiteY5" fmla="*/ 1524068 h 1743143"/>
              <a:gd name="connsiteX6" fmla="*/ 6486525 w 6486525"/>
              <a:gd name="connsiteY6" fmla="*/ 1743143 h 1743143"/>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38381 h 1738381"/>
              <a:gd name="connsiteX1" fmla="*/ 1104900 w 6486525"/>
              <a:gd name="connsiteY1" fmla="*/ 1509781 h 1738381"/>
              <a:gd name="connsiteX2" fmla="*/ 2171700 w 6486525"/>
              <a:gd name="connsiteY2" fmla="*/ 681106 h 1738381"/>
              <a:gd name="connsiteX3" fmla="*/ 3219450 w 6486525"/>
              <a:gd name="connsiteY3" fmla="*/ 69 h 1738381"/>
              <a:gd name="connsiteX4" fmla="*/ 4371975 w 6486525"/>
              <a:gd name="connsiteY4" fmla="*/ 719206 h 1738381"/>
              <a:gd name="connsiteX5" fmla="*/ 5419725 w 6486525"/>
              <a:gd name="connsiteY5" fmla="*/ 1519306 h 1738381"/>
              <a:gd name="connsiteX6" fmla="*/ 6486525 w 6486525"/>
              <a:gd name="connsiteY6" fmla="*/ 1738381 h 1738381"/>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6525" h="1738317">
                <a:moveTo>
                  <a:pt x="0" y="1738317"/>
                </a:moveTo>
                <a:cubicBezTo>
                  <a:pt x="371475" y="1712123"/>
                  <a:pt x="704850" y="1676404"/>
                  <a:pt x="1104900" y="1509717"/>
                </a:cubicBezTo>
                <a:cubicBezTo>
                  <a:pt x="1504950" y="1343030"/>
                  <a:pt x="1885950" y="932662"/>
                  <a:pt x="2171700" y="681042"/>
                </a:cubicBezTo>
                <a:cubicBezTo>
                  <a:pt x="2457450" y="429422"/>
                  <a:pt x="2743200" y="-1583"/>
                  <a:pt x="3219450" y="5"/>
                </a:cubicBezTo>
                <a:cubicBezTo>
                  <a:pt x="3695700" y="1593"/>
                  <a:pt x="4014788" y="361161"/>
                  <a:pt x="4371975" y="719142"/>
                </a:cubicBezTo>
                <a:cubicBezTo>
                  <a:pt x="4729162" y="1077123"/>
                  <a:pt x="5067300" y="1349379"/>
                  <a:pt x="5419725" y="1519242"/>
                </a:cubicBezTo>
                <a:cubicBezTo>
                  <a:pt x="5772150" y="1689104"/>
                  <a:pt x="6129337" y="1713710"/>
                  <a:pt x="6486525" y="1738317"/>
                </a:cubicBezTo>
              </a:path>
            </a:pathLst>
          </a:custGeom>
          <a:noFill/>
          <a:ln w="203200" cap="rnd">
            <a:solidFill>
              <a:schemeClr val="bg1">
                <a:alpha val="70000"/>
              </a:schemeClr>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ihandform 44">
            <a:extLst>
              <a:ext uri="{FF2B5EF4-FFF2-40B4-BE49-F238E27FC236}">
                <a16:creationId xmlns:a16="http://schemas.microsoft.com/office/drawing/2014/main" id="{92D0BD26-060F-4C7B-98DB-B2BCDA1C0DA5}"/>
              </a:ext>
            </a:extLst>
          </p:cNvPr>
          <p:cNvSpPr/>
          <p:nvPr/>
        </p:nvSpPr>
        <p:spPr>
          <a:xfrm flipH="1">
            <a:off x="1462795" y="3624655"/>
            <a:ext cx="1849678" cy="658454"/>
          </a:xfrm>
          <a:custGeom>
            <a:avLst/>
            <a:gdLst>
              <a:gd name="connsiteX0" fmla="*/ 0 w 6486525"/>
              <a:gd name="connsiteY0" fmla="*/ 1743143 h 1743143"/>
              <a:gd name="connsiteX1" fmla="*/ 1104900 w 6486525"/>
              <a:gd name="connsiteY1" fmla="*/ 1514543 h 1743143"/>
              <a:gd name="connsiteX2" fmla="*/ 2171700 w 6486525"/>
              <a:gd name="connsiteY2" fmla="*/ 685868 h 1743143"/>
              <a:gd name="connsiteX3" fmla="*/ 3190875 w 6486525"/>
              <a:gd name="connsiteY3" fmla="*/ 68 h 1743143"/>
              <a:gd name="connsiteX4" fmla="*/ 4371975 w 6486525"/>
              <a:gd name="connsiteY4" fmla="*/ 723968 h 1743143"/>
              <a:gd name="connsiteX5" fmla="*/ 5419725 w 6486525"/>
              <a:gd name="connsiteY5" fmla="*/ 1524068 h 1743143"/>
              <a:gd name="connsiteX6" fmla="*/ 6486525 w 6486525"/>
              <a:gd name="connsiteY6" fmla="*/ 1743143 h 1743143"/>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38381 h 1738381"/>
              <a:gd name="connsiteX1" fmla="*/ 1104900 w 6486525"/>
              <a:gd name="connsiteY1" fmla="*/ 1509781 h 1738381"/>
              <a:gd name="connsiteX2" fmla="*/ 2171700 w 6486525"/>
              <a:gd name="connsiteY2" fmla="*/ 681106 h 1738381"/>
              <a:gd name="connsiteX3" fmla="*/ 3219450 w 6486525"/>
              <a:gd name="connsiteY3" fmla="*/ 69 h 1738381"/>
              <a:gd name="connsiteX4" fmla="*/ 4371975 w 6486525"/>
              <a:gd name="connsiteY4" fmla="*/ 719206 h 1738381"/>
              <a:gd name="connsiteX5" fmla="*/ 5419725 w 6486525"/>
              <a:gd name="connsiteY5" fmla="*/ 1519306 h 1738381"/>
              <a:gd name="connsiteX6" fmla="*/ 6486525 w 6486525"/>
              <a:gd name="connsiteY6" fmla="*/ 1738381 h 1738381"/>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6525" h="1738317">
                <a:moveTo>
                  <a:pt x="0" y="1738317"/>
                </a:moveTo>
                <a:cubicBezTo>
                  <a:pt x="371475" y="1712123"/>
                  <a:pt x="704850" y="1676404"/>
                  <a:pt x="1104900" y="1509717"/>
                </a:cubicBezTo>
                <a:cubicBezTo>
                  <a:pt x="1504950" y="1343030"/>
                  <a:pt x="1885950" y="932662"/>
                  <a:pt x="2171700" y="681042"/>
                </a:cubicBezTo>
                <a:cubicBezTo>
                  <a:pt x="2457450" y="429422"/>
                  <a:pt x="2743200" y="-1583"/>
                  <a:pt x="3219450" y="5"/>
                </a:cubicBezTo>
                <a:cubicBezTo>
                  <a:pt x="3695700" y="1593"/>
                  <a:pt x="4014788" y="361161"/>
                  <a:pt x="4371975" y="719142"/>
                </a:cubicBezTo>
                <a:cubicBezTo>
                  <a:pt x="4729162" y="1077123"/>
                  <a:pt x="5067300" y="1349379"/>
                  <a:pt x="5419725" y="1519242"/>
                </a:cubicBezTo>
                <a:cubicBezTo>
                  <a:pt x="5772150" y="1689104"/>
                  <a:pt x="6129337" y="1713710"/>
                  <a:pt x="6486525" y="1738317"/>
                </a:cubicBezTo>
              </a:path>
            </a:pathLst>
          </a:custGeom>
          <a:noFill/>
          <a:ln w="101600" cap="rnd">
            <a:gradFill>
              <a:gsLst>
                <a:gs pos="0">
                  <a:srgbClr val="E6AF00"/>
                </a:gs>
                <a:gs pos="100000">
                  <a:schemeClr val="tx2"/>
                </a:gs>
              </a:gsLst>
              <a:lin ang="0" scaled="0"/>
            </a:gra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uppieren 2">
            <a:extLst>
              <a:ext uri="{FF2B5EF4-FFF2-40B4-BE49-F238E27FC236}">
                <a16:creationId xmlns:a16="http://schemas.microsoft.com/office/drawing/2014/main" id="{5A4C5F51-AFD2-4116-94F2-B0408C579F15}"/>
              </a:ext>
            </a:extLst>
          </p:cNvPr>
          <p:cNvGrpSpPr/>
          <p:nvPr/>
        </p:nvGrpSpPr>
        <p:grpSpPr>
          <a:xfrm>
            <a:off x="5962218" y="4735362"/>
            <a:ext cx="1254284" cy="470538"/>
            <a:chOff x="6992502" y="4099115"/>
            <a:chExt cx="762007" cy="285863"/>
          </a:xfrm>
        </p:grpSpPr>
        <p:sp>
          <p:nvSpPr>
            <p:cNvPr id="78" name="Freihandform 44">
              <a:extLst>
                <a:ext uri="{FF2B5EF4-FFF2-40B4-BE49-F238E27FC236}">
                  <a16:creationId xmlns:a16="http://schemas.microsoft.com/office/drawing/2014/main" id="{914B4509-026D-45AC-BE2B-492E2027B077}"/>
                </a:ext>
              </a:extLst>
            </p:cNvPr>
            <p:cNvSpPr/>
            <p:nvPr/>
          </p:nvSpPr>
          <p:spPr>
            <a:xfrm flipH="1">
              <a:off x="6992502" y="4099115"/>
              <a:ext cx="756416" cy="278094"/>
            </a:xfrm>
            <a:custGeom>
              <a:avLst/>
              <a:gdLst>
                <a:gd name="connsiteX0" fmla="*/ 0 w 6486525"/>
                <a:gd name="connsiteY0" fmla="*/ 1743143 h 1743143"/>
                <a:gd name="connsiteX1" fmla="*/ 1104900 w 6486525"/>
                <a:gd name="connsiteY1" fmla="*/ 1514543 h 1743143"/>
                <a:gd name="connsiteX2" fmla="*/ 2171700 w 6486525"/>
                <a:gd name="connsiteY2" fmla="*/ 685868 h 1743143"/>
                <a:gd name="connsiteX3" fmla="*/ 3190875 w 6486525"/>
                <a:gd name="connsiteY3" fmla="*/ 68 h 1743143"/>
                <a:gd name="connsiteX4" fmla="*/ 4371975 w 6486525"/>
                <a:gd name="connsiteY4" fmla="*/ 723968 h 1743143"/>
                <a:gd name="connsiteX5" fmla="*/ 5419725 w 6486525"/>
                <a:gd name="connsiteY5" fmla="*/ 1524068 h 1743143"/>
                <a:gd name="connsiteX6" fmla="*/ 6486525 w 6486525"/>
                <a:gd name="connsiteY6" fmla="*/ 1743143 h 1743143"/>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38381 h 1738381"/>
                <a:gd name="connsiteX1" fmla="*/ 1104900 w 6486525"/>
                <a:gd name="connsiteY1" fmla="*/ 1509781 h 1738381"/>
                <a:gd name="connsiteX2" fmla="*/ 2171700 w 6486525"/>
                <a:gd name="connsiteY2" fmla="*/ 681106 h 1738381"/>
                <a:gd name="connsiteX3" fmla="*/ 3219450 w 6486525"/>
                <a:gd name="connsiteY3" fmla="*/ 69 h 1738381"/>
                <a:gd name="connsiteX4" fmla="*/ 4371975 w 6486525"/>
                <a:gd name="connsiteY4" fmla="*/ 719206 h 1738381"/>
                <a:gd name="connsiteX5" fmla="*/ 5419725 w 6486525"/>
                <a:gd name="connsiteY5" fmla="*/ 1519306 h 1738381"/>
                <a:gd name="connsiteX6" fmla="*/ 6486525 w 6486525"/>
                <a:gd name="connsiteY6" fmla="*/ 1738381 h 1738381"/>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6525" h="1738317">
                  <a:moveTo>
                    <a:pt x="0" y="1738317"/>
                  </a:moveTo>
                  <a:cubicBezTo>
                    <a:pt x="371475" y="1712123"/>
                    <a:pt x="704850" y="1676404"/>
                    <a:pt x="1104900" y="1509717"/>
                  </a:cubicBezTo>
                  <a:cubicBezTo>
                    <a:pt x="1504950" y="1343030"/>
                    <a:pt x="1885950" y="932662"/>
                    <a:pt x="2171700" y="681042"/>
                  </a:cubicBezTo>
                  <a:cubicBezTo>
                    <a:pt x="2457450" y="429422"/>
                    <a:pt x="2743200" y="-1583"/>
                    <a:pt x="3219450" y="5"/>
                  </a:cubicBezTo>
                  <a:cubicBezTo>
                    <a:pt x="3695700" y="1593"/>
                    <a:pt x="4014788" y="361161"/>
                    <a:pt x="4371975" y="719142"/>
                  </a:cubicBezTo>
                  <a:cubicBezTo>
                    <a:pt x="4729162" y="1077123"/>
                    <a:pt x="5067300" y="1349379"/>
                    <a:pt x="5419725" y="1519242"/>
                  </a:cubicBezTo>
                  <a:cubicBezTo>
                    <a:pt x="5772150" y="1689104"/>
                    <a:pt x="6129337" y="1713710"/>
                    <a:pt x="6486525" y="1738317"/>
                  </a:cubicBezTo>
                </a:path>
              </a:pathLst>
            </a:custGeom>
            <a:noFill/>
            <a:ln w="152400" cap="rnd">
              <a:solidFill>
                <a:schemeClr val="bg1">
                  <a:alpha val="70000"/>
                </a:schemeClr>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ihandform 44">
              <a:extLst>
                <a:ext uri="{FF2B5EF4-FFF2-40B4-BE49-F238E27FC236}">
                  <a16:creationId xmlns:a16="http://schemas.microsoft.com/office/drawing/2014/main" id="{0B8AE994-0C71-4705-A741-239C6A0BDAD3}"/>
                </a:ext>
              </a:extLst>
            </p:cNvPr>
            <p:cNvSpPr/>
            <p:nvPr/>
          </p:nvSpPr>
          <p:spPr>
            <a:xfrm flipH="1">
              <a:off x="6998093" y="4106884"/>
              <a:ext cx="756416" cy="278094"/>
            </a:xfrm>
            <a:custGeom>
              <a:avLst/>
              <a:gdLst>
                <a:gd name="connsiteX0" fmla="*/ 0 w 6486525"/>
                <a:gd name="connsiteY0" fmla="*/ 1743143 h 1743143"/>
                <a:gd name="connsiteX1" fmla="*/ 1104900 w 6486525"/>
                <a:gd name="connsiteY1" fmla="*/ 1514543 h 1743143"/>
                <a:gd name="connsiteX2" fmla="*/ 2171700 w 6486525"/>
                <a:gd name="connsiteY2" fmla="*/ 685868 h 1743143"/>
                <a:gd name="connsiteX3" fmla="*/ 3190875 w 6486525"/>
                <a:gd name="connsiteY3" fmla="*/ 68 h 1743143"/>
                <a:gd name="connsiteX4" fmla="*/ 4371975 w 6486525"/>
                <a:gd name="connsiteY4" fmla="*/ 723968 h 1743143"/>
                <a:gd name="connsiteX5" fmla="*/ 5419725 w 6486525"/>
                <a:gd name="connsiteY5" fmla="*/ 1524068 h 1743143"/>
                <a:gd name="connsiteX6" fmla="*/ 6486525 w 6486525"/>
                <a:gd name="connsiteY6" fmla="*/ 1743143 h 1743143"/>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38381 h 1738381"/>
                <a:gd name="connsiteX1" fmla="*/ 1104900 w 6486525"/>
                <a:gd name="connsiteY1" fmla="*/ 1509781 h 1738381"/>
                <a:gd name="connsiteX2" fmla="*/ 2171700 w 6486525"/>
                <a:gd name="connsiteY2" fmla="*/ 681106 h 1738381"/>
                <a:gd name="connsiteX3" fmla="*/ 3219450 w 6486525"/>
                <a:gd name="connsiteY3" fmla="*/ 69 h 1738381"/>
                <a:gd name="connsiteX4" fmla="*/ 4371975 w 6486525"/>
                <a:gd name="connsiteY4" fmla="*/ 719206 h 1738381"/>
                <a:gd name="connsiteX5" fmla="*/ 5419725 w 6486525"/>
                <a:gd name="connsiteY5" fmla="*/ 1519306 h 1738381"/>
                <a:gd name="connsiteX6" fmla="*/ 6486525 w 6486525"/>
                <a:gd name="connsiteY6" fmla="*/ 1738381 h 1738381"/>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6525" h="1738317">
                  <a:moveTo>
                    <a:pt x="0" y="1738317"/>
                  </a:moveTo>
                  <a:cubicBezTo>
                    <a:pt x="371475" y="1712123"/>
                    <a:pt x="704850" y="1676404"/>
                    <a:pt x="1104900" y="1509717"/>
                  </a:cubicBezTo>
                  <a:cubicBezTo>
                    <a:pt x="1504950" y="1343030"/>
                    <a:pt x="1885950" y="932662"/>
                    <a:pt x="2171700" y="681042"/>
                  </a:cubicBezTo>
                  <a:cubicBezTo>
                    <a:pt x="2457450" y="429422"/>
                    <a:pt x="2743200" y="-1583"/>
                    <a:pt x="3219450" y="5"/>
                  </a:cubicBezTo>
                  <a:cubicBezTo>
                    <a:pt x="3695700" y="1593"/>
                    <a:pt x="4014788" y="361161"/>
                    <a:pt x="4371975" y="719142"/>
                  </a:cubicBezTo>
                  <a:cubicBezTo>
                    <a:pt x="4729162" y="1077123"/>
                    <a:pt x="5067300" y="1349379"/>
                    <a:pt x="5419725" y="1519242"/>
                  </a:cubicBezTo>
                  <a:cubicBezTo>
                    <a:pt x="5772150" y="1689104"/>
                    <a:pt x="6129337" y="1713710"/>
                    <a:pt x="6486525" y="1738317"/>
                  </a:cubicBezTo>
                </a:path>
              </a:pathLst>
            </a:custGeom>
            <a:noFill/>
            <a:ln w="76200" cap="rnd">
              <a:gradFill>
                <a:gsLst>
                  <a:gs pos="0">
                    <a:srgbClr val="E6AF00"/>
                  </a:gs>
                  <a:gs pos="100000">
                    <a:schemeClr val="tx2"/>
                  </a:gs>
                </a:gsLst>
                <a:lin ang="0" scaled="0"/>
              </a:gra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uppieren 83">
            <a:extLst>
              <a:ext uri="{FF2B5EF4-FFF2-40B4-BE49-F238E27FC236}">
                <a16:creationId xmlns:a16="http://schemas.microsoft.com/office/drawing/2014/main" id="{73EBD032-0E15-469A-9B80-78A8292C23D1}"/>
              </a:ext>
            </a:extLst>
          </p:cNvPr>
          <p:cNvGrpSpPr/>
          <p:nvPr/>
        </p:nvGrpSpPr>
        <p:grpSpPr>
          <a:xfrm>
            <a:off x="5962218" y="2591447"/>
            <a:ext cx="1254284" cy="470538"/>
            <a:chOff x="6992502" y="4099115"/>
            <a:chExt cx="762007" cy="285863"/>
          </a:xfrm>
        </p:grpSpPr>
        <p:sp>
          <p:nvSpPr>
            <p:cNvPr id="87" name="Freihandform 44">
              <a:extLst>
                <a:ext uri="{FF2B5EF4-FFF2-40B4-BE49-F238E27FC236}">
                  <a16:creationId xmlns:a16="http://schemas.microsoft.com/office/drawing/2014/main" id="{E3A817FB-FC8F-4B82-B481-606722603825}"/>
                </a:ext>
              </a:extLst>
            </p:cNvPr>
            <p:cNvSpPr/>
            <p:nvPr/>
          </p:nvSpPr>
          <p:spPr>
            <a:xfrm flipH="1">
              <a:off x="6992502" y="4099115"/>
              <a:ext cx="756416" cy="278094"/>
            </a:xfrm>
            <a:custGeom>
              <a:avLst/>
              <a:gdLst>
                <a:gd name="connsiteX0" fmla="*/ 0 w 6486525"/>
                <a:gd name="connsiteY0" fmla="*/ 1743143 h 1743143"/>
                <a:gd name="connsiteX1" fmla="*/ 1104900 w 6486525"/>
                <a:gd name="connsiteY1" fmla="*/ 1514543 h 1743143"/>
                <a:gd name="connsiteX2" fmla="*/ 2171700 w 6486525"/>
                <a:gd name="connsiteY2" fmla="*/ 685868 h 1743143"/>
                <a:gd name="connsiteX3" fmla="*/ 3190875 w 6486525"/>
                <a:gd name="connsiteY3" fmla="*/ 68 h 1743143"/>
                <a:gd name="connsiteX4" fmla="*/ 4371975 w 6486525"/>
                <a:gd name="connsiteY4" fmla="*/ 723968 h 1743143"/>
                <a:gd name="connsiteX5" fmla="*/ 5419725 w 6486525"/>
                <a:gd name="connsiteY5" fmla="*/ 1524068 h 1743143"/>
                <a:gd name="connsiteX6" fmla="*/ 6486525 w 6486525"/>
                <a:gd name="connsiteY6" fmla="*/ 1743143 h 1743143"/>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38381 h 1738381"/>
                <a:gd name="connsiteX1" fmla="*/ 1104900 w 6486525"/>
                <a:gd name="connsiteY1" fmla="*/ 1509781 h 1738381"/>
                <a:gd name="connsiteX2" fmla="*/ 2171700 w 6486525"/>
                <a:gd name="connsiteY2" fmla="*/ 681106 h 1738381"/>
                <a:gd name="connsiteX3" fmla="*/ 3219450 w 6486525"/>
                <a:gd name="connsiteY3" fmla="*/ 69 h 1738381"/>
                <a:gd name="connsiteX4" fmla="*/ 4371975 w 6486525"/>
                <a:gd name="connsiteY4" fmla="*/ 719206 h 1738381"/>
                <a:gd name="connsiteX5" fmla="*/ 5419725 w 6486525"/>
                <a:gd name="connsiteY5" fmla="*/ 1519306 h 1738381"/>
                <a:gd name="connsiteX6" fmla="*/ 6486525 w 6486525"/>
                <a:gd name="connsiteY6" fmla="*/ 1738381 h 1738381"/>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6525" h="1738317">
                  <a:moveTo>
                    <a:pt x="0" y="1738317"/>
                  </a:moveTo>
                  <a:cubicBezTo>
                    <a:pt x="371475" y="1712123"/>
                    <a:pt x="704850" y="1676404"/>
                    <a:pt x="1104900" y="1509717"/>
                  </a:cubicBezTo>
                  <a:cubicBezTo>
                    <a:pt x="1504950" y="1343030"/>
                    <a:pt x="1885950" y="932662"/>
                    <a:pt x="2171700" y="681042"/>
                  </a:cubicBezTo>
                  <a:cubicBezTo>
                    <a:pt x="2457450" y="429422"/>
                    <a:pt x="2743200" y="-1583"/>
                    <a:pt x="3219450" y="5"/>
                  </a:cubicBezTo>
                  <a:cubicBezTo>
                    <a:pt x="3695700" y="1593"/>
                    <a:pt x="4014788" y="361161"/>
                    <a:pt x="4371975" y="719142"/>
                  </a:cubicBezTo>
                  <a:cubicBezTo>
                    <a:pt x="4729162" y="1077123"/>
                    <a:pt x="5067300" y="1349379"/>
                    <a:pt x="5419725" y="1519242"/>
                  </a:cubicBezTo>
                  <a:cubicBezTo>
                    <a:pt x="5772150" y="1689104"/>
                    <a:pt x="6129337" y="1713710"/>
                    <a:pt x="6486525" y="1738317"/>
                  </a:cubicBezTo>
                </a:path>
              </a:pathLst>
            </a:custGeom>
            <a:noFill/>
            <a:ln w="152400" cap="rnd">
              <a:solidFill>
                <a:schemeClr val="bg1">
                  <a:alpha val="70000"/>
                </a:schemeClr>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ihandform 44">
              <a:extLst>
                <a:ext uri="{FF2B5EF4-FFF2-40B4-BE49-F238E27FC236}">
                  <a16:creationId xmlns:a16="http://schemas.microsoft.com/office/drawing/2014/main" id="{95C04DCD-2028-46ED-9906-30B31965408A}"/>
                </a:ext>
              </a:extLst>
            </p:cNvPr>
            <p:cNvSpPr/>
            <p:nvPr/>
          </p:nvSpPr>
          <p:spPr>
            <a:xfrm flipH="1">
              <a:off x="6998093" y="4106884"/>
              <a:ext cx="756416" cy="278094"/>
            </a:xfrm>
            <a:custGeom>
              <a:avLst/>
              <a:gdLst>
                <a:gd name="connsiteX0" fmla="*/ 0 w 6486525"/>
                <a:gd name="connsiteY0" fmla="*/ 1743143 h 1743143"/>
                <a:gd name="connsiteX1" fmla="*/ 1104900 w 6486525"/>
                <a:gd name="connsiteY1" fmla="*/ 1514543 h 1743143"/>
                <a:gd name="connsiteX2" fmla="*/ 2171700 w 6486525"/>
                <a:gd name="connsiteY2" fmla="*/ 685868 h 1743143"/>
                <a:gd name="connsiteX3" fmla="*/ 3190875 w 6486525"/>
                <a:gd name="connsiteY3" fmla="*/ 68 h 1743143"/>
                <a:gd name="connsiteX4" fmla="*/ 4371975 w 6486525"/>
                <a:gd name="connsiteY4" fmla="*/ 723968 h 1743143"/>
                <a:gd name="connsiteX5" fmla="*/ 5419725 w 6486525"/>
                <a:gd name="connsiteY5" fmla="*/ 1524068 h 1743143"/>
                <a:gd name="connsiteX6" fmla="*/ 6486525 w 6486525"/>
                <a:gd name="connsiteY6" fmla="*/ 1743143 h 1743143"/>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38381 h 1738381"/>
                <a:gd name="connsiteX1" fmla="*/ 1104900 w 6486525"/>
                <a:gd name="connsiteY1" fmla="*/ 1509781 h 1738381"/>
                <a:gd name="connsiteX2" fmla="*/ 2171700 w 6486525"/>
                <a:gd name="connsiteY2" fmla="*/ 681106 h 1738381"/>
                <a:gd name="connsiteX3" fmla="*/ 3219450 w 6486525"/>
                <a:gd name="connsiteY3" fmla="*/ 69 h 1738381"/>
                <a:gd name="connsiteX4" fmla="*/ 4371975 w 6486525"/>
                <a:gd name="connsiteY4" fmla="*/ 719206 h 1738381"/>
                <a:gd name="connsiteX5" fmla="*/ 5419725 w 6486525"/>
                <a:gd name="connsiteY5" fmla="*/ 1519306 h 1738381"/>
                <a:gd name="connsiteX6" fmla="*/ 6486525 w 6486525"/>
                <a:gd name="connsiteY6" fmla="*/ 1738381 h 1738381"/>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6525" h="1738317">
                  <a:moveTo>
                    <a:pt x="0" y="1738317"/>
                  </a:moveTo>
                  <a:cubicBezTo>
                    <a:pt x="371475" y="1712123"/>
                    <a:pt x="704850" y="1676404"/>
                    <a:pt x="1104900" y="1509717"/>
                  </a:cubicBezTo>
                  <a:cubicBezTo>
                    <a:pt x="1504950" y="1343030"/>
                    <a:pt x="1885950" y="932662"/>
                    <a:pt x="2171700" y="681042"/>
                  </a:cubicBezTo>
                  <a:cubicBezTo>
                    <a:pt x="2457450" y="429422"/>
                    <a:pt x="2743200" y="-1583"/>
                    <a:pt x="3219450" y="5"/>
                  </a:cubicBezTo>
                  <a:cubicBezTo>
                    <a:pt x="3695700" y="1593"/>
                    <a:pt x="4014788" y="361161"/>
                    <a:pt x="4371975" y="719142"/>
                  </a:cubicBezTo>
                  <a:cubicBezTo>
                    <a:pt x="4729162" y="1077123"/>
                    <a:pt x="5067300" y="1349379"/>
                    <a:pt x="5419725" y="1519242"/>
                  </a:cubicBezTo>
                  <a:cubicBezTo>
                    <a:pt x="5772150" y="1689104"/>
                    <a:pt x="6129337" y="1713710"/>
                    <a:pt x="6486525" y="1738317"/>
                  </a:cubicBezTo>
                </a:path>
              </a:pathLst>
            </a:custGeom>
            <a:noFill/>
            <a:ln w="76200" cap="rnd">
              <a:gradFill>
                <a:gsLst>
                  <a:gs pos="0">
                    <a:srgbClr val="E6AF00"/>
                  </a:gs>
                  <a:gs pos="100000">
                    <a:schemeClr val="tx2"/>
                  </a:gs>
                </a:gsLst>
                <a:lin ang="0" scaled="0"/>
              </a:gra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uppieren 92">
            <a:extLst>
              <a:ext uri="{FF2B5EF4-FFF2-40B4-BE49-F238E27FC236}">
                <a16:creationId xmlns:a16="http://schemas.microsoft.com/office/drawing/2014/main" id="{E95117A1-C9AD-418D-A110-31383F72E42D}"/>
              </a:ext>
            </a:extLst>
          </p:cNvPr>
          <p:cNvGrpSpPr/>
          <p:nvPr/>
        </p:nvGrpSpPr>
        <p:grpSpPr>
          <a:xfrm>
            <a:off x="9800592" y="4483401"/>
            <a:ext cx="1373530" cy="840514"/>
            <a:chOff x="4189354" y="2935209"/>
            <a:chExt cx="2077668" cy="1271403"/>
          </a:xfrm>
        </p:grpSpPr>
        <p:sp>
          <p:nvSpPr>
            <p:cNvPr id="94" name="Ellipse 93">
              <a:extLst>
                <a:ext uri="{FF2B5EF4-FFF2-40B4-BE49-F238E27FC236}">
                  <a16:creationId xmlns:a16="http://schemas.microsoft.com/office/drawing/2014/main" id="{9345D14E-B37F-46F1-8A1F-59ACDDE24A1F}"/>
                </a:ext>
              </a:extLst>
            </p:cNvPr>
            <p:cNvSpPr/>
            <p:nvPr/>
          </p:nvSpPr>
          <p:spPr>
            <a:xfrm>
              <a:off x="4189355" y="3905088"/>
              <a:ext cx="310637" cy="301524"/>
            </a:xfrm>
            <a:prstGeom prst="ellipse">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5" name="Rechteck 94">
              <a:extLst>
                <a:ext uri="{FF2B5EF4-FFF2-40B4-BE49-F238E27FC236}">
                  <a16:creationId xmlns:a16="http://schemas.microsoft.com/office/drawing/2014/main" id="{58EBB36B-D33E-4F3F-9927-61BE6DAFB694}"/>
                </a:ext>
              </a:extLst>
            </p:cNvPr>
            <p:cNvSpPr/>
            <p:nvPr/>
          </p:nvSpPr>
          <p:spPr>
            <a:xfrm>
              <a:off x="4189354" y="3569586"/>
              <a:ext cx="310637" cy="222345"/>
            </a:xfrm>
            <a:prstGeom prst="rect">
              <a:avLst/>
            </a:prstGeom>
            <a:solidFill>
              <a:srgbClr val="A84D97"/>
            </a:solidFill>
            <a:ln w="25400">
              <a:solidFill>
                <a:srgbClr val="6C326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97" name="Rechteck 96">
              <a:extLst>
                <a:ext uri="{FF2B5EF4-FFF2-40B4-BE49-F238E27FC236}">
                  <a16:creationId xmlns:a16="http://schemas.microsoft.com/office/drawing/2014/main" id="{B7B2857D-992F-403D-B384-D978FFB1DC53}"/>
                </a:ext>
              </a:extLst>
            </p:cNvPr>
            <p:cNvSpPr/>
            <p:nvPr/>
          </p:nvSpPr>
          <p:spPr>
            <a:xfrm>
              <a:off x="4776434" y="3308938"/>
              <a:ext cx="310637" cy="482993"/>
            </a:xfrm>
            <a:prstGeom prst="rect">
              <a:avLst/>
            </a:prstGeom>
            <a:solidFill>
              <a:srgbClr val="A84D97"/>
            </a:solidFill>
            <a:ln w="25400">
              <a:solidFill>
                <a:srgbClr val="6C326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98" name="Rechteck 97">
              <a:extLst>
                <a:ext uri="{FF2B5EF4-FFF2-40B4-BE49-F238E27FC236}">
                  <a16:creationId xmlns:a16="http://schemas.microsoft.com/office/drawing/2014/main" id="{3CEE2563-3589-414B-B7A0-2500CB2FF171}"/>
                </a:ext>
              </a:extLst>
            </p:cNvPr>
            <p:cNvSpPr/>
            <p:nvPr/>
          </p:nvSpPr>
          <p:spPr>
            <a:xfrm>
              <a:off x="5363514" y="2935209"/>
              <a:ext cx="310637" cy="856723"/>
            </a:xfrm>
            <a:prstGeom prst="rect">
              <a:avLst/>
            </a:prstGeom>
            <a:solidFill>
              <a:srgbClr val="A84D97"/>
            </a:solidFill>
            <a:ln w="25400">
              <a:solidFill>
                <a:srgbClr val="6C326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106" name="Rechteck 105">
              <a:extLst>
                <a:ext uri="{FF2B5EF4-FFF2-40B4-BE49-F238E27FC236}">
                  <a16:creationId xmlns:a16="http://schemas.microsoft.com/office/drawing/2014/main" id="{CF1FFA9F-3868-4EFF-8A32-47315CA38F48}"/>
                </a:ext>
              </a:extLst>
            </p:cNvPr>
            <p:cNvSpPr/>
            <p:nvPr/>
          </p:nvSpPr>
          <p:spPr>
            <a:xfrm>
              <a:off x="5950594" y="3137540"/>
              <a:ext cx="310637" cy="654392"/>
            </a:xfrm>
            <a:prstGeom prst="rect">
              <a:avLst/>
            </a:prstGeom>
            <a:solidFill>
              <a:srgbClr val="A84D97"/>
            </a:solidFill>
            <a:ln w="25400">
              <a:solidFill>
                <a:srgbClr val="6C326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107" name="Ellipse 106">
              <a:extLst>
                <a:ext uri="{FF2B5EF4-FFF2-40B4-BE49-F238E27FC236}">
                  <a16:creationId xmlns:a16="http://schemas.microsoft.com/office/drawing/2014/main" id="{F6A82651-1A73-47A8-91BE-FBDDF876B05A}"/>
                </a:ext>
              </a:extLst>
            </p:cNvPr>
            <p:cNvSpPr/>
            <p:nvPr/>
          </p:nvSpPr>
          <p:spPr>
            <a:xfrm>
              <a:off x="4778365" y="3905088"/>
              <a:ext cx="310637" cy="301524"/>
            </a:xfrm>
            <a:prstGeom prst="ellipse">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8" name="Ellipse 107">
              <a:extLst>
                <a:ext uri="{FF2B5EF4-FFF2-40B4-BE49-F238E27FC236}">
                  <a16:creationId xmlns:a16="http://schemas.microsoft.com/office/drawing/2014/main" id="{DFFC1CBA-582B-4A4B-B1BD-9D7C9649CAC6}"/>
                </a:ext>
              </a:extLst>
            </p:cNvPr>
            <p:cNvSpPr/>
            <p:nvPr/>
          </p:nvSpPr>
          <p:spPr>
            <a:xfrm>
              <a:off x="5367375" y="3905088"/>
              <a:ext cx="310637" cy="301524"/>
            </a:xfrm>
            <a:prstGeom prst="ellipse">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2" name="Ellipse 111">
              <a:extLst>
                <a:ext uri="{FF2B5EF4-FFF2-40B4-BE49-F238E27FC236}">
                  <a16:creationId xmlns:a16="http://schemas.microsoft.com/office/drawing/2014/main" id="{D68B868C-4257-4983-B5E9-C77C68001391}"/>
                </a:ext>
              </a:extLst>
            </p:cNvPr>
            <p:cNvSpPr/>
            <p:nvPr/>
          </p:nvSpPr>
          <p:spPr>
            <a:xfrm>
              <a:off x="5956385" y="3905088"/>
              <a:ext cx="310637" cy="301524"/>
            </a:xfrm>
            <a:prstGeom prst="ellipse">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145" name="Gruppieren 144">
            <a:extLst>
              <a:ext uri="{FF2B5EF4-FFF2-40B4-BE49-F238E27FC236}">
                <a16:creationId xmlns:a16="http://schemas.microsoft.com/office/drawing/2014/main" id="{247E678B-0E82-448F-B9F9-9DAC8170FA3D}"/>
              </a:ext>
            </a:extLst>
          </p:cNvPr>
          <p:cNvGrpSpPr/>
          <p:nvPr/>
        </p:nvGrpSpPr>
        <p:grpSpPr>
          <a:xfrm>
            <a:off x="9800592" y="2340664"/>
            <a:ext cx="1373530" cy="840514"/>
            <a:chOff x="4189354" y="2935209"/>
            <a:chExt cx="2077668" cy="1271403"/>
          </a:xfrm>
        </p:grpSpPr>
        <p:sp>
          <p:nvSpPr>
            <p:cNvPr id="149" name="Ellipse 148">
              <a:extLst>
                <a:ext uri="{FF2B5EF4-FFF2-40B4-BE49-F238E27FC236}">
                  <a16:creationId xmlns:a16="http://schemas.microsoft.com/office/drawing/2014/main" id="{FBD778CB-241D-4369-845C-42B047C4966E}"/>
                </a:ext>
              </a:extLst>
            </p:cNvPr>
            <p:cNvSpPr/>
            <p:nvPr/>
          </p:nvSpPr>
          <p:spPr>
            <a:xfrm>
              <a:off x="4189355" y="3905088"/>
              <a:ext cx="310637" cy="301524"/>
            </a:xfrm>
            <a:prstGeom prst="ellipse">
              <a:avLst/>
            </a:prstGeom>
            <a:solidFill>
              <a:schemeClr val="bg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2" name="Rechteck 151">
              <a:extLst>
                <a:ext uri="{FF2B5EF4-FFF2-40B4-BE49-F238E27FC236}">
                  <a16:creationId xmlns:a16="http://schemas.microsoft.com/office/drawing/2014/main" id="{9D477F85-FC00-496D-B3A1-81692A127749}"/>
                </a:ext>
              </a:extLst>
            </p:cNvPr>
            <p:cNvSpPr/>
            <p:nvPr/>
          </p:nvSpPr>
          <p:spPr>
            <a:xfrm>
              <a:off x="4189354" y="3569586"/>
              <a:ext cx="310637" cy="222345"/>
            </a:xfrm>
            <a:prstGeom prst="rect">
              <a:avLst/>
            </a:prstGeom>
            <a:solidFill>
              <a:schemeClr val="accent5"/>
            </a:solidFill>
            <a:ln w="25400">
              <a:solidFill>
                <a:schemeClr val="accent5">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153" name="Rechteck 152">
              <a:extLst>
                <a:ext uri="{FF2B5EF4-FFF2-40B4-BE49-F238E27FC236}">
                  <a16:creationId xmlns:a16="http://schemas.microsoft.com/office/drawing/2014/main" id="{217DDEF1-3FFB-4213-8557-68B2EF6BAC30}"/>
                </a:ext>
              </a:extLst>
            </p:cNvPr>
            <p:cNvSpPr/>
            <p:nvPr/>
          </p:nvSpPr>
          <p:spPr>
            <a:xfrm>
              <a:off x="4776434" y="3308938"/>
              <a:ext cx="310637" cy="482993"/>
            </a:xfrm>
            <a:prstGeom prst="rect">
              <a:avLst/>
            </a:prstGeom>
            <a:solidFill>
              <a:schemeClr val="accent5"/>
            </a:solidFill>
            <a:ln w="25400">
              <a:solidFill>
                <a:schemeClr val="accent5">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154" name="Rechteck 153">
              <a:extLst>
                <a:ext uri="{FF2B5EF4-FFF2-40B4-BE49-F238E27FC236}">
                  <a16:creationId xmlns:a16="http://schemas.microsoft.com/office/drawing/2014/main" id="{17BB3732-7C95-4D83-B142-2905B3AF9CDA}"/>
                </a:ext>
              </a:extLst>
            </p:cNvPr>
            <p:cNvSpPr/>
            <p:nvPr/>
          </p:nvSpPr>
          <p:spPr>
            <a:xfrm>
              <a:off x="5363514" y="2935209"/>
              <a:ext cx="310637" cy="856723"/>
            </a:xfrm>
            <a:prstGeom prst="rect">
              <a:avLst/>
            </a:prstGeom>
            <a:solidFill>
              <a:schemeClr val="accent5"/>
            </a:solidFill>
            <a:ln w="25400">
              <a:solidFill>
                <a:schemeClr val="accent5">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155" name="Rechteck 154">
              <a:extLst>
                <a:ext uri="{FF2B5EF4-FFF2-40B4-BE49-F238E27FC236}">
                  <a16:creationId xmlns:a16="http://schemas.microsoft.com/office/drawing/2014/main" id="{8A3625B4-7CEB-4316-A644-EA9A34600B41}"/>
                </a:ext>
              </a:extLst>
            </p:cNvPr>
            <p:cNvSpPr/>
            <p:nvPr/>
          </p:nvSpPr>
          <p:spPr>
            <a:xfrm>
              <a:off x="5950594" y="3137540"/>
              <a:ext cx="310637" cy="654392"/>
            </a:xfrm>
            <a:prstGeom prst="rect">
              <a:avLst/>
            </a:prstGeom>
            <a:solidFill>
              <a:schemeClr val="accent5"/>
            </a:solidFill>
            <a:ln w="25400">
              <a:solidFill>
                <a:schemeClr val="accent5">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156" name="Ellipse 155">
              <a:extLst>
                <a:ext uri="{FF2B5EF4-FFF2-40B4-BE49-F238E27FC236}">
                  <a16:creationId xmlns:a16="http://schemas.microsoft.com/office/drawing/2014/main" id="{D6804A41-40E7-41AB-888A-7641E3DEF64F}"/>
                </a:ext>
              </a:extLst>
            </p:cNvPr>
            <p:cNvSpPr/>
            <p:nvPr/>
          </p:nvSpPr>
          <p:spPr>
            <a:xfrm>
              <a:off x="4778365" y="3905088"/>
              <a:ext cx="310637" cy="301524"/>
            </a:xfrm>
            <a:prstGeom prst="ellipse">
              <a:avLst/>
            </a:prstGeom>
            <a:solidFill>
              <a:schemeClr val="bg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7" name="Ellipse 156">
              <a:extLst>
                <a:ext uri="{FF2B5EF4-FFF2-40B4-BE49-F238E27FC236}">
                  <a16:creationId xmlns:a16="http://schemas.microsoft.com/office/drawing/2014/main" id="{2847A836-F50E-464B-B82B-B4480C07C06D}"/>
                </a:ext>
              </a:extLst>
            </p:cNvPr>
            <p:cNvSpPr/>
            <p:nvPr/>
          </p:nvSpPr>
          <p:spPr>
            <a:xfrm>
              <a:off x="5367375" y="3905088"/>
              <a:ext cx="310637" cy="301524"/>
            </a:xfrm>
            <a:prstGeom prst="ellipse">
              <a:avLst/>
            </a:prstGeom>
            <a:solidFill>
              <a:schemeClr val="bg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8" name="Ellipse 157">
              <a:extLst>
                <a:ext uri="{FF2B5EF4-FFF2-40B4-BE49-F238E27FC236}">
                  <a16:creationId xmlns:a16="http://schemas.microsoft.com/office/drawing/2014/main" id="{3899B1AC-72F1-42E1-832E-62A4DE6715AB}"/>
                </a:ext>
              </a:extLst>
            </p:cNvPr>
            <p:cNvSpPr/>
            <p:nvPr/>
          </p:nvSpPr>
          <p:spPr>
            <a:xfrm>
              <a:off x="5956385" y="3905088"/>
              <a:ext cx="310637" cy="301524"/>
            </a:xfrm>
            <a:prstGeom prst="ellipse">
              <a:avLst/>
            </a:prstGeom>
            <a:solidFill>
              <a:schemeClr val="bg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197" name="Rechteck 196">
            <a:extLst>
              <a:ext uri="{FF2B5EF4-FFF2-40B4-BE49-F238E27FC236}">
                <a16:creationId xmlns:a16="http://schemas.microsoft.com/office/drawing/2014/main" id="{8F75EE72-4BFC-492E-AECC-24689220D44F}"/>
              </a:ext>
            </a:extLst>
          </p:cNvPr>
          <p:cNvSpPr/>
          <p:nvPr/>
        </p:nvSpPr>
        <p:spPr>
          <a:xfrm>
            <a:off x="3533040" y="5552996"/>
            <a:ext cx="2022004" cy="993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err="1">
                <a:solidFill>
                  <a:srgbClr val="92D050"/>
                </a:solidFill>
                <a:latin typeface="Source Sans Pro" panose="020B0503030403020204" pitchFamily="34" charset="0"/>
                <a:ea typeface="Source Sans Pro" panose="020B0503030403020204" pitchFamily="34" charset="0"/>
              </a:rPr>
              <a:t>Equally</a:t>
            </a:r>
            <a:r>
              <a:rPr lang="de-DE" b="1" dirty="0">
                <a:solidFill>
                  <a:srgbClr val="92D050"/>
                </a:solidFill>
                <a:latin typeface="Source Sans Pro" panose="020B0503030403020204" pitchFamily="34" charset="0"/>
                <a:ea typeface="Source Sans Pro" panose="020B0503030403020204" pitchFamily="34" charset="0"/>
              </a:rPr>
              <a:t> </a:t>
            </a:r>
            <a:r>
              <a:rPr lang="de-DE" b="1" dirty="0" err="1">
                <a:solidFill>
                  <a:srgbClr val="92D050"/>
                </a:solidFill>
                <a:latin typeface="Source Sans Pro" panose="020B0503030403020204" pitchFamily="34" charset="0"/>
                <a:ea typeface="Source Sans Pro" panose="020B0503030403020204" pitchFamily="34" charset="0"/>
              </a:rPr>
              <a:t>good</a:t>
            </a:r>
            <a:endParaRPr lang="de-DE" b="1" dirty="0">
              <a:solidFill>
                <a:srgbClr val="92D050"/>
              </a:solidFill>
              <a:latin typeface="Source Sans Pro" panose="020B0503030403020204" pitchFamily="34" charset="0"/>
              <a:ea typeface="Source Sans Pro" panose="020B0503030403020204" pitchFamily="34" charset="0"/>
            </a:endParaRPr>
          </a:p>
          <a:p>
            <a:pPr algn="ctr"/>
            <a:r>
              <a:rPr lang="de-DE" b="1" dirty="0">
                <a:solidFill>
                  <a:schemeClr val="tx2"/>
                </a:solidFill>
                <a:latin typeface="Source Sans Pro" panose="020B0503030403020204" pitchFamily="34" charset="0"/>
                <a:ea typeface="Source Sans Pro" panose="020B0503030403020204" pitchFamily="34" charset="0"/>
              </a:rPr>
              <a:t>Random </a:t>
            </a:r>
            <a:r>
              <a:rPr lang="de-DE" b="1" dirty="0" err="1">
                <a:solidFill>
                  <a:schemeClr val="tx2"/>
                </a:solidFill>
                <a:latin typeface="Source Sans Pro" panose="020B0503030403020204" pitchFamily="34" charset="0"/>
                <a:ea typeface="Source Sans Pro" panose="020B0503030403020204" pitchFamily="34" charset="0"/>
              </a:rPr>
              <a:t>samples</a:t>
            </a:r>
            <a:r>
              <a:rPr lang="de-DE" b="1" dirty="0">
                <a:solidFill>
                  <a:schemeClr val="tx2"/>
                </a:solidFill>
                <a:latin typeface="Source Sans Pro" panose="020B0503030403020204" pitchFamily="34" charset="0"/>
                <a:ea typeface="Source Sans Pro" panose="020B0503030403020204" pitchFamily="34" charset="0"/>
              </a:rPr>
              <a:t> </a:t>
            </a:r>
            <a:r>
              <a:rPr lang="de-DE" dirty="0">
                <a:solidFill>
                  <a:schemeClr val="tx2"/>
                </a:solidFill>
                <a:latin typeface="Source Sans Pro" panose="020B0503030403020204" pitchFamily="34" charset="0"/>
                <a:ea typeface="Source Sans Pro" panose="020B0503030403020204" pitchFamily="34" charset="0"/>
              </a:rPr>
              <a:t>in </a:t>
            </a:r>
            <a:r>
              <a:rPr lang="de-DE" dirty="0" err="1">
                <a:solidFill>
                  <a:schemeClr val="tx2"/>
                </a:solidFill>
                <a:latin typeface="Source Sans Pro" panose="020B0503030403020204" pitchFamily="34" charset="0"/>
                <a:ea typeface="Source Sans Pro" panose="020B0503030403020204" pitchFamily="34" charset="0"/>
              </a:rPr>
              <a:t>modes</a:t>
            </a:r>
            <a:r>
              <a:rPr lang="de-DE" dirty="0">
                <a:solidFill>
                  <a:schemeClr val="tx2"/>
                </a:solidFill>
                <a:latin typeface="Source Sans Pro" panose="020B0503030403020204" pitchFamily="34" charset="0"/>
                <a:ea typeface="Source Sans Pro" panose="020B0503030403020204" pitchFamily="34" charset="0"/>
              </a:rPr>
              <a:t> </a:t>
            </a:r>
            <a:r>
              <a:rPr lang="de-DE" dirty="0">
                <a:solidFill>
                  <a:schemeClr val="accent5"/>
                </a:solidFill>
                <a:latin typeface="Source Sans Pro Black" panose="020B0803030403020204" pitchFamily="34" charset="0"/>
                <a:ea typeface="Source Sans Pro Black" panose="020B0803030403020204" pitchFamily="34" charset="0"/>
              </a:rPr>
              <a:t>A</a:t>
            </a:r>
            <a:r>
              <a:rPr lang="de-DE" dirty="0">
                <a:solidFill>
                  <a:schemeClr val="tx2"/>
                </a:solidFill>
                <a:latin typeface="Source Sans Pro" panose="020B0503030403020204" pitchFamily="34" charset="0"/>
                <a:ea typeface="Source Sans Pro" panose="020B0503030403020204" pitchFamily="34" charset="0"/>
              </a:rPr>
              <a:t> and </a:t>
            </a:r>
            <a:r>
              <a:rPr lang="de-DE" b="1" dirty="0">
                <a:solidFill>
                  <a:schemeClr val="accent6"/>
                </a:solidFill>
                <a:latin typeface="Source Sans Pro" panose="020B0503030403020204" pitchFamily="34" charset="0"/>
                <a:ea typeface="Source Sans Pro" panose="020B0503030403020204" pitchFamily="34" charset="0"/>
              </a:rPr>
              <a:t>B</a:t>
            </a:r>
            <a:endParaRPr lang="en-US" b="1" dirty="0">
              <a:solidFill>
                <a:schemeClr val="accent6"/>
              </a:solidFill>
              <a:latin typeface="Source Sans Pro" panose="020B0503030403020204" pitchFamily="34" charset="0"/>
              <a:ea typeface="Source Sans Pro" panose="020B0503030403020204" pitchFamily="34" charset="0"/>
            </a:endParaRPr>
          </a:p>
        </p:txBody>
      </p:sp>
      <p:sp>
        <p:nvSpPr>
          <p:cNvPr id="198" name="Rechteck 197">
            <a:extLst>
              <a:ext uri="{FF2B5EF4-FFF2-40B4-BE49-F238E27FC236}">
                <a16:creationId xmlns:a16="http://schemas.microsoft.com/office/drawing/2014/main" id="{9D2D9397-CCCB-4103-80CC-EB90176A1858}"/>
              </a:ext>
            </a:extLst>
          </p:cNvPr>
          <p:cNvSpPr/>
          <p:nvPr/>
        </p:nvSpPr>
        <p:spPr>
          <a:xfrm>
            <a:off x="5555044" y="5552996"/>
            <a:ext cx="2161286" cy="993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err="1">
                <a:solidFill>
                  <a:srgbClr val="92D050"/>
                </a:solidFill>
                <a:latin typeface="Source Sans Pro" panose="020B0503030403020204" pitchFamily="34" charset="0"/>
                <a:ea typeface="Source Sans Pro" panose="020B0503030403020204" pitchFamily="34" charset="0"/>
              </a:rPr>
              <a:t>Identical</a:t>
            </a:r>
            <a:endParaRPr lang="de-DE" b="1" dirty="0">
              <a:solidFill>
                <a:srgbClr val="92D050"/>
              </a:solidFill>
              <a:latin typeface="Source Sans Pro" panose="020B0503030403020204" pitchFamily="34" charset="0"/>
              <a:ea typeface="Source Sans Pro" panose="020B0503030403020204" pitchFamily="34" charset="0"/>
            </a:endParaRPr>
          </a:p>
          <a:p>
            <a:pPr algn="ctr"/>
            <a:r>
              <a:rPr lang="de-DE" b="1" dirty="0">
                <a:solidFill>
                  <a:schemeClr val="tx2"/>
                </a:solidFill>
                <a:latin typeface="Source Sans Pro" panose="020B0503030403020204" pitchFamily="34" charset="0"/>
                <a:ea typeface="Source Sans Pro" panose="020B0503030403020204" pitchFamily="34" charset="0"/>
              </a:rPr>
              <a:t>Latent </a:t>
            </a:r>
            <a:r>
              <a:rPr lang="de-DE" b="1" dirty="0" err="1">
                <a:solidFill>
                  <a:schemeClr val="tx2"/>
                </a:solidFill>
                <a:latin typeface="Source Sans Pro" panose="020B0503030403020204" pitchFamily="34" charset="0"/>
                <a:ea typeface="Source Sans Pro" panose="020B0503030403020204" pitchFamily="34" charset="0"/>
              </a:rPr>
              <a:t>distributions</a:t>
            </a:r>
            <a:r>
              <a:rPr lang="de-DE" b="1" dirty="0">
                <a:solidFill>
                  <a:schemeClr val="tx2"/>
                </a:solidFill>
                <a:latin typeface="Source Sans Pro" panose="020B0503030403020204" pitchFamily="34" charset="0"/>
                <a:ea typeface="Source Sans Pro" panose="020B0503030403020204" pitchFamily="34" charset="0"/>
              </a:rPr>
              <a:t> </a:t>
            </a:r>
            <a:br>
              <a:rPr lang="de-DE" dirty="0">
                <a:solidFill>
                  <a:schemeClr val="tx2"/>
                </a:solidFill>
                <a:latin typeface="Source Sans Pro" panose="020B0503030403020204" pitchFamily="34" charset="0"/>
                <a:ea typeface="Source Sans Pro" panose="020B0503030403020204" pitchFamily="34" charset="0"/>
              </a:rPr>
            </a:br>
            <a:r>
              <a:rPr lang="de-DE" dirty="0">
                <a:solidFill>
                  <a:schemeClr val="tx2"/>
                </a:solidFill>
                <a:latin typeface="Source Sans Pro" panose="020B0503030403020204" pitchFamily="34" charset="0"/>
                <a:ea typeface="Source Sans Pro" panose="020B0503030403020204" pitchFamily="34" charset="0"/>
              </a:rPr>
              <a:t>in </a:t>
            </a:r>
            <a:r>
              <a:rPr lang="de-DE" dirty="0" err="1">
                <a:solidFill>
                  <a:schemeClr val="tx2"/>
                </a:solidFill>
                <a:latin typeface="Source Sans Pro" panose="020B0503030403020204" pitchFamily="34" charset="0"/>
                <a:ea typeface="Source Sans Pro" panose="020B0503030403020204" pitchFamily="34" charset="0"/>
              </a:rPr>
              <a:t>both</a:t>
            </a:r>
            <a:r>
              <a:rPr lang="de-DE" dirty="0">
                <a:solidFill>
                  <a:schemeClr val="tx2"/>
                </a:solidFill>
                <a:latin typeface="Source Sans Pro" panose="020B0503030403020204" pitchFamily="34" charset="0"/>
                <a:ea typeface="Source Sans Pro" panose="020B0503030403020204" pitchFamily="34" charset="0"/>
              </a:rPr>
              <a:t> </a:t>
            </a:r>
            <a:r>
              <a:rPr lang="de-DE" dirty="0" err="1">
                <a:solidFill>
                  <a:schemeClr val="tx2"/>
                </a:solidFill>
                <a:latin typeface="Source Sans Pro" panose="020B0503030403020204" pitchFamily="34" charset="0"/>
                <a:ea typeface="Source Sans Pro" panose="020B0503030403020204" pitchFamily="34" charset="0"/>
              </a:rPr>
              <a:t>samples</a:t>
            </a:r>
            <a:endParaRPr lang="en-US" dirty="0">
              <a:solidFill>
                <a:schemeClr val="tx2"/>
              </a:solidFill>
              <a:latin typeface="Source Sans Pro" panose="020B0503030403020204" pitchFamily="34" charset="0"/>
              <a:ea typeface="Source Sans Pro" panose="020B0503030403020204" pitchFamily="34" charset="0"/>
            </a:endParaRPr>
          </a:p>
        </p:txBody>
      </p:sp>
      <p:sp>
        <p:nvSpPr>
          <p:cNvPr id="200" name="Rechteck 199">
            <a:extLst>
              <a:ext uri="{FF2B5EF4-FFF2-40B4-BE49-F238E27FC236}">
                <a16:creationId xmlns:a16="http://schemas.microsoft.com/office/drawing/2014/main" id="{C20106A5-F498-4436-BF5D-70951F657D45}"/>
              </a:ext>
            </a:extLst>
          </p:cNvPr>
          <p:cNvSpPr/>
          <p:nvPr/>
        </p:nvSpPr>
        <p:spPr>
          <a:xfrm>
            <a:off x="8240678" y="5552996"/>
            <a:ext cx="3325188" cy="993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a:solidFill>
                  <a:schemeClr val="accent3"/>
                </a:solidFill>
                <a:latin typeface="Source Sans Pro" panose="020B0503030403020204" pitchFamily="34" charset="0"/>
                <a:ea typeface="Source Sans Pro" panose="020B0503030403020204" pitchFamily="34" charset="0"/>
              </a:rPr>
              <a:t>Distribution </a:t>
            </a:r>
            <a:r>
              <a:rPr lang="de-DE" b="1" dirty="0" err="1">
                <a:solidFill>
                  <a:schemeClr val="accent3"/>
                </a:solidFill>
                <a:latin typeface="Source Sans Pro" panose="020B0503030403020204" pitchFamily="34" charset="0"/>
                <a:ea typeface="Source Sans Pro" panose="020B0503030403020204" pitchFamily="34" charset="0"/>
              </a:rPr>
              <a:t>Differences</a:t>
            </a:r>
            <a:r>
              <a:rPr lang="de-DE" b="1" dirty="0">
                <a:solidFill>
                  <a:schemeClr val="accent3"/>
                </a:solidFill>
                <a:latin typeface="Source Sans Pro" panose="020B0503030403020204" pitchFamily="34" charset="0"/>
                <a:ea typeface="Source Sans Pro" panose="020B0503030403020204" pitchFamily="34" charset="0"/>
              </a:rPr>
              <a:t> </a:t>
            </a:r>
          </a:p>
          <a:p>
            <a:pPr algn="ctr"/>
            <a:r>
              <a:rPr lang="de-DE" b="1" dirty="0">
                <a:solidFill>
                  <a:schemeClr val="accent3"/>
                </a:solidFill>
                <a:latin typeface="Source Sans Pro" panose="020B0503030403020204" pitchFamily="34" charset="0"/>
                <a:ea typeface="Source Sans Pro" panose="020B0503030403020204" pitchFamily="34" charset="0"/>
              </a:rPr>
              <a:t>=  </a:t>
            </a:r>
          </a:p>
          <a:p>
            <a:pPr algn="ctr"/>
            <a:r>
              <a:rPr lang="de-DE" b="1" dirty="0">
                <a:solidFill>
                  <a:schemeClr val="accent3"/>
                </a:solidFill>
                <a:latin typeface="Source Sans Pro" panose="020B0503030403020204" pitchFamily="34" charset="0"/>
                <a:ea typeface="Source Sans Pro" panose="020B0503030403020204" pitchFamily="34" charset="0"/>
              </a:rPr>
              <a:t>Measurement Unit </a:t>
            </a:r>
            <a:r>
              <a:rPr lang="de-DE" b="1" dirty="0" err="1">
                <a:solidFill>
                  <a:schemeClr val="accent3"/>
                </a:solidFill>
                <a:latin typeface="Source Sans Pro" panose="020B0503030403020204" pitchFamily="34" charset="0"/>
                <a:ea typeface="Source Sans Pro" panose="020B0503030403020204" pitchFamily="34" charset="0"/>
              </a:rPr>
              <a:t>Differences</a:t>
            </a:r>
            <a:endParaRPr lang="en-US" b="1" dirty="0">
              <a:solidFill>
                <a:schemeClr val="accent3"/>
              </a:solidFill>
              <a:latin typeface="Source Sans Pro" panose="020B0503030403020204" pitchFamily="34" charset="0"/>
              <a:ea typeface="Source Sans Pro" panose="020B0503030403020204" pitchFamily="34" charset="0"/>
            </a:endParaRPr>
          </a:p>
        </p:txBody>
      </p:sp>
      <mc:AlternateContent xmlns:mc="http://schemas.openxmlformats.org/markup-compatibility/2006" xmlns:a14="http://schemas.microsoft.com/office/drawing/2010/main">
        <mc:Choice Requires="a14">
          <p:sp>
            <p:nvSpPr>
              <p:cNvPr id="38" name="Textfeld 37">
                <a:extLst>
                  <a:ext uri="{FF2B5EF4-FFF2-40B4-BE49-F238E27FC236}">
                    <a16:creationId xmlns:a16="http://schemas.microsoft.com/office/drawing/2014/main" id="{3B0E1974-55E3-4885-ABCC-F28A3B15EA13}"/>
                  </a:ext>
                </a:extLst>
              </p:cNvPr>
              <p:cNvSpPr txBox="1"/>
              <p:nvPr/>
            </p:nvSpPr>
            <p:spPr>
              <a:xfrm>
                <a:off x="6142315" y="3221264"/>
                <a:ext cx="1757212" cy="1323439"/>
              </a:xfrm>
              <a:prstGeom prst="rect">
                <a:avLst/>
              </a:prstGeom>
              <a:noFill/>
            </p:spPr>
            <p:txBody>
              <a:bodyPr wrap="none" rtlCol="0">
                <a:spAutoFit/>
              </a:bodyPr>
              <a:lstStyle/>
              <a:p>
                <a14:m>
                  <m:oMath xmlns:m="http://schemas.openxmlformats.org/officeDocument/2006/math">
                    <m:r>
                      <a:rPr lang="de-DE" sz="8000" b="1" i="1" smtClean="0">
                        <a:solidFill>
                          <a:srgbClr val="92D050"/>
                        </a:solidFill>
                        <a:latin typeface="Cambria Math" panose="02040503050406030204" pitchFamily="18" charset="0"/>
                      </a:rPr>
                      <m:t>=</m:t>
                    </m:r>
                  </m:oMath>
                </a14:m>
                <a:r>
                  <a:rPr lang="en-US" sz="8000" b="1" dirty="0">
                    <a:solidFill>
                      <a:srgbClr val="92D050"/>
                    </a:solidFill>
                    <a:sym typeface="Wingdings" panose="05000000000000000000" pitchFamily="2" charset="2"/>
                  </a:rPr>
                  <a:t></a:t>
                </a:r>
                <a:endParaRPr lang="en-US" sz="8000" b="1" dirty="0">
                  <a:solidFill>
                    <a:srgbClr val="92D050"/>
                  </a:solidFill>
                </a:endParaRPr>
              </a:p>
            </p:txBody>
          </p:sp>
        </mc:Choice>
        <mc:Fallback xmlns="">
          <p:sp>
            <p:nvSpPr>
              <p:cNvPr id="38" name="Textfeld 37">
                <a:extLst>
                  <a:ext uri="{FF2B5EF4-FFF2-40B4-BE49-F238E27FC236}">
                    <a16:creationId xmlns:a16="http://schemas.microsoft.com/office/drawing/2014/main" id="{3B0E1974-55E3-4885-ABCC-F28A3B15EA13}"/>
                  </a:ext>
                </a:extLst>
              </p:cNvPr>
              <p:cNvSpPr txBox="1">
                <a:spLocks noRot="1" noChangeAspect="1" noMove="1" noResize="1" noEditPoints="1" noAdjustHandles="1" noChangeArrowheads="1" noChangeShapeType="1" noTextEdit="1"/>
              </p:cNvSpPr>
              <p:nvPr/>
            </p:nvSpPr>
            <p:spPr>
              <a:xfrm>
                <a:off x="6142315" y="3221264"/>
                <a:ext cx="1757212" cy="1323439"/>
              </a:xfrm>
              <a:prstGeom prst="rect">
                <a:avLst/>
              </a:prstGeom>
              <a:blipFill>
                <a:blip r:embed="rId3"/>
                <a:stretch>
                  <a:fillRect t="-22018" r="-28819" b="-389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feld 200">
                <a:extLst>
                  <a:ext uri="{FF2B5EF4-FFF2-40B4-BE49-F238E27FC236}">
                    <a16:creationId xmlns:a16="http://schemas.microsoft.com/office/drawing/2014/main" id="{63F85D86-3CD7-4EC4-9158-BDAB68349940}"/>
                  </a:ext>
                </a:extLst>
              </p:cNvPr>
              <p:cNvSpPr txBox="1"/>
              <p:nvPr/>
            </p:nvSpPr>
            <p:spPr>
              <a:xfrm>
                <a:off x="10023742" y="3192689"/>
                <a:ext cx="1616148" cy="132343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de-DE" sz="8000" b="1" i="1" smtClean="0">
                          <a:solidFill>
                            <a:srgbClr val="C00000"/>
                          </a:solidFill>
                          <a:latin typeface="Cambria Math" panose="02040503050406030204" pitchFamily="18" charset="0"/>
                        </a:rPr>
                        <m:t>=?</m:t>
                      </m:r>
                    </m:oMath>
                  </m:oMathPara>
                </a14:m>
                <a:endParaRPr lang="en-US" sz="8000" b="1" dirty="0">
                  <a:solidFill>
                    <a:srgbClr val="C00000"/>
                  </a:solidFill>
                </a:endParaRPr>
              </a:p>
            </p:txBody>
          </p:sp>
        </mc:Choice>
        <mc:Fallback xmlns="">
          <p:sp>
            <p:nvSpPr>
              <p:cNvPr id="201" name="Textfeld 200">
                <a:extLst>
                  <a:ext uri="{FF2B5EF4-FFF2-40B4-BE49-F238E27FC236}">
                    <a16:creationId xmlns:a16="http://schemas.microsoft.com/office/drawing/2014/main" id="{63F85D86-3CD7-4EC4-9158-BDAB68349940}"/>
                  </a:ext>
                </a:extLst>
              </p:cNvPr>
              <p:cNvSpPr txBox="1">
                <a:spLocks noRot="1" noChangeAspect="1" noMove="1" noResize="1" noEditPoints="1" noAdjustHandles="1" noChangeArrowheads="1" noChangeShapeType="1" noTextEdit="1"/>
              </p:cNvSpPr>
              <p:nvPr/>
            </p:nvSpPr>
            <p:spPr>
              <a:xfrm>
                <a:off x="10023742" y="3192689"/>
                <a:ext cx="1616148" cy="1323439"/>
              </a:xfrm>
              <a:prstGeom prst="rect">
                <a:avLst/>
              </a:prstGeom>
              <a:blipFill>
                <a:blip r:embed="rId4"/>
                <a:stretch>
                  <a:fillRect/>
                </a:stretch>
              </a:blipFill>
            </p:spPr>
            <p:txBody>
              <a:bodyPr/>
              <a:lstStyle/>
              <a:p>
                <a:r>
                  <a:rPr lang="en-US">
                    <a:noFill/>
                  </a:rPr>
                  <a:t> </a:t>
                </a:r>
              </a:p>
            </p:txBody>
          </p:sp>
        </mc:Fallback>
      </mc:AlternateContent>
      <p:sp>
        <p:nvSpPr>
          <p:cNvPr id="41" name="Eckige Klammer links 40">
            <a:extLst>
              <a:ext uri="{FF2B5EF4-FFF2-40B4-BE49-F238E27FC236}">
                <a16:creationId xmlns:a16="http://schemas.microsoft.com/office/drawing/2014/main" id="{ECCEECA5-5334-4FB6-8489-B66E47CA3EDC}"/>
              </a:ext>
            </a:extLst>
          </p:cNvPr>
          <p:cNvSpPr/>
          <p:nvPr/>
        </p:nvSpPr>
        <p:spPr>
          <a:xfrm rot="5400000">
            <a:off x="3883953" y="-356166"/>
            <a:ext cx="183289" cy="5025606"/>
          </a:xfrm>
          <a:prstGeom prst="leftBracket">
            <a:avLst>
              <a:gd name="adj" fmla="val 115731"/>
            </a:avLst>
          </a:prstGeom>
          <a:ln w="38100"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5" name="Eckige Klammer links 204">
            <a:extLst>
              <a:ext uri="{FF2B5EF4-FFF2-40B4-BE49-F238E27FC236}">
                <a16:creationId xmlns:a16="http://schemas.microsoft.com/office/drawing/2014/main" id="{4B3978B5-46BE-4BC5-8EA7-4228C06287C9}"/>
              </a:ext>
            </a:extLst>
          </p:cNvPr>
          <p:cNvSpPr/>
          <p:nvPr/>
        </p:nvSpPr>
        <p:spPr>
          <a:xfrm rot="5400000">
            <a:off x="8903358" y="-138660"/>
            <a:ext cx="183289" cy="4590593"/>
          </a:xfrm>
          <a:prstGeom prst="leftBracket">
            <a:avLst>
              <a:gd name="adj" fmla="val 115731"/>
            </a:avLst>
          </a:prstGeom>
          <a:ln w="38100"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feld 41">
            <a:extLst>
              <a:ext uri="{FF2B5EF4-FFF2-40B4-BE49-F238E27FC236}">
                <a16:creationId xmlns:a16="http://schemas.microsoft.com/office/drawing/2014/main" id="{816B1927-681F-4F56-96BE-2EFF3E1BBE85}"/>
              </a:ext>
            </a:extLst>
          </p:cNvPr>
          <p:cNvSpPr txBox="1"/>
          <p:nvPr/>
        </p:nvSpPr>
        <p:spPr>
          <a:xfrm>
            <a:off x="2131984" y="1781574"/>
            <a:ext cx="3687228" cy="523220"/>
          </a:xfrm>
          <a:prstGeom prst="rect">
            <a:avLst/>
          </a:prstGeom>
          <a:solidFill>
            <a:schemeClr val="bg1"/>
          </a:solidFill>
        </p:spPr>
        <p:txBody>
          <a:bodyPr wrap="none" rtlCol="0">
            <a:spAutoFit/>
          </a:bodyPr>
          <a:lstStyle/>
          <a:p>
            <a:pPr algn="ctr"/>
            <a:r>
              <a:rPr lang="de-DE" sz="2800" dirty="0">
                <a:solidFill>
                  <a:srgbClr val="92D050"/>
                </a:solidFill>
                <a:latin typeface="Source Sans Pro Semibold" panose="020B0603030403020204" pitchFamily="34" charset="0"/>
                <a:ea typeface="Source Sans Pro Semibold" panose="020B0603030403020204" pitchFamily="34" charset="0"/>
              </a:rPr>
              <a:t>TSE: </a:t>
            </a:r>
            <a:r>
              <a:rPr lang="de-DE" sz="2800" dirty="0" err="1">
                <a:solidFill>
                  <a:srgbClr val="92D050"/>
                </a:solidFill>
                <a:latin typeface="Source Sans Pro Semibold" panose="020B0603030403020204" pitchFamily="34" charset="0"/>
                <a:ea typeface="Source Sans Pro Semibold" panose="020B0603030403020204" pitchFamily="34" charset="0"/>
              </a:rPr>
              <a:t>Representation</a:t>
            </a:r>
            <a:r>
              <a:rPr lang="de-DE" sz="2800" dirty="0">
                <a:solidFill>
                  <a:srgbClr val="92D050"/>
                </a:solidFill>
                <a:latin typeface="Source Sans Pro Semibold" panose="020B0603030403020204" pitchFamily="34" charset="0"/>
                <a:ea typeface="Source Sans Pro Semibold" panose="020B0603030403020204" pitchFamily="34" charset="0"/>
              </a:rPr>
              <a:t> </a:t>
            </a:r>
            <a:r>
              <a:rPr lang="en-US" sz="2800" b="1" dirty="0">
                <a:solidFill>
                  <a:srgbClr val="92D050"/>
                </a:solidFill>
                <a:sym typeface="Wingdings" panose="05000000000000000000" pitchFamily="2" charset="2"/>
              </a:rPr>
              <a:t></a:t>
            </a:r>
            <a:endParaRPr lang="en-US" sz="2800" dirty="0">
              <a:solidFill>
                <a:srgbClr val="92D050"/>
              </a:solidFill>
              <a:latin typeface="Source Sans Pro Semibold" panose="020B0603030403020204" pitchFamily="34" charset="0"/>
              <a:ea typeface="Source Sans Pro Semibold" panose="020B0603030403020204" pitchFamily="34" charset="0"/>
            </a:endParaRPr>
          </a:p>
        </p:txBody>
      </p:sp>
      <p:sp>
        <p:nvSpPr>
          <p:cNvPr id="206" name="Textfeld 205">
            <a:extLst>
              <a:ext uri="{FF2B5EF4-FFF2-40B4-BE49-F238E27FC236}">
                <a16:creationId xmlns:a16="http://schemas.microsoft.com/office/drawing/2014/main" id="{F4644753-A166-42E0-B053-BA6271FE3EF0}"/>
              </a:ext>
            </a:extLst>
          </p:cNvPr>
          <p:cNvSpPr txBox="1"/>
          <p:nvPr/>
        </p:nvSpPr>
        <p:spPr>
          <a:xfrm>
            <a:off x="7461570" y="1781574"/>
            <a:ext cx="3066865" cy="523220"/>
          </a:xfrm>
          <a:prstGeom prst="rect">
            <a:avLst/>
          </a:prstGeom>
          <a:solidFill>
            <a:schemeClr val="bg1"/>
          </a:solidFill>
        </p:spPr>
        <p:txBody>
          <a:bodyPr wrap="none" rtlCol="0">
            <a:spAutoFit/>
          </a:bodyPr>
          <a:lstStyle/>
          <a:p>
            <a:pPr algn="ctr"/>
            <a:r>
              <a:rPr lang="de-DE" sz="2800" dirty="0">
                <a:solidFill>
                  <a:schemeClr val="tx2"/>
                </a:solidFill>
                <a:latin typeface="Source Sans Pro Semibold" panose="020B0603030403020204" pitchFamily="34" charset="0"/>
                <a:ea typeface="Source Sans Pro Semibold" panose="020B0603030403020204" pitchFamily="34" charset="0"/>
              </a:rPr>
              <a:t>TSE: Measurement</a:t>
            </a:r>
            <a:endParaRPr lang="en-US" sz="2800" dirty="0">
              <a:solidFill>
                <a:schemeClr val="tx2"/>
              </a:solidFill>
              <a:latin typeface="Source Sans Pro Semibold" panose="020B0603030403020204" pitchFamily="34" charset="0"/>
              <a:ea typeface="Source Sans Pro Semibold" panose="020B0603030403020204" pitchFamily="34" charset="0"/>
            </a:endParaRPr>
          </a:p>
        </p:txBody>
      </p:sp>
      <p:grpSp>
        <p:nvGrpSpPr>
          <p:cNvPr id="213" name="Gruppieren 212">
            <a:extLst>
              <a:ext uri="{FF2B5EF4-FFF2-40B4-BE49-F238E27FC236}">
                <a16:creationId xmlns:a16="http://schemas.microsoft.com/office/drawing/2014/main" id="{E711F84D-1A49-462B-B02B-ED214210FD07}"/>
              </a:ext>
            </a:extLst>
          </p:cNvPr>
          <p:cNvGrpSpPr/>
          <p:nvPr/>
        </p:nvGrpSpPr>
        <p:grpSpPr>
          <a:xfrm>
            <a:off x="9903272" y="328083"/>
            <a:ext cx="2051895" cy="900000"/>
            <a:chOff x="3593507" y="2514872"/>
            <a:chExt cx="2051895" cy="900000"/>
          </a:xfrm>
        </p:grpSpPr>
        <p:sp>
          <p:nvSpPr>
            <p:cNvPr id="214" name="Bogen 213">
              <a:extLst>
                <a:ext uri="{FF2B5EF4-FFF2-40B4-BE49-F238E27FC236}">
                  <a16:creationId xmlns:a16="http://schemas.microsoft.com/office/drawing/2014/main" id="{CDCE0B77-295F-4A24-AF9F-6F71ED923307}"/>
                </a:ext>
              </a:extLst>
            </p:cNvPr>
            <p:cNvSpPr/>
            <p:nvPr/>
          </p:nvSpPr>
          <p:spPr>
            <a:xfrm flipH="1">
              <a:off x="4745402" y="2514872"/>
              <a:ext cx="900000" cy="900000"/>
            </a:xfrm>
            <a:prstGeom prst="arc">
              <a:avLst>
                <a:gd name="adj1" fmla="val 1286445"/>
                <a:gd name="adj2" fmla="val 20304054"/>
              </a:avLst>
            </a:prstGeom>
            <a:ln w="28575" cap="rnd">
              <a:round/>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
          <p:nvSpPr>
            <p:cNvPr id="215" name="Bogen 214">
              <a:extLst>
                <a:ext uri="{FF2B5EF4-FFF2-40B4-BE49-F238E27FC236}">
                  <a16:creationId xmlns:a16="http://schemas.microsoft.com/office/drawing/2014/main" id="{8182A4A6-8C03-42DF-AC01-FD263FC1C203}"/>
                </a:ext>
              </a:extLst>
            </p:cNvPr>
            <p:cNvSpPr/>
            <p:nvPr/>
          </p:nvSpPr>
          <p:spPr>
            <a:xfrm>
              <a:off x="3593507" y="2514872"/>
              <a:ext cx="900000" cy="900000"/>
            </a:xfrm>
            <a:prstGeom prst="arc">
              <a:avLst>
                <a:gd name="adj1" fmla="val 1286445"/>
                <a:gd name="adj2" fmla="val 20304054"/>
              </a:avLst>
            </a:prstGeom>
            <a:ln w="28575" cap="rnd">
              <a:round/>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pic>
          <p:nvPicPr>
            <p:cNvPr id="216" name="Graphic 15" descr="Group with solid fill">
              <a:extLst>
                <a:ext uri="{FF2B5EF4-FFF2-40B4-BE49-F238E27FC236}">
                  <a16:creationId xmlns:a16="http://schemas.microsoft.com/office/drawing/2014/main" id="{D58BD8EF-FF4A-46B9-8D3F-C1845020BA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88712" y="2610077"/>
              <a:ext cx="709590" cy="709590"/>
            </a:xfrm>
            <a:prstGeom prst="rect">
              <a:avLst/>
            </a:prstGeom>
          </p:spPr>
        </p:pic>
        <p:pic>
          <p:nvPicPr>
            <p:cNvPr id="217" name="Graphic 15" descr="Group with solid fill">
              <a:extLst>
                <a:ext uri="{FF2B5EF4-FFF2-40B4-BE49-F238E27FC236}">
                  <a16:creationId xmlns:a16="http://schemas.microsoft.com/office/drawing/2014/main" id="{4D871E8E-E37B-4828-AB82-2543F32FBB6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47326" y="2610077"/>
              <a:ext cx="709590" cy="709590"/>
            </a:xfrm>
            <a:prstGeom prst="rect">
              <a:avLst/>
            </a:prstGeom>
          </p:spPr>
        </p:pic>
        <p:sp>
          <p:nvSpPr>
            <p:cNvPr id="218" name="Freihandform: Form 217">
              <a:extLst>
                <a:ext uri="{FF2B5EF4-FFF2-40B4-BE49-F238E27FC236}">
                  <a16:creationId xmlns:a16="http://schemas.microsoft.com/office/drawing/2014/main" id="{287F1587-370A-4A96-8593-8B2CFF1F65B9}"/>
                </a:ext>
              </a:extLst>
            </p:cNvPr>
            <p:cNvSpPr/>
            <p:nvPr/>
          </p:nvSpPr>
          <p:spPr>
            <a:xfrm rot="2700000">
              <a:off x="4457586" y="2801443"/>
              <a:ext cx="342900" cy="342900"/>
            </a:xfrm>
            <a:custGeom>
              <a:avLst/>
              <a:gdLst>
                <a:gd name="connsiteX0" fmla="*/ 304800 w 342900"/>
                <a:gd name="connsiteY0" fmla="*/ 0 h 342900"/>
                <a:gd name="connsiteX1" fmla="*/ 38100 w 342900"/>
                <a:gd name="connsiteY1" fmla="*/ 0 h 342900"/>
                <a:gd name="connsiteX2" fmla="*/ 0 w 342900"/>
                <a:gd name="connsiteY2" fmla="*/ 38100 h 342900"/>
                <a:gd name="connsiteX3" fmla="*/ 0 w 342900"/>
                <a:gd name="connsiteY3" fmla="*/ 304800 h 342900"/>
                <a:gd name="connsiteX4" fmla="*/ 38100 w 342900"/>
                <a:gd name="connsiteY4" fmla="*/ 342900 h 342900"/>
                <a:gd name="connsiteX5" fmla="*/ 304800 w 342900"/>
                <a:gd name="connsiteY5" fmla="*/ 342900 h 342900"/>
                <a:gd name="connsiteX6" fmla="*/ 342900 w 342900"/>
                <a:gd name="connsiteY6" fmla="*/ 304800 h 342900"/>
                <a:gd name="connsiteX7" fmla="*/ 342900 w 342900"/>
                <a:gd name="connsiteY7" fmla="*/ 38100 h 342900"/>
                <a:gd name="connsiteX8" fmla="*/ 304800 w 342900"/>
                <a:gd name="connsiteY8" fmla="*/ 0 h 342900"/>
                <a:gd name="connsiteX9" fmla="*/ 104775 w 342900"/>
                <a:gd name="connsiteY9" fmla="*/ 295275 h 342900"/>
                <a:gd name="connsiteX10" fmla="*/ 76200 w 342900"/>
                <a:gd name="connsiteY10" fmla="*/ 266700 h 342900"/>
                <a:gd name="connsiteX11" fmla="*/ 104775 w 342900"/>
                <a:gd name="connsiteY11" fmla="*/ 238125 h 342900"/>
                <a:gd name="connsiteX12" fmla="*/ 133350 w 342900"/>
                <a:gd name="connsiteY12" fmla="*/ 266700 h 342900"/>
                <a:gd name="connsiteX13" fmla="*/ 104775 w 342900"/>
                <a:gd name="connsiteY13" fmla="*/ 295275 h 342900"/>
                <a:gd name="connsiteX14" fmla="*/ 104775 w 342900"/>
                <a:gd name="connsiteY14" fmla="*/ 200025 h 342900"/>
                <a:gd name="connsiteX15" fmla="*/ 76200 w 342900"/>
                <a:gd name="connsiteY15" fmla="*/ 171450 h 342900"/>
                <a:gd name="connsiteX16" fmla="*/ 104775 w 342900"/>
                <a:gd name="connsiteY16" fmla="*/ 142875 h 342900"/>
                <a:gd name="connsiteX17" fmla="*/ 133350 w 342900"/>
                <a:gd name="connsiteY17" fmla="*/ 171450 h 342900"/>
                <a:gd name="connsiteX18" fmla="*/ 104775 w 342900"/>
                <a:gd name="connsiteY18" fmla="*/ 200025 h 342900"/>
                <a:gd name="connsiteX19" fmla="*/ 104775 w 342900"/>
                <a:gd name="connsiteY19" fmla="*/ 104775 h 342900"/>
                <a:gd name="connsiteX20" fmla="*/ 76200 w 342900"/>
                <a:gd name="connsiteY20" fmla="*/ 76200 h 342900"/>
                <a:gd name="connsiteX21" fmla="*/ 104775 w 342900"/>
                <a:gd name="connsiteY21" fmla="*/ 47625 h 342900"/>
                <a:gd name="connsiteX22" fmla="*/ 133350 w 342900"/>
                <a:gd name="connsiteY22" fmla="*/ 76200 h 342900"/>
                <a:gd name="connsiteX23" fmla="*/ 104775 w 342900"/>
                <a:gd name="connsiteY23" fmla="*/ 104775 h 342900"/>
                <a:gd name="connsiteX24" fmla="*/ 238125 w 342900"/>
                <a:gd name="connsiteY24" fmla="*/ 295275 h 342900"/>
                <a:gd name="connsiteX25" fmla="*/ 209550 w 342900"/>
                <a:gd name="connsiteY25" fmla="*/ 266700 h 342900"/>
                <a:gd name="connsiteX26" fmla="*/ 238125 w 342900"/>
                <a:gd name="connsiteY26" fmla="*/ 238125 h 342900"/>
                <a:gd name="connsiteX27" fmla="*/ 266700 w 342900"/>
                <a:gd name="connsiteY27" fmla="*/ 266700 h 342900"/>
                <a:gd name="connsiteX28" fmla="*/ 238125 w 342900"/>
                <a:gd name="connsiteY28" fmla="*/ 295275 h 342900"/>
                <a:gd name="connsiteX29" fmla="*/ 238125 w 342900"/>
                <a:gd name="connsiteY29" fmla="*/ 200025 h 342900"/>
                <a:gd name="connsiteX30" fmla="*/ 209550 w 342900"/>
                <a:gd name="connsiteY30" fmla="*/ 171450 h 342900"/>
                <a:gd name="connsiteX31" fmla="*/ 238125 w 342900"/>
                <a:gd name="connsiteY31" fmla="*/ 142875 h 342900"/>
                <a:gd name="connsiteX32" fmla="*/ 266700 w 342900"/>
                <a:gd name="connsiteY32" fmla="*/ 171450 h 342900"/>
                <a:gd name="connsiteX33" fmla="*/ 238125 w 342900"/>
                <a:gd name="connsiteY33" fmla="*/ 200025 h 342900"/>
                <a:gd name="connsiteX34" fmla="*/ 238125 w 342900"/>
                <a:gd name="connsiteY34" fmla="*/ 104775 h 342900"/>
                <a:gd name="connsiteX35" fmla="*/ 209550 w 342900"/>
                <a:gd name="connsiteY35" fmla="*/ 76200 h 342900"/>
                <a:gd name="connsiteX36" fmla="*/ 238125 w 342900"/>
                <a:gd name="connsiteY36" fmla="*/ 47625 h 342900"/>
                <a:gd name="connsiteX37" fmla="*/ 266700 w 342900"/>
                <a:gd name="connsiteY37" fmla="*/ 76200 h 342900"/>
                <a:gd name="connsiteX38" fmla="*/ 238125 w 342900"/>
                <a:gd name="connsiteY38" fmla="*/ 104775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42900" h="342900">
                  <a:moveTo>
                    <a:pt x="304800" y="0"/>
                  </a:moveTo>
                  <a:lnTo>
                    <a:pt x="38100" y="0"/>
                  </a:lnTo>
                  <a:cubicBezTo>
                    <a:pt x="17058" y="0"/>
                    <a:pt x="0" y="17058"/>
                    <a:pt x="0" y="38100"/>
                  </a:cubicBezTo>
                  <a:lnTo>
                    <a:pt x="0" y="304800"/>
                  </a:lnTo>
                  <a:cubicBezTo>
                    <a:pt x="0" y="325842"/>
                    <a:pt x="17058" y="342900"/>
                    <a:pt x="38100" y="342900"/>
                  </a:cubicBezTo>
                  <a:lnTo>
                    <a:pt x="304800" y="342900"/>
                  </a:lnTo>
                  <a:cubicBezTo>
                    <a:pt x="325842" y="342900"/>
                    <a:pt x="342900" y="325842"/>
                    <a:pt x="342900" y="304800"/>
                  </a:cubicBezTo>
                  <a:lnTo>
                    <a:pt x="342900" y="38100"/>
                  </a:lnTo>
                  <a:cubicBezTo>
                    <a:pt x="342900" y="17058"/>
                    <a:pt x="325842" y="0"/>
                    <a:pt x="304800" y="0"/>
                  </a:cubicBezTo>
                  <a:close/>
                  <a:moveTo>
                    <a:pt x="104775" y="295275"/>
                  </a:moveTo>
                  <a:cubicBezTo>
                    <a:pt x="88993" y="295275"/>
                    <a:pt x="76200" y="282482"/>
                    <a:pt x="76200" y="266700"/>
                  </a:cubicBezTo>
                  <a:cubicBezTo>
                    <a:pt x="76200" y="250918"/>
                    <a:pt x="88993" y="238125"/>
                    <a:pt x="104775" y="238125"/>
                  </a:cubicBezTo>
                  <a:cubicBezTo>
                    <a:pt x="120557" y="238125"/>
                    <a:pt x="133350" y="250918"/>
                    <a:pt x="133350" y="266700"/>
                  </a:cubicBezTo>
                  <a:cubicBezTo>
                    <a:pt x="133350" y="282482"/>
                    <a:pt x="120557" y="295275"/>
                    <a:pt x="104775" y="295275"/>
                  </a:cubicBezTo>
                  <a:close/>
                  <a:moveTo>
                    <a:pt x="104775" y="200025"/>
                  </a:moveTo>
                  <a:cubicBezTo>
                    <a:pt x="88993" y="200025"/>
                    <a:pt x="76200" y="187232"/>
                    <a:pt x="76200" y="171450"/>
                  </a:cubicBezTo>
                  <a:cubicBezTo>
                    <a:pt x="76200" y="155668"/>
                    <a:pt x="88993" y="142875"/>
                    <a:pt x="104775" y="142875"/>
                  </a:cubicBezTo>
                  <a:cubicBezTo>
                    <a:pt x="120557" y="142875"/>
                    <a:pt x="133350" y="155668"/>
                    <a:pt x="133350" y="171450"/>
                  </a:cubicBezTo>
                  <a:cubicBezTo>
                    <a:pt x="133350" y="187232"/>
                    <a:pt x="120557" y="200025"/>
                    <a:pt x="104775" y="200025"/>
                  </a:cubicBezTo>
                  <a:close/>
                  <a:moveTo>
                    <a:pt x="104775" y="104775"/>
                  </a:moveTo>
                  <a:cubicBezTo>
                    <a:pt x="88993" y="104775"/>
                    <a:pt x="76200" y="91982"/>
                    <a:pt x="76200" y="76200"/>
                  </a:cubicBezTo>
                  <a:cubicBezTo>
                    <a:pt x="76200" y="60418"/>
                    <a:pt x="88993" y="47625"/>
                    <a:pt x="104775" y="47625"/>
                  </a:cubicBezTo>
                  <a:cubicBezTo>
                    <a:pt x="120557" y="47625"/>
                    <a:pt x="133350" y="60418"/>
                    <a:pt x="133350" y="76200"/>
                  </a:cubicBezTo>
                  <a:cubicBezTo>
                    <a:pt x="133350" y="91982"/>
                    <a:pt x="120557" y="104775"/>
                    <a:pt x="104775" y="104775"/>
                  </a:cubicBezTo>
                  <a:close/>
                  <a:moveTo>
                    <a:pt x="238125" y="295275"/>
                  </a:moveTo>
                  <a:cubicBezTo>
                    <a:pt x="222343" y="295275"/>
                    <a:pt x="209550" y="282482"/>
                    <a:pt x="209550" y="266700"/>
                  </a:cubicBezTo>
                  <a:cubicBezTo>
                    <a:pt x="209550" y="250918"/>
                    <a:pt x="222343" y="238125"/>
                    <a:pt x="238125" y="238125"/>
                  </a:cubicBezTo>
                  <a:cubicBezTo>
                    <a:pt x="253907" y="238125"/>
                    <a:pt x="266700" y="250918"/>
                    <a:pt x="266700" y="266700"/>
                  </a:cubicBezTo>
                  <a:cubicBezTo>
                    <a:pt x="266700" y="282482"/>
                    <a:pt x="253907" y="295275"/>
                    <a:pt x="238125" y="295275"/>
                  </a:cubicBezTo>
                  <a:close/>
                  <a:moveTo>
                    <a:pt x="238125" y="200025"/>
                  </a:moveTo>
                  <a:cubicBezTo>
                    <a:pt x="222343" y="200025"/>
                    <a:pt x="209550" y="187232"/>
                    <a:pt x="209550" y="171450"/>
                  </a:cubicBezTo>
                  <a:cubicBezTo>
                    <a:pt x="209550" y="155668"/>
                    <a:pt x="222343" y="142875"/>
                    <a:pt x="238125" y="142875"/>
                  </a:cubicBezTo>
                  <a:cubicBezTo>
                    <a:pt x="253907" y="142875"/>
                    <a:pt x="266700" y="155668"/>
                    <a:pt x="266700" y="171450"/>
                  </a:cubicBezTo>
                  <a:cubicBezTo>
                    <a:pt x="266700" y="187232"/>
                    <a:pt x="253907" y="200025"/>
                    <a:pt x="238125" y="200025"/>
                  </a:cubicBezTo>
                  <a:close/>
                  <a:moveTo>
                    <a:pt x="238125" y="104775"/>
                  </a:moveTo>
                  <a:cubicBezTo>
                    <a:pt x="222343" y="104775"/>
                    <a:pt x="209550" y="91982"/>
                    <a:pt x="209550" y="76200"/>
                  </a:cubicBezTo>
                  <a:cubicBezTo>
                    <a:pt x="209550" y="60418"/>
                    <a:pt x="222343" y="47625"/>
                    <a:pt x="238125" y="47625"/>
                  </a:cubicBezTo>
                  <a:cubicBezTo>
                    <a:pt x="253907" y="47625"/>
                    <a:pt x="266700" y="60418"/>
                    <a:pt x="266700" y="76200"/>
                  </a:cubicBezTo>
                  <a:cubicBezTo>
                    <a:pt x="266700" y="91982"/>
                    <a:pt x="253907" y="104775"/>
                    <a:pt x="238125" y="104775"/>
                  </a:cubicBezTo>
                  <a:close/>
                </a:path>
              </a:pathLst>
            </a:custGeom>
            <a:solidFill>
              <a:schemeClr val="tx2"/>
            </a:solidFill>
            <a:ln w="9525" cap="flat">
              <a:solidFill>
                <a:schemeClr val="tx2"/>
              </a:solidFill>
              <a:prstDash val="solid"/>
              <a:miter/>
            </a:ln>
            <a:effectLst/>
          </p:spPr>
          <p:txBody>
            <a:bodyPr rtlCol="0" anchor="ctr"/>
            <a:lstStyle/>
            <a:p>
              <a:endParaRPr lang="en-US"/>
            </a:p>
          </p:txBody>
        </p:sp>
      </p:grpSp>
      <mc:AlternateContent xmlns:mc="http://schemas.openxmlformats.org/markup-compatibility/2006" xmlns:a14="http://schemas.microsoft.com/office/drawing/2010/main">
        <mc:Choice Requires="a14">
          <p:sp>
            <p:nvSpPr>
              <p:cNvPr id="75" name="Textfeld 74">
                <a:extLst>
                  <a:ext uri="{FF2B5EF4-FFF2-40B4-BE49-F238E27FC236}">
                    <a16:creationId xmlns:a16="http://schemas.microsoft.com/office/drawing/2014/main" id="{CBAA423A-00CA-435E-88A5-127720929180}"/>
                  </a:ext>
                </a:extLst>
              </p:cNvPr>
              <p:cNvSpPr txBox="1"/>
              <p:nvPr/>
            </p:nvSpPr>
            <p:spPr>
              <a:xfrm>
                <a:off x="3665436" y="3221264"/>
                <a:ext cx="1757212" cy="1323439"/>
              </a:xfrm>
              <a:prstGeom prst="rect">
                <a:avLst/>
              </a:prstGeom>
              <a:noFill/>
            </p:spPr>
            <p:txBody>
              <a:bodyPr wrap="none" rtlCol="0">
                <a:spAutoFit/>
              </a:bodyPr>
              <a:lstStyle/>
              <a:p>
                <a14:m>
                  <m:oMath xmlns:m="http://schemas.openxmlformats.org/officeDocument/2006/math">
                    <m:r>
                      <a:rPr lang="de-DE" sz="8000" b="1" i="1" smtClean="0">
                        <a:solidFill>
                          <a:srgbClr val="92D050"/>
                        </a:solidFill>
                        <a:latin typeface="Cambria Math" panose="02040503050406030204" pitchFamily="18" charset="0"/>
                      </a:rPr>
                      <m:t>=</m:t>
                    </m:r>
                  </m:oMath>
                </a14:m>
                <a:r>
                  <a:rPr lang="en-US" sz="8000" b="1" dirty="0">
                    <a:solidFill>
                      <a:srgbClr val="92D050"/>
                    </a:solidFill>
                    <a:sym typeface="Wingdings" panose="05000000000000000000" pitchFamily="2" charset="2"/>
                  </a:rPr>
                  <a:t></a:t>
                </a:r>
                <a:endParaRPr lang="en-US" sz="8000" b="1" dirty="0">
                  <a:solidFill>
                    <a:srgbClr val="92D050"/>
                  </a:solidFill>
                </a:endParaRPr>
              </a:p>
            </p:txBody>
          </p:sp>
        </mc:Choice>
        <mc:Fallback xmlns="">
          <p:sp>
            <p:nvSpPr>
              <p:cNvPr id="75" name="Textfeld 74">
                <a:extLst>
                  <a:ext uri="{FF2B5EF4-FFF2-40B4-BE49-F238E27FC236}">
                    <a16:creationId xmlns:a16="http://schemas.microsoft.com/office/drawing/2014/main" id="{CBAA423A-00CA-435E-88A5-127720929180}"/>
                  </a:ext>
                </a:extLst>
              </p:cNvPr>
              <p:cNvSpPr txBox="1">
                <a:spLocks noRot="1" noChangeAspect="1" noMove="1" noResize="1" noEditPoints="1" noAdjustHandles="1" noChangeArrowheads="1" noChangeShapeType="1" noTextEdit="1"/>
              </p:cNvSpPr>
              <p:nvPr/>
            </p:nvSpPr>
            <p:spPr>
              <a:xfrm>
                <a:off x="3665436" y="3221264"/>
                <a:ext cx="1757212" cy="1323439"/>
              </a:xfrm>
              <a:prstGeom prst="rect">
                <a:avLst/>
              </a:prstGeom>
              <a:blipFill>
                <a:blip r:embed="rId9"/>
                <a:stretch>
                  <a:fillRect t="-22018" r="-28720" b="-38991"/>
                </a:stretch>
              </a:blipFill>
            </p:spPr>
            <p:txBody>
              <a:bodyPr/>
              <a:lstStyle/>
              <a:p>
                <a:r>
                  <a:rPr lang="en-US">
                    <a:noFill/>
                  </a:rPr>
                  <a:t> </a:t>
                </a:r>
              </a:p>
            </p:txBody>
          </p:sp>
        </mc:Fallback>
      </mc:AlternateContent>
      <p:sp>
        <p:nvSpPr>
          <p:cNvPr id="5" name="Foliennummernplatzhalter 4">
            <a:extLst>
              <a:ext uri="{FF2B5EF4-FFF2-40B4-BE49-F238E27FC236}">
                <a16:creationId xmlns:a16="http://schemas.microsoft.com/office/drawing/2014/main" id="{CF38860F-4F2A-4E46-8104-C5ECD145CFFF}"/>
              </a:ext>
            </a:extLst>
          </p:cNvPr>
          <p:cNvSpPr>
            <a:spLocks noGrp="1"/>
          </p:cNvSpPr>
          <p:nvPr>
            <p:ph type="sldNum" sz="quarter" idx="12"/>
          </p:nvPr>
        </p:nvSpPr>
        <p:spPr/>
        <p:txBody>
          <a:bodyPr/>
          <a:lstStyle/>
          <a:p>
            <a:fld id="{90C2389C-3430-4069-9E08-8BBDF98C334F}" type="slidenum">
              <a:rPr lang="en-US" smtClean="0"/>
              <a:t>22</a:t>
            </a:fld>
            <a:endParaRPr lang="en-US" dirty="0"/>
          </a:p>
        </p:txBody>
      </p:sp>
    </p:spTree>
    <p:extLst>
      <p:ext uri="{BB962C8B-B14F-4D97-AF65-F5344CB8AC3E}">
        <p14:creationId xmlns:p14="http://schemas.microsoft.com/office/powerpoint/2010/main" val="752160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llipse 19">
            <a:extLst>
              <a:ext uri="{FF2B5EF4-FFF2-40B4-BE49-F238E27FC236}">
                <a16:creationId xmlns:a16="http://schemas.microsoft.com/office/drawing/2014/main" id="{F564C4E2-0EAB-4593-9916-4595388376BD}"/>
              </a:ext>
            </a:extLst>
          </p:cNvPr>
          <p:cNvSpPr/>
          <p:nvPr/>
        </p:nvSpPr>
        <p:spPr>
          <a:xfrm>
            <a:off x="6997293" y="3396719"/>
            <a:ext cx="966554" cy="966554"/>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Gerader Verbinder 119">
            <a:extLst>
              <a:ext uri="{FF2B5EF4-FFF2-40B4-BE49-F238E27FC236}">
                <a16:creationId xmlns:a16="http://schemas.microsoft.com/office/drawing/2014/main" id="{0F97AEB1-2C76-4C8F-88A3-9B187F3ADD52}"/>
              </a:ext>
            </a:extLst>
          </p:cNvPr>
          <p:cNvCxnSpPr>
            <a:cxnSpLocks/>
          </p:cNvCxnSpPr>
          <p:nvPr/>
        </p:nvCxnSpPr>
        <p:spPr>
          <a:xfrm>
            <a:off x="10168003" y="2237358"/>
            <a:ext cx="0" cy="3315638"/>
          </a:xfrm>
          <a:prstGeom prst="line">
            <a:avLst/>
          </a:prstGeom>
          <a:ln w="38100" cap="rnd">
            <a:gradFill>
              <a:gsLst>
                <a:gs pos="0">
                  <a:schemeClr val="accent5">
                    <a:lumMod val="75000"/>
                  </a:schemeClr>
                </a:gs>
                <a:gs pos="100000">
                  <a:schemeClr val="accent6">
                    <a:lumMod val="75000"/>
                  </a:schemeClr>
                </a:gs>
              </a:gsLst>
              <a:lin ang="5400000" scaled="1"/>
            </a:gradFill>
            <a:prstDash val="sysDash"/>
            <a:round/>
          </a:ln>
        </p:spPr>
        <p:style>
          <a:lnRef idx="1">
            <a:schemeClr val="accent1"/>
          </a:lnRef>
          <a:fillRef idx="0">
            <a:schemeClr val="accent1"/>
          </a:fillRef>
          <a:effectRef idx="0">
            <a:schemeClr val="accent1"/>
          </a:effectRef>
          <a:fontRef idx="minor">
            <a:schemeClr val="tx1"/>
          </a:fontRef>
        </p:style>
      </p:cxnSp>
      <p:grpSp>
        <p:nvGrpSpPr>
          <p:cNvPr id="74" name="Gruppieren 73">
            <a:extLst>
              <a:ext uri="{FF2B5EF4-FFF2-40B4-BE49-F238E27FC236}">
                <a16:creationId xmlns:a16="http://schemas.microsoft.com/office/drawing/2014/main" id="{B5B3A153-F4BD-4A9C-9030-D870AAC7572C}"/>
              </a:ext>
            </a:extLst>
          </p:cNvPr>
          <p:cNvGrpSpPr/>
          <p:nvPr/>
        </p:nvGrpSpPr>
        <p:grpSpPr>
          <a:xfrm>
            <a:off x="1278011" y="2417458"/>
            <a:ext cx="10247239" cy="2966773"/>
            <a:chOff x="962664" y="2745951"/>
            <a:chExt cx="10515600" cy="2966773"/>
          </a:xfrm>
        </p:grpSpPr>
        <p:sp>
          <p:nvSpPr>
            <p:cNvPr id="68" name="Rechteck 41">
              <a:extLst>
                <a:ext uri="{FF2B5EF4-FFF2-40B4-BE49-F238E27FC236}">
                  <a16:creationId xmlns:a16="http://schemas.microsoft.com/office/drawing/2014/main" id="{F594A8D0-349A-4331-931E-19A71A693ECA}"/>
                </a:ext>
              </a:extLst>
            </p:cNvPr>
            <p:cNvSpPr/>
            <p:nvPr/>
          </p:nvSpPr>
          <p:spPr>
            <a:xfrm>
              <a:off x="962664" y="2745951"/>
              <a:ext cx="10515600" cy="818516"/>
            </a:xfrm>
            <a:prstGeom prst="rect">
              <a:avLst/>
            </a:prstGeom>
            <a:solidFill>
              <a:srgbClr val="CCE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5200" dirty="0">
                  <a:solidFill>
                    <a:srgbClr val="CCEEEC"/>
                  </a:solidFill>
                  <a:latin typeface="Source Sans Pro Black" panose="020B0803030403020204" pitchFamily="34" charset="0"/>
                  <a:ea typeface="Source Sans Pro Black" panose="020B0803030403020204" pitchFamily="34" charset="0"/>
                </a:rPr>
                <a:t>A</a:t>
              </a:r>
            </a:p>
          </p:txBody>
        </p:sp>
        <p:sp>
          <p:nvSpPr>
            <p:cNvPr id="69" name="Rechteck 42">
              <a:extLst>
                <a:ext uri="{FF2B5EF4-FFF2-40B4-BE49-F238E27FC236}">
                  <a16:creationId xmlns:a16="http://schemas.microsoft.com/office/drawing/2014/main" id="{47AC2363-2EB8-467F-B81F-2989A696CF28}"/>
                </a:ext>
              </a:extLst>
            </p:cNvPr>
            <p:cNvSpPr/>
            <p:nvPr/>
          </p:nvSpPr>
          <p:spPr>
            <a:xfrm>
              <a:off x="962664" y="4894208"/>
              <a:ext cx="10515600" cy="818516"/>
            </a:xfrm>
            <a:prstGeom prst="rect">
              <a:avLst/>
            </a:prstGeom>
            <a:solidFill>
              <a:srgbClr val="EED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5200" dirty="0">
                  <a:solidFill>
                    <a:srgbClr val="EEDBEA"/>
                  </a:solidFill>
                  <a:latin typeface="Source Sans Pro Black" panose="020B0803030403020204" pitchFamily="34" charset="0"/>
                  <a:ea typeface="Source Sans Pro Black" panose="020B0803030403020204" pitchFamily="34" charset="0"/>
                </a:rPr>
                <a:t>B</a:t>
              </a:r>
            </a:p>
          </p:txBody>
        </p:sp>
      </p:grpSp>
      <p:cxnSp>
        <p:nvCxnSpPr>
          <p:cNvPr id="5" name="Gerader Verbinder 4">
            <a:extLst>
              <a:ext uri="{FF2B5EF4-FFF2-40B4-BE49-F238E27FC236}">
                <a16:creationId xmlns:a16="http://schemas.microsoft.com/office/drawing/2014/main" id="{85E784AB-1E14-41DB-BA53-916F12C3B527}"/>
              </a:ext>
            </a:extLst>
          </p:cNvPr>
          <p:cNvCxnSpPr>
            <a:cxnSpLocks/>
          </p:cNvCxnSpPr>
          <p:nvPr/>
        </p:nvCxnSpPr>
        <p:spPr>
          <a:xfrm>
            <a:off x="4702974" y="3446020"/>
            <a:ext cx="0" cy="2106976"/>
          </a:xfrm>
          <a:prstGeom prst="line">
            <a:avLst/>
          </a:prstGeom>
          <a:ln w="38100" cap="rnd">
            <a:solidFill>
              <a:schemeClr val="accent6">
                <a:lumMod val="7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90" name="Gerader Verbinder 89">
            <a:extLst>
              <a:ext uri="{FF2B5EF4-FFF2-40B4-BE49-F238E27FC236}">
                <a16:creationId xmlns:a16="http://schemas.microsoft.com/office/drawing/2014/main" id="{D9AF7B26-611E-4907-8B30-0A3EC505BE42}"/>
              </a:ext>
            </a:extLst>
          </p:cNvPr>
          <p:cNvCxnSpPr>
            <a:cxnSpLocks/>
          </p:cNvCxnSpPr>
          <p:nvPr/>
        </p:nvCxnSpPr>
        <p:spPr>
          <a:xfrm>
            <a:off x="5116165" y="2237358"/>
            <a:ext cx="0" cy="2139391"/>
          </a:xfrm>
          <a:prstGeom prst="line">
            <a:avLst/>
          </a:prstGeom>
          <a:ln w="38100" cap="rnd">
            <a:solidFill>
              <a:schemeClr val="accent5">
                <a:lumMod val="75000"/>
              </a:schemeClr>
            </a:solidFill>
            <a:prstDash val="sysDash"/>
            <a:round/>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9E546E27-D3FB-4771-9607-05666462C84C}"/>
              </a:ext>
            </a:extLst>
          </p:cNvPr>
          <p:cNvSpPr>
            <a:spLocks noGrp="1"/>
          </p:cNvSpPr>
          <p:nvPr>
            <p:ph type="title"/>
          </p:nvPr>
        </p:nvSpPr>
        <p:spPr>
          <a:xfrm>
            <a:off x="838200" y="683847"/>
            <a:ext cx="10515600" cy="932596"/>
          </a:xfrm>
        </p:spPr>
        <p:txBody>
          <a:bodyPr>
            <a:normAutofit fontScale="90000"/>
          </a:bodyPr>
          <a:lstStyle/>
          <a:p>
            <a:r>
              <a:rPr lang="de-DE" sz="4400" dirty="0"/>
              <a:t>OSE-RG: </a:t>
            </a:r>
            <a:r>
              <a:rPr lang="de-DE" sz="4400" dirty="0" err="1"/>
              <a:t>Observed</a:t>
            </a:r>
            <a:r>
              <a:rPr lang="de-DE" sz="4400" dirty="0"/>
              <a:t>-Score </a:t>
            </a:r>
            <a:r>
              <a:rPr lang="de-DE" sz="4400" dirty="0" err="1"/>
              <a:t>Equating</a:t>
            </a:r>
            <a:br>
              <a:rPr lang="de-DE" sz="4400" dirty="0"/>
            </a:br>
            <a:r>
              <a:rPr lang="de-DE" sz="3100" dirty="0"/>
              <a:t>in a Random Groups Design</a:t>
            </a:r>
            <a:endParaRPr lang="en-US" sz="4400" dirty="0"/>
          </a:p>
        </p:txBody>
      </p:sp>
      <p:sp>
        <p:nvSpPr>
          <p:cNvPr id="64" name="Rechteck 41">
            <a:extLst>
              <a:ext uri="{FF2B5EF4-FFF2-40B4-BE49-F238E27FC236}">
                <a16:creationId xmlns:a16="http://schemas.microsoft.com/office/drawing/2014/main" id="{27F8C309-2AB4-4CBC-BAAC-13710D3F93AA}"/>
              </a:ext>
            </a:extLst>
          </p:cNvPr>
          <p:cNvSpPr/>
          <p:nvPr/>
        </p:nvSpPr>
        <p:spPr>
          <a:xfrm>
            <a:off x="437147" y="2417458"/>
            <a:ext cx="840864" cy="818516"/>
          </a:xfrm>
          <a:prstGeom prst="rect">
            <a:avLst/>
          </a:prstGeom>
          <a:solidFill>
            <a:srgbClr val="00A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5200" dirty="0">
                <a:solidFill>
                  <a:srgbClr val="CCEEEC"/>
                </a:solidFill>
                <a:latin typeface="Source Sans Pro Black" panose="020B0803030403020204" pitchFamily="34" charset="0"/>
                <a:ea typeface="Source Sans Pro Black" panose="020B0803030403020204" pitchFamily="34" charset="0"/>
              </a:rPr>
              <a:t>A</a:t>
            </a:r>
          </a:p>
        </p:txBody>
      </p:sp>
      <p:sp>
        <p:nvSpPr>
          <p:cNvPr id="65" name="Rechteck 42">
            <a:extLst>
              <a:ext uri="{FF2B5EF4-FFF2-40B4-BE49-F238E27FC236}">
                <a16:creationId xmlns:a16="http://schemas.microsoft.com/office/drawing/2014/main" id="{D52C5928-53AC-45C1-AC80-75BB439A8DDE}"/>
              </a:ext>
            </a:extLst>
          </p:cNvPr>
          <p:cNvSpPr/>
          <p:nvPr/>
        </p:nvSpPr>
        <p:spPr>
          <a:xfrm>
            <a:off x="437147" y="4565715"/>
            <a:ext cx="840864" cy="818516"/>
          </a:xfrm>
          <a:prstGeom prst="rect">
            <a:avLst/>
          </a:prstGeom>
          <a:solidFill>
            <a:srgbClr val="A84D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5200" dirty="0">
                <a:solidFill>
                  <a:srgbClr val="EEDBEA"/>
                </a:solidFill>
                <a:latin typeface="Source Sans Pro Black" panose="020B0803030403020204" pitchFamily="34" charset="0"/>
                <a:ea typeface="Source Sans Pro Black" panose="020B0803030403020204" pitchFamily="34" charset="0"/>
              </a:rPr>
              <a:t>B</a:t>
            </a:r>
          </a:p>
        </p:txBody>
      </p:sp>
      <p:grpSp>
        <p:nvGrpSpPr>
          <p:cNvPr id="71" name="Gruppieren 70">
            <a:extLst>
              <a:ext uri="{FF2B5EF4-FFF2-40B4-BE49-F238E27FC236}">
                <a16:creationId xmlns:a16="http://schemas.microsoft.com/office/drawing/2014/main" id="{3EA99158-2E1C-48F0-A252-92A927627B69}"/>
              </a:ext>
            </a:extLst>
          </p:cNvPr>
          <p:cNvGrpSpPr/>
          <p:nvPr/>
        </p:nvGrpSpPr>
        <p:grpSpPr>
          <a:xfrm>
            <a:off x="2421821" y="2808404"/>
            <a:ext cx="1587130" cy="2179595"/>
            <a:chOff x="2544443" y="3822382"/>
            <a:chExt cx="1805532" cy="1459731"/>
          </a:xfrm>
        </p:grpSpPr>
        <p:cxnSp>
          <p:nvCxnSpPr>
            <p:cNvPr id="72" name="Verbinder: gekrümmt 71">
              <a:extLst>
                <a:ext uri="{FF2B5EF4-FFF2-40B4-BE49-F238E27FC236}">
                  <a16:creationId xmlns:a16="http://schemas.microsoft.com/office/drawing/2014/main" id="{4640D60C-BA65-4DBC-BC55-876F7C332AC4}"/>
                </a:ext>
              </a:extLst>
            </p:cNvPr>
            <p:cNvCxnSpPr>
              <a:cxnSpLocks/>
            </p:cNvCxnSpPr>
            <p:nvPr/>
          </p:nvCxnSpPr>
          <p:spPr>
            <a:xfrm rot="5400000" flipH="1" flipV="1">
              <a:off x="3259089" y="3107737"/>
              <a:ext cx="376241" cy="1805531"/>
            </a:xfrm>
            <a:prstGeom prst="curvedConnector2">
              <a:avLst/>
            </a:prstGeom>
            <a:ln w="38100" cap="rnd">
              <a:solidFill>
                <a:schemeClr val="accent5">
                  <a:lumMod val="75000"/>
                </a:schemeClr>
              </a:solidFill>
              <a:round/>
              <a:tailEnd type="triangle" w="lg" len="lg"/>
            </a:ln>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44D32B45-C4C5-440E-B70D-BE25606B0811}"/>
                </a:ext>
              </a:extLst>
            </p:cNvPr>
            <p:cNvCxnSpPr>
              <a:cxnSpLocks/>
            </p:cNvCxnSpPr>
            <p:nvPr/>
          </p:nvCxnSpPr>
          <p:spPr>
            <a:xfrm rot="16200000" flipH="1">
              <a:off x="3274736" y="4206874"/>
              <a:ext cx="344946" cy="1805532"/>
            </a:xfrm>
            <a:prstGeom prst="curvedConnector2">
              <a:avLst/>
            </a:prstGeom>
            <a:ln w="38100" cap="rnd">
              <a:solidFill>
                <a:schemeClr val="accent6">
                  <a:lumMod val="75000"/>
                </a:schemeClr>
              </a:solidFill>
              <a:round/>
              <a:tailEnd type="triangle" w="lg" len="lg"/>
            </a:ln>
          </p:spPr>
          <p:style>
            <a:lnRef idx="1">
              <a:schemeClr val="accent1"/>
            </a:lnRef>
            <a:fillRef idx="0">
              <a:schemeClr val="accent1"/>
            </a:fillRef>
            <a:effectRef idx="0">
              <a:schemeClr val="accent1"/>
            </a:effectRef>
            <a:fontRef idx="minor">
              <a:schemeClr val="tx1"/>
            </a:fontRef>
          </p:style>
        </p:cxnSp>
      </p:grpSp>
      <p:sp>
        <p:nvSpPr>
          <p:cNvPr id="60" name="Freihandform 44">
            <a:extLst>
              <a:ext uri="{FF2B5EF4-FFF2-40B4-BE49-F238E27FC236}">
                <a16:creationId xmlns:a16="http://schemas.microsoft.com/office/drawing/2014/main" id="{C0A29D7E-2559-4C34-AE14-3B9909636CCC}"/>
              </a:ext>
            </a:extLst>
          </p:cNvPr>
          <p:cNvSpPr/>
          <p:nvPr/>
        </p:nvSpPr>
        <p:spPr>
          <a:xfrm flipH="1">
            <a:off x="1464454" y="3622497"/>
            <a:ext cx="1849678" cy="658454"/>
          </a:xfrm>
          <a:custGeom>
            <a:avLst/>
            <a:gdLst>
              <a:gd name="connsiteX0" fmla="*/ 0 w 6486525"/>
              <a:gd name="connsiteY0" fmla="*/ 1743143 h 1743143"/>
              <a:gd name="connsiteX1" fmla="*/ 1104900 w 6486525"/>
              <a:gd name="connsiteY1" fmla="*/ 1514543 h 1743143"/>
              <a:gd name="connsiteX2" fmla="*/ 2171700 w 6486525"/>
              <a:gd name="connsiteY2" fmla="*/ 685868 h 1743143"/>
              <a:gd name="connsiteX3" fmla="*/ 3190875 w 6486525"/>
              <a:gd name="connsiteY3" fmla="*/ 68 h 1743143"/>
              <a:gd name="connsiteX4" fmla="*/ 4371975 w 6486525"/>
              <a:gd name="connsiteY4" fmla="*/ 723968 h 1743143"/>
              <a:gd name="connsiteX5" fmla="*/ 5419725 w 6486525"/>
              <a:gd name="connsiteY5" fmla="*/ 1524068 h 1743143"/>
              <a:gd name="connsiteX6" fmla="*/ 6486525 w 6486525"/>
              <a:gd name="connsiteY6" fmla="*/ 1743143 h 1743143"/>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38381 h 1738381"/>
              <a:gd name="connsiteX1" fmla="*/ 1104900 w 6486525"/>
              <a:gd name="connsiteY1" fmla="*/ 1509781 h 1738381"/>
              <a:gd name="connsiteX2" fmla="*/ 2171700 w 6486525"/>
              <a:gd name="connsiteY2" fmla="*/ 681106 h 1738381"/>
              <a:gd name="connsiteX3" fmla="*/ 3219450 w 6486525"/>
              <a:gd name="connsiteY3" fmla="*/ 69 h 1738381"/>
              <a:gd name="connsiteX4" fmla="*/ 4371975 w 6486525"/>
              <a:gd name="connsiteY4" fmla="*/ 719206 h 1738381"/>
              <a:gd name="connsiteX5" fmla="*/ 5419725 w 6486525"/>
              <a:gd name="connsiteY5" fmla="*/ 1519306 h 1738381"/>
              <a:gd name="connsiteX6" fmla="*/ 6486525 w 6486525"/>
              <a:gd name="connsiteY6" fmla="*/ 1738381 h 1738381"/>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6525" h="1738317">
                <a:moveTo>
                  <a:pt x="0" y="1738317"/>
                </a:moveTo>
                <a:cubicBezTo>
                  <a:pt x="371475" y="1712123"/>
                  <a:pt x="704850" y="1676404"/>
                  <a:pt x="1104900" y="1509717"/>
                </a:cubicBezTo>
                <a:cubicBezTo>
                  <a:pt x="1504950" y="1343030"/>
                  <a:pt x="1885950" y="932662"/>
                  <a:pt x="2171700" y="681042"/>
                </a:cubicBezTo>
                <a:cubicBezTo>
                  <a:pt x="2457450" y="429422"/>
                  <a:pt x="2743200" y="-1583"/>
                  <a:pt x="3219450" y="5"/>
                </a:cubicBezTo>
                <a:cubicBezTo>
                  <a:pt x="3695700" y="1593"/>
                  <a:pt x="4014788" y="361161"/>
                  <a:pt x="4371975" y="719142"/>
                </a:cubicBezTo>
                <a:cubicBezTo>
                  <a:pt x="4729162" y="1077123"/>
                  <a:pt x="5067300" y="1349379"/>
                  <a:pt x="5419725" y="1519242"/>
                </a:cubicBezTo>
                <a:cubicBezTo>
                  <a:pt x="5772150" y="1689104"/>
                  <a:pt x="6129337" y="1713710"/>
                  <a:pt x="6486525" y="1738317"/>
                </a:cubicBezTo>
              </a:path>
            </a:pathLst>
          </a:custGeom>
          <a:noFill/>
          <a:ln w="203200" cap="rnd">
            <a:solidFill>
              <a:schemeClr val="bg1">
                <a:alpha val="70000"/>
              </a:schemeClr>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ihandform 44">
            <a:extLst>
              <a:ext uri="{FF2B5EF4-FFF2-40B4-BE49-F238E27FC236}">
                <a16:creationId xmlns:a16="http://schemas.microsoft.com/office/drawing/2014/main" id="{92D0BD26-060F-4C7B-98DB-B2BCDA1C0DA5}"/>
              </a:ext>
            </a:extLst>
          </p:cNvPr>
          <p:cNvSpPr/>
          <p:nvPr/>
        </p:nvSpPr>
        <p:spPr>
          <a:xfrm>
            <a:off x="1462795" y="3624655"/>
            <a:ext cx="1849678" cy="658454"/>
          </a:xfrm>
          <a:custGeom>
            <a:avLst/>
            <a:gdLst>
              <a:gd name="connsiteX0" fmla="*/ 0 w 6486525"/>
              <a:gd name="connsiteY0" fmla="*/ 1743143 h 1743143"/>
              <a:gd name="connsiteX1" fmla="*/ 1104900 w 6486525"/>
              <a:gd name="connsiteY1" fmla="*/ 1514543 h 1743143"/>
              <a:gd name="connsiteX2" fmla="*/ 2171700 w 6486525"/>
              <a:gd name="connsiteY2" fmla="*/ 685868 h 1743143"/>
              <a:gd name="connsiteX3" fmla="*/ 3190875 w 6486525"/>
              <a:gd name="connsiteY3" fmla="*/ 68 h 1743143"/>
              <a:gd name="connsiteX4" fmla="*/ 4371975 w 6486525"/>
              <a:gd name="connsiteY4" fmla="*/ 723968 h 1743143"/>
              <a:gd name="connsiteX5" fmla="*/ 5419725 w 6486525"/>
              <a:gd name="connsiteY5" fmla="*/ 1524068 h 1743143"/>
              <a:gd name="connsiteX6" fmla="*/ 6486525 w 6486525"/>
              <a:gd name="connsiteY6" fmla="*/ 1743143 h 1743143"/>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38381 h 1738381"/>
              <a:gd name="connsiteX1" fmla="*/ 1104900 w 6486525"/>
              <a:gd name="connsiteY1" fmla="*/ 1509781 h 1738381"/>
              <a:gd name="connsiteX2" fmla="*/ 2171700 w 6486525"/>
              <a:gd name="connsiteY2" fmla="*/ 681106 h 1738381"/>
              <a:gd name="connsiteX3" fmla="*/ 3219450 w 6486525"/>
              <a:gd name="connsiteY3" fmla="*/ 69 h 1738381"/>
              <a:gd name="connsiteX4" fmla="*/ 4371975 w 6486525"/>
              <a:gd name="connsiteY4" fmla="*/ 719206 h 1738381"/>
              <a:gd name="connsiteX5" fmla="*/ 5419725 w 6486525"/>
              <a:gd name="connsiteY5" fmla="*/ 1519306 h 1738381"/>
              <a:gd name="connsiteX6" fmla="*/ 6486525 w 6486525"/>
              <a:gd name="connsiteY6" fmla="*/ 1738381 h 1738381"/>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6525" h="1738317">
                <a:moveTo>
                  <a:pt x="0" y="1738317"/>
                </a:moveTo>
                <a:cubicBezTo>
                  <a:pt x="371475" y="1712123"/>
                  <a:pt x="704850" y="1676404"/>
                  <a:pt x="1104900" y="1509717"/>
                </a:cubicBezTo>
                <a:cubicBezTo>
                  <a:pt x="1504950" y="1343030"/>
                  <a:pt x="1885950" y="932662"/>
                  <a:pt x="2171700" y="681042"/>
                </a:cubicBezTo>
                <a:cubicBezTo>
                  <a:pt x="2457450" y="429422"/>
                  <a:pt x="2743200" y="-1583"/>
                  <a:pt x="3219450" y="5"/>
                </a:cubicBezTo>
                <a:cubicBezTo>
                  <a:pt x="3695700" y="1593"/>
                  <a:pt x="4014788" y="361161"/>
                  <a:pt x="4371975" y="719142"/>
                </a:cubicBezTo>
                <a:cubicBezTo>
                  <a:pt x="4729162" y="1077123"/>
                  <a:pt x="5067300" y="1349379"/>
                  <a:pt x="5419725" y="1519242"/>
                </a:cubicBezTo>
                <a:cubicBezTo>
                  <a:pt x="5772150" y="1689104"/>
                  <a:pt x="6129337" y="1713710"/>
                  <a:pt x="6486525" y="1738317"/>
                </a:cubicBezTo>
              </a:path>
            </a:pathLst>
          </a:custGeom>
          <a:noFill/>
          <a:ln w="101600" cap="rnd">
            <a:gradFill>
              <a:gsLst>
                <a:gs pos="0">
                  <a:srgbClr val="E6AF00"/>
                </a:gs>
                <a:gs pos="100000">
                  <a:schemeClr val="tx2"/>
                </a:gs>
              </a:gsLst>
              <a:lin ang="0" scaled="0"/>
            </a:gra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endParaRPr lang="en-US" dirty="0"/>
          </a:p>
        </p:txBody>
      </p:sp>
      <p:grpSp>
        <p:nvGrpSpPr>
          <p:cNvPr id="93" name="Gruppieren 92">
            <a:extLst>
              <a:ext uri="{FF2B5EF4-FFF2-40B4-BE49-F238E27FC236}">
                <a16:creationId xmlns:a16="http://schemas.microsoft.com/office/drawing/2014/main" id="{E95117A1-C9AD-418D-A110-31383F72E42D}"/>
              </a:ext>
            </a:extLst>
          </p:cNvPr>
          <p:cNvGrpSpPr/>
          <p:nvPr/>
        </p:nvGrpSpPr>
        <p:grpSpPr>
          <a:xfrm>
            <a:off x="4242657" y="4522631"/>
            <a:ext cx="1373530" cy="801285"/>
            <a:chOff x="4189354" y="2994549"/>
            <a:chExt cx="2077668" cy="1212063"/>
          </a:xfrm>
        </p:grpSpPr>
        <p:sp>
          <p:nvSpPr>
            <p:cNvPr id="94" name="Ellipse 93">
              <a:extLst>
                <a:ext uri="{FF2B5EF4-FFF2-40B4-BE49-F238E27FC236}">
                  <a16:creationId xmlns:a16="http://schemas.microsoft.com/office/drawing/2014/main" id="{9345D14E-B37F-46F1-8A1F-59ACDDE24A1F}"/>
                </a:ext>
              </a:extLst>
            </p:cNvPr>
            <p:cNvSpPr/>
            <p:nvPr/>
          </p:nvSpPr>
          <p:spPr>
            <a:xfrm>
              <a:off x="4189355" y="3905088"/>
              <a:ext cx="310637" cy="301524"/>
            </a:xfrm>
            <a:prstGeom prst="ellipse">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5" name="Rechteck 94">
              <a:extLst>
                <a:ext uri="{FF2B5EF4-FFF2-40B4-BE49-F238E27FC236}">
                  <a16:creationId xmlns:a16="http://schemas.microsoft.com/office/drawing/2014/main" id="{58EBB36B-D33E-4F3F-9927-61BE6DAFB694}"/>
                </a:ext>
              </a:extLst>
            </p:cNvPr>
            <p:cNvSpPr/>
            <p:nvPr/>
          </p:nvSpPr>
          <p:spPr>
            <a:xfrm>
              <a:off x="4189354" y="3308936"/>
              <a:ext cx="310637" cy="482993"/>
            </a:xfrm>
            <a:prstGeom prst="rect">
              <a:avLst/>
            </a:prstGeom>
            <a:solidFill>
              <a:srgbClr val="A84D97"/>
            </a:solidFill>
            <a:ln w="25400">
              <a:solidFill>
                <a:srgbClr val="6C326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97" name="Rechteck 96">
              <a:extLst>
                <a:ext uri="{FF2B5EF4-FFF2-40B4-BE49-F238E27FC236}">
                  <a16:creationId xmlns:a16="http://schemas.microsoft.com/office/drawing/2014/main" id="{B7B2857D-992F-403D-B384-D978FFB1DC53}"/>
                </a:ext>
              </a:extLst>
            </p:cNvPr>
            <p:cNvSpPr/>
            <p:nvPr/>
          </p:nvSpPr>
          <p:spPr>
            <a:xfrm>
              <a:off x="4776434" y="2994549"/>
              <a:ext cx="310637" cy="797384"/>
            </a:xfrm>
            <a:prstGeom prst="rect">
              <a:avLst/>
            </a:prstGeom>
            <a:solidFill>
              <a:srgbClr val="A84D97"/>
            </a:solidFill>
            <a:ln w="25400">
              <a:solidFill>
                <a:srgbClr val="6C326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98" name="Rechteck 97">
              <a:extLst>
                <a:ext uri="{FF2B5EF4-FFF2-40B4-BE49-F238E27FC236}">
                  <a16:creationId xmlns:a16="http://schemas.microsoft.com/office/drawing/2014/main" id="{3CEE2563-3589-414B-B7A0-2500CB2FF171}"/>
                </a:ext>
              </a:extLst>
            </p:cNvPr>
            <p:cNvSpPr/>
            <p:nvPr/>
          </p:nvSpPr>
          <p:spPr>
            <a:xfrm>
              <a:off x="5363514" y="3169071"/>
              <a:ext cx="310637" cy="622859"/>
            </a:xfrm>
            <a:prstGeom prst="rect">
              <a:avLst/>
            </a:prstGeom>
            <a:solidFill>
              <a:srgbClr val="A84D97"/>
            </a:solidFill>
            <a:ln w="25400">
              <a:solidFill>
                <a:srgbClr val="6C326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106" name="Rechteck 105">
              <a:extLst>
                <a:ext uri="{FF2B5EF4-FFF2-40B4-BE49-F238E27FC236}">
                  <a16:creationId xmlns:a16="http://schemas.microsoft.com/office/drawing/2014/main" id="{CF1FFA9F-3868-4EFF-8A32-47315CA38F48}"/>
                </a:ext>
              </a:extLst>
            </p:cNvPr>
            <p:cNvSpPr/>
            <p:nvPr/>
          </p:nvSpPr>
          <p:spPr>
            <a:xfrm>
              <a:off x="5950594" y="3569585"/>
              <a:ext cx="310637" cy="222346"/>
            </a:xfrm>
            <a:prstGeom prst="rect">
              <a:avLst/>
            </a:prstGeom>
            <a:solidFill>
              <a:srgbClr val="A84D97"/>
            </a:solidFill>
            <a:ln w="25400">
              <a:solidFill>
                <a:srgbClr val="6C326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107" name="Ellipse 106">
              <a:extLst>
                <a:ext uri="{FF2B5EF4-FFF2-40B4-BE49-F238E27FC236}">
                  <a16:creationId xmlns:a16="http://schemas.microsoft.com/office/drawing/2014/main" id="{F6A82651-1A73-47A8-91BE-FBDDF876B05A}"/>
                </a:ext>
              </a:extLst>
            </p:cNvPr>
            <p:cNvSpPr/>
            <p:nvPr/>
          </p:nvSpPr>
          <p:spPr>
            <a:xfrm>
              <a:off x="4778365" y="3905088"/>
              <a:ext cx="310637" cy="301524"/>
            </a:xfrm>
            <a:prstGeom prst="ellipse">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8" name="Ellipse 107">
              <a:extLst>
                <a:ext uri="{FF2B5EF4-FFF2-40B4-BE49-F238E27FC236}">
                  <a16:creationId xmlns:a16="http://schemas.microsoft.com/office/drawing/2014/main" id="{DFFC1CBA-582B-4A4B-B1BD-9D7C9649CAC6}"/>
                </a:ext>
              </a:extLst>
            </p:cNvPr>
            <p:cNvSpPr/>
            <p:nvPr/>
          </p:nvSpPr>
          <p:spPr>
            <a:xfrm>
              <a:off x="5367375" y="3905088"/>
              <a:ext cx="310637" cy="301524"/>
            </a:xfrm>
            <a:prstGeom prst="ellipse">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2" name="Ellipse 111">
              <a:extLst>
                <a:ext uri="{FF2B5EF4-FFF2-40B4-BE49-F238E27FC236}">
                  <a16:creationId xmlns:a16="http://schemas.microsoft.com/office/drawing/2014/main" id="{D68B868C-4257-4983-B5E9-C77C68001391}"/>
                </a:ext>
              </a:extLst>
            </p:cNvPr>
            <p:cNvSpPr/>
            <p:nvPr/>
          </p:nvSpPr>
          <p:spPr>
            <a:xfrm>
              <a:off x="5956385" y="3905088"/>
              <a:ext cx="310637" cy="301524"/>
            </a:xfrm>
            <a:prstGeom prst="ellipse">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145" name="Gruppieren 144">
            <a:extLst>
              <a:ext uri="{FF2B5EF4-FFF2-40B4-BE49-F238E27FC236}">
                <a16:creationId xmlns:a16="http://schemas.microsoft.com/office/drawing/2014/main" id="{247E678B-0E82-448F-B9F9-9DAC8170FA3D}"/>
              </a:ext>
            </a:extLst>
          </p:cNvPr>
          <p:cNvGrpSpPr/>
          <p:nvPr/>
        </p:nvGrpSpPr>
        <p:grpSpPr>
          <a:xfrm>
            <a:off x="4242657" y="2340664"/>
            <a:ext cx="1373530" cy="840514"/>
            <a:chOff x="4189354" y="2935209"/>
            <a:chExt cx="2077668" cy="1271403"/>
          </a:xfrm>
        </p:grpSpPr>
        <p:sp>
          <p:nvSpPr>
            <p:cNvPr id="149" name="Ellipse 148">
              <a:extLst>
                <a:ext uri="{FF2B5EF4-FFF2-40B4-BE49-F238E27FC236}">
                  <a16:creationId xmlns:a16="http://schemas.microsoft.com/office/drawing/2014/main" id="{FBD778CB-241D-4369-845C-42B047C4966E}"/>
                </a:ext>
              </a:extLst>
            </p:cNvPr>
            <p:cNvSpPr/>
            <p:nvPr/>
          </p:nvSpPr>
          <p:spPr>
            <a:xfrm>
              <a:off x="4189355" y="3905088"/>
              <a:ext cx="310637" cy="301524"/>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accent5">
                      <a:lumMod val="75000"/>
                    </a:schemeClr>
                  </a:solidFill>
                </a:rPr>
                <a:t>1</a:t>
              </a:r>
              <a:endParaRPr lang="en-US" sz="1600" dirty="0">
                <a:solidFill>
                  <a:schemeClr val="accent5">
                    <a:lumMod val="75000"/>
                  </a:schemeClr>
                </a:solidFill>
              </a:endParaRPr>
            </a:p>
          </p:txBody>
        </p:sp>
        <p:sp>
          <p:nvSpPr>
            <p:cNvPr id="152" name="Rechteck 151">
              <a:extLst>
                <a:ext uri="{FF2B5EF4-FFF2-40B4-BE49-F238E27FC236}">
                  <a16:creationId xmlns:a16="http://schemas.microsoft.com/office/drawing/2014/main" id="{9D477F85-FC00-496D-B3A1-81692A127749}"/>
                </a:ext>
              </a:extLst>
            </p:cNvPr>
            <p:cNvSpPr/>
            <p:nvPr/>
          </p:nvSpPr>
          <p:spPr>
            <a:xfrm>
              <a:off x="4189354" y="3569586"/>
              <a:ext cx="310637" cy="222345"/>
            </a:xfrm>
            <a:prstGeom prst="rect">
              <a:avLst/>
            </a:prstGeom>
            <a:solidFill>
              <a:schemeClr val="accent5"/>
            </a:solidFill>
            <a:ln w="25400">
              <a:solidFill>
                <a:schemeClr val="accent5">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153" name="Rechteck 152">
              <a:extLst>
                <a:ext uri="{FF2B5EF4-FFF2-40B4-BE49-F238E27FC236}">
                  <a16:creationId xmlns:a16="http://schemas.microsoft.com/office/drawing/2014/main" id="{217DDEF1-3FFB-4213-8557-68B2EF6BAC30}"/>
                </a:ext>
              </a:extLst>
            </p:cNvPr>
            <p:cNvSpPr/>
            <p:nvPr/>
          </p:nvSpPr>
          <p:spPr>
            <a:xfrm>
              <a:off x="4776434" y="3308938"/>
              <a:ext cx="310637" cy="482993"/>
            </a:xfrm>
            <a:prstGeom prst="rect">
              <a:avLst/>
            </a:prstGeom>
            <a:solidFill>
              <a:schemeClr val="accent5"/>
            </a:solidFill>
            <a:ln w="25400">
              <a:solidFill>
                <a:schemeClr val="accent5">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154" name="Rechteck 153">
              <a:extLst>
                <a:ext uri="{FF2B5EF4-FFF2-40B4-BE49-F238E27FC236}">
                  <a16:creationId xmlns:a16="http://schemas.microsoft.com/office/drawing/2014/main" id="{17BB3732-7C95-4D83-B142-2905B3AF9CDA}"/>
                </a:ext>
              </a:extLst>
            </p:cNvPr>
            <p:cNvSpPr/>
            <p:nvPr/>
          </p:nvSpPr>
          <p:spPr>
            <a:xfrm>
              <a:off x="5363514" y="2935209"/>
              <a:ext cx="310637" cy="856723"/>
            </a:xfrm>
            <a:prstGeom prst="rect">
              <a:avLst/>
            </a:prstGeom>
            <a:solidFill>
              <a:schemeClr val="accent5"/>
            </a:solidFill>
            <a:ln w="25400">
              <a:solidFill>
                <a:schemeClr val="accent5">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155" name="Rechteck 154">
              <a:extLst>
                <a:ext uri="{FF2B5EF4-FFF2-40B4-BE49-F238E27FC236}">
                  <a16:creationId xmlns:a16="http://schemas.microsoft.com/office/drawing/2014/main" id="{8A3625B4-7CEB-4316-A644-EA9A34600B41}"/>
                </a:ext>
              </a:extLst>
            </p:cNvPr>
            <p:cNvSpPr/>
            <p:nvPr/>
          </p:nvSpPr>
          <p:spPr>
            <a:xfrm>
              <a:off x="5950594" y="3137540"/>
              <a:ext cx="310637" cy="654392"/>
            </a:xfrm>
            <a:prstGeom prst="rect">
              <a:avLst/>
            </a:prstGeom>
            <a:solidFill>
              <a:schemeClr val="accent5"/>
            </a:solidFill>
            <a:ln w="25400">
              <a:solidFill>
                <a:schemeClr val="accent5">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156" name="Ellipse 155">
              <a:extLst>
                <a:ext uri="{FF2B5EF4-FFF2-40B4-BE49-F238E27FC236}">
                  <a16:creationId xmlns:a16="http://schemas.microsoft.com/office/drawing/2014/main" id="{D6804A41-40E7-41AB-888A-7641E3DEF64F}"/>
                </a:ext>
              </a:extLst>
            </p:cNvPr>
            <p:cNvSpPr/>
            <p:nvPr/>
          </p:nvSpPr>
          <p:spPr>
            <a:xfrm>
              <a:off x="4778365" y="3905088"/>
              <a:ext cx="310637" cy="301524"/>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accent5">
                      <a:lumMod val="75000"/>
                    </a:schemeClr>
                  </a:solidFill>
                </a:rPr>
                <a:t>2</a:t>
              </a:r>
              <a:endParaRPr lang="en-US" sz="1600" dirty="0">
                <a:solidFill>
                  <a:schemeClr val="accent5">
                    <a:lumMod val="75000"/>
                  </a:schemeClr>
                </a:solidFill>
              </a:endParaRPr>
            </a:p>
          </p:txBody>
        </p:sp>
        <p:sp>
          <p:nvSpPr>
            <p:cNvPr id="157" name="Ellipse 156">
              <a:extLst>
                <a:ext uri="{FF2B5EF4-FFF2-40B4-BE49-F238E27FC236}">
                  <a16:creationId xmlns:a16="http://schemas.microsoft.com/office/drawing/2014/main" id="{2847A836-F50E-464B-B82B-B4480C07C06D}"/>
                </a:ext>
              </a:extLst>
            </p:cNvPr>
            <p:cNvSpPr/>
            <p:nvPr/>
          </p:nvSpPr>
          <p:spPr>
            <a:xfrm>
              <a:off x="5367375" y="3905088"/>
              <a:ext cx="310637" cy="301524"/>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accent5">
                      <a:lumMod val="75000"/>
                    </a:schemeClr>
                  </a:solidFill>
                </a:rPr>
                <a:t>3</a:t>
              </a:r>
              <a:endParaRPr lang="en-US" sz="1600" dirty="0">
                <a:solidFill>
                  <a:schemeClr val="accent5">
                    <a:lumMod val="75000"/>
                  </a:schemeClr>
                </a:solidFill>
              </a:endParaRPr>
            </a:p>
          </p:txBody>
        </p:sp>
        <p:sp>
          <p:nvSpPr>
            <p:cNvPr id="158" name="Ellipse 157">
              <a:extLst>
                <a:ext uri="{FF2B5EF4-FFF2-40B4-BE49-F238E27FC236}">
                  <a16:creationId xmlns:a16="http://schemas.microsoft.com/office/drawing/2014/main" id="{3899B1AC-72F1-42E1-832E-62A4DE6715AB}"/>
                </a:ext>
              </a:extLst>
            </p:cNvPr>
            <p:cNvSpPr/>
            <p:nvPr/>
          </p:nvSpPr>
          <p:spPr>
            <a:xfrm>
              <a:off x="5956385" y="3905088"/>
              <a:ext cx="310637" cy="301524"/>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accent5">
                      <a:lumMod val="75000"/>
                    </a:schemeClr>
                  </a:solidFill>
                </a:rPr>
                <a:t>4</a:t>
              </a:r>
              <a:endParaRPr lang="en-US" sz="1600" dirty="0">
                <a:solidFill>
                  <a:schemeClr val="accent5">
                    <a:lumMod val="75000"/>
                  </a:schemeClr>
                </a:solidFill>
              </a:endParaRPr>
            </a:p>
          </p:txBody>
        </p:sp>
      </p:grpSp>
      <p:grpSp>
        <p:nvGrpSpPr>
          <p:cNvPr id="213" name="Gruppieren 212">
            <a:extLst>
              <a:ext uri="{FF2B5EF4-FFF2-40B4-BE49-F238E27FC236}">
                <a16:creationId xmlns:a16="http://schemas.microsoft.com/office/drawing/2014/main" id="{E711F84D-1A49-462B-B02B-ED214210FD07}"/>
              </a:ext>
            </a:extLst>
          </p:cNvPr>
          <p:cNvGrpSpPr/>
          <p:nvPr/>
        </p:nvGrpSpPr>
        <p:grpSpPr>
          <a:xfrm>
            <a:off x="9903272" y="328083"/>
            <a:ext cx="2051895" cy="900000"/>
            <a:chOff x="3593507" y="2514872"/>
            <a:chExt cx="2051895" cy="900000"/>
          </a:xfrm>
        </p:grpSpPr>
        <p:sp>
          <p:nvSpPr>
            <p:cNvPr id="214" name="Bogen 213">
              <a:extLst>
                <a:ext uri="{FF2B5EF4-FFF2-40B4-BE49-F238E27FC236}">
                  <a16:creationId xmlns:a16="http://schemas.microsoft.com/office/drawing/2014/main" id="{CDCE0B77-295F-4A24-AF9F-6F71ED923307}"/>
                </a:ext>
              </a:extLst>
            </p:cNvPr>
            <p:cNvSpPr/>
            <p:nvPr/>
          </p:nvSpPr>
          <p:spPr>
            <a:xfrm flipH="1">
              <a:off x="4745402" y="2514872"/>
              <a:ext cx="900000" cy="900000"/>
            </a:xfrm>
            <a:prstGeom prst="arc">
              <a:avLst>
                <a:gd name="adj1" fmla="val 1286445"/>
                <a:gd name="adj2" fmla="val 20304054"/>
              </a:avLst>
            </a:prstGeom>
            <a:ln w="28575" cap="rnd">
              <a:round/>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
          <p:nvSpPr>
            <p:cNvPr id="215" name="Bogen 214">
              <a:extLst>
                <a:ext uri="{FF2B5EF4-FFF2-40B4-BE49-F238E27FC236}">
                  <a16:creationId xmlns:a16="http://schemas.microsoft.com/office/drawing/2014/main" id="{8182A4A6-8C03-42DF-AC01-FD263FC1C203}"/>
                </a:ext>
              </a:extLst>
            </p:cNvPr>
            <p:cNvSpPr/>
            <p:nvPr/>
          </p:nvSpPr>
          <p:spPr>
            <a:xfrm>
              <a:off x="3593507" y="2514872"/>
              <a:ext cx="900000" cy="900000"/>
            </a:xfrm>
            <a:prstGeom prst="arc">
              <a:avLst>
                <a:gd name="adj1" fmla="val 1286445"/>
                <a:gd name="adj2" fmla="val 20304054"/>
              </a:avLst>
            </a:prstGeom>
            <a:ln w="28575" cap="rnd">
              <a:round/>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pic>
          <p:nvPicPr>
            <p:cNvPr id="216" name="Graphic 15" descr="Group with solid fill">
              <a:extLst>
                <a:ext uri="{FF2B5EF4-FFF2-40B4-BE49-F238E27FC236}">
                  <a16:creationId xmlns:a16="http://schemas.microsoft.com/office/drawing/2014/main" id="{D58BD8EF-FF4A-46B9-8D3F-C1845020BA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88712" y="2610077"/>
              <a:ext cx="709590" cy="709590"/>
            </a:xfrm>
            <a:prstGeom prst="rect">
              <a:avLst/>
            </a:prstGeom>
          </p:spPr>
        </p:pic>
        <p:pic>
          <p:nvPicPr>
            <p:cNvPr id="217" name="Graphic 15" descr="Group with solid fill">
              <a:extLst>
                <a:ext uri="{FF2B5EF4-FFF2-40B4-BE49-F238E27FC236}">
                  <a16:creationId xmlns:a16="http://schemas.microsoft.com/office/drawing/2014/main" id="{4D871E8E-E37B-4828-AB82-2543F32FBB6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47326" y="2610077"/>
              <a:ext cx="709590" cy="709590"/>
            </a:xfrm>
            <a:prstGeom prst="rect">
              <a:avLst/>
            </a:prstGeom>
          </p:spPr>
        </p:pic>
        <p:sp>
          <p:nvSpPr>
            <p:cNvPr id="218" name="Freihandform: Form 217">
              <a:extLst>
                <a:ext uri="{FF2B5EF4-FFF2-40B4-BE49-F238E27FC236}">
                  <a16:creationId xmlns:a16="http://schemas.microsoft.com/office/drawing/2014/main" id="{287F1587-370A-4A96-8593-8B2CFF1F65B9}"/>
                </a:ext>
              </a:extLst>
            </p:cNvPr>
            <p:cNvSpPr/>
            <p:nvPr/>
          </p:nvSpPr>
          <p:spPr>
            <a:xfrm rot="2700000">
              <a:off x="4457586" y="2801443"/>
              <a:ext cx="342900" cy="342900"/>
            </a:xfrm>
            <a:custGeom>
              <a:avLst/>
              <a:gdLst>
                <a:gd name="connsiteX0" fmla="*/ 304800 w 342900"/>
                <a:gd name="connsiteY0" fmla="*/ 0 h 342900"/>
                <a:gd name="connsiteX1" fmla="*/ 38100 w 342900"/>
                <a:gd name="connsiteY1" fmla="*/ 0 h 342900"/>
                <a:gd name="connsiteX2" fmla="*/ 0 w 342900"/>
                <a:gd name="connsiteY2" fmla="*/ 38100 h 342900"/>
                <a:gd name="connsiteX3" fmla="*/ 0 w 342900"/>
                <a:gd name="connsiteY3" fmla="*/ 304800 h 342900"/>
                <a:gd name="connsiteX4" fmla="*/ 38100 w 342900"/>
                <a:gd name="connsiteY4" fmla="*/ 342900 h 342900"/>
                <a:gd name="connsiteX5" fmla="*/ 304800 w 342900"/>
                <a:gd name="connsiteY5" fmla="*/ 342900 h 342900"/>
                <a:gd name="connsiteX6" fmla="*/ 342900 w 342900"/>
                <a:gd name="connsiteY6" fmla="*/ 304800 h 342900"/>
                <a:gd name="connsiteX7" fmla="*/ 342900 w 342900"/>
                <a:gd name="connsiteY7" fmla="*/ 38100 h 342900"/>
                <a:gd name="connsiteX8" fmla="*/ 304800 w 342900"/>
                <a:gd name="connsiteY8" fmla="*/ 0 h 342900"/>
                <a:gd name="connsiteX9" fmla="*/ 104775 w 342900"/>
                <a:gd name="connsiteY9" fmla="*/ 295275 h 342900"/>
                <a:gd name="connsiteX10" fmla="*/ 76200 w 342900"/>
                <a:gd name="connsiteY10" fmla="*/ 266700 h 342900"/>
                <a:gd name="connsiteX11" fmla="*/ 104775 w 342900"/>
                <a:gd name="connsiteY11" fmla="*/ 238125 h 342900"/>
                <a:gd name="connsiteX12" fmla="*/ 133350 w 342900"/>
                <a:gd name="connsiteY12" fmla="*/ 266700 h 342900"/>
                <a:gd name="connsiteX13" fmla="*/ 104775 w 342900"/>
                <a:gd name="connsiteY13" fmla="*/ 295275 h 342900"/>
                <a:gd name="connsiteX14" fmla="*/ 104775 w 342900"/>
                <a:gd name="connsiteY14" fmla="*/ 200025 h 342900"/>
                <a:gd name="connsiteX15" fmla="*/ 76200 w 342900"/>
                <a:gd name="connsiteY15" fmla="*/ 171450 h 342900"/>
                <a:gd name="connsiteX16" fmla="*/ 104775 w 342900"/>
                <a:gd name="connsiteY16" fmla="*/ 142875 h 342900"/>
                <a:gd name="connsiteX17" fmla="*/ 133350 w 342900"/>
                <a:gd name="connsiteY17" fmla="*/ 171450 h 342900"/>
                <a:gd name="connsiteX18" fmla="*/ 104775 w 342900"/>
                <a:gd name="connsiteY18" fmla="*/ 200025 h 342900"/>
                <a:gd name="connsiteX19" fmla="*/ 104775 w 342900"/>
                <a:gd name="connsiteY19" fmla="*/ 104775 h 342900"/>
                <a:gd name="connsiteX20" fmla="*/ 76200 w 342900"/>
                <a:gd name="connsiteY20" fmla="*/ 76200 h 342900"/>
                <a:gd name="connsiteX21" fmla="*/ 104775 w 342900"/>
                <a:gd name="connsiteY21" fmla="*/ 47625 h 342900"/>
                <a:gd name="connsiteX22" fmla="*/ 133350 w 342900"/>
                <a:gd name="connsiteY22" fmla="*/ 76200 h 342900"/>
                <a:gd name="connsiteX23" fmla="*/ 104775 w 342900"/>
                <a:gd name="connsiteY23" fmla="*/ 104775 h 342900"/>
                <a:gd name="connsiteX24" fmla="*/ 238125 w 342900"/>
                <a:gd name="connsiteY24" fmla="*/ 295275 h 342900"/>
                <a:gd name="connsiteX25" fmla="*/ 209550 w 342900"/>
                <a:gd name="connsiteY25" fmla="*/ 266700 h 342900"/>
                <a:gd name="connsiteX26" fmla="*/ 238125 w 342900"/>
                <a:gd name="connsiteY26" fmla="*/ 238125 h 342900"/>
                <a:gd name="connsiteX27" fmla="*/ 266700 w 342900"/>
                <a:gd name="connsiteY27" fmla="*/ 266700 h 342900"/>
                <a:gd name="connsiteX28" fmla="*/ 238125 w 342900"/>
                <a:gd name="connsiteY28" fmla="*/ 295275 h 342900"/>
                <a:gd name="connsiteX29" fmla="*/ 238125 w 342900"/>
                <a:gd name="connsiteY29" fmla="*/ 200025 h 342900"/>
                <a:gd name="connsiteX30" fmla="*/ 209550 w 342900"/>
                <a:gd name="connsiteY30" fmla="*/ 171450 h 342900"/>
                <a:gd name="connsiteX31" fmla="*/ 238125 w 342900"/>
                <a:gd name="connsiteY31" fmla="*/ 142875 h 342900"/>
                <a:gd name="connsiteX32" fmla="*/ 266700 w 342900"/>
                <a:gd name="connsiteY32" fmla="*/ 171450 h 342900"/>
                <a:gd name="connsiteX33" fmla="*/ 238125 w 342900"/>
                <a:gd name="connsiteY33" fmla="*/ 200025 h 342900"/>
                <a:gd name="connsiteX34" fmla="*/ 238125 w 342900"/>
                <a:gd name="connsiteY34" fmla="*/ 104775 h 342900"/>
                <a:gd name="connsiteX35" fmla="*/ 209550 w 342900"/>
                <a:gd name="connsiteY35" fmla="*/ 76200 h 342900"/>
                <a:gd name="connsiteX36" fmla="*/ 238125 w 342900"/>
                <a:gd name="connsiteY36" fmla="*/ 47625 h 342900"/>
                <a:gd name="connsiteX37" fmla="*/ 266700 w 342900"/>
                <a:gd name="connsiteY37" fmla="*/ 76200 h 342900"/>
                <a:gd name="connsiteX38" fmla="*/ 238125 w 342900"/>
                <a:gd name="connsiteY38" fmla="*/ 104775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42900" h="342900">
                  <a:moveTo>
                    <a:pt x="304800" y="0"/>
                  </a:moveTo>
                  <a:lnTo>
                    <a:pt x="38100" y="0"/>
                  </a:lnTo>
                  <a:cubicBezTo>
                    <a:pt x="17058" y="0"/>
                    <a:pt x="0" y="17058"/>
                    <a:pt x="0" y="38100"/>
                  </a:cubicBezTo>
                  <a:lnTo>
                    <a:pt x="0" y="304800"/>
                  </a:lnTo>
                  <a:cubicBezTo>
                    <a:pt x="0" y="325842"/>
                    <a:pt x="17058" y="342900"/>
                    <a:pt x="38100" y="342900"/>
                  </a:cubicBezTo>
                  <a:lnTo>
                    <a:pt x="304800" y="342900"/>
                  </a:lnTo>
                  <a:cubicBezTo>
                    <a:pt x="325842" y="342900"/>
                    <a:pt x="342900" y="325842"/>
                    <a:pt x="342900" y="304800"/>
                  </a:cubicBezTo>
                  <a:lnTo>
                    <a:pt x="342900" y="38100"/>
                  </a:lnTo>
                  <a:cubicBezTo>
                    <a:pt x="342900" y="17058"/>
                    <a:pt x="325842" y="0"/>
                    <a:pt x="304800" y="0"/>
                  </a:cubicBezTo>
                  <a:close/>
                  <a:moveTo>
                    <a:pt x="104775" y="295275"/>
                  </a:moveTo>
                  <a:cubicBezTo>
                    <a:pt x="88993" y="295275"/>
                    <a:pt x="76200" y="282482"/>
                    <a:pt x="76200" y="266700"/>
                  </a:cubicBezTo>
                  <a:cubicBezTo>
                    <a:pt x="76200" y="250918"/>
                    <a:pt x="88993" y="238125"/>
                    <a:pt x="104775" y="238125"/>
                  </a:cubicBezTo>
                  <a:cubicBezTo>
                    <a:pt x="120557" y="238125"/>
                    <a:pt x="133350" y="250918"/>
                    <a:pt x="133350" y="266700"/>
                  </a:cubicBezTo>
                  <a:cubicBezTo>
                    <a:pt x="133350" y="282482"/>
                    <a:pt x="120557" y="295275"/>
                    <a:pt x="104775" y="295275"/>
                  </a:cubicBezTo>
                  <a:close/>
                  <a:moveTo>
                    <a:pt x="104775" y="200025"/>
                  </a:moveTo>
                  <a:cubicBezTo>
                    <a:pt x="88993" y="200025"/>
                    <a:pt x="76200" y="187232"/>
                    <a:pt x="76200" y="171450"/>
                  </a:cubicBezTo>
                  <a:cubicBezTo>
                    <a:pt x="76200" y="155668"/>
                    <a:pt x="88993" y="142875"/>
                    <a:pt x="104775" y="142875"/>
                  </a:cubicBezTo>
                  <a:cubicBezTo>
                    <a:pt x="120557" y="142875"/>
                    <a:pt x="133350" y="155668"/>
                    <a:pt x="133350" y="171450"/>
                  </a:cubicBezTo>
                  <a:cubicBezTo>
                    <a:pt x="133350" y="187232"/>
                    <a:pt x="120557" y="200025"/>
                    <a:pt x="104775" y="200025"/>
                  </a:cubicBezTo>
                  <a:close/>
                  <a:moveTo>
                    <a:pt x="104775" y="104775"/>
                  </a:moveTo>
                  <a:cubicBezTo>
                    <a:pt x="88993" y="104775"/>
                    <a:pt x="76200" y="91982"/>
                    <a:pt x="76200" y="76200"/>
                  </a:cubicBezTo>
                  <a:cubicBezTo>
                    <a:pt x="76200" y="60418"/>
                    <a:pt x="88993" y="47625"/>
                    <a:pt x="104775" y="47625"/>
                  </a:cubicBezTo>
                  <a:cubicBezTo>
                    <a:pt x="120557" y="47625"/>
                    <a:pt x="133350" y="60418"/>
                    <a:pt x="133350" y="76200"/>
                  </a:cubicBezTo>
                  <a:cubicBezTo>
                    <a:pt x="133350" y="91982"/>
                    <a:pt x="120557" y="104775"/>
                    <a:pt x="104775" y="104775"/>
                  </a:cubicBezTo>
                  <a:close/>
                  <a:moveTo>
                    <a:pt x="238125" y="295275"/>
                  </a:moveTo>
                  <a:cubicBezTo>
                    <a:pt x="222343" y="295275"/>
                    <a:pt x="209550" y="282482"/>
                    <a:pt x="209550" y="266700"/>
                  </a:cubicBezTo>
                  <a:cubicBezTo>
                    <a:pt x="209550" y="250918"/>
                    <a:pt x="222343" y="238125"/>
                    <a:pt x="238125" y="238125"/>
                  </a:cubicBezTo>
                  <a:cubicBezTo>
                    <a:pt x="253907" y="238125"/>
                    <a:pt x="266700" y="250918"/>
                    <a:pt x="266700" y="266700"/>
                  </a:cubicBezTo>
                  <a:cubicBezTo>
                    <a:pt x="266700" y="282482"/>
                    <a:pt x="253907" y="295275"/>
                    <a:pt x="238125" y="295275"/>
                  </a:cubicBezTo>
                  <a:close/>
                  <a:moveTo>
                    <a:pt x="238125" y="200025"/>
                  </a:moveTo>
                  <a:cubicBezTo>
                    <a:pt x="222343" y="200025"/>
                    <a:pt x="209550" y="187232"/>
                    <a:pt x="209550" y="171450"/>
                  </a:cubicBezTo>
                  <a:cubicBezTo>
                    <a:pt x="209550" y="155668"/>
                    <a:pt x="222343" y="142875"/>
                    <a:pt x="238125" y="142875"/>
                  </a:cubicBezTo>
                  <a:cubicBezTo>
                    <a:pt x="253907" y="142875"/>
                    <a:pt x="266700" y="155668"/>
                    <a:pt x="266700" y="171450"/>
                  </a:cubicBezTo>
                  <a:cubicBezTo>
                    <a:pt x="266700" y="187232"/>
                    <a:pt x="253907" y="200025"/>
                    <a:pt x="238125" y="200025"/>
                  </a:cubicBezTo>
                  <a:close/>
                  <a:moveTo>
                    <a:pt x="238125" y="104775"/>
                  </a:moveTo>
                  <a:cubicBezTo>
                    <a:pt x="222343" y="104775"/>
                    <a:pt x="209550" y="91982"/>
                    <a:pt x="209550" y="76200"/>
                  </a:cubicBezTo>
                  <a:cubicBezTo>
                    <a:pt x="209550" y="60418"/>
                    <a:pt x="222343" y="47625"/>
                    <a:pt x="238125" y="47625"/>
                  </a:cubicBezTo>
                  <a:cubicBezTo>
                    <a:pt x="253907" y="47625"/>
                    <a:pt x="266700" y="60418"/>
                    <a:pt x="266700" y="76200"/>
                  </a:cubicBezTo>
                  <a:cubicBezTo>
                    <a:pt x="266700" y="91982"/>
                    <a:pt x="253907" y="104775"/>
                    <a:pt x="238125" y="104775"/>
                  </a:cubicBezTo>
                  <a:close/>
                </a:path>
              </a:pathLst>
            </a:custGeom>
            <a:solidFill>
              <a:schemeClr val="tx2"/>
            </a:solidFill>
            <a:ln w="9525" cap="flat">
              <a:solidFill>
                <a:schemeClr val="tx2"/>
              </a:solidFill>
              <a:prstDash val="solid"/>
              <a:miter/>
            </a:ln>
            <a:effectLst/>
          </p:spPr>
          <p:txBody>
            <a:bodyPr rtlCol="0" anchor="ctr"/>
            <a:lstStyle/>
            <a:p>
              <a:endParaRPr lang="en-US"/>
            </a:p>
          </p:txBody>
        </p:sp>
      </p:grpSp>
      <p:sp>
        <p:nvSpPr>
          <p:cNvPr id="66" name="Rechteck 65">
            <a:extLst>
              <a:ext uri="{FF2B5EF4-FFF2-40B4-BE49-F238E27FC236}">
                <a16:creationId xmlns:a16="http://schemas.microsoft.com/office/drawing/2014/main" id="{E2704B2D-1417-4346-BC63-2C58821F32C5}"/>
              </a:ext>
            </a:extLst>
          </p:cNvPr>
          <p:cNvSpPr/>
          <p:nvPr/>
        </p:nvSpPr>
        <p:spPr>
          <a:xfrm>
            <a:off x="1278011" y="5552996"/>
            <a:ext cx="2161286" cy="993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err="1">
                <a:solidFill>
                  <a:srgbClr val="92D050"/>
                </a:solidFill>
                <a:latin typeface="Source Sans Pro" panose="020B0503030403020204" pitchFamily="34" charset="0"/>
                <a:ea typeface="Source Sans Pro" panose="020B0503030403020204" pitchFamily="34" charset="0"/>
              </a:rPr>
              <a:t>Identical</a:t>
            </a:r>
            <a:endParaRPr lang="de-DE" b="1" dirty="0">
              <a:solidFill>
                <a:srgbClr val="92D050"/>
              </a:solidFill>
              <a:latin typeface="Source Sans Pro" panose="020B0503030403020204" pitchFamily="34" charset="0"/>
              <a:ea typeface="Source Sans Pro" panose="020B0503030403020204" pitchFamily="34" charset="0"/>
            </a:endParaRPr>
          </a:p>
          <a:p>
            <a:pPr algn="ctr"/>
            <a:r>
              <a:rPr lang="de-DE" b="1" dirty="0">
                <a:solidFill>
                  <a:schemeClr val="tx2"/>
                </a:solidFill>
                <a:latin typeface="Source Sans Pro" panose="020B0503030403020204" pitchFamily="34" charset="0"/>
                <a:ea typeface="Source Sans Pro" panose="020B0503030403020204" pitchFamily="34" charset="0"/>
              </a:rPr>
              <a:t>Latent </a:t>
            </a:r>
            <a:r>
              <a:rPr lang="de-DE" b="1" dirty="0" err="1">
                <a:solidFill>
                  <a:schemeClr val="tx2"/>
                </a:solidFill>
                <a:latin typeface="Source Sans Pro" panose="020B0503030403020204" pitchFamily="34" charset="0"/>
                <a:ea typeface="Source Sans Pro" panose="020B0503030403020204" pitchFamily="34" charset="0"/>
              </a:rPr>
              <a:t>distributions</a:t>
            </a:r>
            <a:r>
              <a:rPr lang="de-DE" b="1" dirty="0">
                <a:solidFill>
                  <a:schemeClr val="tx2"/>
                </a:solidFill>
                <a:latin typeface="Source Sans Pro" panose="020B0503030403020204" pitchFamily="34" charset="0"/>
                <a:ea typeface="Source Sans Pro" panose="020B0503030403020204" pitchFamily="34" charset="0"/>
              </a:rPr>
              <a:t> </a:t>
            </a:r>
            <a:br>
              <a:rPr lang="de-DE" dirty="0">
                <a:solidFill>
                  <a:schemeClr val="tx2"/>
                </a:solidFill>
                <a:latin typeface="Source Sans Pro" panose="020B0503030403020204" pitchFamily="34" charset="0"/>
                <a:ea typeface="Source Sans Pro" panose="020B0503030403020204" pitchFamily="34" charset="0"/>
              </a:rPr>
            </a:br>
            <a:r>
              <a:rPr lang="de-DE" dirty="0">
                <a:solidFill>
                  <a:schemeClr val="tx2"/>
                </a:solidFill>
                <a:latin typeface="Source Sans Pro" panose="020B0503030403020204" pitchFamily="34" charset="0"/>
                <a:ea typeface="Source Sans Pro" panose="020B0503030403020204" pitchFamily="34" charset="0"/>
              </a:rPr>
              <a:t>in </a:t>
            </a:r>
            <a:r>
              <a:rPr lang="de-DE" dirty="0" err="1">
                <a:solidFill>
                  <a:schemeClr val="tx2"/>
                </a:solidFill>
                <a:latin typeface="Source Sans Pro" panose="020B0503030403020204" pitchFamily="34" charset="0"/>
                <a:ea typeface="Source Sans Pro" panose="020B0503030403020204" pitchFamily="34" charset="0"/>
              </a:rPr>
              <a:t>both</a:t>
            </a:r>
            <a:r>
              <a:rPr lang="de-DE" dirty="0">
                <a:solidFill>
                  <a:schemeClr val="tx2"/>
                </a:solidFill>
                <a:latin typeface="Source Sans Pro" panose="020B0503030403020204" pitchFamily="34" charset="0"/>
                <a:ea typeface="Source Sans Pro" panose="020B0503030403020204" pitchFamily="34" charset="0"/>
              </a:rPr>
              <a:t> </a:t>
            </a:r>
            <a:r>
              <a:rPr lang="de-DE" dirty="0" err="1">
                <a:solidFill>
                  <a:schemeClr val="tx2"/>
                </a:solidFill>
                <a:latin typeface="Source Sans Pro" panose="020B0503030403020204" pitchFamily="34" charset="0"/>
                <a:ea typeface="Source Sans Pro" panose="020B0503030403020204" pitchFamily="34" charset="0"/>
              </a:rPr>
              <a:t>samples</a:t>
            </a:r>
            <a:endParaRPr lang="en-US" dirty="0">
              <a:solidFill>
                <a:schemeClr val="tx2"/>
              </a:solidFill>
              <a:latin typeface="Source Sans Pro" panose="020B0503030403020204" pitchFamily="34" charset="0"/>
              <a:ea typeface="Source Sans Pro" panose="020B0503030403020204" pitchFamily="34" charset="0"/>
            </a:endParaRPr>
          </a:p>
        </p:txBody>
      </p:sp>
      <p:sp>
        <p:nvSpPr>
          <p:cNvPr id="67" name="Rechteck 66">
            <a:extLst>
              <a:ext uri="{FF2B5EF4-FFF2-40B4-BE49-F238E27FC236}">
                <a16:creationId xmlns:a16="http://schemas.microsoft.com/office/drawing/2014/main" id="{3B77CFEC-4011-4892-BA67-4295C8978BCB}"/>
              </a:ext>
            </a:extLst>
          </p:cNvPr>
          <p:cNvSpPr/>
          <p:nvPr/>
        </p:nvSpPr>
        <p:spPr>
          <a:xfrm>
            <a:off x="3821509" y="5552996"/>
            <a:ext cx="2161286" cy="993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a:solidFill>
                  <a:schemeClr val="accent3"/>
                </a:solidFill>
                <a:latin typeface="Source Sans Pro" panose="020B0503030403020204" pitchFamily="34" charset="0"/>
                <a:ea typeface="Source Sans Pro" panose="020B0503030403020204" pitchFamily="34" charset="0"/>
              </a:rPr>
              <a:t>Different </a:t>
            </a:r>
          </a:p>
          <a:p>
            <a:pPr algn="ctr"/>
            <a:r>
              <a:rPr lang="de-DE" b="1" dirty="0">
                <a:solidFill>
                  <a:schemeClr val="accent3"/>
                </a:solidFill>
                <a:latin typeface="Source Sans Pro" panose="020B0503030403020204" pitchFamily="34" charset="0"/>
                <a:ea typeface="Source Sans Pro" panose="020B0503030403020204" pitchFamily="34" charset="0"/>
              </a:rPr>
              <a:t>Response </a:t>
            </a:r>
            <a:r>
              <a:rPr lang="de-DE" b="1" dirty="0" err="1">
                <a:solidFill>
                  <a:schemeClr val="accent3"/>
                </a:solidFill>
                <a:latin typeface="Source Sans Pro" panose="020B0503030403020204" pitchFamily="34" charset="0"/>
                <a:ea typeface="Source Sans Pro" panose="020B0503030403020204" pitchFamily="34" charset="0"/>
              </a:rPr>
              <a:t>Distributions</a:t>
            </a:r>
            <a:endParaRPr lang="en-US" dirty="0">
              <a:solidFill>
                <a:schemeClr val="accent3"/>
              </a:solidFill>
              <a:latin typeface="Source Sans Pro" panose="020B0503030403020204" pitchFamily="34" charset="0"/>
              <a:ea typeface="Source Sans Pro" panose="020B0503030403020204" pitchFamily="34" charset="0"/>
            </a:endParaRPr>
          </a:p>
        </p:txBody>
      </p:sp>
      <p:sp>
        <p:nvSpPr>
          <p:cNvPr id="77" name="Ellipse 76">
            <a:extLst>
              <a:ext uri="{FF2B5EF4-FFF2-40B4-BE49-F238E27FC236}">
                <a16:creationId xmlns:a16="http://schemas.microsoft.com/office/drawing/2014/main" id="{682046BE-7ECC-4F59-8B84-85387B828002}"/>
              </a:ext>
            </a:extLst>
          </p:cNvPr>
          <p:cNvSpPr/>
          <p:nvPr/>
        </p:nvSpPr>
        <p:spPr>
          <a:xfrm>
            <a:off x="9697840" y="2981843"/>
            <a:ext cx="205360" cy="19933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accent5">
                    <a:lumMod val="75000"/>
                  </a:schemeClr>
                </a:solidFill>
              </a:rPr>
              <a:t>1</a:t>
            </a:r>
            <a:endParaRPr lang="en-US" sz="1600" dirty="0">
              <a:solidFill>
                <a:schemeClr val="accent5">
                  <a:lumMod val="75000"/>
                </a:schemeClr>
              </a:solidFill>
            </a:endParaRPr>
          </a:p>
        </p:txBody>
      </p:sp>
      <p:sp>
        <p:nvSpPr>
          <p:cNvPr id="79" name="Rechteck 78">
            <a:extLst>
              <a:ext uri="{FF2B5EF4-FFF2-40B4-BE49-F238E27FC236}">
                <a16:creationId xmlns:a16="http://schemas.microsoft.com/office/drawing/2014/main" id="{00F4AC9B-2D78-4E86-89AC-C77768EE2A72}"/>
              </a:ext>
            </a:extLst>
          </p:cNvPr>
          <p:cNvSpPr/>
          <p:nvPr/>
        </p:nvSpPr>
        <p:spPr>
          <a:xfrm>
            <a:off x="9575373" y="2760045"/>
            <a:ext cx="205360" cy="146990"/>
          </a:xfrm>
          <a:prstGeom prst="rect">
            <a:avLst/>
          </a:prstGeom>
          <a:solidFill>
            <a:srgbClr val="E5AF0F"/>
          </a:solidFill>
          <a:ln w="25400">
            <a:solidFill>
              <a:schemeClr val="accent5">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80" name="Rechteck 79">
            <a:extLst>
              <a:ext uri="{FF2B5EF4-FFF2-40B4-BE49-F238E27FC236}">
                <a16:creationId xmlns:a16="http://schemas.microsoft.com/office/drawing/2014/main" id="{AFBD4B75-A2D0-4C3B-836A-B2CF305815B7}"/>
              </a:ext>
            </a:extLst>
          </p:cNvPr>
          <p:cNvSpPr/>
          <p:nvPr/>
        </p:nvSpPr>
        <p:spPr>
          <a:xfrm>
            <a:off x="9816534" y="2587733"/>
            <a:ext cx="205360" cy="319303"/>
          </a:xfrm>
          <a:prstGeom prst="rect">
            <a:avLst/>
          </a:prstGeom>
          <a:solidFill>
            <a:srgbClr val="E5AF0F"/>
          </a:solidFill>
          <a:ln w="25400">
            <a:solidFill>
              <a:schemeClr val="accent5">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81" name="Rechteck 80">
            <a:extLst>
              <a:ext uri="{FF2B5EF4-FFF2-40B4-BE49-F238E27FC236}">
                <a16:creationId xmlns:a16="http://schemas.microsoft.com/office/drawing/2014/main" id="{CE531A9D-E7C9-47DB-A180-9BCD91990707}"/>
              </a:ext>
            </a:extLst>
          </p:cNvPr>
          <p:cNvSpPr/>
          <p:nvPr/>
        </p:nvSpPr>
        <p:spPr>
          <a:xfrm>
            <a:off x="10130645" y="2340664"/>
            <a:ext cx="205360" cy="566372"/>
          </a:xfrm>
          <a:prstGeom prst="rect">
            <a:avLst/>
          </a:prstGeom>
          <a:solidFill>
            <a:srgbClr val="E5AF0F"/>
          </a:solidFill>
          <a:ln w="25400">
            <a:solidFill>
              <a:schemeClr val="accent5">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82" name="Rechteck 81">
            <a:extLst>
              <a:ext uri="{FF2B5EF4-FFF2-40B4-BE49-F238E27FC236}">
                <a16:creationId xmlns:a16="http://schemas.microsoft.com/office/drawing/2014/main" id="{036208F8-044F-4A86-BCAB-4AE533C0FBF7}"/>
              </a:ext>
            </a:extLst>
          </p:cNvPr>
          <p:cNvSpPr/>
          <p:nvPr/>
        </p:nvSpPr>
        <p:spPr>
          <a:xfrm>
            <a:off x="10588767" y="2474423"/>
            <a:ext cx="205360" cy="432613"/>
          </a:xfrm>
          <a:prstGeom prst="rect">
            <a:avLst/>
          </a:prstGeom>
          <a:solidFill>
            <a:srgbClr val="E5AF0F"/>
          </a:solidFill>
          <a:ln w="25400">
            <a:solidFill>
              <a:schemeClr val="accent5">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85" name="Ellipse 84">
            <a:extLst>
              <a:ext uri="{FF2B5EF4-FFF2-40B4-BE49-F238E27FC236}">
                <a16:creationId xmlns:a16="http://schemas.microsoft.com/office/drawing/2014/main" id="{02C267A5-500D-409D-BF13-ECD89EB3D3B2}"/>
              </a:ext>
            </a:extLst>
          </p:cNvPr>
          <p:cNvSpPr/>
          <p:nvPr/>
        </p:nvSpPr>
        <p:spPr>
          <a:xfrm>
            <a:off x="10087230" y="2981843"/>
            <a:ext cx="205360" cy="19933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accent5">
                    <a:lumMod val="75000"/>
                  </a:schemeClr>
                </a:solidFill>
              </a:rPr>
              <a:t>2</a:t>
            </a:r>
            <a:endParaRPr lang="en-US" sz="1600" dirty="0">
              <a:solidFill>
                <a:schemeClr val="accent5">
                  <a:lumMod val="75000"/>
                </a:schemeClr>
              </a:solidFill>
            </a:endParaRPr>
          </a:p>
        </p:txBody>
      </p:sp>
      <p:sp>
        <p:nvSpPr>
          <p:cNvPr id="86" name="Ellipse 85">
            <a:extLst>
              <a:ext uri="{FF2B5EF4-FFF2-40B4-BE49-F238E27FC236}">
                <a16:creationId xmlns:a16="http://schemas.microsoft.com/office/drawing/2014/main" id="{6074EFB4-F399-4B88-AA99-1FAEDCD0B856}"/>
              </a:ext>
            </a:extLst>
          </p:cNvPr>
          <p:cNvSpPr/>
          <p:nvPr/>
        </p:nvSpPr>
        <p:spPr>
          <a:xfrm>
            <a:off x="10476620" y="2981843"/>
            <a:ext cx="205360" cy="19933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accent5">
                    <a:lumMod val="75000"/>
                  </a:schemeClr>
                </a:solidFill>
              </a:rPr>
              <a:t>3</a:t>
            </a:r>
            <a:endParaRPr lang="en-US" sz="1600" dirty="0">
              <a:solidFill>
                <a:schemeClr val="accent5">
                  <a:lumMod val="75000"/>
                </a:schemeClr>
              </a:solidFill>
            </a:endParaRPr>
          </a:p>
        </p:txBody>
      </p:sp>
      <p:sp>
        <p:nvSpPr>
          <p:cNvPr id="89" name="Ellipse 88">
            <a:extLst>
              <a:ext uri="{FF2B5EF4-FFF2-40B4-BE49-F238E27FC236}">
                <a16:creationId xmlns:a16="http://schemas.microsoft.com/office/drawing/2014/main" id="{F7D736DE-B879-4B40-B644-B439953A0F0E}"/>
              </a:ext>
            </a:extLst>
          </p:cNvPr>
          <p:cNvSpPr/>
          <p:nvPr/>
        </p:nvSpPr>
        <p:spPr>
          <a:xfrm>
            <a:off x="10866010" y="2981843"/>
            <a:ext cx="205360" cy="19933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accent5">
                    <a:lumMod val="75000"/>
                  </a:schemeClr>
                </a:solidFill>
              </a:rPr>
              <a:t>4</a:t>
            </a:r>
            <a:endParaRPr lang="en-US" sz="1600" dirty="0">
              <a:solidFill>
                <a:schemeClr val="accent5">
                  <a:lumMod val="75000"/>
                </a:schemeClr>
              </a:solidFill>
            </a:endParaRPr>
          </a:p>
        </p:txBody>
      </p: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FE767303-67EB-4A91-9998-8658779D8BDF}"/>
                  </a:ext>
                </a:extLst>
              </p:cNvPr>
              <p:cNvSpPr txBox="1"/>
              <p:nvPr/>
            </p:nvSpPr>
            <p:spPr>
              <a:xfrm>
                <a:off x="5144848" y="3620644"/>
                <a:ext cx="56720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sz="3600" b="0" i="1" smtClean="0">
                              <a:solidFill>
                                <a:schemeClr val="accent5">
                                  <a:lumMod val="75000"/>
                                </a:schemeClr>
                              </a:solidFill>
                              <a:latin typeface="Cambria Math" panose="02040503050406030204" pitchFamily="18" charset="0"/>
                            </a:rPr>
                          </m:ctrlPr>
                        </m:sSubPr>
                        <m:e>
                          <m:acc>
                            <m:accPr>
                              <m:chr m:val="̅"/>
                              <m:ctrlPr>
                                <a:rPr lang="de-DE" sz="3600" b="0" i="1" smtClean="0">
                                  <a:solidFill>
                                    <a:schemeClr val="accent5">
                                      <a:lumMod val="75000"/>
                                    </a:schemeClr>
                                  </a:solidFill>
                                  <a:latin typeface="Cambria Math" panose="02040503050406030204" pitchFamily="18" charset="0"/>
                                </a:rPr>
                              </m:ctrlPr>
                            </m:accPr>
                            <m:e>
                              <m:r>
                                <a:rPr lang="de-DE" sz="3600" b="0" i="1" smtClean="0">
                                  <a:solidFill>
                                    <a:schemeClr val="accent5">
                                      <a:lumMod val="75000"/>
                                    </a:schemeClr>
                                  </a:solidFill>
                                  <a:latin typeface="Cambria Math" panose="02040503050406030204" pitchFamily="18" charset="0"/>
                                </a:rPr>
                                <m:t>𝑥</m:t>
                              </m:r>
                            </m:e>
                          </m:acc>
                        </m:e>
                        <m:sub>
                          <m:r>
                            <a:rPr lang="de-DE" sz="3600" b="0" i="1" smtClean="0">
                              <a:solidFill>
                                <a:schemeClr val="accent5">
                                  <a:lumMod val="75000"/>
                                </a:schemeClr>
                              </a:solidFill>
                              <a:latin typeface="Cambria Math" panose="02040503050406030204" pitchFamily="18" charset="0"/>
                            </a:rPr>
                            <m:t>𝐴</m:t>
                          </m:r>
                        </m:sub>
                      </m:sSub>
                    </m:oMath>
                  </m:oMathPara>
                </a14:m>
                <a:endParaRPr lang="en-US" sz="3600" dirty="0">
                  <a:solidFill>
                    <a:schemeClr val="accent5">
                      <a:lumMod val="75000"/>
                    </a:schemeClr>
                  </a:solidFill>
                </a:endParaRPr>
              </a:p>
            </p:txBody>
          </p:sp>
        </mc:Choice>
        <mc:Fallback xmlns="">
          <p:sp>
            <p:nvSpPr>
              <p:cNvPr id="9" name="Textfeld 8">
                <a:extLst>
                  <a:ext uri="{FF2B5EF4-FFF2-40B4-BE49-F238E27FC236}">
                    <a16:creationId xmlns:a16="http://schemas.microsoft.com/office/drawing/2014/main" id="{FE767303-67EB-4A91-9998-8658779D8BDF}"/>
                  </a:ext>
                </a:extLst>
              </p:cNvPr>
              <p:cNvSpPr txBox="1">
                <a:spLocks noRot="1" noChangeAspect="1" noMove="1" noResize="1" noEditPoints="1" noAdjustHandles="1" noChangeArrowheads="1" noChangeShapeType="1" noTextEdit="1"/>
              </p:cNvSpPr>
              <p:nvPr/>
            </p:nvSpPr>
            <p:spPr>
              <a:xfrm>
                <a:off x="5144848" y="3620644"/>
                <a:ext cx="567207" cy="55399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feld 95">
                <a:extLst>
                  <a:ext uri="{FF2B5EF4-FFF2-40B4-BE49-F238E27FC236}">
                    <a16:creationId xmlns:a16="http://schemas.microsoft.com/office/drawing/2014/main" id="{2EE1BDC5-FA1B-4CBF-88F8-81305CC4B592}"/>
                  </a:ext>
                </a:extLst>
              </p:cNvPr>
              <p:cNvSpPr txBox="1"/>
              <p:nvPr/>
            </p:nvSpPr>
            <p:spPr>
              <a:xfrm>
                <a:off x="4082674" y="3620644"/>
                <a:ext cx="60240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sz="3600" b="0" i="1" smtClean="0">
                              <a:solidFill>
                                <a:schemeClr val="accent6">
                                  <a:lumMod val="75000"/>
                                </a:schemeClr>
                              </a:solidFill>
                              <a:latin typeface="Cambria Math" panose="02040503050406030204" pitchFamily="18" charset="0"/>
                            </a:rPr>
                          </m:ctrlPr>
                        </m:sSubPr>
                        <m:e>
                          <m:acc>
                            <m:accPr>
                              <m:chr m:val="̅"/>
                              <m:ctrlPr>
                                <a:rPr lang="de-DE" sz="3600" b="0" i="1" smtClean="0">
                                  <a:solidFill>
                                    <a:schemeClr val="accent6">
                                      <a:lumMod val="75000"/>
                                    </a:schemeClr>
                                  </a:solidFill>
                                  <a:latin typeface="Cambria Math" panose="02040503050406030204" pitchFamily="18" charset="0"/>
                                </a:rPr>
                              </m:ctrlPr>
                            </m:accPr>
                            <m:e>
                              <m:r>
                                <a:rPr lang="de-DE" sz="3600" b="0" i="1" smtClean="0">
                                  <a:solidFill>
                                    <a:schemeClr val="accent6">
                                      <a:lumMod val="75000"/>
                                    </a:schemeClr>
                                  </a:solidFill>
                                  <a:latin typeface="Cambria Math" panose="02040503050406030204" pitchFamily="18" charset="0"/>
                                </a:rPr>
                                <m:t>𝑥</m:t>
                              </m:r>
                            </m:e>
                          </m:acc>
                        </m:e>
                        <m:sub>
                          <m:r>
                            <a:rPr lang="de-DE" sz="3600" b="0" i="1" smtClean="0">
                              <a:solidFill>
                                <a:schemeClr val="accent6">
                                  <a:lumMod val="75000"/>
                                </a:schemeClr>
                              </a:solidFill>
                              <a:latin typeface="Cambria Math" panose="02040503050406030204" pitchFamily="18" charset="0"/>
                            </a:rPr>
                            <m:t>𝐵</m:t>
                          </m:r>
                        </m:sub>
                      </m:sSub>
                    </m:oMath>
                  </m:oMathPara>
                </a14:m>
                <a:endParaRPr lang="en-US" sz="3600" dirty="0">
                  <a:solidFill>
                    <a:schemeClr val="accent6">
                      <a:lumMod val="75000"/>
                    </a:schemeClr>
                  </a:solidFill>
                </a:endParaRPr>
              </a:p>
            </p:txBody>
          </p:sp>
        </mc:Choice>
        <mc:Fallback xmlns="">
          <p:sp>
            <p:nvSpPr>
              <p:cNvPr id="96" name="Textfeld 95">
                <a:extLst>
                  <a:ext uri="{FF2B5EF4-FFF2-40B4-BE49-F238E27FC236}">
                    <a16:creationId xmlns:a16="http://schemas.microsoft.com/office/drawing/2014/main" id="{2EE1BDC5-FA1B-4CBF-88F8-81305CC4B592}"/>
                  </a:ext>
                </a:extLst>
              </p:cNvPr>
              <p:cNvSpPr txBox="1">
                <a:spLocks noRot="1" noChangeAspect="1" noMove="1" noResize="1" noEditPoints="1" noAdjustHandles="1" noChangeArrowheads="1" noChangeShapeType="1" noTextEdit="1"/>
              </p:cNvSpPr>
              <p:nvPr/>
            </p:nvSpPr>
            <p:spPr>
              <a:xfrm>
                <a:off x="4082674" y="3620644"/>
                <a:ext cx="602409" cy="55399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feld 102">
                <a:extLst>
                  <a:ext uri="{FF2B5EF4-FFF2-40B4-BE49-F238E27FC236}">
                    <a16:creationId xmlns:a16="http://schemas.microsoft.com/office/drawing/2014/main" id="{AC0011D1-FFF1-4178-9EE1-CDC50ED942F3}"/>
                  </a:ext>
                </a:extLst>
              </p:cNvPr>
              <p:cNvSpPr txBox="1"/>
              <p:nvPr/>
            </p:nvSpPr>
            <p:spPr>
              <a:xfrm>
                <a:off x="4679411" y="3620644"/>
                <a:ext cx="44884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3600" b="0" i="1" smtClean="0">
                          <a:solidFill>
                            <a:schemeClr val="accent3"/>
                          </a:solidFill>
                          <a:latin typeface="Cambria Math" panose="02040503050406030204" pitchFamily="18" charset="0"/>
                        </a:rPr>
                        <m:t>≠</m:t>
                      </m:r>
                    </m:oMath>
                  </m:oMathPara>
                </a14:m>
                <a:endParaRPr lang="en-US" sz="3600" dirty="0">
                  <a:solidFill>
                    <a:schemeClr val="accent3"/>
                  </a:solidFill>
                </a:endParaRPr>
              </a:p>
            </p:txBody>
          </p:sp>
        </mc:Choice>
        <mc:Fallback xmlns="">
          <p:sp>
            <p:nvSpPr>
              <p:cNvPr id="103" name="Textfeld 102">
                <a:extLst>
                  <a:ext uri="{FF2B5EF4-FFF2-40B4-BE49-F238E27FC236}">
                    <a16:creationId xmlns:a16="http://schemas.microsoft.com/office/drawing/2014/main" id="{AC0011D1-FFF1-4178-9EE1-CDC50ED942F3}"/>
                  </a:ext>
                </a:extLst>
              </p:cNvPr>
              <p:cNvSpPr txBox="1">
                <a:spLocks noRot="1" noChangeAspect="1" noMove="1" noResize="1" noEditPoints="1" noAdjustHandles="1" noChangeArrowheads="1" noChangeShapeType="1" noTextEdit="1"/>
              </p:cNvSpPr>
              <p:nvPr/>
            </p:nvSpPr>
            <p:spPr>
              <a:xfrm>
                <a:off x="4679411" y="3620644"/>
                <a:ext cx="448841" cy="553998"/>
              </a:xfrm>
              <a:prstGeom prst="rect">
                <a:avLst/>
              </a:prstGeom>
              <a:blipFill>
                <a:blip r:embed="rId9"/>
                <a:stretch>
                  <a:fillRect/>
                </a:stretch>
              </a:blipFill>
            </p:spPr>
            <p:txBody>
              <a:bodyPr/>
              <a:lstStyle/>
              <a:p>
                <a:r>
                  <a:rPr lang="en-US">
                    <a:noFill/>
                  </a:rPr>
                  <a:t> </a:t>
                </a:r>
              </a:p>
            </p:txBody>
          </p:sp>
        </mc:Fallback>
      </mc:AlternateContent>
      <p:grpSp>
        <p:nvGrpSpPr>
          <p:cNvPr id="104" name="Gruppieren 103">
            <a:extLst>
              <a:ext uri="{FF2B5EF4-FFF2-40B4-BE49-F238E27FC236}">
                <a16:creationId xmlns:a16="http://schemas.microsoft.com/office/drawing/2014/main" id="{089224A6-875A-40CC-BA6E-1D725A12B197}"/>
              </a:ext>
            </a:extLst>
          </p:cNvPr>
          <p:cNvGrpSpPr/>
          <p:nvPr/>
        </p:nvGrpSpPr>
        <p:grpSpPr>
          <a:xfrm>
            <a:off x="9701836" y="4522631"/>
            <a:ext cx="1373530" cy="801285"/>
            <a:chOff x="4189354" y="2994549"/>
            <a:chExt cx="2077668" cy="1212063"/>
          </a:xfrm>
        </p:grpSpPr>
        <p:sp>
          <p:nvSpPr>
            <p:cNvPr id="105" name="Ellipse 104">
              <a:extLst>
                <a:ext uri="{FF2B5EF4-FFF2-40B4-BE49-F238E27FC236}">
                  <a16:creationId xmlns:a16="http://schemas.microsoft.com/office/drawing/2014/main" id="{0B4D4B48-54D6-451B-B76C-CB299CD817FF}"/>
                </a:ext>
              </a:extLst>
            </p:cNvPr>
            <p:cNvSpPr/>
            <p:nvPr/>
          </p:nvSpPr>
          <p:spPr>
            <a:xfrm>
              <a:off x="4189355" y="3905088"/>
              <a:ext cx="310637" cy="301524"/>
            </a:xfrm>
            <a:prstGeom prst="ellipse">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9" name="Rechteck 108">
              <a:extLst>
                <a:ext uri="{FF2B5EF4-FFF2-40B4-BE49-F238E27FC236}">
                  <a16:creationId xmlns:a16="http://schemas.microsoft.com/office/drawing/2014/main" id="{8F61CFF2-D472-45BF-9934-EC399B07EAAA}"/>
                </a:ext>
              </a:extLst>
            </p:cNvPr>
            <p:cNvSpPr/>
            <p:nvPr/>
          </p:nvSpPr>
          <p:spPr>
            <a:xfrm>
              <a:off x="4189354" y="3308936"/>
              <a:ext cx="310637" cy="482993"/>
            </a:xfrm>
            <a:prstGeom prst="rect">
              <a:avLst/>
            </a:prstGeom>
            <a:solidFill>
              <a:srgbClr val="A84D97"/>
            </a:solidFill>
            <a:ln w="25400">
              <a:solidFill>
                <a:srgbClr val="6C326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110" name="Rechteck 109">
              <a:extLst>
                <a:ext uri="{FF2B5EF4-FFF2-40B4-BE49-F238E27FC236}">
                  <a16:creationId xmlns:a16="http://schemas.microsoft.com/office/drawing/2014/main" id="{27EB69D4-1CB2-43B9-BACE-D912173D0456}"/>
                </a:ext>
              </a:extLst>
            </p:cNvPr>
            <p:cNvSpPr/>
            <p:nvPr/>
          </p:nvSpPr>
          <p:spPr>
            <a:xfrm>
              <a:off x="4776434" y="2994549"/>
              <a:ext cx="310637" cy="797384"/>
            </a:xfrm>
            <a:prstGeom prst="rect">
              <a:avLst/>
            </a:prstGeom>
            <a:solidFill>
              <a:srgbClr val="A84D97"/>
            </a:solidFill>
            <a:ln w="25400">
              <a:solidFill>
                <a:srgbClr val="6C326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111" name="Rechteck 110">
              <a:extLst>
                <a:ext uri="{FF2B5EF4-FFF2-40B4-BE49-F238E27FC236}">
                  <a16:creationId xmlns:a16="http://schemas.microsoft.com/office/drawing/2014/main" id="{D03758D6-3DB0-48DE-ABD5-E3AF16460D98}"/>
                </a:ext>
              </a:extLst>
            </p:cNvPr>
            <p:cNvSpPr/>
            <p:nvPr/>
          </p:nvSpPr>
          <p:spPr>
            <a:xfrm>
              <a:off x="5363514" y="3169071"/>
              <a:ext cx="310637" cy="622859"/>
            </a:xfrm>
            <a:prstGeom prst="rect">
              <a:avLst/>
            </a:prstGeom>
            <a:solidFill>
              <a:srgbClr val="A84D97"/>
            </a:solidFill>
            <a:ln w="25400">
              <a:solidFill>
                <a:srgbClr val="6C326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113" name="Rechteck 112">
              <a:extLst>
                <a:ext uri="{FF2B5EF4-FFF2-40B4-BE49-F238E27FC236}">
                  <a16:creationId xmlns:a16="http://schemas.microsoft.com/office/drawing/2014/main" id="{7FAA5376-4E4E-4A70-95EC-37080570C278}"/>
                </a:ext>
              </a:extLst>
            </p:cNvPr>
            <p:cNvSpPr/>
            <p:nvPr/>
          </p:nvSpPr>
          <p:spPr>
            <a:xfrm>
              <a:off x="5950594" y="3569585"/>
              <a:ext cx="310637" cy="222346"/>
            </a:xfrm>
            <a:prstGeom prst="rect">
              <a:avLst/>
            </a:prstGeom>
            <a:solidFill>
              <a:srgbClr val="A84D97"/>
            </a:solidFill>
            <a:ln w="25400">
              <a:solidFill>
                <a:srgbClr val="6C326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114" name="Ellipse 113">
              <a:extLst>
                <a:ext uri="{FF2B5EF4-FFF2-40B4-BE49-F238E27FC236}">
                  <a16:creationId xmlns:a16="http://schemas.microsoft.com/office/drawing/2014/main" id="{3DE496A8-7A35-41BE-824F-6A2FEA8CB972}"/>
                </a:ext>
              </a:extLst>
            </p:cNvPr>
            <p:cNvSpPr/>
            <p:nvPr/>
          </p:nvSpPr>
          <p:spPr>
            <a:xfrm>
              <a:off x="4778365" y="3905088"/>
              <a:ext cx="310637" cy="301524"/>
            </a:xfrm>
            <a:prstGeom prst="ellipse">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5" name="Ellipse 114">
              <a:extLst>
                <a:ext uri="{FF2B5EF4-FFF2-40B4-BE49-F238E27FC236}">
                  <a16:creationId xmlns:a16="http://schemas.microsoft.com/office/drawing/2014/main" id="{35285B54-1F76-4E22-A4E2-9C9C27F9303F}"/>
                </a:ext>
              </a:extLst>
            </p:cNvPr>
            <p:cNvSpPr/>
            <p:nvPr/>
          </p:nvSpPr>
          <p:spPr>
            <a:xfrm>
              <a:off x="5367375" y="3905088"/>
              <a:ext cx="310637" cy="301524"/>
            </a:xfrm>
            <a:prstGeom prst="ellipse">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6" name="Ellipse 115">
              <a:extLst>
                <a:ext uri="{FF2B5EF4-FFF2-40B4-BE49-F238E27FC236}">
                  <a16:creationId xmlns:a16="http://schemas.microsoft.com/office/drawing/2014/main" id="{85483A61-21A4-4A29-BBC2-712B5DCC5EFD}"/>
                </a:ext>
              </a:extLst>
            </p:cNvPr>
            <p:cNvSpPr/>
            <p:nvPr/>
          </p:nvSpPr>
          <p:spPr>
            <a:xfrm>
              <a:off x="5956385" y="3905088"/>
              <a:ext cx="310637" cy="301524"/>
            </a:xfrm>
            <a:prstGeom prst="ellipse">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mc:AlternateContent xmlns:mc="http://schemas.openxmlformats.org/markup-compatibility/2006" xmlns:a14="http://schemas.microsoft.com/office/drawing/2010/main">
        <mc:Choice Requires="a14">
          <p:sp>
            <p:nvSpPr>
              <p:cNvPr id="117" name="Textfeld 116">
                <a:extLst>
                  <a:ext uri="{FF2B5EF4-FFF2-40B4-BE49-F238E27FC236}">
                    <a16:creationId xmlns:a16="http://schemas.microsoft.com/office/drawing/2014/main" id="{867605B6-1E9B-4046-AC38-07DE88AC27DD}"/>
                  </a:ext>
                </a:extLst>
              </p:cNvPr>
              <p:cNvSpPr txBox="1"/>
              <p:nvPr/>
            </p:nvSpPr>
            <p:spPr>
              <a:xfrm>
                <a:off x="10463635" y="3620644"/>
                <a:ext cx="56720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de-DE" sz="3600" b="0" i="1" smtClean="0">
                              <a:solidFill>
                                <a:schemeClr val="accent5">
                                  <a:lumMod val="75000"/>
                                </a:schemeClr>
                              </a:solidFill>
                              <a:latin typeface="Cambria Math" panose="02040503050406030204" pitchFamily="18" charset="0"/>
                            </a:rPr>
                          </m:ctrlPr>
                        </m:sSubSupPr>
                        <m:e>
                          <m:acc>
                            <m:accPr>
                              <m:chr m:val="̅"/>
                              <m:ctrlPr>
                                <a:rPr lang="de-DE" sz="3600" b="0" i="1" smtClean="0">
                                  <a:solidFill>
                                    <a:schemeClr val="accent5">
                                      <a:lumMod val="75000"/>
                                    </a:schemeClr>
                                  </a:solidFill>
                                  <a:latin typeface="Cambria Math" panose="02040503050406030204" pitchFamily="18" charset="0"/>
                                </a:rPr>
                              </m:ctrlPr>
                            </m:accPr>
                            <m:e>
                              <m:r>
                                <a:rPr lang="de-DE" sz="3600" b="0" i="1" smtClean="0">
                                  <a:solidFill>
                                    <a:schemeClr val="accent5">
                                      <a:lumMod val="75000"/>
                                    </a:schemeClr>
                                  </a:solidFill>
                                  <a:latin typeface="Cambria Math" panose="02040503050406030204" pitchFamily="18" charset="0"/>
                                </a:rPr>
                                <m:t>𝑥</m:t>
                              </m:r>
                            </m:e>
                          </m:acc>
                        </m:e>
                        <m:sub>
                          <m:r>
                            <a:rPr lang="de-DE" sz="3600" b="0" i="1" smtClean="0">
                              <a:solidFill>
                                <a:schemeClr val="accent5">
                                  <a:lumMod val="75000"/>
                                </a:schemeClr>
                              </a:solidFill>
                              <a:latin typeface="Cambria Math" panose="02040503050406030204" pitchFamily="18" charset="0"/>
                            </a:rPr>
                            <m:t>𝐴</m:t>
                          </m:r>
                        </m:sub>
                        <m:sup>
                          <m:r>
                            <a:rPr lang="de-DE" sz="3600" b="0" i="1" smtClean="0">
                              <a:solidFill>
                                <a:schemeClr val="accent4"/>
                              </a:solidFill>
                              <a:latin typeface="Cambria Math" panose="02040503050406030204" pitchFamily="18" charset="0"/>
                            </a:rPr>
                            <m:t>∗</m:t>
                          </m:r>
                        </m:sup>
                      </m:sSubSup>
                    </m:oMath>
                  </m:oMathPara>
                </a14:m>
                <a:endParaRPr lang="en-US" sz="3600" dirty="0">
                  <a:solidFill>
                    <a:schemeClr val="accent5">
                      <a:lumMod val="75000"/>
                    </a:schemeClr>
                  </a:solidFill>
                </a:endParaRPr>
              </a:p>
            </p:txBody>
          </p:sp>
        </mc:Choice>
        <mc:Fallback xmlns="">
          <p:sp>
            <p:nvSpPr>
              <p:cNvPr id="117" name="Textfeld 116">
                <a:extLst>
                  <a:ext uri="{FF2B5EF4-FFF2-40B4-BE49-F238E27FC236}">
                    <a16:creationId xmlns:a16="http://schemas.microsoft.com/office/drawing/2014/main" id="{867605B6-1E9B-4046-AC38-07DE88AC27DD}"/>
                  </a:ext>
                </a:extLst>
              </p:cNvPr>
              <p:cNvSpPr txBox="1">
                <a:spLocks noRot="1" noChangeAspect="1" noMove="1" noResize="1" noEditPoints="1" noAdjustHandles="1" noChangeArrowheads="1" noChangeShapeType="1" noTextEdit="1"/>
              </p:cNvSpPr>
              <p:nvPr/>
            </p:nvSpPr>
            <p:spPr>
              <a:xfrm>
                <a:off x="10463635" y="3620644"/>
                <a:ext cx="567207" cy="55399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feld 117">
                <a:extLst>
                  <a:ext uri="{FF2B5EF4-FFF2-40B4-BE49-F238E27FC236}">
                    <a16:creationId xmlns:a16="http://schemas.microsoft.com/office/drawing/2014/main" id="{6D522CC5-DB49-4218-A14E-5F09C4A0D784}"/>
                  </a:ext>
                </a:extLst>
              </p:cNvPr>
              <p:cNvSpPr txBox="1"/>
              <p:nvPr/>
            </p:nvSpPr>
            <p:spPr>
              <a:xfrm>
                <a:off x="9401461" y="3620644"/>
                <a:ext cx="60240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sz="3600" b="0" i="1" smtClean="0">
                              <a:solidFill>
                                <a:schemeClr val="accent6">
                                  <a:lumMod val="75000"/>
                                </a:schemeClr>
                              </a:solidFill>
                              <a:latin typeface="Cambria Math" panose="02040503050406030204" pitchFamily="18" charset="0"/>
                            </a:rPr>
                          </m:ctrlPr>
                        </m:sSubPr>
                        <m:e>
                          <m:acc>
                            <m:accPr>
                              <m:chr m:val="̅"/>
                              <m:ctrlPr>
                                <a:rPr lang="de-DE" sz="3600" b="0" i="1" smtClean="0">
                                  <a:solidFill>
                                    <a:schemeClr val="accent6">
                                      <a:lumMod val="75000"/>
                                    </a:schemeClr>
                                  </a:solidFill>
                                  <a:latin typeface="Cambria Math" panose="02040503050406030204" pitchFamily="18" charset="0"/>
                                </a:rPr>
                              </m:ctrlPr>
                            </m:accPr>
                            <m:e>
                              <m:r>
                                <a:rPr lang="de-DE" sz="3600" b="0" i="1" smtClean="0">
                                  <a:solidFill>
                                    <a:schemeClr val="accent6">
                                      <a:lumMod val="75000"/>
                                    </a:schemeClr>
                                  </a:solidFill>
                                  <a:latin typeface="Cambria Math" panose="02040503050406030204" pitchFamily="18" charset="0"/>
                                </a:rPr>
                                <m:t>𝑥</m:t>
                              </m:r>
                            </m:e>
                          </m:acc>
                        </m:e>
                        <m:sub>
                          <m:r>
                            <a:rPr lang="de-DE" sz="3600" b="0" i="1" smtClean="0">
                              <a:solidFill>
                                <a:schemeClr val="accent6">
                                  <a:lumMod val="75000"/>
                                </a:schemeClr>
                              </a:solidFill>
                              <a:latin typeface="Cambria Math" panose="02040503050406030204" pitchFamily="18" charset="0"/>
                            </a:rPr>
                            <m:t>𝐵</m:t>
                          </m:r>
                        </m:sub>
                      </m:sSub>
                    </m:oMath>
                  </m:oMathPara>
                </a14:m>
                <a:endParaRPr lang="en-US" sz="3600" dirty="0">
                  <a:solidFill>
                    <a:schemeClr val="accent6">
                      <a:lumMod val="75000"/>
                    </a:schemeClr>
                  </a:solidFill>
                </a:endParaRPr>
              </a:p>
            </p:txBody>
          </p:sp>
        </mc:Choice>
        <mc:Fallback xmlns="">
          <p:sp>
            <p:nvSpPr>
              <p:cNvPr id="118" name="Textfeld 117">
                <a:extLst>
                  <a:ext uri="{FF2B5EF4-FFF2-40B4-BE49-F238E27FC236}">
                    <a16:creationId xmlns:a16="http://schemas.microsoft.com/office/drawing/2014/main" id="{6D522CC5-DB49-4218-A14E-5F09C4A0D784}"/>
                  </a:ext>
                </a:extLst>
              </p:cNvPr>
              <p:cNvSpPr txBox="1">
                <a:spLocks noRot="1" noChangeAspect="1" noMove="1" noResize="1" noEditPoints="1" noAdjustHandles="1" noChangeArrowheads="1" noChangeShapeType="1" noTextEdit="1"/>
              </p:cNvSpPr>
              <p:nvPr/>
            </p:nvSpPr>
            <p:spPr>
              <a:xfrm>
                <a:off x="9401461" y="3620644"/>
                <a:ext cx="602409" cy="55399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Textfeld 118">
                <a:extLst>
                  <a:ext uri="{FF2B5EF4-FFF2-40B4-BE49-F238E27FC236}">
                    <a16:creationId xmlns:a16="http://schemas.microsoft.com/office/drawing/2014/main" id="{FDCC107D-212C-4B6A-B4C0-8B930036140D}"/>
                  </a:ext>
                </a:extLst>
              </p:cNvPr>
              <p:cNvSpPr txBox="1"/>
              <p:nvPr/>
            </p:nvSpPr>
            <p:spPr>
              <a:xfrm>
                <a:off x="9998198" y="3620644"/>
                <a:ext cx="44884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3600" b="0" i="1" smtClean="0">
                          <a:solidFill>
                            <a:schemeClr val="accent4"/>
                          </a:solidFill>
                          <a:latin typeface="Cambria Math" panose="02040503050406030204" pitchFamily="18" charset="0"/>
                        </a:rPr>
                        <m:t>=</m:t>
                      </m:r>
                    </m:oMath>
                  </m:oMathPara>
                </a14:m>
                <a:endParaRPr lang="en-US" sz="3600" dirty="0">
                  <a:solidFill>
                    <a:schemeClr val="accent4"/>
                  </a:solidFill>
                </a:endParaRPr>
              </a:p>
            </p:txBody>
          </p:sp>
        </mc:Choice>
        <mc:Fallback xmlns="">
          <p:sp>
            <p:nvSpPr>
              <p:cNvPr id="119" name="Textfeld 118">
                <a:extLst>
                  <a:ext uri="{FF2B5EF4-FFF2-40B4-BE49-F238E27FC236}">
                    <a16:creationId xmlns:a16="http://schemas.microsoft.com/office/drawing/2014/main" id="{FDCC107D-212C-4B6A-B4C0-8B930036140D}"/>
                  </a:ext>
                </a:extLst>
              </p:cNvPr>
              <p:cNvSpPr txBox="1">
                <a:spLocks noRot="1" noChangeAspect="1" noMove="1" noResize="1" noEditPoints="1" noAdjustHandles="1" noChangeArrowheads="1" noChangeShapeType="1" noTextEdit="1"/>
              </p:cNvSpPr>
              <p:nvPr/>
            </p:nvSpPr>
            <p:spPr>
              <a:xfrm>
                <a:off x="9998198" y="3620644"/>
                <a:ext cx="448841" cy="553998"/>
              </a:xfrm>
              <a:prstGeom prst="rect">
                <a:avLst/>
              </a:prstGeom>
              <a:blipFill>
                <a:blip r:embed="rId12"/>
                <a:stretch>
                  <a:fillRect/>
                </a:stretch>
              </a:blipFill>
            </p:spPr>
            <p:txBody>
              <a:bodyPr/>
              <a:lstStyle/>
              <a:p>
                <a:r>
                  <a:rPr lang="en-US">
                    <a:noFill/>
                  </a:rPr>
                  <a:t> </a:t>
                </a:r>
              </a:p>
            </p:txBody>
          </p:sp>
        </mc:Fallback>
      </mc:AlternateContent>
      <p:grpSp>
        <p:nvGrpSpPr>
          <p:cNvPr id="125" name="Gruppieren 124">
            <a:extLst>
              <a:ext uri="{FF2B5EF4-FFF2-40B4-BE49-F238E27FC236}">
                <a16:creationId xmlns:a16="http://schemas.microsoft.com/office/drawing/2014/main" id="{536B9529-4898-4CCA-983B-F0D3801C8439}"/>
              </a:ext>
            </a:extLst>
          </p:cNvPr>
          <p:cNvGrpSpPr/>
          <p:nvPr/>
        </p:nvGrpSpPr>
        <p:grpSpPr>
          <a:xfrm flipH="1">
            <a:off x="5990963" y="2789229"/>
            <a:ext cx="1306588" cy="2223405"/>
            <a:chOff x="2544428" y="3822382"/>
            <a:chExt cx="1805547" cy="1553233"/>
          </a:xfrm>
        </p:grpSpPr>
        <p:cxnSp>
          <p:nvCxnSpPr>
            <p:cNvPr id="126" name="Verbinder: gekrümmt 125">
              <a:extLst>
                <a:ext uri="{FF2B5EF4-FFF2-40B4-BE49-F238E27FC236}">
                  <a16:creationId xmlns:a16="http://schemas.microsoft.com/office/drawing/2014/main" id="{48B566B3-B7AF-4F2A-851A-F89B12F3E89D}"/>
                </a:ext>
              </a:extLst>
            </p:cNvPr>
            <p:cNvCxnSpPr>
              <a:cxnSpLocks/>
            </p:cNvCxnSpPr>
            <p:nvPr/>
          </p:nvCxnSpPr>
          <p:spPr>
            <a:xfrm rot="5400000" flipH="1" flipV="1">
              <a:off x="3259089" y="3107737"/>
              <a:ext cx="376241" cy="1805531"/>
            </a:xfrm>
            <a:prstGeom prst="curvedConnector2">
              <a:avLst/>
            </a:prstGeom>
            <a:ln w="38100" cap="rnd">
              <a:solidFill>
                <a:schemeClr val="accent5">
                  <a:lumMod val="75000"/>
                </a:schemeClr>
              </a:solidFill>
              <a:round/>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27" name="Verbinder: gekrümmt 126">
              <a:extLst>
                <a:ext uri="{FF2B5EF4-FFF2-40B4-BE49-F238E27FC236}">
                  <a16:creationId xmlns:a16="http://schemas.microsoft.com/office/drawing/2014/main" id="{791567CA-C93F-49FA-AAC9-585447EFFCD2}"/>
                </a:ext>
              </a:extLst>
            </p:cNvPr>
            <p:cNvCxnSpPr>
              <a:cxnSpLocks/>
            </p:cNvCxnSpPr>
            <p:nvPr/>
          </p:nvCxnSpPr>
          <p:spPr>
            <a:xfrm rot="16200000" flipH="1">
              <a:off x="3274728" y="4300369"/>
              <a:ext cx="344946" cy="1805545"/>
            </a:xfrm>
            <a:prstGeom prst="curvedConnector2">
              <a:avLst/>
            </a:prstGeom>
            <a:ln w="38100" cap="rnd">
              <a:solidFill>
                <a:schemeClr val="accent6">
                  <a:lumMod val="75000"/>
                </a:schemeClr>
              </a:solidFill>
              <a:roun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sp>
        <p:nvSpPr>
          <p:cNvPr id="14" name="Textfeld 13">
            <a:extLst>
              <a:ext uri="{FF2B5EF4-FFF2-40B4-BE49-F238E27FC236}">
                <a16:creationId xmlns:a16="http://schemas.microsoft.com/office/drawing/2014/main" id="{12211152-1AFA-45F2-B223-EA963027034C}"/>
              </a:ext>
            </a:extLst>
          </p:cNvPr>
          <p:cNvSpPr txBox="1"/>
          <p:nvPr/>
        </p:nvSpPr>
        <p:spPr>
          <a:xfrm>
            <a:off x="6247598" y="5552996"/>
            <a:ext cx="2393401"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algn="ctr">
              <a:defRPr b="1">
                <a:solidFill>
                  <a:srgbClr val="92D050"/>
                </a:solidFill>
                <a:latin typeface="Source Sans Pro" panose="020B0503030403020204" pitchFamily="34" charset="0"/>
                <a:ea typeface="Source Sans Pro" panose="020B05030304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dirty="0" err="1">
                <a:solidFill>
                  <a:schemeClr val="tx2"/>
                </a:solidFill>
              </a:rPr>
              <a:t>Align</a:t>
            </a:r>
            <a:r>
              <a:rPr lang="de-DE" b="0" dirty="0">
                <a:solidFill>
                  <a:schemeClr val="tx2"/>
                </a:solidFill>
              </a:rPr>
              <a:t> Response </a:t>
            </a:r>
            <a:r>
              <a:rPr lang="de-DE" b="0" dirty="0" err="1">
                <a:solidFill>
                  <a:schemeClr val="tx2"/>
                </a:solidFill>
              </a:rPr>
              <a:t>Distributions</a:t>
            </a:r>
            <a:r>
              <a:rPr lang="de-DE" b="0" dirty="0">
                <a:solidFill>
                  <a:schemeClr val="tx2"/>
                </a:solidFill>
              </a:rPr>
              <a:t> </a:t>
            </a:r>
          </a:p>
          <a:p>
            <a:r>
              <a:rPr lang="de-DE" b="0" dirty="0" err="1">
                <a:solidFill>
                  <a:schemeClr val="tx2"/>
                </a:solidFill>
              </a:rPr>
              <a:t>with</a:t>
            </a:r>
            <a:r>
              <a:rPr lang="de-DE" b="0" dirty="0">
                <a:solidFill>
                  <a:schemeClr val="tx2"/>
                </a:solidFill>
              </a:rPr>
              <a:t> </a:t>
            </a:r>
            <a:r>
              <a:rPr lang="de-DE" dirty="0">
                <a:solidFill>
                  <a:srgbClr val="E5AF0F"/>
                </a:solidFill>
              </a:rPr>
              <a:t>OSE-RG</a:t>
            </a:r>
            <a:endParaRPr lang="en-US" dirty="0">
              <a:solidFill>
                <a:srgbClr val="E5AF0F"/>
              </a:solidFill>
            </a:endParaRPr>
          </a:p>
        </p:txBody>
      </p:sp>
      <p:sp>
        <p:nvSpPr>
          <p:cNvPr id="202" name="Freihandform: Form 45">
            <a:extLst>
              <a:ext uri="{FF2B5EF4-FFF2-40B4-BE49-F238E27FC236}">
                <a16:creationId xmlns:a16="http://schemas.microsoft.com/office/drawing/2014/main" id="{1518E444-F538-4A83-8051-DC0403CE6D7E}"/>
              </a:ext>
            </a:extLst>
          </p:cNvPr>
          <p:cNvSpPr/>
          <p:nvPr/>
        </p:nvSpPr>
        <p:spPr>
          <a:xfrm rot="20700000">
            <a:off x="7371394" y="3965187"/>
            <a:ext cx="411828" cy="411827"/>
          </a:xfrm>
          <a:custGeom>
            <a:avLst/>
            <a:gdLst>
              <a:gd name="connsiteX0" fmla="*/ 687254 w 1355147"/>
              <a:gd name="connsiteY0" fmla="*/ 929244 h 1355147"/>
              <a:gd name="connsiteX1" fmla="*/ 445263 w 1355147"/>
              <a:gd name="connsiteY1" fmla="*/ 687253 h 1355147"/>
              <a:gd name="connsiteX2" fmla="*/ 687254 w 1355147"/>
              <a:gd name="connsiteY2" fmla="*/ 445263 h 1355147"/>
              <a:gd name="connsiteX3" fmla="*/ 929244 w 1355147"/>
              <a:gd name="connsiteY3" fmla="*/ 687253 h 1355147"/>
              <a:gd name="connsiteX4" fmla="*/ 687254 w 1355147"/>
              <a:gd name="connsiteY4" fmla="*/ 929244 h 1355147"/>
              <a:gd name="connsiteX5" fmla="*/ 687254 w 1355147"/>
              <a:gd name="connsiteY5" fmla="*/ 929244 h 1355147"/>
              <a:gd name="connsiteX6" fmla="*/ 1180915 w 1355147"/>
              <a:gd name="connsiteY6" fmla="*/ 409771 h 1355147"/>
              <a:gd name="connsiteX7" fmla="*/ 1232539 w 1355147"/>
              <a:gd name="connsiteY7" fmla="*/ 258123 h 1355147"/>
              <a:gd name="connsiteX8" fmla="*/ 1116384 w 1355147"/>
              <a:gd name="connsiteY8" fmla="*/ 141968 h 1355147"/>
              <a:gd name="connsiteX9" fmla="*/ 964736 w 1355147"/>
              <a:gd name="connsiteY9" fmla="*/ 193593 h 1355147"/>
              <a:gd name="connsiteX10" fmla="*/ 838901 w 1355147"/>
              <a:gd name="connsiteY10" fmla="*/ 141968 h 1355147"/>
              <a:gd name="connsiteX11" fmla="*/ 767917 w 1355147"/>
              <a:gd name="connsiteY11" fmla="*/ 0 h 1355147"/>
              <a:gd name="connsiteX12" fmla="*/ 606590 w 1355147"/>
              <a:gd name="connsiteY12" fmla="*/ 0 h 1355147"/>
              <a:gd name="connsiteX13" fmla="*/ 535606 w 1355147"/>
              <a:gd name="connsiteY13" fmla="*/ 141968 h 1355147"/>
              <a:gd name="connsiteX14" fmla="*/ 409771 w 1355147"/>
              <a:gd name="connsiteY14" fmla="*/ 193593 h 1355147"/>
              <a:gd name="connsiteX15" fmla="*/ 258123 w 1355147"/>
              <a:gd name="connsiteY15" fmla="*/ 141968 h 1355147"/>
              <a:gd name="connsiteX16" fmla="*/ 145194 w 1355147"/>
              <a:gd name="connsiteY16" fmla="*/ 254897 h 1355147"/>
              <a:gd name="connsiteX17" fmla="*/ 193593 w 1355147"/>
              <a:gd name="connsiteY17" fmla="*/ 406544 h 1355147"/>
              <a:gd name="connsiteX18" fmla="*/ 141968 w 1355147"/>
              <a:gd name="connsiteY18" fmla="*/ 532380 h 1355147"/>
              <a:gd name="connsiteX19" fmla="*/ 0 w 1355147"/>
              <a:gd name="connsiteY19" fmla="*/ 603363 h 1355147"/>
              <a:gd name="connsiteX20" fmla="*/ 0 w 1355147"/>
              <a:gd name="connsiteY20" fmla="*/ 764691 h 1355147"/>
              <a:gd name="connsiteX21" fmla="*/ 141968 w 1355147"/>
              <a:gd name="connsiteY21" fmla="*/ 835675 h 1355147"/>
              <a:gd name="connsiteX22" fmla="*/ 193593 w 1355147"/>
              <a:gd name="connsiteY22" fmla="*/ 961510 h 1355147"/>
              <a:gd name="connsiteX23" fmla="*/ 145194 w 1355147"/>
              <a:gd name="connsiteY23" fmla="*/ 1113157 h 1355147"/>
              <a:gd name="connsiteX24" fmla="*/ 258123 w 1355147"/>
              <a:gd name="connsiteY24" fmla="*/ 1226086 h 1355147"/>
              <a:gd name="connsiteX25" fmla="*/ 409771 w 1355147"/>
              <a:gd name="connsiteY25" fmla="*/ 1177688 h 1355147"/>
              <a:gd name="connsiteX26" fmla="*/ 535606 w 1355147"/>
              <a:gd name="connsiteY26" fmla="*/ 1229313 h 1355147"/>
              <a:gd name="connsiteX27" fmla="*/ 606590 w 1355147"/>
              <a:gd name="connsiteY27" fmla="*/ 1371281 h 1355147"/>
              <a:gd name="connsiteX28" fmla="*/ 767917 w 1355147"/>
              <a:gd name="connsiteY28" fmla="*/ 1371281 h 1355147"/>
              <a:gd name="connsiteX29" fmla="*/ 838901 w 1355147"/>
              <a:gd name="connsiteY29" fmla="*/ 1229313 h 1355147"/>
              <a:gd name="connsiteX30" fmla="*/ 964736 w 1355147"/>
              <a:gd name="connsiteY30" fmla="*/ 1177688 h 1355147"/>
              <a:gd name="connsiteX31" fmla="*/ 1116384 w 1355147"/>
              <a:gd name="connsiteY31" fmla="*/ 1229313 h 1355147"/>
              <a:gd name="connsiteX32" fmla="*/ 1229313 w 1355147"/>
              <a:gd name="connsiteY32" fmla="*/ 1113157 h 1355147"/>
              <a:gd name="connsiteX33" fmla="*/ 1180915 w 1355147"/>
              <a:gd name="connsiteY33" fmla="*/ 964736 h 1355147"/>
              <a:gd name="connsiteX34" fmla="*/ 1232539 w 1355147"/>
              <a:gd name="connsiteY34" fmla="*/ 838901 h 1355147"/>
              <a:gd name="connsiteX35" fmla="*/ 1374507 w 1355147"/>
              <a:gd name="connsiteY35" fmla="*/ 767917 h 1355147"/>
              <a:gd name="connsiteX36" fmla="*/ 1374507 w 1355147"/>
              <a:gd name="connsiteY36" fmla="*/ 606590 h 1355147"/>
              <a:gd name="connsiteX37" fmla="*/ 1232539 w 1355147"/>
              <a:gd name="connsiteY37" fmla="*/ 535606 h 1355147"/>
              <a:gd name="connsiteX38" fmla="*/ 1180915 w 1355147"/>
              <a:gd name="connsiteY38" fmla="*/ 409771 h 135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55147" h="1355147">
                <a:moveTo>
                  <a:pt x="687254" y="929244"/>
                </a:moveTo>
                <a:cubicBezTo>
                  <a:pt x="551739" y="929244"/>
                  <a:pt x="445263" y="819542"/>
                  <a:pt x="445263" y="687253"/>
                </a:cubicBezTo>
                <a:cubicBezTo>
                  <a:pt x="445263" y="551739"/>
                  <a:pt x="554965" y="445263"/>
                  <a:pt x="687254" y="445263"/>
                </a:cubicBezTo>
                <a:cubicBezTo>
                  <a:pt x="822768" y="445263"/>
                  <a:pt x="929244" y="554965"/>
                  <a:pt x="929244" y="687253"/>
                </a:cubicBezTo>
                <a:cubicBezTo>
                  <a:pt x="929244" y="819542"/>
                  <a:pt x="822768" y="929244"/>
                  <a:pt x="687254" y="929244"/>
                </a:cubicBezTo>
                <a:lnTo>
                  <a:pt x="687254" y="929244"/>
                </a:lnTo>
                <a:close/>
                <a:moveTo>
                  <a:pt x="1180915" y="409771"/>
                </a:moveTo>
                <a:lnTo>
                  <a:pt x="1232539" y="258123"/>
                </a:lnTo>
                <a:lnTo>
                  <a:pt x="1116384" y="141968"/>
                </a:lnTo>
                <a:lnTo>
                  <a:pt x="964736" y="193593"/>
                </a:lnTo>
                <a:cubicBezTo>
                  <a:pt x="926018" y="171007"/>
                  <a:pt x="880846" y="154874"/>
                  <a:pt x="838901" y="141968"/>
                </a:cubicBezTo>
                <a:lnTo>
                  <a:pt x="767917" y="0"/>
                </a:lnTo>
                <a:lnTo>
                  <a:pt x="606590" y="0"/>
                </a:lnTo>
                <a:lnTo>
                  <a:pt x="535606" y="141968"/>
                </a:lnTo>
                <a:cubicBezTo>
                  <a:pt x="490435" y="154874"/>
                  <a:pt x="448489" y="171007"/>
                  <a:pt x="409771" y="193593"/>
                </a:cubicBezTo>
                <a:lnTo>
                  <a:pt x="258123" y="141968"/>
                </a:lnTo>
                <a:lnTo>
                  <a:pt x="145194" y="254897"/>
                </a:lnTo>
                <a:lnTo>
                  <a:pt x="193593" y="406544"/>
                </a:lnTo>
                <a:cubicBezTo>
                  <a:pt x="171007" y="445263"/>
                  <a:pt x="154874" y="490434"/>
                  <a:pt x="141968" y="532380"/>
                </a:cubicBezTo>
                <a:lnTo>
                  <a:pt x="0" y="603363"/>
                </a:lnTo>
                <a:lnTo>
                  <a:pt x="0" y="764691"/>
                </a:lnTo>
                <a:lnTo>
                  <a:pt x="141968" y="835675"/>
                </a:lnTo>
                <a:cubicBezTo>
                  <a:pt x="154874" y="880846"/>
                  <a:pt x="171007" y="922791"/>
                  <a:pt x="193593" y="961510"/>
                </a:cubicBezTo>
                <a:lnTo>
                  <a:pt x="145194" y="1113157"/>
                </a:lnTo>
                <a:lnTo>
                  <a:pt x="258123" y="1226086"/>
                </a:lnTo>
                <a:lnTo>
                  <a:pt x="409771" y="1177688"/>
                </a:lnTo>
                <a:cubicBezTo>
                  <a:pt x="448489" y="1200274"/>
                  <a:pt x="490435" y="1216407"/>
                  <a:pt x="535606" y="1229313"/>
                </a:cubicBezTo>
                <a:lnTo>
                  <a:pt x="606590" y="1371281"/>
                </a:lnTo>
                <a:lnTo>
                  <a:pt x="767917" y="1371281"/>
                </a:lnTo>
                <a:lnTo>
                  <a:pt x="838901" y="1229313"/>
                </a:lnTo>
                <a:cubicBezTo>
                  <a:pt x="884073" y="1216407"/>
                  <a:pt x="926018" y="1200274"/>
                  <a:pt x="964736" y="1177688"/>
                </a:cubicBezTo>
                <a:lnTo>
                  <a:pt x="1116384" y="1229313"/>
                </a:lnTo>
                <a:lnTo>
                  <a:pt x="1229313" y="1113157"/>
                </a:lnTo>
                <a:lnTo>
                  <a:pt x="1180915" y="964736"/>
                </a:lnTo>
                <a:cubicBezTo>
                  <a:pt x="1203501" y="926018"/>
                  <a:pt x="1219633" y="884073"/>
                  <a:pt x="1232539" y="838901"/>
                </a:cubicBezTo>
                <a:lnTo>
                  <a:pt x="1374507" y="767917"/>
                </a:lnTo>
                <a:lnTo>
                  <a:pt x="1374507" y="606590"/>
                </a:lnTo>
                <a:lnTo>
                  <a:pt x="1232539" y="535606"/>
                </a:lnTo>
                <a:cubicBezTo>
                  <a:pt x="1219633" y="490434"/>
                  <a:pt x="1203501" y="448489"/>
                  <a:pt x="1180915" y="409771"/>
                </a:cubicBezTo>
                <a:close/>
              </a:path>
            </a:pathLst>
          </a:custGeom>
          <a:solidFill>
            <a:srgbClr val="FFF0D9"/>
          </a:solidFill>
          <a:ln w="25400" cap="rnd">
            <a:solidFill>
              <a:srgbClr val="FFB641"/>
            </a:solidFill>
            <a:round/>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de-DE" sz="1350"/>
          </a:p>
        </p:txBody>
      </p:sp>
      <p:sp>
        <p:nvSpPr>
          <p:cNvPr id="203" name="Freihandform: Form 46">
            <a:extLst>
              <a:ext uri="{FF2B5EF4-FFF2-40B4-BE49-F238E27FC236}">
                <a16:creationId xmlns:a16="http://schemas.microsoft.com/office/drawing/2014/main" id="{A6EECF89-81FA-4CE8-9D4A-25611F91D48E}"/>
              </a:ext>
            </a:extLst>
          </p:cNvPr>
          <p:cNvSpPr/>
          <p:nvPr/>
        </p:nvSpPr>
        <p:spPr>
          <a:xfrm rot="20100000">
            <a:off x="6981595" y="3433097"/>
            <a:ext cx="594653" cy="594652"/>
          </a:xfrm>
          <a:custGeom>
            <a:avLst/>
            <a:gdLst>
              <a:gd name="connsiteX0" fmla="*/ 687254 w 1355147"/>
              <a:gd name="connsiteY0" fmla="*/ 929244 h 1355147"/>
              <a:gd name="connsiteX1" fmla="*/ 445263 w 1355147"/>
              <a:gd name="connsiteY1" fmla="*/ 687253 h 1355147"/>
              <a:gd name="connsiteX2" fmla="*/ 687254 w 1355147"/>
              <a:gd name="connsiteY2" fmla="*/ 445263 h 1355147"/>
              <a:gd name="connsiteX3" fmla="*/ 929244 w 1355147"/>
              <a:gd name="connsiteY3" fmla="*/ 687253 h 1355147"/>
              <a:gd name="connsiteX4" fmla="*/ 687254 w 1355147"/>
              <a:gd name="connsiteY4" fmla="*/ 929244 h 1355147"/>
              <a:gd name="connsiteX5" fmla="*/ 687254 w 1355147"/>
              <a:gd name="connsiteY5" fmla="*/ 929244 h 1355147"/>
              <a:gd name="connsiteX6" fmla="*/ 1180915 w 1355147"/>
              <a:gd name="connsiteY6" fmla="*/ 409771 h 1355147"/>
              <a:gd name="connsiteX7" fmla="*/ 1232539 w 1355147"/>
              <a:gd name="connsiteY7" fmla="*/ 258123 h 1355147"/>
              <a:gd name="connsiteX8" fmla="*/ 1116384 w 1355147"/>
              <a:gd name="connsiteY8" fmla="*/ 141968 h 1355147"/>
              <a:gd name="connsiteX9" fmla="*/ 964736 w 1355147"/>
              <a:gd name="connsiteY9" fmla="*/ 193593 h 1355147"/>
              <a:gd name="connsiteX10" fmla="*/ 838901 w 1355147"/>
              <a:gd name="connsiteY10" fmla="*/ 141968 h 1355147"/>
              <a:gd name="connsiteX11" fmla="*/ 767917 w 1355147"/>
              <a:gd name="connsiteY11" fmla="*/ 0 h 1355147"/>
              <a:gd name="connsiteX12" fmla="*/ 606590 w 1355147"/>
              <a:gd name="connsiteY12" fmla="*/ 0 h 1355147"/>
              <a:gd name="connsiteX13" fmla="*/ 535606 w 1355147"/>
              <a:gd name="connsiteY13" fmla="*/ 141968 h 1355147"/>
              <a:gd name="connsiteX14" fmla="*/ 409771 w 1355147"/>
              <a:gd name="connsiteY14" fmla="*/ 193593 h 1355147"/>
              <a:gd name="connsiteX15" fmla="*/ 258123 w 1355147"/>
              <a:gd name="connsiteY15" fmla="*/ 141968 h 1355147"/>
              <a:gd name="connsiteX16" fmla="*/ 145194 w 1355147"/>
              <a:gd name="connsiteY16" fmla="*/ 254897 h 1355147"/>
              <a:gd name="connsiteX17" fmla="*/ 193593 w 1355147"/>
              <a:gd name="connsiteY17" fmla="*/ 406544 h 1355147"/>
              <a:gd name="connsiteX18" fmla="*/ 141968 w 1355147"/>
              <a:gd name="connsiteY18" fmla="*/ 532380 h 1355147"/>
              <a:gd name="connsiteX19" fmla="*/ 0 w 1355147"/>
              <a:gd name="connsiteY19" fmla="*/ 603363 h 1355147"/>
              <a:gd name="connsiteX20" fmla="*/ 0 w 1355147"/>
              <a:gd name="connsiteY20" fmla="*/ 764691 h 1355147"/>
              <a:gd name="connsiteX21" fmla="*/ 141968 w 1355147"/>
              <a:gd name="connsiteY21" fmla="*/ 835675 h 1355147"/>
              <a:gd name="connsiteX22" fmla="*/ 193593 w 1355147"/>
              <a:gd name="connsiteY22" fmla="*/ 961510 h 1355147"/>
              <a:gd name="connsiteX23" fmla="*/ 145194 w 1355147"/>
              <a:gd name="connsiteY23" fmla="*/ 1113157 h 1355147"/>
              <a:gd name="connsiteX24" fmla="*/ 258123 w 1355147"/>
              <a:gd name="connsiteY24" fmla="*/ 1226086 h 1355147"/>
              <a:gd name="connsiteX25" fmla="*/ 409771 w 1355147"/>
              <a:gd name="connsiteY25" fmla="*/ 1177688 h 1355147"/>
              <a:gd name="connsiteX26" fmla="*/ 535606 w 1355147"/>
              <a:gd name="connsiteY26" fmla="*/ 1229313 h 1355147"/>
              <a:gd name="connsiteX27" fmla="*/ 606590 w 1355147"/>
              <a:gd name="connsiteY27" fmla="*/ 1371281 h 1355147"/>
              <a:gd name="connsiteX28" fmla="*/ 767917 w 1355147"/>
              <a:gd name="connsiteY28" fmla="*/ 1371281 h 1355147"/>
              <a:gd name="connsiteX29" fmla="*/ 838901 w 1355147"/>
              <a:gd name="connsiteY29" fmla="*/ 1229313 h 1355147"/>
              <a:gd name="connsiteX30" fmla="*/ 964736 w 1355147"/>
              <a:gd name="connsiteY30" fmla="*/ 1177688 h 1355147"/>
              <a:gd name="connsiteX31" fmla="*/ 1116384 w 1355147"/>
              <a:gd name="connsiteY31" fmla="*/ 1229313 h 1355147"/>
              <a:gd name="connsiteX32" fmla="*/ 1229313 w 1355147"/>
              <a:gd name="connsiteY32" fmla="*/ 1113157 h 1355147"/>
              <a:gd name="connsiteX33" fmla="*/ 1180915 w 1355147"/>
              <a:gd name="connsiteY33" fmla="*/ 964736 h 1355147"/>
              <a:gd name="connsiteX34" fmla="*/ 1232539 w 1355147"/>
              <a:gd name="connsiteY34" fmla="*/ 838901 h 1355147"/>
              <a:gd name="connsiteX35" fmla="*/ 1374507 w 1355147"/>
              <a:gd name="connsiteY35" fmla="*/ 767917 h 1355147"/>
              <a:gd name="connsiteX36" fmla="*/ 1374507 w 1355147"/>
              <a:gd name="connsiteY36" fmla="*/ 606590 h 1355147"/>
              <a:gd name="connsiteX37" fmla="*/ 1232539 w 1355147"/>
              <a:gd name="connsiteY37" fmla="*/ 535606 h 1355147"/>
              <a:gd name="connsiteX38" fmla="*/ 1180915 w 1355147"/>
              <a:gd name="connsiteY38" fmla="*/ 409771 h 135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55147" h="1355147">
                <a:moveTo>
                  <a:pt x="687254" y="929244"/>
                </a:moveTo>
                <a:cubicBezTo>
                  <a:pt x="551739" y="929244"/>
                  <a:pt x="445263" y="819542"/>
                  <a:pt x="445263" y="687253"/>
                </a:cubicBezTo>
                <a:cubicBezTo>
                  <a:pt x="445263" y="551739"/>
                  <a:pt x="554965" y="445263"/>
                  <a:pt x="687254" y="445263"/>
                </a:cubicBezTo>
                <a:cubicBezTo>
                  <a:pt x="822768" y="445263"/>
                  <a:pt x="929244" y="554965"/>
                  <a:pt x="929244" y="687253"/>
                </a:cubicBezTo>
                <a:cubicBezTo>
                  <a:pt x="929244" y="819542"/>
                  <a:pt x="822768" y="929244"/>
                  <a:pt x="687254" y="929244"/>
                </a:cubicBezTo>
                <a:lnTo>
                  <a:pt x="687254" y="929244"/>
                </a:lnTo>
                <a:close/>
                <a:moveTo>
                  <a:pt x="1180915" y="409771"/>
                </a:moveTo>
                <a:lnTo>
                  <a:pt x="1232539" y="258123"/>
                </a:lnTo>
                <a:lnTo>
                  <a:pt x="1116384" y="141968"/>
                </a:lnTo>
                <a:lnTo>
                  <a:pt x="964736" y="193593"/>
                </a:lnTo>
                <a:cubicBezTo>
                  <a:pt x="926018" y="171007"/>
                  <a:pt x="880846" y="154874"/>
                  <a:pt x="838901" y="141968"/>
                </a:cubicBezTo>
                <a:lnTo>
                  <a:pt x="767917" y="0"/>
                </a:lnTo>
                <a:lnTo>
                  <a:pt x="606590" y="0"/>
                </a:lnTo>
                <a:lnTo>
                  <a:pt x="535606" y="141968"/>
                </a:lnTo>
                <a:cubicBezTo>
                  <a:pt x="490435" y="154874"/>
                  <a:pt x="448489" y="171007"/>
                  <a:pt x="409771" y="193593"/>
                </a:cubicBezTo>
                <a:lnTo>
                  <a:pt x="258123" y="141968"/>
                </a:lnTo>
                <a:lnTo>
                  <a:pt x="145194" y="254897"/>
                </a:lnTo>
                <a:lnTo>
                  <a:pt x="193593" y="406544"/>
                </a:lnTo>
                <a:cubicBezTo>
                  <a:pt x="171007" y="445263"/>
                  <a:pt x="154874" y="490434"/>
                  <a:pt x="141968" y="532380"/>
                </a:cubicBezTo>
                <a:lnTo>
                  <a:pt x="0" y="603363"/>
                </a:lnTo>
                <a:lnTo>
                  <a:pt x="0" y="764691"/>
                </a:lnTo>
                <a:lnTo>
                  <a:pt x="141968" y="835675"/>
                </a:lnTo>
                <a:cubicBezTo>
                  <a:pt x="154874" y="880846"/>
                  <a:pt x="171007" y="922791"/>
                  <a:pt x="193593" y="961510"/>
                </a:cubicBezTo>
                <a:lnTo>
                  <a:pt x="145194" y="1113157"/>
                </a:lnTo>
                <a:lnTo>
                  <a:pt x="258123" y="1226086"/>
                </a:lnTo>
                <a:lnTo>
                  <a:pt x="409771" y="1177688"/>
                </a:lnTo>
                <a:cubicBezTo>
                  <a:pt x="448489" y="1200274"/>
                  <a:pt x="490435" y="1216407"/>
                  <a:pt x="535606" y="1229313"/>
                </a:cubicBezTo>
                <a:lnTo>
                  <a:pt x="606590" y="1371281"/>
                </a:lnTo>
                <a:lnTo>
                  <a:pt x="767917" y="1371281"/>
                </a:lnTo>
                <a:lnTo>
                  <a:pt x="838901" y="1229313"/>
                </a:lnTo>
                <a:cubicBezTo>
                  <a:pt x="884073" y="1216407"/>
                  <a:pt x="926018" y="1200274"/>
                  <a:pt x="964736" y="1177688"/>
                </a:cubicBezTo>
                <a:lnTo>
                  <a:pt x="1116384" y="1229313"/>
                </a:lnTo>
                <a:lnTo>
                  <a:pt x="1229313" y="1113157"/>
                </a:lnTo>
                <a:lnTo>
                  <a:pt x="1180915" y="964736"/>
                </a:lnTo>
                <a:cubicBezTo>
                  <a:pt x="1203501" y="926018"/>
                  <a:pt x="1219633" y="884073"/>
                  <a:pt x="1232539" y="838901"/>
                </a:cubicBezTo>
                <a:lnTo>
                  <a:pt x="1374507" y="767917"/>
                </a:lnTo>
                <a:lnTo>
                  <a:pt x="1374507" y="606590"/>
                </a:lnTo>
                <a:lnTo>
                  <a:pt x="1232539" y="535606"/>
                </a:lnTo>
                <a:cubicBezTo>
                  <a:pt x="1219633" y="490434"/>
                  <a:pt x="1203501" y="448489"/>
                  <a:pt x="1180915" y="409771"/>
                </a:cubicBezTo>
                <a:close/>
              </a:path>
            </a:pathLst>
          </a:custGeom>
          <a:solidFill>
            <a:srgbClr val="FFF0D9"/>
          </a:solidFill>
          <a:ln w="25400" cap="rnd">
            <a:solidFill>
              <a:srgbClr val="FFB641"/>
            </a:solidFill>
            <a:round/>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de-DE" sz="1350"/>
          </a:p>
        </p:txBody>
      </p:sp>
      <p:sp>
        <p:nvSpPr>
          <p:cNvPr id="204" name="Freihandform: Form 45">
            <a:extLst>
              <a:ext uri="{FF2B5EF4-FFF2-40B4-BE49-F238E27FC236}">
                <a16:creationId xmlns:a16="http://schemas.microsoft.com/office/drawing/2014/main" id="{092FD83F-D11A-4B53-9CDC-66C7A7775557}"/>
              </a:ext>
            </a:extLst>
          </p:cNvPr>
          <p:cNvSpPr/>
          <p:nvPr/>
        </p:nvSpPr>
        <p:spPr>
          <a:xfrm rot="20700000">
            <a:off x="7673120" y="3706768"/>
            <a:ext cx="344815" cy="344815"/>
          </a:xfrm>
          <a:custGeom>
            <a:avLst/>
            <a:gdLst>
              <a:gd name="connsiteX0" fmla="*/ 687254 w 1355147"/>
              <a:gd name="connsiteY0" fmla="*/ 929244 h 1355147"/>
              <a:gd name="connsiteX1" fmla="*/ 445263 w 1355147"/>
              <a:gd name="connsiteY1" fmla="*/ 687253 h 1355147"/>
              <a:gd name="connsiteX2" fmla="*/ 687254 w 1355147"/>
              <a:gd name="connsiteY2" fmla="*/ 445263 h 1355147"/>
              <a:gd name="connsiteX3" fmla="*/ 929244 w 1355147"/>
              <a:gd name="connsiteY3" fmla="*/ 687253 h 1355147"/>
              <a:gd name="connsiteX4" fmla="*/ 687254 w 1355147"/>
              <a:gd name="connsiteY4" fmla="*/ 929244 h 1355147"/>
              <a:gd name="connsiteX5" fmla="*/ 687254 w 1355147"/>
              <a:gd name="connsiteY5" fmla="*/ 929244 h 1355147"/>
              <a:gd name="connsiteX6" fmla="*/ 1180915 w 1355147"/>
              <a:gd name="connsiteY6" fmla="*/ 409771 h 1355147"/>
              <a:gd name="connsiteX7" fmla="*/ 1232539 w 1355147"/>
              <a:gd name="connsiteY7" fmla="*/ 258123 h 1355147"/>
              <a:gd name="connsiteX8" fmla="*/ 1116384 w 1355147"/>
              <a:gd name="connsiteY8" fmla="*/ 141968 h 1355147"/>
              <a:gd name="connsiteX9" fmla="*/ 964736 w 1355147"/>
              <a:gd name="connsiteY9" fmla="*/ 193593 h 1355147"/>
              <a:gd name="connsiteX10" fmla="*/ 838901 w 1355147"/>
              <a:gd name="connsiteY10" fmla="*/ 141968 h 1355147"/>
              <a:gd name="connsiteX11" fmla="*/ 767917 w 1355147"/>
              <a:gd name="connsiteY11" fmla="*/ 0 h 1355147"/>
              <a:gd name="connsiteX12" fmla="*/ 606590 w 1355147"/>
              <a:gd name="connsiteY12" fmla="*/ 0 h 1355147"/>
              <a:gd name="connsiteX13" fmla="*/ 535606 w 1355147"/>
              <a:gd name="connsiteY13" fmla="*/ 141968 h 1355147"/>
              <a:gd name="connsiteX14" fmla="*/ 409771 w 1355147"/>
              <a:gd name="connsiteY14" fmla="*/ 193593 h 1355147"/>
              <a:gd name="connsiteX15" fmla="*/ 258123 w 1355147"/>
              <a:gd name="connsiteY15" fmla="*/ 141968 h 1355147"/>
              <a:gd name="connsiteX16" fmla="*/ 145194 w 1355147"/>
              <a:gd name="connsiteY16" fmla="*/ 254897 h 1355147"/>
              <a:gd name="connsiteX17" fmla="*/ 193593 w 1355147"/>
              <a:gd name="connsiteY17" fmla="*/ 406544 h 1355147"/>
              <a:gd name="connsiteX18" fmla="*/ 141968 w 1355147"/>
              <a:gd name="connsiteY18" fmla="*/ 532380 h 1355147"/>
              <a:gd name="connsiteX19" fmla="*/ 0 w 1355147"/>
              <a:gd name="connsiteY19" fmla="*/ 603363 h 1355147"/>
              <a:gd name="connsiteX20" fmla="*/ 0 w 1355147"/>
              <a:gd name="connsiteY20" fmla="*/ 764691 h 1355147"/>
              <a:gd name="connsiteX21" fmla="*/ 141968 w 1355147"/>
              <a:gd name="connsiteY21" fmla="*/ 835675 h 1355147"/>
              <a:gd name="connsiteX22" fmla="*/ 193593 w 1355147"/>
              <a:gd name="connsiteY22" fmla="*/ 961510 h 1355147"/>
              <a:gd name="connsiteX23" fmla="*/ 145194 w 1355147"/>
              <a:gd name="connsiteY23" fmla="*/ 1113157 h 1355147"/>
              <a:gd name="connsiteX24" fmla="*/ 258123 w 1355147"/>
              <a:gd name="connsiteY24" fmla="*/ 1226086 h 1355147"/>
              <a:gd name="connsiteX25" fmla="*/ 409771 w 1355147"/>
              <a:gd name="connsiteY25" fmla="*/ 1177688 h 1355147"/>
              <a:gd name="connsiteX26" fmla="*/ 535606 w 1355147"/>
              <a:gd name="connsiteY26" fmla="*/ 1229313 h 1355147"/>
              <a:gd name="connsiteX27" fmla="*/ 606590 w 1355147"/>
              <a:gd name="connsiteY27" fmla="*/ 1371281 h 1355147"/>
              <a:gd name="connsiteX28" fmla="*/ 767917 w 1355147"/>
              <a:gd name="connsiteY28" fmla="*/ 1371281 h 1355147"/>
              <a:gd name="connsiteX29" fmla="*/ 838901 w 1355147"/>
              <a:gd name="connsiteY29" fmla="*/ 1229313 h 1355147"/>
              <a:gd name="connsiteX30" fmla="*/ 964736 w 1355147"/>
              <a:gd name="connsiteY30" fmla="*/ 1177688 h 1355147"/>
              <a:gd name="connsiteX31" fmla="*/ 1116384 w 1355147"/>
              <a:gd name="connsiteY31" fmla="*/ 1229313 h 1355147"/>
              <a:gd name="connsiteX32" fmla="*/ 1229313 w 1355147"/>
              <a:gd name="connsiteY32" fmla="*/ 1113157 h 1355147"/>
              <a:gd name="connsiteX33" fmla="*/ 1180915 w 1355147"/>
              <a:gd name="connsiteY33" fmla="*/ 964736 h 1355147"/>
              <a:gd name="connsiteX34" fmla="*/ 1232539 w 1355147"/>
              <a:gd name="connsiteY34" fmla="*/ 838901 h 1355147"/>
              <a:gd name="connsiteX35" fmla="*/ 1374507 w 1355147"/>
              <a:gd name="connsiteY35" fmla="*/ 767917 h 1355147"/>
              <a:gd name="connsiteX36" fmla="*/ 1374507 w 1355147"/>
              <a:gd name="connsiteY36" fmla="*/ 606590 h 1355147"/>
              <a:gd name="connsiteX37" fmla="*/ 1232539 w 1355147"/>
              <a:gd name="connsiteY37" fmla="*/ 535606 h 1355147"/>
              <a:gd name="connsiteX38" fmla="*/ 1180915 w 1355147"/>
              <a:gd name="connsiteY38" fmla="*/ 409771 h 135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55147" h="1355147">
                <a:moveTo>
                  <a:pt x="687254" y="929244"/>
                </a:moveTo>
                <a:cubicBezTo>
                  <a:pt x="551739" y="929244"/>
                  <a:pt x="445263" y="819542"/>
                  <a:pt x="445263" y="687253"/>
                </a:cubicBezTo>
                <a:cubicBezTo>
                  <a:pt x="445263" y="551739"/>
                  <a:pt x="554965" y="445263"/>
                  <a:pt x="687254" y="445263"/>
                </a:cubicBezTo>
                <a:cubicBezTo>
                  <a:pt x="822768" y="445263"/>
                  <a:pt x="929244" y="554965"/>
                  <a:pt x="929244" y="687253"/>
                </a:cubicBezTo>
                <a:cubicBezTo>
                  <a:pt x="929244" y="819542"/>
                  <a:pt x="822768" y="929244"/>
                  <a:pt x="687254" y="929244"/>
                </a:cubicBezTo>
                <a:lnTo>
                  <a:pt x="687254" y="929244"/>
                </a:lnTo>
                <a:close/>
                <a:moveTo>
                  <a:pt x="1180915" y="409771"/>
                </a:moveTo>
                <a:lnTo>
                  <a:pt x="1232539" y="258123"/>
                </a:lnTo>
                <a:lnTo>
                  <a:pt x="1116384" y="141968"/>
                </a:lnTo>
                <a:lnTo>
                  <a:pt x="964736" y="193593"/>
                </a:lnTo>
                <a:cubicBezTo>
                  <a:pt x="926018" y="171007"/>
                  <a:pt x="880846" y="154874"/>
                  <a:pt x="838901" y="141968"/>
                </a:cubicBezTo>
                <a:lnTo>
                  <a:pt x="767917" y="0"/>
                </a:lnTo>
                <a:lnTo>
                  <a:pt x="606590" y="0"/>
                </a:lnTo>
                <a:lnTo>
                  <a:pt x="535606" y="141968"/>
                </a:lnTo>
                <a:cubicBezTo>
                  <a:pt x="490435" y="154874"/>
                  <a:pt x="448489" y="171007"/>
                  <a:pt x="409771" y="193593"/>
                </a:cubicBezTo>
                <a:lnTo>
                  <a:pt x="258123" y="141968"/>
                </a:lnTo>
                <a:lnTo>
                  <a:pt x="145194" y="254897"/>
                </a:lnTo>
                <a:lnTo>
                  <a:pt x="193593" y="406544"/>
                </a:lnTo>
                <a:cubicBezTo>
                  <a:pt x="171007" y="445263"/>
                  <a:pt x="154874" y="490434"/>
                  <a:pt x="141968" y="532380"/>
                </a:cubicBezTo>
                <a:lnTo>
                  <a:pt x="0" y="603363"/>
                </a:lnTo>
                <a:lnTo>
                  <a:pt x="0" y="764691"/>
                </a:lnTo>
                <a:lnTo>
                  <a:pt x="141968" y="835675"/>
                </a:lnTo>
                <a:cubicBezTo>
                  <a:pt x="154874" y="880846"/>
                  <a:pt x="171007" y="922791"/>
                  <a:pt x="193593" y="961510"/>
                </a:cubicBezTo>
                <a:lnTo>
                  <a:pt x="145194" y="1113157"/>
                </a:lnTo>
                <a:lnTo>
                  <a:pt x="258123" y="1226086"/>
                </a:lnTo>
                <a:lnTo>
                  <a:pt x="409771" y="1177688"/>
                </a:lnTo>
                <a:cubicBezTo>
                  <a:pt x="448489" y="1200274"/>
                  <a:pt x="490435" y="1216407"/>
                  <a:pt x="535606" y="1229313"/>
                </a:cubicBezTo>
                <a:lnTo>
                  <a:pt x="606590" y="1371281"/>
                </a:lnTo>
                <a:lnTo>
                  <a:pt x="767917" y="1371281"/>
                </a:lnTo>
                <a:lnTo>
                  <a:pt x="838901" y="1229313"/>
                </a:lnTo>
                <a:cubicBezTo>
                  <a:pt x="884073" y="1216407"/>
                  <a:pt x="926018" y="1200274"/>
                  <a:pt x="964736" y="1177688"/>
                </a:cubicBezTo>
                <a:lnTo>
                  <a:pt x="1116384" y="1229313"/>
                </a:lnTo>
                <a:lnTo>
                  <a:pt x="1229313" y="1113157"/>
                </a:lnTo>
                <a:lnTo>
                  <a:pt x="1180915" y="964736"/>
                </a:lnTo>
                <a:cubicBezTo>
                  <a:pt x="1203501" y="926018"/>
                  <a:pt x="1219633" y="884073"/>
                  <a:pt x="1232539" y="838901"/>
                </a:cubicBezTo>
                <a:lnTo>
                  <a:pt x="1374507" y="767917"/>
                </a:lnTo>
                <a:lnTo>
                  <a:pt x="1374507" y="606590"/>
                </a:lnTo>
                <a:lnTo>
                  <a:pt x="1232539" y="535606"/>
                </a:lnTo>
                <a:cubicBezTo>
                  <a:pt x="1219633" y="490434"/>
                  <a:pt x="1203501" y="448489"/>
                  <a:pt x="1180915" y="409771"/>
                </a:cubicBezTo>
                <a:close/>
              </a:path>
            </a:pathLst>
          </a:custGeom>
          <a:solidFill>
            <a:srgbClr val="FFF0D9"/>
          </a:solidFill>
          <a:ln w="25400" cap="rnd">
            <a:solidFill>
              <a:srgbClr val="FFB641"/>
            </a:solidFill>
            <a:round/>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de-DE" sz="1350"/>
          </a:p>
        </p:txBody>
      </p:sp>
      <p:grpSp>
        <p:nvGrpSpPr>
          <p:cNvPr id="19" name="Gruppieren 18">
            <a:extLst>
              <a:ext uri="{FF2B5EF4-FFF2-40B4-BE49-F238E27FC236}">
                <a16:creationId xmlns:a16="http://schemas.microsoft.com/office/drawing/2014/main" id="{5C25447E-1E51-439C-9464-130EE78304A5}"/>
              </a:ext>
            </a:extLst>
          </p:cNvPr>
          <p:cNvGrpSpPr/>
          <p:nvPr/>
        </p:nvGrpSpPr>
        <p:grpSpPr>
          <a:xfrm>
            <a:off x="7819630" y="2789228"/>
            <a:ext cx="1534786" cy="527198"/>
            <a:chOff x="7527736" y="2540768"/>
            <a:chExt cx="1306572" cy="775658"/>
          </a:xfrm>
        </p:grpSpPr>
        <p:cxnSp>
          <p:nvCxnSpPr>
            <p:cNvPr id="207" name="Verbinder: gekrümmt 206">
              <a:extLst>
                <a:ext uri="{FF2B5EF4-FFF2-40B4-BE49-F238E27FC236}">
                  <a16:creationId xmlns:a16="http://schemas.microsoft.com/office/drawing/2014/main" id="{F30C99F5-F2B6-40D9-A9C4-DEA5744D8B84}"/>
                </a:ext>
              </a:extLst>
            </p:cNvPr>
            <p:cNvCxnSpPr>
              <a:cxnSpLocks/>
            </p:cNvCxnSpPr>
            <p:nvPr/>
          </p:nvCxnSpPr>
          <p:spPr>
            <a:xfrm rot="5400000" flipH="1" flipV="1">
              <a:off x="7793193" y="2275311"/>
              <a:ext cx="775658" cy="1306572"/>
            </a:xfrm>
            <a:prstGeom prst="curvedConnector2">
              <a:avLst/>
            </a:prstGeom>
            <a:ln w="38100" cap="rnd">
              <a:solidFill>
                <a:schemeClr val="accent5">
                  <a:lumMod val="75000"/>
                </a:schemeClr>
              </a:solidFill>
              <a:round/>
              <a:tailEnd type="triangle" w="lg" len="lg"/>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B976589E-608F-4866-B564-6BBF39D789C5}"/>
                </a:ext>
              </a:extLst>
            </p:cNvPr>
            <p:cNvSpPr/>
            <p:nvPr/>
          </p:nvSpPr>
          <p:spPr>
            <a:xfrm>
              <a:off x="8051443" y="2880063"/>
              <a:ext cx="75607" cy="8849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8" name="Textfeld 207">
            <a:extLst>
              <a:ext uri="{FF2B5EF4-FFF2-40B4-BE49-F238E27FC236}">
                <a16:creationId xmlns:a16="http://schemas.microsoft.com/office/drawing/2014/main" id="{8764A592-1E54-4AA2-AF66-2A560EB9497C}"/>
              </a:ext>
            </a:extLst>
          </p:cNvPr>
          <p:cNvSpPr txBox="1"/>
          <p:nvPr/>
        </p:nvSpPr>
        <p:spPr>
          <a:xfrm>
            <a:off x="8993209" y="5552996"/>
            <a:ext cx="2393401"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algn="ctr">
              <a:defRPr b="1">
                <a:solidFill>
                  <a:srgbClr val="92D050"/>
                </a:solidFill>
                <a:latin typeface="Source Sans Pro" panose="020B0503030403020204" pitchFamily="34" charset="0"/>
                <a:ea typeface="Source Sans Pro" panose="020B05030304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dirty="0" err="1">
                <a:solidFill>
                  <a:schemeClr val="accent4"/>
                </a:solidFill>
              </a:rPr>
              <a:t>Recoded</a:t>
            </a:r>
            <a:r>
              <a:rPr lang="de-DE" dirty="0">
                <a:solidFill>
                  <a:schemeClr val="tx2"/>
                </a:solidFill>
              </a:rPr>
              <a:t> </a:t>
            </a:r>
            <a:r>
              <a:rPr lang="de-DE" b="0" dirty="0" err="1">
                <a:solidFill>
                  <a:schemeClr val="tx2"/>
                </a:solidFill>
              </a:rPr>
              <a:t>mode</a:t>
            </a:r>
            <a:r>
              <a:rPr lang="de-DE" dirty="0">
                <a:solidFill>
                  <a:schemeClr val="tx2"/>
                </a:solidFill>
              </a:rPr>
              <a:t> </a:t>
            </a:r>
            <a:r>
              <a:rPr lang="de-DE" dirty="0">
                <a:solidFill>
                  <a:schemeClr val="accent5"/>
                </a:solidFill>
              </a:rPr>
              <a:t>A</a:t>
            </a:r>
            <a:r>
              <a:rPr lang="de-DE" dirty="0">
                <a:solidFill>
                  <a:schemeClr val="tx2"/>
                </a:solidFill>
              </a:rPr>
              <a:t> </a:t>
            </a:r>
          </a:p>
          <a:p>
            <a:r>
              <a:rPr lang="de-DE" b="0" dirty="0" err="1">
                <a:solidFill>
                  <a:schemeClr val="tx2"/>
                </a:solidFill>
              </a:rPr>
              <a:t>now</a:t>
            </a:r>
            <a:r>
              <a:rPr lang="de-DE" b="0" dirty="0">
                <a:solidFill>
                  <a:schemeClr val="tx2"/>
                </a:solidFill>
              </a:rPr>
              <a:t> </a:t>
            </a:r>
            <a:r>
              <a:rPr lang="de-DE" dirty="0" err="1">
                <a:solidFill>
                  <a:schemeClr val="tx2"/>
                </a:solidFill>
              </a:rPr>
              <a:t>fits</a:t>
            </a:r>
            <a:r>
              <a:rPr lang="de-DE" b="0" dirty="0">
                <a:solidFill>
                  <a:schemeClr val="tx2"/>
                </a:solidFill>
              </a:rPr>
              <a:t> </a:t>
            </a:r>
            <a:r>
              <a:rPr lang="de-DE" b="0" dirty="0" err="1">
                <a:solidFill>
                  <a:schemeClr val="tx2"/>
                </a:solidFill>
              </a:rPr>
              <a:t>mode</a:t>
            </a:r>
            <a:r>
              <a:rPr lang="de-DE" b="0" dirty="0">
                <a:solidFill>
                  <a:schemeClr val="tx2"/>
                </a:solidFill>
              </a:rPr>
              <a:t> </a:t>
            </a:r>
            <a:r>
              <a:rPr lang="de-DE" dirty="0">
                <a:solidFill>
                  <a:schemeClr val="accent6"/>
                </a:solidFill>
              </a:rPr>
              <a:t>B</a:t>
            </a:r>
            <a:endParaRPr lang="en-US" dirty="0">
              <a:solidFill>
                <a:schemeClr val="accent6"/>
              </a:solidFill>
            </a:endParaRPr>
          </a:p>
        </p:txBody>
      </p:sp>
      <p:sp>
        <p:nvSpPr>
          <p:cNvPr id="3" name="Foliennummernplatzhalter 2">
            <a:extLst>
              <a:ext uri="{FF2B5EF4-FFF2-40B4-BE49-F238E27FC236}">
                <a16:creationId xmlns:a16="http://schemas.microsoft.com/office/drawing/2014/main" id="{1B48884D-C9A9-4545-9818-41B80D5D2D3D}"/>
              </a:ext>
            </a:extLst>
          </p:cNvPr>
          <p:cNvSpPr>
            <a:spLocks noGrp="1"/>
          </p:cNvSpPr>
          <p:nvPr>
            <p:ph type="sldNum" sz="quarter" idx="12"/>
          </p:nvPr>
        </p:nvSpPr>
        <p:spPr/>
        <p:txBody>
          <a:bodyPr/>
          <a:lstStyle/>
          <a:p>
            <a:fld id="{90C2389C-3430-4069-9E08-8BBDF98C334F}" type="slidenum">
              <a:rPr lang="en-US" smtClean="0"/>
              <a:t>23</a:t>
            </a:fld>
            <a:endParaRPr lang="en-US" dirty="0"/>
          </a:p>
        </p:txBody>
      </p:sp>
    </p:spTree>
    <p:extLst>
      <p:ext uri="{BB962C8B-B14F-4D97-AF65-F5344CB8AC3E}">
        <p14:creationId xmlns:p14="http://schemas.microsoft.com/office/powerpoint/2010/main" val="4236013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546E27-D3FB-4771-9607-05666462C84C}"/>
              </a:ext>
            </a:extLst>
          </p:cNvPr>
          <p:cNvSpPr>
            <a:spLocks noGrp="1"/>
          </p:cNvSpPr>
          <p:nvPr>
            <p:ph type="title"/>
          </p:nvPr>
        </p:nvSpPr>
        <p:spPr/>
        <p:txBody>
          <a:bodyPr>
            <a:normAutofit/>
          </a:bodyPr>
          <a:lstStyle/>
          <a:p>
            <a:r>
              <a:rPr lang="de-DE" sz="4400" dirty="0"/>
              <a:t>Linear </a:t>
            </a:r>
            <a:r>
              <a:rPr lang="de-DE" sz="4400" dirty="0" err="1"/>
              <a:t>Equating</a:t>
            </a:r>
            <a:r>
              <a:rPr lang="de-DE" sz="4400" dirty="0"/>
              <a:t> </a:t>
            </a:r>
            <a:r>
              <a:rPr lang="de-DE" sz="4400" dirty="0" err="1"/>
              <a:t>Algorithm</a:t>
            </a:r>
            <a:r>
              <a:rPr lang="de-DE" sz="4400" dirty="0"/>
              <a:t>: </a:t>
            </a:r>
            <a:r>
              <a:rPr lang="de-DE" sz="4400" dirty="0" err="1"/>
              <a:t>Recoding</a:t>
            </a:r>
            <a:r>
              <a:rPr lang="de-DE" sz="4400" dirty="0"/>
              <a:t> </a:t>
            </a:r>
            <a:r>
              <a:rPr lang="de-DE" sz="4400" dirty="0">
                <a:solidFill>
                  <a:schemeClr val="accent5"/>
                </a:solidFill>
                <a:latin typeface="Source Sans Pro Black" panose="020B0803030403020204" pitchFamily="34" charset="0"/>
                <a:ea typeface="Source Sans Pro Black" panose="020B0803030403020204" pitchFamily="34" charset="0"/>
              </a:rPr>
              <a:t>A</a:t>
            </a:r>
            <a:r>
              <a:rPr lang="de-DE" sz="4400" dirty="0"/>
              <a:t> </a:t>
            </a:r>
            <a:r>
              <a:rPr lang="de-DE" sz="4400" dirty="0" err="1"/>
              <a:t>to</a:t>
            </a:r>
            <a:r>
              <a:rPr lang="de-DE" sz="4400" dirty="0"/>
              <a:t> </a:t>
            </a:r>
            <a:r>
              <a:rPr lang="de-DE" sz="4400" dirty="0">
                <a:solidFill>
                  <a:schemeClr val="accent6"/>
                </a:solidFill>
                <a:latin typeface="Source Sans Pro Black" panose="020B0803030403020204" pitchFamily="34" charset="0"/>
                <a:ea typeface="Source Sans Pro Black" panose="020B0803030403020204" pitchFamily="34" charset="0"/>
              </a:rPr>
              <a:t>B</a:t>
            </a:r>
            <a:endParaRPr lang="en-US" sz="4400" dirty="0">
              <a:solidFill>
                <a:schemeClr val="accent6"/>
              </a:solidFill>
              <a:latin typeface="Source Sans Pro Black" panose="020B0803030403020204" pitchFamily="34" charset="0"/>
              <a:ea typeface="Source Sans Pro Black" panose="020B0803030403020204" pitchFamily="34" charset="0"/>
            </a:endParaRPr>
          </a:p>
        </p:txBody>
      </p:sp>
      <p:sp>
        <p:nvSpPr>
          <p:cNvPr id="3" name="Content Placeholder 2">
            <a:extLst>
              <a:ext uri="{FF2B5EF4-FFF2-40B4-BE49-F238E27FC236}">
                <a16:creationId xmlns:a16="http://schemas.microsoft.com/office/drawing/2014/main" id="{751F5C61-9818-47B3-A2AE-DD20388EC330}"/>
              </a:ext>
            </a:extLst>
          </p:cNvPr>
          <p:cNvSpPr>
            <a:spLocks noGrp="1"/>
          </p:cNvSpPr>
          <p:nvPr>
            <p:ph idx="1"/>
          </p:nvPr>
        </p:nvSpPr>
        <p:spPr>
          <a:xfrm>
            <a:off x="838200" y="1825625"/>
            <a:ext cx="4663190" cy="4351338"/>
          </a:xfrm>
        </p:spPr>
        <p:txBody>
          <a:bodyPr/>
          <a:lstStyle/>
          <a:p>
            <a:pPr marL="0" indent="0" algn="r">
              <a:buNone/>
            </a:pPr>
            <a:r>
              <a:rPr lang="de-DE" b="1" dirty="0"/>
              <a:t>Response </a:t>
            </a:r>
            <a:r>
              <a:rPr lang="de-DE" b="1" dirty="0" err="1"/>
              <a:t>distributions</a:t>
            </a:r>
            <a:r>
              <a:rPr lang="de-DE" b="1" dirty="0"/>
              <a:t> </a:t>
            </a:r>
          </a:p>
          <a:p>
            <a:pPr marL="0" indent="0" algn="r">
              <a:buNone/>
            </a:pPr>
            <a:r>
              <a:rPr lang="de-DE" dirty="0"/>
              <a:t>for A and B </a:t>
            </a:r>
          </a:p>
          <a:p>
            <a:pPr marL="0" indent="0" algn="r">
              <a:buNone/>
            </a:pPr>
            <a:r>
              <a:rPr lang="de-DE" dirty="0"/>
              <a:t>in a </a:t>
            </a:r>
            <a:r>
              <a:rPr lang="de-DE" b="1" dirty="0" err="1"/>
              <a:t>random</a:t>
            </a:r>
            <a:r>
              <a:rPr lang="de-DE" b="1" dirty="0"/>
              <a:t> </a:t>
            </a:r>
            <a:r>
              <a:rPr lang="de-DE" b="1" dirty="0" err="1"/>
              <a:t>groups</a:t>
            </a:r>
            <a:r>
              <a:rPr lang="de-DE" b="1" dirty="0"/>
              <a:t> design</a:t>
            </a:r>
          </a:p>
          <a:p>
            <a:pPr marL="0" indent="0" algn="r">
              <a:buNone/>
            </a:pPr>
            <a:endParaRPr lang="de-DE" dirty="0"/>
          </a:p>
          <a:p>
            <a:pPr marL="0" indent="0" algn="r">
              <a:buNone/>
            </a:pPr>
            <a:r>
              <a:rPr lang="de-DE" dirty="0" err="1"/>
              <a:t>Differences</a:t>
            </a:r>
            <a:r>
              <a:rPr lang="de-DE" dirty="0"/>
              <a:t> in </a:t>
            </a:r>
            <a:r>
              <a:rPr lang="de-DE" dirty="0" err="1"/>
              <a:t>distribution</a:t>
            </a:r>
            <a:r>
              <a:rPr lang="de-DE" dirty="0"/>
              <a:t> </a:t>
            </a:r>
            <a:r>
              <a:rPr lang="de-DE" dirty="0" err="1"/>
              <a:t>shape</a:t>
            </a:r>
            <a:r>
              <a:rPr lang="de-DE" dirty="0"/>
              <a:t> </a:t>
            </a:r>
            <a:r>
              <a:rPr lang="de-DE" dirty="0" err="1"/>
              <a:t>are</a:t>
            </a:r>
            <a:r>
              <a:rPr lang="de-DE" dirty="0"/>
              <a:t> </a:t>
            </a:r>
            <a:r>
              <a:rPr lang="de-DE" dirty="0" err="1"/>
              <a:t>measurement</a:t>
            </a:r>
            <a:r>
              <a:rPr lang="de-DE" dirty="0"/>
              <a:t> </a:t>
            </a:r>
            <a:r>
              <a:rPr lang="de-DE" dirty="0" err="1"/>
              <a:t>differences</a:t>
            </a:r>
            <a:r>
              <a:rPr lang="de-DE" dirty="0"/>
              <a:t>, not </a:t>
            </a:r>
            <a:r>
              <a:rPr lang="de-DE" dirty="0" err="1"/>
              <a:t>true</a:t>
            </a:r>
            <a:r>
              <a:rPr lang="de-DE" dirty="0"/>
              <a:t> </a:t>
            </a:r>
            <a:r>
              <a:rPr lang="de-DE" dirty="0" err="1"/>
              <a:t>differences</a:t>
            </a:r>
            <a:endParaRPr lang="de-DE" dirty="0"/>
          </a:p>
          <a:p>
            <a:pPr marL="0" indent="0" algn="r">
              <a:buNone/>
            </a:pPr>
            <a:endParaRPr lang="de-DE" dirty="0"/>
          </a:p>
          <a:p>
            <a:pPr marL="0" indent="0">
              <a:buNone/>
            </a:pPr>
            <a:endParaRPr lang="en-US" dirty="0"/>
          </a:p>
        </p:txBody>
      </p:sp>
      <p:sp>
        <p:nvSpPr>
          <p:cNvPr id="78" name="Ellipse 46">
            <a:extLst>
              <a:ext uri="{FF2B5EF4-FFF2-40B4-BE49-F238E27FC236}">
                <a16:creationId xmlns:a16="http://schemas.microsoft.com/office/drawing/2014/main" id="{C82E3713-D2A6-4E79-A381-CADF355743F0}"/>
              </a:ext>
            </a:extLst>
          </p:cNvPr>
          <p:cNvSpPr/>
          <p:nvPr/>
        </p:nvSpPr>
        <p:spPr>
          <a:xfrm>
            <a:off x="7483587" y="3487809"/>
            <a:ext cx="528603" cy="528603"/>
          </a:xfrm>
          <a:prstGeom prst="ellipse">
            <a:avLst/>
          </a:prstGeom>
          <a:solidFill>
            <a:schemeClr val="bg1"/>
          </a:solidFill>
          <a:ln w="63500">
            <a:solidFill>
              <a:srgbClr val="00AB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rgbClr val="00ABA0"/>
                </a:solidFill>
                <a:latin typeface="Source Code Pro" panose="020B0509030403020204" pitchFamily="49" charset="0"/>
                <a:ea typeface="Source Code Pro" panose="020B0509030403020204" pitchFamily="49" charset="0"/>
              </a:rPr>
              <a:t>1</a:t>
            </a:r>
            <a:endParaRPr lang="en-US" sz="3600" dirty="0">
              <a:solidFill>
                <a:srgbClr val="00ABA0"/>
              </a:solidFill>
              <a:latin typeface="Source Code Pro" panose="020B0509030403020204" pitchFamily="49" charset="0"/>
              <a:ea typeface="Source Code Pro" panose="020B0509030403020204" pitchFamily="49" charset="0"/>
            </a:endParaRPr>
          </a:p>
        </p:txBody>
      </p:sp>
      <p:sp>
        <p:nvSpPr>
          <p:cNvPr id="83" name="Ellipse 48">
            <a:extLst>
              <a:ext uri="{FF2B5EF4-FFF2-40B4-BE49-F238E27FC236}">
                <a16:creationId xmlns:a16="http://schemas.microsoft.com/office/drawing/2014/main" id="{D5DE8FD8-022F-4A64-A240-81DDEE2251D1}"/>
              </a:ext>
            </a:extLst>
          </p:cNvPr>
          <p:cNvSpPr/>
          <p:nvPr/>
        </p:nvSpPr>
        <p:spPr>
          <a:xfrm>
            <a:off x="8341444" y="3487809"/>
            <a:ext cx="528603" cy="528603"/>
          </a:xfrm>
          <a:prstGeom prst="ellipse">
            <a:avLst/>
          </a:prstGeom>
          <a:solidFill>
            <a:schemeClr val="bg1"/>
          </a:solidFill>
          <a:ln w="63500">
            <a:solidFill>
              <a:srgbClr val="00AB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rgbClr val="00ABA0"/>
                </a:solidFill>
                <a:latin typeface="Source Code Pro" panose="020B0509030403020204" pitchFamily="49" charset="0"/>
                <a:ea typeface="Source Code Pro" panose="020B0509030403020204" pitchFamily="49" charset="0"/>
              </a:rPr>
              <a:t>2</a:t>
            </a:r>
            <a:endParaRPr lang="en-US" sz="3600" dirty="0">
              <a:solidFill>
                <a:srgbClr val="00ABA0"/>
              </a:solidFill>
              <a:latin typeface="Source Code Pro" panose="020B0509030403020204" pitchFamily="49" charset="0"/>
              <a:ea typeface="Source Code Pro" panose="020B0509030403020204" pitchFamily="49" charset="0"/>
            </a:endParaRPr>
          </a:p>
        </p:txBody>
      </p:sp>
      <p:sp>
        <p:nvSpPr>
          <p:cNvPr id="84" name="Ellipse 49">
            <a:extLst>
              <a:ext uri="{FF2B5EF4-FFF2-40B4-BE49-F238E27FC236}">
                <a16:creationId xmlns:a16="http://schemas.microsoft.com/office/drawing/2014/main" id="{7128B6CA-44A7-47B7-BF30-FE9B01CEBDBB}"/>
              </a:ext>
            </a:extLst>
          </p:cNvPr>
          <p:cNvSpPr/>
          <p:nvPr/>
        </p:nvSpPr>
        <p:spPr>
          <a:xfrm>
            <a:off x="9199301" y="3487809"/>
            <a:ext cx="528603" cy="528603"/>
          </a:xfrm>
          <a:prstGeom prst="ellipse">
            <a:avLst/>
          </a:prstGeom>
          <a:solidFill>
            <a:schemeClr val="bg1"/>
          </a:solidFill>
          <a:ln w="63500">
            <a:solidFill>
              <a:srgbClr val="00AB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rgbClr val="00ABA0"/>
                </a:solidFill>
                <a:latin typeface="Source Code Pro" panose="020B0509030403020204" pitchFamily="49" charset="0"/>
                <a:ea typeface="Source Code Pro" panose="020B0509030403020204" pitchFamily="49" charset="0"/>
              </a:rPr>
              <a:t>3</a:t>
            </a:r>
            <a:endParaRPr lang="en-US" sz="3600" dirty="0">
              <a:solidFill>
                <a:srgbClr val="00ABA0"/>
              </a:solidFill>
              <a:latin typeface="Source Code Pro" panose="020B0509030403020204" pitchFamily="49" charset="0"/>
              <a:ea typeface="Source Code Pro" panose="020B0509030403020204" pitchFamily="49" charset="0"/>
            </a:endParaRPr>
          </a:p>
        </p:txBody>
      </p:sp>
      <p:sp>
        <p:nvSpPr>
          <p:cNvPr id="87" name="Ellipse 50">
            <a:extLst>
              <a:ext uri="{FF2B5EF4-FFF2-40B4-BE49-F238E27FC236}">
                <a16:creationId xmlns:a16="http://schemas.microsoft.com/office/drawing/2014/main" id="{5A7EAB78-7DE3-49EC-89B0-708D21F80968}"/>
              </a:ext>
            </a:extLst>
          </p:cNvPr>
          <p:cNvSpPr/>
          <p:nvPr/>
        </p:nvSpPr>
        <p:spPr>
          <a:xfrm>
            <a:off x="10057158" y="3487809"/>
            <a:ext cx="528603" cy="528603"/>
          </a:xfrm>
          <a:prstGeom prst="ellipse">
            <a:avLst/>
          </a:prstGeom>
          <a:solidFill>
            <a:schemeClr val="bg1"/>
          </a:solidFill>
          <a:ln w="63500">
            <a:solidFill>
              <a:srgbClr val="00AB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rgbClr val="00ABA0"/>
                </a:solidFill>
                <a:latin typeface="Source Code Pro" panose="020B0509030403020204" pitchFamily="49" charset="0"/>
                <a:ea typeface="Source Code Pro" panose="020B0509030403020204" pitchFamily="49" charset="0"/>
              </a:rPr>
              <a:t>4</a:t>
            </a:r>
            <a:endParaRPr lang="en-US" sz="3600" dirty="0">
              <a:solidFill>
                <a:srgbClr val="00ABA0"/>
              </a:solidFill>
              <a:latin typeface="Source Code Pro" panose="020B0509030403020204" pitchFamily="49" charset="0"/>
              <a:ea typeface="Source Code Pro" panose="020B0509030403020204" pitchFamily="49" charset="0"/>
            </a:endParaRPr>
          </a:p>
        </p:txBody>
      </p:sp>
      <p:sp>
        <p:nvSpPr>
          <p:cNvPr id="88" name="Ellipse 3">
            <a:extLst>
              <a:ext uri="{FF2B5EF4-FFF2-40B4-BE49-F238E27FC236}">
                <a16:creationId xmlns:a16="http://schemas.microsoft.com/office/drawing/2014/main" id="{72C4D91C-9410-41FE-B400-29B9A849C290}"/>
              </a:ext>
            </a:extLst>
          </p:cNvPr>
          <p:cNvSpPr/>
          <p:nvPr/>
        </p:nvSpPr>
        <p:spPr>
          <a:xfrm>
            <a:off x="7483587" y="4399368"/>
            <a:ext cx="528603" cy="528603"/>
          </a:xfrm>
          <a:prstGeom prst="ellipse">
            <a:avLst/>
          </a:prstGeom>
          <a:solidFill>
            <a:schemeClr val="bg1"/>
          </a:solidFill>
          <a:ln w="63500">
            <a:solidFill>
              <a:srgbClr val="A84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rgbClr val="A84D97"/>
                </a:solidFill>
                <a:latin typeface="Source Code Pro" panose="020B0509030403020204" pitchFamily="49" charset="0"/>
                <a:ea typeface="Source Code Pro" panose="020B0509030403020204" pitchFamily="49" charset="0"/>
              </a:rPr>
              <a:t>1</a:t>
            </a:r>
            <a:endParaRPr lang="en-US" sz="3600" dirty="0">
              <a:solidFill>
                <a:srgbClr val="A84D97"/>
              </a:solidFill>
              <a:latin typeface="Source Code Pro" panose="020B0509030403020204" pitchFamily="49" charset="0"/>
              <a:ea typeface="Source Code Pro" panose="020B0509030403020204" pitchFamily="49" charset="0"/>
            </a:endParaRPr>
          </a:p>
        </p:txBody>
      </p:sp>
      <p:sp>
        <p:nvSpPr>
          <p:cNvPr id="91" name="Ellipse 5">
            <a:extLst>
              <a:ext uri="{FF2B5EF4-FFF2-40B4-BE49-F238E27FC236}">
                <a16:creationId xmlns:a16="http://schemas.microsoft.com/office/drawing/2014/main" id="{43FBF76E-2CF7-4ABE-9A45-8BAC157C7EBB}"/>
              </a:ext>
            </a:extLst>
          </p:cNvPr>
          <p:cNvSpPr/>
          <p:nvPr/>
        </p:nvSpPr>
        <p:spPr>
          <a:xfrm>
            <a:off x="8341444" y="4399368"/>
            <a:ext cx="528603" cy="528603"/>
          </a:xfrm>
          <a:prstGeom prst="ellipse">
            <a:avLst/>
          </a:prstGeom>
          <a:solidFill>
            <a:schemeClr val="bg1"/>
          </a:solidFill>
          <a:ln w="63500">
            <a:solidFill>
              <a:srgbClr val="A84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rgbClr val="A84D97"/>
                </a:solidFill>
                <a:latin typeface="Source Code Pro" panose="020B0509030403020204" pitchFamily="49" charset="0"/>
                <a:ea typeface="Source Code Pro" panose="020B0509030403020204" pitchFamily="49" charset="0"/>
              </a:rPr>
              <a:t>2</a:t>
            </a:r>
            <a:endParaRPr lang="en-US" sz="3600" dirty="0">
              <a:solidFill>
                <a:srgbClr val="A84D97"/>
              </a:solidFill>
              <a:latin typeface="Source Code Pro" panose="020B0509030403020204" pitchFamily="49" charset="0"/>
              <a:ea typeface="Source Code Pro" panose="020B0509030403020204" pitchFamily="49" charset="0"/>
            </a:endParaRPr>
          </a:p>
        </p:txBody>
      </p:sp>
      <p:sp>
        <p:nvSpPr>
          <p:cNvPr id="92" name="Ellipse 6">
            <a:extLst>
              <a:ext uri="{FF2B5EF4-FFF2-40B4-BE49-F238E27FC236}">
                <a16:creationId xmlns:a16="http://schemas.microsoft.com/office/drawing/2014/main" id="{983C36DC-8B21-49C9-8FE3-11E348ACA9CD}"/>
              </a:ext>
            </a:extLst>
          </p:cNvPr>
          <p:cNvSpPr/>
          <p:nvPr/>
        </p:nvSpPr>
        <p:spPr>
          <a:xfrm>
            <a:off x="9199301" y="4399368"/>
            <a:ext cx="528603" cy="528603"/>
          </a:xfrm>
          <a:prstGeom prst="ellipse">
            <a:avLst/>
          </a:prstGeom>
          <a:solidFill>
            <a:schemeClr val="bg1"/>
          </a:solidFill>
          <a:ln w="63500">
            <a:solidFill>
              <a:srgbClr val="A84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rgbClr val="A84D97"/>
                </a:solidFill>
                <a:latin typeface="Source Code Pro" panose="020B0509030403020204" pitchFamily="49" charset="0"/>
                <a:ea typeface="Source Code Pro" panose="020B0509030403020204" pitchFamily="49" charset="0"/>
              </a:rPr>
              <a:t>3</a:t>
            </a:r>
            <a:endParaRPr lang="en-US" sz="3600" dirty="0">
              <a:solidFill>
                <a:srgbClr val="A84D97"/>
              </a:solidFill>
              <a:latin typeface="Source Code Pro" panose="020B0509030403020204" pitchFamily="49" charset="0"/>
              <a:ea typeface="Source Code Pro" panose="020B0509030403020204" pitchFamily="49" charset="0"/>
            </a:endParaRPr>
          </a:p>
        </p:txBody>
      </p:sp>
      <p:sp>
        <p:nvSpPr>
          <p:cNvPr id="99" name="Ellipse 7">
            <a:extLst>
              <a:ext uri="{FF2B5EF4-FFF2-40B4-BE49-F238E27FC236}">
                <a16:creationId xmlns:a16="http://schemas.microsoft.com/office/drawing/2014/main" id="{4295D1BB-C87B-4F56-84DC-6E09A99FD463}"/>
              </a:ext>
            </a:extLst>
          </p:cNvPr>
          <p:cNvSpPr/>
          <p:nvPr/>
        </p:nvSpPr>
        <p:spPr>
          <a:xfrm>
            <a:off x="10057158" y="4399368"/>
            <a:ext cx="528603" cy="528603"/>
          </a:xfrm>
          <a:prstGeom prst="ellipse">
            <a:avLst/>
          </a:prstGeom>
          <a:solidFill>
            <a:schemeClr val="bg1"/>
          </a:solidFill>
          <a:ln w="63500">
            <a:solidFill>
              <a:srgbClr val="A84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rgbClr val="A84D97"/>
                </a:solidFill>
                <a:latin typeface="Source Code Pro" panose="020B0509030403020204" pitchFamily="49" charset="0"/>
                <a:ea typeface="Source Code Pro" panose="020B0509030403020204" pitchFamily="49" charset="0"/>
              </a:rPr>
              <a:t>4</a:t>
            </a:r>
            <a:endParaRPr lang="en-US" sz="3600" dirty="0">
              <a:solidFill>
                <a:srgbClr val="A84D97"/>
              </a:solidFill>
              <a:latin typeface="Source Code Pro" panose="020B0509030403020204" pitchFamily="49" charset="0"/>
              <a:ea typeface="Source Code Pro" panose="020B0509030403020204" pitchFamily="49" charset="0"/>
            </a:endParaRPr>
          </a:p>
        </p:txBody>
      </p:sp>
      <p:sp>
        <p:nvSpPr>
          <p:cNvPr id="102" name="Rechteck 36">
            <a:extLst>
              <a:ext uri="{FF2B5EF4-FFF2-40B4-BE49-F238E27FC236}">
                <a16:creationId xmlns:a16="http://schemas.microsoft.com/office/drawing/2014/main" id="{BD804AC6-632A-431E-9ED4-FF3782B0F2EB}"/>
              </a:ext>
            </a:extLst>
          </p:cNvPr>
          <p:cNvSpPr/>
          <p:nvPr/>
        </p:nvSpPr>
        <p:spPr>
          <a:xfrm>
            <a:off x="7631399" y="3199778"/>
            <a:ext cx="232978" cy="192383"/>
          </a:xfrm>
          <a:prstGeom prst="rect">
            <a:avLst/>
          </a:prstGeom>
          <a:solidFill>
            <a:srgbClr val="00ABA0"/>
          </a:solidFill>
          <a:ln w="25400">
            <a:solidFill>
              <a:srgbClr val="007A7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sz="1350"/>
          </a:p>
        </p:txBody>
      </p:sp>
      <p:sp>
        <p:nvSpPr>
          <p:cNvPr id="121" name="Rechteck 36">
            <a:extLst>
              <a:ext uri="{FF2B5EF4-FFF2-40B4-BE49-F238E27FC236}">
                <a16:creationId xmlns:a16="http://schemas.microsoft.com/office/drawing/2014/main" id="{B80AF4BF-F673-4C87-BF12-FF5397A2E47F}"/>
              </a:ext>
            </a:extLst>
          </p:cNvPr>
          <p:cNvSpPr/>
          <p:nvPr/>
        </p:nvSpPr>
        <p:spPr>
          <a:xfrm>
            <a:off x="10204970" y="3199778"/>
            <a:ext cx="232978" cy="192383"/>
          </a:xfrm>
          <a:prstGeom prst="rect">
            <a:avLst/>
          </a:prstGeom>
          <a:solidFill>
            <a:srgbClr val="00ABA0"/>
          </a:solidFill>
          <a:ln w="25400">
            <a:solidFill>
              <a:srgbClr val="007A7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sz="1350"/>
          </a:p>
        </p:txBody>
      </p:sp>
      <p:sp>
        <p:nvSpPr>
          <p:cNvPr id="122" name="Rechteck 36">
            <a:extLst>
              <a:ext uri="{FF2B5EF4-FFF2-40B4-BE49-F238E27FC236}">
                <a16:creationId xmlns:a16="http://schemas.microsoft.com/office/drawing/2014/main" id="{B5A41A08-9728-46AD-B311-693950176F7C}"/>
              </a:ext>
            </a:extLst>
          </p:cNvPr>
          <p:cNvSpPr/>
          <p:nvPr/>
        </p:nvSpPr>
        <p:spPr>
          <a:xfrm>
            <a:off x="9347113" y="2695722"/>
            <a:ext cx="232978" cy="696439"/>
          </a:xfrm>
          <a:prstGeom prst="rect">
            <a:avLst/>
          </a:prstGeom>
          <a:solidFill>
            <a:srgbClr val="00ABA0"/>
          </a:solidFill>
          <a:ln w="25400">
            <a:solidFill>
              <a:srgbClr val="007A7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sz="1350"/>
          </a:p>
        </p:txBody>
      </p:sp>
      <p:sp>
        <p:nvSpPr>
          <p:cNvPr id="123" name="Rechteck 36">
            <a:extLst>
              <a:ext uri="{FF2B5EF4-FFF2-40B4-BE49-F238E27FC236}">
                <a16:creationId xmlns:a16="http://schemas.microsoft.com/office/drawing/2014/main" id="{60BCC1D9-91CD-4876-B0AA-189D7B9C80B6}"/>
              </a:ext>
            </a:extLst>
          </p:cNvPr>
          <p:cNvSpPr/>
          <p:nvPr/>
        </p:nvSpPr>
        <p:spPr>
          <a:xfrm>
            <a:off x="8489256" y="2695722"/>
            <a:ext cx="232978" cy="696439"/>
          </a:xfrm>
          <a:prstGeom prst="rect">
            <a:avLst/>
          </a:prstGeom>
          <a:solidFill>
            <a:srgbClr val="00ABA0"/>
          </a:solidFill>
          <a:ln w="25400">
            <a:solidFill>
              <a:srgbClr val="007A7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sz="1350"/>
          </a:p>
        </p:txBody>
      </p:sp>
      <p:sp>
        <p:nvSpPr>
          <p:cNvPr id="124" name="Rechteck 36">
            <a:extLst>
              <a:ext uri="{FF2B5EF4-FFF2-40B4-BE49-F238E27FC236}">
                <a16:creationId xmlns:a16="http://schemas.microsoft.com/office/drawing/2014/main" id="{6B7B9C66-E7CD-4813-A15A-04BD30F2B083}"/>
              </a:ext>
            </a:extLst>
          </p:cNvPr>
          <p:cNvSpPr/>
          <p:nvPr/>
        </p:nvSpPr>
        <p:spPr>
          <a:xfrm>
            <a:off x="7631399" y="5063788"/>
            <a:ext cx="232978" cy="537253"/>
          </a:xfrm>
          <a:prstGeom prst="rect">
            <a:avLst/>
          </a:prstGeom>
          <a:solidFill>
            <a:srgbClr val="A84D97"/>
          </a:solidFill>
          <a:ln w="25400">
            <a:solidFill>
              <a:srgbClr val="6C326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128" name="Rechteck 36">
            <a:extLst>
              <a:ext uri="{FF2B5EF4-FFF2-40B4-BE49-F238E27FC236}">
                <a16:creationId xmlns:a16="http://schemas.microsoft.com/office/drawing/2014/main" id="{55ED8E7E-4E5B-4453-8C47-00899827006E}"/>
              </a:ext>
            </a:extLst>
          </p:cNvPr>
          <p:cNvSpPr/>
          <p:nvPr/>
        </p:nvSpPr>
        <p:spPr>
          <a:xfrm>
            <a:off x="10204970" y="5063788"/>
            <a:ext cx="232978" cy="35269"/>
          </a:xfrm>
          <a:prstGeom prst="rect">
            <a:avLst/>
          </a:prstGeom>
          <a:solidFill>
            <a:srgbClr val="A84D97"/>
          </a:solidFill>
          <a:ln w="25400">
            <a:solidFill>
              <a:srgbClr val="6C326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129" name="Rechteck 36">
            <a:extLst>
              <a:ext uri="{FF2B5EF4-FFF2-40B4-BE49-F238E27FC236}">
                <a16:creationId xmlns:a16="http://schemas.microsoft.com/office/drawing/2014/main" id="{86133FD8-C8DC-4DD0-82D4-FAA766425EE4}"/>
              </a:ext>
            </a:extLst>
          </p:cNvPr>
          <p:cNvSpPr/>
          <p:nvPr/>
        </p:nvSpPr>
        <p:spPr>
          <a:xfrm>
            <a:off x="9347113" y="5063788"/>
            <a:ext cx="232978" cy="537253"/>
          </a:xfrm>
          <a:prstGeom prst="rect">
            <a:avLst/>
          </a:prstGeom>
          <a:solidFill>
            <a:srgbClr val="A84D97"/>
          </a:solidFill>
          <a:ln w="25400">
            <a:solidFill>
              <a:srgbClr val="6C326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130" name="Rechteck 36">
            <a:extLst>
              <a:ext uri="{FF2B5EF4-FFF2-40B4-BE49-F238E27FC236}">
                <a16:creationId xmlns:a16="http://schemas.microsoft.com/office/drawing/2014/main" id="{1791A806-0786-4DFC-A11C-8CFD80E666EF}"/>
              </a:ext>
            </a:extLst>
          </p:cNvPr>
          <p:cNvSpPr/>
          <p:nvPr/>
        </p:nvSpPr>
        <p:spPr>
          <a:xfrm>
            <a:off x="8489256" y="5063788"/>
            <a:ext cx="232978" cy="936132"/>
          </a:xfrm>
          <a:prstGeom prst="rect">
            <a:avLst/>
          </a:prstGeom>
          <a:solidFill>
            <a:srgbClr val="A84D97"/>
          </a:solidFill>
          <a:ln w="25400">
            <a:solidFill>
              <a:srgbClr val="6C326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sz="1350"/>
          </a:p>
        </p:txBody>
      </p:sp>
      <p:sp>
        <p:nvSpPr>
          <p:cNvPr id="133" name="Rechteck 1">
            <a:extLst>
              <a:ext uri="{FF2B5EF4-FFF2-40B4-BE49-F238E27FC236}">
                <a16:creationId xmlns:a16="http://schemas.microsoft.com/office/drawing/2014/main" id="{2B22D59A-8923-449E-9476-46E1B073A1A9}"/>
              </a:ext>
            </a:extLst>
          </p:cNvPr>
          <p:cNvSpPr/>
          <p:nvPr/>
        </p:nvSpPr>
        <p:spPr>
          <a:xfrm>
            <a:off x="6829117" y="3361904"/>
            <a:ext cx="514885" cy="769441"/>
          </a:xfrm>
          <a:prstGeom prst="rect">
            <a:avLst/>
          </a:prstGeom>
        </p:spPr>
        <p:txBody>
          <a:bodyPr wrap="none">
            <a:spAutoFit/>
          </a:bodyPr>
          <a:lstStyle/>
          <a:p>
            <a:pPr algn="r"/>
            <a:r>
              <a:rPr lang="de-DE" sz="4400" dirty="0">
                <a:solidFill>
                  <a:srgbClr val="00ABA0"/>
                </a:solidFill>
                <a:latin typeface="Source Sans Pro Black" panose="020B0803030403020204" pitchFamily="34" charset="0"/>
                <a:ea typeface="Source Sans Pro Black" panose="020B0803030403020204" pitchFamily="34" charset="0"/>
              </a:rPr>
              <a:t>A</a:t>
            </a:r>
            <a:endParaRPr lang="en-US" sz="4400" dirty="0"/>
          </a:p>
        </p:txBody>
      </p:sp>
      <p:sp>
        <p:nvSpPr>
          <p:cNvPr id="134" name="Rechteck 34">
            <a:extLst>
              <a:ext uri="{FF2B5EF4-FFF2-40B4-BE49-F238E27FC236}">
                <a16:creationId xmlns:a16="http://schemas.microsoft.com/office/drawing/2014/main" id="{F6D8DD31-13E4-4E45-AB81-CC3F0C8870A2}"/>
              </a:ext>
            </a:extLst>
          </p:cNvPr>
          <p:cNvSpPr/>
          <p:nvPr/>
        </p:nvSpPr>
        <p:spPr>
          <a:xfrm>
            <a:off x="6829116" y="4274486"/>
            <a:ext cx="529312" cy="769441"/>
          </a:xfrm>
          <a:prstGeom prst="rect">
            <a:avLst/>
          </a:prstGeom>
        </p:spPr>
        <p:txBody>
          <a:bodyPr wrap="none">
            <a:spAutoFit/>
          </a:bodyPr>
          <a:lstStyle/>
          <a:p>
            <a:pPr algn="r"/>
            <a:r>
              <a:rPr lang="de-DE" sz="4400" dirty="0">
                <a:solidFill>
                  <a:srgbClr val="A84D97"/>
                </a:solidFill>
                <a:latin typeface="Source Sans Pro Black" panose="020B0803030403020204" pitchFamily="34" charset="0"/>
                <a:ea typeface="Source Sans Pro Black" panose="020B0803030403020204" pitchFamily="34" charset="0"/>
              </a:rPr>
              <a:t>B</a:t>
            </a:r>
            <a:endParaRPr lang="en-US" sz="4400" dirty="0">
              <a:solidFill>
                <a:srgbClr val="A84D97"/>
              </a:solidFill>
            </a:endParaRPr>
          </a:p>
        </p:txBody>
      </p:sp>
      <p:sp>
        <p:nvSpPr>
          <p:cNvPr id="4" name="Foliennummernplatzhalter 3">
            <a:extLst>
              <a:ext uri="{FF2B5EF4-FFF2-40B4-BE49-F238E27FC236}">
                <a16:creationId xmlns:a16="http://schemas.microsoft.com/office/drawing/2014/main" id="{4373F029-B88C-425B-A7F7-522FA1044531}"/>
              </a:ext>
            </a:extLst>
          </p:cNvPr>
          <p:cNvSpPr>
            <a:spLocks noGrp="1"/>
          </p:cNvSpPr>
          <p:nvPr>
            <p:ph type="sldNum" sz="quarter" idx="12"/>
          </p:nvPr>
        </p:nvSpPr>
        <p:spPr/>
        <p:txBody>
          <a:bodyPr/>
          <a:lstStyle/>
          <a:p>
            <a:fld id="{90C2389C-3430-4069-9E08-8BBDF98C334F}" type="slidenum">
              <a:rPr lang="en-US" smtClean="0"/>
              <a:t>24</a:t>
            </a:fld>
            <a:endParaRPr lang="en-US" dirty="0"/>
          </a:p>
        </p:txBody>
      </p:sp>
    </p:spTree>
    <p:extLst>
      <p:ext uri="{BB962C8B-B14F-4D97-AF65-F5344CB8AC3E}">
        <p14:creationId xmlns:p14="http://schemas.microsoft.com/office/powerpoint/2010/main" val="2251015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546E27-D3FB-4771-9607-05666462C84C}"/>
              </a:ext>
            </a:extLst>
          </p:cNvPr>
          <p:cNvSpPr>
            <a:spLocks noGrp="1"/>
          </p:cNvSpPr>
          <p:nvPr>
            <p:ph type="title"/>
          </p:nvPr>
        </p:nvSpPr>
        <p:spPr/>
        <p:txBody>
          <a:bodyPr>
            <a:normAutofit/>
          </a:bodyPr>
          <a:lstStyle/>
          <a:p>
            <a:r>
              <a:rPr lang="de-DE" sz="4400" dirty="0"/>
              <a:t>Linear </a:t>
            </a:r>
            <a:r>
              <a:rPr lang="de-DE" sz="4400" dirty="0" err="1"/>
              <a:t>Equating</a:t>
            </a:r>
            <a:r>
              <a:rPr lang="de-DE" sz="4400" dirty="0"/>
              <a:t> </a:t>
            </a:r>
            <a:r>
              <a:rPr lang="de-DE" sz="4400" dirty="0" err="1"/>
              <a:t>Algorithm</a:t>
            </a:r>
            <a:r>
              <a:rPr lang="de-DE" sz="4400" dirty="0"/>
              <a:t>: </a:t>
            </a:r>
            <a:r>
              <a:rPr lang="de-DE" sz="4400" dirty="0" err="1"/>
              <a:t>Recoding</a:t>
            </a:r>
            <a:r>
              <a:rPr lang="de-DE" sz="4400" dirty="0"/>
              <a:t> </a:t>
            </a:r>
            <a:r>
              <a:rPr lang="de-DE" sz="4400" dirty="0">
                <a:solidFill>
                  <a:schemeClr val="accent5"/>
                </a:solidFill>
                <a:latin typeface="Source Sans Pro Black" panose="020B0803030403020204" pitchFamily="34" charset="0"/>
                <a:ea typeface="Source Sans Pro Black" panose="020B0803030403020204" pitchFamily="34" charset="0"/>
              </a:rPr>
              <a:t>A</a:t>
            </a:r>
            <a:r>
              <a:rPr lang="de-DE" sz="4400" dirty="0"/>
              <a:t> </a:t>
            </a:r>
            <a:r>
              <a:rPr lang="de-DE" sz="4400" dirty="0" err="1"/>
              <a:t>to</a:t>
            </a:r>
            <a:r>
              <a:rPr lang="de-DE" sz="4400" dirty="0"/>
              <a:t> </a:t>
            </a:r>
            <a:r>
              <a:rPr lang="de-DE" sz="4400" dirty="0">
                <a:solidFill>
                  <a:schemeClr val="accent6"/>
                </a:solidFill>
                <a:latin typeface="Source Sans Pro Black" panose="020B0803030403020204" pitchFamily="34" charset="0"/>
                <a:ea typeface="Source Sans Pro Black" panose="020B0803030403020204" pitchFamily="34" charset="0"/>
              </a:rPr>
              <a:t>B</a:t>
            </a:r>
            <a:endParaRPr lang="en-US" sz="4400" dirty="0">
              <a:solidFill>
                <a:schemeClr val="accent6"/>
              </a:solidFill>
              <a:latin typeface="Source Sans Pro Black" panose="020B0803030403020204" pitchFamily="34" charset="0"/>
              <a:ea typeface="Source Sans Pro Black" panose="020B0803030403020204" pitchFamily="34" charset="0"/>
            </a:endParaRPr>
          </a:p>
        </p:txBody>
      </p:sp>
      <p:sp>
        <p:nvSpPr>
          <p:cNvPr id="3" name="Content Placeholder 2">
            <a:extLst>
              <a:ext uri="{FF2B5EF4-FFF2-40B4-BE49-F238E27FC236}">
                <a16:creationId xmlns:a16="http://schemas.microsoft.com/office/drawing/2014/main" id="{751F5C61-9818-47B3-A2AE-DD20388EC330}"/>
              </a:ext>
            </a:extLst>
          </p:cNvPr>
          <p:cNvSpPr>
            <a:spLocks noGrp="1"/>
          </p:cNvSpPr>
          <p:nvPr>
            <p:ph idx="1"/>
          </p:nvPr>
        </p:nvSpPr>
        <p:spPr>
          <a:xfrm>
            <a:off x="622093" y="1825625"/>
            <a:ext cx="4879297" cy="4351338"/>
          </a:xfrm>
        </p:spPr>
        <p:txBody>
          <a:bodyPr/>
          <a:lstStyle/>
          <a:p>
            <a:pPr marL="0" indent="0" algn="r">
              <a:buNone/>
            </a:pPr>
            <a:r>
              <a:rPr lang="de-DE" dirty="0"/>
              <a:t>Response </a:t>
            </a:r>
            <a:r>
              <a:rPr lang="de-DE" dirty="0" err="1"/>
              <a:t>distributions</a:t>
            </a:r>
            <a:r>
              <a:rPr lang="de-DE" dirty="0"/>
              <a:t> </a:t>
            </a:r>
          </a:p>
          <a:p>
            <a:pPr marL="0" indent="0" algn="r">
              <a:buNone/>
            </a:pPr>
            <a:r>
              <a:rPr lang="de-DE" dirty="0"/>
              <a:t>for A and B </a:t>
            </a:r>
          </a:p>
          <a:p>
            <a:pPr marL="0" indent="0" algn="r">
              <a:buNone/>
            </a:pPr>
            <a:r>
              <a:rPr lang="de-DE" dirty="0"/>
              <a:t>in a </a:t>
            </a:r>
            <a:r>
              <a:rPr lang="de-DE" dirty="0" err="1"/>
              <a:t>random</a:t>
            </a:r>
            <a:r>
              <a:rPr lang="de-DE" dirty="0"/>
              <a:t> </a:t>
            </a:r>
            <a:r>
              <a:rPr lang="de-DE" dirty="0" err="1"/>
              <a:t>groups</a:t>
            </a:r>
            <a:r>
              <a:rPr lang="de-DE" dirty="0"/>
              <a:t> design</a:t>
            </a:r>
          </a:p>
          <a:p>
            <a:pPr marL="0" indent="0" algn="r">
              <a:buNone/>
            </a:pPr>
            <a:r>
              <a:rPr lang="de-DE" dirty="0"/>
              <a:t>…</a:t>
            </a:r>
          </a:p>
          <a:p>
            <a:pPr marL="0" indent="0" algn="r">
              <a:buNone/>
            </a:pPr>
            <a:r>
              <a:rPr lang="de-DE" dirty="0" err="1"/>
              <a:t>simplified</a:t>
            </a:r>
            <a:r>
              <a:rPr lang="de-DE" dirty="0"/>
              <a:t> </a:t>
            </a:r>
            <a:r>
              <a:rPr lang="de-DE" dirty="0" err="1"/>
              <a:t>to</a:t>
            </a:r>
            <a:r>
              <a:rPr lang="de-DE" dirty="0"/>
              <a:t> </a:t>
            </a:r>
            <a:r>
              <a:rPr lang="de-DE" dirty="0" err="1"/>
              <a:t>two</a:t>
            </a:r>
            <a:r>
              <a:rPr lang="de-DE" dirty="0"/>
              <a:t> </a:t>
            </a:r>
            <a:r>
              <a:rPr lang="de-DE" dirty="0" err="1"/>
              <a:t>parameters</a:t>
            </a:r>
            <a:r>
              <a:rPr lang="de-DE" dirty="0"/>
              <a:t> </a:t>
            </a:r>
            <a:r>
              <a:rPr lang="de-DE" b="1" dirty="0"/>
              <a:t>Mean</a:t>
            </a:r>
            <a:r>
              <a:rPr lang="de-DE" dirty="0"/>
              <a:t> and </a:t>
            </a:r>
            <a:r>
              <a:rPr lang="de-DE" b="1" dirty="0"/>
              <a:t>SD</a:t>
            </a:r>
          </a:p>
          <a:p>
            <a:pPr marL="0" indent="0">
              <a:buNone/>
            </a:pPr>
            <a:endParaRPr lang="en-US" dirty="0"/>
          </a:p>
        </p:txBody>
      </p:sp>
      <p:sp>
        <p:nvSpPr>
          <p:cNvPr id="53" name="Ellipse 46">
            <a:extLst>
              <a:ext uri="{FF2B5EF4-FFF2-40B4-BE49-F238E27FC236}">
                <a16:creationId xmlns:a16="http://schemas.microsoft.com/office/drawing/2014/main" id="{BC0D2A57-1A5C-4284-A988-C57967CD6BF5}"/>
              </a:ext>
            </a:extLst>
          </p:cNvPr>
          <p:cNvSpPr/>
          <p:nvPr/>
        </p:nvSpPr>
        <p:spPr>
          <a:xfrm>
            <a:off x="7480393" y="3492943"/>
            <a:ext cx="528603" cy="528603"/>
          </a:xfrm>
          <a:prstGeom prst="ellipse">
            <a:avLst/>
          </a:prstGeom>
          <a:solidFill>
            <a:schemeClr val="bg1"/>
          </a:solidFill>
          <a:ln w="63500">
            <a:solidFill>
              <a:srgbClr val="00AB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rgbClr val="00ABA0"/>
                </a:solidFill>
                <a:latin typeface="Source Code Pro" panose="020B0509030403020204" pitchFamily="49" charset="0"/>
                <a:ea typeface="Source Code Pro" panose="020B0509030403020204" pitchFamily="49" charset="0"/>
              </a:rPr>
              <a:t>1</a:t>
            </a:r>
            <a:endParaRPr lang="en-US" sz="3600" dirty="0">
              <a:solidFill>
                <a:srgbClr val="00ABA0"/>
              </a:solidFill>
              <a:latin typeface="Source Code Pro" panose="020B0509030403020204" pitchFamily="49" charset="0"/>
              <a:ea typeface="Source Code Pro" panose="020B0509030403020204" pitchFamily="49" charset="0"/>
            </a:endParaRPr>
          </a:p>
        </p:txBody>
      </p:sp>
      <p:sp>
        <p:nvSpPr>
          <p:cNvPr id="54" name="Ellipse 48">
            <a:extLst>
              <a:ext uri="{FF2B5EF4-FFF2-40B4-BE49-F238E27FC236}">
                <a16:creationId xmlns:a16="http://schemas.microsoft.com/office/drawing/2014/main" id="{28FE9458-1155-4B4C-B654-BF01D5E3845C}"/>
              </a:ext>
            </a:extLst>
          </p:cNvPr>
          <p:cNvSpPr/>
          <p:nvPr/>
        </p:nvSpPr>
        <p:spPr>
          <a:xfrm>
            <a:off x="8338250" y="3492943"/>
            <a:ext cx="528603" cy="528603"/>
          </a:xfrm>
          <a:prstGeom prst="ellipse">
            <a:avLst/>
          </a:prstGeom>
          <a:solidFill>
            <a:schemeClr val="bg1"/>
          </a:solidFill>
          <a:ln w="63500">
            <a:solidFill>
              <a:srgbClr val="00AB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rgbClr val="00ABA0"/>
                </a:solidFill>
                <a:latin typeface="Source Code Pro" panose="020B0509030403020204" pitchFamily="49" charset="0"/>
                <a:ea typeface="Source Code Pro" panose="020B0509030403020204" pitchFamily="49" charset="0"/>
              </a:rPr>
              <a:t>2</a:t>
            </a:r>
            <a:endParaRPr lang="en-US" sz="3600" dirty="0">
              <a:solidFill>
                <a:srgbClr val="00ABA0"/>
              </a:solidFill>
              <a:latin typeface="Source Code Pro" panose="020B0509030403020204" pitchFamily="49" charset="0"/>
              <a:ea typeface="Source Code Pro" panose="020B0509030403020204" pitchFamily="49" charset="0"/>
            </a:endParaRPr>
          </a:p>
        </p:txBody>
      </p:sp>
      <p:sp>
        <p:nvSpPr>
          <p:cNvPr id="55" name="Ellipse 49">
            <a:extLst>
              <a:ext uri="{FF2B5EF4-FFF2-40B4-BE49-F238E27FC236}">
                <a16:creationId xmlns:a16="http://schemas.microsoft.com/office/drawing/2014/main" id="{971463EF-B19B-4806-9395-A4A71A67C1FA}"/>
              </a:ext>
            </a:extLst>
          </p:cNvPr>
          <p:cNvSpPr/>
          <p:nvPr/>
        </p:nvSpPr>
        <p:spPr>
          <a:xfrm>
            <a:off x="9196107" y="3492943"/>
            <a:ext cx="528603" cy="528603"/>
          </a:xfrm>
          <a:prstGeom prst="ellipse">
            <a:avLst/>
          </a:prstGeom>
          <a:solidFill>
            <a:schemeClr val="bg1"/>
          </a:solidFill>
          <a:ln w="63500">
            <a:solidFill>
              <a:srgbClr val="00AB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rgbClr val="00ABA0"/>
                </a:solidFill>
                <a:latin typeface="Source Code Pro" panose="020B0509030403020204" pitchFamily="49" charset="0"/>
                <a:ea typeface="Source Code Pro" panose="020B0509030403020204" pitchFamily="49" charset="0"/>
              </a:rPr>
              <a:t>3</a:t>
            </a:r>
            <a:endParaRPr lang="en-US" sz="3600" dirty="0">
              <a:solidFill>
                <a:srgbClr val="00ABA0"/>
              </a:solidFill>
              <a:latin typeface="Source Code Pro" panose="020B0509030403020204" pitchFamily="49" charset="0"/>
              <a:ea typeface="Source Code Pro" panose="020B0509030403020204" pitchFamily="49" charset="0"/>
            </a:endParaRPr>
          </a:p>
        </p:txBody>
      </p:sp>
      <p:sp>
        <p:nvSpPr>
          <p:cNvPr id="56" name="Ellipse 50">
            <a:extLst>
              <a:ext uri="{FF2B5EF4-FFF2-40B4-BE49-F238E27FC236}">
                <a16:creationId xmlns:a16="http://schemas.microsoft.com/office/drawing/2014/main" id="{88B525BA-55A7-4E02-990C-450A95267F66}"/>
              </a:ext>
            </a:extLst>
          </p:cNvPr>
          <p:cNvSpPr/>
          <p:nvPr/>
        </p:nvSpPr>
        <p:spPr>
          <a:xfrm>
            <a:off x="10053964" y="3492943"/>
            <a:ext cx="528603" cy="528603"/>
          </a:xfrm>
          <a:prstGeom prst="ellipse">
            <a:avLst/>
          </a:prstGeom>
          <a:solidFill>
            <a:schemeClr val="bg1"/>
          </a:solidFill>
          <a:ln w="63500">
            <a:solidFill>
              <a:srgbClr val="00AB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rgbClr val="00ABA0"/>
                </a:solidFill>
                <a:latin typeface="Source Code Pro" panose="020B0509030403020204" pitchFamily="49" charset="0"/>
                <a:ea typeface="Source Code Pro" panose="020B0509030403020204" pitchFamily="49" charset="0"/>
              </a:rPr>
              <a:t>4</a:t>
            </a:r>
            <a:endParaRPr lang="en-US" sz="3600" dirty="0">
              <a:solidFill>
                <a:srgbClr val="00ABA0"/>
              </a:solidFill>
              <a:latin typeface="Source Code Pro" panose="020B0509030403020204" pitchFamily="49" charset="0"/>
              <a:ea typeface="Source Code Pro" panose="020B0509030403020204" pitchFamily="49" charset="0"/>
            </a:endParaRPr>
          </a:p>
        </p:txBody>
      </p:sp>
      <p:sp>
        <p:nvSpPr>
          <p:cNvPr id="57" name="Ellipse 3">
            <a:extLst>
              <a:ext uri="{FF2B5EF4-FFF2-40B4-BE49-F238E27FC236}">
                <a16:creationId xmlns:a16="http://schemas.microsoft.com/office/drawing/2014/main" id="{D77997F2-350C-47FB-8048-7EF4CB2CF908}"/>
              </a:ext>
            </a:extLst>
          </p:cNvPr>
          <p:cNvSpPr/>
          <p:nvPr/>
        </p:nvSpPr>
        <p:spPr>
          <a:xfrm>
            <a:off x="7480393" y="4404502"/>
            <a:ext cx="528603" cy="528603"/>
          </a:xfrm>
          <a:prstGeom prst="ellipse">
            <a:avLst/>
          </a:prstGeom>
          <a:solidFill>
            <a:schemeClr val="bg1"/>
          </a:solidFill>
          <a:ln w="63500">
            <a:solidFill>
              <a:srgbClr val="A84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rgbClr val="A84D97"/>
                </a:solidFill>
                <a:latin typeface="Source Code Pro" panose="020B0509030403020204" pitchFamily="49" charset="0"/>
                <a:ea typeface="Source Code Pro" panose="020B0509030403020204" pitchFamily="49" charset="0"/>
              </a:rPr>
              <a:t>1</a:t>
            </a:r>
            <a:endParaRPr lang="en-US" sz="3600" dirty="0">
              <a:solidFill>
                <a:srgbClr val="A84D97"/>
              </a:solidFill>
              <a:latin typeface="Source Code Pro" panose="020B0509030403020204" pitchFamily="49" charset="0"/>
              <a:ea typeface="Source Code Pro" panose="020B0509030403020204" pitchFamily="49" charset="0"/>
            </a:endParaRPr>
          </a:p>
        </p:txBody>
      </p:sp>
      <p:sp>
        <p:nvSpPr>
          <p:cNvPr id="58" name="Ellipse 5">
            <a:extLst>
              <a:ext uri="{FF2B5EF4-FFF2-40B4-BE49-F238E27FC236}">
                <a16:creationId xmlns:a16="http://schemas.microsoft.com/office/drawing/2014/main" id="{B18D308A-59CE-46EA-B1C7-C437143F4C68}"/>
              </a:ext>
            </a:extLst>
          </p:cNvPr>
          <p:cNvSpPr/>
          <p:nvPr/>
        </p:nvSpPr>
        <p:spPr>
          <a:xfrm>
            <a:off x="8338250" y="4404502"/>
            <a:ext cx="528603" cy="528603"/>
          </a:xfrm>
          <a:prstGeom prst="ellipse">
            <a:avLst/>
          </a:prstGeom>
          <a:solidFill>
            <a:schemeClr val="bg1"/>
          </a:solidFill>
          <a:ln w="63500">
            <a:solidFill>
              <a:srgbClr val="A84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rgbClr val="A84D97"/>
                </a:solidFill>
                <a:latin typeface="Source Code Pro" panose="020B0509030403020204" pitchFamily="49" charset="0"/>
                <a:ea typeface="Source Code Pro" panose="020B0509030403020204" pitchFamily="49" charset="0"/>
              </a:rPr>
              <a:t>2</a:t>
            </a:r>
            <a:endParaRPr lang="en-US" sz="3600" dirty="0">
              <a:solidFill>
                <a:srgbClr val="A84D97"/>
              </a:solidFill>
              <a:latin typeface="Source Code Pro" panose="020B0509030403020204" pitchFamily="49" charset="0"/>
              <a:ea typeface="Source Code Pro" panose="020B0509030403020204" pitchFamily="49" charset="0"/>
            </a:endParaRPr>
          </a:p>
        </p:txBody>
      </p:sp>
      <p:sp>
        <p:nvSpPr>
          <p:cNvPr id="59" name="Ellipse 6">
            <a:extLst>
              <a:ext uri="{FF2B5EF4-FFF2-40B4-BE49-F238E27FC236}">
                <a16:creationId xmlns:a16="http://schemas.microsoft.com/office/drawing/2014/main" id="{9734EEA2-9EA5-46BA-ADEE-4BE9B380DD56}"/>
              </a:ext>
            </a:extLst>
          </p:cNvPr>
          <p:cNvSpPr/>
          <p:nvPr/>
        </p:nvSpPr>
        <p:spPr>
          <a:xfrm>
            <a:off x="9196107" y="4404502"/>
            <a:ext cx="528603" cy="528603"/>
          </a:xfrm>
          <a:prstGeom prst="ellipse">
            <a:avLst/>
          </a:prstGeom>
          <a:solidFill>
            <a:schemeClr val="bg1"/>
          </a:solidFill>
          <a:ln w="63500">
            <a:solidFill>
              <a:srgbClr val="A84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rgbClr val="A84D97"/>
                </a:solidFill>
                <a:latin typeface="Source Code Pro" panose="020B0509030403020204" pitchFamily="49" charset="0"/>
                <a:ea typeface="Source Code Pro" panose="020B0509030403020204" pitchFamily="49" charset="0"/>
              </a:rPr>
              <a:t>3</a:t>
            </a:r>
            <a:endParaRPr lang="en-US" sz="3600" dirty="0">
              <a:solidFill>
                <a:srgbClr val="A84D97"/>
              </a:solidFill>
              <a:latin typeface="Source Code Pro" panose="020B0509030403020204" pitchFamily="49" charset="0"/>
              <a:ea typeface="Source Code Pro" panose="020B0509030403020204" pitchFamily="49" charset="0"/>
            </a:endParaRPr>
          </a:p>
        </p:txBody>
      </p:sp>
      <p:sp>
        <p:nvSpPr>
          <p:cNvPr id="60" name="Ellipse 7">
            <a:extLst>
              <a:ext uri="{FF2B5EF4-FFF2-40B4-BE49-F238E27FC236}">
                <a16:creationId xmlns:a16="http://schemas.microsoft.com/office/drawing/2014/main" id="{DA136945-B9DF-43E5-B18F-AEFD87693F7F}"/>
              </a:ext>
            </a:extLst>
          </p:cNvPr>
          <p:cNvSpPr/>
          <p:nvPr/>
        </p:nvSpPr>
        <p:spPr>
          <a:xfrm>
            <a:off x="10053964" y="4404502"/>
            <a:ext cx="528603" cy="528603"/>
          </a:xfrm>
          <a:prstGeom prst="ellipse">
            <a:avLst/>
          </a:prstGeom>
          <a:solidFill>
            <a:schemeClr val="bg1"/>
          </a:solidFill>
          <a:ln w="63500">
            <a:solidFill>
              <a:srgbClr val="A84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rgbClr val="A84D97"/>
                </a:solidFill>
                <a:latin typeface="Source Code Pro" panose="020B0509030403020204" pitchFamily="49" charset="0"/>
                <a:ea typeface="Source Code Pro" panose="020B0509030403020204" pitchFamily="49" charset="0"/>
              </a:rPr>
              <a:t>4</a:t>
            </a:r>
            <a:endParaRPr lang="en-US" sz="3600" dirty="0">
              <a:solidFill>
                <a:srgbClr val="A84D97"/>
              </a:solidFill>
              <a:latin typeface="Source Code Pro" panose="020B0509030403020204" pitchFamily="49" charset="0"/>
              <a:ea typeface="Source Code Pro" panose="020B0509030403020204" pitchFamily="49" charset="0"/>
            </a:endParaRPr>
          </a:p>
        </p:txBody>
      </p:sp>
      <p:grpSp>
        <p:nvGrpSpPr>
          <p:cNvPr id="61" name="Gruppieren 144">
            <a:extLst>
              <a:ext uri="{FF2B5EF4-FFF2-40B4-BE49-F238E27FC236}">
                <a16:creationId xmlns:a16="http://schemas.microsoft.com/office/drawing/2014/main" id="{0754165A-A11C-4692-B474-FED3004EB589}"/>
              </a:ext>
            </a:extLst>
          </p:cNvPr>
          <p:cNvGrpSpPr/>
          <p:nvPr/>
        </p:nvGrpSpPr>
        <p:grpSpPr>
          <a:xfrm>
            <a:off x="6947730" y="2569531"/>
            <a:ext cx="4129858" cy="815260"/>
            <a:chOff x="1426086" y="1258128"/>
            <a:chExt cx="4683538" cy="1260000"/>
          </a:xfrm>
        </p:grpSpPr>
        <p:sp>
          <p:nvSpPr>
            <p:cNvPr id="62" name="Freihandform 19">
              <a:extLst>
                <a:ext uri="{FF2B5EF4-FFF2-40B4-BE49-F238E27FC236}">
                  <a16:creationId xmlns:a16="http://schemas.microsoft.com/office/drawing/2014/main" id="{5C64EAC8-C433-41D1-AA3F-7F30E5D5F3B3}"/>
                </a:ext>
              </a:extLst>
            </p:cNvPr>
            <p:cNvSpPr/>
            <p:nvPr/>
          </p:nvSpPr>
          <p:spPr>
            <a:xfrm flipH="1">
              <a:off x="1426086" y="1268760"/>
              <a:ext cx="4683538" cy="1224136"/>
            </a:xfrm>
            <a:custGeom>
              <a:avLst/>
              <a:gdLst>
                <a:gd name="connsiteX0" fmla="*/ 0 w 6486525"/>
                <a:gd name="connsiteY0" fmla="*/ 1743143 h 1743143"/>
                <a:gd name="connsiteX1" fmla="*/ 1104900 w 6486525"/>
                <a:gd name="connsiteY1" fmla="*/ 1514543 h 1743143"/>
                <a:gd name="connsiteX2" fmla="*/ 2171700 w 6486525"/>
                <a:gd name="connsiteY2" fmla="*/ 685868 h 1743143"/>
                <a:gd name="connsiteX3" fmla="*/ 3190875 w 6486525"/>
                <a:gd name="connsiteY3" fmla="*/ 68 h 1743143"/>
                <a:gd name="connsiteX4" fmla="*/ 4371975 w 6486525"/>
                <a:gd name="connsiteY4" fmla="*/ 723968 h 1743143"/>
                <a:gd name="connsiteX5" fmla="*/ 5419725 w 6486525"/>
                <a:gd name="connsiteY5" fmla="*/ 1524068 h 1743143"/>
                <a:gd name="connsiteX6" fmla="*/ 6486525 w 6486525"/>
                <a:gd name="connsiteY6" fmla="*/ 1743143 h 1743143"/>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38381 h 1738381"/>
                <a:gd name="connsiteX1" fmla="*/ 1104900 w 6486525"/>
                <a:gd name="connsiteY1" fmla="*/ 1509781 h 1738381"/>
                <a:gd name="connsiteX2" fmla="*/ 2171700 w 6486525"/>
                <a:gd name="connsiteY2" fmla="*/ 681106 h 1738381"/>
                <a:gd name="connsiteX3" fmla="*/ 3219450 w 6486525"/>
                <a:gd name="connsiteY3" fmla="*/ 69 h 1738381"/>
                <a:gd name="connsiteX4" fmla="*/ 4371975 w 6486525"/>
                <a:gd name="connsiteY4" fmla="*/ 719206 h 1738381"/>
                <a:gd name="connsiteX5" fmla="*/ 5419725 w 6486525"/>
                <a:gd name="connsiteY5" fmla="*/ 1519306 h 1738381"/>
                <a:gd name="connsiteX6" fmla="*/ 6486525 w 6486525"/>
                <a:gd name="connsiteY6" fmla="*/ 1738381 h 1738381"/>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6525" h="1738317">
                  <a:moveTo>
                    <a:pt x="0" y="1738317"/>
                  </a:moveTo>
                  <a:cubicBezTo>
                    <a:pt x="371475" y="1712123"/>
                    <a:pt x="704850" y="1676404"/>
                    <a:pt x="1104900" y="1509717"/>
                  </a:cubicBezTo>
                  <a:cubicBezTo>
                    <a:pt x="1504950" y="1343030"/>
                    <a:pt x="1885950" y="932662"/>
                    <a:pt x="2171700" y="681042"/>
                  </a:cubicBezTo>
                  <a:cubicBezTo>
                    <a:pt x="2457450" y="429422"/>
                    <a:pt x="2743200" y="-1583"/>
                    <a:pt x="3219450" y="5"/>
                  </a:cubicBezTo>
                  <a:cubicBezTo>
                    <a:pt x="3695700" y="1593"/>
                    <a:pt x="4014788" y="361161"/>
                    <a:pt x="4371975" y="719142"/>
                  </a:cubicBezTo>
                  <a:cubicBezTo>
                    <a:pt x="4729162" y="1077123"/>
                    <a:pt x="5067300" y="1349379"/>
                    <a:pt x="5419725" y="1519242"/>
                  </a:cubicBezTo>
                  <a:cubicBezTo>
                    <a:pt x="5772150" y="1689104"/>
                    <a:pt x="6129337" y="1713710"/>
                    <a:pt x="6486525" y="1738317"/>
                  </a:cubicBezTo>
                </a:path>
              </a:pathLst>
            </a:custGeom>
            <a:noFill/>
            <a:ln w="50800">
              <a:solidFill>
                <a:srgbClr val="00AB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3" name="Gerader Verbinder 146">
              <a:extLst>
                <a:ext uri="{FF2B5EF4-FFF2-40B4-BE49-F238E27FC236}">
                  <a16:creationId xmlns:a16="http://schemas.microsoft.com/office/drawing/2014/main" id="{0D6A8B0A-A672-4FCD-AF53-2A7338A61296}"/>
                </a:ext>
              </a:extLst>
            </p:cNvPr>
            <p:cNvCxnSpPr>
              <a:cxnSpLocks/>
            </p:cNvCxnSpPr>
            <p:nvPr/>
          </p:nvCxnSpPr>
          <p:spPr>
            <a:xfrm>
              <a:off x="4547272" y="1748355"/>
              <a:ext cx="0" cy="744541"/>
            </a:xfrm>
            <a:prstGeom prst="line">
              <a:avLst/>
            </a:prstGeom>
            <a:ln w="50800">
              <a:solidFill>
                <a:srgbClr val="FFC000"/>
              </a:solidFill>
              <a:prstDash val="sysDot"/>
              <a:headEnd type="oval"/>
              <a:tailEnd type="triangle"/>
            </a:ln>
            <a:effectLst/>
          </p:spPr>
          <p:style>
            <a:lnRef idx="2">
              <a:schemeClr val="accent6"/>
            </a:lnRef>
            <a:fillRef idx="0">
              <a:schemeClr val="accent6"/>
            </a:fillRef>
            <a:effectRef idx="1">
              <a:schemeClr val="accent6"/>
            </a:effectRef>
            <a:fontRef idx="minor">
              <a:schemeClr val="tx1"/>
            </a:fontRef>
          </p:style>
        </p:cxnSp>
        <p:cxnSp>
          <p:nvCxnSpPr>
            <p:cNvPr id="64" name="Gerader Verbinder 147">
              <a:extLst>
                <a:ext uri="{FF2B5EF4-FFF2-40B4-BE49-F238E27FC236}">
                  <a16:creationId xmlns:a16="http://schemas.microsoft.com/office/drawing/2014/main" id="{3BB8BAA3-BE4D-4FB7-AD97-C06B8317B9CD}"/>
                </a:ext>
              </a:extLst>
            </p:cNvPr>
            <p:cNvCxnSpPr>
              <a:cxnSpLocks/>
            </p:cNvCxnSpPr>
            <p:nvPr/>
          </p:nvCxnSpPr>
          <p:spPr>
            <a:xfrm rot="10800000" flipV="1">
              <a:off x="3770606" y="1258128"/>
              <a:ext cx="0" cy="1260000"/>
            </a:xfrm>
            <a:prstGeom prst="line">
              <a:avLst/>
            </a:prstGeom>
            <a:ln w="50800">
              <a:solidFill>
                <a:srgbClr val="FFC000"/>
              </a:solidFill>
              <a:headEnd type="oval"/>
              <a:tailEnd type="triangle"/>
            </a:ln>
            <a:effectLst/>
          </p:spPr>
          <p:style>
            <a:lnRef idx="2">
              <a:schemeClr val="accent6"/>
            </a:lnRef>
            <a:fillRef idx="0">
              <a:schemeClr val="accent6"/>
            </a:fillRef>
            <a:effectRef idx="1">
              <a:schemeClr val="accent6"/>
            </a:effectRef>
            <a:fontRef idx="minor">
              <a:schemeClr val="tx1"/>
            </a:fontRef>
          </p:style>
        </p:cxnSp>
        <p:cxnSp>
          <p:nvCxnSpPr>
            <p:cNvPr id="65" name="Gerader Verbinder 148">
              <a:extLst>
                <a:ext uri="{FF2B5EF4-FFF2-40B4-BE49-F238E27FC236}">
                  <a16:creationId xmlns:a16="http://schemas.microsoft.com/office/drawing/2014/main" id="{C90F30E4-24A6-40FD-B832-478981F139BF}"/>
                </a:ext>
              </a:extLst>
            </p:cNvPr>
            <p:cNvCxnSpPr>
              <a:cxnSpLocks/>
            </p:cNvCxnSpPr>
            <p:nvPr/>
          </p:nvCxnSpPr>
          <p:spPr>
            <a:xfrm rot="10800000" flipV="1">
              <a:off x="2980971" y="1736896"/>
              <a:ext cx="0" cy="756000"/>
            </a:xfrm>
            <a:prstGeom prst="line">
              <a:avLst/>
            </a:prstGeom>
            <a:ln w="50800">
              <a:solidFill>
                <a:srgbClr val="FFC000"/>
              </a:solidFill>
              <a:prstDash val="sysDot"/>
              <a:headEnd type="oval"/>
              <a:tailEnd type="triangle"/>
            </a:ln>
            <a:effectLst/>
          </p:spPr>
          <p:style>
            <a:lnRef idx="2">
              <a:schemeClr val="accent6"/>
            </a:lnRef>
            <a:fillRef idx="0">
              <a:schemeClr val="accent6"/>
            </a:fillRef>
            <a:effectRef idx="1">
              <a:schemeClr val="accent6"/>
            </a:effectRef>
            <a:fontRef idx="minor">
              <a:schemeClr val="tx1"/>
            </a:fontRef>
          </p:style>
        </p:cxnSp>
      </p:grpSp>
      <p:grpSp>
        <p:nvGrpSpPr>
          <p:cNvPr id="66" name="Gruppieren 165">
            <a:extLst>
              <a:ext uri="{FF2B5EF4-FFF2-40B4-BE49-F238E27FC236}">
                <a16:creationId xmlns:a16="http://schemas.microsoft.com/office/drawing/2014/main" id="{31EA2FC8-0AD2-427F-9FC7-B05B738913FF}"/>
              </a:ext>
            </a:extLst>
          </p:cNvPr>
          <p:cNvGrpSpPr/>
          <p:nvPr/>
        </p:nvGrpSpPr>
        <p:grpSpPr>
          <a:xfrm>
            <a:off x="7447108" y="5827913"/>
            <a:ext cx="2272000" cy="905391"/>
            <a:chOff x="3875257" y="761509"/>
            <a:chExt cx="2270895" cy="905391"/>
          </a:xfrm>
        </p:grpSpPr>
        <p:sp>
          <p:nvSpPr>
            <p:cNvPr id="67" name="Textfeld 166">
              <a:extLst>
                <a:ext uri="{FF2B5EF4-FFF2-40B4-BE49-F238E27FC236}">
                  <a16:creationId xmlns:a16="http://schemas.microsoft.com/office/drawing/2014/main" id="{131D2165-A70F-4FAB-ACCC-7D6A32A24844}"/>
                </a:ext>
              </a:extLst>
            </p:cNvPr>
            <p:cNvSpPr txBox="1"/>
            <p:nvPr/>
          </p:nvSpPr>
          <p:spPr>
            <a:xfrm>
              <a:off x="4828909" y="1205235"/>
              <a:ext cx="413695" cy="461665"/>
            </a:xfrm>
            <a:prstGeom prst="rect">
              <a:avLst/>
            </a:prstGeom>
            <a:noFill/>
          </p:spPr>
          <p:txBody>
            <a:bodyPr wrap="none" rtlCol="0">
              <a:spAutoFit/>
            </a:bodyPr>
            <a:lstStyle/>
            <a:p>
              <a:pPr algn="ctr"/>
              <a:r>
                <a:rPr lang="de-DE" sz="2400" dirty="0">
                  <a:solidFill>
                    <a:srgbClr val="A84D97"/>
                  </a:solidFill>
                  <a:latin typeface="Source Sans Pro Semibold" panose="020B0603030403020204" pitchFamily="34" charset="0"/>
                  <a:ea typeface="Source Sans Pro Semibold" panose="020B0603030403020204" pitchFamily="34" charset="0"/>
                </a:rPr>
                <a:t>M</a:t>
              </a:r>
              <a:endParaRPr lang="en-US" sz="2400" dirty="0">
                <a:solidFill>
                  <a:srgbClr val="A84D97"/>
                </a:solidFill>
                <a:latin typeface="Source Sans Pro Semibold" panose="020B0603030403020204" pitchFamily="34" charset="0"/>
                <a:ea typeface="Source Sans Pro Semibold" panose="020B0603030403020204" pitchFamily="34" charset="0"/>
              </a:endParaRPr>
            </a:p>
          </p:txBody>
        </p:sp>
        <p:sp>
          <p:nvSpPr>
            <p:cNvPr id="68" name="Textfeld 167">
              <a:extLst>
                <a:ext uri="{FF2B5EF4-FFF2-40B4-BE49-F238E27FC236}">
                  <a16:creationId xmlns:a16="http://schemas.microsoft.com/office/drawing/2014/main" id="{17C9BFA0-83B9-4E08-BEFF-E718FC5D9E9F}"/>
                </a:ext>
              </a:extLst>
            </p:cNvPr>
            <p:cNvSpPr txBox="1"/>
            <p:nvPr/>
          </p:nvSpPr>
          <p:spPr>
            <a:xfrm>
              <a:off x="5443716" y="761509"/>
              <a:ext cx="702436" cy="461665"/>
            </a:xfrm>
            <a:prstGeom prst="rect">
              <a:avLst/>
            </a:prstGeom>
            <a:noFill/>
          </p:spPr>
          <p:txBody>
            <a:bodyPr wrap="none" rtlCol="0">
              <a:spAutoFit/>
            </a:bodyPr>
            <a:lstStyle/>
            <a:p>
              <a:r>
                <a:rPr lang="de-DE" sz="2400" dirty="0">
                  <a:solidFill>
                    <a:srgbClr val="A84D97"/>
                  </a:solidFill>
                  <a:latin typeface="Source Sans Pro Semibold" panose="020B0603030403020204" pitchFamily="34" charset="0"/>
                  <a:ea typeface="Source Sans Pro Semibold" panose="020B0603030403020204" pitchFamily="34" charset="0"/>
                </a:rPr>
                <a:t>+SD</a:t>
              </a:r>
              <a:endParaRPr lang="en-US" sz="2400" dirty="0">
                <a:solidFill>
                  <a:srgbClr val="A84D97"/>
                </a:solidFill>
                <a:latin typeface="Source Sans Pro Semibold" panose="020B0603030403020204" pitchFamily="34" charset="0"/>
                <a:ea typeface="Source Sans Pro Semibold" panose="020B0603030403020204" pitchFamily="34" charset="0"/>
              </a:endParaRPr>
            </a:p>
          </p:txBody>
        </p:sp>
        <p:sp>
          <p:nvSpPr>
            <p:cNvPr id="69" name="Textfeld 168">
              <a:extLst>
                <a:ext uri="{FF2B5EF4-FFF2-40B4-BE49-F238E27FC236}">
                  <a16:creationId xmlns:a16="http://schemas.microsoft.com/office/drawing/2014/main" id="{B169121D-62D1-4078-8362-17B94E696EF7}"/>
                </a:ext>
              </a:extLst>
            </p:cNvPr>
            <p:cNvSpPr txBox="1"/>
            <p:nvPr/>
          </p:nvSpPr>
          <p:spPr>
            <a:xfrm>
              <a:off x="3875257" y="761509"/>
              <a:ext cx="644728" cy="461665"/>
            </a:xfrm>
            <a:prstGeom prst="rect">
              <a:avLst/>
            </a:prstGeom>
            <a:noFill/>
          </p:spPr>
          <p:txBody>
            <a:bodyPr wrap="none" rtlCol="0">
              <a:spAutoFit/>
            </a:bodyPr>
            <a:lstStyle/>
            <a:p>
              <a:pPr algn="r"/>
              <a:r>
                <a:rPr lang="de-DE" sz="2400" dirty="0">
                  <a:solidFill>
                    <a:srgbClr val="A84D97"/>
                  </a:solidFill>
                  <a:latin typeface="Source Sans Pro Semibold" panose="020B0603030403020204" pitchFamily="34" charset="0"/>
                  <a:ea typeface="Source Sans Pro Semibold" panose="020B0603030403020204" pitchFamily="34" charset="0"/>
                </a:rPr>
                <a:t>-SD</a:t>
              </a:r>
              <a:endParaRPr lang="en-US" sz="2400" dirty="0">
                <a:solidFill>
                  <a:srgbClr val="A84D97"/>
                </a:solidFill>
                <a:latin typeface="Source Sans Pro Semibold" panose="020B0603030403020204" pitchFamily="34" charset="0"/>
                <a:ea typeface="Source Sans Pro Semibold" panose="020B0603030403020204" pitchFamily="34" charset="0"/>
              </a:endParaRPr>
            </a:p>
          </p:txBody>
        </p:sp>
      </p:grpSp>
      <p:sp>
        <p:nvSpPr>
          <p:cNvPr id="70" name="Rechteck 1">
            <a:extLst>
              <a:ext uri="{FF2B5EF4-FFF2-40B4-BE49-F238E27FC236}">
                <a16:creationId xmlns:a16="http://schemas.microsoft.com/office/drawing/2014/main" id="{D5E44773-4F9F-4A3B-BE0F-57CECBA525FB}"/>
              </a:ext>
            </a:extLst>
          </p:cNvPr>
          <p:cNvSpPr/>
          <p:nvPr/>
        </p:nvSpPr>
        <p:spPr>
          <a:xfrm>
            <a:off x="6829117" y="3369524"/>
            <a:ext cx="514885" cy="769441"/>
          </a:xfrm>
          <a:prstGeom prst="rect">
            <a:avLst/>
          </a:prstGeom>
        </p:spPr>
        <p:txBody>
          <a:bodyPr wrap="none">
            <a:spAutoFit/>
          </a:bodyPr>
          <a:lstStyle/>
          <a:p>
            <a:pPr algn="r"/>
            <a:r>
              <a:rPr lang="de-DE" sz="4400" dirty="0">
                <a:solidFill>
                  <a:srgbClr val="00ABA0"/>
                </a:solidFill>
                <a:latin typeface="Source Sans Pro Black" panose="020B0803030403020204" pitchFamily="34" charset="0"/>
                <a:ea typeface="Source Sans Pro Black" panose="020B0803030403020204" pitchFamily="34" charset="0"/>
              </a:rPr>
              <a:t>A</a:t>
            </a:r>
            <a:endParaRPr lang="en-US" sz="4400" dirty="0"/>
          </a:p>
        </p:txBody>
      </p:sp>
      <p:sp>
        <p:nvSpPr>
          <p:cNvPr id="71" name="Rechteck 34">
            <a:extLst>
              <a:ext uri="{FF2B5EF4-FFF2-40B4-BE49-F238E27FC236}">
                <a16:creationId xmlns:a16="http://schemas.microsoft.com/office/drawing/2014/main" id="{3402A559-1CB7-4E5F-8A7C-FE6863D824A8}"/>
              </a:ext>
            </a:extLst>
          </p:cNvPr>
          <p:cNvSpPr/>
          <p:nvPr/>
        </p:nvSpPr>
        <p:spPr>
          <a:xfrm>
            <a:off x="6829116" y="4282106"/>
            <a:ext cx="529312" cy="769441"/>
          </a:xfrm>
          <a:prstGeom prst="rect">
            <a:avLst/>
          </a:prstGeom>
        </p:spPr>
        <p:txBody>
          <a:bodyPr wrap="none">
            <a:spAutoFit/>
          </a:bodyPr>
          <a:lstStyle/>
          <a:p>
            <a:pPr algn="r"/>
            <a:r>
              <a:rPr lang="de-DE" sz="4400" dirty="0">
                <a:solidFill>
                  <a:srgbClr val="A84D97"/>
                </a:solidFill>
                <a:latin typeface="Source Sans Pro Black" panose="020B0803030403020204" pitchFamily="34" charset="0"/>
                <a:ea typeface="Source Sans Pro Black" panose="020B0803030403020204" pitchFamily="34" charset="0"/>
              </a:rPr>
              <a:t>B</a:t>
            </a:r>
            <a:endParaRPr lang="en-US" sz="4400" dirty="0">
              <a:solidFill>
                <a:srgbClr val="A84D97"/>
              </a:solidFill>
            </a:endParaRPr>
          </a:p>
        </p:txBody>
      </p:sp>
      <p:grpSp>
        <p:nvGrpSpPr>
          <p:cNvPr id="72" name="Gruppieren 83">
            <a:extLst>
              <a:ext uri="{FF2B5EF4-FFF2-40B4-BE49-F238E27FC236}">
                <a16:creationId xmlns:a16="http://schemas.microsoft.com/office/drawing/2014/main" id="{0306134A-262F-45FA-8F91-57B9A956D1AE}"/>
              </a:ext>
            </a:extLst>
          </p:cNvPr>
          <p:cNvGrpSpPr/>
          <p:nvPr/>
        </p:nvGrpSpPr>
        <p:grpSpPr>
          <a:xfrm rot="10800000">
            <a:off x="6055506" y="5041255"/>
            <a:ext cx="5094090" cy="972000"/>
            <a:chOff x="1426086" y="1258128"/>
            <a:chExt cx="4683538" cy="1260000"/>
          </a:xfrm>
        </p:grpSpPr>
        <p:sp>
          <p:nvSpPr>
            <p:cNvPr id="73" name="Freihandform 19">
              <a:extLst>
                <a:ext uri="{FF2B5EF4-FFF2-40B4-BE49-F238E27FC236}">
                  <a16:creationId xmlns:a16="http://schemas.microsoft.com/office/drawing/2014/main" id="{3AC9FD0B-FF79-4B7B-A3E5-3A0DFC380638}"/>
                </a:ext>
              </a:extLst>
            </p:cNvPr>
            <p:cNvSpPr/>
            <p:nvPr/>
          </p:nvSpPr>
          <p:spPr>
            <a:xfrm flipH="1">
              <a:off x="1426086" y="1268760"/>
              <a:ext cx="4683538" cy="1224136"/>
            </a:xfrm>
            <a:custGeom>
              <a:avLst/>
              <a:gdLst>
                <a:gd name="connsiteX0" fmla="*/ 0 w 6486525"/>
                <a:gd name="connsiteY0" fmla="*/ 1743143 h 1743143"/>
                <a:gd name="connsiteX1" fmla="*/ 1104900 w 6486525"/>
                <a:gd name="connsiteY1" fmla="*/ 1514543 h 1743143"/>
                <a:gd name="connsiteX2" fmla="*/ 2171700 w 6486525"/>
                <a:gd name="connsiteY2" fmla="*/ 685868 h 1743143"/>
                <a:gd name="connsiteX3" fmla="*/ 3190875 w 6486525"/>
                <a:gd name="connsiteY3" fmla="*/ 68 h 1743143"/>
                <a:gd name="connsiteX4" fmla="*/ 4371975 w 6486525"/>
                <a:gd name="connsiteY4" fmla="*/ 723968 h 1743143"/>
                <a:gd name="connsiteX5" fmla="*/ 5419725 w 6486525"/>
                <a:gd name="connsiteY5" fmla="*/ 1524068 h 1743143"/>
                <a:gd name="connsiteX6" fmla="*/ 6486525 w 6486525"/>
                <a:gd name="connsiteY6" fmla="*/ 1743143 h 1743143"/>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38381 h 1738381"/>
                <a:gd name="connsiteX1" fmla="*/ 1104900 w 6486525"/>
                <a:gd name="connsiteY1" fmla="*/ 1509781 h 1738381"/>
                <a:gd name="connsiteX2" fmla="*/ 2171700 w 6486525"/>
                <a:gd name="connsiteY2" fmla="*/ 681106 h 1738381"/>
                <a:gd name="connsiteX3" fmla="*/ 3219450 w 6486525"/>
                <a:gd name="connsiteY3" fmla="*/ 69 h 1738381"/>
                <a:gd name="connsiteX4" fmla="*/ 4371975 w 6486525"/>
                <a:gd name="connsiteY4" fmla="*/ 719206 h 1738381"/>
                <a:gd name="connsiteX5" fmla="*/ 5419725 w 6486525"/>
                <a:gd name="connsiteY5" fmla="*/ 1519306 h 1738381"/>
                <a:gd name="connsiteX6" fmla="*/ 6486525 w 6486525"/>
                <a:gd name="connsiteY6" fmla="*/ 1738381 h 1738381"/>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6525" h="1738317">
                  <a:moveTo>
                    <a:pt x="0" y="1738317"/>
                  </a:moveTo>
                  <a:cubicBezTo>
                    <a:pt x="371475" y="1712123"/>
                    <a:pt x="704850" y="1676404"/>
                    <a:pt x="1104900" y="1509717"/>
                  </a:cubicBezTo>
                  <a:cubicBezTo>
                    <a:pt x="1504950" y="1343030"/>
                    <a:pt x="1885950" y="932662"/>
                    <a:pt x="2171700" y="681042"/>
                  </a:cubicBezTo>
                  <a:cubicBezTo>
                    <a:pt x="2457450" y="429422"/>
                    <a:pt x="2743200" y="-1583"/>
                    <a:pt x="3219450" y="5"/>
                  </a:cubicBezTo>
                  <a:cubicBezTo>
                    <a:pt x="3695700" y="1593"/>
                    <a:pt x="4014788" y="361161"/>
                    <a:pt x="4371975" y="719142"/>
                  </a:cubicBezTo>
                  <a:cubicBezTo>
                    <a:pt x="4729162" y="1077123"/>
                    <a:pt x="5067300" y="1349379"/>
                    <a:pt x="5419725" y="1519242"/>
                  </a:cubicBezTo>
                  <a:cubicBezTo>
                    <a:pt x="5772150" y="1689104"/>
                    <a:pt x="6129337" y="1713710"/>
                    <a:pt x="6486525" y="1738317"/>
                  </a:cubicBezTo>
                </a:path>
              </a:pathLst>
            </a:custGeom>
            <a:noFill/>
            <a:ln w="50800">
              <a:solidFill>
                <a:srgbClr val="A84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Gerader Verbinder 87">
              <a:extLst>
                <a:ext uri="{FF2B5EF4-FFF2-40B4-BE49-F238E27FC236}">
                  <a16:creationId xmlns:a16="http://schemas.microsoft.com/office/drawing/2014/main" id="{3EF5E378-CF44-4B6D-ACAF-73319CA0AA5A}"/>
                </a:ext>
              </a:extLst>
            </p:cNvPr>
            <p:cNvCxnSpPr>
              <a:cxnSpLocks/>
            </p:cNvCxnSpPr>
            <p:nvPr/>
          </p:nvCxnSpPr>
          <p:spPr>
            <a:xfrm rot="10800000" flipV="1">
              <a:off x="4557338" y="1736896"/>
              <a:ext cx="0" cy="756000"/>
            </a:xfrm>
            <a:prstGeom prst="line">
              <a:avLst/>
            </a:prstGeom>
            <a:ln w="50800">
              <a:solidFill>
                <a:srgbClr val="FFC000"/>
              </a:solidFill>
              <a:prstDash val="sysDot"/>
              <a:headEnd type="oval"/>
              <a:tailEnd type="triangle"/>
            </a:ln>
            <a:effectLst/>
          </p:spPr>
          <p:style>
            <a:lnRef idx="2">
              <a:schemeClr val="accent6"/>
            </a:lnRef>
            <a:fillRef idx="0">
              <a:schemeClr val="accent6"/>
            </a:fillRef>
            <a:effectRef idx="1">
              <a:schemeClr val="accent6"/>
            </a:effectRef>
            <a:fontRef idx="minor">
              <a:schemeClr val="tx1"/>
            </a:fontRef>
          </p:style>
        </p:cxnSp>
        <p:cxnSp>
          <p:nvCxnSpPr>
            <p:cNvPr id="75" name="Gerader Verbinder 95">
              <a:extLst>
                <a:ext uri="{FF2B5EF4-FFF2-40B4-BE49-F238E27FC236}">
                  <a16:creationId xmlns:a16="http://schemas.microsoft.com/office/drawing/2014/main" id="{15976BE5-5F21-4076-BC92-1FDF3B3ECA1E}"/>
                </a:ext>
              </a:extLst>
            </p:cNvPr>
            <p:cNvCxnSpPr>
              <a:cxnSpLocks/>
            </p:cNvCxnSpPr>
            <p:nvPr/>
          </p:nvCxnSpPr>
          <p:spPr>
            <a:xfrm rot="10800000" flipV="1">
              <a:off x="3770606" y="1258128"/>
              <a:ext cx="0" cy="1260000"/>
            </a:xfrm>
            <a:prstGeom prst="line">
              <a:avLst/>
            </a:prstGeom>
            <a:ln w="50800">
              <a:solidFill>
                <a:srgbClr val="FFC000"/>
              </a:solidFill>
              <a:headEnd type="oval"/>
              <a:tailEnd type="triangle"/>
            </a:ln>
            <a:effectLst/>
          </p:spPr>
          <p:style>
            <a:lnRef idx="2">
              <a:schemeClr val="accent6"/>
            </a:lnRef>
            <a:fillRef idx="0">
              <a:schemeClr val="accent6"/>
            </a:fillRef>
            <a:effectRef idx="1">
              <a:schemeClr val="accent6"/>
            </a:effectRef>
            <a:fontRef idx="minor">
              <a:schemeClr val="tx1"/>
            </a:fontRef>
          </p:style>
        </p:cxnSp>
        <p:cxnSp>
          <p:nvCxnSpPr>
            <p:cNvPr id="76" name="Gerader Verbinder 103">
              <a:extLst>
                <a:ext uri="{FF2B5EF4-FFF2-40B4-BE49-F238E27FC236}">
                  <a16:creationId xmlns:a16="http://schemas.microsoft.com/office/drawing/2014/main" id="{5D963D25-97FB-4C7B-A455-89BC7AA70399}"/>
                </a:ext>
              </a:extLst>
            </p:cNvPr>
            <p:cNvCxnSpPr>
              <a:cxnSpLocks/>
            </p:cNvCxnSpPr>
            <p:nvPr/>
          </p:nvCxnSpPr>
          <p:spPr>
            <a:xfrm rot="10800000" flipV="1">
              <a:off x="2980971" y="1736896"/>
              <a:ext cx="0" cy="756000"/>
            </a:xfrm>
            <a:prstGeom prst="line">
              <a:avLst/>
            </a:prstGeom>
            <a:ln w="50800">
              <a:solidFill>
                <a:srgbClr val="FFC000"/>
              </a:solidFill>
              <a:prstDash val="sysDot"/>
              <a:headEnd type="oval"/>
              <a:tailEnd type="triangle"/>
            </a:ln>
            <a:effectLst/>
          </p:spPr>
          <p:style>
            <a:lnRef idx="2">
              <a:schemeClr val="accent6"/>
            </a:lnRef>
            <a:fillRef idx="0">
              <a:schemeClr val="accent6"/>
            </a:fillRef>
            <a:effectRef idx="1">
              <a:schemeClr val="accent6"/>
            </a:effectRef>
            <a:fontRef idx="minor">
              <a:schemeClr val="tx1"/>
            </a:fontRef>
          </p:style>
        </p:cxnSp>
      </p:grpSp>
      <p:sp>
        <p:nvSpPr>
          <p:cNvPr id="4" name="Foliennummernplatzhalter 3">
            <a:extLst>
              <a:ext uri="{FF2B5EF4-FFF2-40B4-BE49-F238E27FC236}">
                <a16:creationId xmlns:a16="http://schemas.microsoft.com/office/drawing/2014/main" id="{0C477CCB-2DBE-4518-8E6C-624A44BBC00F}"/>
              </a:ext>
            </a:extLst>
          </p:cNvPr>
          <p:cNvSpPr>
            <a:spLocks noGrp="1"/>
          </p:cNvSpPr>
          <p:nvPr>
            <p:ph type="sldNum" sz="quarter" idx="12"/>
          </p:nvPr>
        </p:nvSpPr>
        <p:spPr/>
        <p:txBody>
          <a:bodyPr/>
          <a:lstStyle/>
          <a:p>
            <a:fld id="{90C2389C-3430-4069-9E08-8BBDF98C334F}" type="slidenum">
              <a:rPr lang="en-US" smtClean="0"/>
              <a:t>25</a:t>
            </a:fld>
            <a:endParaRPr lang="en-US" dirty="0"/>
          </a:p>
        </p:txBody>
      </p:sp>
    </p:spTree>
    <p:extLst>
      <p:ext uri="{BB962C8B-B14F-4D97-AF65-F5344CB8AC3E}">
        <p14:creationId xmlns:p14="http://schemas.microsoft.com/office/powerpoint/2010/main" val="840998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546E27-D3FB-4771-9607-05666462C84C}"/>
              </a:ext>
            </a:extLst>
          </p:cNvPr>
          <p:cNvSpPr>
            <a:spLocks noGrp="1"/>
          </p:cNvSpPr>
          <p:nvPr>
            <p:ph type="title"/>
          </p:nvPr>
        </p:nvSpPr>
        <p:spPr/>
        <p:txBody>
          <a:bodyPr>
            <a:normAutofit/>
          </a:bodyPr>
          <a:lstStyle/>
          <a:p>
            <a:r>
              <a:rPr lang="de-DE" sz="4400" dirty="0"/>
              <a:t>Linear </a:t>
            </a:r>
            <a:r>
              <a:rPr lang="de-DE" sz="4400" dirty="0" err="1"/>
              <a:t>Equating</a:t>
            </a:r>
            <a:r>
              <a:rPr lang="de-DE" sz="4400" dirty="0"/>
              <a:t> </a:t>
            </a:r>
            <a:r>
              <a:rPr lang="de-DE" sz="4400" dirty="0" err="1"/>
              <a:t>Algorithm</a:t>
            </a:r>
            <a:r>
              <a:rPr lang="de-DE" sz="4400" dirty="0"/>
              <a:t>: </a:t>
            </a:r>
            <a:r>
              <a:rPr lang="de-DE" sz="4400" dirty="0" err="1"/>
              <a:t>Recoding</a:t>
            </a:r>
            <a:r>
              <a:rPr lang="de-DE" sz="4400" dirty="0"/>
              <a:t> </a:t>
            </a:r>
            <a:r>
              <a:rPr lang="de-DE" sz="4400" dirty="0">
                <a:solidFill>
                  <a:schemeClr val="accent5"/>
                </a:solidFill>
                <a:latin typeface="Source Sans Pro Black" panose="020B0803030403020204" pitchFamily="34" charset="0"/>
                <a:ea typeface="Source Sans Pro Black" panose="020B0803030403020204" pitchFamily="34" charset="0"/>
              </a:rPr>
              <a:t>A</a:t>
            </a:r>
            <a:r>
              <a:rPr lang="de-DE" sz="4400" dirty="0"/>
              <a:t> </a:t>
            </a:r>
            <a:r>
              <a:rPr lang="de-DE" sz="4400" dirty="0" err="1"/>
              <a:t>to</a:t>
            </a:r>
            <a:r>
              <a:rPr lang="de-DE" sz="4400" dirty="0"/>
              <a:t> </a:t>
            </a:r>
            <a:r>
              <a:rPr lang="de-DE" sz="4400" dirty="0">
                <a:solidFill>
                  <a:schemeClr val="accent6"/>
                </a:solidFill>
                <a:latin typeface="Source Sans Pro Black" panose="020B0803030403020204" pitchFamily="34" charset="0"/>
                <a:ea typeface="Source Sans Pro Black" panose="020B0803030403020204" pitchFamily="34" charset="0"/>
              </a:rPr>
              <a:t>B</a:t>
            </a:r>
            <a:endParaRPr lang="en-US" sz="4400" dirty="0">
              <a:solidFill>
                <a:schemeClr val="accent6"/>
              </a:solidFill>
              <a:latin typeface="Source Sans Pro Black" panose="020B0803030403020204" pitchFamily="34" charset="0"/>
              <a:ea typeface="Source Sans Pro Black" panose="020B0803030403020204" pitchFamily="34" charset="0"/>
            </a:endParaRPr>
          </a:p>
        </p:txBody>
      </p:sp>
      <p:sp>
        <p:nvSpPr>
          <p:cNvPr id="34" name="Content Placeholder 2">
            <a:extLst>
              <a:ext uri="{FF2B5EF4-FFF2-40B4-BE49-F238E27FC236}">
                <a16:creationId xmlns:a16="http://schemas.microsoft.com/office/drawing/2014/main" id="{22743A37-27DB-4E04-B3B9-16B60001041C}"/>
              </a:ext>
            </a:extLst>
          </p:cNvPr>
          <p:cNvSpPr>
            <a:spLocks noGrp="1"/>
          </p:cNvSpPr>
          <p:nvPr>
            <p:ph idx="1"/>
          </p:nvPr>
        </p:nvSpPr>
        <p:spPr>
          <a:xfrm>
            <a:off x="622093" y="1825625"/>
            <a:ext cx="4879297" cy="4351338"/>
          </a:xfrm>
        </p:spPr>
        <p:txBody>
          <a:bodyPr/>
          <a:lstStyle/>
          <a:p>
            <a:pPr marL="0" indent="0" algn="r">
              <a:buNone/>
            </a:pPr>
            <a:r>
              <a:rPr lang="de-DE" b="1" dirty="0"/>
              <a:t>Linear </a:t>
            </a:r>
            <a:r>
              <a:rPr lang="de-DE" b="1" dirty="0" err="1"/>
              <a:t>transformation</a:t>
            </a:r>
            <a:r>
              <a:rPr lang="de-DE" b="1" dirty="0"/>
              <a:t> </a:t>
            </a:r>
            <a:r>
              <a:rPr lang="de-DE" dirty="0" err="1"/>
              <a:t>to</a:t>
            </a:r>
            <a:r>
              <a:rPr lang="de-DE" dirty="0"/>
              <a:t> </a:t>
            </a:r>
            <a:r>
              <a:rPr lang="de-DE" b="1" dirty="0" err="1"/>
              <a:t>recode</a:t>
            </a:r>
            <a:r>
              <a:rPr lang="de-DE" b="1" dirty="0"/>
              <a:t> </a:t>
            </a:r>
            <a:r>
              <a:rPr lang="de-DE" b="1" dirty="0" err="1"/>
              <a:t>scores</a:t>
            </a:r>
            <a:r>
              <a:rPr lang="de-DE" b="1" dirty="0"/>
              <a:t> </a:t>
            </a:r>
            <a:r>
              <a:rPr lang="de-DE" dirty="0" err="1"/>
              <a:t>of</a:t>
            </a:r>
            <a:r>
              <a:rPr lang="de-DE" dirty="0"/>
              <a:t> </a:t>
            </a:r>
            <a:r>
              <a:rPr lang="de-DE" b="1" dirty="0">
                <a:solidFill>
                  <a:schemeClr val="accent5"/>
                </a:solidFill>
              </a:rPr>
              <a:t>A </a:t>
            </a:r>
            <a:r>
              <a:rPr lang="de-DE" dirty="0" err="1"/>
              <a:t>towards</a:t>
            </a:r>
            <a:r>
              <a:rPr lang="de-DE" dirty="0"/>
              <a:t> the </a:t>
            </a:r>
            <a:r>
              <a:rPr lang="de-DE" b="1" dirty="0" err="1"/>
              <a:t>measurement</a:t>
            </a:r>
            <a:r>
              <a:rPr lang="de-DE" b="1" dirty="0"/>
              <a:t> </a:t>
            </a:r>
            <a:r>
              <a:rPr lang="de-DE" b="1" dirty="0" err="1"/>
              <a:t>scale</a:t>
            </a:r>
            <a:r>
              <a:rPr lang="de-DE" b="1" dirty="0"/>
              <a:t> </a:t>
            </a:r>
            <a:r>
              <a:rPr lang="de-DE" dirty="0" err="1"/>
              <a:t>of</a:t>
            </a:r>
            <a:r>
              <a:rPr lang="de-DE" b="1" dirty="0">
                <a:solidFill>
                  <a:schemeClr val="accent5"/>
                </a:solidFill>
              </a:rPr>
              <a:t> </a:t>
            </a:r>
            <a:r>
              <a:rPr lang="de-DE" b="1" dirty="0">
                <a:solidFill>
                  <a:schemeClr val="accent6"/>
                </a:solidFill>
              </a:rPr>
              <a:t>B</a:t>
            </a:r>
            <a:r>
              <a:rPr lang="de-DE" dirty="0"/>
              <a:t>…</a:t>
            </a:r>
          </a:p>
          <a:p>
            <a:pPr marL="0" indent="0" algn="r">
              <a:buNone/>
            </a:pPr>
            <a:endParaRPr lang="de-DE" dirty="0"/>
          </a:p>
          <a:p>
            <a:pPr marL="514350" indent="-514350" algn="r">
              <a:buAutoNum type="arabicPeriod"/>
            </a:pPr>
            <a:r>
              <a:rPr lang="de-DE" dirty="0" err="1"/>
              <a:t>Aligning</a:t>
            </a:r>
            <a:r>
              <a:rPr lang="de-DE" dirty="0"/>
              <a:t> the </a:t>
            </a:r>
            <a:r>
              <a:rPr lang="de-DE" b="1" dirty="0" err="1"/>
              <a:t>means</a:t>
            </a:r>
            <a:endParaRPr lang="de-DE" b="1" dirty="0"/>
          </a:p>
          <a:p>
            <a:pPr marL="514350" indent="-514350" algn="r">
              <a:buAutoNum type="arabicPeriod"/>
            </a:pPr>
            <a:endParaRPr lang="de-DE" dirty="0"/>
          </a:p>
        </p:txBody>
      </p:sp>
      <p:sp>
        <p:nvSpPr>
          <p:cNvPr id="85" name="Rechteck: abgerundete Ecken 58">
            <a:extLst>
              <a:ext uri="{FF2B5EF4-FFF2-40B4-BE49-F238E27FC236}">
                <a16:creationId xmlns:a16="http://schemas.microsoft.com/office/drawing/2014/main" id="{B404A991-DAD7-4249-BDF7-4332044F79BA}"/>
              </a:ext>
            </a:extLst>
          </p:cNvPr>
          <p:cNvSpPr/>
          <p:nvPr/>
        </p:nvSpPr>
        <p:spPr>
          <a:xfrm>
            <a:off x="8391986" y="2403303"/>
            <a:ext cx="414864" cy="3827294"/>
          </a:xfrm>
          <a:prstGeom prst="roundRect">
            <a:avLst>
              <a:gd name="adj" fmla="val 50000"/>
            </a:avLst>
          </a:prstGeom>
          <a:solidFill>
            <a:srgbClr val="FFE494">
              <a:alpha val="20000"/>
            </a:srgbClr>
          </a:solidFill>
          <a:ln w="63500">
            <a:solidFill>
              <a:srgbClr val="FFE4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Ellipse 46">
            <a:extLst>
              <a:ext uri="{FF2B5EF4-FFF2-40B4-BE49-F238E27FC236}">
                <a16:creationId xmlns:a16="http://schemas.microsoft.com/office/drawing/2014/main" id="{60C76868-700B-4803-B620-DD272C7277F6}"/>
              </a:ext>
            </a:extLst>
          </p:cNvPr>
          <p:cNvSpPr/>
          <p:nvPr/>
        </p:nvSpPr>
        <p:spPr>
          <a:xfrm>
            <a:off x="6954974" y="3494292"/>
            <a:ext cx="528603" cy="528603"/>
          </a:xfrm>
          <a:prstGeom prst="ellipse">
            <a:avLst/>
          </a:prstGeom>
          <a:solidFill>
            <a:schemeClr val="bg1"/>
          </a:solidFill>
          <a:ln w="63500">
            <a:solidFill>
              <a:srgbClr val="D9F3F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685800"/>
            <a:r>
              <a:rPr lang="de-DE" sz="2800" dirty="0">
                <a:solidFill>
                  <a:schemeClr val="accent5">
                    <a:lumMod val="75000"/>
                  </a:schemeClr>
                </a:solidFill>
                <a:latin typeface="Source Code Pro" panose="020B0509030403020204" pitchFamily="49" charset="0"/>
                <a:ea typeface="Source Code Pro" panose="020B0509030403020204" pitchFamily="49" charset="0"/>
              </a:rPr>
              <a:t>0.6</a:t>
            </a:r>
            <a:endParaRPr lang="en-US" sz="2800" dirty="0">
              <a:solidFill>
                <a:schemeClr val="accent5">
                  <a:lumMod val="75000"/>
                </a:schemeClr>
              </a:solidFill>
              <a:latin typeface="Source Code Pro" panose="020B0509030403020204" pitchFamily="49" charset="0"/>
              <a:ea typeface="Source Code Pro" panose="020B0509030403020204" pitchFamily="49" charset="0"/>
            </a:endParaRPr>
          </a:p>
        </p:txBody>
      </p:sp>
      <p:sp>
        <p:nvSpPr>
          <p:cNvPr id="87" name="Ellipse 48">
            <a:extLst>
              <a:ext uri="{FF2B5EF4-FFF2-40B4-BE49-F238E27FC236}">
                <a16:creationId xmlns:a16="http://schemas.microsoft.com/office/drawing/2014/main" id="{4CC2EB53-F963-40EE-A035-24B2BB326A0D}"/>
              </a:ext>
            </a:extLst>
          </p:cNvPr>
          <p:cNvSpPr/>
          <p:nvPr/>
        </p:nvSpPr>
        <p:spPr>
          <a:xfrm>
            <a:off x="7884839" y="3494292"/>
            <a:ext cx="528603" cy="528603"/>
          </a:xfrm>
          <a:prstGeom prst="ellipse">
            <a:avLst/>
          </a:prstGeom>
          <a:solidFill>
            <a:schemeClr val="bg1"/>
          </a:solidFill>
          <a:ln w="63500">
            <a:solidFill>
              <a:srgbClr val="D9F3F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685800"/>
            <a:r>
              <a:rPr lang="de-DE" sz="2800" dirty="0">
                <a:solidFill>
                  <a:schemeClr val="accent5">
                    <a:lumMod val="75000"/>
                  </a:schemeClr>
                </a:solidFill>
                <a:latin typeface="Source Code Pro" panose="020B0509030403020204" pitchFamily="49" charset="0"/>
                <a:ea typeface="Source Code Pro" panose="020B0509030403020204" pitchFamily="49" charset="0"/>
              </a:rPr>
              <a:t>1.6</a:t>
            </a:r>
            <a:endParaRPr lang="en-US" sz="2800" dirty="0">
              <a:solidFill>
                <a:schemeClr val="accent5">
                  <a:lumMod val="75000"/>
                </a:schemeClr>
              </a:solidFill>
              <a:latin typeface="Source Code Pro" panose="020B0509030403020204" pitchFamily="49" charset="0"/>
              <a:ea typeface="Source Code Pro" panose="020B0509030403020204" pitchFamily="49" charset="0"/>
            </a:endParaRPr>
          </a:p>
        </p:txBody>
      </p:sp>
      <p:sp>
        <p:nvSpPr>
          <p:cNvPr id="88" name="Ellipse 49">
            <a:extLst>
              <a:ext uri="{FF2B5EF4-FFF2-40B4-BE49-F238E27FC236}">
                <a16:creationId xmlns:a16="http://schemas.microsoft.com/office/drawing/2014/main" id="{729055D3-FB81-4CC2-BC43-D3CA45479D08}"/>
              </a:ext>
            </a:extLst>
          </p:cNvPr>
          <p:cNvSpPr/>
          <p:nvPr/>
        </p:nvSpPr>
        <p:spPr>
          <a:xfrm>
            <a:off x="8774368" y="3494292"/>
            <a:ext cx="528603" cy="528603"/>
          </a:xfrm>
          <a:prstGeom prst="ellipse">
            <a:avLst/>
          </a:prstGeom>
          <a:solidFill>
            <a:schemeClr val="bg1"/>
          </a:solidFill>
          <a:ln w="63500">
            <a:solidFill>
              <a:srgbClr val="D9F3F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685800"/>
            <a:r>
              <a:rPr lang="de-DE" sz="2800" dirty="0">
                <a:solidFill>
                  <a:schemeClr val="accent5">
                    <a:lumMod val="75000"/>
                  </a:schemeClr>
                </a:solidFill>
                <a:latin typeface="Source Code Pro" panose="020B0509030403020204" pitchFamily="49" charset="0"/>
                <a:ea typeface="Source Code Pro" panose="020B0509030403020204" pitchFamily="49" charset="0"/>
              </a:rPr>
              <a:t>2.6</a:t>
            </a:r>
            <a:endParaRPr lang="en-US" sz="2800" dirty="0">
              <a:solidFill>
                <a:schemeClr val="accent5">
                  <a:lumMod val="75000"/>
                </a:schemeClr>
              </a:solidFill>
              <a:latin typeface="Source Code Pro" panose="020B0509030403020204" pitchFamily="49" charset="0"/>
              <a:ea typeface="Source Code Pro" panose="020B0509030403020204" pitchFamily="49" charset="0"/>
            </a:endParaRPr>
          </a:p>
        </p:txBody>
      </p:sp>
      <p:sp>
        <p:nvSpPr>
          <p:cNvPr id="89" name="Ellipse 50">
            <a:extLst>
              <a:ext uri="{FF2B5EF4-FFF2-40B4-BE49-F238E27FC236}">
                <a16:creationId xmlns:a16="http://schemas.microsoft.com/office/drawing/2014/main" id="{6613AB91-DB15-4CFC-BE96-27781579EB20}"/>
              </a:ext>
            </a:extLst>
          </p:cNvPr>
          <p:cNvSpPr/>
          <p:nvPr/>
        </p:nvSpPr>
        <p:spPr>
          <a:xfrm>
            <a:off x="9632225" y="3494292"/>
            <a:ext cx="528603" cy="528603"/>
          </a:xfrm>
          <a:prstGeom prst="ellipse">
            <a:avLst/>
          </a:prstGeom>
          <a:solidFill>
            <a:schemeClr val="bg1"/>
          </a:solidFill>
          <a:ln w="63500">
            <a:solidFill>
              <a:srgbClr val="D9F3F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685800"/>
            <a:r>
              <a:rPr lang="de-DE" sz="2800" dirty="0">
                <a:solidFill>
                  <a:schemeClr val="accent5">
                    <a:lumMod val="75000"/>
                  </a:schemeClr>
                </a:solidFill>
                <a:latin typeface="Source Code Pro" panose="020B0509030403020204" pitchFamily="49" charset="0"/>
                <a:ea typeface="Source Code Pro" panose="020B0509030403020204" pitchFamily="49" charset="0"/>
              </a:rPr>
              <a:t>3.6</a:t>
            </a:r>
            <a:endParaRPr lang="en-US" sz="2800" dirty="0">
              <a:solidFill>
                <a:schemeClr val="accent5">
                  <a:lumMod val="75000"/>
                </a:schemeClr>
              </a:solidFill>
              <a:latin typeface="Source Code Pro" panose="020B0509030403020204" pitchFamily="49" charset="0"/>
              <a:ea typeface="Source Code Pro" panose="020B0509030403020204" pitchFamily="49" charset="0"/>
            </a:endParaRPr>
          </a:p>
        </p:txBody>
      </p:sp>
      <p:sp>
        <p:nvSpPr>
          <p:cNvPr id="90" name="Ellipse 3">
            <a:extLst>
              <a:ext uri="{FF2B5EF4-FFF2-40B4-BE49-F238E27FC236}">
                <a16:creationId xmlns:a16="http://schemas.microsoft.com/office/drawing/2014/main" id="{DB214C90-1087-4AF5-BEE3-BFCF4FE6095D}"/>
              </a:ext>
            </a:extLst>
          </p:cNvPr>
          <p:cNvSpPr/>
          <p:nvPr/>
        </p:nvSpPr>
        <p:spPr>
          <a:xfrm>
            <a:off x="7480543" y="4398231"/>
            <a:ext cx="528603" cy="528603"/>
          </a:xfrm>
          <a:prstGeom prst="ellipse">
            <a:avLst/>
          </a:prstGeom>
          <a:solidFill>
            <a:schemeClr val="bg1"/>
          </a:solidFill>
          <a:ln w="63500">
            <a:solidFill>
              <a:srgbClr val="A84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rgbClr val="A84D97"/>
                </a:solidFill>
                <a:latin typeface="Source Code Pro" panose="020B0509030403020204" pitchFamily="49" charset="0"/>
                <a:ea typeface="Source Code Pro" panose="020B0509030403020204" pitchFamily="49" charset="0"/>
              </a:rPr>
              <a:t>1</a:t>
            </a:r>
            <a:endParaRPr lang="en-US" sz="3600" dirty="0">
              <a:solidFill>
                <a:srgbClr val="A84D97"/>
              </a:solidFill>
              <a:latin typeface="Source Code Pro" panose="020B0509030403020204" pitchFamily="49" charset="0"/>
              <a:ea typeface="Source Code Pro" panose="020B0509030403020204" pitchFamily="49" charset="0"/>
            </a:endParaRPr>
          </a:p>
        </p:txBody>
      </p:sp>
      <p:sp>
        <p:nvSpPr>
          <p:cNvPr id="91" name="Ellipse 5">
            <a:extLst>
              <a:ext uri="{FF2B5EF4-FFF2-40B4-BE49-F238E27FC236}">
                <a16:creationId xmlns:a16="http://schemas.microsoft.com/office/drawing/2014/main" id="{AE3279AB-2940-43DD-8506-54CB1BFB57BE}"/>
              </a:ext>
            </a:extLst>
          </p:cNvPr>
          <p:cNvSpPr/>
          <p:nvPr/>
        </p:nvSpPr>
        <p:spPr>
          <a:xfrm>
            <a:off x="8338400" y="4398231"/>
            <a:ext cx="528603" cy="528603"/>
          </a:xfrm>
          <a:prstGeom prst="ellipse">
            <a:avLst/>
          </a:prstGeom>
          <a:solidFill>
            <a:schemeClr val="bg1"/>
          </a:solidFill>
          <a:ln w="63500">
            <a:solidFill>
              <a:srgbClr val="A84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rgbClr val="A84D97"/>
                </a:solidFill>
                <a:latin typeface="Source Code Pro" panose="020B0509030403020204" pitchFamily="49" charset="0"/>
                <a:ea typeface="Source Code Pro" panose="020B0509030403020204" pitchFamily="49" charset="0"/>
              </a:rPr>
              <a:t>2</a:t>
            </a:r>
            <a:endParaRPr lang="en-US" sz="3600" dirty="0">
              <a:solidFill>
                <a:srgbClr val="A84D97"/>
              </a:solidFill>
              <a:latin typeface="Source Code Pro" panose="020B0509030403020204" pitchFamily="49" charset="0"/>
              <a:ea typeface="Source Code Pro" panose="020B0509030403020204" pitchFamily="49" charset="0"/>
            </a:endParaRPr>
          </a:p>
        </p:txBody>
      </p:sp>
      <p:sp>
        <p:nvSpPr>
          <p:cNvPr id="92" name="Ellipse 6">
            <a:extLst>
              <a:ext uri="{FF2B5EF4-FFF2-40B4-BE49-F238E27FC236}">
                <a16:creationId xmlns:a16="http://schemas.microsoft.com/office/drawing/2014/main" id="{B3CF48F3-5DB3-4A45-90FF-78288BA4E089}"/>
              </a:ext>
            </a:extLst>
          </p:cNvPr>
          <p:cNvSpPr/>
          <p:nvPr/>
        </p:nvSpPr>
        <p:spPr>
          <a:xfrm>
            <a:off x="9196257" y="4398231"/>
            <a:ext cx="528603" cy="528603"/>
          </a:xfrm>
          <a:prstGeom prst="ellipse">
            <a:avLst/>
          </a:prstGeom>
          <a:solidFill>
            <a:schemeClr val="bg1"/>
          </a:solidFill>
          <a:ln w="63500">
            <a:solidFill>
              <a:srgbClr val="A84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rgbClr val="A84D97"/>
                </a:solidFill>
                <a:latin typeface="Source Code Pro" panose="020B0509030403020204" pitchFamily="49" charset="0"/>
                <a:ea typeface="Source Code Pro" panose="020B0509030403020204" pitchFamily="49" charset="0"/>
              </a:rPr>
              <a:t>3</a:t>
            </a:r>
            <a:endParaRPr lang="en-US" sz="3600" dirty="0">
              <a:solidFill>
                <a:srgbClr val="A84D97"/>
              </a:solidFill>
              <a:latin typeface="Source Code Pro" panose="020B0509030403020204" pitchFamily="49" charset="0"/>
              <a:ea typeface="Source Code Pro" panose="020B0509030403020204" pitchFamily="49" charset="0"/>
            </a:endParaRPr>
          </a:p>
        </p:txBody>
      </p:sp>
      <p:sp>
        <p:nvSpPr>
          <p:cNvPr id="93" name="Ellipse 7">
            <a:extLst>
              <a:ext uri="{FF2B5EF4-FFF2-40B4-BE49-F238E27FC236}">
                <a16:creationId xmlns:a16="http://schemas.microsoft.com/office/drawing/2014/main" id="{A1E5105B-6122-4C66-9E95-7632D65CBEBF}"/>
              </a:ext>
            </a:extLst>
          </p:cNvPr>
          <p:cNvSpPr/>
          <p:nvPr/>
        </p:nvSpPr>
        <p:spPr>
          <a:xfrm>
            <a:off x="10054114" y="4398231"/>
            <a:ext cx="528603" cy="528603"/>
          </a:xfrm>
          <a:prstGeom prst="ellipse">
            <a:avLst/>
          </a:prstGeom>
          <a:solidFill>
            <a:schemeClr val="bg1"/>
          </a:solidFill>
          <a:ln w="63500">
            <a:solidFill>
              <a:srgbClr val="A84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rgbClr val="A84D97"/>
                </a:solidFill>
                <a:latin typeface="Source Code Pro" panose="020B0509030403020204" pitchFamily="49" charset="0"/>
                <a:ea typeface="Source Code Pro" panose="020B0509030403020204" pitchFamily="49" charset="0"/>
              </a:rPr>
              <a:t>4</a:t>
            </a:r>
            <a:endParaRPr lang="en-US" sz="3600" dirty="0">
              <a:solidFill>
                <a:srgbClr val="A84D97"/>
              </a:solidFill>
              <a:latin typeface="Source Code Pro" panose="020B0509030403020204" pitchFamily="49" charset="0"/>
              <a:ea typeface="Source Code Pro" panose="020B0509030403020204" pitchFamily="49" charset="0"/>
            </a:endParaRPr>
          </a:p>
        </p:txBody>
      </p:sp>
      <p:grpSp>
        <p:nvGrpSpPr>
          <p:cNvPr id="94" name="Gruppieren 144">
            <a:extLst>
              <a:ext uri="{FF2B5EF4-FFF2-40B4-BE49-F238E27FC236}">
                <a16:creationId xmlns:a16="http://schemas.microsoft.com/office/drawing/2014/main" id="{C91DF666-3572-44D2-9102-D64D49FF0F72}"/>
              </a:ext>
            </a:extLst>
          </p:cNvPr>
          <p:cNvGrpSpPr/>
          <p:nvPr/>
        </p:nvGrpSpPr>
        <p:grpSpPr>
          <a:xfrm>
            <a:off x="6533080" y="2570880"/>
            <a:ext cx="4129856" cy="815260"/>
            <a:chOff x="1426086" y="1258128"/>
            <a:chExt cx="4683538" cy="1260000"/>
          </a:xfrm>
        </p:grpSpPr>
        <p:sp>
          <p:nvSpPr>
            <p:cNvPr id="95" name="Freihandform 19">
              <a:extLst>
                <a:ext uri="{FF2B5EF4-FFF2-40B4-BE49-F238E27FC236}">
                  <a16:creationId xmlns:a16="http://schemas.microsoft.com/office/drawing/2014/main" id="{A0FEE856-98A2-4C64-9F04-0DCF33283D18}"/>
                </a:ext>
              </a:extLst>
            </p:cNvPr>
            <p:cNvSpPr/>
            <p:nvPr/>
          </p:nvSpPr>
          <p:spPr>
            <a:xfrm flipH="1">
              <a:off x="1426086" y="1268760"/>
              <a:ext cx="4683538" cy="1224136"/>
            </a:xfrm>
            <a:custGeom>
              <a:avLst/>
              <a:gdLst>
                <a:gd name="connsiteX0" fmla="*/ 0 w 6486525"/>
                <a:gd name="connsiteY0" fmla="*/ 1743143 h 1743143"/>
                <a:gd name="connsiteX1" fmla="*/ 1104900 w 6486525"/>
                <a:gd name="connsiteY1" fmla="*/ 1514543 h 1743143"/>
                <a:gd name="connsiteX2" fmla="*/ 2171700 w 6486525"/>
                <a:gd name="connsiteY2" fmla="*/ 685868 h 1743143"/>
                <a:gd name="connsiteX3" fmla="*/ 3190875 w 6486525"/>
                <a:gd name="connsiteY3" fmla="*/ 68 h 1743143"/>
                <a:gd name="connsiteX4" fmla="*/ 4371975 w 6486525"/>
                <a:gd name="connsiteY4" fmla="*/ 723968 h 1743143"/>
                <a:gd name="connsiteX5" fmla="*/ 5419725 w 6486525"/>
                <a:gd name="connsiteY5" fmla="*/ 1524068 h 1743143"/>
                <a:gd name="connsiteX6" fmla="*/ 6486525 w 6486525"/>
                <a:gd name="connsiteY6" fmla="*/ 1743143 h 1743143"/>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38381 h 1738381"/>
                <a:gd name="connsiteX1" fmla="*/ 1104900 w 6486525"/>
                <a:gd name="connsiteY1" fmla="*/ 1509781 h 1738381"/>
                <a:gd name="connsiteX2" fmla="*/ 2171700 w 6486525"/>
                <a:gd name="connsiteY2" fmla="*/ 681106 h 1738381"/>
                <a:gd name="connsiteX3" fmla="*/ 3219450 w 6486525"/>
                <a:gd name="connsiteY3" fmla="*/ 69 h 1738381"/>
                <a:gd name="connsiteX4" fmla="*/ 4371975 w 6486525"/>
                <a:gd name="connsiteY4" fmla="*/ 719206 h 1738381"/>
                <a:gd name="connsiteX5" fmla="*/ 5419725 w 6486525"/>
                <a:gd name="connsiteY5" fmla="*/ 1519306 h 1738381"/>
                <a:gd name="connsiteX6" fmla="*/ 6486525 w 6486525"/>
                <a:gd name="connsiteY6" fmla="*/ 1738381 h 1738381"/>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6525" h="1738317">
                  <a:moveTo>
                    <a:pt x="0" y="1738317"/>
                  </a:moveTo>
                  <a:cubicBezTo>
                    <a:pt x="371475" y="1712123"/>
                    <a:pt x="704850" y="1676404"/>
                    <a:pt x="1104900" y="1509717"/>
                  </a:cubicBezTo>
                  <a:cubicBezTo>
                    <a:pt x="1504950" y="1343030"/>
                    <a:pt x="1885950" y="932662"/>
                    <a:pt x="2171700" y="681042"/>
                  </a:cubicBezTo>
                  <a:cubicBezTo>
                    <a:pt x="2457450" y="429422"/>
                    <a:pt x="2743200" y="-1583"/>
                    <a:pt x="3219450" y="5"/>
                  </a:cubicBezTo>
                  <a:cubicBezTo>
                    <a:pt x="3695700" y="1593"/>
                    <a:pt x="4014788" y="361161"/>
                    <a:pt x="4371975" y="719142"/>
                  </a:cubicBezTo>
                  <a:cubicBezTo>
                    <a:pt x="4729162" y="1077123"/>
                    <a:pt x="5067300" y="1349379"/>
                    <a:pt x="5419725" y="1519242"/>
                  </a:cubicBezTo>
                  <a:cubicBezTo>
                    <a:pt x="5772150" y="1689104"/>
                    <a:pt x="6129337" y="1713710"/>
                    <a:pt x="6486525" y="1738317"/>
                  </a:cubicBezTo>
                </a:path>
              </a:pathLst>
            </a:custGeom>
            <a:noFill/>
            <a:ln w="50800">
              <a:solidFill>
                <a:srgbClr val="00AB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6" name="Gerader Verbinder 146">
              <a:extLst>
                <a:ext uri="{FF2B5EF4-FFF2-40B4-BE49-F238E27FC236}">
                  <a16:creationId xmlns:a16="http://schemas.microsoft.com/office/drawing/2014/main" id="{FB9E6427-A780-4B09-8D36-52761A5BD66E}"/>
                </a:ext>
              </a:extLst>
            </p:cNvPr>
            <p:cNvCxnSpPr>
              <a:cxnSpLocks/>
            </p:cNvCxnSpPr>
            <p:nvPr/>
          </p:nvCxnSpPr>
          <p:spPr>
            <a:xfrm>
              <a:off x="4547272" y="1748355"/>
              <a:ext cx="0" cy="744541"/>
            </a:xfrm>
            <a:prstGeom prst="line">
              <a:avLst/>
            </a:prstGeom>
            <a:ln w="50800">
              <a:solidFill>
                <a:srgbClr val="FFC000"/>
              </a:solidFill>
              <a:prstDash val="sysDot"/>
              <a:headEnd type="oval"/>
              <a:tailEnd type="triangle"/>
            </a:ln>
            <a:effectLst/>
          </p:spPr>
          <p:style>
            <a:lnRef idx="2">
              <a:schemeClr val="accent6"/>
            </a:lnRef>
            <a:fillRef idx="0">
              <a:schemeClr val="accent6"/>
            </a:fillRef>
            <a:effectRef idx="1">
              <a:schemeClr val="accent6"/>
            </a:effectRef>
            <a:fontRef idx="minor">
              <a:schemeClr val="tx1"/>
            </a:fontRef>
          </p:style>
        </p:cxnSp>
        <p:cxnSp>
          <p:nvCxnSpPr>
            <p:cNvPr id="97" name="Gerader Verbinder 147">
              <a:extLst>
                <a:ext uri="{FF2B5EF4-FFF2-40B4-BE49-F238E27FC236}">
                  <a16:creationId xmlns:a16="http://schemas.microsoft.com/office/drawing/2014/main" id="{4E9ECCA4-01CF-4A6B-BDB8-DF769A740EAC}"/>
                </a:ext>
              </a:extLst>
            </p:cNvPr>
            <p:cNvCxnSpPr>
              <a:cxnSpLocks/>
            </p:cNvCxnSpPr>
            <p:nvPr/>
          </p:nvCxnSpPr>
          <p:spPr>
            <a:xfrm rot="10800000" flipV="1">
              <a:off x="3770606" y="1258128"/>
              <a:ext cx="0" cy="1260000"/>
            </a:xfrm>
            <a:prstGeom prst="line">
              <a:avLst/>
            </a:prstGeom>
            <a:ln w="50800">
              <a:solidFill>
                <a:srgbClr val="FFC000"/>
              </a:solidFill>
              <a:headEnd type="oval"/>
              <a:tailEnd type="triangle"/>
            </a:ln>
            <a:effectLst/>
          </p:spPr>
          <p:style>
            <a:lnRef idx="2">
              <a:schemeClr val="accent6"/>
            </a:lnRef>
            <a:fillRef idx="0">
              <a:schemeClr val="accent6"/>
            </a:fillRef>
            <a:effectRef idx="1">
              <a:schemeClr val="accent6"/>
            </a:effectRef>
            <a:fontRef idx="minor">
              <a:schemeClr val="tx1"/>
            </a:fontRef>
          </p:style>
        </p:cxnSp>
        <p:cxnSp>
          <p:nvCxnSpPr>
            <p:cNvPr id="98" name="Gerader Verbinder 148">
              <a:extLst>
                <a:ext uri="{FF2B5EF4-FFF2-40B4-BE49-F238E27FC236}">
                  <a16:creationId xmlns:a16="http://schemas.microsoft.com/office/drawing/2014/main" id="{3F7CDBA4-9741-4B20-A3C4-13C211AED342}"/>
                </a:ext>
              </a:extLst>
            </p:cNvPr>
            <p:cNvCxnSpPr>
              <a:cxnSpLocks/>
            </p:cNvCxnSpPr>
            <p:nvPr/>
          </p:nvCxnSpPr>
          <p:spPr>
            <a:xfrm rot="10800000" flipV="1">
              <a:off x="2980971" y="1736896"/>
              <a:ext cx="0" cy="756000"/>
            </a:xfrm>
            <a:prstGeom prst="line">
              <a:avLst/>
            </a:prstGeom>
            <a:ln w="50800">
              <a:solidFill>
                <a:srgbClr val="FFC000"/>
              </a:solidFill>
              <a:prstDash val="sysDot"/>
              <a:headEnd type="oval"/>
              <a:tailEnd type="triangle"/>
            </a:ln>
            <a:effectLst/>
          </p:spPr>
          <p:style>
            <a:lnRef idx="2">
              <a:schemeClr val="accent6"/>
            </a:lnRef>
            <a:fillRef idx="0">
              <a:schemeClr val="accent6"/>
            </a:fillRef>
            <a:effectRef idx="1">
              <a:schemeClr val="accent6"/>
            </a:effectRef>
            <a:fontRef idx="minor">
              <a:schemeClr val="tx1"/>
            </a:fontRef>
          </p:style>
        </p:cxnSp>
      </p:grpSp>
      <p:grpSp>
        <p:nvGrpSpPr>
          <p:cNvPr id="99" name="Gruppieren 165">
            <a:extLst>
              <a:ext uri="{FF2B5EF4-FFF2-40B4-BE49-F238E27FC236}">
                <a16:creationId xmlns:a16="http://schemas.microsoft.com/office/drawing/2014/main" id="{21DF4306-EB3F-4632-9DB6-7B75E959592A}"/>
              </a:ext>
            </a:extLst>
          </p:cNvPr>
          <p:cNvGrpSpPr/>
          <p:nvPr/>
        </p:nvGrpSpPr>
        <p:grpSpPr>
          <a:xfrm>
            <a:off x="7447258" y="5821642"/>
            <a:ext cx="2272000" cy="905391"/>
            <a:chOff x="3875257" y="761509"/>
            <a:chExt cx="2270895" cy="905391"/>
          </a:xfrm>
        </p:grpSpPr>
        <p:sp>
          <p:nvSpPr>
            <p:cNvPr id="100" name="Textfeld 166">
              <a:extLst>
                <a:ext uri="{FF2B5EF4-FFF2-40B4-BE49-F238E27FC236}">
                  <a16:creationId xmlns:a16="http://schemas.microsoft.com/office/drawing/2014/main" id="{2BAD1E48-9799-453F-BCFD-5B4313779C00}"/>
                </a:ext>
              </a:extLst>
            </p:cNvPr>
            <p:cNvSpPr txBox="1"/>
            <p:nvPr/>
          </p:nvSpPr>
          <p:spPr>
            <a:xfrm>
              <a:off x="4828909" y="1205235"/>
              <a:ext cx="413695" cy="461665"/>
            </a:xfrm>
            <a:prstGeom prst="rect">
              <a:avLst/>
            </a:prstGeom>
            <a:noFill/>
          </p:spPr>
          <p:txBody>
            <a:bodyPr wrap="none" rtlCol="0">
              <a:spAutoFit/>
            </a:bodyPr>
            <a:lstStyle/>
            <a:p>
              <a:pPr algn="ctr"/>
              <a:r>
                <a:rPr lang="de-DE" sz="2400" dirty="0">
                  <a:solidFill>
                    <a:srgbClr val="A84D97"/>
                  </a:solidFill>
                  <a:latin typeface="Source Sans Pro Semibold" panose="020B0603030403020204" pitchFamily="34" charset="0"/>
                  <a:ea typeface="Source Sans Pro Semibold" panose="020B0603030403020204" pitchFamily="34" charset="0"/>
                </a:rPr>
                <a:t>M</a:t>
              </a:r>
              <a:endParaRPr lang="en-US" sz="2400" dirty="0">
                <a:solidFill>
                  <a:srgbClr val="A84D97"/>
                </a:solidFill>
                <a:latin typeface="Source Sans Pro Semibold" panose="020B0603030403020204" pitchFamily="34" charset="0"/>
                <a:ea typeface="Source Sans Pro Semibold" panose="020B0603030403020204" pitchFamily="34" charset="0"/>
              </a:endParaRPr>
            </a:p>
          </p:txBody>
        </p:sp>
        <p:sp>
          <p:nvSpPr>
            <p:cNvPr id="101" name="Textfeld 167">
              <a:extLst>
                <a:ext uri="{FF2B5EF4-FFF2-40B4-BE49-F238E27FC236}">
                  <a16:creationId xmlns:a16="http://schemas.microsoft.com/office/drawing/2014/main" id="{5B531949-7724-4975-AA44-FA85276D52AA}"/>
                </a:ext>
              </a:extLst>
            </p:cNvPr>
            <p:cNvSpPr txBox="1"/>
            <p:nvPr/>
          </p:nvSpPr>
          <p:spPr>
            <a:xfrm>
              <a:off x="5443716" y="761509"/>
              <a:ext cx="702436" cy="461665"/>
            </a:xfrm>
            <a:prstGeom prst="rect">
              <a:avLst/>
            </a:prstGeom>
            <a:noFill/>
          </p:spPr>
          <p:txBody>
            <a:bodyPr wrap="none" rtlCol="0">
              <a:spAutoFit/>
            </a:bodyPr>
            <a:lstStyle/>
            <a:p>
              <a:r>
                <a:rPr lang="de-DE" sz="2400" dirty="0">
                  <a:solidFill>
                    <a:srgbClr val="A84D97"/>
                  </a:solidFill>
                  <a:latin typeface="Source Sans Pro Semibold" panose="020B0603030403020204" pitchFamily="34" charset="0"/>
                  <a:ea typeface="Source Sans Pro Semibold" panose="020B0603030403020204" pitchFamily="34" charset="0"/>
                </a:rPr>
                <a:t>+SD</a:t>
              </a:r>
              <a:endParaRPr lang="en-US" sz="2400" dirty="0">
                <a:solidFill>
                  <a:srgbClr val="A84D97"/>
                </a:solidFill>
                <a:latin typeface="Source Sans Pro Semibold" panose="020B0603030403020204" pitchFamily="34" charset="0"/>
                <a:ea typeface="Source Sans Pro Semibold" panose="020B0603030403020204" pitchFamily="34" charset="0"/>
              </a:endParaRPr>
            </a:p>
          </p:txBody>
        </p:sp>
        <p:sp>
          <p:nvSpPr>
            <p:cNvPr id="102" name="Textfeld 168">
              <a:extLst>
                <a:ext uri="{FF2B5EF4-FFF2-40B4-BE49-F238E27FC236}">
                  <a16:creationId xmlns:a16="http://schemas.microsoft.com/office/drawing/2014/main" id="{CAF722B5-15F1-4268-935A-1A041673B32D}"/>
                </a:ext>
              </a:extLst>
            </p:cNvPr>
            <p:cNvSpPr txBox="1"/>
            <p:nvPr/>
          </p:nvSpPr>
          <p:spPr>
            <a:xfrm>
              <a:off x="3875257" y="761509"/>
              <a:ext cx="644728" cy="461665"/>
            </a:xfrm>
            <a:prstGeom prst="rect">
              <a:avLst/>
            </a:prstGeom>
            <a:noFill/>
          </p:spPr>
          <p:txBody>
            <a:bodyPr wrap="none" rtlCol="0">
              <a:spAutoFit/>
            </a:bodyPr>
            <a:lstStyle/>
            <a:p>
              <a:pPr algn="r"/>
              <a:r>
                <a:rPr lang="de-DE" sz="2400" dirty="0">
                  <a:solidFill>
                    <a:srgbClr val="A84D97"/>
                  </a:solidFill>
                  <a:latin typeface="Source Sans Pro Semibold" panose="020B0603030403020204" pitchFamily="34" charset="0"/>
                  <a:ea typeface="Source Sans Pro Semibold" panose="020B0603030403020204" pitchFamily="34" charset="0"/>
                </a:rPr>
                <a:t>-SD</a:t>
              </a:r>
              <a:endParaRPr lang="en-US" sz="2400" dirty="0">
                <a:solidFill>
                  <a:srgbClr val="A84D97"/>
                </a:solidFill>
                <a:latin typeface="Source Sans Pro Semibold" panose="020B0603030403020204" pitchFamily="34" charset="0"/>
                <a:ea typeface="Source Sans Pro Semibold" panose="020B0603030403020204" pitchFamily="34" charset="0"/>
              </a:endParaRPr>
            </a:p>
          </p:txBody>
        </p:sp>
      </p:grpSp>
      <p:sp>
        <p:nvSpPr>
          <p:cNvPr id="103" name="Rechteck 1">
            <a:extLst>
              <a:ext uri="{FF2B5EF4-FFF2-40B4-BE49-F238E27FC236}">
                <a16:creationId xmlns:a16="http://schemas.microsoft.com/office/drawing/2014/main" id="{EF61F9B4-901D-4FE4-845E-E0BDE20E81BA}"/>
              </a:ext>
            </a:extLst>
          </p:cNvPr>
          <p:cNvSpPr/>
          <p:nvPr/>
        </p:nvSpPr>
        <p:spPr>
          <a:xfrm>
            <a:off x="6303698" y="3370873"/>
            <a:ext cx="514885" cy="769441"/>
          </a:xfrm>
          <a:prstGeom prst="rect">
            <a:avLst/>
          </a:prstGeom>
        </p:spPr>
        <p:txBody>
          <a:bodyPr wrap="none">
            <a:spAutoFit/>
          </a:bodyPr>
          <a:lstStyle/>
          <a:p>
            <a:pPr algn="r"/>
            <a:r>
              <a:rPr lang="de-DE" sz="4400" dirty="0">
                <a:solidFill>
                  <a:srgbClr val="00ABA0"/>
                </a:solidFill>
                <a:latin typeface="Source Sans Pro Black" panose="020B0803030403020204" pitchFamily="34" charset="0"/>
                <a:ea typeface="Source Sans Pro Black" panose="020B0803030403020204" pitchFamily="34" charset="0"/>
              </a:rPr>
              <a:t>A</a:t>
            </a:r>
            <a:endParaRPr lang="en-US" sz="4400" dirty="0"/>
          </a:p>
        </p:txBody>
      </p:sp>
      <p:sp>
        <p:nvSpPr>
          <p:cNvPr id="104" name="Rechteck 34">
            <a:extLst>
              <a:ext uri="{FF2B5EF4-FFF2-40B4-BE49-F238E27FC236}">
                <a16:creationId xmlns:a16="http://schemas.microsoft.com/office/drawing/2014/main" id="{DF764FEB-BD7B-4166-92A0-4B98B33FCA04}"/>
              </a:ext>
            </a:extLst>
          </p:cNvPr>
          <p:cNvSpPr/>
          <p:nvPr/>
        </p:nvSpPr>
        <p:spPr>
          <a:xfrm>
            <a:off x="6829266" y="4275835"/>
            <a:ext cx="529312" cy="769441"/>
          </a:xfrm>
          <a:prstGeom prst="rect">
            <a:avLst/>
          </a:prstGeom>
        </p:spPr>
        <p:txBody>
          <a:bodyPr wrap="none">
            <a:spAutoFit/>
          </a:bodyPr>
          <a:lstStyle/>
          <a:p>
            <a:pPr algn="r"/>
            <a:r>
              <a:rPr lang="de-DE" sz="4400" dirty="0">
                <a:solidFill>
                  <a:srgbClr val="A84D97"/>
                </a:solidFill>
                <a:latin typeface="Source Sans Pro Black" panose="020B0803030403020204" pitchFamily="34" charset="0"/>
                <a:ea typeface="Source Sans Pro Black" panose="020B0803030403020204" pitchFamily="34" charset="0"/>
              </a:rPr>
              <a:t>B</a:t>
            </a:r>
            <a:endParaRPr lang="en-US" sz="4400" dirty="0">
              <a:solidFill>
                <a:srgbClr val="A84D97"/>
              </a:solidFill>
            </a:endParaRPr>
          </a:p>
        </p:txBody>
      </p:sp>
      <p:grpSp>
        <p:nvGrpSpPr>
          <p:cNvPr id="105" name="Gruppieren 83">
            <a:extLst>
              <a:ext uri="{FF2B5EF4-FFF2-40B4-BE49-F238E27FC236}">
                <a16:creationId xmlns:a16="http://schemas.microsoft.com/office/drawing/2014/main" id="{E36F6ECB-D032-4C9B-83F1-F4E8B9F2F818}"/>
              </a:ext>
            </a:extLst>
          </p:cNvPr>
          <p:cNvGrpSpPr/>
          <p:nvPr/>
        </p:nvGrpSpPr>
        <p:grpSpPr>
          <a:xfrm rot="10800000">
            <a:off x="6055656" y="5034984"/>
            <a:ext cx="5094090" cy="972000"/>
            <a:chOff x="1426086" y="1258128"/>
            <a:chExt cx="4683538" cy="1260000"/>
          </a:xfrm>
        </p:grpSpPr>
        <p:sp>
          <p:nvSpPr>
            <p:cNvPr id="106" name="Freihandform 19">
              <a:extLst>
                <a:ext uri="{FF2B5EF4-FFF2-40B4-BE49-F238E27FC236}">
                  <a16:creationId xmlns:a16="http://schemas.microsoft.com/office/drawing/2014/main" id="{D27E136F-1901-4B76-83EC-E1F7F609816D}"/>
                </a:ext>
              </a:extLst>
            </p:cNvPr>
            <p:cNvSpPr/>
            <p:nvPr/>
          </p:nvSpPr>
          <p:spPr>
            <a:xfrm flipH="1">
              <a:off x="1426086" y="1268760"/>
              <a:ext cx="4683538" cy="1224136"/>
            </a:xfrm>
            <a:custGeom>
              <a:avLst/>
              <a:gdLst>
                <a:gd name="connsiteX0" fmla="*/ 0 w 6486525"/>
                <a:gd name="connsiteY0" fmla="*/ 1743143 h 1743143"/>
                <a:gd name="connsiteX1" fmla="*/ 1104900 w 6486525"/>
                <a:gd name="connsiteY1" fmla="*/ 1514543 h 1743143"/>
                <a:gd name="connsiteX2" fmla="*/ 2171700 w 6486525"/>
                <a:gd name="connsiteY2" fmla="*/ 685868 h 1743143"/>
                <a:gd name="connsiteX3" fmla="*/ 3190875 w 6486525"/>
                <a:gd name="connsiteY3" fmla="*/ 68 h 1743143"/>
                <a:gd name="connsiteX4" fmla="*/ 4371975 w 6486525"/>
                <a:gd name="connsiteY4" fmla="*/ 723968 h 1743143"/>
                <a:gd name="connsiteX5" fmla="*/ 5419725 w 6486525"/>
                <a:gd name="connsiteY5" fmla="*/ 1524068 h 1743143"/>
                <a:gd name="connsiteX6" fmla="*/ 6486525 w 6486525"/>
                <a:gd name="connsiteY6" fmla="*/ 1743143 h 1743143"/>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38381 h 1738381"/>
                <a:gd name="connsiteX1" fmla="*/ 1104900 w 6486525"/>
                <a:gd name="connsiteY1" fmla="*/ 1509781 h 1738381"/>
                <a:gd name="connsiteX2" fmla="*/ 2171700 w 6486525"/>
                <a:gd name="connsiteY2" fmla="*/ 681106 h 1738381"/>
                <a:gd name="connsiteX3" fmla="*/ 3219450 w 6486525"/>
                <a:gd name="connsiteY3" fmla="*/ 69 h 1738381"/>
                <a:gd name="connsiteX4" fmla="*/ 4371975 w 6486525"/>
                <a:gd name="connsiteY4" fmla="*/ 719206 h 1738381"/>
                <a:gd name="connsiteX5" fmla="*/ 5419725 w 6486525"/>
                <a:gd name="connsiteY5" fmla="*/ 1519306 h 1738381"/>
                <a:gd name="connsiteX6" fmla="*/ 6486525 w 6486525"/>
                <a:gd name="connsiteY6" fmla="*/ 1738381 h 1738381"/>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6525" h="1738317">
                  <a:moveTo>
                    <a:pt x="0" y="1738317"/>
                  </a:moveTo>
                  <a:cubicBezTo>
                    <a:pt x="371475" y="1712123"/>
                    <a:pt x="704850" y="1676404"/>
                    <a:pt x="1104900" y="1509717"/>
                  </a:cubicBezTo>
                  <a:cubicBezTo>
                    <a:pt x="1504950" y="1343030"/>
                    <a:pt x="1885950" y="932662"/>
                    <a:pt x="2171700" y="681042"/>
                  </a:cubicBezTo>
                  <a:cubicBezTo>
                    <a:pt x="2457450" y="429422"/>
                    <a:pt x="2743200" y="-1583"/>
                    <a:pt x="3219450" y="5"/>
                  </a:cubicBezTo>
                  <a:cubicBezTo>
                    <a:pt x="3695700" y="1593"/>
                    <a:pt x="4014788" y="361161"/>
                    <a:pt x="4371975" y="719142"/>
                  </a:cubicBezTo>
                  <a:cubicBezTo>
                    <a:pt x="4729162" y="1077123"/>
                    <a:pt x="5067300" y="1349379"/>
                    <a:pt x="5419725" y="1519242"/>
                  </a:cubicBezTo>
                  <a:cubicBezTo>
                    <a:pt x="5772150" y="1689104"/>
                    <a:pt x="6129337" y="1713710"/>
                    <a:pt x="6486525" y="1738317"/>
                  </a:cubicBezTo>
                </a:path>
              </a:pathLst>
            </a:custGeom>
            <a:noFill/>
            <a:ln w="50800">
              <a:solidFill>
                <a:srgbClr val="A84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7" name="Gerader Verbinder 87">
              <a:extLst>
                <a:ext uri="{FF2B5EF4-FFF2-40B4-BE49-F238E27FC236}">
                  <a16:creationId xmlns:a16="http://schemas.microsoft.com/office/drawing/2014/main" id="{C5DEA68F-0116-450C-936D-7B0C0C9A8105}"/>
                </a:ext>
              </a:extLst>
            </p:cNvPr>
            <p:cNvCxnSpPr>
              <a:cxnSpLocks/>
            </p:cNvCxnSpPr>
            <p:nvPr/>
          </p:nvCxnSpPr>
          <p:spPr>
            <a:xfrm rot="10800000" flipV="1">
              <a:off x="4557338" y="1736896"/>
              <a:ext cx="0" cy="756000"/>
            </a:xfrm>
            <a:prstGeom prst="line">
              <a:avLst/>
            </a:prstGeom>
            <a:ln w="50800">
              <a:solidFill>
                <a:srgbClr val="FFC000"/>
              </a:solidFill>
              <a:prstDash val="sysDot"/>
              <a:headEnd type="oval"/>
              <a:tailEnd type="triangle"/>
            </a:ln>
            <a:effectLst/>
          </p:spPr>
          <p:style>
            <a:lnRef idx="2">
              <a:schemeClr val="accent6"/>
            </a:lnRef>
            <a:fillRef idx="0">
              <a:schemeClr val="accent6"/>
            </a:fillRef>
            <a:effectRef idx="1">
              <a:schemeClr val="accent6"/>
            </a:effectRef>
            <a:fontRef idx="minor">
              <a:schemeClr val="tx1"/>
            </a:fontRef>
          </p:style>
        </p:cxnSp>
        <p:cxnSp>
          <p:nvCxnSpPr>
            <p:cNvPr id="108" name="Gerader Verbinder 95">
              <a:extLst>
                <a:ext uri="{FF2B5EF4-FFF2-40B4-BE49-F238E27FC236}">
                  <a16:creationId xmlns:a16="http://schemas.microsoft.com/office/drawing/2014/main" id="{A16B994F-04B0-461A-AFB6-A0E8BD7FC49B}"/>
                </a:ext>
              </a:extLst>
            </p:cNvPr>
            <p:cNvCxnSpPr>
              <a:cxnSpLocks/>
            </p:cNvCxnSpPr>
            <p:nvPr/>
          </p:nvCxnSpPr>
          <p:spPr>
            <a:xfrm rot="10800000" flipV="1">
              <a:off x="3770606" y="1258128"/>
              <a:ext cx="0" cy="1260000"/>
            </a:xfrm>
            <a:prstGeom prst="line">
              <a:avLst/>
            </a:prstGeom>
            <a:ln w="50800">
              <a:solidFill>
                <a:srgbClr val="FFC000"/>
              </a:solidFill>
              <a:headEnd type="oval"/>
              <a:tailEnd type="triangle"/>
            </a:ln>
            <a:effectLst/>
          </p:spPr>
          <p:style>
            <a:lnRef idx="2">
              <a:schemeClr val="accent6"/>
            </a:lnRef>
            <a:fillRef idx="0">
              <a:schemeClr val="accent6"/>
            </a:fillRef>
            <a:effectRef idx="1">
              <a:schemeClr val="accent6"/>
            </a:effectRef>
            <a:fontRef idx="minor">
              <a:schemeClr val="tx1"/>
            </a:fontRef>
          </p:style>
        </p:cxnSp>
        <p:cxnSp>
          <p:nvCxnSpPr>
            <p:cNvPr id="109" name="Gerader Verbinder 103">
              <a:extLst>
                <a:ext uri="{FF2B5EF4-FFF2-40B4-BE49-F238E27FC236}">
                  <a16:creationId xmlns:a16="http://schemas.microsoft.com/office/drawing/2014/main" id="{C2845111-035E-4B4F-9994-64C524E8B38B}"/>
                </a:ext>
              </a:extLst>
            </p:cNvPr>
            <p:cNvCxnSpPr>
              <a:cxnSpLocks/>
            </p:cNvCxnSpPr>
            <p:nvPr/>
          </p:nvCxnSpPr>
          <p:spPr>
            <a:xfrm rot="10800000" flipV="1">
              <a:off x="2980971" y="1736896"/>
              <a:ext cx="0" cy="756000"/>
            </a:xfrm>
            <a:prstGeom prst="line">
              <a:avLst/>
            </a:prstGeom>
            <a:ln w="50800">
              <a:solidFill>
                <a:srgbClr val="FFC000"/>
              </a:solidFill>
              <a:prstDash val="sysDot"/>
              <a:headEnd type="oval"/>
              <a:tailEnd type="triangle"/>
            </a:ln>
            <a:effectLst/>
          </p:spPr>
          <p:style>
            <a:lnRef idx="2">
              <a:schemeClr val="accent6"/>
            </a:lnRef>
            <a:fillRef idx="0">
              <a:schemeClr val="accent6"/>
            </a:fillRef>
            <a:effectRef idx="1">
              <a:schemeClr val="accent6"/>
            </a:effectRef>
            <a:fontRef idx="minor">
              <a:schemeClr val="tx1"/>
            </a:fontRef>
          </p:style>
        </p:cxnSp>
      </p:grpSp>
      <p:sp>
        <p:nvSpPr>
          <p:cNvPr id="3" name="Foliennummernplatzhalter 2">
            <a:extLst>
              <a:ext uri="{FF2B5EF4-FFF2-40B4-BE49-F238E27FC236}">
                <a16:creationId xmlns:a16="http://schemas.microsoft.com/office/drawing/2014/main" id="{2D5899CF-E176-48BF-8AF7-B396F7FE860D}"/>
              </a:ext>
            </a:extLst>
          </p:cNvPr>
          <p:cNvSpPr>
            <a:spLocks noGrp="1"/>
          </p:cNvSpPr>
          <p:nvPr>
            <p:ph type="sldNum" sz="quarter" idx="12"/>
          </p:nvPr>
        </p:nvSpPr>
        <p:spPr/>
        <p:txBody>
          <a:bodyPr/>
          <a:lstStyle/>
          <a:p>
            <a:fld id="{90C2389C-3430-4069-9E08-8BBDF98C334F}" type="slidenum">
              <a:rPr lang="en-US" smtClean="0"/>
              <a:t>26</a:t>
            </a:fld>
            <a:endParaRPr lang="en-US" dirty="0"/>
          </a:p>
        </p:txBody>
      </p:sp>
    </p:spTree>
    <p:extLst>
      <p:ext uri="{BB962C8B-B14F-4D97-AF65-F5344CB8AC3E}">
        <p14:creationId xmlns:p14="http://schemas.microsoft.com/office/powerpoint/2010/main" val="2198846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546E27-D3FB-4771-9607-05666462C84C}"/>
              </a:ext>
            </a:extLst>
          </p:cNvPr>
          <p:cNvSpPr>
            <a:spLocks noGrp="1"/>
          </p:cNvSpPr>
          <p:nvPr>
            <p:ph type="title"/>
          </p:nvPr>
        </p:nvSpPr>
        <p:spPr/>
        <p:txBody>
          <a:bodyPr>
            <a:normAutofit/>
          </a:bodyPr>
          <a:lstStyle/>
          <a:p>
            <a:r>
              <a:rPr lang="de-DE" sz="4400" dirty="0"/>
              <a:t>Linear </a:t>
            </a:r>
            <a:r>
              <a:rPr lang="de-DE" sz="4400" dirty="0" err="1"/>
              <a:t>Equating</a:t>
            </a:r>
            <a:r>
              <a:rPr lang="de-DE" sz="4400" dirty="0"/>
              <a:t> </a:t>
            </a:r>
            <a:r>
              <a:rPr lang="de-DE" sz="4400" dirty="0" err="1"/>
              <a:t>Algorithm</a:t>
            </a:r>
            <a:r>
              <a:rPr lang="de-DE" sz="4400" dirty="0"/>
              <a:t>: </a:t>
            </a:r>
            <a:r>
              <a:rPr lang="de-DE" sz="4400" dirty="0" err="1"/>
              <a:t>Recoding</a:t>
            </a:r>
            <a:r>
              <a:rPr lang="de-DE" sz="4400" dirty="0"/>
              <a:t> </a:t>
            </a:r>
            <a:r>
              <a:rPr lang="de-DE" sz="4400" dirty="0">
                <a:solidFill>
                  <a:schemeClr val="accent5"/>
                </a:solidFill>
                <a:latin typeface="Source Sans Pro Black" panose="020B0803030403020204" pitchFamily="34" charset="0"/>
                <a:ea typeface="Source Sans Pro Black" panose="020B0803030403020204" pitchFamily="34" charset="0"/>
              </a:rPr>
              <a:t>A</a:t>
            </a:r>
            <a:r>
              <a:rPr lang="de-DE" sz="4400" dirty="0"/>
              <a:t> </a:t>
            </a:r>
            <a:r>
              <a:rPr lang="de-DE" sz="4400" dirty="0" err="1"/>
              <a:t>to</a:t>
            </a:r>
            <a:r>
              <a:rPr lang="de-DE" sz="4400" dirty="0"/>
              <a:t> </a:t>
            </a:r>
            <a:r>
              <a:rPr lang="de-DE" sz="4400" dirty="0">
                <a:solidFill>
                  <a:schemeClr val="accent6"/>
                </a:solidFill>
                <a:latin typeface="Source Sans Pro Black" panose="020B0803030403020204" pitchFamily="34" charset="0"/>
                <a:ea typeface="Source Sans Pro Black" panose="020B0803030403020204" pitchFamily="34" charset="0"/>
              </a:rPr>
              <a:t>B</a:t>
            </a:r>
            <a:endParaRPr lang="en-US" sz="4400" dirty="0">
              <a:solidFill>
                <a:schemeClr val="accent6"/>
              </a:solidFill>
              <a:latin typeface="Source Sans Pro Black" panose="020B0803030403020204" pitchFamily="34" charset="0"/>
              <a:ea typeface="Source Sans Pro Black" panose="020B0803030403020204" pitchFamily="34" charset="0"/>
            </a:endParaRPr>
          </a:p>
        </p:txBody>
      </p:sp>
      <p:sp>
        <p:nvSpPr>
          <p:cNvPr id="34" name="Content Placeholder 2">
            <a:extLst>
              <a:ext uri="{FF2B5EF4-FFF2-40B4-BE49-F238E27FC236}">
                <a16:creationId xmlns:a16="http://schemas.microsoft.com/office/drawing/2014/main" id="{22743A37-27DB-4E04-B3B9-16B60001041C}"/>
              </a:ext>
            </a:extLst>
          </p:cNvPr>
          <p:cNvSpPr>
            <a:spLocks noGrp="1"/>
          </p:cNvSpPr>
          <p:nvPr>
            <p:ph idx="1"/>
          </p:nvPr>
        </p:nvSpPr>
        <p:spPr>
          <a:xfrm>
            <a:off x="277320" y="1825625"/>
            <a:ext cx="5224071" cy="4351338"/>
          </a:xfrm>
        </p:spPr>
        <p:txBody>
          <a:bodyPr/>
          <a:lstStyle/>
          <a:p>
            <a:pPr marL="0" indent="0" algn="r">
              <a:buNone/>
            </a:pPr>
            <a:r>
              <a:rPr lang="de-DE" b="1" dirty="0"/>
              <a:t>Linear </a:t>
            </a:r>
            <a:r>
              <a:rPr lang="de-DE" b="1" dirty="0" err="1"/>
              <a:t>transformation</a:t>
            </a:r>
            <a:r>
              <a:rPr lang="de-DE" b="1" dirty="0"/>
              <a:t> </a:t>
            </a:r>
            <a:r>
              <a:rPr lang="de-DE" dirty="0" err="1"/>
              <a:t>to</a:t>
            </a:r>
            <a:br>
              <a:rPr lang="de-DE" dirty="0"/>
            </a:br>
            <a:r>
              <a:rPr lang="de-DE" dirty="0"/>
              <a:t> </a:t>
            </a:r>
            <a:r>
              <a:rPr lang="de-DE" b="1" dirty="0" err="1"/>
              <a:t>recode</a:t>
            </a:r>
            <a:r>
              <a:rPr lang="de-DE" b="1" dirty="0"/>
              <a:t> </a:t>
            </a:r>
            <a:r>
              <a:rPr lang="de-DE" b="1" dirty="0" err="1"/>
              <a:t>scores</a:t>
            </a:r>
            <a:r>
              <a:rPr lang="de-DE" b="1" dirty="0"/>
              <a:t> </a:t>
            </a:r>
            <a:r>
              <a:rPr lang="de-DE" dirty="0" err="1"/>
              <a:t>of</a:t>
            </a:r>
            <a:r>
              <a:rPr lang="de-DE" dirty="0"/>
              <a:t> </a:t>
            </a:r>
            <a:r>
              <a:rPr lang="de-DE" b="1" dirty="0">
                <a:solidFill>
                  <a:schemeClr val="accent5"/>
                </a:solidFill>
              </a:rPr>
              <a:t>A </a:t>
            </a:r>
            <a:r>
              <a:rPr lang="de-DE" dirty="0" err="1"/>
              <a:t>towards</a:t>
            </a:r>
            <a:r>
              <a:rPr lang="de-DE" dirty="0"/>
              <a:t> the </a:t>
            </a:r>
            <a:r>
              <a:rPr lang="de-DE" b="1" dirty="0" err="1"/>
              <a:t>measurement</a:t>
            </a:r>
            <a:r>
              <a:rPr lang="de-DE" b="1" dirty="0"/>
              <a:t> </a:t>
            </a:r>
            <a:r>
              <a:rPr lang="de-DE" b="1" dirty="0" err="1"/>
              <a:t>scale</a:t>
            </a:r>
            <a:r>
              <a:rPr lang="de-DE" b="1" dirty="0"/>
              <a:t> </a:t>
            </a:r>
            <a:r>
              <a:rPr lang="de-DE" dirty="0" err="1"/>
              <a:t>of</a:t>
            </a:r>
            <a:r>
              <a:rPr lang="de-DE" b="1" dirty="0">
                <a:solidFill>
                  <a:schemeClr val="accent5"/>
                </a:solidFill>
              </a:rPr>
              <a:t> </a:t>
            </a:r>
            <a:r>
              <a:rPr lang="de-DE" b="1" dirty="0">
                <a:solidFill>
                  <a:schemeClr val="accent6"/>
                </a:solidFill>
              </a:rPr>
              <a:t>B</a:t>
            </a:r>
            <a:r>
              <a:rPr lang="de-DE" dirty="0"/>
              <a:t>…</a:t>
            </a:r>
          </a:p>
          <a:p>
            <a:pPr marL="0" indent="0" algn="r">
              <a:buNone/>
            </a:pPr>
            <a:endParaRPr lang="de-DE" dirty="0"/>
          </a:p>
          <a:p>
            <a:pPr marL="514350" indent="-514350" algn="r">
              <a:buAutoNum type="arabicPeriod"/>
            </a:pPr>
            <a:r>
              <a:rPr lang="de-DE" dirty="0" err="1"/>
              <a:t>Aligning</a:t>
            </a:r>
            <a:r>
              <a:rPr lang="de-DE" dirty="0"/>
              <a:t> the </a:t>
            </a:r>
            <a:r>
              <a:rPr lang="de-DE" b="1" dirty="0" err="1"/>
              <a:t>means</a:t>
            </a:r>
            <a:endParaRPr lang="de-DE" b="1" dirty="0"/>
          </a:p>
          <a:p>
            <a:pPr marL="514350" indent="-514350" algn="r">
              <a:buAutoNum type="arabicPeriod"/>
            </a:pPr>
            <a:r>
              <a:rPr lang="de-DE" dirty="0"/>
              <a:t>and the </a:t>
            </a:r>
            <a:r>
              <a:rPr lang="de-DE" b="1" dirty="0" err="1"/>
              <a:t>standard</a:t>
            </a:r>
            <a:r>
              <a:rPr lang="de-DE" b="1" dirty="0"/>
              <a:t> </a:t>
            </a:r>
            <a:r>
              <a:rPr lang="de-DE" b="1" dirty="0" err="1"/>
              <a:t>deviations</a:t>
            </a:r>
            <a:endParaRPr lang="de-DE" b="1" dirty="0"/>
          </a:p>
        </p:txBody>
      </p:sp>
      <p:grpSp>
        <p:nvGrpSpPr>
          <p:cNvPr id="99" name="Gruppieren 165">
            <a:extLst>
              <a:ext uri="{FF2B5EF4-FFF2-40B4-BE49-F238E27FC236}">
                <a16:creationId xmlns:a16="http://schemas.microsoft.com/office/drawing/2014/main" id="{21DF4306-EB3F-4632-9DB6-7B75E959592A}"/>
              </a:ext>
            </a:extLst>
          </p:cNvPr>
          <p:cNvGrpSpPr/>
          <p:nvPr/>
        </p:nvGrpSpPr>
        <p:grpSpPr>
          <a:xfrm>
            <a:off x="7447258" y="5821642"/>
            <a:ext cx="2272000" cy="905391"/>
            <a:chOff x="3875257" y="761509"/>
            <a:chExt cx="2270895" cy="905391"/>
          </a:xfrm>
        </p:grpSpPr>
        <p:sp>
          <p:nvSpPr>
            <p:cNvPr id="100" name="Textfeld 166">
              <a:extLst>
                <a:ext uri="{FF2B5EF4-FFF2-40B4-BE49-F238E27FC236}">
                  <a16:creationId xmlns:a16="http://schemas.microsoft.com/office/drawing/2014/main" id="{2BAD1E48-9799-453F-BCFD-5B4313779C00}"/>
                </a:ext>
              </a:extLst>
            </p:cNvPr>
            <p:cNvSpPr txBox="1"/>
            <p:nvPr/>
          </p:nvSpPr>
          <p:spPr>
            <a:xfrm>
              <a:off x="4828909" y="1205235"/>
              <a:ext cx="413695" cy="461665"/>
            </a:xfrm>
            <a:prstGeom prst="rect">
              <a:avLst/>
            </a:prstGeom>
            <a:noFill/>
          </p:spPr>
          <p:txBody>
            <a:bodyPr wrap="none" rtlCol="0">
              <a:spAutoFit/>
            </a:bodyPr>
            <a:lstStyle/>
            <a:p>
              <a:pPr algn="ctr"/>
              <a:r>
                <a:rPr lang="de-DE" sz="2400" dirty="0">
                  <a:solidFill>
                    <a:srgbClr val="A84D97"/>
                  </a:solidFill>
                  <a:latin typeface="Source Sans Pro Semibold" panose="020B0603030403020204" pitchFamily="34" charset="0"/>
                  <a:ea typeface="Source Sans Pro Semibold" panose="020B0603030403020204" pitchFamily="34" charset="0"/>
                </a:rPr>
                <a:t>M</a:t>
              </a:r>
              <a:endParaRPr lang="en-US" sz="2400" dirty="0">
                <a:solidFill>
                  <a:srgbClr val="A84D97"/>
                </a:solidFill>
                <a:latin typeface="Source Sans Pro Semibold" panose="020B0603030403020204" pitchFamily="34" charset="0"/>
                <a:ea typeface="Source Sans Pro Semibold" panose="020B0603030403020204" pitchFamily="34" charset="0"/>
              </a:endParaRPr>
            </a:p>
          </p:txBody>
        </p:sp>
        <p:sp>
          <p:nvSpPr>
            <p:cNvPr id="101" name="Textfeld 167">
              <a:extLst>
                <a:ext uri="{FF2B5EF4-FFF2-40B4-BE49-F238E27FC236}">
                  <a16:creationId xmlns:a16="http://schemas.microsoft.com/office/drawing/2014/main" id="{5B531949-7724-4975-AA44-FA85276D52AA}"/>
                </a:ext>
              </a:extLst>
            </p:cNvPr>
            <p:cNvSpPr txBox="1"/>
            <p:nvPr/>
          </p:nvSpPr>
          <p:spPr>
            <a:xfrm>
              <a:off x="5443716" y="761509"/>
              <a:ext cx="702436" cy="461665"/>
            </a:xfrm>
            <a:prstGeom prst="rect">
              <a:avLst/>
            </a:prstGeom>
            <a:noFill/>
          </p:spPr>
          <p:txBody>
            <a:bodyPr wrap="none" rtlCol="0">
              <a:spAutoFit/>
            </a:bodyPr>
            <a:lstStyle/>
            <a:p>
              <a:r>
                <a:rPr lang="de-DE" sz="2400" dirty="0">
                  <a:solidFill>
                    <a:srgbClr val="A84D97"/>
                  </a:solidFill>
                  <a:latin typeface="Source Sans Pro Semibold" panose="020B0603030403020204" pitchFamily="34" charset="0"/>
                  <a:ea typeface="Source Sans Pro Semibold" panose="020B0603030403020204" pitchFamily="34" charset="0"/>
                </a:rPr>
                <a:t>+SD</a:t>
              </a:r>
              <a:endParaRPr lang="en-US" sz="2400" dirty="0">
                <a:solidFill>
                  <a:srgbClr val="A84D97"/>
                </a:solidFill>
                <a:latin typeface="Source Sans Pro Semibold" panose="020B0603030403020204" pitchFamily="34" charset="0"/>
                <a:ea typeface="Source Sans Pro Semibold" panose="020B0603030403020204" pitchFamily="34" charset="0"/>
              </a:endParaRPr>
            </a:p>
          </p:txBody>
        </p:sp>
        <p:sp>
          <p:nvSpPr>
            <p:cNvPr id="102" name="Textfeld 168">
              <a:extLst>
                <a:ext uri="{FF2B5EF4-FFF2-40B4-BE49-F238E27FC236}">
                  <a16:creationId xmlns:a16="http://schemas.microsoft.com/office/drawing/2014/main" id="{CAF722B5-15F1-4268-935A-1A041673B32D}"/>
                </a:ext>
              </a:extLst>
            </p:cNvPr>
            <p:cNvSpPr txBox="1"/>
            <p:nvPr/>
          </p:nvSpPr>
          <p:spPr>
            <a:xfrm>
              <a:off x="3875257" y="761509"/>
              <a:ext cx="644728" cy="461665"/>
            </a:xfrm>
            <a:prstGeom prst="rect">
              <a:avLst/>
            </a:prstGeom>
            <a:noFill/>
          </p:spPr>
          <p:txBody>
            <a:bodyPr wrap="none" rtlCol="0">
              <a:spAutoFit/>
            </a:bodyPr>
            <a:lstStyle/>
            <a:p>
              <a:pPr algn="r"/>
              <a:r>
                <a:rPr lang="de-DE" sz="2400" dirty="0">
                  <a:solidFill>
                    <a:srgbClr val="A84D97"/>
                  </a:solidFill>
                  <a:latin typeface="Source Sans Pro Semibold" panose="020B0603030403020204" pitchFamily="34" charset="0"/>
                  <a:ea typeface="Source Sans Pro Semibold" panose="020B0603030403020204" pitchFamily="34" charset="0"/>
                </a:rPr>
                <a:t>-SD</a:t>
              </a:r>
              <a:endParaRPr lang="en-US" sz="2400" dirty="0">
                <a:solidFill>
                  <a:srgbClr val="A84D97"/>
                </a:solidFill>
                <a:latin typeface="Source Sans Pro Semibold" panose="020B0603030403020204" pitchFamily="34" charset="0"/>
                <a:ea typeface="Source Sans Pro Semibold" panose="020B0603030403020204" pitchFamily="34" charset="0"/>
              </a:endParaRPr>
            </a:p>
          </p:txBody>
        </p:sp>
      </p:grpSp>
      <p:sp>
        <p:nvSpPr>
          <p:cNvPr id="36" name="Rechteck: abgerundete Ecken 67">
            <a:extLst>
              <a:ext uri="{FF2B5EF4-FFF2-40B4-BE49-F238E27FC236}">
                <a16:creationId xmlns:a16="http://schemas.microsoft.com/office/drawing/2014/main" id="{ACC8D2E8-C081-4D63-8DB6-00F84B916AE6}"/>
              </a:ext>
            </a:extLst>
          </p:cNvPr>
          <p:cNvSpPr/>
          <p:nvPr/>
        </p:nvSpPr>
        <p:spPr>
          <a:xfrm>
            <a:off x="7523622" y="2701706"/>
            <a:ext cx="425761" cy="3140083"/>
          </a:xfrm>
          <a:prstGeom prst="roundRect">
            <a:avLst>
              <a:gd name="adj" fmla="val 50000"/>
            </a:avLst>
          </a:prstGeom>
          <a:solidFill>
            <a:srgbClr val="FFE494">
              <a:alpha val="20000"/>
            </a:srgbClr>
          </a:solidFill>
          <a:ln w="63500">
            <a:solidFill>
              <a:srgbClr val="FFE4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hteck: abgerundete Ecken 67">
            <a:extLst>
              <a:ext uri="{FF2B5EF4-FFF2-40B4-BE49-F238E27FC236}">
                <a16:creationId xmlns:a16="http://schemas.microsoft.com/office/drawing/2014/main" id="{5CB9133C-7458-478C-A264-1AC88374A3E0}"/>
              </a:ext>
            </a:extLst>
          </p:cNvPr>
          <p:cNvSpPr/>
          <p:nvPr/>
        </p:nvSpPr>
        <p:spPr>
          <a:xfrm>
            <a:off x="9239096" y="2701706"/>
            <a:ext cx="425761" cy="3140083"/>
          </a:xfrm>
          <a:prstGeom prst="roundRect">
            <a:avLst>
              <a:gd name="adj" fmla="val 50000"/>
            </a:avLst>
          </a:prstGeom>
          <a:solidFill>
            <a:srgbClr val="FFE494">
              <a:alpha val="20000"/>
            </a:srgbClr>
          </a:solidFill>
          <a:ln w="63500">
            <a:solidFill>
              <a:srgbClr val="FFE4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hteck: abgerundete Ecken 58">
            <a:extLst>
              <a:ext uri="{FF2B5EF4-FFF2-40B4-BE49-F238E27FC236}">
                <a16:creationId xmlns:a16="http://schemas.microsoft.com/office/drawing/2014/main" id="{D89897FB-9EB3-41A6-9AA3-D53EA54346BE}"/>
              </a:ext>
            </a:extLst>
          </p:cNvPr>
          <p:cNvSpPr/>
          <p:nvPr/>
        </p:nvSpPr>
        <p:spPr>
          <a:xfrm>
            <a:off x="8388327" y="2402805"/>
            <a:ext cx="414864" cy="3827294"/>
          </a:xfrm>
          <a:prstGeom prst="roundRect">
            <a:avLst>
              <a:gd name="adj" fmla="val 50000"/>
            </a:avLst>
          </a:prstGeom>
          <a:solidFill>
            <a:srgbClr val="FFE494">
              <a:alpha val="20000"/>
            </a:srgbClr>
          </a:solidFill>
          <a:ln w="63500">
            <a:solidFill>
              <a:srgbClr val="FFE4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Ellipse 46">
            <a:extLst>
              <a:ext uri="{FF2B5EF4-FFF2-40B4-BE49-F238E27FC236}">
                <a16:creationId xmlns:a16="http://schemas.microsoft.com/office/drawing/2014/main" id="{2A3A363D-EB5F-4A06-87E7-C038778C0BB8}"/>
              </a:ext>
            </a:extLst>
          </p:cNvPr>
          <p:cNvSpPr/>
          <p:nvPr/>
        </p:nvSpPr>
        <p:spPr>
          <a:xfrm>
            <a:off x="6753599" y="3493794"/>
            <a:ext cx="528603" cy="528603"/>
          </a:xfrm>
          <a:prstGeom prst="ellipse">
            <a:avLst/>
          </a:prstGeom>
          <a:solidFill>
            <a:schemeClr val="bg1"/>
          </a:solidFill>
          <a:ln w="63500">
            <a:solidFill>
              <a:srgbClr val="D9F3F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685800"/>
            <a:r>
              <a:rPr lang="de-DE" sz="2800" dirty="0">
                <a:solidFill>
                  <a:schemeClr val="accent5">
                    <a:lumMod val="75000"/>
                  </a:schemeClr>
                </a:solidFill>
                <a:latin typeface="Source Code Pro" panose="020B0509030403020204" pitchFamily="49" charset="0"/>
                <a:ea typeface="Source Code Pro" panose="020B0509030403020204" pitchFamily="49" charset="0"/>
              </a:rPr>
              <a:t>0.3</a:t>
            </a:r>
            <a:endParaRPr lang="en-US" sz="2800" dirty="0">
              <a:solidFill>
                <a:schemeClr val="accent5">
                  <a:lumMod val="75000"/>
                </a:schemeClr>
              </a:solidFill>
              <a:latin typeface="Source Code Pro" panose="020B0509030403020204" pitchFamily="49" charset="0"/>
              <a:ea typeface="Source Code Pro" panose="020B0509030403020204" pitchFamily="49" charset="0"/>
            </a:endParaRPr>
          </a:p>
        </p:txBody>
      </p:sp>
      <p:sp>
        <p:nvSpPr>
          <p:cNvPr id="40" name="Ellipse 48">
            <a:extLst>
              <a:ext uri="{FF2B5EF4-FFF2-40B4-BE49-F238E27FC236}">
                <a16:creationId xmlns:a16="http://schemas.microsoft.com/office/drawing/2014/main" id="{F9A04618-5553-4FB4-A35A-E38C8510E3D9}"/>
              </a:ext>
            </a:extLst>
          </p:cNvPr>
          <p:cNvSpPr/>
          <p:nvPr/>
        </p:nvSpPr>
        <p:spPr>
          <a:xfrm>
            <a:off x="7755472" y="3493794"/>
            <a:ext cx="528603" cy="528603"/>
          </a:xfrm>
          <a:prstGeom prst="ellipse">
            <a:avLst/>
          </a:prstGeom>
          <a:solidFill>
            <a:schemeClr val="bg1"/>
          </a:solidFill>
          <a:ln w="63500">
            <a:solidFill>
              <a:srgbClr val="D9F3F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685800"/>
            <a:r>
              <a:rPr lang="de-DE" sz="2800" dirty="0">
                <a:solidFill>
                  <a:schemeClr val="accent5">
                    <a:lumMod val="75000"/>
                  </a:schemeClr>
                </a:solidFill>
                <a:latin typeface="Source Code Pro" panose="020B0509030403020204" pitchFamily="49" charset="0"/>
                <a:ea typeface="Source Code Pro" panose="020B0509030403020204" pitchFamily="49" charset="0"/>
              </a:rPr>
              <a:t>1.4</a:t>
            </a:r>
            <a:endParaRPr lang="en-US" sz="2800" dirty="0">
              <a:solidFill>
                <a:schemeClr val="accent5">
                  <a:lumMod val="75000"/>
                </a:schemeClr>
              </a:solidFill>
              <a:latin typeface="Source Code Pro" panose="020B0509030403020204" pitchFamily="49" charset="0"/>
              <a:ea typeface="Source Code Pro" panose="020B0509030403020204" pitchFamily="49" charset="0"/>
            </a:endParaRPr>
          </a:p>
        </p:txBody>
      </p:sp>
      <p:sp>
        <p:nvSpPr>
          <p:cNvPr id="41" name="Ellipse 49">
            <a:extLst>
              <a:ext uri="{FF2B5EF4-FFF2-40B4-BE49-F238E27FC236}">
                <a16:creationId xmlns:a16="http://schemas.microsoft.com/office/drawing/2014/main" id="{A7C5A3AD-29D6-4916-854A-B9A9968B9E20}"/>
              </a:ext>
            </a:extLst>
          </p:cNvPr>
          <p:cNvSpPr/>
          <p:nvPr/>
        </p:nvSpPr>
        <p:spPr>
          <a:xfrm>
            <a:off x="8895531" y="3493794"/>
            <a:ext cx="528603" cy="528603"/>
          </a:xfrm>
          <a:prstGeom prst="ellipse">
            <a:avLst/>
          </a:prstGeom>
          <a:solidFill>
            <a:schemeClr val="bg1"/>
          </a:solidFill>
          <a:ln w="63500">
            <a:solidFill>
              <a:srgbClr val="D9F3F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685800"/>
            <a:r>
              <a:rPr lang="de-DE" sz="2800" dirty="0">
                <a:solidFill>
                  <a:schemeClr val="accent5">
                    <a:lumMod val="75000"/>
                  </a:schemeClr>
                </a:solidFill>
                <a:latin typeface="Source Code Pro" panose="020B0509030403020204" pitchFamily="49" charset="0"/>
                <a:ea typeface="Source Code Pro" panose="020B0509030403020204" pitchFamily="49" charset="0"/>
              </a:rPr>
              <a:t>2.8</a:t>
            </a:r>
            <a:endParaRPr lang="en-US" sz="2800" dirty="0">
              <a:solidFill>
                <a:schemeClr val="accent5">
                  <a:lumMod val="75000"/>
                </a:schemeClr>
              </a:solidFill>
              <a:latin typeface="Source Code Pro" panose="020B0509030403020204" pitchFamily="49" charset="0"/>
              <a:ea typeface="Source Code Pro" panose="020B0509030403020204" pitchFamily="49" charset="0"/>
            </a:endParaRPr>
          </a:p>
        </p:txBody>
      </p:sp>
      <p:sp>
        <p:nvSpPr>
          <p:cNvPr id="42" name="Ellipse 50">
            <a:extLst>
              <a:ext uri="{FF2B5EF4-FFF2-40B4-BE49-F238E27FC236}">
                <a16:creationId xmlns:a16="http://schemas.microsoft.com/office/drawing/2014/main" id="{3B1C8A09-66AD-422C-AD09-A2D48519F2B1}"/>
              </a:ext>
            </a:extLst>
          </p:cNvPr>
          <p:cNvSpPr/>
          <p:nvPr/>
        </p:nvSpPr>
        <p:spPr>
          <a:xfrm>
            <a:off x="9825396" y="3493794"/>
            <a:ext cx="528603" cy="528603"/>
          </a:xfrm>
          <a:prstGeom prst="ellipse">
            <a:avLst/>
          </a:prstGeom>
          <a:solidFill>
            <a:schemeClr val="bg1"/>
          </a:solidFill>
          <a:ln w="63500">
            <a:solidFill>
              <a:srgbClr val="D9F3F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685800"/>
            <a:r>
              <a:rPr lang="de-DE" sz="2800" dirty="0">
                <a:solidFill>
                  <a:schemeClr val="accent5">
                    <a:lumMod val="75000"/>
                  </a:schemeClr>
                </a:solidFill>
                <a:latin typeface="Source Code Pro" panose="020B0509030403020204" pitchFamily="49" charset="0"/>
                <a:ea typeface="Source Code Pro" panose="020B0509030403020204" pitchFamily="49" charset="0"/>
              </a:rPr>
              <a:t>3.9</a:t>
            </a:r>
            <a:endParaRPr lang="en-US" sz="2800" dirty="0">
              <a:solidFill>
                <a:schemeClr val="accent5">
                  <a:lumMod val="75000"/>
                </a:schemeClr>
              </a:solidFill>
              <a:latin typeface="Source Code Pro" panose="020B0509030403020204" pitchFamily="49" charset="0"/>
              <a:ea typeface="Source Code Pro" panose="020B0509030403020204" pitchFamily="49" charset="0"/>
            </a:endParaRPr>
          </a:p>
        </p:txBody>
      </p:sp>
      <p:sp>
        <p:nvSpPr>
          <p:cNvPr id="43" name="Ellipse 3">
            <a:extLst>
              <a:ext uri="{FF2B5EF4-FFF2-40B4-BE49-F238E27FC236}">
                <a16:creationId xmlns:a16="http://schemas.microsoft.com/office/drawing/2014/main" id="{CD600F8F-6ACF-4D3B-85A9-310818E9EA0F}"/>
              </a:ext>
            </a:extLst>
          </p:cNvPr>
          <p:cNvSpPr/>
          <p:nvPr/>
        </p:nvSpPr>
        <p:spPr>
          <a:xfrm>
            <a:off x="7476884" y="4397733"/>
            <a:ext cx="528603" cy="528603"/>
          </a:xfrm>
          <a:prstGeom prst="ellipse">
            <a:avLst/>
          </a:prstGeom>
          <a:solidFill>
            <a:schemeClr val="bg1"/>
          </a:solidFill>
          <a:ln w="63500">
            <a:solidFill>
              <a:srgbClr val="A84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rgbClr val="A84D97"/>
                </a:solidFill>
                <a:latin typeface="Source Code Pro" panose="020B0509030403020204" pitchFamily="49" charset="0"/>
                <a:ea typeface="Source Code Pro" panose="020B0509030403020204" pitchFamily="49" charset="0"/>
              </a:rPr>
              <a:t>1</a:t>
            </a:r>
            <a:endParaRPr lang="en-US" sz="3600" dirty="0">
              <a:solidFill>
                <a:srgbClr val="A84D97"/>
              </a:solidFill>
              <a:latin typeface="Source Code Pro" panose="020B0509030403020204" pitchFamily="49" charset="0"/>
              <a:ea typeface="Source Code Pro" panose="020B0509030403020204" pitchFamily="49" charset="0"/>
            </a:endParaRPr>
          </a:p>
        </p:txBody>
      </p:sp>
      <p:sp>
        <p:nvSpPr>
          <p:cNvPr id="44" name="Ellipse 5">
            <a:extLst>
              <a:ext uri="{FF2B5EF4-FFF2-40B4-BE49-F238E27FC236}">
                <a16:creationId xmlns:a16="http://schemas.microsoft.com/office/drawing/2014/main" id="{CB37A83B-D412-46BD-8C82-FCD42F0B2025}"/>
              </a:ext>
            </a:extLst>
          </p:cNvPr>
          <p:cNvSpPr/>
          <p:nvPr/>
        </p:nvSpPr>
        <p:spPr>
          <a:xfrm>
            <a:off x="8334741" y="4397733"/>
            <a:ext cx="528603" cy="528603"/>
          </a:xfrm>
          <a:prstGeom prst="ellipse">
            <a:avLst/>
          </a:prstGeom>
          <a:solidFill>
            <a:schemeClr val="bg1"/>
          </a:solidFill>
          <a:ln w="63500">
            <a:solidFill>
              <a:srgbClr val="A84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rgbClr val="A84D97"/>
                </a:solidFill>
                <a:latin typeface="Source Code Pro" panose="020B0509030403020204" pitchFamily="49" charset="0"/>
                <a:ea typeface="Source Code Pro" panose="020B0509030403020204" pitchFamily="49" charset="0"/>
              </a:rPr>
              <a:t>2</a:t>
            </a:r>
            <a:endParaRPr lang="en-US" sz="3600" dirty="0">
              <a:solidFill>
                <a:srgbClr val="A84D97"/>
              </a:solidFill>
              <a:latin typeface="Source Code Pro" panose="020B0509030403020204" pitchFamily="49" charset="0"/>
              <a:ea typeface="Source Code Pro" panose="020B0509030403020204" pitchFamily="49" charset="0"/>
            </a:endParaRPr>
          </a:p>
        </p:txBody>
      </p:sp>
      <p:sp>
        <p:nvSpPr>
          <p:cNvPr id="45" name="Ellipse 6">
            <a:extLst>
              <a:ext uri="{FF2B5EF4-FFF2-40B4-BE49-F238E27FC236}">
                <a16:creationId xmlns:a16="http://schemas.microsoft.com/office/drawing/2014/main" id="{6755C821-BC8B-4ABD-AA76-9E72612DD103}"/>
              </a:ext>
            </a:extLst>
          </p:cNvPr>
          <p:cNvSpPr/>
          <p:nvPr/>
        </p:nvSpPr>
        <p:spPr>
          <a:xfrm>
            <a:off x="9192598" y="4397733"/>
            <a:ext cx="528603" cy="528603"/>
          </a:xfrm>
          <a:prstGeom prst="ellipse">
            <a:avLst/>
          </a:prstGeom>
          <a:solidFill>
            <a:schemeClr val="bg1"/>
          </a:solidFill>
          <a:ln w="63500">
            <a:solidFill>
              <a:srgbClr val="A84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rgbClr val="A84D97"/>
                </a:solidFill>
                <a:latin typeface="Source Code Pro" panose="020B0509030403020204" pitchFamily="49" charset="0"/>
                <a:ea typeface="Source Code Pro" panose="020B0509030403020204" pitchFamily="49" charset="0"/>
              </a:rPr>
              <a:t>3</a:t>
            </a:r>
            <a:endParaRPr lang="en-US" sz="3600" dirty="0">
              <a:solidFill>
                <a:srgbClr val="A84D97"/>
              </a:solidFill>
              <a:latin typeface="Source Code Pro" panose="020B0509030403020204" pitchFamily="49" charset="0"/>
              <a:ea typeface="Source Code Pro" panose="020B0509030403020204" pitchFamily="49" charset="0"/>
            </a:endParaRPr>
          </a:p>
        </p:txBody>
      </p:sp>
      <p:sp>
        <p:nvSpPr>
          <p:cNvPr id="46" name="Ellipse 7">
            <a:extLst>
              <a:ext uri="{FF2B5EF4-FFF2-40B4-BE49-F238E27FC236}">
                <a16:creationId xmlns:a16="http://schemas.microsoft.com/office/drawing/2014/main" id="{6EE9BD7D-EA1C-45C9-B283-7CF7DB0F6016}"/>
              </a:ext>
            </a:extLst>
          </p:cNvPr>
          <p:cNvSpPr/>
          <p:nvPr/>
        </p:nvSpPr>
        <p:spPr>
          <a:xfrm>
            <a:off x="10050455" y="4397733"/>
            <a:ext cx="528603" cy="528603"/>
          </a:xfrm>
          <a:prstGeom prst="ellipse">
            <a:avLst/>
          </a:prstGeom>
          <a:solidFill>
            <a:schemeClr val="bg1"/>
          </a:solidFill>
          <a:ln w="63500">
            <a:solidFill>
              <a:srgbClr val="A84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rgbClr val="A84D97"/>
                </a:solidFill>
                <a:latin typeface="Source Code Pro" panose="020B0509030403020204" pitchFamily="49" charset="0"/>
                <a:ea typeface="Source Code Pro" panose="020B0509030403020204" pitchFamily="49" charset="0"/>
              </a:rPr>
              <a:t>4</a:t>
            </a:r>
            <a:endParaRPr lang="en-US" sz="3600" dirty="0">
              <a:solidFill>
                <a:srgbClr val="A84D97"/>
              </a:solidFill>
              <a:latin typeface="Source Code Pro" panose="020B0509030403020204" pitchFamily="49" charset="0"/>
              <a:ea typeface="Source Code Pro" panose="020B0509030403020204" pitchFamily="49" charset="0"/>
            </a:endParaRPr>
          </a:p>
        </p:txBody>
      </p:sp>
      <p:grpSp>
        <p:nvGrpSpPr>
          <p:cNvPr id="47" name="Gruppieren 144">
            <a:extLst>
              <a:ext uri="{FF2B5EF4-FFF2-40B4-BE49-F238E27FC236}">
                <a16:creationId xmlns:a16="http://schemas.microsoft.com/office/drawing/2014/main" id="{6D79B5BF-12DB-4C8F-92DA-A0B137C6F17F}"/>
              </a:ext>
            </a:extLst>
          </p:cNvPr>
          <p:cNvGrpSpPr/>
          <p:nvPr/>
        </p:nvGrpSpPr>
        <p:grpSpPr>
          <a:xfrm>
            <a:off x="6076047" y="2570382"/>
            <a:ext cx="5036224" cy="815260"/>
            <a:chOff x="1426086" y="1258128"/>
            <a:chExt cx="4683538" cy="1260000"/>
          </a:xfrm>
        </p:grpSpPr>
        <p:sp>
          <p:nvSpPr>
            <p:cNvPr id="48" name="Freihandform 19">
              <a:extLst>
                <a:ext uri="{FF2B5EF4-FFF2-40B4-BE49-F238E27FC236}">
                  <a16:creationId xmlns:a16="http://schemas.microsoft.com/office/drawing/2014/main" id="{CF7F1C87-1B35-4CBA-AABE-2609C4E97FBC}"/>
                </a:ext>
              </a:extLst>
            </p:cNvPr>
            <p:cNvSpPr/>
            <p:nvPr/>
          </p:nvSpPr>
          <p:spPr>
            <a:xfrm flipH="1">
              <a:off x="1426086" y="1268760"/>
              <a:ext cx="4683538" cy="1224136"/>
            </a:xfrm>
            <a:custGeom>
              <a:avLst/>
              <a:gdLst>
                <a:gd name="connsiteX0" fmla="*/ 0 w 6486525"/>
                <a:gd name="connsiteY0" fmla="*/ 1743143 h 1743143"/>
                <a:gd name="connsiteX1" fmla="*/ 1104900 w 6486525"/>
                <a:gd name="connsiteY1" fmla="*/ 1514543 h 1743143"/>
                <a:gd name="connsiteX2" fmla="*/ 2171700 w 6486525"/>
                <a:gd name="connsiteY2" fmla="*/ 685868 h 1743143"/>
                <a:gd name="connsiteX3" fmla="*/ 3190875 w 6486525"/>
                <a:gd name="connsiteY3" fmla="*/ 68 h 1743143"/>
                <a:gd name="connsiteX4" fmla="*/ 4371975 w 6486525"/>
                <a:gd name="connsiteY4" fmla="*/ 723968 h 1743143"/>
                <a:gd name="connsiteX5" fmla="*/ 5419725 w 6486525"/>
                <a:gd name="connsiteY5" fmla="*/ 1524068 h 1743143"/>
                <a:gd name="connsiteX6" fmla="*/ 6486525 w 6486525"/>
                <a:gd name="connsiteY6" fmla="*/ 1743143 h 1743143"/>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38381 h 1738381"/>
                <a:gd name="connsiteX1" fmla="*/ 1104900 w 6486525"/>
                <a:gd name="connsiteY1" fmla="*/ 1509781 h 1738381"/>
                <a:gd name="connsiteX2" fmla="*/ 2171700 w 6486525"/>
                <a:gd name="connsiteY2" fmla="*/ 681106 h 1738381"/>
                <a:gd name="connsiteX3" fmla="*/ 3219450 w 6486525"/>
                <a:gd name="connsiteY3" fmla="*/ 69 h 1738381"/>
                <a:gd name="connsiteX4" fmla="*/ 4371975 w 6486525"/>
                <a:gd name="connsiteY4" fmla="*/ 719206 h 1738381"/>
                <a:gd name="connsiteX5" fmla="*/ 5419725 w 6486525"/>
                <a:gd name="connsiteY5" fmla="*/ 1519306 h 1738381"/>
                <a:gd name="connsiteX6" fmla="*/ 6486525 w 6486525"/>
                <a:gd name="connsiteY6" fmla="*/ 1738381 h 1738381"/>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6525" h="1738317">
                  <a:moveTo>
                    <a:pt x="0" y="1738317"/>
                  </a:moveTo>
                  <a:cubicBezTo>
                    <a:pt x="371475" y="1712123"/>
                    <a:pt x="704850" y="1676404"/>
                    <a:pt x="1104900" y="1509717"/>
                  </a:cubicBezTo>
                  <a:cubicBezTo>
                    <a:pt x="1504950" y="1343030"/>
                    <a:pt x="1885950" y="932662"/>
                    <a:pt x="2171700" y="681042"/>
                  </a:cubicBezTo>
                  <a:cubicBezTo>
                    <a:pt x="2457450" y="429422"/>
                    <a:pt x="2743200" y="-1583"/>
                    <a:pt x="3219450" y="5"/>
                  </a:cubicBezTo>
                  <a:cubicBezTo>
                    <a:pt x="3695700" y="1593"/>
                    <a:pt x="4014788" y="361161"/>
                    <a:pt x="4371975" y="719142"/>
                  </a:cubicBezTo>
                  <a:cubicBezTo>
                    <a:pt x="4729162" y="1077123"/>
                    <a:pt x="5067300" y="1349379"/>
                    <a:pt x="5419725" y="1519242"/>
                  </a:cubicBezTo>
                  <a:cubicBezTo>
                    <a:pt x="5772150" y="1689104"/>
                    <a:pt x="6129337" y="1713710"/>
                    <a:pt x="6486525" y="1738317"/>
                  </a:cubicBezTo>
                </a:path>
              </a:pathLst>
            </a:custGeom>
            <a:noFill/>
            <a:ln w="50800">
              <a:solidFill>
                <a:srgbClr val="00AB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Gerader Verbinder 146">
              <a:extLst>
                <a:ext uri="{FF2B5EF4-FFF2-40B4-BE49-F238E27FC236}">
                  <a16:creationId xmlns:a16="http://schemas.microsoft.com/office/drawing/2014/main" id="{23EED826-E325-463C-8A2A-1C21C1E31DA6}"/>
                </a:ext>
              </a:extLst>
            </p:cNvPr>
            <p:cNvCxnSpPr>
              <a:cxnSpLocks/>
            </p:cNvCxnSpPr>
            <p:nvPr/>
          </p:nvCxnSpPr>
          <p:spPr>
            <a:xfrm>
              <a:off x="4547272" y="1748355"/>
              <a:ext cx="0" cy="744541"/>
            </a:xfrm>
            <a:prstGeom prst="line">
              <a:avLst/>
            </a:prstGeom>
            <a:ln w="50800">
              <a:solidFill>
                <a:srgbClr val="FFC000"/>
              </a:solidFill>
              <a:prstDash val="sysDot"/>
              <a:headEnd type="oval"/>
              <a:tailEnd type="triangle"/>
            </a:ln>
            <a:effectLst/>
          </p:spPr>
          <p:style>
            <a:lnRef idx="2">
              <a:schemeClr val="accent6"/>
            </a:lnRef>
            <a:fillRef idx="0">
              <a:schemeClr val="accent6"/>
            </a:fillRef>
            <a:effectRef idx="1">
              <a:schemeClr val="accent6"/>
            </a:effectRef>
            <a:fontRef idx="minor">
              <a:schemeClr val="tx1"/>
            </a:fontRef>
          </p:style>
        </p:cxnSp>
        <p:cxnSp>
          <p:nvCxnSpPr>
            <p:cNvPr id="50" name="Gerader Verbinder 147">
              <a:extLst>
                <a:ext uri="{FF2B5EF4-FFF2-40B4-BE49-F238E27FC236}">
                  <a16:creationId xmlns:a16="http://schemas.microsoft.com/office/drawing/2014/main" id="{562FAB11-F474-4ABA-8EA1-905C78D942A3}"/>
                </a:ext>
              </a:extLst>
            </p:cNvPr>
            <p:cNvCxnSpPr>
              <a:cxnSpLocks/>
            </p:cNvCxnSpPr>
            <p:nvPr/>
          </p:nvCxnSpPr>
          <p:spPr>
            <a:xfrm rot="10800000" flipV="1">
              <a:off x="3770606" y="1258128"/>
              <a:ext cx="0" cy="1260000"/>
            </a:xfrm>
            <a:prstGeom prst="line">
              <a:avLst/>
            </a:prstGeom>
            <a:ln w="50800">
              <a:solidFill>
                <a:srgbClr val="FFC000"/>
              </a:solidFill>
              <a:headEnd type="oval"/>
              <a:tailEnd type="triangle"/>
            </a:ln>
            <a:effectLst/>
          </p:spPr>
          <p:style>
            <a:lnRef idx="2">
              <a:schemeClr val="accent6"/>
            </a:lnRef>
            <a:fillRef idx="0">
              <a:schemeClr val="accent6"/>
            </a:fillRef>
            <a:effectRef idx="1">
              <a:schemeClr val="accent6"/>
            </a:effectRef>
            <a:fontRef idx="minor">
              <a:schemeClr val="tx1"/>
            </a:fontRef>
          </p:style>
        </p:cxnSp>
        <p:cxnSp>
          <p:nvCxnSpPr>
            <p:cNvPr id="51" name="Gerader Verbinder 148">
              <a:extLst>
                <a:ext uri="{FF2B5EF4-FFF2-40B4-BE49-F238E27FC236}">
                  <a16:creationId xmlns:a16="http://schemas.microsoft.com/office/drawing/2014/main" id="{DDFC496D-CADF-47B5-947D-577F59400D03}"/>
                </a:ext>
              </a:extLst>
            </p:cNvPr>
            <p:cNvCxnSpPr>
              <a:cxnSpLocks/>
            </p:cNvCxnSpPr>
            <p:nvPr/>
          </p:nvCxnSpPr>
          <p:spPr>
            <a:xfrm rot="10800000" flipV="1">
              <a:off x="2980971" y="1736896"/>
              <a:ext cx="0" cy="756000"/>
            </a:xfrm>
            <a:prstGeom prst="line">
              <a:avLst/>
            </a:prstGeom>
            <a:ln w="50800">
              <a:solidFill>
                <a:srgbClr val="FFC000"/>
              </a:solidFill>
              <a:prstDash val="sysDot"/>
              <a:headEnd type="oval"/>
              <a:tailEnd type="triangle"/>
            </a:ln>
            <a:effectLst/>
          </p:spPr>
          <p:style>
            <a:lnRef idx="2">
              <a:schemeClr val="accent6"/>
            </a:lnRef>
            <a:fillRef idx="0">
              <a:schemeClr val="accent6"/>
            </a:fillRef>
            <a:effectRef idx="1">
              <a:schemeClr val="accent6"/>
            </a:effectRef>
            <a:fontRef idx="minor">
              <a:schemeClr val="tx1"/>
            </a:fontRef>
          </p:style>
        </p:cxnSp>
      </p:grpSp>
      <p:grpSp>
        <p:nvGrpSpPr>
          <p:cNvPr id="52" name="Gruppieren 165">
            <a:extLst>
              <a:ext uri="{FF2B5EF4-FFF2-40B4-BE49-F238E27FC236}">
                <a16:creationId xmlns:a16="http://schemas.microsoft.com/office/drawing/2014/main" id="{DD0631D4-EB26-42ED-8F34-899EA4EA3C12}"/>
              </a:ext>
            </a:extLst>
          </p:cNvPr>
          <p:cNvGrpSpPr/>
          <p:nvPr/>
        </p:nvGrpSpPr>
        <p:grpSpPr>
          <a:xfrm>
            <a:off x="7443599" y="5821144"/>
            <a:ext cx="2272000" cy="905391"/>
            <a:chOff x="3875257" y="761509"/>
            <a:chExt cx="2270895" cy="905391"/>
          </a:xfrm>
        </p:grpSpPr>
        <p:sp>
          <p:nvSpPr>
            <p:cNvPr id="53" name="Textfeld 166">
              <a:extLst>
                <a:ext uri="{FF2B5EF4-FFF2-40B4-BE49-F238E27FC236}">
                  <a16:creationId xmlns:a16="http://schemas.microsoft.com/office/drawing/2014/main" id="{34CC0D6E-FF6B-4C77-A78D-324E3A68A2EA}"/>
                </a:ext>
              </a:extLst>
            </p:cNvPr>
            <p:cNvSpPr txBox="1"/>
            <p:nvPr/>
          </p:nvSpPr>
          <p:spPr>
            <a:xfrm>
              <a:off x="4828909" y="1205235"/>
              <a:ext cx="413695" cy="461665"/>
            </a:xfrm>
            <a:prstGeom prst="rect">
              <a:avLst/>
            </a:prstGeom>
            <a:noFill/>
          </p:spPr>
          <p:txBody>
            <a:bodyPr wrap="none" rtlCol="0">
              <a:spAutoFit/>
            </a:bodyPr>
            <a:lstStyle/>
            <a:p>
              <a:pPr algn="ctr"/>
              <a:r>
                <a:rPr lang="de-DE" sz="2400" dirty="0">
                  <a:solidFill>
                    <a:srgbClr val="A84D97"/>
                  </a:solidFill>
                  <a:latin typeface="Source Sans Pro Semibold" panose="020B0603030403020204" pitchFamily="34" charset="0"/>
                  <a:ea typeface="Source Sans Pro Semibold" panose="020B0603030403020204" pitchFamily="34" charset="0"/>
                </a:rPr>
                <a:t>M</a:t>
              </a:r>
              <a:endParaRPr lang="en-US" sz="2400" dirty="0">
                <a:solidFill>
                  <a:srgbClr val="A84D97"/>
                </a:solidFill>
                <a:latin typeface="Source Sans Pro Semibold" panose="020B0603030403020204" pitchFamily="34" charset="0"/>
                <a:ea typeface="Source Sans Pro Semibold" panose="020B0603030403020204" pitchFamily="34" charset="0"/>
              </a:endParaRPr>
            </a:p>
          </p:txBody>
        </p:sp>
        <p:sp>
          <p:nvSpPr>
            <p:cNvPr id="54" name="Textfeld 167">
              <a:extLst>
                <a:ext uri="{FF2B5EF4-FFF2-40B4-BE49-F238E27FC236}">
                  <a16:creationId xmlns:a16="http://schemas.microsoft.com/office/drawing/2014/main" id="{FF751C74-4FA7-48C2-90E6-A7D4C1671B70}"/>
                </a:ext>
              </a:extLst>
            </p:cNvPr>
            <p:cNvSpPr txBox="1"/>
            <p:nvPr/>
          </p:nvSpPr>
          <p:spPr>
            <a:xfrm>
              <a:off x="5443716" y="761509"/>
              <a:ext cx="702436" cy="461665"/>
            </a:xfrm>
            <a:prstGeom prst="rect">
              <a:avLst/>
            </a:prstGeom>
            <a:noFill/>
          </p:spPr>
          <p:txBody>
            <a:bodyPr wrap="none" rtlCol="0">
              <a:spAutoFit/>
            </a:bodyPr>
            <a:lstStyle/>
            <a:p>
              <a:r>
                <a:rPr lang="de-DE" sz="2400" dirty="0">
                  <a:solidFill>
                    <a:srgbClr val="A84D97"/>
                  </a:solidFill>
                  <a:latin typeface="Source Sans Pro Semibold" panose="020B0603030403020204" pitchFamily="34" charset="0"/>
                  <a:ea typeface="Source Sans Pro Semibold" panose="020B0603030403020204" pitchFamily="34" charset="0"/>
                </a:rPr>
                <a:t>+SD</a:t>
              </a:r>
              <a:endParaRPr lang="en-US" sz="2400" dirty="0">
                <a:solidFill>
                  <a:srgbClr val="A84D97"/>
                </a:solidFill>
                <a:latin typeface="Source Sans Pro Semibold" panose="020B0603030403020204" pitchFamily="34" charset="0"/>
                <a:ea typeface="Source Sans Pro Semibold" panose="020B0603030403020204" pitchFamily="34" charset="0"/>
              </a:endParaRPr>
            </a:p>
          </p:txBody>
        </p:sp>
        <p:sp>
          <p:nvSpPr>
            <p:cNvPr id="55" name="Textfeld 168">
              <a:extLst>
                <a:ext uri="{FF2B5EF4-FFF2-40B4-BE49-F238E27FC236}">
                  <a16:creationId xmlns:a16="http://schemas.microsoft.com/office/drawing/2014/main" id="{765DD408-D24E-42D3-A9D2-F4C73FC4DA11}"/>
                </a:ext>
              </a:extLst>
            </p:cNvPr>
            <p:cNvSpPr txBox="1"/>
            <p:nvPr/>
          </p:nvSpPr>
          <p:spPr>
            <a:xfrm>
              <a:off x="3875257" y="761509"/>
              <a:ext cx="644728" cy="461665"/>
            </a:xfrm>
            <a:prstGeom prst="rect">
              <a:avLst/>
            </a:prstGeom>
            <a:noFill/>
          </p:spPr>
          <p:txBody>
            <a:bodyPr wrap="none" rtlCol="0">
              <a:spAutoFit/>
            </a:bodyPr>
            <a:lstStyle/>
            <a:p>
              <a:pPr algn="r"/>
              <a:r>
                <a:rPr lang="de-DE" sz="2400" dirty="0">
                  <a:solidFill>
                    <a:srgbClr val="A84D97"/>
                  </a:solidFill>
                  <a:latin typeface="Source Sans Pro Semibold" panose="020B0603030403020204" pitchFamily="34" charset="0"/>
                  <a:ea typeface="Source Sans Pro Semibold" panose="020B0603030403020204" pitchFamily="34" charset="0"/>
                </a:rPr>
                <a:t>-SD</a:t>
              </a:r>
              <a:endParaRPr lang="en-US" sz="2400" dirty="0">
                <a:solidFill>
                  <a:srgbClr val="A84D97"/>
                </a:solidFill>
                <a:latin typeface="Source Sans Pro Semibold" panose="020B0603030403020204" pitchFamily="34" charset="0"/>
                <a:ea typeface="Source Sans Pro Semibold" panose="020B0603030403020204" pitchFamily="34" charset="0"/>
              </a:endParaRPr>
            </a:p>
          </p:txBody>
        </p:sp>
      </p:grpSp>
      <p:sp>
        <p:nvSpPr>
          <p:cNvPr id="56" name="Rechteck 1">
            <a:extLst>
              <a:ext uri="{FF2B5EF4-FFF2-40B4-BE49-F238E27FC236}">
                <a16:creationId xmlns:a16="http://schemas.microsoft.com/office/drawing/2014/main" id="{E061DDAD-E223-424D-BCD0-DE5BAF5AA73B}"/>
              </a:ext>
            </a:extLst>
          </p:cNvPr>
          <p:cNvSpPr/>
          <p:nvPr/>
        </p:nvSpPr>
        <p:spPr>
          <a:xfrm>
            <a:off x="6165129" y="3370375"/>
            <a:ext cx="514885" cy="769441"/>
          </a:xfrm>
          <a:prstGeom prst="rect">
            <a:avLst/>
          </a:prstGeom>
        </p:spPr>
        <p:txBody>
          <a:bodyPr wrap="none">
            <a:spAutoFit/>
          </a:bodyPr>
          <a:lstStyle/>
          <a:p>
            <a:pPr algn="r"/>
            <a:r>
              <a:rPr lang="de-DE" sz="4400" dirty="0">
                <a:solidFill>
                  <a:srgbClr val="00ABA0"/>
                </a:solidFill>
                <a:latin typeface="Source Sans Pro Black" panose="020B0803030403020204" pitchFamily="34" charset="0"/>
                <a:ea typeface="Source Sans Pro Black" panose="020B0803030403020204" pitchFamily="34" charset="0"/>
              </a:rPr>
              <a:t>A</a:t>
            </a:r>
            <a:endParaRPr lang="en-US" sz="4400" dirty="0"/>
          </a:p>
        </p:txBody>
      </p:sp>
      <p:sp>
        <p:nvSpPr>
          <p:cNvPr id="57" name="Rechteck 34">
            <a:extLst>
              <a:ext uri="{FF2B5EF4-FFF2-40B4-BE49-F238E27FC236}">
                <a16:creationId xmlns:a16="http://schemas.microsoft.com/office/drawing/2014/main" id="{019A3E49-4460-4957-AC63-56A94E4F6641}"/>
              </a:ext>
            </a:extLst>
          </p:cNvPr>
          <p:cNvSpPr/>
          <p:nvPr/>
        </p:nvSpPr>
        <p:spPr>
          <a:xfrm>
            <a:off x="6825607" y="4275337"/>
            <a:ext cx="529312" cy="769441"/>
          </a:xfrm>
          <a:prstGeom prst="rect">
            <a:avLst/>
          </a:prstGeom>
        </p:spPr>
        <p:txBody>
          <a:bodyPr wrap="none">
            <a:spAutoFit/>
          </a:bodyPr>
          <a:lstStyle/>
          <a:p>
            <a:pPr algn="r"/>
            <a:r>
              <a:rPr lang="de-DE" sz="4400" dirty="0">
                <a:solidFill>
                  <a:srgbClr val="A84D97"/>
                </a:solidFill>
                <a:latin typeface="Source Sans Pro Black" panose="020B0803030403020204" pitchFamily="34" charset="0"/>
                <a:ea typeface="Source Sans Pro Black" panose="020B0803030403020204" pitchFamily="34" charset="0"/>
              </a:rPr>
              <a:t>B</a:t>
            </a:r>
            <a:endParaRPr lang="en-US" sz="4400" dirty="0">
              <a:solidFill>
                <a:srgbClr val="A84D97"/>
              </a:solidFill>
            </a:endParaRPr>
          </a:p>
        </p:txBody>
      </p:sp>
      <p:grpSp>
        <p:nvGrpSpPr>
          <p:cNvPr id="58" name="Gruppieren 83">
            <a:extLst>
              <a:ext uri="{FF2B5EF4-FFF2-40B4-BE49-F238E27FC236}">
                <a16:creationId xmlns:a16="http://schemas.microsoft.com/office/drawing/2014/main" id="{E2FC253B-9897-4816-B1BA-FB6F04B7C492}"/>
              </a:ext>
            </a:extLst>
          </p:cNvPr>
          <p:cNvGrpSpPr/>
          <p:nvPr/>
        </p:nvGrpSpPr>
        <p:grpSpPr>
          <a:xfrm rot="10800000">
            <a:off x="6051997" y="5034486"/>
            <a:ext cx="5094090" cy="972000"/>
            <a:chOff x="1426086" y="1258128"/>
            <a:chExt cx="4683538" cy="1260000"/>
          </a:xfrm>
        </p:grpSpPr>
        <p:sp>
          <p:nvSpPr>
            <p:cNvPr id="59" name="Freihandform 19">
              <a:extLst>
                <a:ext uri="{FF2B5EF4-FFF2-40B4-BE49-F238E27FC236}">
                  <a16:creationId xmlns:a16="http://schemas.microsoft.com/office/drawing/2014/main" id="{08820F7B-C226-4F4D-BE51-31AF7B03C508}"/>
                </a:ext>
              </a:extLst>
            </p:cNvPr>
            <p:cNvSpPr/>
            <p:nvPr/>
          </p:nvSpPr>
          <p:spPr>
            <a:xfrm flipH="1">
              <a:off x="1426086" y="1268760"/>
              <a:ext cx="4683538" cy="1224136"/>
            </a:xfrm>
            <a:custGeom>
              <a:avLst/>
              <a:gdLst>
                <a:gd name="connsiteX0" fmla="*/ 0 w 6486525"/>
                <a:gd name="connsiteY0" fmla="*/ 1743143 h 1743143"/>
                <a:gd name="connsiteX1" fmla="*/ 1104900 w 6486525"/>
                <a:gd name="connsiteY1" fmla="*/ 1514543 h 1743143"/>
                <a:gd name="connsiteX2" fmla="*/ 2171700 w 6486525"/>
                <a:gd name="connsiteY2" fmla="*/ 685868 h 1743143"/>
                <a:gd name="connsiteX3" fmla="*/ 3190875 w 6486525"/>
                <a:gd name="connsiteY3" fmla="*/ 68 h 1743143"/>
                <a:gd name="connsiteX4" fmla="*/ 4371975 w 6486525"/>
                <a:gd name="connsiteY4" fmla="*/ 723968 h 1743143"/>
                <a:gd name="connsiteX5" fmla="*/ 5419725 w 6486525"/>
                <a:gd name="connsiteY5" fmla="*/ 1524068 h 1743143"/>
                <a:gd name="connsiteX6" fmla="*/ 6486525 w 6486525"/>
                <a:gd name="connsiteY6" fmla="*/ 1743143 h 1743143"/>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43147 h 1743147"/>
                <a:gd name="connsiteX1" fmla="*/ 1104900 w 6486525"/>
                <a:gd name="connsiteY1" fmla="*/ 1514547 h 1743147"/>
                <a:gd name="connsiteX2" fmla="*/ 2171700 w 6486525"/>
                <a:gd name="connsiteY2" fmla="*/ 685872 h 1743147"/>
                <a:gd name="connsiteX3" fmla="*/ 3190875 w 6486525"/>
                <a:gd name="connsiteY3" fmla="*/ 72 h 1743147"/>
                <a:gd name="connsiteX4" fmla="*/ 4371975 w 6486525"/>
                <a:gd name="connsiteY4" fmla="*/ 723972 h 1743147"/>
                <a:gd name="connsiteX5" fmla="*/ 5419725 w 6486525"/>
                <a:gd name="connsiteY5" fmla="*/ 1524072 h 1743147"/>
                <a:gd name="connsiteX6" fmla="*/ 6486525 w 6486525"/>
                <a:gd name="connsiteY6" fmla="*/ 1743147 h 1743147"/>
                <a:gd name="connsiteX0" fmla="*/ 0 w 6486525"/>
                <a:gd name="connsiteY0" fmla="*/ 1738381 h 1738381"/>
                <a:gd name="connsiteX1" fmla="*/ 1104900 w 6486525"/>
                <a:gd name="connsiteY1" fmla="*/ 1509781 h 1738381"/>
                <a:gd name="connsiteX2" fmla="*/ 2171700 w 6486525"/>
                <a:gd name="connsiteY2" fmla="*/ 681106 h 1738381"/>
                <a:gd name="connsiteX3" fmla="*/ 3219450 w 6486525"/>
                <a:gd name="connsiteY3" fmla="*/ 69 h 1738381"/>
                <a:gd name="connsiteX4" fmla="*/ 4371975 w 6486525"/>
                <a:gd name="connsiteY4" fmla="*/ 719206 h 1738381"/>
                <a:gd name="connsiteX5" fmla="*/ 5419725 w 6486525"/>
                <a:gd name="connsiteY5" fmla="*/ 1519306 h 1738381"/>
                <a:gd name="connsiteX6" fmla="*/ 6486525 w 6486525"/>
                <a:gd name="connsiteY6" fmla="*/ 1738381 h 1738381"/>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 name="connsiteX0" fmla="*/ 0 w 6486525"/>
                <a:gd name="connsiteY0" fmla="*/ 1738317 h 1738317"/>
                <a:gd name="connsiteX1" fmla="*/ 1104900 w 6486525"/>
                <a:gd name="connsiteY1" fmla="*/ 1509717 h 1738317"/>
                <a:gd name="connsiteX2" fmla="*/ 2171700 w 6486525"/>
                <a:gd name="connsiteY2" fmla="*/ 681042 h 1738317"/>
                <a:gd name="connsiteX3" fmla="*/ 3219450 w 6486525"/>
                <a:gd name="connsiteY3" fmla="*/ 5 h 1738317"/>
                <a:gd name="connsiteX4" fmla="*/ 4371975 w 6486525"/>
                <a:gd name="connsiteY4" fmla="*/ 719142 h 1738317"/>
                <a:gd name="connsiteX5" fmla="*/ 5419725 w 6486525"/>
                <a:gd name="connsiteY5" fmla="*/ 1519242 h 1738317"/>
                <a:gd name="connsiteX6" fmla="*/ 6486525 w 6486525"/>
                <a:gd name="connsiteY6" fmla="*/ 1738317 h 173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6525" h="1738317">
                  <a:moveTo>
                    <a:pt x="0" y="1738317"/>
                  </a:moveTo>
                  <a:cubicBezTo>
                    <a:pt x="371475" y="1712123"/>
                    <a:pt x="704850" y="1676404"/>
                    <a:pt x="1104900" y="1509717"/>
                  </a:cubicBezTo>
                  <a:cubicBezTo>
                    <a:pt x="1504950" y="1343030"/>
                    <a:pt x="1885950" y="932662"/>
                    <a:pt x="2171700" y="681042"/>
                  </a:cubicBezTo>
                  <a:cubicBezTo>
                    <a:pt x="2457450" y="429422"/>
                    <a:pt x="2743200" y="-1583"/>
                    <a:pt x="3219450" y="5"/>
                  </a:cubicBezTo>
                  <a:cubicBezTo>
                    <a:pt x="3695700" y="1593"/>
                    <a:pt x="4014788" y="361161"/>
                    <a:pt x="4371975" y="719142"/>
                  </a:cubicBezTo>
                  <a:cubicBezTo>
                    <a:pt x="4729162" y="1077123"/>
                    <a:pt x="5067300" y="1349379"/>
                    <a:pt x="5419725" y="1519242"/>
                  </a:cubicBezTo>
                  <a:cubicBezTo>
                    <a:pt x="5772150" y="1689104"/>
                    <a:pt x="6129337" y="1713710"/>
                    <a:pt x="6486525" y="1738317"/>
                  </a:cubicBezTo>
                </a:path>
              </a:pathLst>
            </a:custGeom>
            <a:noFill/>
            <a:ln w="50800">
              <a:solidFill>
                <a:srgbClr val="A84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0" name="Gerader Verbinder 87">
              <a:extLst>
                <a:ext uri="{FF2B5EF4-FFF2-40B4-BE49-F238E27FC236}">
                  <a16:creationId xmlns:a16="http://schemas.microsoft.com/office/drawing/2014/main" id="{E0F3F42E-2BCC-44E6-9A40-45FF677EBD29}"/>
                </a:ext>
              </a:extLst>
            </p:cNvPr>
            <p:cNvCxnSpPr>
              <a:cxnSpLocks/>
            </p:cNvCxnSpPr>
            <p:nvPr/>
          </p:nvCxnSpPr>
          <p:spPr>
            <a:xfrm rot="10800000" flipV="1">
              <a:off x="4557338" y="1736896"/>
              <a:ext cx="0" cy="756000"/>
            </a:xfrm>
            <a:prstGeom prst="line">
              <a:avLst/>
            </a:prstGeom>
            <a:ln w="50800">
              <a:solidFill>
                <a:srgbClr val="FFC000"/>
              </a:solidFill>
              <a:prstDash val="sysDot"/>
              <a:headEnd type="oval"/>
              <a:tailEnd type="triangle"/>
            </a:ln>
            <a:effectLst/>
          </p:spPr>
          <p:style>
            <a:lnRef idx="2">
              <a:schemeClr val="accent6"/>
            </a:lnRef>
            <a:fillRef idx="0">
              <a:schemeClr val="accent6"/>
            </a:fillRef>
            <a:effectRef idx="1">
              <a:schemeClr val="accent6"/>
            </a:effectRef>
            <a:fontRef idx="minor">
              <a:schemeClr val="tx1"/>
            </a:fontRef>
          </p:style>
        </p:cxnSp>
        <p:cxnSp>
          <p:nvCxnSpPr>
            <p:cNvPr id="61" name="Gerader Verbinder 95">
              <a:extLst>
                <a:ext uri="{FF2B5EF4-FFF2-40B4-BE49-F238E27FC236}">
                  <a16:creationId xmlns:a16="http://schemas.microsoft.com/office/drawing/2014/main" id="{3DDC04FC-0FDE-4A04-A6B4-0A6759407C7A}"/>
                </a:ext>
              </a:extLst>
            </p:cNvPr>
            <p:cNvCxnSpPr>
              <a:cxnSpLocks/>
            </p:cNvCxnSpPr>
            <p:nvPr/>
          </p:nvCxnSpPr>
          <p:spPr>
            <a:xfrm rot="10800000" flipV="1">
              <a:off x="3770606" y="1258128"/>
              <a:ext cx="0" cy="1260000"/>
            </a:xfrm>
            <a:prstGeom prst="line">
              <a:avLst/>
            </a:prstGeom>
            <a:ln w="50800">
              <a:solidFill>
                <a:srgbClr val="FFC000"/>
              </a:solidFill>
              <a:headEnd type="oval"/>
              <a:tailEnd type="triangle"/>
            </a:ln>
            <a:effectLst/>
          </p:spPr>
          <p:style>
            <a:lnRef idx="2">
              <a:schemeClr val="accent6"/>
            </a:lnRef>
            <a:fillRef idx="0">
              <a:schemeClr val="accent6"/>
            </a:fillRef>
            <a:effectRef idx="1">
              <a:schemeClr val="accent6"/>
            </a:effectRef>
            <a:fontRef idx="minor">
              <a:schemeClr val="tx1"/>
            </a:fontRef>
          </p:style>
        </p:cxnSp>
        <p:cxnSp>
          <p:nvCxnSpPr>
            <p:cNvPr id="62" name="Gerader Verbinder 103">
              <a:extLst>
                <a:ext uri="{FF2B5EF4-FFF2-40B4-BE49-F238E27FC236}">
                  <a16:creationId xmlns:a16="http://schemas.microsoft.com/office/drawing/2014/main" id="{968D7A0F-2FE8-42BE-AAB1-101EE079AB59}"/>
                </a:ext>
              </a:extLst>
            </p:cNvPr>
            <p:cNvCxnSpPr>
              <a:cxnSpLocks/>
            </p:cNvCxnSpPr>
            <p:nvPr/>
          </p:nvCxnSpPr>
          <p:spPr>
            <a:xfrm rot="10800000" flipV="1">
              <a:off x="2980971" y="1736896"/>
              <a:ext cx="0" cy="756000"/>
            </a:xfrm>
            <a:prstGeom prst="line">
              <a:avLst/>
            </a:prstGeom>
            <a:ln w="50800">
              <a:solidFill>
                <a:srgbClr val="FFC000"/>
              </a:solidFill>
              <a:prstDash val="sysDot"/>
              <a:headEnd type="oval"/>
              <a:tailEnd type="triangle"/>
            </a:ln>
            <a:effectLst/>
          </p:spPr>
          <p:style>
            <a:lnRef idx="2">
              <a:schemeClr val="accent6"/>
            </a:lnRef>
            <a:fillRef idx="0">
              <a:schemeClr val="accent6"/>
            </a:fillRef>
            <a:effectRef idx="1">
              <a:schemeClr val="accent6"/>
            </a:effectRef>
            <a:fontRef idx="minor">
              <a:schemeClr val="tx1"/>
            </a:fontRef>
          </p:style>
        </p:cxnSp>
      </p:grpSp>
      <p:sp>
        <p:nvSpPr>
          <p:cNvPr id="3" name="Foliennummernplatzhalter 2">
            <a:extLst>
              <a:ext uri="{FF2B5EF4-FFF2-40B4-BE49-F238E27FC236}">
                <a16:creationId xmlns:a16="http://schemas.microsoft.com/office/drawing/2014/main" id="{952D0959-5426-4D0C-8922-7ABF4A7C1A88}"/>
              </a:ext>
            </a:extLst>
          </p:cNvPr>
          <p:cNvSpPr>
            <a:spLocks noGrp="1"/>
          </p:cNvSpPr>
          <p:nvPr>
            <p:ph type="sldNum" sz="quarter" idx="12"/>
          </p:nvPr>
        </p:nvSpPr>
        <p:spPr/>
        <p:txBody>
          <a:bodyPr/>
          <a:lstStyle/>
          <a:p>
            <a:fld id="{90C2389C-3430-4069-9E08-8BBDF98C334F}" type="slidenum">
              <a:rPr lang="en-US" smtClean="0"/>
              <a:t>27</a:t>
            </a:fld>
            <a:endParaRPr lang="en-US" dirty="0"/>
          </a:p>
        </p:txBody>
      </p:sp>
    </p:spTree>
    <p:extLst>
      <p:ext uri="{BB962C8B-B14F-4D97-AF65-F5344CB8AC3E}">
        <p14:creationId xmlns:p14="http://schemas.microsoft.com/office/powerpoint/2010/main" val="1240271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D51AB9D1-985F-4575-B1FA-E13DADA5CE4C}"/>
              </a:ext>
            </a:extLst>
          </p:cNvPr>
          <p:cNvSpPr/>
          <p:nvPr/>
        </p:nvSpPr>
        <p:spPr>
          <a:xfrm>
            <a:off x="6510507" y="3816792"/>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5FC9C06-D103-4E97-B669-DB4C0D63E62C}"/>
              </a:ext>
            </a:extLst>
          </p:cNvPr>
          <p:cNvSpPr/>
          <p:nvPr/>
        </p:nvSpPr>
        <p:spPr>
          <a:xfrm>
            <a:off x="8039699" y="3236746"/>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E6584ECD-AA59-49E3-9719-73484034730A}"/>
              </a:ext>
            </a:extLst>
          </p:cNvPr>
          <p:cNvSpPr/>
          <p:nvPr/>
        </p:nvSpPr>
        <p:spPr>
          <a:xfrm>
            <a:off x="7275103" y="3603177"/>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C265F7C-FC45-4BFD-A3EC-AB3C93DC1EB9}"/>
              </a:ext>
            </a:extLst>
          </p:cNvPr>
          <p:cNvSpPr/>
          <p:nvPr/>
        </p:nvSpPr>
        <p:spPr>
          <a:xfrm>
            <a:off x="8804295" y="3068331"/>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8C2473EB-DF7B-40E8-93BE-AA35D0ED4BD1}"/>
              </a:ext>
            </a:extLst>
          </p:cNvPr>
          <p:cNvSpPr/>
          <p:nvPr/>
        </p:nvSpPr>
        <p:spPr>
          <a:xfrm>
            <a:off x="6892805" y="3577568"/>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C8561B9-8EB8-459F-8355-461D05C9B2E4}"/>
              </a:ext>
            </a:extLst>
          </p:cNvPr>
          <p:cNvSpPr/>
          <p:nvPr/>
        </p:nvSpPr>
        <p:spPr>
          <a:xfrm>
            <a:off x="8421997" y="3236746"/>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6BB553A-D96B-406B-9131-2B0B4FCBC9F2}"/>
              </a:ext>
            </a:extLst>
          </p:cNvPr>
          <p:cNvSpPr/>
          <p:nvPr/>
        </p:nvSpPr>
        <p:spPr>
          <a:xfrm>
            <a:off x="7657401" y="3374792"/>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8F1B879-467F-4FA1-A179-1C74002FD095}"/>
              </a:ext>
            </a:extLst>
          </p:cNvPr>
          <p:cNvSpPr/>
          <p:nvPr/>
        </p:nvSpPr>
        <p:spPr>
          <a:xfrm>
            <a:off x="9186584" y="3178292"/>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3DEB5B6-D1E7-4EC0-837F-D74D1F881CD5}"/>
              </a:ext>
            </a:extLst>
          </p:cNvPr>
          <p:cNvSpPr/>
          <p:nvPr/>
        </p:nvSpPr>
        <p:spPr>
          <a:xfrm>
            <a:off x="9568873" y="2951467"/>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6423A1-E120-4C8E-9A9A-22304B7BDC3B}"/>
              </a:ext>
            </a:extLst>
          </p:cNvPr>
          <p:cNvSpPr>
            <a:spLocks noGrp="1"/>
          </p:cNvSpPr>
          <p:nvPr>
            <p:ph type="title"/>
          </p:nvPr>
        </p:nvSpPr>
        <p:spPr>
          <a:xfrm>
            <a:off x="838200" y="666261"/>
            <a:ext cx="10515600" cy="932596"/>
          </a:xfrm>
        </p:spPr>
        <p:txBody>
          <a:bodyPr>
            <a:normAutofit fontScale="90000"/>
          </a:bodyPr>
          <a:lstStyle/>
          <a:p>
            <a:r>
              <a:rPr lang="de-DE" dirty="0"/>
              <a:t>OSE-RG </a:t>
            </a:r>
            <a:r>
              <a:rPr lang="de-DE" dirty="0" err="1"/>
              <a:t>with</a:t>
            </a:r>
            <a:r>
              <a:rPr lang="de-DE" dirty="0"/>
              <a:t> a </a:t>
            </a:r>
            <a:r>
              <a:rPr lang="de-DE" dirty="0" err="1">
                <a:solidFill>
                  <a:schemeClr val="tx2"/>
                </a:solidFill>
              </a:rPr>
              <a:t>reference</a:t>
            </a:r>
            <a:r>
              <a:rPr lang="de-DE" dirty="0">
                <a:solidFill>
                  <a:schemeClr val="tx2"/>
                </a:solidFill>
              </a:rPr>
              <a:t> </a:t>
            </a:r>
            <a:r>
              <a:rPr lang="de-DE" dirty="0" err="1">
                <a:solidFill>
                  <a:schemeClr val="tx2"/>
                </a:solidFill>
              </a:rPr>
              <a:t>survey</a:t>
            </a:r>
            <a:r>
              <a:rPr lang="de-DE" dirty="0">
                <a:solidFill>
                  <a:schemeClr val="tx2"/>
                </a:solidFill>
              </a:rPr>
              <a:t> </a:t>
            </a:r>
            <a:r>
              <a:rPr lang="de-DE" dirty="0" err="1">
                <a:solidFill>
                  <a:schemeClr val="tx2"/>
                </a:solidFill>
              </a:rPr>
              <a:t>program</a:t>
            </a:r>
            <a:br>
              <a:rPr lang="de-DE" dirty="0"/>
            </a:br>
            <a:r>
              <a:rPr lang="de-DE" sz="2700" dirty="0"/>
              <a:t>(</a:t>
            </a:r>
            <a:r>
              <a:rPr lang="de-DE" sz="2700" dirty="0" err="1"/>
              <a:t>with</a:t>
            </a:r>
            <a:r>
              <a:rPr lang="de-DE" sz="2700" dirty="0"/>
              <a:t> </a:t>
            </a:r>
            <a:r>
              <a:rPr lang="de-DE" sz="2700" dirty="0" err="1"/>
              <a:t>probabilistic</a:t>
            </a:r>
            <a:r>
              <a:rPr lang="de-DE" sz="2700" dirty="0"/>
              <a:t> </a:t>
            </a:r>
            <a:r>
              <a:rPr lang="de-DE" sz="2700" dirty="0" err="1"/>
              <a:t>samples</a:t>
            </a:r>
            <a:r>
              <a:rPr lang="de-DE" sz="2700" dirty="0"/>
              <a:t> </a:t>
            </a:r>
            <a:r>
              <a:rPr lang="de-DE" sz="2700" dirty="0" err="1"/>
              <a:t>of</a:t>
            </a:r>
            <a:r>
              <a:rPr lang="de-DE" sz="2700" dirty="0"/>
              <a:t> the same </a:t>
            </a:r>
            <a:r>
              <a:rPr lang="de-DE" sz="2700" dirty="0" err="1"/>
              <a:t>population</a:t>
            </a:r>
            <a:r>
              <a:rPr lang="de-DE" sz="2700" dirty="0"/>
              <a:t>)</a:t>
            </a:r>
            <a:endParaRPr lang="en-US" dirty="0"/>
          </a:p>
        </p:txBody>
      </p:sp>
      <mc:AlternateContent xmlns:mc="http://schemas.openxmlformats.org/markup-compatibility/2006" xmlns:a14="http://schemas.microsoft.com/office/drawing/2010/main">
        <mc:Choice Requires="a14">
          <p:sp>
            <p:nvSpPr>
              <p:cNvPr id="104" name="Content Placeholder 103">
                <a:extLst>
                  <a:ext uri="{FF2B5EF4-FFF2-40B4-BE49-F238E27FC236}">
                    <a16:creationId xmlns:a16="http://schemas.microsoft.com/office/drawing/2014/main" id="{880FB6F1-C16A-44BC-9BA4-824063546B8A}"/>
                  </a:ext>
                </a:extLst>
              </p:cNvPr>
              <p:cNvSpPr>
                <a:spLocks noGrp="1"/>
              </p:cNvSpPr>
              <p:nvPr>
                <p:ph idx="1"/>
              </p:nvPr>
            </p:nvSpPr>
            <p:spPr>
              <a:xfrm>
                <a:off x="459441" y="1825625"/>
                <a:ext cx="11273118" cy="4351338"/>
              </a:xfrm>
            </p:spPr>
            <p:txBody>
              <a:bodyPr>
                <a:normAutofit/>
              </a:bodyPr>
              <a:lstStyle/>
              <a:p>
                <a:r>
                  <a:rPr lang="de-DE" sz="2400" b="1" dirty="0" err="1"/>
                  <a:t>Two</a:t>
                </a:r>
                <a:r>
                  <a:rPr lang="de-DE" sz="2400" b="1" dirty="0"/>
                  <a:t> </a:t>
                </a:r>
                <a:r>
                  <a:rPr lang="de-DE" sz="2400" b="1" dirty="0" err="1"/>
                  <a:t>surveys</a:t>
                </a:r>
                <a:r>
                  <a:rPr lang="de-DE" sz="2400" b="1" dirty="0"/>
                  <a:t> </a:t>
                </a:r>
                <a:r>
                  <a:rPr lang="de-DE" sz="2400" b="1" dirty="0" err="1"/>
                  <a:t>randomly</a:t>
                </a:r>
                <a:r>
                  <a:rPr lang="de-DE" sz="2400" b="1" dirty="0"/>
                  <a:t> </a:t>
                </a:r>
                <a:r>
                  <a:rPr lang="de-DE" sz="2400" b="1" dirty="0" err="1"/>
                  <a:t>sampling</a:t>
                </a:r>
                <a:r>
                  <a:rPr lang="de-DE" sz="2400" b="1" dirty="0"/>
                  <a:t> the same </a:t>
                </a:r>
                <a:r>
                  <a:rPr lang="de-DE" sz="2400" b="1" dirty="0" err="1"/>
                  <a:t>country</a:t>
                </a:r>
                <a:r>
                  <a:rPr lang="de-DE" sz="2400" b="1" dirty="0"/>
                  <a:t> in the same </a:t>
                </a:r>
                <a:r>
                  <a:rPr lang="de-DE" sz="2400" b="1" dirty="0" err="1"/>
                  <a:t>year</a:t>
                </a:r>
                <a:r>
                  <a:rPr lang="de-DE" sz="2400" b="1" dirty="0"/>
                  <a:t> </a:t>
                </a:r>
                <a:r>
                  <a:rPr lang="de-DE" sz="2400" dirty="0" err="1"/>
                  <a:t>are</a:t>
                </a:r>
                <a:r>
                  <a:rPr lang="de-DE" sz="2400" dirty="0"/>
                  <a:t> also a </a:t>
                </a:r>
                <a:r>
                  <a:rPr lang="de-DE" sz="2400" b="1" dirty="0" err="1"/>
                  <a:t>random</a:t>
                </a:r>
                <a:r>
                  <a:rPr lang="de-DE" sz="2400" b="1" dirty="0"/>
                  <a:t> </a:t>
                </a:r>
                <a:r>
                  <a:rPr lang="de-DE" sz="2400" b="1" dirty="0" err="1"/>
                  <a:t>groups</a:t>
                </a:r>
                <a:r>
                  <a:rPr lang="de-DE" sz="2400" b="1" dirty="0"/>
                  <a:t> design</a:t>
                </a:r>
                <a:r>
                  <a:rPr lang="de-DE" sz="2400" dirty="0"/>
                  <a:t>!</a:t>
                </a:r>
                <a:endParaRPr lang="de-DE" sz="2400" b="0" dirty="0"/>
              </a:p>
              <a:p>
                <a:r>
                  <a:rPr lang="en-US" sz="2400" dirty="0"/>
                  <a:t>Equating can be </a:t>
                </a:r>
                <a:r>
                  <a:rPr lang="en-US" sz="2400" dirty="0">
                    <a:latin typeface="Source Sans Pro Black" panose="020B0803030403020204" pitchFamily="34" charset="0"/>
                    <a:ea typeface="Source Sans Pro Black" panose="020B0803030403020204" pitchFamily="34" charset="0"/>
                  </a:rPr>
                  <a:t>chained</a:t>
                </a:r>
                <a:r>
                  <a:rPr lang="en-US" sz="2400" dirty="0"/>
                  <a:t>: </a:t>
                </a:r>
                <a14:m>
                  <m:oMath xmlns:m="http://schemas.openxmlformats.org/officeDocument/2006/math">
                    <m:r>
                      <a:rPr lang="de-DE" sz="2400" b="1" i="0" smtClean="0">
                        <a:solidFill>
                          <a:schemeClr val="accent5"/>
                        </a:solidFill>
                        <a:latin typeface="Cambria Math" panose="02040503050406030204" pitchFamily="18" charset="0"/>
                      </a:rPr>
                      <m:t>𝐀</m:t>
                    </m:r>
                    <m:r>
                      <a:rPr lang="de-DE" sz="2400" b="1" i="0" smtClean="0">
                        <a:latin typeface="Cambria Math" panose="02040503050406030204" pitchFamily="18" charset="0"/>
                      </a:rPr>
                      <m:t>→</m:t>
                    </m:r>
                    <m:r>
                      <a:rPr lang="de-DE" sz="2400" b="1" i="0" smtClean="0">
                        <a:solidFill>
                          <a:schemeClr val="tx2"/>
                        </a:solidFill>
                        <a:latin typeface="Cambria Math" panose="02040503050406030204" pitchFamily="18" charset="0"/>
                      </a:rPr>
                      <m:t>𝐑</m:t>
                    </m:r>
                    <m:r>
                      <a:rPr lang="de-DE" sz="2400" b="1" i="0" smtClean="0">
                        <a:latin typeface="Cambria Math" panose="02040503050406030204" pitchFamily="18" charset="0"/>
                      </a:rPr>
                      <m:t>→</m:t>
                    </m:r>
                    <m:r>
                      <a:rPr lang="de-DE" sz="2400" b="1" i="0" smtClean="0">
                        <a:solidFill>
                          <a:schemeClr val="accent6"/>
                        </a:solidFill>
                        <a:latin typeface="Cambria Math" panose="02040503050406030204" pitchFamily="18" charset="0"/>
                      </a:rPr>
                      <m:t>𝐁</m:t>
                    </m:r>
                  </m:oMath>
                </a14:m>
                <a:endParaRPr lang="en-US" sz="2400" b="1" dirty="0"/>
              </a:p>
              <a:p>
                <a:r>
                  <a:rPr lang="en-US" sz="2400" dirty="0"/>
                  <a:t>At minimum we need only </a:t>
                </a:r>
                <a:br>
                  <a:rPr lang="en-US" sz="2400" dirty="0"/>
                </a:br>
                <a:r>
                  <a:rPr lang="en-US" sz="2400" dirty="0"/>
                  <a:t>two </a:t>
                </a:r>
                <a:r>
                  <a:rPr lang="en-US" sz="2400" dirty="0">
                    <a:solidFill>
                      <a:schemeClr val="accent4"/>
                    </a:solidFill>
                    <a:latin typeface="Source Sans Pro Black" panose="020B0803030403020204" pitchFamily="34" charset="0"/>
                    <a:ea typeface="Source Sans Pro Black" panose="020B0803030403020204" pitchFamily="34" charset="0"/>
                  </a:rPr>
                  <a:t>population-time links</a:t>
                </a:r>
                <a:endParaRPr lang="en-US" sz="2400" dirty="0">
                  <a:latin typeface="Source Sans Pro Black" panose="020B0803030403020204" pitchFamily="34" charset="0"/>
                  <a:ea typeface="Source Sans Pro Black" panose="020B0803030403020204" pitchFamily="34" charset="0"/>
                </a:endParaRPr>
              </a:p>
            </p:txBody>
          </p:sp>
        </mc:Choice>
        <mc:Fallback xmlns="">
          <p:sp>
            <p:nvSpPr>
              <p:cNvPr id="104" name="Content Placeholder 103">
                <a:extLst>
                  <a:ext uri="{FF2B5EF4-FFF2-40B4-BE49-F238E27FC236}">
                    <a16:creationId xmlns:a16="http://schemas.microsoft.com/office/drawing/2014/main" id="{880FB6F1-C16A-44BC-9BA4-824063546B8A}"/>
                  </a:ext>
                </a:extLst>
              </p:cNvPr>
              <p:cNvSpPr>
                <a:spLocks noGrp="1" noRot="1" noChangeAspect="1" noMove="1" noResize="1" noEditPoints="1" noAdjustHandles="1" noChangeArrowheads="1" noChangeShapeType="1" noTextEdit="1"/>
              </p:cNvSpPr>
              <p:nvPr>
                <p:ph idx="1"/>
              </p:nvPr>
            </p:nvSpPr>
            <p:spPr>
              <a:xfrm>
                <a:off x="459441" y="1825625"/>
                <a:ext cx="11273118" cy="4351338"/>
              </a:xfrm>
              <a:blipFill>
                <a:blip r:embed="rId3"/>
                <a:stretch>
                  <a:fillRect l="-703" t="-196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ED6B1FB1-5DFD-4307-B5E6-80456C7CFA3E}"/>
              </a:ext>
            </a:extLst>
          </p:cNvPr>
          <p:cNvCxnSpPr/>
          <p:nvPr/>
        </p:nvCxnSpPr>
        <p:spPr>
          <a:xfrm>
            <a:off x="1257300" y="5662199"/>
            <a:ext cx="9742394"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B6C1354F-2ECB-4A9F-9D37-EACD4303F89B}"/>
              </a:ext>
            </a:extLst>
          </p:cNvPr>
          <p:cNvSpPr/>
          <p:nvPr/>
        </p:nvSpPr>
        <p:spPr>
          <a:xfrm>
            <a:off x="1922931" y="4882932"/>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0F53481-3942-4693-BF28-3149B43362F7}"/>
              </a:ext>
            </a:extLst>
          </p:cNvPr>
          <p:cNvSpPr/>
          <p:nvPr/>
        </p:nvSpPr>
        <p:spPr>
          <a:xfrm>
            <a:off x="3452123" y="4796348"/>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025A563-4F82-4AB2-8924-BF22B9906297}"/>
              </a:ext>
            </a:extLst>
          </p:cNvPr>
          <p:cNvSpPr/>
          <p:nvPr/>
        </p:nvSpPr>
        <p:spPr>
          <a:xfrm>
            <a:off x="4981315" y="4701390"/>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739C81F-7BB7-4912-BB79-D5A1A3828B38}"/>
              </a:ext>
            </a:extLst>
          </p:cNvPr>
          <p:cNvSpPr/>
          <p:nvPr/>
        </p:nvSpPr>
        <p:spPr>
          <a:xfrm>
            <a:off x="2687527" y="4930823"/>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0A357C1-0BB1-4A29-91AA-E8EE6DD2564A}"/>
              </a:ext>
            </a:extLst>
          </p:cNvPr>
          <p:cNvSpPr/>
          <p:nvPr/>
        </p:nvSpPr>
        <p:spPr>
          <a:xfrm>
            <a:off x="4216719" y="4748457"/>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DE2EF71-FCCD-46A9-9ECD-A0BA967F0957}"/>
              </a:ext>
            </a:extLst>
          </p:cNvPr>
          <p:cNvSpPr/>
          <p:nvPr/>
        </p:nvSpPr>
        <p:spPr>
          <a:xfrm>
            <a:off x="5745911" y="4735009"/>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0175D41-A65F-41F0-8549-9FBFC7204DA4}"/>
              </a:ext>
            </a:extLst>
          </p:cNvPr>
          <p:cNvSpPr/>
          <p:nvPr/>
        </p:nvSpPr>
        <p:spPr>
          <a:xfrm>
            <a:off x="6510507" y="4600540"/>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AFDFBDE-6F80-4E7F-B489-9DC30F9DF1CA}"/>
              </a:ext>
            </a:extLst>
          </p:cNvPr>
          <p:cNvSpPr/>
          <p:nvPr/>
        </p:nvSpPr>
        <p:spPr>
          <a:xfrm>
            <a:off x="8039699" y="4486236"/>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45ACAA1-E5C1-49C4-95C1-801E48AEA0FD}"/>
              </a:ext>
            </a:extLst>
          </p:cNvPr>
          <p:cNvSpPr/>
          <p:nvPr/>
        </p:nvSpPr>
        <p:spPr>
          <a:xfrm>
            <a:off x="7275103" y="4600540"/>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C428F47-A475-4495-902A-18EF234E6DD6}"/>
              </a:ext>
            </a:extLst>
          </p:cNvPr>
          <p:cNvSpPr/>
          <p:nvPr/>
        </p:nvSpPr>
        <p:spPr>
          <a:xfrm>
            <a:off x="8804295" y="4371933"/>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F9C19B0-8934-4D42-88B5-B6DB4A719068}"/>
              </a:ext>
            </a:extLst>
          </p:cNvPr>
          <p:cNvSpPr txBox="1"/>
          <p:nvPr/>
        </p:nvSpPr>
        <p:spPr>
          <a:xfrm rot="18900000">
            <a:off x="9060871" y="5962929"/>
            <a:ext cx="896399" cy="523220"/>
          </a:xfrm>
          <a:prstGeom prst="rect">
            <a:avLst/>
          </a:prstGeom>
          <a:noFill/>
        </p:spPr>
        <p:txBody>
          <a:bodyPr wrap="none" rtlCol="0">
            <a:spAutoFit/>
          </a:bodyPr>
          <a:lstStyle/>
          <a:p>
            <a:r>
              <a:rPr lang="de-DE" sz="2800" dirty="0">
                <a:latin typeface="Source Sans Pro" panose="020B0503030403020204" pitchFamily="34" charset="0"/>
                <a:ea typeface="Source Sans Pro" panose="020B0503030403020204" pitchFamily="34" charset="0"/>
              </a:rPr>
              <a:t>2020</a:t>
            </a:r>
            <a:endParaRPr lang="en-US" sz="2800" dirty="0">
              <a:latin typeface="Source Sans Pro" panose="020B0503030403020204" pitchFamily="34" charset="0"/>
              <a:ea typeface="Source Sans Pro" panose="020B0503030403020204" pitchFamily="34" charset="0"/>
            </a:endParaRPr>
          </a:p>
        </p:txBody>
      </p:sp>
      <p:sp>
        <p:nvSpPr>
          <p:cNvPr id="19" name="Oval 18">
            <a:extLst>
              <a:ext uri="{FF2B5EF4-FFF2-40B4-BE49-F238E27FC236}">
                <a16:creationId xmlns:a16="http://schemas.microsoft.com/office/drawing/2014/main" id="{151689EA-6DC8-4ADA-96DC-29539743D74E}"/>
              </a:ext>
            </a:extLst>
          </p:cNvPr>
          <p:cNvSpPr/>
          <p:nvPr/>
        </p:nvSpPr>
        <p:spPr>
          <a:xfrm>
            <a:off x="2305229" y="4882932"/>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414F6EC-BF94-46A7-BA6B-F727BA347064}"/>
              </a:ext>
            </a:extLst>
          </p:cNvPr>
          <p:cNvSpPr/>
          <p:nvPr/>
        </p:nvSpPr>
        <p:spPr>
          <a:xfrm>
            <a:off x="3834421" y="4748457"/>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EA0216C-309F-4A74-93AC-7542C39301FC}"/>
              </a:ext>
            </a:extLst>
          </p:cNvPr>
          <p:cNvSpPr/>
          <p:nvPr/>
        </p:nvSpPr>
        <p:spPr>
          <a:xfrm>
            <a:off x="5363613" y="4701390"/>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0B0B8EB-A1C5-4E49-8D70-D3CB00F44685}"/>
              </a:ext>
            </a:extLst>
          </p:cNvPr>
          <p:cNvSpPr/>
          <p:nvPr/>
        </p:nvSpPr>
        <p:spPr>
          <a:xfrm>
            <a:off x="3069825" y="4796348"/>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C7779B3-C4F9-4616-944F-2C867AE8C732}"/>
              </a:ext>
            </a:extLst>
          </p:cNvPr>
          <p:cNvSpPr/>
          <p:nvPr/>
        </p:nvSpPr>
        <p:spPr>
          <a:xfrm>
            <a:off x="4599017" y="4701390"/>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6A48EE8-7E85-4EF9-A7FD-5805E0CE7598}"/>
              </a:ext>
            </a:extLst>
          </p:cNvPr>
          <p:cNvSpPr/>
          <p:nvPr/>
        </p:nvSpPr>
        <p:spPr>
          <a:xfrm>
            <a:off x="6128209" y="4721561"/>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CD4A171-5259-427F-A471-D985D1FBB931}"/>
              </a:ext>
            </a:extLst>
          </p:cNvPr>
          <p:cNvSpPr/>
          <p:nvPr/>
        </p:nvSpPr>
        <p:spPr>
          <a:xfrm>
            <a:off x="6892805" y="4600540"/>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C70B5E2-7977-4268-8FAB-743D738449C9}"/>
              </a:ext>
            </a:extLst>
          </p:cNvPr>
          <p:cNvSpPr/>
          <p:nvPr/>
        </p:nvSpPr>
        <p:spPr>
          <a:xfrm>
            <a:off x="8421997" y="4371933"/>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7526781-E870-432C-A9C6-15E12E2885A3}"/>
              </a:ext>
            </a:extLst>
          </p:cNvPr>
          <p:cNvSpPr/>
          <p:nvPr/>
        </p:nvSpPr>
        <p:spPr>
          <a:xfrm>
            <a:off x="7657401" y="4486236"/>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B54EB48-783F-438F-846F-1ED5EB9724FF}"/>
              </a:ext>
            </a:extLst>
          </p:cNvPr>
          <p:cNvSpPr/>
          <p:nvPr/>
        </p:nvSpPr>
        <p:spPr>
          <a:xfrm>
            <a:off x="9186584" y="4371933"/>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70DF377-3E30-4DB8-AF94-49505586EF68}"/>
              </a:ext>
            </a:extLst>
          </p:cNvPr>
          <p:cNvSpPr/>
          <p:nvPr/>
        </p:nvSpPr>
        <p:spPr>
          <a:xfrm>
            <a:off x="1922931" y="4112250"/>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521D4B2-9D02-49DA-9BA8-B3016098D9AA}"/>
              </a:ext>
            </a:extLst>
          </p:cNvPr>
          <p:cNvSpPr/>
          <p:nvPr/>
        </p:nvSpPr>
        <p:spPr>
          <a:xfrm>
            <a:off x="3452123" y="4106128"/>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174285A-BC55-4D96-9E62-D3F86CACFB77}"/>
              </a:ext>
            </a:extLst>
          </p:cNvPr>
          <p:cNvSpPr/>
          <p:nvPr/>
        </p:nvSpPr>
        <p:spPr>
          <a:xfrm>
            <a:off x="4981315" y="4127494"/>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1B8702D-6561-43CB-9BD8-7AEE470864A7}"/>
              </a:ext>
            </a:extLst>
          </p:cNvPr>
          <p:cNvSpPr/>
          <p:nvPr/>
        </p:nvSpPr>
        <p:spPr>
          <a:xfrm>
            <a:off x="2687527" y="4230945"/>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1A3D79E-B402-4CFF-B3EE-793ED28E5D8F}"/>
              </a:ext>
            </a:extLst>
          </p:cNvPr>
          <p:cNvSpPr/>
          <p:nvPr/>
        </p:nvSpPr>
        <p:spPr>
          <a:xfrm>
            <a:off x="4216719" y="4162241"/>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147159D-82FB-4437-980A-1B566C6A076B}"/>
              </a:ext>
            </a:extLst>
          </p:cNvPr>
          <p:cNvSpPr/>
          <p:nvPr/>
        </p:nvSpPr>
        <p:spPr>
          <a:xfrm>
            <a:off x="5745911" y="4071330"/>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B9A3F72-E52C-4302-908A-BE289333F07F}"/>
              </a:ext>
            </a:extLst>
          </p:cNvPr>
          <p:cNvSpPr/>
          <p:nvPr/>
        </p:nvSpPr>
        <p:spPr>
          <a:xfrm>
            <a:off x="2305229" y="4237054"/>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2661E93-6771-4133-BEDB-77A81E2007B9}"/>
              </a:ext>
            </a:extLst>
          </p:cNvPr>
          <p:cNvSpPr/>
          <p:nvPr/>
        </p:nvSpPr>
        <p:spPr>
          <a:xfrm>
            <a:off x="3834421" y="4162241"/>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E27BBAC-DB4A-4E46-9B10-F63A1FA5C634}"/>
              </a:ext>
            </a:extLst>
          </p:cNvPr>
          <p:cNvSpPr/>
          <p:nvPr/>
        </p:nvSpPr>
        <p:spPr>
          <a:xfrm>
            <a:off x="5363613" y="4127494"/>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029684-ED77-4682-B18F-9C03D8F0284A}"/>
              </a:ext>
            </a:extLst>
          </p:cNvPr>
          <p:cNvSpPr/>
          <p:nvPr/>
        </p:nvSpPr>
        <p:spPr>
          <a:xfrm>
            <a:off x="3069825" y="4174832"/>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2747D9B-2159-4D19-92CD-A471EA50E416}"/>
              </a:ext>
            </a:extLst>
          </p:cNvPr>
          <p:cNvSpPr/>
          <p:nvPr/>
        </p:nvSpPr>
        <p:spPr>
          <a:xfrm>
            <a:off x="4599017" y="4168414"/>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ECEF509-80DF-4FDC-BDBD-A86476BBB21B}"/>
              </a:ext>
            </a:extLst>
          </p:cNvPr>
          <p:cNvSpPr/>
          <p:nvPr/>
        </p:nvSpPr>
        <p:spPr>
          <a:xfrm>
            <a:off x="6128209" y="4112250"/>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0DE508A1-E2C2-487D-B3E6-41CA550A8B4B}"/>
              </a:ext>
            </a:extLst>
          </p:cNvPr>
          <p:cNvCxnSpPr>
            <a:cxnSpLocks/>
          </p:cNvCxnSpPr>
          <p:nvPr/>
        </p:nvCxnSpPr>
        <p:spPr>
          <a:xfrm flipV="1">
            <a:off x="1795340" y="4385746"/>
            <a:ext cx="8091431" cy="675514"/>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D6D29BF-F381-4643-98FB-2C441CD70D94}"/>
              </a:ext>
            </a:extLst>
          </p:cNvPr>
          <p:cNvCxnSpPr>
            <a:cxnSpLocks/>
          </p:cNvCxnSpPr>
          <p:nvPr/>
        </p:nvCxnSpPr>
        <p:spPr>
          <a:xfrm flipV="1">
            <a:off x="1795340" y="4161220"/>
            <a:ext cx="4558395" cy="133592"/>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00C41EB-B9DF-43D2-90DD-573711CD5659}"/>
              </a:ext>
            </a:extLst>
          </p:cNvPr>
          <p:cNvCxnSpPr>
            <a:cxnSpLocks/>
          </p:cNvCxnSpPr>
          <p:nvPr/>
        </p:nvCxnSpPr>
        <p:spPr>
          <a:xfrm flipV="1">
            <a:off x="6353735" y="3010987"/>
            <a:ext cx="3533036" cy="821391"/>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B11B81F-296B-4CE7-AC31-276A4D26D5D9}"/>
              </a:ext>
            </a:extLst>
          </p:cNvPr>
          <p:cNvCxnSpPr>
            <a:cxnSpLocks/>
          </p:cNvCxnSpPr>
          <p:nvPr/>
        </p:nvCxnSpPr>
        <p:spPr>
          <a:xfrm>
            <a:off x="9273988"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54DD13-6E71-4197-A5DC-3E78181D33AF}"/>
              </a:ext>
            </a:extLst>
          </p:cNvPr>
          <p:cNvCxnSpPr>
            <a:cxnSpLocks/>
          </p:cNvCxnSpPr>
          <p:nvPr/>
        </p:nvCxnSpPr>
        <p:spPr>
          <a:xfrm>
            <a:off x="2010335" y="5599186"/>
            <a:ext cx="0" cy="211756"/>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E32EA26-B662-4487-8533-8EC3F7C928BD}"/>
              </a:ext>
            </a:extLst>
          </p:cNvPr>
          <p:cNvCxnSpPr>
            <a:cxnSpLocks/>
          </p:cNvCxnSpPr>
          <p:nvPr/>
        </p:nvCxnSpPr>
        <p:spPr>
          <a:xfrm>
            <a:off x="3157229"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A2A834B-2D37-45C4-8999-0C61BEFC6EC3}"/>
              </a:ext>
            </a:extLst>
          </p:cNvPr>
          <p:cNvCxnSpPr>
            <a:cxnSpLocks/>
          </p:cNvCxnSpPr>
          <p:nvPr/>
        </p:nvCxnSpPr>
        <p:spPr>
          <a:xfrm>
            <a:off x="2774931"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58BBA35-004A-4502-8497-7279C9BBAB02}"/>
              </a:ext>
            </a:extLst>
          </p:cNvPr>
          <p:cNvCxnSpPr>
            <a:cxnSpLocks/>
          </p:cNvCxnSpPr>
          <p:nvPr/>
        </p:nvCxnSpPr>
        <p:spPr>
          <a:xfrm>
            <a:off x="2392633"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54C3174-D621-47C2-A875-12ACCDBEB56B}"/>
              </a:ext>
            </a:extLst>
          </p:cNvPr>
          <p:cNvCxnSpPr>
            <a:cxnSpLocks/>
          </p:cNvCxnSpPr>
          <p:nvPr/>
        </p:nvCxnSpPr>
        <p:spPr>
          <a:xfrm>
            <a:off x="3539527"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DF7D4BE-34D6-4BA4-B639-0A85DA11DDB6}"/>
              </a:ext>
            </a:extLst>
          </p:cNvPr>
          <p:cNvCxnSpPr>
            <a:cxnSpLocks/>
          </p:cNvCxnSpPr>
          <p:nvPr/>
        </p:nvCxnSpPr>
        <p:spPr>
          <a:xfrm>
            <a:off x="3921825" y="5599186"/>
            <a:ext cx="0" cy="211756"/>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BF712F2-6BF9-4AF8-AAD8-2C81B89C9192}"/>
              </a:ext>
            </a:extLst>
          </p:cNvPr>
          <p:cNvCxnSpPr>
            <a:cxnSpLocks/>
          </p:cNvCxnSpPr>
          <p:nvPr/>
        </p:nvCxnSpPr>
        <p:spPr>
          <a:xfrm>
            <a:off x="4304123"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A018592-7316-491C-977B-28C15782C831}"/>
              </a:ext>
            </a:extLst>
          </p:cNvPr>
          <p:cNvCxnSpPr>
            <a:cxnSpLocks/>
          </p:cNvCxnSpPr>
          <p:nvPr/>
        </p:nvCxnSpPr>
        <p:spPr>
          <a:xfrm>
            <a:off x="4686421"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7AFF977-8E67-4A83-823E-3B5AA0FC4103}"/>
              </a:ext>
            </a:extLst>
          </p:cNvPr>
          <p:cNvCxnSpPr>
            <a:cxnSpLocks/>
          </p:cNvCxnSpPr>
          <p:nvPr/>
        </p:nvCxnSpPr>
        <p:spPr>
          <a:xfrm>
            <a:off x="5068719"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E09DBA8-8272-47FD-A838-B75CB51E91CB}"/>
              </a:ext>
            </a:extLst>
          </p:cNvPr>
          <p:cNvCxnSpPr>
            <a:cxnSpLocks/>
          </p:cNvCxnSpPr>
          <p:nvPr/>
        </p:nvCxnSpPr>
        <p:spPr>
          <a:xfrm>
            <a:off x="5451017"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59AFBA9-EB4E-4348-A368-5F643AAE83B7}"/>
              </a:ext>
            </a:extLst>
          </p:cNvPr>
          <p:cNvCxnSpPr>
            <a:cxnSpLocks/>
          </p:cNvCxnSpPr>
          <p:nvPr/>
        </p:nvCxnSpPr>
        <p:spPr>
          <a:xfrm>
            <a:off x="5833315" y="5599186"/>
            <a:ext cx="0" cy="211756"/>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095B3FA-E297-4326-9597-F12E60F1EAF2}"/>
              </a:ext>
            </a:extLst>
          </p:cNvPr>
          <p:cNvCxnSpPr>
            <a:cxnSpLocks/>
          </p:cNvCxnSpPr>
          <p:nvPr/>
        </p:nvCxnSpPr>
        <p:spPr>
          <a:xfrm>
            <a:off x="6215613"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46B4929-4195-4165-B80D-26B2B6F834AE}"/>
              </a:ext>
            </a:extLst>
          </p:cNvPr>
          <p:cNvCxnSpPr>
            <a:cxnSpLocks/>
          </p:cNvCxnSpPr>
          <p:nvPr/>
        </p:nvCxnSpPr>
        <p:spPr>
          <a:xfrm>
            <a:off x="6597911"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08F0F08-5285-4287-94DE-805583E7B81A}"/>
              </a:ext>
            </a:extLst>
          </p:cNvPr>
          <p:cNvCxnSpPr>
            <a:cxnSpLocks/>
          </p:cNvCxnSpPr>
          <p:nvPr/>
        </p:nvCxnSpPr>
        <p:spPr>
          <a:xfrm>
            <a:off x="6980209"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B0BB8D3-31DB-41EA-9434-B42CAEE16843}"/>
              </a:ext>
            </a:extLst>
          </p:cNvPr>
          <p:cNvCxnSpPr>
            <a:cxnSpLocks/>
          </p:cNvCxnSpPr>
          <p:nvPr/>
        </p:nvCxnSpPr>
        <p:spPr>
          <a:xfrm>
            <a:off x="7362507"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CEDCB5E-B951-4990-A0F7-1F1C5D4F1BBA}"/>
              </a:ext>
            </a:extLst>
          </p:cNvPr>
          <p:cNvCxnSpPr>
            <a:cxnSpLocks/>
          </p:cNvCxnSpPr>
          <p:nvPr/>
        </p:nvCxnSpPr>
        <p:spPr>
          <a:xfrm>
            <a:off x="7744805" y="5599186"/>
            <a:ext cx="0" cy="211756"/>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749156C-75B0-4C50-BAF9-E7C14C7BD456}"/>
              </a:ext>
            </a:extLst>
          </p:cNvPr>
          <p:cNvCxnSpPr>
            <a:cxnSpLocks/>
          </p:cNvCxnSpPr>
          <p:nvPr/>
        </p:nvCxnSpPr>
        <p:spPr>
          <a:xfrm>
            <a:off x="8127103"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A43DA75-5C78-47A4-A4E0-A11F2BAB03DD}"/>
              </a:ext>
            </a:extLst>
          </p:cNvPr>
          <p:cNvCxnSpPr>
            <a:cxnSpLocks/>
          </p:cNvCxnSpPr>
          <p:nvPr/>
        </p:nvCxnSpPr>
        <p:spPr>
          <a:xfrm>
            <a:off x="8509401"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766608E-2544-4893-9A26-4BBECE18B4A3}"/>
              </a:ext>
            </a:extLst>
          </p:cNvPr>
          <p:cNvCxnSpPr>
            <a:cxnSpLocks/>
          </p:cNvCxnSpPr>
          <p:nvPr/>
        </p:nvCxnSpPr>
        <p:spPr>
          <a:xfrm>
            <a:off x="8891699"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CDE530F1-B401-4600-9B1A-17A724BBD7F9}"/>
              </a:ext>
            </a:extLst>
          </p:cNvPr>
          <p:cNvSpPr txBox="1"/>
          <p:nvPr/>
        </p:nvSpPr>
        <p:spPr>
          <a:xfrm rot="18900000">
            <a:off x="1413280" y="5962929"/>
            <a:ext cx="896399" cy="523220"/>
          </a:xfrm>
          <a:prstGeom prst="rect">
            <a:avLst/>
          </a:prstGeom>
          <a:noFill/>
        </p:spPr>
        <p:txBody>
          <a:bodyPr wrap="none" rtlCol="0">
            <a:spAutoFit/>
          </a:bodyPr>
          <a:lstStyle/>
          <a:p>
            <a:r>
              <a:rPr lang="de-DE" sz="2800" dirty="0">
                <a:latin typeface="Source Sans Pro" panose="020B0503030403020204" pitchFamily="34" charset="0"/>
                <a:ea typeface="Source Sans Pro" panose="020B0503030403020204" pitchFamily="34" charset="0"/>
              </a:rPr>
              <a:t>2000</a:t>
            </a:r>
            <a:endParaRPr lang="en-US" sz="2800" dirty="0">
              <a:latin typeface="Source Sans Pro" panose="020B0503030403020204" pitchFamily="34" charset="0"/>
              <a:ea typeface="Source Sans Pro" panose="020B0503030403020204" pitchFamily="34" charset="0"/>
            </a:endParaRPr>
          </a:p>
        </p:txBody>
      </p:sp>
      <p:sp>
        <p:nvSpPr>
          <p:cNvPr id="83" name="TextBox 82">
            <a:extLst>
              <a:ext uri="{FF2B5EF4-FFF2-40B4-BE49-F238E27FC236}">
                <a16:creationId xmlns:a16="http://schemas.microsoft.com/office/drawing/2014/main" id="{9D01611B-B686-4AFC-96F3-8405C1F1F791}"/>
              </a:ext>
            </a:extLst>
          </p:cNvPr>
          <p:cNvSpPr txBox="1"/>
          <p:nvPr/>
        </p:nvSpPr>
        <p:spPr>
          <a:xfrm rot="18900000">
            <a:off x="3329511" y="5962931"/>
            <a:ext cx="896399" cy="523220"/>
          </a:xfrm>
          <a:prstGeom prst="rect">
            <a:avLst/>
          </a:prstGeom>
          <a:noFill/>
        </p:spPr>
        <p:txBody>
          <a:bodyPr wrap="none" rtlCol="0">
            <a:spAutoFit/>
          </a:bodyPr>
          <a:lstStyle/>
          <a:p>
            <a:r>
              <a:rPr lang="de-DE" sz="2800" dirty="0">
                <a:latin typeface="Source Sans Pro" panose="020B0503030403020204" pitchFamily="34" charset="0"/>
                <a:ea typeface="Source Sans Pro" panose="020B0503030403020204" pitchFamily="34" charset="0"/>
              </a:rPr>
              <a:t>2005</a:t>
            </a:r>
            <a:endParaRPr lang="en-US" sz="2800" dirty="0">
              <a:latin typeface="Source Sans Pro" panose="020B0503030403020204" pitchFamily="34" charset="0"/>
              <a:ea typeface="Source Sans Pro" panose="020B0503030403020204" pitchFamily="34" charset="0"/>
            </a:endParaRPr>
          </a:p>
        </p:txBody>
      </p:sp>
      <p:sp>
        <p:nvSpPr>
          <p:cNvPr id="84" name="TextBox 83">
            <a:extLst>
              <a:ext uri="{FF2B5EF4-FFF2-40B4-BE49-F238E27FC236}">
                <a16:creationId xmlns:a16="http://schemas.microsoft.com/office/drawing/2014/main" id="{9F6A9A70-F20C-42A0-B19B-E9C2C22DF1B3}"/>
              </a:ext>
            </a:extLst>
          </p:cNvPr>
          <p:cNvSpPr txBox="1"/>
          <p:nvPr/>
        </p:nvSpPr>
        <p:spPr>
          <a:xfrm rot="18900000">
            <a:off x="5242328" y="5962932"/>
            <a:ext cx="896399" cy="523220"/>
          </a:xfrm>
          <a:prstGeom prst="rect">
            <a:avLst/>
          </a:prstGeom>
          <a:noFill/>
        </p:spPr>
        <p:txBody>
          <a:bodyPr wrap="none" rtlCol="0">
            <a:spAutoFit/>
          </a:bodyPr>
          <a:lstStyle/>
          <a:p>
            <a:r>
              <a:rPr lang="de-DE" sz="2800" dirty="0">
                <a:latin typeface="Source Sans Pro" panose="020B0503030403020204" pitchFamily="34" charset="0"/>
                <a:ea typeface="Source Sans Pro" panose="020B0503030403020204" pitchFamily="34" charset="0"/>
              </a:rPr>
              <a:t>2010</a:t>
            </a:r>
            <a:endParaRPr lang="en-US" sz="2800" dirty="0">
              <a:latin typeface="Source Sans Pro" panose="020B0503030403020204" pitchFamily="34" charset="0"/>
              <a:ea typeface="Source Sans Pro" panose="020B0503030403020204" pitchFamily="34" charset="0"/>
            </a:endParaRPr>
          </a:p>
        </p:txBody>
      </p:sp>
      <p:sp>
        <p:nvSpPr>
          <p:cNvPr id="85" name="TextBox 84">
            <a:extLst>
              <a:ext uri="{FF2B5EF4-FFF2-40B4-BE49-F238E27FC236}">
                <a16:creationId xmlns:a16="http://schemas.microsoft.com/office/drawing/2014/main" id="{EA1BCC0F-357D-4B86-8A87-632D8A1FEA72}"/>
              </a:ext>
            </a:extLst>
          </p:cNvPr>
          <p:cNvSpPr txBox="1"/>
          <p:nvPr/>
        </p:nvSpPr>
        <p:spPr>
          <a:xfrm rot="18900000">
            <a:off x="7155144" y="5962933"/>
            <a:ext cx="896399" cy="523220"/>
          </a:xfrm>
          <a:prstGeom prst="rect">
            <a:avLst/>
          </a:prstGeom>
          <a:noFill/>
        </p:spPr>
        <p:txBody>
          <a:bodyPr wrap="none" rtlCol="0">
            <a:spAutoFit/>
          </a:bodyPr>
          <a:lstStyle/>
          <a:p>
            <a:r>
              <a:rPr lang="de-DE" sz="2800" dirty="0">
                <a:latin typeface="Source Sans Pro" panose="020B0503030403020204" pitchFamily="34" charset="0"/>
                <a:ea typeface="Source Sans Pro" panose="020B0503030403020204" pitchFamily="34" charset="0"/>
              </a:rPr>
              <a:t>2015</a:t>
            </a:r>
            <a:endParaRPr lang="en-US" sz="2800" dirty="0">
              <a:latin typeface="Source Sans Pro" panose="020B0503030403020204" pitchFamily="34" charset="0"/>
              <a:ea typeface="Source Sans Pro" panose="020B0503030403020204" pitchFamily="34" charset="0"/>
            </a:endParaRPr>
          </a:p>
        </p:txBody>
      </p:sp>
      <p:cxnSp>
        <p:nvCxnSpPr>
          <p:cNvPr id="86" name="Straight Connector 85">
            <a:extLst>
              <a:ext uri="{FF2B5EF4-FFF2-40B4-BE49-F238E27FC236}">
                <a16:creationId xmlns:a16="http://schemas.microsoft.com/office/drawing/2014/main" id="{5514020E-37FD-4055-876F-7EF097BFDB03}"/>
              </a:ext>
            </a:extLst>
          </p:cNvPr>
          <p:cNvCxnSpPr>
            <a:cxnSpLocks/>
          </p:cNvCxnSpPr>
          <p:nvPr/>
        </p:nvCxnSpPr>
        <p:spPr>
          <a:xfrm>
            <a:off x="9656277" y="5599186"/>
            <a:ext cx="0" cy="211756"/>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3261EB32-42CD-48D1-A321-9A5356255F93}"/>
              </a:ext>
            </a:extLst>
          </p:cNvPr>
          <p:cNvSpPr/>
          <p:nvPr/>
        </p:nvSpPr>
        <p:spPr>
          <a:xfrm>
            <a:off x="9568873" y="4371933"/>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a:extLst>
              <a:ext uri="{FF2B5EF4-FFF2-40B4-BE49-F238E27FC236}">
                <a16:creationId xmlns:a16="http://schemas.microsoft.com/office/drawing/2014/main" id="{5988A7FD-F0C4-4DF9-800C-38E64651C62F}"/>
              </a:ext>
            </a:extLst>
          </p:cNvPr>
          <p:cNvCxnSpPr/>
          <p:nvPr/>
        </p:nvCxnSpPr>
        <p:spPr>
          <a:xfrm>
            <a:off x="3921825" y="4399922"/>
            <a:ext cx="0" cy="315644"/>
          </a:xfrm>
          <a:prstGeom prst="line">
            <a:avLst/>
          </a:prstGeom>
          <a:ln w="38100" cap="rnd">
            <a:solidFill>
              <a:schemeClr val="accent4"/>
            </a:solidFill>
            <a:roun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9AE5C0A-5296-4A63-8865-0DADF69C7CCC}"/>
              </a:ext>
            </a:extLst>
          </p:cNvPr>
          <p:cNvCxnSpPr>
            <a:cxnSpLocks/>
          </p:cNvCxnSpPr>
          <p:nvPr/>
        </p:nvCxnSpPr>
        <p:spPr>
          <a:xfrm flipV="1">
            <a:off x="7737717" y="3645705"/>
            <a:ext cx="0" cy="740404"/>
          </a:xfrm>
          <a:prstGeom prst="line">
            <a:avLst/>
          </a:prstGeom>
          <a:ln w="38100" cap="rnd">
            <a:solidFill>
              <a:schemeClr val="accent4"/>
            </a:solidFill>
            <a:roun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 name="Foliennummernplatzhalter 2">
            <a:extLst>
              <a:ext uri="{FF2B5EF4-FFF2-40B4-BE49-F238E27FC236}">
                <a16:creationId xmlns:a16="http://schemas.microsoft.com/office/drawing/2014/main" id="{5525D1AA-F03B-4209-B172-F97A42A8611B}"/>
              </a:ext>
            </a:extLst>
          </p:cNvPr>
          <p:cNvSpPr>
            <a:spLocks noGrp="1"/>
          </p:cNvSpPr>
          <p:nvPr>
            <p:ph type="sldNum" sz="quarter" idx="12"/>
          </p:nvPr>
        </p:nvSpPr>
        <p:spPr/>
        <p:txBody>
          <a:bodyPr/>
          <a:lstStyle/>
          <a:p>
            <a:fld id="{90C2389C-3430-4069-9E08-8BBDF98C334F}" type="slidenum">
              <a:rPr lang="en-US" smtClean="0"/>
              <a:t>28</a:t>
            </a:fld>
            <a:endParaRPr lang="en-US" dirty="0"/>
          </a:p>
        </p:txBody>
      </p:sp>
    </p:spTree>
    <p:extLst>
      <p:ext uri="{BB962C8B-B14F-4D97-AF65-F5344CB8AC3E}">
        <p14:creationId xmlns:p14="http://schemas.microsoft.com/office/powerpoint/2010/main" val="1316286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D51AB9D1-985F-4575-B1FA-E13DADA5CE4C}"/>
              </a:ext>
            </a:extLst>
          </p:cNvPr>
          <p:cNvSpPr/>
          <p:nvPr/>
        </p:nvSpPr>
        <p:spPr>
          <a:xfrm>
            <a:off x="6510507" y="3822165"/>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5FC9C06-D103-4E97-B669-DB4C0D63E62C}"/>
              </a:ext>
            </a:extLst>
          </p:cNvPr>
          <p:cNvSpPr/>
          <p:nvPr/>
        </p:nvSpPr>
        <p:spPr>
          <a:xfrm>
            <a:off x="8039699" y="3242119"/>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E6584ECD-AA59-49E3-9719-73484034730A}"/>
              </a:ext>
            </a:extLst>
          </p:cNvPr>
          <p:cNvSpPr/>
          <p:nvPr/>
        </p:nvSpPr>
        <p:spPr>
          <a:xfrm>
            <a:off x="7275103" y="3608550"/>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C265F7C-FC45-4BFD-A3EC-AB3C93DC1EB9}"/>
              </a:ext>
            </a:extLst>
          </p:cNvPr>
          <p:cNvSpPr/>
          <p:nvPr/>
        </p:nvSpPr>
        <p:spPr>
          <a:xfrm>
            <a:off x="8804295" y="3073704"/>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8C2473EB-DF7B-40E8-93BE-AA35D0ED4BD1}"/>
              </a:ext>
            </a:extLst>
          </p:cNvPr>
          <p:cNvSpPr/>
          <p:nvPr/>
        </p:nvSpPr>
        <p:spPr>
          <a:xfrm>
            <a:off x="6892805" y="3582941"/>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C8561B9-8EB8-459F-8355-461D05C9B2E4}"/>
              </a:ext>
            </a:extLst>
          </p:cNvPr>
          <p:cNvSpPr/>
          <p:nvPr/>
        </p:nvSpPr>
        <p:spPr>
          <a:xfrm>
            <a:off x="8421997" y="3242119"/>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6BB553A-D96B-406B-9131-2B0B4FCBC9F2}"/>
              </a:ext>
            </a:extLst>
          </p:cNvPr>
          <p:cNvSpPr/>
          <p:nvPr/>
        </p:nvSpPr>
        <p:spPr>
          <a:xfrm>
            <a:off x="7657401" y="3380165"/>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8F1B879-467F-4FA1-A179-1C74002FD095}"/>
              </a:ext>
            </a:extLst>
          </p:cNvPr>
          <p:cNvSpPr/>
          <p:nvPr/>
        </p:nvSpPr>
        <p:spPr>
          <a:xfrm>
            <a:off x="9186584" y="3183665"/>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3DEB5B6-D1E7-4EC0-837F-D74D1F881CD5}"/>
              </a:ext>
            </a:extLst>
          </p:cNvPr>
          <p:cNvSpPr/>
          <p:nvPr/>
        </p:nvSpPr>
        <p:spPr>
          <a:xfrm>
            <a:off x="9568873" y="2956840"/>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6423A1-E120-4C8E-9A9A-22304B7BDC3B}"/>
              </a:ext>
            </a:extLst>
          </p:cNvPr>
          <p:cNvSpPr>
            <a:spLocks noGrp="1"/>
          </p:cNvSpPr>
          <p:nvPr>
            <p:ph type="title"/>
          </p:nvPr>
        </p:nvSpPr>
        <p:spPr>
          <a:xfrm>
            <a:off x="838200" y="683116"/>
            <a:ext cx="10515600" cy="932596"/>
          </a:xfrm>
        </p:spPr>
        <p:txBody>
          <a:bodyPr>
            <a:normAutofit fontScale="90000"/>
          </a:bodyPr>
          <a:lstStyle/>
          <a:p>
            <a:r>
              <a:rPr lang="de-DE" dirty="0"/>
              <a:t>OSE-RG </a:t>
            </a:r>
            <a:r>
              <a:rPr lang="de-DE" dirty="0" err="1"/>
              <a:t>with</a:t>
            </a:r>
            <a:r>
              <a:rPr lang="de-DE" dirty="0"/>
              <a:t> a </a:t>
            </a:r>
            <a:r>
              <a:rPr lang="de-DE" dirty="0" err="1">
                <a:solidFill>
                  <a:schemeClr val="tx2"/>
                </a:solidFill>
              </a:rPr>
              <a:t>reference</a:t>
            </a:r>
            <a:r>
              <a:rPr lang="de-DE" dirty="0">
                <a:solidFill>
                  <a:schemeClr val="tx2"/>
                </a:solidFill>
              </a:rPr>
              <a:t> </a:t>
            </a:r>
            <a:r>
              <a:rPr lang="de-DE" dirty="0" err="1">
                <a:solidFill>
                  <a:schemeClr val="tx2"/>
                </a:solidFill>
              </a:rPr>
              <a:t>survey</a:t>
            </a:r>
            <a:r>
              <a:rPr lang="de-DE" dirty="0">
                <a:solidFill>
                  <a:schemeClr val="tx2"/>
                </a:solidFill>
              </a:rPr>
              <a:t> </a:t>
            </a:r>
            <a:r>
              <a:rPr lang="de-DE" dirty="0" err="1">
                <a:solidFill>
                  <a:schemeClr val="tx2"/>
                </a:solidFill>
              </a:rPr>
              <a:t>program</a:t>
            </a:r>
            <a:br>
              <a:rPr lang="de-DE" dirty="0"/>
            </a:br>
            <a:r>
              <a:rPr lang="de-DE" sz="2700" dirty="0"/>
              <a:t>(</a:t>
            </a:r>
            <a:r>
              <a:rPr lang="de-DE" sz="2700" dirty="0" err="1"/>
              <a:t>with</a:t>
            </a:r>
            <a:r>
              <a:rPr lang="de-DE" sz="2700" dirty="0"/>
              <a:t> </a:t>
            </a:r>
            <a:r>
              <a:rPr lang="de-DE" sz="2700" dirty="0" err="1"/>
              <a:t>probabilistic</a:t>
            </a:r>
            <a:r>
              <a:rPr lang="de-DE" sz="2700" dirty="0"/>
              <a:t> </a:t>
            </a:r>
            <a:r>
              <a:rPr lang="de-DE" sz="2700" dirty="0" err="1"/>
              <a:t>samples</a:t>
            </a:r>
            <a:r>
              <a:rPr lang="de-DE" sz="2700" dirty="0"/>
              <a:t> </a:t>
            </a:r>
            <a:r>
              <a:rPr lang="de-DE" sz="2700" dirty="0" err="1"/>
              <a:t>of</a:t>
            </a:r>
            <a:r>
              <a:rPr lang="de-DE" sz="2700" dirty="0"/>
              <a:t> the same </a:t>
            </a:r>
            <a:r>
              <a:rPr lang="de-DE" sz="2700" dirty="0" err="1"/>
              <a:t>population</a:t>
            </a:r>
            <a:r>
              <a:rPr lang="de-DE" sz="2700" dirty="0"/>
              <a:t>)</a:t>
            </a:r>
            <a:endParaRPr lang="en-US" dirty="0"/>
          </a:p>
        </p:txBody>
      </p:sp>
      <mc:AlternateContent xmlns:mc="http://schemas.openxmlformats.org/markup-compatibility/2006" xmlns:a14="http://schemas.microsoft.com/office/drawing/2010/main">
        <mc:Choice Requires="a14">
          <p:sp>
            <p:nvSpPr>
              <p:cNvPr id="104" name="Content Placeholder 103">
                <a:extLst>
                  <a:ext uri="{FF2B5EF4-FFF2-40B4-BE49-F238E27FC236}">
                    <a16:creationId xmlns:a16="http://schemas.microsoft.com/office/drawing/2014/main" id="{880FB6F1-C16A-44BC-9BA4-824063546B8A}"/>
                  </a:ext>
                </a:extLst>
              </p:cNvPr>
              <p:cNvSpPr>
                <a:spLocks noGrp="1"/>
              </p:cNvSpPr>
              <p:nvPr>
                <p:ph idx="1"/>
              </p:nvPr>
            </p:nvSpPr>
            <p:spPr/>
            <p:txBody>
              <a:bodyPr>
                <a:normAutofit/>
              </a:bodyPr>
              <a:lstStyle/>
              <a:p>
                <a:pPr marL="0" indent="0">
                  <a:buNone/>
                </a:pPr>
                <a14:m>
                  <m:oMathPara xmlns:m="http://schemas.openxmlformats.org/officeDocument/2006/math">
                    <m:oMathParaPr>
                      <m:jc m:val="left"/>
                    </m:oMathParaPr>
                    <m:oMath xmlns:m="http://schemas.openxmlformats.org/officeDocument/2006/math">
                      <m:r>
                        <a:rPr lang="de-DE" sz="4800" b="1" i="0" smtClean="0">
                          <a:solidFill>
                            <a:schemeClr val="accent5"/>
                          </a:solidFill>
                          <a:latin typeface="Cambria Math" panose="02040503050406030204" pitchFamily="18" charset="0"/>
                        </a:rPr>
                        <m:t>𝐀</m:t>
                      </m:r>
                      <m:r>
                        <a:rPr lang="de-DE" sz="4800" b="1" i="0" smtClean="0">
                          <a:solidFill>
                            <a:schemeClr val="accent4"/>
                          </a:solidFill>
                          <a:latin typeface="Cambria Math" panose="02040503050406030204" pitchFamily="18" charset="0"/>
                        </a:rPr>
                        <m:t>→</m:t>
                      </m:r>
                      <m:r>
                        <a:rPr lang="de-DE" sz="4800" b="1" i="0" smtClean="0">
                          <a:solidFill>
                            <a:schemeClr val="tx2"/>
                          </a:solidFill>
                          <a:latin typeface="Cambria Math" panose="02040503050406030204" pitchFamily="18" charset="0"/>
                        </a:rPr>
                        <m:t>𝐑</m:t>
                      </m:r>
                      <m:r>
                        <a:rPr lang="de-DE" sz="4800" b="1" i="0" smtClean="0">
                          <a:solidFill>
                            <a:schemeClr val="bg1">
                              <a:lumMod val="65000"/>
                            </a:schemeClr>
                          </a:solidFill>
                          <a:latin typeface="Cambria Math" panose="02040503050406030204" pitchFamily="18" charset="0"/>
                        </a:rPr>
                        <m:t>→</m:t>
                      </m:r>
                      <m:r>
                        <a:rPr lang="de-DE" sz="4800" b="1" i="0" smtClean="0">
                          <a:solidFill>
                            <a:schemeClr val="bg1">
                              <a:lumMod val="65000"/>
                            </a:schemeClr>
                          </a:solidFill>
                          <a:latin typeface="Cambria Math" panose="02040503050406030204" pitchFamily="18" charset="0"/>
                        </a:rPr>
                        <m:t>𝐁</m:t>
                      </m:r>
                    </m:oMath>
                  </m:oMathPara>
                </a14:m>
                <a:endParaRPr lang="en-US" sz="4800" b="1" dirty="0">
                  <a:solidFill>
                    <a:schemeClr val="bg1">
                      <a:lumMod val="65000"/>
                    </a:schemeClr>
                  </a:solidFill>
                </a:endParaRPr>
              </a:p>
            </p:txBody>
          </p:sp>
        </mc:Choice>
        <mc:Fallback xmlns="">
          <p:sp>
            <p:nvSpPr>
              <p:cNvPr id="104" name="Content Placeholder 103">
                <a:extLst>
                  <a:ext uri="{FF2B5EF4-FFF2-40B4-BE49-F238E27FC236}">
                    <a16:creationId xmlns:a16="http://schemas.microsoft.com/office/drawing/2014/main" id="{880FB6F1-C16A-44BC-9BA4-824063546B8A}"/>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ED6B1FB1-5DFD-4307-B5E6-80456C7CFA3E}"/>
              </a:ext>
            </a:extLst>
          </p:cNvPr>
          <p:cNvCxnSpPr/>
          <p:nvPr/>
        </p:nvCxnSpPr>
        <p:spPr>
          <a:xfrm>
            <a:off x="1257300" y="5662199"/>
            <a:ext cx="9742394"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B6C1354F-2ECB-4A9F-9D37-EACD4303F89B}"/>
              </a:ext>
            </a:extLst>
          </p:cNvPr>
          <p:cNvSpPr/>
          <p:nvPr/>
        </p:nvSpPr>
        <p:spPr>
          <a:xfrm>
            <a:off x="1922931" y="4888305"/>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0F53481-3942-4693-BF28-3149B43362F7}"/>
              </a:ext>
            </a:extLst>
          </p:cNvPr>
          <p:cNvSpPr/>
          <p:nvPr/>
        </p:nvSpPr>
        <p:spPr>
          <a:xfrm>
            <a:off x="3452123" y="4801721"/>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025A563-4F82-4AB2-8924-BF22B9906297}"/>
              </a:ext>
            </a:extLst>
          </p:cNvPr>
          <p:cNvSpPr/>
          <p:nvPr/>
        </p:nvSpPr>
        <p:spPr>
          <a:xfrm>
            <a:off x="4981315" y="4706763"/>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739C81F-7BB7-4912-BB79-D5A1A3828B38}"/>
              </a:ext>
            </a:extLst>
          </p:cNvPr>
          <p:cNvSpPr/>
          <p:nvPr/>
        </p:nvSpPr>
        <p:spPr>
          <a:xfrm>
            <a:off x="2687527" y="4936196"/>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0A357C1-0BB1-4A29-91AA-E8EE6DD2564A}"/>
              </a:ext>
            </a:extLst>
          </p:cNvPr>
          <p:cNvSpPr/>
          <p:nvPr/>
        </p:nvSpPr>
        <p:spPr>
          <a:xfrm>
            <a:off x="4216719" y="4753830"/>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DE2EF71-FCCD-46A9-9ECD-A0BA967F0957}"/>
              </a:ext>
            </a:extLst>
          </p:cNvPr>
          <p:cNvSpPr/>
          <p:nvPr/>
        </p:nvSpPr>
        <p:spPr>
          <a:xfrm>
            <a:off x="5745911" y="4740382"/>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0175D41-A65F-41F0-8549-9FBFC7204DA4}"/>
              </a:ext>
            </a:extLst>
          </p:cNvPr>
          <p:cNvSpPr/>
          <p:nvPr/>
        </p:nvSpPr>
        <p:spPr>
          <a:xfrm>
            <a:off x="6510507" y="4605913"/>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AFDFBDE-6F80-4E7F-B489-9DC30F9DF1CA}"/>
              </a:ext>
            </a:extLst>
          </p:cNvPr>
          <p:cNvSpPr/>
          <p:nvPr/>
        </p:nvSpPr>
        <p:spPr>
          <a:xfrm>
            <a:off x="8039699" y="4491609"/>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45ACAA1-E5C1-49C4-95C1-801E48AEA0FD}"/>
              </a:ext>
            </a:extLst>
          </p:cNvPr>
          <p:cNvSpPr/>
          <p:nvPr/>
        </p:nvSpPr>
        <p:spPr>
          <a:xfrm>
            <a:off x="7275103" y="4605913"/>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C428F47-A475-4495-902A-18EF234E6DD6}"/>
              </a:ext>
            </a:extLst>
          </p:cNvPr>
          <p:cNvSpPr/>
          <p:nvPr/>
        </p:nvSpPr>
        <p:spPr>
          <a:xfrm>
            <a:off x="8804295" y="4377306"/>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F9C19B0-8934-4D42-88B5-B6DB4A719068}"/>
              </a:ext>
            </a:extLst>
          </p:cNvPr>
          <p:cNvSpPr txBox="1"/>
          <p:nvPr/>
        </p:nvSpPr>
        <p:spPr>
          <a:xfrm rot="18900000">
            <a:off x="9060871" y="5962929"/>
            <a:ext cx="896399" cy="523220"/>
          </a:xfrm>
          <a:prstGeom prst="rect">
            <a:avLst/>
          </a:prstGeom>
          <a:noFill/>
        </p:spPr>
        <p:txBody>
          <a:bodyPr wrap="none" rtlCol="0">
            <a:spAutoFit/>
          </a:bodyPr>
          <a:lstStyle/>
          <a:p>
            <a:r>
              <a:rPr lang="de-DE" sz="2800" dirty="0">
                <a:latin typeface="Source Sans Pro" panose="020B0503030403020204" pitchFamily="34" charset="0"/>
                <a:ea typeface="Source Sans Pro" panose="020B0503030403020204" pitchFamily="34" charset="0"/>
              </a:rPr>
              <a:t>2020</a:t>
            </a:r>
            <a:endParaRPr lang="en-US" sz="2800" dirty="0">
              <a:latin typeface="Source Sans Pro" panose="020B0503030403020204" pitchFamily="34" charset="0"/>
              <a:ea typeface="Source Sans Pro" panose="020B0503030403020204" pitchFamily="34" charset="0"/>
            </a:endParaRPr>
          </a:p>
        </p:txBody>
      </p:sp>
      <p:sp>
        <p:nvSpPr>
          <p:cNvPr id="19" name="Oval 18">
            <a:extLst>
              <a:ext uri="{FF2B5EF4-FFF2-40B4-BE49-F238E27FC236}">
                <a16:creationId xmlns:a16="http://schemas.microsoft.com/office/drawing/2014/main" id="{151689EA-6DC8-4ADA-96DC-29539743D74E}"/>
              </a:ext>
            </a:extLst>
          </p:cNvPr>
          <p:cNvSpPr/>
          <p:nvPr/>
        </p:nvSpPr>
        <p:spPr>
          <a:xfrm>
            <a:off x="2305229" y="4888305"/>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414F6EC-BF94-46A7-BA6B-F727BA347064}"/>
              </a:ext>
            </a:extLst>
          </p:cNvPr>
          <p:cNvSpPr/>
          <p:nvPr/>
        </p:nvSpPr>
        <p:spPr>
          <a:xfrm>
            <a:off x="3834421" y="4753830"/>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EA0216C-309F-4A74-93AC-7542C39301FC}"/>
              </a:ext>
            </a:extLst>
          </p:cNvPr>
          <p:cNvSpPr/>
          <p:nvPr/>
        </p:nvSpPr>
        <p:spPr>
          <a:xfrm>
            <a:off x="5363613" y="4706763"/>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0B0B8EB-A1C5-4E49-8D70-D3CB00F44685}"/>
              </a:ext>
            </a:extLst>
          </p:cNvPr>
          <p:cNvSpPr/>
          <p:nvPr/>
        </p:nvSpPr>
        <p:spPr>
          <a:xfrm>
            <a:off x="3069825" y="4801721"/>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C7779B3-C4F9-4616-944F-2C867AE8C732}"/>
              </a:ext>
            </a:extLst>
          </p:cNvPr>
          <p:cNvSpPr/>
          <p:nvPr/>
        </p:nvSpPr>
        <p:spPr>
          <a:xfrm>
            <a:off x="4599017" y="4706763"/>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6A48EE8-7E85-4EF9-A7FD-5805E0CE7598}"/>
              </a:ext>
            </a:extLst>
          </p:cNvPr>
          <p:cNvSpPr/>
          <p:nvPr/>
        </p:nvSpPr>
        <p:spPr>
          <a:xfrm>
            <a:off x="6128209" y="4726934"/>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CD4A171-5259-427F-A471-D985D1FBB931}"/>
              </a:ext>
            </a:extLst>
          </p:cNvPr>
          <p:cNvSpPr/>
          <p:nvPr/>
        </p:nvSpPr>
        <p:spPr>
          <a:xfrm>
            <a:off x="6892805" y="4605913"/>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C70B5E2-7977-4268-8FAB-743D738449C9}"/>
              </a:ext>
            </a:extLst>
          </p:cNvPr>
          <p:cNvSpPr/>
          <p:nvPr/>
        </p:nvSpPr>
        <p:spPr>
          <a:xfrm>
            <a:off x="8421997" y="4377306"/>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7526781-E870-432C-A9C6-15E12E2885A3}"/>
              </a:ext>
            </a:extLst>
          </p:cNvPr>
          <p:cNvSpPr/>
          <p:nvPr/>
        </p:nvSpPr>
        <p:spPr>
          <a:xfrm>
            <a:off x="7657401" y="4491609"/>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B54EB48-783F-438F-846F-1ED5EB9724FF}"/>
              </a:ext>
            </a:extLst>
          </p:cNvPr>
          <p:cNvSpPr/>
          <p:nvPr/>
        </p:nvSpPr>
        <p:spPr>
          <a:xfrm>
            <a:off x="9186584" y="4377306"/>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A0818D2-0A41-4D20-A563-593897877199}"/>
              </a:ext>
            </a:extLst>
          </p:cNvPr>
          <p:cNvGrpSpPr/>
          <p:nvPr/>
        </p:nvGrpSpPr>
        <p:grpSpPr>
          <a:xfrm>
            <a:off x="1923616" y="4566173"/>
            <a:ext cx="4374322" cy="536140"/>
            <a:chOff x="1923616" y="3694433"/>
            <a:chExt cx="4374322" cy="536140"/>
          </a:xfrm>
        </p:grpSpPr>
        <p:sp>
          <p:nvSpPr>
            <p:cNvPr id="29" name="Oval 28">
              <a:extLst>
                <a:ext uri="{FF2B5EF4-FFF2-40B4-BE49-F238E27FC236}">
                  <a16:creationId xmlns:a16="http://schemas.microsoft.com/office/drawing/2014/main" id="{070DF377-3E30-4DB8-AF94-49505586EF68}"/>
                </a:ext>
              </a:extLst>
            </p:cNvPr>
            <p:cNvSpPr/>
            <p:nvPr/>
          </p:nvSpPr>
          <p:spPr>
            <a:xfrm rot="21420000">
              <a:off x="1923616" y="3943922"/>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521D4B2-9D02-49DA-9BA8-B3016098D9AA}"/>
                </a:ext>
              </a:extLst>
            </p:cNvPr>
            <p:cNvSpPr/>
            <p:nvPr/>
          </p:nvSpPr>
          <p:spPr>
            <a:xfrm rot="21420000">
              <a:off x="3450712" y="3864995"/>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174285A-BC55-4D96-9E62-D3F86CACFB77}"/>
                </a:ext>
              </a:extLst>
            </p:cNvPr>
            <p:cNvSpPr/>
            <p:nvPr/>
          </p:nvSpPr>
          <p:spPr>
            <a:xfrm rot="21420000">
              <a:off x="4977808" y="3806300"/>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1B8702D-6561-43CB-9BD8-7AEE470864A7}"/>
                </a:ext>
              </a:extLst>
            </p:cNvPr>
            <p:cNvSpPr/>
            <p:nvPr/>
          </p:nvSpPr>
          <p:spPr>
            <a:xfrm rot="21420000">
              <a:off x="2687164" y="4029657"/>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1A3D79E-B402-4CFF-B3EE-793ED28E5D8F}"/>
                </a:ext>
              </a:extLst>
            </p:cNvPr>
            <p:cNvSpPr/>
            <p:nvPr/>
          </p:nvSpPr>
          <p:spPr>
            <a:xfrm rot="21420000">
              <a:off x="4214260" y="3881015"/>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147159D-82FB-4437-980A-1B566C6A076B}"/>
                </a:ext>
              </a:extLst>
            </p:cNvPr>
            <p:cNvSpPr/>
            <p:nvPr/>
          </p:nvSpPr>
          <p:spPr>
            <a:xfrm rot="21420000">
              <a:off x="5741356" y="3710197"/>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B9A3F72-E52C-4302-908A-BE289333F07F}"/>
                </a:ext>
              </a:extLst>
            </p:cNvPr>
            <p:cNvSpPr/>
            <p:nvPr/>
          </p:nvSpPr>
          <p:spPr>
            <a:xfrm rot="21420000">
              <a:off x="2305390" y="4055765"/>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2661E93-6771-4133-BEDB-77A81E2007B9}"/>
                </a:ext>
              </a:extLst>
            </p:cNvPr>
            <p:cNvSpPr/>
            <p:nvPr/>
          </p:nvSpPr>
          <p:spPr>
            <a:xfrm rot="21420000">
              <a:off x="3832486" y="3901023"/>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E27BBAC-DB4A-4E46-9B10-F63A1FA5C634}"/>
                </a:ext>
              </a:extLst>
            </p:cNvPr>
            <p:cNvSpPr/>
            <p:nvPr/>
          </p:nvSpPr>
          <p:spPr>
            <a:xfrm rot="21420000">
              <a:off x="5359582" y="3786292"/>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029684-ED77-4682-B18F-9C03D8F0284A}"/>
                </a:ext>
              </a:extLst>
            </p:cNvPr>
            <p:cNvSpPr/>
            <p:nvPr/>
          </p:nvSpPr>
          <p:spPr>
            <a:xfrm rot="21420000">
              <a:off x="3068938" y="3953613"/>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2747D9B-2159-4D19-92CD-A471EA50E416}"/>
                </a:ext>
              </a:extLst>
            </p:cNvPr>
            <p:cNvSpPr/>
            <p:nvPr/>
          </p:nvSpPr>
          <p:spPr>
            <a:xfrm rot="21420000">
              <a:off x="4596034" y="3867172"/>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ECEF509-80DF-4FDC-BDBD-A86476BBB21B}"/>
                </a:ext>
              </a:extLst>
            </p:cNvPr>
            <p:cNvSpPr/>
            <p:nvPr/>
          </p:nvSpPr>
          <p:spPr>
            <a:xfrm rot="21420000">
              <a:off x="6123130" y="3694433"/>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0" name="Straight Connector 49">
            <a:extLst>
              <a:ext uri="{FF2B5EF4-FFF2-40B4-BE49-F238E27FC236}">
                <a16:creationId xmlns:a16="http://schemas.microsoft.com/office/drawing/2014/main" id="{0DE508A1-E2C2-487D-B3E6-41CA550A8B4B}"/>
              </a:ext>
            </a:extLst>
          </p:cNvPr>
          <p:cNvCxnSpPr>
            <a:cxnSpLocks/>
          </p:cNvCxnSpPr>
          <p:nvPr/>
        </p:nvCxnSpPr>
        <p:spPr>
          <a:xfrm flipV="1">
            <a:off x="1795340" y="4391119"/>
            <a:ext cx="8091431" cy="675514"/>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D6D29BF-F381-4643-98FB-2C441CD70D94}"/>
              </a:ext>
            </a:extLst>
          </p:cNvPr>
          <p:cNvCxnSpPr>
            <a:cxnSpLocks/>
          </p:cNvCxnSpPr>
          <p:nvPr/>
        </p:nvCxnSpPr>
        <p:spPr>
          <a:xfrm flipV="1">
            <a:off x="1795340" y="4677461"/>
            <a:ext cx="4558395" cy="325016"/>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00C41EB-B9DF-43D2-90DD-573711CD5659}"/>
              </a:ext>
            </a:extLst>
          </p:cNvPr>
          <p:cNvCxnSpPr>
            <a:cxnSpLocks/>
          </p:cNvCxnSpPr>
          <p:nvPr/>
        </p:nvCxnSpPr>
        <p:spPr>
          <a:xfrm flipV="1">
            <a:off x="6353735" y="3016360"/>
            <a:ext cx="3533036" cy="821391"/>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B11B81F-296B-4CE7-AC31-276A4D26D5D9}"/>
              </a:ext>
            </a:extLst>
          </p:cNvPr>
          <p:cNvCxnSpPr>
            <a:cxnSpLocks/>
          </p:cNvCxnSpPr>
          <p:nvPr/>
        </p:nvCxnSpPr>
        <p:spPr>
          <a:xfrm>
            <a:off x="9273988"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54DD13-6E71-4197-A5DC-3E78181D33AF}"/>
              </a:ext>
            </a:extLst>
          </p:cNvPr>
          <p:cNvCxnSpPr>
            <a:cxnSpLocks/>
          </p:cNvCxnSpPr>
          <p:nvPr/>
        </p:nvCxnSpPr>
        <p:spPr>
          <a:xfrm>
            <a:off x="2010335" y="5599186"/>
            <a:ext cx="0" cy="211756"/>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E32EA26-B662-4487-8533-8EC3F7C928BD}"/>
              </a:ext>
            </a:extLst>
          </p:cNvPr>
          <p:cNvCxnSpPr>
            <a:cxnSpLocks/>
          </p:cNvCxnSpPr>
          <p:nvPr/>
        </p:nvCxnSpPr>
        <p:spPr>
          <a:xfrm>
            <a:off x="3157229"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A2A834B-2D37-45C4-8999-0C61BEFC6EC3}"/>
              </a:ext>
            </a:extLst>
          </p:cNvPr>
          <p:cNvCxnSpPr>
            <a:cxnSpLocks/>
          </p:cNvCxnSpPr>
          <p:nvPr/>
        </p:nvCxnSpPr>
        <p:spPr>
          <a:xfrm>
            <a:off x="2774931"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58BBA35-004A-4502-8497-7279C9BBAB02}"/>
              </a:ext>
            </a:extLst>
          </p:cNvPr>
          <p:cNvCxnSpPr>
            <a:cxnSpLocks/>
          </p:cNvCxnSpPr>
          <p:nvPr/>
        </p:nvCxnSpPr>
        <p:spPr>
          <a:xfrm>
            <a:off x="2392633"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54C3174-D621-47C2-A875-12ACCDBEB56B}"/>
              </a:ext>
            </a:extLst>
          </p:cNvPr>
          <p:cNvCxnSpPr>
            <a:cxnSpLocks/>
          </p:cNvCxnSpPr>
          <p:nvPr/>
        </p:nvCxnSpPr>
        <p:spPr>
          <a:xfrm>
            <a:off x="3539527"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DF7D4BE-34D6-4BA4-B639-0A85DA11DDB6}"/>
              </a:ext>
            </a:extLst>
          </p:cNvPr>
          <p:cNvCxnSpPr>
            <a:cxnSpLocks/>
          </p:cNvCxnSpPr>
          <p:nvPr/>
        </p:nvCxnSpPr>
        <p:spPr>
          <a:xfrm>
            <a:off x="3921825" y="5599186"/>
            <a:ext cx="0" cy="211756"/>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BF712F2-6BF9-4AF8-AAD8-2C81B89C9192}"/>
              </a:ext>
            </a:extLst>
          </p:cNvPr>
          <p:cNvCxnSpPr>
            <a:cxnSpLocks/>
          </p:cNvCxnSpPr>
          <p:nvPr/>
        </p:nvCxnSpPr>
        <p:spPr>
          <a:xfrm>
            <a:off x="4304123"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A018592-7316-491C-977B-28C15782C831}"/>
              </a:ext>
            </a:extLst>
          </p:cNvPr>
          <p:cNvCxnSpPr>
            <a:cxnSpLocks/>
          </p:cNvCxnSpPr>
          <p:nvPr/>
        </p:nvCxnSpPr>
        <p:spPr>
          <a:xfrm>
            <a:off x="4686421"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7AFF977-8E67-4A83-823E-3B5AA0FC4103}"/>
              </a:ext>
            </a:extLst>
          </p:cNvPr>
          <p:cNvCxnSpPr>
            <a:cxnSpLocks/>
          </p:cNvCxnSpPr>
          <p:nvPr/>
        </p:nvCxnSpPr>
        <p:spPr>
          <a:xfrm>
            <a:off x="5068719"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E09DBA8-8272-47FD-A838-B75CB51E91CB}"/>
              </a:ext>
            </a:extLst>
          </p:cNvPr>
          <p:cNvCxnSpPr>
            <a:cxnSpLocks/>
          </p:cNvCxnSpPr>
          <p:nvPr/>
        </p:nvCxnSpPr>
        <p:spPr>
          <a:xfrm>
            <a:off x="5451017"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59AFBA9-EB4E-4348-A368-5F643AAE83B7}"/>
              </a:ext>
            </a:extLst>
          </p:cNvPr>
          <p:cNvCxnSpPr>
            <a:cxnSpLocks/>
          </p:cNvCxnSpPr>
          <p:nvPr/>
        </p:nvCxnSpPr>
        <p:spPr>
          <a:xfrm>
            <a:off x="5833315" y="5599186"/>
            <a:ext cx="0" cy="211756"/>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095B3FA-E297-4326-9597-F12E60F1EAF2}"/>
              </a:ext>
            </a:extLst>
          </p:cNvPr>
          <p:cNvCxnSpPr>
            <a:cxnSpLocks/>
          </p:cNvCxnSpPr>
          <p:nvPr/>
        </p:nvCxnSpPr>
        <p:spPr>
          <a:xfrm>
            <a:off x="6215613"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46B4929-4195-4165-B80D-26B2B6F834AE}"/>
              </a:ext>
            </a:extLst>
          </p:cNvPr>
          <p:cNvCxnSpPr>
            <a:cxnSpLocks/>
          </p:cNvCxnSpPr>
          <p:nvPr/>
        </p:nvCxnSpPr>
        <p:spPr>
          <a:xfrm>
            <a:off x="6597911"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08F0F08-5285-4287-94DE-805583E7B81A}"/>
              </a:ext>
            </a:extLst>
          </p:cNvPr>
          <p:cNvCxnSpPr>
            <a:cxnSpLocks/>
          </p:cNvCxnSpPr>
          <p:nvPr/>
        </p:nvCxnSpPr>
        <p:spPr>
          <a:xfrm>
            <a:off x="6980209"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B0BB8D3-31DB-41EA-9434-B42CAEE16843}"/>
              </a:ext>
            </a:extLst>
          </p:cNvPr>
          <p:cNvCxnSpPr>
            <a:cxnSpLocks/>
          </p:cNvCxnSpPr>
          <p:nvPr/>
        </p:nvCxnSpPr>
        <p:spPr>
          <a:xfrm>
            <a:off x="7362507"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CEDCB5E-B951-4990-A0F7-1F1C5D4F1BBA}"/>
              </a:ext>
            </a:extLst>
          </p:cNvPr>
          <p:cNvCxnSpPr>
            <a:cxnSpLocks/>
          </p:cNvCxnSpPr>
          <p:nvPr/>
        </p:nvCxnSpPr>
        <p:spPr>
          <a:xfrm>
            <a:off x="7744805" y="5599186"/>
            <a:ext cx="0" cy="211756"/>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749156C-75B0-4C50-BAF9-E7C14C7BD456}"/>
              </a:ext>
            </a:extLst>
          </p:cNvPr>
          <p:cNvCxnSpPr>
            <a:cxnSpLocks/>
          </p:cNvCxnSpPr>
          <p:nvPr/>
        </p:nvCxnSpPr>
        <p:spPr>
          <a:xfrm>
            <a:off x="8127103"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A43DA75-5C78-47A4-A4E0-A11F2BAB03DD}"/>
              </a:ext>
            </a:extLst>
          </p:cNvPr>
          <p:cNvCxnSpPr>
            <a:cxnSpLocks/>
          </p:cNvCxnSpPr>
          <p:nvPr/>
        </p:nvCxnSpPr>
        <p:spPr>
          <a:xfrm>
            <a:off x="8509401"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766608E-2544-4893-9A26-4BBECE18B4A3}"/>
              </a:ext>
            </a:extLst>
          </p:cNvPr>
          <p:cNvCxnSpPr>
            <a:cxnSpLocks/>
          </p:cNvCxnSpPr>
          <p:nvPr/>
        </p:nvCxnSpPr>
        <p:spPr>
          <a:xfrm>
            <a:off x="8891699"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CDE530F1-B401-4600-9B1A-17A724BBD7F9}"/>
              </a:ext>
            </a:extLst>
          </p:cNvPr>
          <p:cNvSpPr txBox="1"/>
          <p:nvPr/>
        </p:nvSpPr>
        <p:spPr>
          <a:xfrm rot="18900000">
            <a:off x="1413280" y="5962929"/>
            <a:ext cx="896399" cy="523220"/>
          </a:xfrm>
          <a:prstGeom prst="rect">
            <a:avLst/>
          </a:prstGeom>
          <a:noFill/>
        </p:spPr>
        <p:txBody>
          <a:bodyPr wrap="none" rtlCol="0">
            <a:spAutoFit/>
          </a:bodyPr>
          <a:lstStyle/>
          <a:p>
            <a:r>
              <a:rPr lang="de-DE" sz="2800" dirty="0">
                <a:latin typeface="Source Sans Pro" panose="020B0503030403020204" pitchFamily="34" charset="0"/>
                <a:ea typeface="Source Sans Pro" panose="020B0503030403020204" pitchFamily="34" charset="0"/>
              </a:rPr>
              <a:t>2000</a:t>
            </a:r>
            <a:endParaRPr lang="en-US" sz="2800" dirty="0">
              <a:latin typeface="Source Sans Pro" panose="020B0503030403020204" pitchFamily="34" charset="0"/>
              <a:ea typeface="Source Sans Pro" panose="020B0503030403020204" pitchFamily="34" charset="0"/>
            </a:endParaRPr>
          </a:p>
        </p:txBody>
      </p:sp>
      <p:sp>
        <p:nvSpPr>
          <p:cNvPr id="83" name="TextBox 82">
            <a:extLst>
              <a:ext uri="{FF2B5EF4-FFF2-40B4-BE49-F238E27FC236}">
                <a16:creationId xmlns:a16="http://schemas.microsoft.com/office/drawing/2014/main" id="{9D01611B-B686-4AFC-96F3-8405C1F1F791}"/>
              </a:ext>
            </a:extLst>
          </p:cNvPr>
          <p:cNvSpPr txBox="1"/>
          <p:nvPr/>
        </p:nvSpPr>
        <p:spPr>
          <a:xfrm rot="18900000">
            <a:off x="3329511" y="5962931"/>
            <a:ext cx="896399" cy="523220"/>
          </a:xfrm>
          <a:prstGeom prst="rect">
            <a:avLst/>
          </a:prstGeom>
          <a:noFill/>
        </p:spPr>
        <p:txBody>
          <a:bodyPr wrap="none" rtlCol="0">
            <a:spAutoFit/>
          </a:bodyPr>
          <a:lstStyle/>
          <a:p>
            <a:r>
              <a:rPr lang="de-DE" sz="2800" dirty="0">
                <a:latin typeface="Source Sans Pro" panose="020B0503030403020204" pitchFamily="34" charset="0"/>
                <a:ea typeface="Source Sans Pro" panose="020B0503030403020204" pitchFamily="34" charset="0"/>
              </a:rPr>
              <a:t>2005</a:t>
            </a:r>
            <a:endParaRPr lang="en-US" sz="2800" dirty="0">
              <a:latin typeface="Source Sans Pro" panose="020B0503030403020204" pitchFamily="34" charset="0"/>
              <a:ea typeface="Source Sans Pro" panose="020B0503030403020204" pitchFamily="34" charset="0"/>
            </a:endParaRPr>
          </a:p>
        </p:txBody>
      </p:sp>
      <p:sp>
        <p:nvSpPr>
          <p:cNvPr id="84" name="TextBox 83">
            <a:extLst>
              <a:ext uri="{FF2B5EF4-FFF2-40B4-BE49-F238E27FC236}">
                <a16:creationId xmlns:a16="http://schemas.microsoft.com/office/drawing/2014/main" id="{9F6A9A70-F20C-42A0-B19B-E9C2C22DF1B3}"/>
              </a:ext>
            </a:extLst>
          </p:cNvPr>
          <p:cNvSpPr txBox="1"/>
          <p:nvPr/>
        </p:nvSpPr>
        <p:spPr>
          <a:xfrm rot="18900000">
            <a:off x="5242328" y="5962932"/>
            <a:ext cx="896399" cy="523220"/>
          </a:xfrm>
          <a:prstGeom prst="rect">
            <a:avLst/>
          </a:prstGeom>
          <a:noFill/>
        </p:spPr>
        <p:txBody>
          <a:bodyPr wrap="none" rtlCol="0">
            <a:spAutoFit/>
          </a:bodyPr>
          <a:lstStyle/>
          <a:p>
            <a:r>
              <a:rPr lang="de-DE" sz="2800" dirty="0">
                <a:latin typeface="Source Sans Pro" panose="020B0503030403020204" pitchFamily="34" charset="0"/>
                <a:ea typeface="Source Sans Pro" panose="020B0503030403020204" pitchFamily="34" charset="0"/>
              </a:rPr>
              <a:t>2010</a:t>
            </a:r>
            <a:endParaRPr lang="en-US" sz="2800" dirty="0">
              <a:latin typeface="Source Sans Pro" panose="020B0503030403020204" pitchFamily="34" charset="0"/>
              <a:ea typeface="Source Sans Pro" panose="020B0503030403020204" pitchFamily="34" charset="0"/>
            </a:endParaRPr>
          </a:p>
        </p:txBody>
      </p:sp>
      <p:sp>
        <p:nvSpPr>
          <p:cNvPr id="85" name="TextBox 84">
            <a:extLst>
              <a:ext uri="{FF2B5EF4-FFF2-40B4-BE49-F238E27FC236}">
                <a16:creationId xmlns:a16="http://schemas.microsoft.com/office/drawing/2014/main" id="{EA1BCC0F-357D-4B86-8A87-632D8A1FEA72}"/>
              </a:ext>
            </a:extLst>
          </p:cNvPr>
          <p:cNvSpPr txBox="1"/>
          <p:nvPr/>
        </p:nvSpPr>
        <p:spPr>
          <a:xfrm rot="18900000">
            <a:off x="7155144" y="5962933"/>
            <a:ext cx="896399" cy="523220"/>
          </a:xfrm>
          <a:prstGeom prst="rect">
            <a:avLst/>
          </a:prstGeom>
          <a:noFill/>
        </p:spPr>
        <p:txBody>
          <a:bodyPr wrap="none" rtlCol="0">
            <a:spAutoFit/>
          </a:bodyPr>
          <a:lstStyle/>
          <a:p>
            <a:r>
              <a:rPr lang="de-DE" sz="2800" dirty="0">
                <a:latin typeface="Source Sans Pro" panose="020B0503030403020204" pitchFamily="34" charset="0"/>
                <a:ea typeface="Source Sans Pro" panose="020B0503030403020204" pitchFamily="34" charset="0"/>
              </a:rPr>
              <a:t>2015</a:t>
            </a:r>
            <a:endParaRPr lang="en-US" sz="2800" dirty="0">
              <a:latin typeface="Source Sans Pro" panose="020B0503030403020204" pitchFamily="34" charset="0"/>
              <a:ea typeface="Source Sans Pro" panose="020B0503030403020204" pitchFamily="34" charset="0"/>
            </a:endParaRPr>
          </a:p>
        </p:txBody>
      </p:sp>
      <p:cxnSp>
        <p:nvCxnSpPr>
          <p:cNvPr id="86" name="Straight Connector 85">
            <a:extLst>
              <a:ext uri="{FF2B5EF4-FFF2-40B4-BE49-F238E27FC236}">
                <a16:creationId xmlns:a16="http://schemas.microsoft.com/office/drawing/2014/main" id="{5514020E-37FD-4055-876F-7EF097BFDB03}"/>
              </a:ext>
            </a:extLst>
          </p:cNvPr>
          <p:cNvCxnSpPr>
            <a:cxnSpLocks/>
          </p:cNvCxnSpPr>
          <p:nvPr/>
        </p:nvCxnSpPr>
        <p:spPr>
          <a:xfrm>
            <a:off x="9656277" y="5599186"/>
            <a:ext cx="0" cy="211756"/>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3261EB32-42CD-48D1-A321-9A5356255F93}"/>
              </a:ext>
            </a:extLst>
          </p:cNvPr>
          <p:cNvSpPr/>
          <p:nvPr/>
        </p:nvSpPr>
        <p:spPr>
          <a:xfrm>
            <a:off x="9568873" y="4377306"/>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a:extLst>
              <a:ext uri="{FF2B5EF4-FFF2-40B4-BE49-F238E27FC236}">
                <a16:creationId xmlns:a16="http://schemas.microsoft.com/office/drawing/2014/main" id="{5988A7FD-F0C4-4DF9-800C-38E64651C62F}"/>
              </a:ext>
            </a:extLst>
          </p:cNvPr>
          <p:cNvCxnSpPr/>
          <p:nvPr/>
        </p:nvCxnSpPr>
        <p:spPr>
          <a:xfrm>
            <a:off x="3921825" y="4405295"/>
            <a:ext cx="0" cy="315644"/>
          </a:xfrm>
          <a:prstGeom prst="line">
            <a:avLst/>
          </a:prstGeom>
          <a:ln w="38100" cap="rnd">
            <a:solidFill>
              <a:schemeClr val="accent4"/>
            </a:solidFill>
            <a:roun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199BCEF-0D70-4FDB-88B4-E24467E7EF49}"/>
              </a:ext>
            </a:extLst>
          </p:cNvPr>
          <p:cNvCxnSpPr>
            <a:cxnSpLocks/>
          </p:cNvCxnSpPr>
          <p:nvPr/>
        </p:nvCxnSpPr>
        <p:spPr>
          <a:xfrm flipV="1">
            <a:off x="1795340" y="4166593"/>
            <a:ext cx="4558395" cy="133592"/>
          </a:xfrm>
          <a:prstGeom prst="line">
            <a:avLst/>
          </a:prstGeom>
          <a:ln w="25400" cap="rnd">
            <a:solidFill>
              <a:schemeClr val="accent5">
                <a:alpha val="50000"/>
              </a:schemeClr>
            </a:solidFill>
            <a:prstDash val="sysDash"/>
            <a:round/>
          </a:ln>
        </p:spPr>
        <p:style>
          <a:lnRef idx="1">
            <a:schemeClr val="accent1"/>
          </a:lnRef>
          <a:fillRef idx="0">
            <a:schemeClr val="accent1"/>
          </a:fillRef>
          <a:effectRef idx="0">
            <a:schemeClr val="accent1"/>
          </a:effectRef>
          <a:fontRef idx="minor">
            <a:schemeClr val="tx1"/>
          </a:fontRef>
        </p:style>
      </p:cxnSp>
      <p:sp>
        <p:nvSpPr>
          <p:cNvPr id="3" name="Foliennummernplatzhalter 2">
            <a:extLst>
              <a:ext uri="{FF2B5EF4-FFF2-40B4-BE49-F238E27FC236}">
                <a16:creationId xmlns:a16="http://schemas.microsoft.com/office/drawing/2014/main" id="{4B3D84AD-E09C-4164-A74E-311ED83A4479}"/>
              </a:ext>
            </a:extLst>
          </p:cNvPr>
          <p:cNvSpPr>
            <a:spLocks noGrp="1"/>
          </p:cNvSpPr>
          <p:nvPr>
            <p:ph type="sldNum" sz="quarter" idx="12"/>
          </p:nvPr>
        </p:nvSpPr>
        <p:spPr/>
        <p:txBody>
          <a:bodyPr/>
          <a:lstStyle/>
          <a:p>
            <a:fld id="{90C2389C-3430-4069-9E08-8BBDF98C334F}" type="slidenum">
              <a:rPr lang="en-US" smtClean="0"/>
              <a:t>29</a:t>
            </a:fld>
            <a:endParaRPr lang="en-US" dirty="0"/>
          </a:p>
        </p:txBody>
      </p:sp>
    </p:spTree>
    <p:extLst>
      <p:ext uri="{BB962C8B-B14F-4D97-AF65-F5344CB8AC3E}">
        <p14:creationId xmlns:p14="http://schemas.microsoft.com/office/powerpoint/2010/main" val="252453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el 1">
            <a:extLst>
              <a:ext uri="{FF2B5EF4-FFF2-40B4-BE49-F238E27FC236}">
                <a16:creationId xmlns:a16="http://schemas.microsoft.com/office/drawing/2014/main" id="{87DA0FB7-56EE-4A6F-A326-613B89ECB245}"/>
              </a:ext>
            </a:extLst>
          </p:cNvPr>
          <p:cNvSpPr>
            <a:spLocks noGrp="1"/>
          </p:cNvSpPr>
          <p:nvPr>
            <p:ph type="title"/>
          </p:nvPr>
        </p:nvSpPr>
        <p:spPr/>
        <p:txBody>
          <a:bodyPr>
            <a:normAutofit/>
          </a:bodyPr>
          <a:lstStyle/>
          <a:p>
            <a:r>
              <a:rPr lang="de-DE" dirty="0"/>
              <a:t>Survey Error(s): </a:t>
            </a:r>
            <a:r>
              <a:rPr lang="de-DE" sz="4000" i="1" dirty="0"/>
              <a:t>The </a:t>
            </a:r>
            <a:r>
              <a:rPr lang="de-DE" sz="4000" i="1" dirty="0" err="1"/>
              <a:t>more</a:t>
            </a:r>
            <a:r>
              <a:rPr lang="de-DE" sz="4000" i="1" dirty="0"/>
              <a:t> </a:t>
            </a:r>
            <a:r>
              <a:rPr lang="de-DE" sz="4000" b="1" i="1" dirty="0" err="1"/>
              <a:t>similar</a:t>
            </a:r>
            <a:r>
              <a:rPr lang="de-DE" sz="4000" i="1" dirty="0"/>
              <a:t>, the </a:t>
            </a:r>
            <a:r>
              <a:rPr lang="de-DE" sz="4000" i="1" dirty="0" err="1"/>
              <a:t>better</a:t>
            </a:r>
            <a:r>
              <a:rPr lang="de-DE" sz="4000" i="1" dirty="0"/>
              <a:t>!</a:t>
            </a:r>
          </a:p>
        </p:txBody>
      </p:sp>
      <p:pic>
        <p:nvPicPr>
          <p:cNvPr id="7" name="Inhaltsplatzhalter 6">
            <a:extLst>
              <a:ext uri="{FF2B5EF4-FFF2-40B4-BE49-F238E27FC236}">
                <a16:creationId xmlns:a16="http://schemas.microsoft.com/office/drawing/2014/main" id="{641172D9-2BEA-41D4-81CF-710E2F8795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1825625"/>
            <a:ext cx="3961432" cy="4351338"/>
          </a:xfrm>
        </p:spPr>
      </p:pic>
      <p:pic>
        <p:nvPicPr>
          <p:cNvPr id="25" name="Inhaltsplatzhalter 6">
            <a:extLst>
              <a:ext uri="{FF2B5EF4-FFF2-40B4-BE49-F238E27FC236}">
                <a16:creationId xmlns:a16="http://schemas.microsoft.com/office/drawing/2014/main" id="{7C88B5AD-60A5-4E19-8D22-DD454636C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2370" y="1945940"/>
            <a:ext cx="3961432" cy="4351338"/>
          </a:xfrm>
          <a:prstGeom prst="rect">
            <a:avLst/>
          </a:prstGeom>
        </p:spPr>
      </p:pic>
      <p:sp>
        <p:nvSpPr>
          <p:cNvPr id="6" name="Textfeld 5">
            <a:extLst>
              <a:ext uri="{FF2B5EF4-FFF2-40B4-BE49-F238E27FC236}">
                <a16:creationId xmlns:a16="http://schemas.microsoft.com/office/drawing/2014/main" id="{15BA4A03-4881-4FDC-9EB1-4DAB2D7E7CA9}"/>
              </a:ext>
            </a:extLst>
          </p:cNvPr>
          <p:cNvSpPr txBox="1"/>
          <p:nvPr/>
        </p:nvSpPr>
        <p:spPr>
          <a:xfrm>
            <a:off x="1790994" y="2742198"/>
            <a:ext cx="2262158" cy="2800767"/>
          </a:xfrm>
          <a:prstGeom prst="rect">
            <a:avLst/>
          </a:prstGeom>
          <a:solidFill>
            <a:srgbClr val="F8F8F8">
              <a:alpha val="80000"/>
            </a:srgbClr>
          </a:solidFill>
        </p:spPr>
        <p:txBody>
          <a:bodyPr wrap="none" rtlCol="0">
            <a:spAutoFit/>
          </a:bodyPr>
          <a:lstStyle/>
          <a:p>
            <a:pPr algn="ctr"/>
            <a:r>
              <a:rPr lang="de-DE" sz="4800" dirty="0">
                <a:latin typeface="Source Sans Pro Black" panose="020B0803030403020204" pitchFamily="34" charset="0"/>
                <a:ea typeface="Source Sans Pro Black" panose="020B0803030403020204" pitchFamily="34" charset="0"/>
              </a:rPr>
              <a:t>Survey </a:t>
            </a:r>
          </a:p>
          <a:p>
            <a:pPr algn="ctr"/>
            <a:r>
              <a:rPr lang="de-DE" sz="4800" dirty="0">
                <a:latin typeface="Source Sans Pro Black" panose="020B0803030403020204" pitchFamily="34" charset="0"/>
                <a:ea typeface="Source Sans Pro Black" panose="020B0803030403020204" pitchFamily="34" charset="0"/>
              </a:rPr>
              <a:t>Mode </a:t>
            </a:r>
          </a:p>
          <a:p>
            <a:pPr algn="ctr"/>
            <a:r>
              <a:rPr lang="de-DE" sz="8000" dirty="0">
                <a:solidFill>
                  <a:schemeClr val="accent5"/>
                </a:solidFill>
                <a:latin typeface="Source Sans Pro Black" panose="020B0803030403020204" pitchFamily="34" charset="0"/>
                <a:ea typeface="Source Sans Pro Black" panose="020B0803030403020204" pitchFamily="34" charset="0"/>
              </a:rPr>
              <a:t>A</a:t>
            </a:r>
          </a:p>
        </p:txBody>
      </p:sp>
      <p:sp>
        <p:nvSpPr>
          <p:cNvPr id="28" name="Textfeld 27">
            <a:extLst>
              <a:ext uri="{FF2B5EF4-FFF2-40B4-BE49-F238E27FC236}">
                <a16:creationId xmlns:a16="http://schemas.microsoft.com/office/drawing/2014/main" id="{354F9D5F-1355-4971-AFDC-BD9B9EE4012D}"/>
              </a:ext>
            </a:extLst>
          </p:cNvPr>
          <p:cNvSpPr txBox="1"/>
          <p:nvPr/>
        </p:nvSpPr>
        <p:spPr>
          <a:xfrm>
            <a:off x="8318206" y="2742198"/>
            <a:ext cx="2262158" cy="2800767"/>
          </a:xfrm>
          <a:prstGeom prst="rect">
            <a:avLst/>
          </a:prstGeom>
          <a:solidFill>
            <a:srgbClr val="F8F8F8">
              <a:alpha val="80000"/>
            </a:srgbClr>
          </a:solidFill>
        </p:spPr>
        <p:txBody>
          <a:bodyPr wrap="none" rtlCol="0">
            <a:spAutoFit/>
          </a:bodyPr>
          <a:lstStyle/>
          <a:p>
            <a:pPr algn="ctr"/>
            <a:r>
              <a:rPr lang="de-DE" sz="4800" dirty="0">
                <a:latin typeface="Source Sans Pro Black" panose="020B0803030403020204" pitchFamily="34" charset="0"/>
                <a:ea typeface="Source Sans Pro Black" panose="020B0803030403020204" pitchFamily="34" charset="0"/>
              </a:rPr>
              <a:t>Survey </a:t>
            </a:r>
          </a:p>
          <a:p>
            <a:pPr algn="ctr"/>
            <a:r>
              <a:rPr lang="de-DE" sz="4800" dirty="0">
                <a:latin typeface="Source Sans Pro Black" panose="020B0803030403020204" pitchFamily="34" charset="0"/>
                <a:ea typeface="Source Sans Pro Black" panose="020B0803030403020204" pitchFamily="34" charset="0"/>
              </a:rPr>
              <a:t>Mode </a:t>
            </a:r>
          </a:p>
          <a:p>
            <a:pPr algn="ctr"/>
            <a:r>
              <a:rPr lang="de-DE" sz="8000" dirty="0">
                <a:solidFill>
                  <a:schemeClr val="accent6"/>
                </a:solidFill>
                <a:latin typeface="Source Sans Pro Black" panose="020B0803030403020204" pitchFamily="34" charset="0"/>
                <a:ea typeface="Source Sans Pro Black" panose="020B0803030403020204" pitchFamily="34" charset="0"/>
              </a:rPr>
              <a:t>B</a:t>
            </a:r>
            <a:endParaRPr lang="de-DE" sz="4800" dirty="0">
              <a:solidFill>
                <a:schemeClr val="accent6"/>
              </a:solidFill>
              <a:latin typeface="Source Sans Pro Black" panose="020B0803030403020204" pitchFamily="34" charset="0"/>
              <a:ea typeface="Source Sans Pro Black" panose="020B0803030403020204" pitchFamily="34" charset="0"/>
            </a:endParaRPr>
          </a:p>
        </p:txBody>
      </p:sp>
      <p:sp>
        <p:nvSpPr>
          <p:cNvPr id="2" name="Foliennummernplatzhalter 1">
            <a:extLst>
              <a:ext uri="{FF2B5EF4-FFF2-40B4-BE49-F238E27FC236}">
                <a16:creationId xmlns:a16="http://schemas.microsoft.com/office/drawing/2014/main" id="{392042B7-9911-44B0-AA1D-BB14A01EC6FC}"/>
              </a:ext>
            </a:extLst>
          </p:cNvPr>
          <p:cNvSpPr>
            <a:spLocks noGrp="1"/>
          </p:cNvSpPr>
          <p:nvPr>
            <p:ph type="sldNum" sz="quarter" idx="12"/>
          </p:nvPr>
        </p:nvSpPr>
        <p:spPr/>
        <p:txBody>
          <a:bodyPr/>
          <a:lstStyle/>
          <a:p>
            <a:fld id="{90C2389C-3430-4069-9E08-8BBDF98C334F}" type="slidenum">
              <a:rPr lang="en-US" smtClean="0"/>
              <a:t>3</a:t>
            </a:fld>
            <a:endParaRPr lang="en-US" dirty="0"/>
          </a:p>
        </p:txBody>
      </p:sp>
    </p:spTree>
    <p:extLst>
      <p:ext uri="{BB962C8B-B14F-4D97-AF65-F5344CB8AC3E}">
        <p14:creationId xmlns:p14="http://schemas.microsoft.com/office/powerpoint/2010/main" val="474769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D51AB9D1-985F-4575-B1FA-E13DADA5CE4C}"/>
              </a:ext>
            </a:extLst>
          </p:cNvPr>
          <p:cNvSpPr/>
          <p:nvPr/>
        </p:nvSpPr>
        <p:spPr>
          <a:xfrm>
            <a:off x="6510507" y="3822165"/>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5FC9C06-D103-4E97-B669-DB4C0D63E62C}"/>
              </a:ext>
            </a:extLst>
          </p:cNvPr>
          <p:cNvSpPr/>
          <p:nvPr/>
        </p:nvSpPr>
        <p:spPr>
          <a:xfrm>
            <a:off x="8039699" y="3242119"/>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E6584ECD-AA59-49E3-9719-73484034730A}"/>
              </a:ext>
            </a:extLst>
          </p:cNvPr>
          <p:cNvSpPr/>
          <p:nvPr/>
        </p:nvSpPr>
        <p:spPr>
          <a:xfrm>
            <a:off x="7275103" y="3608550"/>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C265F7C-FC45-4BFD-A3EC-AB3C93DC1EB9}"/>
              </a:ext>
            </a:extLst>
          </p:cNvPr>
          <p:cNvSpPr/>
          <p:nvPr/>
        </p:nvSpPr>
        <p:spPr>
          <a:xfrm>
            <a:off x="8804295" y="3073704"/>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8C2473EB-DF7B-40E8-93BE-AA35D0ED4BD1}"/>
              </a:ext>
            </a:extLst>
          </p:cNvPr>
          <p:cNvSpPr/>
          <p:nvPr/>
        </p:nvSpPr>
        <p:spPr>
          <a:xfrm>
            <a:off x="6892805" y="3582941"/>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C8561B9-8EB8-459F-8355-461D05C9B2E4}"/>
              </a:ext>
            </a:extLst>
          </p:cNvPr>
          <p:cNvSpPr/>
          <p:nvPr/>
        </p:nvSpPr>
        <p:spPr>
          <a:xfrm>
            <a:off x="8421997" y="3242119"/>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6BB553A-D96B-406B-9131-2B0B4FCBC9F2}"/>
              </a:ext>
            </a:extLst>
          </p:cNvPr>
          <p:cNvSpPr/>
          <p:nvPr/>
        </p:nvSpPr>
        <p:spPr>
          <a:xfrm>
            <a:off x="7657401" y="3380165"/>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8F1B879-467F-4FA1-A179-1C74002FD095}"/>
              </a:ext>
            </a:extLst>
          </p:cNvPr>
          <p:cNvSpPr/>
          <p:nvPr/>
        </p:nvSpPr>
        <p:spPr>
          <a:xfrm>
            <a:off x="9186584" y="3183665"/>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3DEB5B6-D1E7-4EC0-837F-D74D1F881CD5}"/>
              </a:ext>
            </a:extLst>
          </p:cNvPr>
          <p:cNvSpPr/>
          <p:nvPr/>
        </p:nvSpPr>
        <p:spPr>
          <a:xfrm>
            <a:off x="9568873" y="2956840"/>
            <a:ext cx="174808" cy="174808"/>
          </a:xfrm>
          <a:prstGeom prst="ellipse">
            <a:avLst/>
          </a:prstGeom>
          <a:no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6423A1-E120-4C8E-9A9A-22304B7BDC3B}"/>
              </a:ext>
            </a:extLst>
          </p:cNvPr>
          <p:cNvSpPr>
            <a:spLocks noGrp="1"/>
          </p:cNvSpPr>
          <p:nvPr>
            <p:ph type="title"/>
          </p:nvPr>
        </p:nvSpPr>
        <p:spPr>
          <a:xfrm>
            <a:off x="838200" y="692641"/>
            <a:ext cx="10515600" cy="932596"/>
          </a:xfrm>
        </p:spPr>
        <p:txBody>
          <a:bodyPr>
            <a:normAutofit fontScale="90000"/>
          </a:bodyPr>
          <a:lstStyle/>
          <a:p>
            <a:r>
              <a:rPr lang="de-DE" dirty="0"/>
              <a:t>OSE-RG </a:t>
            </a:r>
            <a:r>
              <a:rPr lang="de-DE" dirty="0" err="1"/>
              <a:t>with</a:t>
            </a:r>
            <a:r>
              <a:rPr lang="de-DE" dirty="0"/>
              <a:t> a </a:t>
            </a:r>
            <a:r>
              <a:rPr lang="de-DE" dirty="0" err="1">
                <a:solidFill>
                  <a:schemeClr val="tx2"/>
                </a:solidFill>
              </a:rPr>
              <a:t>reference</a:t>
            </a:r>
            <a:r>
              <a:rPr lang="de-DE" dirty="0">
                <a:solidFill>
                  <a:schemeClr val="tx2"/>
                </a:solidFill>
              </a:rPr>
              <a:t> </a:t>
            </a:r>
            <a:r>
              <a:rPr lang="de-DE" dirty="0" err="1">
                <a:solidFill>
                  <a:schemeClr val="tx2"/>
                </a:solidFill>
              </a:rPr>
              <a:t>survey</a:t>
            </a:r>
            <a:r>
              <a:rPr lang="de-DE" dirty="0">
                <a:solidFill>
                  <a:schemeClr val="tx2"/>
                </a:solidFill>
              </a:rPr>
              <a:t> </a:t>
            </a:r>
            <a:r>
              <a:rPr lang="de-DE" dirty="0" err="1">
                <a:solidFill>
                  <a:schemeClr val="tx2"/>
                </a:solidFill>
              </a:rPr>
              <a:t>program</a:t>
            </a:r>
            <a:br>
              <a:rPr lang="de-DE" dirty="0"/>
            </a:br>
            <a:r>
              <a:rPr lang="de-DE" sz="2700" dirty="0"/>
              <a:t>(</a:t>
            </a:r>
            <a:r>
              <a:rPr lang="de-DE" sz="2700" dirty="0" err="1"/>
              <a:t>with</a:t>
            </a:r>
            <a:r>
              <a:rPr lang="de-DE" sz="2700" dirty="0"/>
              <a:t> </a:t>
            </a:r>
            <a:r>
              <a:rPr lang="de-DE" sz="2700" dirty="0" err="1"/>
              <a:t>probabilistic</a:t>
            </a:r>
            <a:r>
              <a:rPr lang="de-DE" sz="2700" dirty="0"/>
              <a:t> </a:t>
            </a:r>
            <a:r>
              <a:rPr lang="de-DE" sz="2700" dirty="0" err="1"/>
              <a:t>samples</a:t>
            </a:r>
            <a:r>
              <a:rPr lang="de-DE" sz="2700" dirty="0"/>
              <a:t> </a:t>
            </a:r>
            <a:r>
              <a:rPr lang="de-DE" sz="2700" dirty="0" err="1"/>
              <a:t>of</a:t>
            </a:r>
            <a:r>
              <a:rPr lang="de-DE" sz="2700" dirty="0"/>
              <a:t> the same </a:t>
            </a:r>
            <a:r>
              <a:rPr lang="de-DE" sz="2700" dirty="0" err="1"/>
              <a:t>population</a:t>
            </a:r>
            <a:r>
              <a:rPr lang="de-DE" sz="2700" dirty="0"/>
              <a:t>)</a:t>
            </a:r>
            <a:endParaRPr lang="en-US" dirty="0"/>
          </a:p>
        </p:txBody>
      </p:sp>
      <mc:AlternateContent xmlns:mc="http://schemas.openxmlformats.org/markup-compatibility/2006" xmlns:a14="http://schemas.microsoft.com/office/drawing/2010/main">
        <mc:Choice Requires="a14">
          <p:sp>
            <p:nvSpPr>
              <p:cNvPr id="104" name="Content Placeholder 103">
                <a:extLst>
                  <a:ext uri="{FF2B5EF4-FFF2-40B4-BE49-F238E27FC236}">
                    <a16:creationId xmlns:a16="http://schemas.microsoft.com/office/drawing/2014/main" id="{880FB6F1-C16A-44BC-9BA4-824063546B8A}"/>
                  </a:ext>
                </a:extLst>
              </p:cNvPr>
              <p:cNvSpPr>
                <a:spLocks noGrp="1"/>
              </p:cNvSpPr>
              <p:nvPr>
                <p:ph idx="1"/>
              </p:nvPr>
            </p:nvSpPr>
            <p:spPr/>
            <p:txBody>
              <a:bodyPr>
                <a:normAutofit/>
              </a:bodyPr>
              <a:lstStyle/>
              <a:p>
                <a:pPr marL="0" indent="0">
                  <a:buNone/>
                </a:pPr>
                <a14:m>
                  <m:oMathPara xmlns:m="http://schemas.openxmlformats.org/officeDocument/2006/math">
                    <m:oMathParaPr>
                      <m:jc m:val="left"/>
                    </m:oMathParaPr>
                    <m:oMath xmlns:m="http://schemas.openxmlformats.org/officeDocument/2006/math">
                      <m:r>
                        <a:rPr lang="de-DE" sz="4800" b="1" i="0" smtClean="0">
                          <a:solidFill>
                            <a:schemeClr val="accent5"/>
                          </a:solidFill>
                          <a:latin typeface="Cambria Math" panose="02040503050406030204" pitchFamily="18" charset="0"/>
                        </a:rPr>
                        <m:t>𝐀</m:t>
                      </m:r>
                      <m:r>
                        <a:rPr lang="de-DE" sz="4800" b="1" i="0" smtClean="0">
                          <a:solidFill>
                            <a:schemeClr val="accent4"/>
                          </a:solidFill>
                          <a:latin typeface="Cambria Math" panose="02040503050406030204" pitchFamily="18" charset="0"/>
                        </a:rPr>
                        <m:t>→</m:t>
                      </m:r>
                      <m:r>
                        <a:rPr lang="de-DE" sz="4800" b="1" i="0" smtClean="0">
                          <a:solidFill>
                            <a:schemeClr val="tx2"/>
                          </a:solidFill>
                          <a:latin typeface="Cambria Math" panose="02040503050406030204" pitchFamily="18" charset="0"/>
                        </a:rPr>
                        <m:t>𝐑</m:t>
                      </m:r>
                      <m:r>
                        <a:rPr lang="de-DE" sz="4800" b="1" i="0" smtClean="0">
                          <a:solidFill>
                            <a:schemeClr val="accent4"/>
                          </a:solidFill>
                          <a:latin typeface="Cambria Math" panose="02040503050406030204" pitchFamily="18" charset="0"/>
                        </a:rPr>
                        <m:t>→</m:t>
                      </m:r>
                      <m:r>
                        <a:rPr lang="de-DE" sz="4800" b="1" i="0" smtClean="0">
                          <a:solidFill>
                            <a:schemeClr val="accent6"/>
                          </a:solidFill>
                          <a:latin typeface="Cambria Math" panose="02040503050406030204" pitchFamily="18" charset="0"/>
                        </a:rPr>
                        <m:t>𝐁</m:t>
                      </m:r>
                    </m:oMath>
                  </m:oMathPara>
                </a14:m>
                <a:endParaRPr lang="en-US" sz="4800" b="1" dirty="0">
                  <a:solidFill>
                    <a:schemeClr val="bg1">
                      <a:lumMod val="65000"/>
                    </a:schemeClr>
                  </a:solidFill>
                </a:endParaRPr>
              </a:p>
            </p:txBody>
          </p:sp>
        </mc:Choice>
        <mc:Fallback xmlns="">
          <p:sp>
            <p:nvSpPr>
              <p:cNvPr id="104" name="Content Placeholder 103">
                <a:extLst>
                  <a:ext uri="{FF2B5EF4-FFF2-40B4-BE49-F238E27FC236}">
                    <a16:creationId xmlns:a16="http://schemas.microsoft.com/office/drawing/2014/main" id="{880FB6F1-C16A-44BC-9BA4-824063546B8A}"/>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ED6B1FB1-5DFD-4307-B5E6-80456C7CFA3E}"/>
              </a:ext>
            </a:extLst>
          </p:cNvPr>
          <p:cNvCxnSpPr/>
          <p:nvPr/>
        </p:nvCxnSpPr>
        <p:spPr>
          <a:xfrm>
            <a:off x="1257300" y="5662199"/>
            <a:ext cx="9742394"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B6C1354F-2ECB-4A9F-9D37-EACD4303F89B}"/>
              </a:ext>
            </a:extLst>
          </p:cNvPr>
          <p:cNvSpPr/>
          <p:nvPr/>
        </p:nvSpPr>
        <p:spPr>
          <a:xfrm>
            <a:off x="1922931" y="4888305"/>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0F53481-3942-4693-BF28-3149B43362F7}"/>
              </a:ext>
            </a:extLst>
          </p:cNvPr>
          <p:cNvSpPr/>
          <p:nvPr/>
        </p:nvSpPr>
        <p:spPr>
          <a:xfrm>
            <a:off x="3452123" y="4801721"/>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025A563-4F82-4AB2-8924-BF22B9906297}"/>
              </a:ext>
            </a:extLst>
          </p:cNvPr>
          <p:cNvSpPr/>
          <p:nvPr/>
        </p:nvSpPr>
        <p:spPr>
          <a:xfrm>
            <a:off x="4981315" y="4706763"/>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739C81F-7BB7-4912-BB79-D5A1A3828B38}"/>
              </a:ext>
            </a:extLst>
          </p:cNvPr>
          <p:cNvSpPr/>
          <p:nvPr/>
        </p:nvSpPr>
        <p:spPr>
          <a:xfrm>
            <a:off x="2687527" y="4936196"/>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0A357C1-0BB1-4A29-91AA-E8EE6DD2564A}"/>
              </a:ext>
            </a:extLst>
          </p:cNvPr>
          <p:cNvSpPr/>
          <p:nvPr/>
        </p:nvSpPr>
        <p:spPr>
          <a:xfrm>
            <a:off x="4216719" y="4753830"/>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DE2EF71-FCCD-46A9-9ECD-A0BA967F0957}"/>
              </a:ext>
            </a:extLst>
          </p:cNvPr>
          <p:cNvSpPr/>
          <p:nvPr/>
        </p:nvSpPr>
        <p:spPr>
          <a:xfrm>
            <a:off x="5745911" y="4740382"/>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0175D41-A65F-41F0-8549-9FBFC7204DA4}"/>
              </a:ext>
            </a:extLst>
          </p:cNvPr>
          <p:cNvSpPr/>
          <p:nvPr/>
        </p:nvSpPr>
        <p:spPr>
          <a:xfrm>
            <a:off x="6510507" y="4605913"/>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AFDFBDE-6F80-4E7F-B489-9DC30F9DF1CA}"/>
              </a:ext>
            </a:extLst>
          </p:cNvPr>
          <p:cNvSpPr/>
          <p:nvPr/>
        </p:nvSpPr>
        <p:spPr>
          <a:xfrm>
            <a:off x="8039699" y="4491609"/>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45ACAA1-E5C1-49C4-95C1-801E48AEA0FD}"/>
              </a:ext>
            </a:extLst>
          </p:cNvPr>
          <p:cNvSpPr/>
          <p:nvPr/>
        </p:nvSpPr>
        <p:spPr>
          <a:xfrm>
            <a:off x="7275103" y="4605913"/>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C428F47-A475-4495-902A-18EF234E6DD6}"/>
              </a:ext>
            </a:extLst>
          </p:cNvPr>
          <p:cNvSpPr/>
          <p:nvPr/>
        </p:nvSpPr>
        <p:spPr>
          <a:xfrm>
            <a:off x="8804295" y="4377306"/>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F9C19B0-8934-4D42-88B5-B6DB4A719068}"/>
              </a:ext>
            </a:extLst>
          </p:cNvPr>
          <p:cNvSpPr txBox="1"/>
          <p:nvPr/>
        </p:nvSpPr>
        <p:spPr>
          <a:xfrm rot="18900000">
            <a:off x="9060871" y="5962929"/>
            <a:ext cx="896399" cy="523220"/>
          </a:xfrm>
          <a:prstGeom prst="rect">
            <a:avLst/>
          </a:prstGeom>
          <a:noFill/>
        </p:spPr>
        <p:txBody>
          <a:bodyPr wrap="none" rtlCol="0">
            <a:spAutoFit/>
          </a:bodyPr>
          <a:lstStyle/>
          <a:p>
            <a:r>
              <a:rPr lang="de-DE" sz="2800" dirty="0">
                <a:latin typeface="Source Sans Pro" panose="020B0503030403020204" pitchFamily="34" charset="0"/>
                <a:ea typeface="Source Sans Pro" panose="020B0503030403020204" pitchFamily="34" charset="0"/>
              </a:rPr>
              <a:t>2020</a:t>
            </a:r>
            <a:endParaRPr lang="en-US" sz="2800" dirty="0">
              <a:latin typeface="Source Sans Pro" panose="020B0503030403020204" pitchFamily="34" charset="0"/>
              <a:ea typeface="Source Sans Pro" panose="020B0503030403020204" pitchFamily="34" charset="0"/>
            </a:endParaRPr>
          </a:p>
        </p:txBody>
      </p:sp>
      <p:sp>
        <p:nvSpPr>
          <p:cNvPr id="19" name="Oval 18">
            <a:extLst>
              <a:ext uri="{FF2B5EF4-FFF2-40B4-BE49-F238E27FC236}">
                <a16:creationId xmlns:a16="http://schemas.microsoft.com/office/drawing/2014/main" id="{151689EA-6DC8-4ADA-96DC-29539743D74E}"/>
              </a:ext>
            </a:extLst>
          </p:cNvPr>
          <p:cNvSpPr/>
          <p:nvPr/>
        </p:nvSpPr>
        <p:spPr>
          <a:xfrm>
            <a:off x="2305229" y="4888305"/>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414F6EC-BF94-46A7-BA6B-F727BA347064}"/>
              </a:ext>
            </a:extLst>
          </p:cNvPr>
          <p:cNvSpPr/>
          <p:nvPr/>
        </p:nvSpPr>
        <p:spPr>
          <a:xfrm>
            <a:off x="3834421" y="4753830"/>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EA0216C-309F-4A74-93AC-7542C39301FC}"/>
              </a:ext>
            </a:extLst>
          </p:cNvPr>
          <p:cNvSpPr/>
          <p:nvPr/>
        </p:nvSpPr>
        <p:spPr>
          <a:xfrm>
            <a:off x="5363613" y="4706763"/>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0B0B8EB-A1C5-4E49-8D70-D3CB00F44685}"/>
              </a:ext>
            </a:extLst>
          </p:cNvPr>
          <p:cNvSpPr/>
          <p:nvPr/>
        </p:nvSpPr>
        <p:spPr>
          <a:xfrm>
            <a:off x="3069825" y="4801721"/>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C7779B3-C4F9-4616-944F-2C867AE8C732}"/>
              </a:ext>
            </a:extLst>
          </p:cNvPr>
          <p:cNvSpPr/>
          <p:nvPr/>
        </p:nvSpPr>
        <p:spPr>
          <a:xfrm>
            <a:off x="4599017" y="4706763"/>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6A48EE8-7E85-4EF9-A7FD-5805E0CE7598}"/>
              </a:ext>
            </a:extLst>
          </p:cNvPr>
          <p:cNvSpPr/>
          <p:nvPr/>
        </p:nvSpPr>
        <p:spPr>
          <a:xfrm>
            <a:off x="6128209" y="4726934"/>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CD4A171-5259-427F-A471-D985D1FBB931}"/>
              </a:ext>
            </a:extLst>
          </p:cNvPr>
          <p:cNvSpPr/>
          <p:nvPr/>
        </p:nvSpPr>
        <p:spPr>
          <a:xfrm>
            <a:off x="6892805" y="4605913"/>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C70B5E2-7977-4268-8FAB-743D738449C9}"/>
              </a:ext>
            </a:extLst>
          </p:cNvPr>
          <p:cNvSpPr/>
          <p:nvPr/>
        </p:nvSpPr>
        <p:spPr>
          <a:xfrm>
            <a:off x="8421997" y="4377306"/>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7526781-E870-432C-A9C6-15E12E2885A3}"/>
              </a:ext>
            </a:extLst>
          </p:cNvPr>
          <p:cNvSpPr/>
          <p:nvPr/>
        </p:nvSpPr>
        <p:spPr>
          <a:xfrm>
            <a:off x="7657401" y="4491609"/>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B54EB48-783F-438F-846F-1ED5EB9724FF}"/>
              </a:ext>
            </a:extLst>
          </p:cNvPr>
          <p:cNvSpPr/>
          <p:nvPr/>
        </p:nvSpPr>
        <p:spPr>
          <a:xfrm>
            <a:off x="9186584" y="4377306"/>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A0818D2-0A41-4D20-A563-593897877199}"/>
              </a:ext>
            </a:extLst>
          </p:cNvPr>
          <p:cNvGrpSpPr/>
          <p:nvPr/>
        </p:nvGrpSpPr>
        <p:grpSpPr>
          <a:xfrm rot="21144199">
            <a:off x="1923616" y="4082032"/>
            <a:ext cx="4374322" cy="536140"/>
            <a:chOff x="1923616" y="3694433"/>
            <a:chExt cx="4374322" cy="536140"/>
          </a:xfrm>
        </p:grpSpPr>
        <p:sp>
          <p:nvSpPr>
            <p:cNvPr id="29" name="Oval 28">
              <a:extLst>
                <a:ext uri="{FF2B5EF4-FFF2-40B4-BE49-F238E27FC236}">
                  <a16:creationId xmlns:a16="http://schemas.microsoft.com/office/drawing/2014/main" id="{070DF377-3E30-4DB8-AF94-49505586EF68}"/>
                </a:ext>
              </a:extLst>
            </p:cNvPr>
            <p:cNvSpPr/>
            <p:nvPr/>
          </p:nvSpPr>
          <p:spPr>
            <a:xfrm rot="21420000">
              <a:off x="1923616" y="3943922"/>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521D4B2-9D02-49DA-9BA8-B3016098D9AA}"/>
                </a:ext>
              </a:extLst>
            </p:cNvPr>
            <p:cNvSpPr/>
            <p:nvPr/>
          </p:nvSpPr>
          <p:spPr>
            <a:xfrm rot="21420000">
              <a:off x="3450712" y="3864995"/>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174285A-BC55-4D96-9E62-D3F86CACFB77}"/>
                </a:ext>
              </a:extLst>
            </p:cNvPr>
            <p:cNvSpPr/>
            <p:nvPr/>
          </p:nvSpPr>
          <p:spPr>
            <a:xfrm rot="21420000">
              <a:off x="4977808" y="3806300"/>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1B8702D-6561-43CB-9BD8-7AEE470864A7}"/>
                </a:ext>
              </a:extLst>
            </p:cNvPr>
            <p:cNvSpPr/>
            <p:nvPr/>
          </p:nvSpPr>
          <p:spPr>
            <a:xfrm rot="21420000">
              <a:off x="2687164" y="4029657"/>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1A3D79E-B402-4CFF-B3EE-793ED28E5D8F}"/>
                </a:ext>
              </a:extLst>
            </p:cNvPr>
            <p:cNvSpPr/>
            <p:nvPr/>
          </p:nvSpPr>
          <p:spPr>
            <a:xfrm rot="21420000">
              <a:off x="4214260" y="3881015"/>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147159D-82FB-4437-980A-1B566C6A076B}"/>
                </a:ext>
              </a:extLst>
            </p:cNvPr>
            <p:cNvSpPr/>
            <p:nvPr/>
          </p:nvSpPr>
          <p:spPr>
            <a:xfrm rot="21420000">
              <a:off x="5741356" y="3710197"/>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B9A3F72-E52C-4302-908A-BE289333F07F}"/>
                </a:ext>
              </a:extLst>
            </p:cNvPr>
            <p:cNvSpPr/>
            <p:nvPr/>
          </p:nvSpPr>
          <p:spPr>
            <a:xfrm rot="21420000">
              <a:off x="2305390" y="4055765"/>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2661E93-6771-4133-BEDB-77A81E2007B9}"/>
                </a:ext>
              </a:extLst>
            </p:cNvPr>
            <p:cNvSpPr/>
            <p:nvPr/>
          </p:nvSpPr>
          <p:spPr>
            <a:xfrm rot="21420000">
              <a:off x="3832486" y="3901023"/>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E27BBAC-DB4A-4E46-9B10-F63A1FA5C634}"/>
                </a:ext>
              </a:extLst>
            </p:cNvPr>
            <p:cNvSpPr/>
            <p:nvPr/>
          </p:nvSpPr>
          <p:spPr>
            <a:xfrm rot="21420000">
              <a:off x="5359582" y="3786292"/>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029684-ED77-4682-B18F-9C03D8F0284A}"/>
                </a:ext>
              </a:extLst>
            </p:cNvPr>
            <p:cNvSpPr/>
            <p:nvPr/>
          </p:nvSpPr>
          <p:spPr>
            <a:xfrm rot="21420000">
              <a:off x="3068938" y="3953613"/>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2747D9B-2159-4D19-92CD-A471EA50E416}"/>
                </a:ext>
              </a:extLst>
            </p:cNvPr>
            <p:cNvSpPr/>
            <p:nvPr/>
          </p:nvSpPr>
          <p:spPr>
            <a:xfrm rot="21420000">
              <a:off x="4596034" y="3867172"/>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ECEF509-80DF-4FDC-BDBD-A86476BBB21B}"/>
                </a:ext>
              </a:extLst>
            </p:cNvPr>
            <p:cNvSpPr/>
            <p:nvPr/>
          </p:nvSpPr>
          <p:spPr>
            <a:xfrm rot="21420000">
              <a:off x="6123130" y="3694433"/>
              <a:ext cx="174808" cy="174808"/>
            </a:xfrm>
            <a:prstGeom prst="ellipse">
              <a:avLst/>
            </a:prstGeom>
            <a:noFill/>
            <a:ln w="38100">
              <a:solidFill>
                <a:schemeClr val="accent5">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0" name="Straight Connector 49">
            <a:extLst>
              <a:ext uri="{FF2B5EF4-FFF2-40B4-BE49-F238E27FC236}">
                <a16:creationId xmlns:a16="http://schemas.microsoft.com/office/drawing/2014/main" id="{0DE508A1-E2C2-487D-B3E6-41CA550A8B4B}"/>
              </a:ext>
            </a:extLst>
          </p:cNvPr>
          <p:cNvCxnSpPr>
            <a:cxnSpLocks/>
          </p:cNvCxnSpPr>
          <p:nvPr/>
        </p:nvCxnSpPr>
        <p:spPr>
          <a:xfrm flipV="1">
            <a:off x="1795340" y="4391119"/>
            <a:ext cx="8091431" cy="675514"/>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D6D29BF-F381-4643-98FB-2C441CD70D94}"/>
              </a:ext>
            </a:extLst>
          </p:cNvPr>
          <p:cNvCxnSpPr>
            <a:cxnSpLocks/>
          </p:cNvCxnSpPr>
          <p:nvPr/>
        </p:nvCxnSpPr>
        <p:spPr>
          <a:xfrm flipV="1">
            <a:off x="1793620" y="3879835"/>
            <a:ext cx="4515317" cy="966212"/>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B11B81F-296B-4CE7-AC31-276A4D26D5D9}"/>
              </a:ext>
            </a:extLst>
          </p:cNvPr>
          <p:cNvCxnSpPr>
            <a:cxnSpLocks/>
          </p:cNvCxnSpPr>
          <p:nvPr/>
        </p:nvCxnSpPr>
        <p:spPr>
          <a:xfrm>
            <a:off x="9273988"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54DD13-6E71-4197-A5DC-3E78181D33AF}"/>
              </a:ext>
            </a:extLst>
          </p:cNvPr>
          <p:cNvCxnSpPr>
            <a:cxnSpLocks/>
          </p:cNvCxnSpPr>
          <p:nvPr/>
        </p:nvCxnSpPr>
        <p:spPr>
          <a:xfrm>
            <a:off x="2010335" y="5599186"/>
            <a:ext cx="0" cy="211756"/>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E32EA26-B662-4487-8533-8EC3F7C928BD}"/>
              </a:ext>
            </a:extLst>
          </p:cNvPr>
          <p:cNvCxnSpPr>
            <a:cxnSpLocks/>
          </p:cNvCxnSpPr>
          <p:nvPr/>
        </p:nvCxnSpPr>
        <p:spPr>
          <a:xfrm>
            <a:off x="3157229"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A2A834B-2D37-45C4-8999-0C61BEFC6EC3}"/>
              </a:ext>
            </a:extLst>
          </p:cNvPr>
          <p:cNvCxnSpPr>
            <a:cxnSpLocks/>
          </p:cNvCxnSpPr>
          <p:nvPr/>
        </p:nvCxnSpPr>
        <p:spPr>
          <a:xfrm>
            <a:off x="2774931"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58BBA35-004A-4502-8497-7279C9BBAB02}"/>
              </a:ext>
            </a:extLst>
          </p:cNvPr>
          <p:cNvCxnSpPr>
            <a:cxnSpLocks/>
          </p:cNvCxnSpPr>
          <p:nvPr/>
        </p:nvCxnSpPr>
        <p:spPr>
          <a:xfrm>
            <a:off x="2392633"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54C3174-D621-47C2-A875-12ACCDBEB56B}"/>
              </a:ext>
            </a:extLst>
          </p:cNvPr>
          <p:cNvCxnSpPr>
            <a:cxnSpLocks/>
          </p:cNvCxnSpPr>
          <p:nvPr/>
        </p:nvCxnSpPr>
        <p:spPr>
          <a:xfrm>
            <a:off x="3539527"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DF7D4BE-34D6-4BA4-B639-0A85DA11DDB6}"/>
              </a:ext>
            </a:extLst>
          </p:cNvPr>
          <p:cNvCxnSpPr>
            <a:cxnSpLocks/>
          </p:cNvCxnSpPr>
          <p:nvPr/>
        </p:nvCxnSpPr>
        <p:spPr>
          <a:xfrm>
            <a:off x="3921825" y="5599186"/>
            <a:ext cx="0" cy="211756"/>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BF712F2-6BF9-4AF8-AAD8-2C81B89C9192}"/>
              </a:ext>
            </a:extLst>
          </p:cNvPr>
          <p:cNvCxnSpPr>
            <a:cxnSpLocks/>
          </p:cNvCxnSpPr>
          <p:nvPr/>
        </p:nvCxnSpPr>
        <p:spPr>
          <a:xfrm>
            <a:off x="4304123"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A018592-7316-491C-977B-28C15782C831}"/>
              </a:ext>
            </a:extLst>
          </p:cNvPr>
          <p:cNvCxnSpPr>
            <a:cxnSpLocks/>
          </p:cNvCxnSpPr>
          <p:nvPr/>
        </p:nvCxnSpPr>
        <p:spPr>
          <a:xfrm>
            <a:off x="4686421"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7AFF977-8E67-4A83-823E-3B5AA0FC4103}"/>
              </a:ext>
            </a:extLst>
          </p:cNvPr>
          <p:cNvCxnSpPr>
            <a:cxnSpLocks/>
          </p:cNvCxnSpPr>
          <p:nvPr/>
        </p:nvCxnSpPr>
        <p:spPr>
          <a:xfrm>
            <a:off x="5068719"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E09DBA8-8272-47FD-A838-B75CB51E91CB}"/>
              </a:ext>
            </a:extLst>
          </p:cNvPr>
          <p:cNvCxnSpPr>
            <a:cxnSpLocks/>
          </p:cNvCxnSpPr>
          <p:nvPr/>
        </p:nvCxnSpPr>
        <p:spPr>
          <a:xfrm>
            <a:off x="5451017"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59AFBA9-EB4E-4348-A368-5F643AAE83B7}"/>
              </a:ext>
            </a:extLst>
          </p:cNvPr>
          <p:cNvCxnSpPr>
            <a:cxnSpLocks/>
          </p:cNvCxnSpPr>
          <p:nvPr/>
        </p:nvCxnSpPr>
        <p:spPr>
          <a:xfrm>
            <a:off x="5833315" y="5599186"/>
            <a:ext cx="0" cy="211756"/>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095B3FA-E297-4326-9597-F12E60F1EAF2}"/>
              </a:ext>
            </a:extLst>
          </p:cNvPr>
          <p:cNvCxnSpPr>
            <a:cxnSpLocks/>
          </p:cNvCxnSpPr>
          <p:nvPr/>
        </p:nvCxnSpPr>
        <p:spPr>
          <a:xfrm>
            <a:off x="6215613"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46B4929-4195-4165-B80D-26B2B6F834AE}"/>
              </a:ext>
            </a:extLst>
          </p:cNvPr>
          <p:cNvCxnSpPr>
            <a:cxnSpLocks/>
          </p:cNvCxnSpPr>
          <p:nvPr/>
        </p:nvCxnSpPr>
        <p:spPr>
          <a:xfrm>
            <a:off x="6597911"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08F0F08-5285-4287-94DE-805583E7B81A}"/>
              </a:ext>
            </a:extLst>
          </p:cNvPr>
          <p:cNvCxnSpPr>
            <a:cxnSpLocks/>
          </p:cNvCxnSpPr>
          <p:nvPr/>
        </p:nvCxnSpPr>
        <p:spPr>
          <a:xfrm>
            <a:off x="6980209"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B0BB8D3-31DB-41EA-9434-B42CAEE16843}"/>
              </a:ext>
            </a:extLst>
          </p:cNvPr>
          <p:cNvCxnSpPr>
            <a:cxnSpLocks/>
          </p:cNvCxnSpPr>
          <p:nvPr/>
        </p:nvCxnSpPr>
        <p:spPr>
          <a:xfrm>
            <a:off x="7362507"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CEDCB5E-B951-4990-A0F7-1F1C5D4F1BBA}"/>
              </a:ext>
            </a:extLst>
          </p:cNvPr>
          <p:cNvCxnSpPr>
            <a:cxnSpLocks/>
          </p:cNvCxnSpPr>
          <p:nvPr/>
        </p:nvCxnSpPr>
        <p:spPr>
          <a:xfrm>
            <a:off x="7744805" y="5599186"/>
            <a:ext cx="0" cy="211756"/>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749156C-75B0-4C50-BAF9-E7C14C7BD456}"/>
              </a:ext>
            </a:extLst>
          </p:cNvPr>
          <p:cNvCxnSpPr>
            <a:cxnSpLocks/>
          </p:cNvCxnSpPr>
          <p:nvPr/>
        </p:nvCxnSpPr>
        <p:spPr>
          <a:xfrm>
            <a:off x="8127103"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A43DA75-5C78-47A4-A4E0-A11F2BAB03DD}"/>
              </a:ext>
            </a:extLst>
          </p:cNvPr>
          <p:cNvCxnSpPr>
            <a:cxnSpLocks/>
          </p:cNvCxnSpPr>
          <p:nvPr/>
        </p:nvCxnSpPr>
        <p:spPr>
          <a:xfrm>
            <a:off x="8509401"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766608E-2544-4893-9A26-4BBECE18B4A3}"/>
              </a:ext>
            </a:extLst>
          </p:cNvPr>
          <p:cNvCxnSpPr>
            <a:cxnSpLocks/>
          </p:cNvCxnSpPr>
          <p:nvPr/>
        </p:nvCxnSpPr>
        <p:spPr>
          <a:xfrm>
            <a:off x="8891699" y="5599186"/>
            <a:ext cx="0" cy="144000"/>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CDE530F1-B401-4600-9B1A-17A724BBD7F9}"/>
              </a:ext>
            </a:extLst>
          </p:cNvPr>
          <p:cNvSpPr txBox="1"/>
          <p:nvPr/>
        </p:nvSpPr>
        <p:spPr>
          <a:xfrm rot="18900000">
            <a:off x="1413280" y="5962929"/>
            <a:ext cx="896399" cy="523220"/>
          </a:xfrm>
          <a:prstGeom prst="rect">
            <a:avLst/>
          </a:prstGeom>
          <a:noFill/>
        </p:spPr>
        <p:txBody>
          <a:bodyPr wrap="none" rtlCol="0">
            <a:spAutoFit/>
          </a:bodyPr>
          <a:lstStyle/>
          <a:p>
            <a:r>
              <a:rPr lang="de-DE" sz="2800" dirty="0">
                <a:latin typeface="Source Sans Pro" panose="020B0503030403020204" pitchFamily="34" charset="0"/>
                <a:ea typeface="Source Sans Pro" panose="020B0503030403020204" pitchFamily="34" charset="0"/>
              </a:rPr>
              <a:t>2000</a:t>
            </a:r>
            <a:endParaRPr lang="en-US" sz="2800" dirty="0">
              <a:latin typeface="Source Sans Pro" panose="020B0503030403020204" pitchFamily="34" charset="0"/>
              <a:ea typeface="Source Sans Pro" panose="020B0503030403020204" pitchFamily="34" charset="0"/>
            </a:endParaRPr>
          </a:p>
        </p:txBody>
      </p:sp>
      <p:sp>
        <p:nvSpPr>
          <p:cNvPr id="83" name="TextBox 82">
            <a:extLst>
              <a:ext uri="{FF2B5EF4-FFF2-40B4-BE49-F238E27FC236}">
                <a16:creationId xmlns:a16="http://schemas.microsoft.com/office/drawing/2014/main" id="{9D01611B-B686-4AFC-96F3-8405C1F1F791}"/>
              </a:ext>
            </a:extLst>
          </p:cNvPr>
          <p:cNvSpPr txBox="1"/>
          <p:nvPr/>
        </p:nvSpPr>
        <p:spPr>
          <a:xfrm rot="18900000">
            <a:off x="3329511" y="5962931"/>
            <a:ext cx="896399" cy="523220"/>
          </a:xfrm>
          <a:prstGeom prst="rect">
            <a:avLst/>
          </a:prstGeom>
          <a:noFill/>
        </p:spPr>
        <p:txBody>
          <a:bodyPr wrap="none" rtlCol="0">
            <a:spAutoFit/>
          </a:bodyPr>
          <a:lstStyle/>
          <a:p>
            <a:r>
              <a:rPr lang="de-DE" sz="2800" dirty="0">
                <a:latin typeface="Source Sans Pro" panose="020B0503030403020204" pitchFamily="34" charset="0"/>
                <a:ea typeface="Source Sans Pro" panose="020B0503030403020204" pitchFamily="34" charset="0"/>
              </a:rPr>
              <a:t>2005</a:t>
            </a:r>
            <a:endParaRPr lang="en-US" sz="2800" dirty="0">
              <a:latin typeface="Source Sans Pro" panose="020B0503030403020204" pitchFamily="34" charset="0"/>
              <a:ea typeface="Source Sans Pro" panose="020B0503030403020204" pitchFamily="34" charset="0"/>
            </a:endParaRPr>
          </a:p>
        </p:txBody>
      </p:sp>
      <p:sp>
        <p:nvSpPr>
          <p:cNvPr id="84" name="TextBox 83">
            <a:extLst>
              <a:ext uri="{FF2B5EF4-FFF2-40B4-BE49-F238E27FC236}">
                <a16:creationId xmlns:a16="http://schemas.microsoft.com/office/drawing/2014/main" id="{9F6A9A70-F20C-42A0-B19B-E9C2C22DF1B3}"/>
              </a:ext>
            </a:extLst>
          </p:cNvPr>
          <p:cNvSpPr txBox="1"/>
          <p:nvPr/>
        </p:nvSpPr>
        <p:spPr>
          <a:xfrm rot="18900000">
            <a:off x="5242328" y="5962932"/>
            <a:ext cx="896399" cy="523220"/>
          </a:xfrm>
          <a:prstGeom prst="rect">
            <a:avLst/>
          </a:prstGeom>
          <a:noFill/>
        </p:spPr>
        <p:txBody>
          <a:bodyPr wrap="none" rtlCol="0">
            <a:spAutoFit/>
          </a:bodyPr>
          <a:lstStyle/>
          <a:p>
            <a:r>
              <a:rPr lang="de-DE" sz="2800" dirty="0">
                <a:latin typeface="Source Sans Pro" panose="020B0503030403020204" pitchFamily="34" charset="0"/>
                <a:ea typeface="Source Sans Pro" panose="020B0503030403020204" pitchFamily="34" charset="0"/>
              </a:rPr>
              <a:t>2010</a:t>
            </a:r>
            <a:endParaRPr lang="en-US" sz="2800" dirty="0">
              <a:latin typeface="Source Sans Pro" panose="020B0503030403020204" pitchFamily="34" charset="0"/>
              <a:ea typeface="Source Sans Pro" panose="020B0503030403020204" pitchFamily="34" charset="0"/>
            </a:endParaRPr>
          </a:p>
        </p:txBody>
      </p:sp>
      <p:sp>
        <p:nvSpPr>
          <p:cNvPr id="85" name="TextBox 84">
            <a:extLst>
              <a:ext uri="{FF2B5EF4-FFF2-40B4-BE49-F238E27FC236}">
                <a16:creationId xmlns:a16="http://schemas.microsoft.com/office/drawing/2014/main" id="{EA1BCC0F-357D-4B86-8A87-632D8A1FEA72}"/>
              </a:ext>
            </a:extLst>
          </p:cNvPr>
          <p:cNvSpPr txBox="1"/>
          <p:nvPr/>
        </p:nvSpPr>
        <p:spPr>
          <a:xfrm rot="18900000">
            <a:off x="7155144" y="5962933"/>
            <a:ext cx="896399" cy="523220"/>
          </a:xfrm>
          <a:prstGeom prst="rect">
            <a:avLst/>
          </a:prstGeom>
          <a:noFill/>
        </p:spPr>
        <p:txBody>
          <a:bodyPr wrap="none" rtlCol="0">
            <a:spAutoFit/>
          </a:bodyPr>
          <a:lstStyle/>
          <a:p>
            <a:r>
              <a:rPr lang="de-DE" sz="2800" dirty="0">
                <a:latin typeface="Source Sans Pro" panose="020B0503030403020204" pitchFamily="34" charset="0"/>
                <a:ea typeface="Source Sans Pro" panose="020B0503030403020204" pitchFamily="34" charset="0"/>
              </a:rPr>
              <a:t>2015</a:t>
            </a:r>
            <a:endParaRPr lang="en-US" sz="2800" dirty="0">
              <a:latin typeface="Source Sans Pro" panose="020B0503030403020204" pitchFamily="34" charset="0"/>
              <a:ea typeface="Source Sans Pro" panose="020B0503030403020204" pitchFamily="34" charset="0"/>
            </a:endParaRPr>
          </a:p>
        </p:txBody>
      </p:sp>
      <p:cxnSp>
        <p:nvCxnSpPr>
          <p:cNvPr id="86" name="Straight Connector 85">
            <a:extLst>
              <a:ext uri="{FF2B5EF4-FFF2-40B4-BE49-F238E27FC236}">
                <a16:creationId xmlns:a16="http://schemas.microsoft.com/office/drawing/2014/main" id="{5514020E-37FD-4055-876F-7EF097BFDB03}"/>
              </a:ext>
            </a:extLst>
          </p:cNvPr>
          <p:cNvCxnSpPr>
            <a:cxnSpLocks/>
          </p:cNvCxnSpPr>
          <p:nvPr/>
        </p:nvCxnSpPr>
        <p:spPr>
          <a:xfrm>
            <a:off x="9656277" y="5599186"/>
            <a:ext cx="0" cy="211756"/>
          </a:xfrm>
          <a:prstGeom prst="line">
            <a:avLst/>
          </a:prstGeom>
          <a:ln w="38100" cap="rnd">
            <a:solidFill>
              <a:schemeClr val="tx1">
                <a:lumMod val="50000"/>
                <a:lumOff val="5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3261EB32-42CD-48D1-A321-9A5356255F93}"/>
              </a:ext>
            </a:extLst>
          </p:cNvPr>
          <p:cNvSpPr/>
          <p:nvPr/>
        </p:nvSpPr>
        <p:spPr>
          <a:xfrm>
            <a:off x="9568873" y="4377306"/>
            <a:ext cx="174808" cy="174808"/>
          </a:xfrm>
          <a:prstGeom prst="ellipse">
            <a:avLst/>
          </a:prstGeom>
          <a:noFill/>
          <a:ln w="381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3199BCEF-0D70-4FDB-88B4-E24467E7EF49}"/>
              </a:ext>
            </a:extLst>
          </p:cNvPr>
          <p:cNvCxnSpPr>
            <a:cxnSpLocks/>
          </p:cNvCxnSpPr>
          <p:nvPr/>
        </p:nvCxnSpPr>
        <p:spPr>
          <a:xfrm flipV="1">
            <a:off x="1795340" y="4166593"/>
            <a:ext cx="4558395" cy="133592"/>
          </a:xfrm>
          <a:prstGeom prst="line">
            <a:avLst/>
          </a:prstGeom>
          <a:ln w="25400" cap="rnd">
            <a:solidFill>
              <a:schemeClr val="accent5">
                <a:alpha val="50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B456A55-4070-4BC1-9CEE-9D87902128E3}"/>
              </a:ext>
            </a:extLst>
          </p:cNvPr>
          <p:cNvCxnSpPr>
            <a:cxnSpLocks/>
          </p:cNvCxnSpPr>
          <p:nvPr/>
        </p:nvCxnSpPr>
        <p:spPr>
          <a:xfrm flipV="1">
            <a:off x="6353735" y="3016360"/>
            <a:ext cx="3533036" cy="821391"/>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11F62C6-510C-4D1B-80D2-8E27C0A13856}"/>
              </a:ext>
            </a:extLst>
          </p:cNvPr>
          <p:cNvCxnSpPr>
            <a:cxnSpLocks/>
          </p:cNvCxnSpPr>
          <p:nvPr/>
        </p:nvCxnSpPr>
        <p:spPr>
          <a:xfrm flipV="1">
            <a:off x="7737717" y="3651078"/>
            <a:ext cx="0" cy="740404"/>
          </a:xfrm>
          <a:prstGeom prst="line">
            <a:avLst/>
          </a:prstGeom>
          <a:ln w="38100" cap="rnd">
            <a:solidFill>
              <a:schemeClr val="accent4"/>
            </a:solidFill>
            <a:roun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 name="Foliennummernplatzhalter 2">
            <a:extLst>
              <a:ext uri="{FF2B5EF4-FFF2-40B4-BE49-F238E27FC236}">
                <a16:creationId xmlns:a16="http://schemas.microsoft.com/office/drawing/2014/main" id="{6B9D5639-D8D7-4ECD-BD96-FD869560940E}"/>
              </a:ext>
            </a:extLst>
          </p:cNvPr>
          <p:cNvSpPr>
            <a:spLocks noGrp="1"/>
          </p:cNvSpPr>
          <p:nvPr>
            <p:ph type="sldNum" sz="quarter" idx="12"/>
          </p:nvPr>
        </p:nvSpPr>
        <p:spPr/>
        <p:txBody>
          <a:bodyPr/>
          <a:lstStyle/>
          <a:p>
            <a:fld id="{90C2389C-3430-4069-9E08-8BBDF98C334F}" type="slidenum">
              <a:rPr lang="en-US" smtClean="0"/>
              <a:t>30</a:t>
            </a:fld>
            <a:endParaRPr lang="en-US" dirty="0"/>
          </a:p>
        </p:txBody>
      </p:sp>
    </p:spTree>
    <p:extLst>
      <p:ext uri="{BB962C8B-B14F-4D97-AF65-F5344CB8AC3E}">
        <p14:creationId xmlns:p14="http://schemas.microsoft.com/office/powerpoint/2010/main" val="3429609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546E27-D3FB-4771-9607-05666462C84C}"/>
              </a:ext>
            </a:extLst>
          </p:cNvPr>
          <p:cNvSpPr>
            <a:spLocks noGrp="1"/>
          </p:cNvSpPr>
          <p:nvPr>
            <p:ph type="title"/>
          </p:nvPr>
        </p:nvSpPr>
        <p:spPr>
          <a:xfrm>
            <a:off x="838200" y="673591"/>
            <a:ext cx="10515600" cy="932596"/>
          </a:xfrm>
        </p:spPr>
        <p:txBody>
          <a:bodyPr>
            <a:normAutofit fontScale="90000"/>
          </a:bodyPr>
          <a:lstStyle/>
          <a:p>
            <a:r>
              <a:rPr lang="de-DE" dirty="0" err="1"/>
              <a:t>Observed</a:t>
            </a:r>
            <a:r>
              <a:rPr lang="de-DE" dirty="0"/>
              <a:t>-Score </a:t>
            </a:r>
            <a:r>
              <a:rPr lang="de-DE" dirty="0" err="1"/>
              <a:t>Equating</a:t>
            </a:r>
            <a:br>
              <a:rPr lang="de-DE" dirty="0"/>
            </a:br>
            <a:r>
              <a:rPr lang="de-DE" sz="3100" dirty="0"/>
              <a:t>in a Random Groups Design</a:t>
            </a:r>
            <a:endParaRPr lang="en-US" dirty="0"/>
          </a:p>
        </p:txBody>
      </p:sp>
      <p:sp>
        <p:nvSpPr>
          <p:cNvPr id="3" name="Inhaltsplatzhalter 2">
            <a:extLst>
              <a:ext uri="{FF2B5EF4-FFF2-40B4-BE49-F238E27FC236}">
                <a16:creationId xmlns:a16="http://schemas.microsoft.com/office/drawing/2014/main" id="{9BEECF37-CFAC-40BE-B505-3BABA7E3EE1E}"/>
              </a:ext>
            </a:extLst>
          </p:cNvPr>
          <p:cNvSpPr>
            <a:spLocks noGrp="1"/>
          </p:cNvSpPr>
          <p:nvPr>
            <p:ph idx="1"/>
          </p:nvPr>
        </p:nvSpPr>
        <p:spPr/>
        <p:txBody>
          <a:bodyPr>
            <a:normAutofit lnSpcReduction="10000"/>
          </a:bodyPr>
          <a:lstStyle/>
          <a:p>
            <a:pPr marL="0" indent="0">
              <a:buNone/>
            </a:pPr>
            <a:r>
              <a:rPr lang="de-DE" sz="3200" dirty="0">
                <a:solidFill>
                  <a:schemeClr val="tx2"/>
                </a:solidFill>
                <a:latin typeface="Source Sans Pro Black" panose="020B0803030403020204" pitchFamily="34" charset="0"/>
                <a:ea typeface="Source Sans Pro Black" panose="020B0803030403020204" pitchFamily="34" charset="0"/>
              </a:rPr>
              <a:t>Points </a:t>
            </a:r>
            <a:r>
              <a:rPr lang="de-DE" sz="3200" dirty="0" err="1">
                <a:solidFill>
                  <a:schemeClr val="tx2"/>
                </a:solidFill>
                <a:latin typeface="Source Sans Pro Black" panose="020B0803030403020204" pitchFamily="34" charset="0"/>
                <a:ea typeface="Source Sans Pro Black" panose="020B0803030403020204" pitchFamily="34" charset="0"/>
              </a:rPr>
              <a:t>to</a:t>
            </a:r>
            <a:r>
              <a:rPr lang="de-DE" sz="3200" dirty="0">
                <a:solidFill>
                  <a:schemeClr val="tx2"/>
                </a:solidFill>
                <a:latin typeface="Source Sans Pro Black" panose="020B0803030403020204" pitchFamily="34" charset="0"/>
                <a:ea typeface="Source Sans Pro Black" panose="020B0803030403020204" pitchFamily="34" charset="0"/>
              </a:rPr>
              <a:t> </a:t>
            </a:r>
            <a:r>
              <a:rPr lang="de-DE" sz="3200" dirty="0" err="1">
                <a:solidFill>
                  <a:schemeClr val="tx2"/>
                </a:solidFill>
                <a:latin typeface="Source Sans Pro Black" panose="020B0803030403020204" pitchFamily="34" charset="0"/>
                <a:ea typeface="Source Sans Pro Black" panose="020B0803030403020204" pitchFamily="34" charset="0"/>
              </a:rPr>
              <a:t>consider</a:t>
            </a:r>
            <a:r>
              <a:rPr lang="de-DE" sz="3200" dirty="0">
                <a:solidFill>
                  <a:schemeClr val="tx2"/>
                </a:solidFill>
                <a:latin typeface="Source Sans Pro Black" panose="020B0803030403020204" pitchFamily="34" charset="0"/>
                <a:ea typeface="Source Sans Pro Black" panose="020B0803030403020204" pitchFamily="34" charset="0"/>
              </a:rPr>
              <a:t>:</a:t>
            </a:r>
          </a:p>
          <a:p>
            <a:r>
              <a:rPr lang="de-DE" dirty="0"/>
              <a:t>OSE-RG </a:t>
            </a:r>
            <a:r>
              <a:rPr lang="de-DE" dirty="0" err="1"/>
              <a:t>only</a:t>
            </a:r>
            <a:r>
              <a:rPr lang="de-DE" dirty="0"/>
              <a:t> </a:t>
            </a:r>
            <a:r>
              <a:rPr lang="de-DE" b="1" dirty="0" err="1"/>
              <a:t>aligns</a:t>
            </a:r>
            <a:r>
              <a:rPr lang="de-DE" b="1" dirty="0"/>
              <a:t> Measurement Units</a:t>
            </a:r>
          </a:p>
          <a:p>
            <a:r>
              <a:rPr lang="de-DE" b="1" dirty="0" err="1"/>
              <a:t>Systematic</a:t>
            </a:r>
            <a:r>
              <a:rPr lang="de-DE" dirty="0"/>
              <a:t> and </a:t>
            </a:r>
            <a:r>
              <a:rPr lang="de-DE" b="1" dirty="0" err="1"/>
              <a:t>random</a:t>
            </a:r>
            <a:r>
              <a:rPr lang="de-DE" b="1" dirty="0"/>
              <a:t> </a:t>
            </a:r>
            <a:r>
              <a:rPr lang="de-DE" b="1" dirty="0" err="1"/>
              <a:t>measurement</a:t>
            </a:r>
            <a:r>
              <a:rPr lang="de-DE" b="1" dirty="0"/>
              <a:t> </a:t>
            </a:r>
            <a:r>
              <a:rPr lang="de-DE" b="1" dirty="0" err="1"/>
              <a:t>errors</a:t>
            </a:r>
            <a:r>
              <a:rPr lang="de-DE" dirty="0"/>
              <a:t> </a:t>
            </a:r>
            <a:r>
              <a:rPr lang="de-DE" dirty="0" err="1"/>
              <a:t>are</a:t>
            </a:r>
            <a:r>
              <a:rPr lang="de-DE" dirty="0"/>
              <a:t> </a:t>
            </a:r>
            <a:r>
              <a:rPr lang="de-DE" dirty="0" err="1"/>
              <a:t>preserved</a:t>
            </a:r>
            <a:endParaRPr lang="de-DE" dirty="0"/>
          </a:p>
          <a:p>
            <a:r>
              <a:rPr lang="de-DE" b="1" dirty="0"/>
              <a:t>Mode </a:t>
            </a:r>
            <a:r>
              <a:rPr lang="de-DE" b="1" dirty="0" err="1"/>
              <a:t>dependent</a:t>
            </a:r>
            <a:r>
              <a:rPr lang="de-DE" b="1" dirty="0"/>
              <a:t> </a:t>
            </a:r>
            <a:r>
              <a:rPr lang="de-DE" b="1" dirty="0" err="1"/>
              <a:t>errors</a:t>
            </a:r>
            <a:r>
              <a:rPr lang="de-DE" b="1" dirty="0"/>
              <a:t> </a:t>
            </a:r>
            <a:r>
              <a:rPr lang="de-DE" b="1" dirty="0" err="1"/>
              <a:t>of</a:t>
            </a:r>
            <a:r>
              <a:rPr lang="de-DE" b="1" dirty="0"/>
              <a:t> </a:t>
            </a:r>
            <a:r>
              <a:rPr lang="de-DE" b="1" dirty="0" err="1"/>
              <a:t>representation</a:t>
            </a:r>
            <a:r>
              <a:rPr lang="de-DE" b="1" dirty="0"/>
              <a:t> </a:t>
            </a:r>
            <a:br>
              <a:rPr lang="de-DE" b="1" dirty="0"/>
            </a:br>
            <a:r>
              <a:rPr lang="de-DE" dirty="0" err="1"/>
              <a:t>can</a:t>
            </a:r>
            <a:r>
              <a:rPr lang="de-DE" dirty="0"/>
              <a:t> </a:t>
            </a:r>
            <a:r>
              <a:rPr lang="de-DE" dirty="0" err="1"/>
              <a:t>bias</a:t>
            </a:r>
            <a:r>
              <a:rPr lang="de-DE" dirty="0"/>
              <a:t> the </a:t>
            </a:r>
            <a:r>
              <a:rPr lang="de-DE" dirty="0" err="1"/>
              <a:t>Equating</a:t>
            </a:r>
            <a:r>
              <a:rPr lang="de-DE" dirty="0"/>
              <a:t> </a:t>
            </a:r>
            <a:r>
              <a:rPr lang="de-DE" dirty="0" err="1"/>
              <a:t>Result</a:t>
            </a:r>
            <a:r>
              <a:rPr lang="de-DE" dirty="0"/>
              <a:t>!</a:t>
            </a:r>
          </a:p>
          <a:p>
            <a:pPr marL="0" indent="0">
              <a:buNone/>
            </a:pPr>
            <a:endParaRPr lang="de-DE" dirty="0"/>
          </a:p>
          <a:p>
            <a:pPr marL="0" indent="0">
              <a:buNone/>
            </a:pPr>
            <a:r>
              <a:rPr lang="de-DE" sz="3200" dirty="0" err="1">
                <a:solidFill>
                  <a:schemeClr val="tx2"/>
                </a:solidFill>
                <a:latin typeface="Source Sans Pro Black" panose="020B0803030403020204" pitchFamily="34" charset="0"/>
                <a:ea typeface="Source Sans Pro Black" panose="020B0803030403020204" pitchFamily="34" charset="0"/>
              </a:rPr>
              <a:t>Mitigating</a:t>
            </a:r>
            <a:r>
              <a:rPr lang="de-DE" sz="3200" dirty="0">
                <a:solidFill>
                  <a:schemeClr val="tx2"/>
                </a:solidFill>
                <a:latin typeface="Source Sans Pro Black" panose="020B0803030403020204" pitchFamily="34" charset="0"/>
                <a:ea typeface="Source Sans Pro Black" panose="020B0803030403020204" pitchFamily="34" charset="0"/>
              </a:rPr>
              <a:t> </a:t>
            </a:r>
            <a:r>
              <a:rPr lang="de-DE" sz="3200" dirty="0" err="1">
                <a:solidFill>
                  <a:schemeClr val="tx2"/>
                </a:solidFill>
                <a:latin typeface="Source Sans Pro Black" panose="020B0803030403020204" pitchFamily="34" charset="0"/>
                <a:ea typeface="Source Sans Pro Black" panose="020B0803030403020204" pitchFamily="34" charset="0"/>
              </a:rPr>
              <a:t>differences</a:t>
            </a:r>
            <a:r>
              <a:rPr lang="de-DE" sz="3200" dirty="0">
                <a:solidFill>
                  <a:schemeClr val="tx2"/>
                </a:solidFill>
                <a:latin typeface="Source Sans Pro Black" panose="020B0803030403020204" pitchFamily="34" charset="0"/>
                <a:ea typeface="Source Sans Pro Black" panose="020B0803030403020204" pitchFamily="34" charset="0"/>
              </a:rPr>
              <a:t> in </a:t>
            </a:r>
            <a:r>
              <a:rPr lang="de-DE" sz="3200" dirty="0" err="1">
                <a:solidFill>
                  <a:schemeClr val="tx2"/>
                </a:solidFill>
                <a:latin typeface="Source Sans Pro Black" panose="020B0803030403020204" pitchFamily="34" charset="0"/>
                <a:ea typeface="Source Sans Pro Black" panose="020B0803030403020204" pitchFamily="34" charset="0"/>
              </a:rPr>
              <a:t>representation</a:t>
            </a:r>
            <a:r>
              <a:rPr lang="de-DE" sz="3200" dirty="0">
                <a:solidFill>
                  <a:schemeClr val="tx2"/>
                </a:solidFill>
                <a:latin typeface="Source Sans Pro Black" panose="020B0803030403020204" pitchFamily="34" charset="0"/>
                <a:ea typeface="Source Sans Pro Black" panose="020B0803030403020204" pitchFamily="34" charset="0"/>
              </a:rPr>
              <a:t>:</a:t>
            </a:r>
          </a:p>
          <a:p>
            <a:r>
              <a:rPr lang="de-DE" b="1" dirty="0"/>
              <a:t>Adjustment </a:t>
            </a:r>
            <a:r>
              <a:rPr lang="de-DE" b="1" dirty="0" err="1"/>
              <a:t>weights</a:t>
            </a:r>
            <a:endParaRPr lang="de-DE" b="1" dirty="0"/>
          </a:p>
          <a:p>
            <a:r>
              <a:rPr lang="de-DE" b="1" dirty="0"/>
              <a:t>NEC </a:t>
            </a:r>
            <a:r>
              <a:rPr lang="de-DE" b="1" dirty="0" err="1"/>
              <a:t>Equating</a:t>
            </a:r>
            <a:r>
              <a:rPr lang="de-DE" b="1" dirty="0"/>
              <a:t> </a:t>
            </a:r>
            <a:r>
              <a:rPr lang="de-DE" dirty="0"/>
              <a:t>(Non-</a:t>
            </a:r>
            <a:r>
              <a:rPr lang="de-DE" dirty="0" err="1"/>
              <a:t>equivalent</a:t>
            </a:r>
            <a:r>
              <a:rPr lang="de-DE" dirty="0"/>
              <a:t> </a:t>
            </a:r>
            <a:r>
              <a:rPr lang="de-DE" dirty="0" err="1"/>
              <a:t>groups</a:t>
            </a:r>
            <a:r>
              <a:rPr lang="de-DE" dirty="0"/>
              <a:t> </a:t>
            </a:r>
            <a:r>
              <a:rPr lang="de-DE" dirty="0" err="1"/>
              <a:t>with</a:t>
            </a:r>
            <a:r>
              <a:rPr lang="de-DE" dirty="0"/>
              <a:t> </a:t>
            </a:r>
            <a:r>
              <a:rPr lang="de-DE" dirty="0" err="1"/>
              <a:t>covariates</a:t>
            </a:r>
            <a:r>
              <a:rPr lang="de-DE" dirty="0"/>
              <a:t> design)</a:t>
            </a:r>
            <a:endParaRPr lang="en-US" dirty="0"/>
          </a:p>
        </p:txBody>
      </p:sp>
      <p:sp>
        <p:nvSpPr>
          <p:cNvPr id="4" name="Foliennummernplatzhalter 3">
            <a:extLst>
              <a:ext uri="{FF2B5EF4-FFF2-40B4-BE49-F238E27FC236}">
                <a16:creationId xmlns:a16="http://schemas.microsoft.com/office/drawing/2014/main" id="{39699FA1-6349-4147-B99D-42E57BDE442D}"/>
              </a:ext>
            </a:extLst>
          </p:cNvPr>
          <p:cNvSpPr>
            <a:spLocks noGrp="1"/>
          </p:cNvSpPr>
          <p:nvPr>
            <p:ph type="sldNum" sz="quarter" idx="12"/>
          </p:nvPr>
        </p:nvSpPr>
        <p:spPr/>
        <p:txBody>
          <a:bodyPr/>
          <a:lstStyle/>
          <a:p>
            <a:fld id="{90C2389C-3430-4069-9E08-8BBDF98C334F}" type="slidenum">
              <a:rPr lang="en-US" smtClean="0"/>
              <a:t>31</a:t>
            </a:fld>
            <a:endParaRPr lang="en-US" dirty="0"/>
          </a:p>
        </p:txBody>
      </p:sp>
    </p:spTree>
    <p:extLst>
      <p:ext uri="{BB962C8B-B14F-4D97-AF65-F5344CB8AC3E}">
        <p14:creationId xmlns:p14="http://schemas.microsoft.com/office/powerpoint/2010/main" val="1751472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pieren 40">
            <a:extLst>
              <a:ext uri="{FF2B5EF4-FFF2-40B4-BE49-F238E27FC236}">
                <a16:creationId xmlns:a16="http://schemas.microsoft.com/office/drawing/2014/main" id="{C33617B3-D0DF-4E07-9E14-2756B76B5496}"/>
              </a:ext>
            </a:extLst>
          </p:cNvPr>
          <p:cNvGrpSpPr/>
          <p:nvPr/>
        </p:nvGrpSpPr>
        <p:grpSpPr>
          <a:xfrm>
            <a:off x="1275307" y="2190864"/>
            <a:ext cx="1363825" cy="1397755"/>
            <a:chOff x="1471114" y="2463767"/>
            <a:chExt cx="1363825" cy="1397755"/>
          </a:xfrm>
        </p:grpSpPr>
        <p:grpSp>
          <p:nvGrpSpPr>
            <p:cNvPr id="30" name="Gruppieren 29">
              <a:extLst>
                <a:ext uri="{FF2B5EF4-FFF2-40B4-BE49-F238E27FC236}">
                  <a16:creationId xmlns:a16="http://schemas.microsoft.com/office/drawing/2014/main" id="{0291B734-7E38-4230-8C40-AE761A0CF2F7}"/>
                </a:ext>
              </a:extLst>
            </p:cNvPr>
            <p:cNvGrpSpPr/>
            <p:nvPr/>
          </p:nvGrpSpPr>
          <p:grpSpPr>
            <a:xfrm>
              <a:off x="1708359" y="2463767"/>
              <a:ext cx="1126580" cy="1097770"/>
              <a:chOff x="2921960" y="4150898"/>
              <a:chExt cx="2237297" cy="2180084"/>
            </a:xfrm>
          </p:grpSpPr>
          <p:sp>
            <p:nvSpPr>
              <p:cNvPr id="4" name="Ellipse 3">
                <a:extLst>
                  <a:ext uri="{FF2B5EF4-FFF2-40B4-BE49-F238E27FC236}">
                    <a16:creationId xmlns:a16="http://schemas.microsoft.com/office/drawing/2014/main" id="{8939F224-E3C1-4186-9423-DF3CEA050DA8}"/>
                  </a:ext>
                </a:extLst>
              </p:cNvPr>
              <p:cNvSpPr/>
              <p:nvPr/>
            </p:nvSpPr>
            <p:spPr>
              <a:xfrm rot="1152360">
                <a:off x="4623547" y="4973085"/>
                <a:ext cx="535710" cy="535710"/>
              </a:xfrm>
              <a:prstGeom prst="ellipse">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hteck 4">
                <a:extLst>
                  <a:ext uri="{FF2B5EF4-FFF2-40B4-BE49-F238E27FC236}">
                    <a16:creationId xmlns:a16="http://schemas.microsoft.com/office/drawing/2014/main" id="{4CCC9237-1A88-481C-9EAA-6DC34A7C32E8}"/>
                  </a:ext>
                </a:extLst>
              </p:cNvPr>
              <p:cNvSpPr/>
              <p:nvPr/>
            </p:nvSpPr>
            <p:spPr>
              <a:xfrm>
                <a:off x="2921960" y="4150898"/>
                <a:ext cx="1191490" cy="397164"/>
              </a:xfrm>
              <a:prstGeom prst="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hteck 5">
                <a:extLst>
                  <a:ext uri="{FF2B5EF4-FFF2-40B4-BE49-F238E27FC236}">
                    <a16:creationId xmlns:a16="http://schemas.microsoft.com/office/drawing/2014/main" id="{04443F38-9E53-458A-A11E-2C7E6062C240}"/>
                  </a:ext>
                </a:extLst>
              </p:cNvPr>
              <p:cNvSpPr/>
              <p:nvPr/>
            </p:nvSpPr>
            <p:spPr>
              <a:xfrm>
                <a:off x="2921960" y="4740161"/>
                <a:ext cx="1191490" cy="397164"/>
              </a:xfrm>
              <a:prstGeom prst="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hteck 6">
                <a:extLst>
                  <a:ext uri="{FF2B5EF4-FFF2-40B4-BE49-F238E27FC236}">
                    <a16:creationId xmlns:a16="http://schemas.microsoft.com/office/drawing/2014/main" id="{11D7AB7E-3E6B-4B5D-8F1F-B9A1CF7FE2E2}"/>
                  </a:ext>
                </a:extLst>
              </p:cNvPr>
              <p:cNvSpPr/>
              <p:nvPr/>
            </p:nvSpPr>
            <p:spPr>
              <a:xfrm>
                <a:off x="2921960" y="5344557"/>
                <a:ext cx="1191490" cy="397164"/>
              </a:xfrm>
              <a:prstGeom prst="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 name="Rechteck 7">
                <a:extLst>
                  <a:ext uri="{FF2B5EF4-FFF2-40B4-BE49-F238E27FC236}">
                    <a16:creationId xmlns:a16="http://schemas.microsoft.com/office/drawing/2014/main" id="{F02C7473-8723-4C4A-B055-841ACFB578A1}"/>
                  </a:ext>
                </a:extLst>
              </p:cNvPr>
              <p:cNvSpPr/>
              <p:nvPr/>
            </p:nvSpPr>
            <p:spPr>
              <a:xfrm>
                <a:off x="2921960" y="5933818"/>
                <a:ext cx="1191490" cy="397164"/>
              </a:xfrm>
              <a:prstGeom prst="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cxnSp>
            <p:nvCxnSpPr>
              <p:cNvPr id="9" name="Gerade Verbindung mit Pfeil 8">
                <a:extLst>
                  <a:ext uri="{FF2B5EF4-FFF2-40B4-BE49-F238E27FC236}">
                    <a16:creationId xmlns:a16="http://schemas.microsoft.com/office/drawing/2014/main" id="{7942104F-A552-4569-9D7C-4F31B7DC75C1}"/>
                  </a:ext>
                </a:extLst>
              </p:cNvPr>
              <p:cNvCxnSpPr>
                <a:stCxn id="5" idx="3"/>
                <a:endCxn id="4" idx="1"/>
              </p:cNvCxnSpPr>
              <p:nvPr/>
            </p:nvCxnSpPr>
            <p:spPr>
              <a:xfrm>
                <a:off x="4113450" y="4349480"/>
                <a:ext cx="661399" cy="650294"/>
              </a:xfrm>
              <a:prstGeom prst="straightConnector1">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ACAE9A64-7D39-458A-AC22-194E4426CC3B}"/>
                  </a:ext>
                </a:extLst>
              </p:cNvPr>
              <p:cNvCxnSpPr>
                <a:stCxn id="6" idx="3"/>
                <a:endCxn id="4" idx="2"/>
              </p:cNvCxnSpPr>
              <p:nvPr/>
            </p:nvCxnSpPr>
            <p:spPr>
              <a:xfrm>
                <a:off x="4113450" y="4938743"/>
                <a:ext cx="525006" cy="214082"/>
              </a:xfrm>
              <a:prstGeom prst="straightConnector1">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E13A99C-7558-4F57-AF30-D96870D93DCC}"/>
                  </a:ext>
                </a:extLst>
              </p:cNvPr>
              <p:cNvCxnSpPr>
                <a:stCxn id="7" idx="3"/>
                <a:endCxn id="4" idx="3"/>
              </p:cNvCxnSpPr>
              <p:nvPr/>
            </p:nvCxnSpPr>
            <p:spPr>
              <a:xfrm flipV="1">
                <a:off x="4113450" y="5357493"/>
                <a:ext cx="536786" cy="185646"/>
              </a:xfrm>
              <a:prstGeom prst="straightConnector1">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8E4CF22D-9328-4412-A0AA-73E90AAF4F2C}"/>
                  </a:ext>
                </a:extLst>
              </p:cNvPr>
              <p:cNvCxnSpPr>
                <a:stCxn id="8" idx="3"/>
                <a:endCxn id="4" idx="4"/>
              </p:cNvCxnSpPr>
              <p:nvPr/>
            </p:nvCxnSpPr>
            <p:spPr>
              <a:xfrm flipV="1">
                <a:off x="4113450" y="5493887"/>
                <a:ext cx="689837" cy="638513"/>
              </a:xfrm>
              <a:prstGeom prst="straightConnector1">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uppieren 30">
              <a:extLst>
                <a:ext uri="{FF2B5EF4-FFF2-40B4-BE49-F238E27FC236}">
                  <a16:creationId xmlns:a16="http://schemas.microsoft.com/office/drawing/2014/main" id="{553A673F-957A-48E3-88BB-38E8D75929FE}"/>
                </a:ext>
              </a:extLst>
            </p:cNvPr>
            <p:cNvGrpSpPr/>
            <p:nvPr/>
          </p:nvGrpSpPr>
          <p:grpSpPr>
            <a:xfrm>
              <a:off x="1471114" y="2763752"/>
              <a:ext cx="1126580" cy="1097770"/>
              <a:chOff x="2921960" y="4150898"/>
              <a:chExt cx="2237297" cy="2180084"/>
            </a:xfrm>
            <a:solidFill>
              <a:schemeClr val="bg1">
                <a:alpha val="80000"/>
              </a:schemeClr>
            </a:solidFill>
          </p:grpSpPr>
          <p:sp>
            <p:nvSpPr>
              <p:cNvPr id="32" name="Ellipse 31">
                <a:extLst>
                  <a:ext uri="{FF2B5EF4-FFF2-40B4-BE49-F238E27FC236}">
                    <a16:creationId xmlns:a16="http://schemas.microsoft.com/office/drawing/2014/main" id="{3F4E8A89-4A3F-464F-B034-01ECA40FCD41}"/>
                  </a:ext>
                </a:extLst>
              </p:cNvPr>
              <p:cNvSpPr/>
              <p:nvPr/>
            </p:nvSpPr>
            <p:spPr>
              <a:xfrm rot="1152360">
                <a:off x="4623547" y="4973085"/>
                <a:ext cx="535710" cy="535710"/>
              </a:xfrm>
              <a:prstGeom prst="ellipse">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hteck 32">
                <a:extLst>
                  <a:ext uri="{FF2B5EF4-FFF2-40B4-BE49-F238E27FC236}">
                    <a16:creationId xmlns:a16="http://schemas.microsoft.com/office/drawing/2014/main" id="{118477D3-35F4-4447-B088-1F258205569B}"/>
                  </a:ext>
                </a:extLst>
              </p:cNvPr>
              <p:cNvSpPr/>
              <p:nvPr/>
            </p:nvSpPr>
            <p:spPr>
              <a:xfrm>
                <a:off x="2921960" y="4150898"/>
                <a:ext cx="1191490" cy="397164"/>
              </a:xfrm>
              <a:prstGeom prst="rect">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4" name="Rechteck 33">
                <a:extLst>
                  <a:ext uri="{FF2B5EF4-FFF2-40B4-BE49-F238E27FC236}">
                    <a16:creationId xmlns:a16="http://schemas.microsoft.com/office/drawing/2014/main" id="{6E5D32EE-BFC0-4CA6-90FA-043B0BD6309D}"/>
                  </a:ext>
                </a:extLst>
              </p:cNvPr>
              <p:cNvSpPr/>
              <p:nvPr/>
            </p:nvSpPr>
            <p:spPr>
              <a:xfrm>
                <a:off x="2921960" y="4740161"/>
                <a:ext cx="1191490" cy="397164"/>
              </a:xfrm>
              <a:prstGeom prst="rect">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hteck 34">
                <a:extLst>
                  <a:ext uri="{FF2B5EF4-FFF2-40B4-BE49-F238E27FC236}">
                    <a16:creationId xmlns:a16="http://schemas.microsoft.com/office/drawing/2014/main" id="{F64CE76D-A9F7-4AE7-A16C-EA909FA3750C}"/>
                  </a:ext>
                </a:extLst>
              </p:cNvPr>
              <p:cNvSpPr/>
              <p:nvPr/>
            </p:nvSpPr>
            <p:spPr>
              <a:xfrm>
                <a:off x="2921960" y="5344557"/>
                <a:ext cx="1191490" cy="397164"/>
              </a:xfrm>
              <a:prstGeom prst="rect">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6" name="Rechteck 35">
                <a:extLst>
                  <a:ext uri="{FF2B5EF4-FFF2-40B4-BE49-F238E27FC236}">
                    <a16:creationId xmlns:a16="http://schemas.microsoft.com/office/drawing/2014/main" id="{EB804DF4-4635-4978-8871-C33353030775}"/>
                  </a:ext>
                </a:extLst>
              </p:cNvPr>
              <p:cNvSpPr/>
              <p:nvPr/>
            </p:nvSpPr>
            <p:spPr>
              <a:xfrm>
                <a:off x="2921960" y="5933818"/>
                <a:ext cx="1191490" cy="397164"/>
              </a:xfrm>
              <a:prstGeom prst="rect">
                <a:avLst/>
              </a:prstGeom>
              <a:grp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cxnSp>
            <p:nvCxnSpPr>
              <p:cNvPr id="37" name="Gerade Verbindung mit Pfeil 36">
                <a:extLst>
                  <a:ext uri="{FF2B5EF4-FFF2-40B4-BE49-F238E27FC236}">
                    <a16:creationId xmlns:a16="http://schemas.microsoft.com/office/drawing/2014/main" id="{EA51CC98-51C8-4E73-AD63-4547956A952D}"/>
                  </a:ext>
                </a:extLst>
              </p:cNvPr>
              <p:cNvCxnSpPr>
                <a:stCxn id="33" idx="3"/>
                <a:endCxn id="32" idx="1"/>
              </p:cNvCxnSpPr>
              <p:nvPr/>
            </p:nvCxnSpPr>
            <p:spPr>
              <a:xfrm>
                <a:off x="4113450" y="4349480"/>
                <a:ext cx="661399" cy="650294"/>
              </a:xfrm>
              <a:prstGeom prst="straightConnector1">
                <a:avLst/>
              </a:prstGeom>
              <a:grpFill/>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AEC8DE08-EF82-41E1-AE7C-E8BC66324245}"/>
                  </a:ext>
                </a:extLst>
              </p:cNvPr>
              <p:cNvCxnSpPr>
                <a:stCxn id="34" idx="3"/>
                <a:endCxn id="32" idx="2"/>
              </p:cNvCxnSpPr>
              <p:nvPr/>
            </p:nvCxnSpPr>
            <p:spPr>
              <a:xfrm>
                <a:off x="4113450" y="4938743"/>
                <a:ext cx="525006" cy="214082"/>
              </a:xfrm>
              <a:prstGeom prst="straightConnector1">
                <a:avLst/>
              </a:prstGeom>
              <a:grpFill/>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BAB6F5A0-C9AB-4A86-B87E-0F2080122579}"/>
                  </a:ext>
                </a:extLst>
              </p:cNvPr>
              <p:cNvCxnSpPr>
                <a:stCxn id="35" idx="3"/>
                <a:endCxn id="32" idx="3"/>
              </p:cNvCxnSpPr>
              <p:nvPr/>
            </p:nvCxnSpPr>
            <p:spPr>
              <a:xfrm flipV="1">
                <a:off x="4113450" y="5357493"/>
                <a:ext cx="536786" cy="185646"/>
              </a:xfrm>
              <a:prstGeom prst="straightConnector1">
                <a:avLst/>
              </a:prstGeom>
              <a:grpFill/>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9702B68B-86E2-40BB-A6F2-7D742D6D5C4D}"/>
                  </a:ext>
                </a:extLst>
              </p:cNvPr>
              <p:cNvCxnSpPr>
                <a:stCxn id="36" idx="3"/>
                <a:endCxn id="32" idx="4"/>
              </p:cNvCxnSpPr>
              <p:nvPr/>
            </p:nvCxnSpPr>
            <p:spPr>
              <a:xfrm flipV="1">
                <a:off x="4113450" y="5493887"/>
                <a:ext cx="689837" cy="638513"/>
              </a:xfrm>
              <a:prstGeom prst="straightConnector1">
                <a:avLst/>
              </a:prstGeom>
              <a:grpFill/>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Gruppieren 90">
            <a:extLst>
              <a:ext uri="{FF2B5EF4-FFF2-40B4-BE49-F238E27FC236}">
                <a16:creationId xmlns:a16="http://schemas.microsoft.com/office/drawing/2014/main" id="{6CB4A7DE-79C9-4578-BEB7-7BAB68BD9A04}"/>
              </a:ext>
            </a:extLst>
          </p:cNvPr>
          <p:cNvGrpSpPr/>
          <p:nvPr/>
        </p:nvGrpSpPr>
        <p:grpSpPr>
          <a:xfrm>
            <a:off x="9321301" y="2310759"/>
            <a:ext cx="1828182" cy="1157964"/>
            <a:chOff x="1025796" y="2532165"/>
            <a:chExt cx="3007313" cy="1904823"/>
          </a:xfrm>
          <a:gradFill>
            <a:gsLst>
              <a:gs pos="0">
                <a:schemeClr val="accent6"/>
              </a:gs>
              <a:gs pos="50000">
                <a:schemeClr val="accent1"/>
              </a:gs>
              <a:gs pos="100000">
                <a:schemeClr val="accent5"/>
              </a:gs>
            </a:gsLst>
            <a:lin ang="2700000" scaled="0"/>
          </a:gradFill>
        </p:grpSpPr>
        <p:sp>
          <p:nvSpPr>
            <p:cNvPr id="85" name="Freihandform: Form 84">
              <a:extLst>
                <a:ext uri="{FF2B5EF4-FFF2-40B4-BE49-F238E27FC236}">
                  <a16:creationId xmlns:a16="http://schemas.microsoft.com/office/drawing/2014/main" id="{43778F06-264B-4A28-B311-2DC854BCB8CC}"/>
                </a:ext>
              </a:extLst>
            </p:cNvPr>
            <p:cNvSpPr/>
            <p:nvPr/>
          </p:nvSpPr>
          <p:spPr>
            <a:xfrm>
              <a:off x="1025796" y="2533608"/>
              <a:ext cx="907677" cy="1871633"/>
            </a:xfrm>
            <a:custGeom>
              <a:avLst/>
              <a:gdLst>
                <a:gd name="connsiteX0" fmla="*/ 785019 w 907677"/>
                <a:gd name="connsiteY0" fmla="*/ 131317 h 1871633"/>
                <a:gd name="connsiteX1" fmla="*/ 645043 w 907677"/>
                <a:gd name="connsiteY1" fmla="*/ 36076 h 1871633"/>
                <a:gd name="connsiteX2" fmla="*/ 464662 w 907677"/>
                <a:gd name="connsiteY2" fmla="*/ 0 h 1871633"/>
                <a:gd name="connsiteX3" fmla="*/ 265521 w 907677"/>
                <a:gd name="connsiteY3" fmla="*/ 40405 h 1871633"/>
                <a:gd name="connsiteX4" fmla="*/ 124102 w 907677"/>
                <a:gd name="connsiteY4" fmla="*/ 147191 h 1871633"/>
                <a:gd name="connsiteX5" fmla="*/ 40405 w 907677"/>
                <a:gd name="connsiteY5" fmla="*/ 307369 h 1871633"/>
                <a:gd name="connsiteX6" fmla="*/ 11544 w 907677"/>
                <a:gd name="connsiteY6" fmla="*/ 503624 h 1871633"/>
                <a:gd name="connsiteX7" fmla="*/ 69266 w 907677"/>
                <a:gd name="connsiteY7" fmla="*/ 792233 h 1871633"/>
                <a:gd name="connsiteX8" fmla="*/ 298711 w 907677"/>
                <a:gd name="connsiteY8" fmla="*/ 976944 h 1871633"/>
                <a:gd name="connsiteX9" fmla="*/ 487751 w 907677"/>
                <a:gd name="connsiteY9" fmla="*/ 1054868 h 1871633"/>
                <a:gd name="connsiteX10" fmla="*/ 567118 w 907677"/>
                <a:gd name="connsiteY10" fmla="*/ 1093831 h 1871633"/>
                <a:gd name="connsiteX11" fmla="*/ 613296 w 907677"/>
                <a:gd name="connsiteY11" fmla="*/ 1140008 h 1871633"/>
                <a:gd name="connsiteX12" fmla="*/ 634942 w 907677"/>
                <a:gd name="connsiteY12" fmla="*/ 1215047 h 1871633"/>
                <a:gd name="connsiteX13" fmla="*/ 640714 w 907677"/>
                <a:gd name="connsiteY13" fmla="*/ 1333376 h 1871633"/>
                <a:gd name="connsiteX14" fmla="*/ 634942 w 907677"/>
                <a:gd name="connsiteY14" fmla="*/ 1447377 h 1871633"/>
                <a:gd name="connsiteX15" fmla="*/ 610410 w 907677"/>
                <a:gd name="connsiteY15" fmla="*/ 1533960 h 1871633"/>
                <a:gd name="connsiteX16" fmla="*/ 554131 w 907677"/>
                <a:gd name="connsiteY16" fmla="*/ 1588796 h 1871633"/>
                <a:gd name="connsiteX17" fmla="*/ 448788 w 907677"/>
                <a:gd name="connsiteY17" fmla="*/ 1607556 h 1871633"/>
                <a:gd name="connsiteX18" fmla="*/ 305926 w 907677"/>
                <a:gd name="connsiteY18" fmla="*/ 1549834 h 1871633"/>
                <a:gd name="connsiteX19" fmla="*/ 262635 w 907677"/>
                <a:gd name="connsiteY19" fmla="*/ 1418516 h 1871633"/>
                <a:gd name="connsiteX20" fmla="*/ 262635 w 907677"/>
                <a:gd name="connsiteY20" fmla="*/ 1336263 h 1871633"/>
                <a:gd name="connsiteX21" fmla="*/ 0 w 907677"/>
                <a:gd name="connsiteY21" fmla="*/ 1336263 h 1871633"/>
                <a:gd name="connsiteX22" fmla="*/ 0 w 907677"/>
                <a:gd name="connsiteY22" fmla="*/ 1434390 h 1871633"/>
                <a:gd name="connsiteX23" fmla="*/ 34633 w 907677"/>
                <a:gd name="connsiteY23" fmla="*/ 1607556 h 1871633"/>
                <a:gd name="connsiteX24" fmla="*/ 128431 w 907677"/>
                <a:gd name="connsiteY24" fmla="*/ 1746088 h 1871633"/>
                <a:gd name="connsiteX25" fmla="*/ 271293 w 907677"/>
                <a:gd name="connsiteY25" fmla="*/ 1838443 h 1871633"/>
                <a:gd name="connsiteX26" fmla="*/ 450231 w 907677"/>
                <a:gd name="connsiteY26" fmla="*/ 1871633 h 1871633"/>
                <a:gd name="connsiteX27" fmla="*/ 665246 w 907677"/>
                <a:gd name="connsiteY27" fmla="*/ 1829785 h 1871633"/>
                <a:gd name="connsiteX28" fmla="*/ 806664 w 907677"/>
                <a:gd name="connsiteY28" fmla="*/ 1717227 h 1871633"/>
                <a:gd name="connsiteX29" fmla="*/ 883146 w 907677"/>
                <a:gd name="connsiteY29" fmla="*/ 1546948 h 1871633"/>
                <a:gd name="connsiteX30" fmla="*/ 906235 w 907677"/>
                <a:gd name="connsiteY30" fmla="*/ 1330490 h 1871633"/>
                <a:gd name="connsiteX31" fmla="*/ 896133 w 907677"/>
                <a:gd name="connsiteY31" fmla="*/ 1150109 h 1871633"/>
                <a:gd name="connsiteX32" fmla="*/ 855728 w 907677"/>
                <a:gd name="connsiteY32" fmla="*/ 1010134 h 1871633"/>
                <a:gd name="connsiteX33" fmla="*/ 772031 w 907677"/>
                <a:gd name="connsiteY33" fmla="*/ 904791 h 1871633"/>
                <a:gd name="connsiteX34" fmla="*/ 629169 w 907677"/>
                <a:gd name="connsiteY34" fmla="*/ 825424 h 1871633"/>
                <a:gd name="connsiteX35" fmla="*/ 427142 w 907677"/>
                <a:gd name="connsiteY35" fmla="*/ 744613 h 1871633"/>
                <a:gd name="connsiteX36" fmla="*/ 346332 w 907677"/>
                <a:gd name="connsiteY36" fmla="*/ 702764 h 1871633"/>
                <a:gd name="connsiteX37" fmla="*/ 301597 w 907677"/>
                <a:gd name="connsiteY37" fmla="*/ 655144 h 1871633"/>
                <a:gd name="connsiteX38" fmla="*/ 282838 w 907677"/>
                <a:gd name="connsiteY38" fmla="*/ 590207 h 1871633"/>
                <a:gd name="connsiteX39" fmla="*/ 278508 w 907677"/>
                <a:gd name="connsiteY39" fmla="*/ 497852 h 1871633"/>
                <a:gd name="connsiteX40" fmla="*/ 285724 w 907677"/>
                <a:gd name="connsiteY40" fmla="*/ 408383 h 1871633"/>
                <a:gd name="connsiteX41" fmla="*/ 313142 w 907677"/>
                <a:gd name="connsiteY41" fmla="*/ 333344 h 1871633"/>
                <a:gd name="connsiteX42" fmla="*/ 367978 w 907677"/>
                <a:gd name="connsiteY42" fmla="*/ 279951 h 1871633"/>
                <a:gd name="connsiteX43" fmla="*/ 457447 w 907677"/>
                <a:gd name="connsiteY43" fmla="*/ 259749 h 1871633"/>
                <a:gd name="connsiteX44" fmla="*/ 600308 w 907677"/>
                <a:gd name="connsiteY44" fmla="*/ 326129 h 1871633"/>
                <a:gd name="connsiteX45" fmla="*/ 643600 w 907677"/>
                <a:gd name="connsiteY45" fmla="*/ 481978 h 1871633"/>
                <a:gd name="connsiteX46" fmla="*/ 643600 w 907677"/>
                <a:gd name="connsiteY46" fmla="*/ 541143 h 1871633"/>
                <a:gd name="connsiteX47" fmla="*/ 907678 w 907677"/>
                <a:gd name="connsiteY47" fmla="*/ 541143 h 1871633"/>
                <a:gd name="connsiteX48" fmla="*/ 907678 w 907677"/>
                <a:gd name="connsiteY48" fmla="*/ 411269 h 1871633"/>
                <a:gd name="connsiteX49" fmla="*/ 875931 w 907677"/>
                <a:gd name="connsiteY49" fmla="*/ 259749 h 1871633"/>
                <a:gd name="connsiteX50" fmla="*/ 785019 w 907677"/>
                <a:gd name="connsiteY50" fmla="*/ 131317 h 187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07677" h="1871633">
                  <a:moveTo>
                    <a:pt x="785019" y="131317"/>
                  </a:moveTo>
                  <a:cubicBezTo>
                    <a:pt x="746056" y="92355"/>
                    <a:pt x="699879" y="59165"/>
                    <a:pt x="645043" y="36076"/>
                  </a:cubicBezTo>
                  <a:cubicBezTo>
                    <a:pt x="590207" y="11544"/>
                    <a:pt x="531042" y="0"/>
                    <a:pt x="464662" y="0"/>
                  </a:cubicBezTo>
                  <a:cubicBezTo>
                    <a:pt x="388180" y="0"/>
                    <a:pt x="321800" y="12987"/>
                    <a:pt x="265521" y="40405"/>
                  </a:cubicBezTo>
                  <a:cubicBezTo>
                    <a:pt x="209242" y="67823"/>
                    <a:pt x="161622" y="102456"/>
                    <a:pt x="124102" y="147191"/>
                  </a:cubicBezTo>
                  <a:cubicBezTo>
                    <a:pt x="86583" y="191925"/>
                    <a:pt x="59165" y="245318"/>
                    <a:pt x="40405" y="307369"/>
                  </a:cubicBezTo>
                  <a:cubicBezTo>
                    <a:pt x="21646" y="369420"/>
                    <a:pt x="11544" y="434357"/>
                    <a:pt x="11544" y="503624"/>
                  </a:cubicBezTo>
                  <a:cubicBezTo>
                    <a:pt x="11544" y="619068"/>
                    <a:pt x="30304" y="715752"/>
                    <a:pt x="69266" y="792233"/>
                  </a:cubicBezTo>
                  <a:cubicBezTo>
                    <a:pt x="108229" y="868715"/>
                    <a:pt x="184710" y="930766"/>
                    <a:pt x="298711" y="976944"/>
                  </a:cubicBezTo>
                  <a:lnTo>
                    <a:pt x="487751" y="1054868"/>
                  </a:lnTo>
                  <a:cubicBezTo>
                    <a:pt x="520941" y="1069299"/>
                    <a:pt x="546916" y="1082286"/>
                    <a:pt x="567118" y="1093831"/>
                  </a:cubicBezTo>
                  <a:cubicBezTo>
                    <a:pt x="587321" y="1105375"/>
                    <a:pt x="601751" y="1121248"/>
                    <a:pt x="613296" y="1140008"/>
                  </a:cubicBezTo>
                  <a:cubicBezTo>
                    <a:pt x="624840" y="1158768"/>
                    <a:pt x="632055" y="1183299"/>
                    <a:pt x="634942" y="1215047"/>
                  </a:cubicBezTo>
                  <a:cubicBezTo>
                    <a:pt x="637828" y="1246794"/>
                    <a:pt x="640714" y="1285756"/>
                    <a:pt x="640714" y="1333376"/>
                  </a:cubicBezTo>
                  <a:cubicBezTo>
                    <a:pt x="640714" y="1375225"/>
                    <a:pt x="639271" y="1412744"/>
                    <a:pt x="634942" y="1447377"/>
                  </a:cubicBezTo>
                  <a:cubicBezTo>
                    <a:pt x="632055" y="1482010"/>
                    <a:pt x="623397" y="1510871"/>
                    <a:pt x="610410" y="1533960"/>
                  </a:cubicBezTo>
                  <a:cubicBezTo>
                    <a:pt x="597422" y="1557049"/>
                    <a:pt x="578663" y="1575809"/>
                    <a:pt x="554131" y="1588796"/>
                  </a:cubicBezTo>
                  <a:cubicBezTo>
                    <a:pt x="529599" y="1601783"/>
                    <a:pt x="493523" y="1607556"/>
                    <a:pt x="448788" y="1607556"/>
                  </a:cubicBezTo>
                  <a:cubicBezTo>
                    <a:pt x="380965" y="1607556"/>
                    <a:pt x="333344" y="1588796"/>
                    <a:pt x="305926" y="1549834"/>
                  </a:cubicBezTo>
                  <a:cubicBezTo>
                    <a:pt x="277065" y="1510871"/>
                    <a:pt x="262635" y="1467580"/>
                    <a:pt x="262635" y="1418516"/>
                  </a:cubicBezTo>
                  <a:lnTo>
                    <a:pt x="262635" y="1336263"/>
                  </a:lnTo>
                  <a:lnTo>
                    <a:pt x="0" y="1336263"/>
                  </a:lnTo>
                  <a:lnTo>
                    <a:pt x="0" y="1434390"/>
                  </a:lnTo>
                  <a:cubicBezTo>
                    <a:pt x="0" y="1496441"/>
                    <a:pt x="11544" y="1554163"/>
                    <a:pt x="34633" y="1607556"/>
                  </a:cubicBezTo>
                  <a:cubicBezTo>
                    <a:pt x="57722" y="1660948"/>
                    <a:pt x="89469" y="1707126"/>
                    <a:pt x="128431" y="1746088"/>
                  </a:cubicBezTo>
                  <a:cubicBezTo>
                    <a:pt x="167394" y="1785050"/>
                    <a:pt x="215014" y="1815355"/>
                    <a:pt x="271293" y="1838443"/>
                  </a:cubicBezTo>
                  <a:cubicBezTo>
                    <a:pt x="326129" y="1861532"/>
                    <a:pt x="385294" y="1871633"/>
                    <a:pt x="450231" y="1871633"/>
                  </a:cubicBezTo>
                  <a:cubicBezTo>
                    <a:pt x="535371" y="1871633"/>
                    <a:pt x="606081" y="1857203"/>
                    <a:pt x="665246" y="1829785"/>
                  </a:cubicBezTo>
                  <a:cubicBezTo>
                    <a:pt x="724411" y="1802367"/>
                    <a:pt x="770588" y="1764848"/>
                    <a:pt x="806664" y="1717227"/>
                  </a:cubicBezTo>
                  <a:cubicBezTo>
                    <a:pt x="841298" y="1669607"/>
                    <a:pt x="867272" y="1613328"/>
                    <a:pt x="883146" y="1546948"/>
                  </a:cubicBezTo>
                  <a:cubicBezTo>
                    <a:pt x="899020" y="1480567"/>
                    <a:pt x="906235" y="1408415"/>
                    <a:pt x="906235" y="1330490"/>
                  </a:cubicBezTo>
                  <a:cubicBezTo>
                    <a:pt x="906235" y="1262667"/>
                    <a:pt x="903349" y="1203502"/>
                    <a:pt x="896133" y="1150109"/>
                  </a:cubicBezTo>
                  <a:cubicBezTo>
                    <a:pt x="888918" y="1098160"/>
                    <a:pt x="875931" y="1050539"/>
                    <a:pt x="855728" y="1010134"/>
                  </a:cubicBezTo>
                  <a:cubicBezTo>
                    <a:pt x="835525" y="969728"/>
                    <a:pt x="808107" y="933652"/>
                    <a:pt x="772031" y="904791"/>
                  </a:cubicBezTo>
                  <a:cubicBezTo>
                    <a:pt x="735955" y="874487"/>
                    <a:pt x="688334" y="848512"/>
                    <a:pt x="629169" y="825424"/>
                  </a:cubicBezTo>
                  <a:lnTo>
                    <a:pt x="427142" y="744613"/>
                  </a:lnTo>
                  <a:cubicBezTo>
                    <a:pt x="392509" y="730182"/>
                    <a:pt x="365091" y="717195"/>
                    <a:pt x="346332" y="702764"/>
                  </a:cubicBezTo>
                  <a:cubicBezTo>
                    <a:pt x="326129" y="688334"/>
                    <a:pt x="311699" y="672460"/>
                    <a:pt x="301597" y="655144"/>
                  </a:cubicBezTo>
                  <a:cubicBezTo>
                    <a:pt x="291496" y="636384"/>
                    <a:pt x="284281" y="616182"/>
                    <a:pt x="282838" y="590207"/>
                  </a:cubicBezTo>
                  <a:cubicBezTo>
                    <a:pt x="279952" y="565675"/>
                    <a:pt x="278508" y="533928"/>
                    <a:pt x="278508" y="497852"/>
                  </a:cubicBezTo>
                  <a:cubicBezTo>
                    <a:pt x="278508" y="466105"/>
                    <a:pt x="281395" y="437244"/>
                    <a:pt x="285724" y="408383"/>
                  </a:cubicBezTo>
                  <a:cubicBezTo>
                    <a:pt x="291496" y="379522"/>
                    <a:pt x="300154" y="354990"/>
                    <a:pt x="313142" y="333344"/>
                  </a:cubicBezTo>
                  <a:cubicBezTo>
                    <a:pt x="326129" y="311698"/>
                    <a:pt x="343446" y="294382"/>
                    <a:pt x="367978" y="279951"/>
                  </a:cubicBezTo>
                  <a:cubicBezTo>
                    <a:pt x="391066" y="265521"/>
                    <a:pt x="421370" y="259749"/>
                    <a:pt x="457447" y="259749"/>
                  </a:cubicBezTo>
                  <a:cubicBezTo>
                    <a:pt x="525270" y="259749"/>
                    <a:pt x="572890" y="281394"/>
                    <a:pt x="600308" y="326129"/>
                  </a:cubicBezTo>
                  <a:cubicBezTo>
                    <a:pt x="629169" y="369420"/>
                    <a:pt x="643600" y="422813"/>
                    <a:pt x="643600" y="481978"/>
                  </a:cubicBezTo>
                  <a:lnTo>
                    <a:pt x="643600" y="541143"/>
                  </a:lnTo>
                  <a:lnTo>
                    <a:pt x="907678" y="541143"/>
                  </a:lnTo>
                  <a:lnTo>
                    <a:pt x="907678" y="411269"/>
                  </a:lnTo>
                  <a:cubicBezTo>
                    <a:pt x="907678" y="359319"/>
                    <a:pt x="897576" y="308812"/>
                    <a:pt x="875931" y="259749"/>
                  </a:cubicBezTo>
                  <a:cubicBezTo>
                    <a:pt x="854285" y="215014"/>
                    <a:pt x="823981" y="170280"/>
                    <a:pt x="785019" y="131317"/>
                  </a:cubicBez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sp>
          <p:nvSpPr>
            <p:cNvPr id="86" name="Freihandform: Form 85">
              <a:extLst>
                <a:ext uri="{FF2B5EF4-FFF2-40B4-BE49-F238E27FC236}">
                  <a16:creationId xmlns:a16="http://schemas.microsoft.com/office/drawing/2014/main" id="{89B8B154-062B-4D37-AB80-8B30B15E439A}"/>
                </a:ext>
              </a:extLst>
            </p:cNvPr>
            <p:cNvSpPr/>
            <p:nvPr/>
          </p:nvSpPr>
          <p:spPr>
            <a:xfrm>
              <a:off x="2059019" y="2532165"/>
              <a:ext cx="1010134" cy="1904823"/>
            </a:xfrm>
            <a:custGeom>
              <a:avLst/>
              <a:gdLst>
                <a:gd name="connsiteX0" fmla="*/ 886032 w 1010134"/>
                <a:gd name="connsiteY0" fmla="*/ 1422845 h 1904823"/>
                <a:gd name="connsiteX1" fmla="*/ 886032 w 1010134"/>
                <a:gd name="connsiteY1" fmla="*/ 450231 h 1904823"/>
                <a:gd name="connsiteX2" fmla="*/ 847070 w 1010134"/>
                <a:gd name="connsiteY2" fmla="*/ 253976 h 1904823"/>
                <a:gd name="connsiteX3" fmla="*/ 744613 w 1010134"/>
                <a:gd name="connsiteY3" fmla="*/ 112558 h 1904823"/>
                <a:gd name="connsiteX4" fmla="*/ 601752 w 1010134"/>
                <a:gd name="connsiteY4" fmla="*/ 28861 h 1904823"/>
                <a:gd name="connsiteX5" fmla="*/ 443016 w 1010134"/>
                <a:gd name="connsiteY5" fmla="*/ 0 h 1904823"/>
                <a:gd name="connsiteX6" fmla="*/ 284281 w 1010134"/>
                <a:gd name="connsiteY6" fmla="*/ 28861 h 1904823"/>
                <a:gd name="connsiteX7" fmla="*/ 141419 w 1010134"/>
                <a:gd name="connsiteY7" fmla="*/ 112558 h 1904823"/>
                <a:gd name="connsiteX8" fmla="*/ 38962 w 1010134"/>
                <a:gd name="connsiteY8" fmla="*/ 253976 h 1904823"/>
                <a:gd name="connsiteX9" fmla="*/ 0 w 1010134"/>
                <a:gd name="connsiteY9" fmla="*/ 450231 h 1904823"/>
                <a:gd name="connsiteX10" fmla="*/ 0 w 1010134"/>
                <a:gd name="connsiteY10" fmla="*/ 1422845 h 1904823"/>
                <a:gd name="connsiteX11" fmla="*/ 38962 w 1010134"/>
                <a:gd name="connsiteY11" fmla="*/ 1620543 h 1904823"/>
                <a:gd name="connsiteX12" fmla="*/ 141419 w 1010134"/>
                <a:gd name="connsiteY12" fmla="*/ 1760519 h 1904823"/>
                <a:gd name="connsiteX13" fmla="*/ 284281 w 1010134"/>
                <a:gd name="connsiteY13" fmla="*/ 1844215 h 1904823"/>
                <a:gd name="connsiteX14" fmla="*/ 443016 w 1010134"/>
                <a:gd name="connsiteY14" fmla="*/ 1873076 h 1904823"/>
                <a:gd name="connsiteX15" fmla="*/ 588764 w 1010134"/>
                <a:gd name="connsiteY15" fmla="*/ 1849988 h 1904823"/>
                <a:gd name="connsiteX16" fmla="*/ 720081 w 1010134"/>
                <a:gd name="connsiteY16" fmla="*/ 1777835 h 1904823"/>
                <a:gd name="connsiteX17" fmla="*/ 875931 w 1010134"/>
                <a:gd name="connsiteY17" fmla="*/ 1904824 h 1904823"/>
                <a:gd name="connsiteX18" fmla="*/ 1010134 w 1010134"/>
                <a:gd name="connsiteY18" fmla="*/ 1744645 h 1904823"/>
                <a:gd name="connsiteX19" fmla="*/ 847070 w 1010134"/>
                <a:gd name="connsiteY19" fmla="*/ 1613328 h 1904823"/>
                <a:gd name="connsiteX20" fmla="*/ 886032 w 1010134"/>
                <a:gd name="connsiteY20" fmla="*/ 1422845 h 1904823"/>
                <a:gd name="connsiteX21" fmla="*/ 621954 w 1010134"/>
                <a:gd name="connsiteY21" fmla="*/ 1422845 h 1904823"/>
                <a:gd name="connsiteX22" fmla="*/ 621954 w 1010134"/>
                <a:gd name="connsiteY22" fmla="*/ 1428618 h 1904823"/>
                <a:gd name="connsiteX23" fmla="*/ 515169 w 1010134"/>
                <a:gd name="connsiteY23" fmla="*/ 1343478 h 1904823"/>
                <a:gd name="connsiteX24" fmla="*/ 380965 w 1010134"/>
                <a:gd name="connsiteY24" fmla="*/ 1503656 h 1904823"/>
                <a:gd name="connsiteX25" fmla="*/ 499295 w 1010134"/>
                <a:gd name="connsiteY25" fmla="*/ 1598897 h 1904823"/>
                <a:gd name="connsiteX26" fmla="*/ 443016 w 1010134"/>
                <a:gd name="connsiteY26" fmla="*/ 1608999 h 1904823"/>
                <a:gd name="connsiteX27" fmla="*/ 317471 w 1010134"/>
                <a:gd name="connsiteY27" fmla="*/ 1564264 h 1904823"/>
                <a:gd name="connsiteX28" fmla="*/ 264078 w 1010134"/>
                <a:gd name="connsiteY28" fmla="*/ 1422845 h 1904823"/>
                <a:gd name="connsiteX29" fmla="*/ 264078 w 1010134"/>
                <a:gd name="connsiteY29" fmla="*/ 450231 h 1904823"/>
                <a:gd name="connsiteX30" fmla="*/ 317471 w 1010134"/>
                <a:gd name="connsiteY30" fmla="*/ 308812 h 1904823"/>
                <a:gd name="connsiteX31" fmla="*/ 443016 w 1010134"/>
                <a:gd name="connsiteY31" fmla="*/ 264078 h 1904823"/>
                <a:gd name="connsiteX32" fmla="*/ 568561 w 1010134"/>
                <a:gd name="connsiteY32" fmla="*/ 308812 h 1904823"/>
                <a:gd name="connsiteX33" fmla="*/ 621954 w 1010134"/>
                <a:gd name="connsiteY33" fmla="*/ 450231 h 1904823"/>
                <a:gd name="connsiteX34" fmla="*/ 621954 w 1010134"/>
                <a:gd name="connsiteY34" fmla="*/ 1422845 h 1904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0134" h="1904823">
                  <a:moveTo>
                    <a:pt x="886032" y="1422845"/>
                  </a:moveTo>
                  <a:lnTo>
                    <a:pt x="886032" y="450231"/>
                  </a:lnTo>
                  <a:cubicBezTo>
                    <a:pt x="886032" y="376636"/>
                    <a:pt x="873045" y="310255"/>
                    <a:pt x="847070" y="253976"/>
                  </a:cubicBezTo>
                  <a:cubicBezTo>
                    <a:pt x="821095" y="197698"/>
                    <a:pt x="786462" y="150077"/>
                    <a:pt x="744613" y="112558"/>
                  </a:cubicBezTo>
                  <a:cubicBezTo>
                    <a:pt x="702765" y="75038"/>
                    <a:pt x="655144" y="47621"/>
                    <a:pt x="601752" y="28861"/>
                  </a:cubicBezTo>
                  <a:cubicBezTo>
                    <a:pt x="549802" y="10101"/>
                    <a:pt x="496409" y="0"/>
                    <a:pt x="443016" y="0"/>
                  </a:cubicBezTo>
                  <a:cubicBezTo>
                    <a:pt x="389623" y="0"/>
                    <a:pt x="336230" y="10101"/>
                    <a:pt x="284281" y="28861"/>
                  </a:cubicBezTo>
                  <a:cubicBezTo>
                    <a:pt x="232331" y="47621"/>
                    <a:pt x="184710" y="76482"/>
                    <a:pt x="141419" y="112558"/>
                  </a:cubicBezTo>
                  <a:cubicBezTo>
                    <a:pt x="99570" y="150077"/>
                    <a:pt x="64937" y="196255"/>
                    <a:pt x="38962" y="253976"/>
                  </a:cubicBezTo>
                  <a:cubicBezTo>
                    <a:pt x="12987" y="310255"/>
                    <a:pt x="0" y="376636"/>
                    <a:pt x="0" y="450231"/>
                  </a:cubicBezTo>
                  <a:lnTo>
                    <a:pt x="0" y="1422845"/>
                  </a:lnTo>
                  <a:cubicBezTo>
                    <a:pt x="0" y="1499327"/>
                    <a:pt x="12987" y="1564264"/>
                    <a:pt x="38962" y="1620543"/>
                  </a:cubicBezTo>
                  <a:cubicBezTo>
                    <a:pt x="64937" y="1676822"/>
                    <a:pt x="99570" y="1722999"/>
                    <a:pt x="141419" y="1760519"/>
                  </a:cubicBezTo>
                  <a:cubicBezTo>
                    <a:pt x="183267" y="1798038"/>
                    <a:pt x="230888" y="1825456"/>
                    <a:pt x="284281" y="1844215"/>
                  </a:cubicBezTo>
                  <a:cubicBezTo>
                    <a:pt x="336230" y="1862975"/>
                    <a:pt x="389623" y="1873076"/>
                    <a:pt x="443016" y="1873076"/>
                  </a:cubicBezTo>
                  <a:cubicBezTo>
                    <a:pt x="493523" y="1873076"/>
                    <a:pt x="541143" y="1865861"/>
                    <a:pt x="588764" y="1849988"/>
                  </a:cubicBezTo>
                  <a:cubicBezTo>
                    <a:pt x="636385" y="1834114"/>
                    <a:pt x="679676" y="1811026"/>
                    <a:pt x="720081" y="1777835"/>
                  </a:cubicBezTo>
                  <a:lnTo>
                    <a:pt x="875931" y="1904824"/>
                  </a:lnTo>
                  <a:lnTo>
                    <a:pt x="1010134" y="1744645"/>
                  </a:lnTo>
                  <a:lnTo>
                    <a:pt x="847070" y="1613328"/>
                  </a:lnTo>
                  <a:cubicBezTo>
                    <a:pt x="873045" y="1558492"/>
                    <a:pt x="886032" y="1494998"/>
                    <a:pt x="886032" y="1422845"/>
                  </a:cubicBezTo>
                  <a:close/>
                  <a:moveTo>
                    <a:pt x="621954" y="1422845"/>
                  </a:moveTo>
                  <a:lnTo>
                    <a:pt x="621954" y="1428618"/>
                  </a:lnTo>
                  <a:lnTo>
                    <a:pt x="515169" y="1343478"/>
                  </a:lnTo>
                  <a:lnTo>
                    <a:pt x="380965" y="1503656"/>
                  </a:lnTo>
                  <a:lnTo>
                    <a:pt x="499295" y="1598897"/>
                  </a:lnTo>
                  <a:cubicBezTo>
                    <a:pt x="483421" y="1606113"/>
                    <a:pt x="464662" y="1608999"/>
                    <a:pt x="443016" y="1608999"/>
                  </a:cubicBezTo>
                  <a:cubicBezTo>
                    <a:pt x="395395" y="1608999"/>
                    <a:pt x="353547" y="1594568"/>
                    <a:pt x="317471" y="1564264"/>
                  </a:cubicBezTo>
                  <a:cubicBezTo>
                    <a:pt x="281395" y="1533960"/>
                    <a:pt x="264078" y="1487783"/>
                    <a:pt x="264078" y="1422845"/>
                  </a:cubicBezTo>
                  <a:lnTo>
                    <a:pt x="264078" y="450231"/>
                  </a:lnTo>
                  <a:cubicBezTo>
                    <a:pt x="264078" y="386737"/>
                    <a:pt x="281395" y="339116"/>
                    <a:pt x="317471" y="308812"/>
                  </a:cubicBezTo>
                  <a:cubicBezTo>
                    <a:pt x="352104" y="278508"/>
                    <a:pt x="393952" y="264078"/>
                    <a:pt x="443016" y="264078"/>
                  </a:cubicBezTo>
                  <a:cubicBezTo>
                    <a:pt x="490637" y="264078"/>
                    <a:pt x="532485" y="278508"/>
                    <a:pt x="568561" y="308812"/>
                  </a:cubicBezTo>
                  <a:cubicBezTo>
                    <a:pt x="603195" y="339116"/>
                    <a:pt x="621954" y="385294"/>
                    <a:pt x="621954" y="450231"/>
                  </a:cubicBezTo>
                  <a:lnTo>
                    <a:pt x="621954" y="1422845"/>
                  </a:lnTo>
                  <a:close/>
                </a:path>
              </a:pathLst>
            </a:custGeom>
            <a:grpFill/>
            <a:ln w="14430" cap="flat">
              <a:noFill/>
              <a:prstDash val="solid"/>
              <a:miter/>
            </a:ln>
          </p:spPr>
          <p:txBody>
            <a:bodyPr rtlCol="0" anchor="ctr"/>
            <a:lstStyle/>
            <a:p>
              <a:endParaRPr lang="en-US" dirty="0">
                <a:gradFill>
                  <a:gsLst>
                    <a:gs pos="0">
                      <a:schemeClr val="accent6"/>
                    </a:gs>
                    <a:gs pos="50000">
                      <a:schemeClr val="accent1"/>
                    </a:gs>
                    <a:gs pos="100000">
                      <a:schemeClr val="accent5"/>
                    </a:gs>
                  </a:gsLst>
                  <a:lin ang="5400000" scaled="1"/>
                </a:gradFill>
              </a:endParaRPr>
            </a:p>
          </p:txBody>
        </p:sp>
        <p:sp>
          <p:nvSpPr>
            <p:cNvPr id="87" name="Freihandform: Form 86">
              <a:extLst>
                <a:ext uri="{FF2B5EF4-FFF2-40B4-BE49-F238E27FC236}">
                  <a16:creationId xmlns:a16="http://schemas.microsoft.com/office/drawing/2014/main" id="{6678E61B-AB8F-4D4E-823E-AA46004FF2CB}"/>
                </a:ext>
              </a:extLst>
            </p:cNvPr>
            <p:cNvSpPr/>
            <p:nvPr/>
          </p:nvSpPr>
          <p:spPr>
            <a:xfrm>
              <a:off x="3177382" y="2548038"/>
              <a:ext cx="855727" cy="1841329"/>
            </a:xfrm>
            <a:custGeom>
              <a:avLst/>
              <a:gdLst>
                <a:gd name="connsiteX0" fmla="*/ 737398 w 855727"/>
                <a:gd name="connsiteY0" fmla="*/ 129874 h 1841329"/>
                <a:gd name="connsiteX1" fmla="*/ 587321 w 855727"/>
                <a:gd name="connsiteY1" fmla="*/ 28861 h 1841329"/>
                <a:gd name="connsiteX2" fmla="*/ 395395 w 855727"/>
                <a:gd name="connsiteY2" fmla="*/ 0 h 1841329"/>
                <a:gd name="connsiteX3" fmla="*/ 0 w 855727"/>
                <a:gd name="connsiteY3" fmla="*/ 0 h 1841329"/>
                <a:gd name="connsiteX4" fmla="*/ 0 w 855727"/>
                <a:gd name="connsiteY4" fmla="*/ 1841329 h 1841329"/>
                <a:gd name="connsiteX5" fmla="*/ 264078 w 855727"/>
                <a:gd name="connsiteY5" fmla="*/ 1841329 h 1841329"/>
                <a:gd name="connsiteX6" fmla="*/ 264078 w 855727"/>
                <a:gd name="connsiteY6" fmla="*/ 1122691 h 1841329"/>
                <a:gd name="connsiteX7" fmla="*/ 398281 w 855727"/>
                <a:gd name="connsiteY7" fmla="*/ 1122691 h 1841329"/>
                <a:gd name="connsiteX8" fmla="*/ 636384 w 855727"/>
                <a:gd name="connsiteY8" fmla="*/ 1072185 h 1841329"/>
                <a:gd name="connsiteX9" fmla="*/ 780689 w 855727"/>
                <a:gd name="connsiteY9" fmla="*/ 930766 h 1841329"/>
                <a:gd name="connsiteX10" fmla="*/ 841297 w 855727"/>
                <a:gd name="connsiteY10" fmla="*/ 769145 h 1841329"/>
                <a:gd name="connsiteX11" fmla="*/ 855728 w 855727"/>
                <a:gd name="connsiteY11" fmla="*/ 561346 h 1841329"/>
                <a:gd name="connsiteX12" fmla="*/ 829753 w 855727"/>
                <a:gd name="connsiteY12" fmla="*/ 298711 h 1841329"/>
                <a:gd name="connsiteX13" fmla="*/ 737398 w 855727"/>
                <a:gd name="connsiteY13" fmla="*/ 129874 h 1841329"/>
                <a:gd name="connsiteX14" fmla="*/ 604637 w 855727"/>
                <a:gd name="connsiteY14" fmla="*/ 691220 h 1841329"/>
                <a:gd name="connsiteX15" fmla="*/ 580106 w 855727"/>
                <a:gd name="connsiteY15" fmla="*/ 787904 h 1841329"/>
                <a:gd name="connsiteX16" fmla="*/ 515168 w 855727"/>
                <a:gd name="connsiteY16" fmla="*/ 851398 h 1841329"/>
                <a:gd name="connsiteX17" fmla="*/ 391066 w 855727"/>
                <a:gd name="connsiteY17" fmla="*/ 874487 h 1841329"/>
                <a:gd name="connsiteX18" fmla="*/ 264078 w 855727"/>
                <a:gd name="connsiteY18" fmla="*/ 874487 h 1841329"/>
                <a:gd name="connsiteX19" fmla="*/ 264078 w 855727"/>
                <a:gd name="connsiteY19" fmla="*/ 248204 h 1841329"/>
                <a:gd name="connsiteX20" fmla="*/ 401167 w 855727"/>
                <a:gd name="connsiteY20" fmla="*/ 248204 h 1841329"/>
                <a:gd name="connsiteX21" fmla="*/ 519498 w 855727"/>
                <a:gd name="connsiteY21" fmla="*/ 272736 h 1841329"/>
                <a:gd name="connsiteX22" fmla="*/ 580106 w 855727"/>
                <a:gd name="connsiteY22" fmla="*/ 340559 h 1841329"/>
                <a:gd name="connsiteX23" fmla="*/ 603194 w 855727"/>
                <a:gd name="connsiteY23" fmla="*/ 441573 h 1841329"/>
                <a:gd name="connsiteX24" fmla="*/ 607524 w 855727"/>
                <a:gd name="connsiteY24" fmla="*/ 564232 h 1841329"/>
                <a:gd name="connsiteX25" fmla="*/ 604637 w 855727"/>
                <a:gd name="connsiteY25" fmla="*/ 691220 h 1841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55727" h="1841329">
                  <a:moveTo>
                    <a:pt x="737398" y="129874"/>
                  </a:moveTo>
                  <a:cubicBezTo>
                    <a:pt x="692664" y="82254"/>
                    <a:pt x="642157" y="47621"/>
                    <a:pt x="587321" y="28861"/>
                  </a:cubicBezTo>
                  <a:cubicBezTo>
                    <a:pt x="532485" y="10101"/>
                    <a:pt x="468991" y="0"/>
                    <a:pt x="395395" y="0"/>
                  </a:cubicBezTo>
                  <a:lnTo>
                    <a:pt x="0" y="0"/>
                  </a:lnTo>
                  <a:lnTo>
                    <a:pt x="0" y="1841329"/>
                  </a:lnTo>
                  <a:lnTo>
                    <a:pt x="264078" y="1841329"/>
                  </a:lnTo>
                  <a:lnTo>
                    <a:pt x="264078" y="1122691"/>
                  </a:lnTo>
                  <a:lnTo>
                    <a:pt x="398281" y="1122691"/>
                  </a:lnTo>
                  <a:cubicBezTo>
                    <a:pt x="496409" y="1122691"/>
                    <a:pt x="575776" y="1105375"/>
                    <a:pt x="636384" y="1072185"/>
                  </a:cubicBezTo>
                  <a:cubicBezTo>
                    <a:pt x="696993" y="1038995"/>
                    <a:pt x="744613" y="991374"/>
                    <a:pt x="780689" y="930766"/>
                  </a:cubicBezTo>
                  <a:cubicBezTo>
                    <a:pt x="810994" y="880259"/>
                    <a:pt x="832639" y="826867"/>
                    <a:pt x="841297" y="769145"/>
                  </a:cubicBezTo>
                  <a:cubicBezTo>
                    <a:pt x="851399" y="711423"/>
                    <a:pt x="855728" y="642156"/>
                    <a:pt x="855728" y="561346"/>
                  </a:cubicBezTo>
                  <a:cubicBezTo>
                    <a:pt x="855728" y="451674"/>
                    <a:pt x="847070" y="363648"/>
                    <a:pt x="829753" y="298711"/>
                  </a:cubicBezTo>
                  <a:cubicBezTo>
                    <a:pt x="813880" y="233774"/>
                    <a:pt x="782133" y="177495"/>
                    <a:pt x="737398" y="129874"/>
                  </a:cubicBezTo>
                  <a:close/>
                  <a:moveTo>
                    <a:pt x="604637" y="691220"/>
                  </a:moveTo>
                  <a:cubicBezTo>
                    <a:pt x="601751" y="728739"/>
                    <a:pt x="594536" y="761929"/>
                    <a:pt x="580106" y="787904"/>
                  </a:cubicBezTo>
                  <a:cubicBezTo>
                    <a:pt x="565675" y="815322"/>
                    <a:pt x="545472" y="835525"/>
                    <a:pt x="515168" y="851398"/>
                  </a:cubicBezTo>
                  <a:cubicBezTo>
                    <a:pt x="486307" y="867272"/>
                    <a:pt x="444459" y="874487"/>
                    <a:pt x="391066" y="874487"/>
                  </a:cubicBezTo>
                  <a:lnTo>
                    <a:pt x="264078" y="874487"/>
                  </a:lnTo>
                  <a:lnTo>
                    <a:pt x="264078" y="248204"/>
                  </a:lnTo>
                  <a:lnTo>
                    <a:pt x="401167" y="248204"/>
                  </a:lnTo>
                  <a:cubicBezTo>
                    <a:pt x="453117" y="248204"/>
                    <a:pt x="492080" y="256863"/>
                    <a:pt x="519498" y="272736"/>
                  </a:cubicBezTo>
                  <a:cubicBezTo>
                    <a:pt x="546915" y="288610"/>
                    <a:pt x="567118" y="311698"/>
                    <a:pt x="580106" y="340559"/>
                  </a:cubicBezTo>
                  <a:cubicBezTo>
                    <a:pt x="593093" y="369420"/>
                    <a:pt x="600308" y="402610"/>
                    <a:pt x="603194" y="441573"/>
                  </a:cubicBezTo>
                  <a:cubicBezTo>
                    <a:pt x="606081" y="480535"/>
                    <a:pt x="607524" y="520940"/>
                    <a:pt x="607524" y="564232"/>
                  </a:cubicBezTo>
                  <a:cubicBezTo>
                    <a:pt x="608967" y="610409"/>
                    <a:pt x="607524" y="652258"/>
                    <a:pt x="604637" y="691220"/>
                  </a:cubicBez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sp>
          <p:nvSpPr>
            <p:cNvPr id="88" name="Freihandform: Form 87">
              <a:extLst>
                <a:ext uri="{FF2B5EF4-FFF2-40B4-BE49-F238E27FC236}">
                  <a16:creationId xmlns:a16="http://schemas.microsoft.com/office/drawing/2014/main" id="{87431714-CC72-4033-A649-2DD893E2001C}"/>
                </a:ext>
              </a:extLst>
            </p:cNvPr>
            <p:cNvSpPr/>
            <p:nvPr/>
          </p:nvSpPr>
          <p:spPr>
            <a:xfrm>
              <a:off x="3777690" y="4338861"/>
              <a:ext cx="50506" cy="50506"/>
            </a:xfrm>
            <a:custGeom>
              <a:avLst/>
              <a:gdLst>
                <a:gd name="connsiteX0" fmla="*/ 0 w 50506"/>
                <a:gd name="connsiteY0" fmla="*/ 0 h 50506"/>
                <a:gd name="connsiteX1" fmla="*/ 50507 w 50506"/>
                <a:gd name="connsiteY1" fmla="*/ 0 h 50506"/>
                <a:gd name="connsiteX2" fmla="*/ 50507 w 50506"/>
                <a:gd name="connsiteY2" fmla="*/ 50507 h 50506"/>
                <a:gd name="connsiteX3" fmla="*/ 0 w 50506"/>
                <a:gd name="connsiteY3" fmla="*/ 50507 h 50506"/>
              </a:gdLst>
              <a:ahLst/>
              <a:cxnLst>
                <a:cxn ang="0">
                  <a:pos x="connsiteX0" y="connsiteY0"/>
                </a:cxn>
                <a:cxn ang="0">
                  <a:pos x="connsiteX1" y="connsiteY1"/>
                </a:cxn>
                <a:cxn ang="0">
                  <a:pos x="connsiteX2" y="connsiteY2"/>
                </a:cxn>
                <a:cxn ang="0">
                  <a:pos x="connsiteX3" y="connsiteY3"/>
                </a:cxn>
              </a:cxnLst>
              <a:rect l="l" t="t" r="r" b="b"/>
              <a:pathLst>
                <a:path w="50506" h="50506">
                  <a:moveTo>
                    <a:pt x="0" y="0"/>
                  </a:moveTo>
                  <a:lnTo>
                    <a:pt x="50507" y="0"/>
                  </a:lnTo>
                  <a:lnTo>
                    <a:pt x="50507" y="50507"/>
                  </a:lnTo>
                  <a:lnTo>
                    <a:pt x="0" y="50507"/>
                  </a:ln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sp>
          <p:nvSpPr>
            <p:cNvPr id="89" name="Freihandform: Form 88">
              <a:extLst>
                <a:ext uri="{FF2B5EF4-FFF2-40B4-BE49-F238E27FC236}">
                  <a16:creationId xmlns:a16="http://schemas.microsoft.com/office/drawing/2014/main" id="{6C405EDD-97EB-4D30-8B5A-B76EA5042ED7}"/>
                </a:ext>
              </a:extLst>
            </p:cNvPr>
            <p:cNvSpPr/>
            <p:nvPr/>
          </p:nvSpPr>
          <p:spPr>
            <a:xfrm>
              <a:off x="3865716" y="4034378"/>
              <a:ext cx="147190" cy="354989"/>
            </a:xfrm>
            <a:custGeom>
              <a:avLst/>
              <a:gdLst>
                <a:gd name="connsiteX0" fmla="*/ 125545 w 147190"/>
                <a:gd name="connsiteY0" fmla="*/ 20203 h 354989"/>
                <a:gd name="connsiteX1" fmla="*/ 102456 w 147190"/>
                <a:gd name="connsiteY1" fmla="*/ 5772 h 354989"/>
                <a:gd name="connsiteX2" fmla="*/ 73595 w 147190"/>
                <a:gd name="connsiteY2" fmla="*/ 0 h 354989"/>
                <a:gd name="connsiteX3" fmla="*/ 44734 w 147190"/>
                <a:gd name="connsiteY3" fmla="*/ 5772 h 354989"/>
                <a:gd name="connsiteX4" fmla="*/ 21646 w 147190"/>
                <a:gd name="connsiteY4" fmla="*/ 20203 h 354989"/>
                <a:gd name="connsiteX5" fmla="*/ 5772 w 147190"/>
                <a:gd name="connsiteY5" fmla="*/ 43291 h 354989"/>
                <a:gd name="connsiteX6" fmla="*/ 0 w 147190"/>
                <a:gd name="connsiteY6" fmla="*/ 75039 h 354989"/>
                <a:gd name="connsiteX7" fmla="*/ 0 w 147190"/>
                <a:gd name="connsiteY7" fmla="*/ 279951 h 354989"/>
                <a:gd name="connsiteX8" fmla="*/ 5772 w 147190"/>
                <a:gd name="connsiteY8" fmla="*/ 311698 h 354989"/>
                <a:gd name="connsiteX9" fmla="*/ 21646 w 147190"/>
                <a:gd name="connsiteY9" fmla="*/ 334787 h 354989"/>
                <a:gd name="connsiteX10" fmla="*/ 44734 w 147190"/>
                <a:gd name="connsiteY10" fmla="*/ 349218 h 354989"/>
                <a:gd name="connsiteX11" fmla="*/ 73595 w 147190"/>
                <a:gd name="connsiteY11" fmla="*/ 354990 h 354989"/>
                <a:gd name="connsiteX12" fmla="*/ 102456 w 147190"/>
                <a:gd name="connsiteY12" fmla="*/ 349218 h 354989"/>
                <a:gd name="connsiteX13" fmla="*/ 125545 w 147190"/>
                <a:gd name="connsiteY13" fmla="*/ 334787 h 354989"/>
                <a:gd name="connsiteX14" fmla="*/ 141419 w 147190"/>
                <a:gd name="connsiteY14" fmla="*/ 311698 h 354989"/>
                <a:gd name="connsiteX15" fmla="*/ 147191 w 147190"/>
                <a:gd name="connsiteY15" fmla="*/ 279951 h 354989"/>
                <a:gd name="connsiteX16" fmla="*/ 147191 w 147190"/>
                <a:gd name="connsiteY16" fmla="*/ 75039 h 354989"/>
                <a:gd name="connsiteX17" fmla="*/ 141419 w 147190"/>
                <a:gd name="connsiteY17" fmla="*/ 43291 h 354989"/>
                <a:gd name="connsiteX18" fmla="*/ 125545 w 147190"/>
                <a:gd name="connsiteY18" fmla="*/ 20203 h 354989"/>
                <a:gd name="connsiteX19" fmla="*/ 98127 w 147190"/>
                <a:gd name="connsiteY19" fmla="*/ 279951 h 354989"/>
                <a:gd name="connsiteX20" fmla="*/ 90912 w 147190"/>
                <a:gd name="connsiteY20" fmla="*/ 297268 h 354989"/>
                <a:gd name="connsiteX21" fmla="*/ 73595 w 147190"/>
                <a:gd name="connsiteY21" fmla="*/ 304483 h 354989"/>
                <a:gd name="connsiteX22" fmla="*/ 56279 w 147190"/>
                <a:gd name="connsiteY22" fmla="*/ 297268 h 354989"/>
                <a:gd name="connsiteX23" fmla="*/ 49064 w 147190"/>
                <a:gd name="connsiteY23" fmla="*/ 279951 h 354989"/>
                <a:gd name="connsiteX24" fmla="*/ 49064 w 147190"/>
                <a:gd name="connsiteY24" fmla="*/ 75039 h 354989"/>
                <a:gd name="connsiteX25" fmla="*/ 56279 w 147190"/>
                <a:gd name="connsiteY25" fmla="*/ 57722 h 354989"/>
                <a:gd name="connsiteX26" fmla="*/ 73595 w 147190"/>
                <a:gd name="connsiteY26" fmla="*/ 50507 h 354989"/>
                <a:gd name="connsiteX27" fmla="*/ 90912 w 147190"/>
                <a:gd name="connsiteY27" fmla="*/ 57722 h 354989"/>
                <a:gd name="connsiteX28" fmla="*/ 98127 w 147190"/>
                <a:gd name="connsiteY28" fmla="*/ 75039 h 354989"/>
                <a:gd name="connsiteX29" fmla="*/ 98127 w 147190"/>
                <a:gd name="connsiteY29" fmla="*/ 279951 h 35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7190" h="354989">
                  <a:moveTo>
                    <a:pt x="125545" y="20203"/>
                  </a:moveTo>
                  <a:cubicBezTo>
                    <a:pt x="118330" y="12987"/>
                    <a:pt x="111115" y="8658"/>
                    <a:pt x="102456" y="5772"/>
                  </a:cubicBezTo>
                  <a:cubicBezTo>
                    <a:pt x="93798" y="2886"/>
                    <a:pt x="83697" y="0"/>
                    <a:pt x="73595" y="0"/>
                  </a:cubicBezTo>
                  <a:cubicBezTo>
                    <a:pt x="63494" y="0"/>
                    <a:pt x="54836" y="1443"/>
                    <a:pt x="44734" y="5772"/>
                  </a:cubicBezTo>
                  <a:cubicBezTo>
                    <a:pt x="36076" y="8658"/>
                    <a:pt x="27418" y="14430"/>
                    <a:pt x="21646" y="20203"/>
                  </a:cubicBezTo>
                  <a:cubicBezTo>
                    <a:pt x="14430" y="27418"/>
                    <a:pt x="8658" y="34633"/>
                    <a:pt x="5772" y="43291"/>
                  </a:cubicBezTo>
                  <a:cubicBezTo>
                    <a:pt x="1443" y="51950"/>
                    <a:pt x="0" y="63494"/>
                    <a:pt x="0" y="75039"/>
                  </a:cubicBezTo>
                  <a:lnTo>
                    <a:pt x="0" y="279951"/>
                  </a:lnTo>
                  <a:cubicBezTo>
                    <a:pt x="0" y="291496"/>
                    <a:pt x="1443" y="301597"/>
                    <a:pt x="5772" y="311698"/>
                  </a:cubicBezTo>
                  <a:cubicBezTo>
                    <a:pt x="10101" y="320357"/>
                    <a:pt x="15873" y="329015"/>
                    <a:pt x="21646" y="334787"/>
                  </a:cubicBezTo>
                  <a:cubicBezTo>
                    <a:pt x="28861" y="342002"/>
                    <a:pt x="36076" y="346332"/>
                    <a:pt x="44734" y="349218"/>
                  </a:cubicBezTo>
                  <a:cubicBezTo>
                    <a:pt x="53393" y="352104"/>
                    <a:pt x="63494" y="354990"/>
                    <a:pt x="73595" y="354990"/>
                  </a:cubicBezTo>
                  <a:cubicBezTo>
                    <a:pt x="83697" y="354990"/>
                    <a:pt x="92355" y="353547"/>
                    <a:pt x="102456" y="349218"/>
                  </a:cubicBezTo>
                  <a:cubicBezTo>
                    <a:pt x="112558" y="344889"/>
                    <a:pt x="119773" y="340559"/>
                    <a:pt x="125545" y="334787"/>
                  </a:cubicBezTo>
                  <a:cubicBezTo>
                    <a:pt x="132760" y="327572"/>
                    <a:pt x="138533" y="320357"/>
                    <a:pt x="141419" y="311698"/>
                  </a:cubicBezTo>
                  <a:cubicBezTo>
                    <a:pt x="145748" y="303040"/>
                    <a:pt x="147191" y="291496"/>
                    <a:pt x="147191" y="279951"/>
                  </a:cubicBezTo>
                  <a:lnTo>
                    <a:pt x="147191" y="75039"/>
                  </a:lnTo>
                  <a:cubicBezTo>
                    <a:pt x="147191" y="63494"/>
                    <a:pt x="145748" y="53393"/>
                    <a:pt x="141419" y="43291"/>
                  </a:cubicBezTo>
                  <a:cubicBezTo>
                    <a:pt x="138533" y="34633"/>
                    <a:pt x="132760" y="27418"/>
                    <a:pt x="125545" y="20203"/>
                  </a:cubicBezTo>
                  <a:close/>
                  <a:moveTo>
                    <a:pt x="98127" y="279951"/>
                  </a:moveTo>
                  <a:cubicBezTo>
                    <a:pt x="98127" y="287167"/>
                    <a:pt x="95241" y="292939"/>
                    <a:pt x="90912" y="297268"/>
                  </a:cubicBezTo>
                  <a:cubicBezTo>
                    <a:pt x="86583" y="301597"/>
                    <a:pt x="80811" y="304483"/>
                    <a:pt x="73595" y="304483"/>
                  </a:cubicBezTo>
                  <a:cubicBezTo>
                    <a:pt x="66380" y="304483"/>
                    <a:pt x="60608" y="301597"/>
                    <a:pt x="56279" y="297268"/>
                  </a:cubicBezTo>
                  <a:cubicBezTo>
                    <a:pt x="51950" y="292939"/>
                    <a:pt x="49064" y="287167"/>
                    <a:pt x="49064" y="279951"/>
                  </a:cubicBezTo>
                  <a:lnTo>
                    <a:pt x="49064" y="75039"/>
                  </a:lnTo>
                  <a:cubicBezTo>
                    <a:pt x="49064" y="67823"/>
                    <a:pt x="51950" y="62051"/>
                    <a:pt x="56279" y="57722"/>
                  </a:cubicBezTo>
                  <a:cubicBezTo>
                    <a:pt x="60608" y="53393"/>
                    <a:pt x="66380" y="50507"/>
                    <a:pt x="73595" y="50507"/>
                  </a:cubicBezTo>
                  <a:cubicBezTo>
                    <a:pt x="80811" y="50507"/>
                    <a:pt x="86583" y="53393"/>
                    <a:pt x="90912" y="57722"/>
                  </a:cubicBezTo>
                  <a:cubicBezTo>
                    <a:pt x="95241" y="62051"/>
                    <a:pt x="98127" y="67823"/>
                    <a:pt x="98127" y="75039"/>
                  </a:cubicBezTo>
                  <a:lnTo>
                    <a:pt x="98127" y="279951"/>
                  </a:ln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sp>
          <p:nvSpPr>
            <p:cNvPr id="90" name="Freihandform: Form 89">
              <a:extLst>
                <a:ext uri="{FF2B5EF4-FFF2-40B4-BE49-F238E27FC236}">
                  <a16:creationId xmlns:a16="http://schemas.microsoft.com/office/drawing/2014/main" id="{21F0147C-56A4-4B28-9E3F-92924B1E81FE}"/>
                </a:ext>
              </a:extLst>
            </p:cNvPr>
            <p:cNvSpPr/>
            <p:nvPr/>
          </p:nvSpPr>
          <p:spPr>
            <a:xfrm>
              <a:off x="3569891" y="4032935"/>
              <a:ext cx="151520" cy="356432"/>
            </a:xfrm>
            <a:custGeom>
              <a:avLst/>
              <a:gdLst>
                <a:gd name="connsiteX0" fmla="*/ 145748 w 151520"/>
                <a:gd name="connsiteY0" fmla="*/ 147191 h 356432"/>
                <a:gd name="connsiteX1" fmla="*/ 150077 w 151520"/>
                <a:gd name="connsiteY1" fmla="*/ 128431 h 356432"/>
                <a:gd name="connsiteX2" fmla="*/ 151520 w 151520"/>
                <a:gd name="connsiteY2" fmla="*/ 99570 h 356432"/>
                <a:gd name="connsiteX3" fmla="*/ 150077 w 151520"/>
                <a:gd name="connsiteY3" fmla="*/ 70709 h 356432"/>
                <a:gd name="connsiteX4" fmla="*/ 147191 w 151520"/>
                <a:gd name="connsiteY4" fmla="*/ 50507 h 356432"/>
                <a:gd name="connsiteX5" fmla="*/ 141419 w 151520"/>
                <a:gd name="connsiteY5" fmla="*/ 36076 h 356432"/>
                <a:gd name="connsiteX6" fmla="*/ 132760 w 151520"/>
                <a:gd name="connsiteY6" fmla="*/ 24532 h 356432"/>
                <a:gd name="connsiteX7" fmla="*/ 112558 w 151520"/>
                <a:gd name="connsiteY7" fmla="*/ 8658 h 356432"/>
                <a:gd name="connsiteX8" fmla="*/ 77925 w 151520"/>
                <a:gd name="connsiteY8" fmla="*/ 0 h 356432"/>
                <a:gd name="connsiteX9" fmla="*/ 47621 w 151520"/>
                <a:gd name="connsiteY9" fmla="*/ 5772 h 356432"/>
                <a:gd name="connsiteX10" fmla="*/ 23089 w 151520"/>
                <a:gd name="connsiteY10" fmla="*/ 21646 h 356432"/>
                <a:gd name="connsiteX11" fmla="*/ 7215 w 151520"/>
                <a:gd name="connsiteY11" fmla="*/ 44734 h 356432"/>
                <a:gd name="connsiteX12" fmla="*/ 1443 w 151520"/>
                <a:gd name="connsiteY12" fmla="*/ 73595 h 356432"/>
                <a:gd name="connsiteX13" fmla="*/ 1443 w 151520"/>
                <a:gd name="connsiteY13" fmla="*/ 102456 h 356432"/>
                <a:gd name="connsiteX14" fmla="*/ 51950 w 151520"/>
                <a:gd name="connsiteY14" fmla="*/ 102456 h 356432"/>
                <a:gd name="connsiteX15" fmla="*/ 51950 w 151520"/>
                <a:gd name="connsiteY15" fmla="*/ 73595 h 356432"/>
                <a:gd name="connsiteX16" fmla="*/ 57722 w 151520"/>
                <a:gd name="connsiteY16" fmla="*/ 57722 h 356432"/>
                <a:gd name="connsiteX17" fmla="*/ 76482 w 151520"/>
                <a:gd name="connsiteY17" fmla="*/ 49064 h 356432"/>
                <a:gd name="connsiteX18" fmla="*/ 93798 w 151520"/>
                <a:gd name="connsiteY18" fmla="*/ 56279 h 356432"/>
                <a:gd name="connsiteX19" fmla="*/ 101013 w 151520"/>
                <a:gd name="connsiteY19" fmla="*/ 73595 h 356432"/>
                <a:gd name="connsiteX20" fmla="*/ 101013 w 151520"/>
                <a:gd name="connsiteY20" fmla="*/ 118330 h 356432"/>
                <a:gd name="connsiteX21" fmla="*/ 92355 w 151520"/>
                <a:gd name="connsiteY21" fmla="*/ 142862 h 356432"/>
                <a:gd name="connsiteX22" fmla="*/ 60608 w 151520"/>
                <a:gd name="connsiteY22" fmla="*/ 148634 h 356432"/>
                <a:gd name="connsiteX23" fmla="*/ 60608 w 151520"/>
                <a:gd name="connsiteY23" fmla="*/ 193368 h 356432"/>
                <a:gd name="connsiteX24" fmla="*/ 80811 w 151520"/>
                <a:gd name="connsiteY24" fmla="*/ 194812 h 356432"/>
                <a:gd name="connsiteX25" fmla="*/ 92355 w 151520"/>
                <a:gd name="connsiteY25" fmla="*/ 199141 h 356432"/>
                <a:gd name="connsiteX26" fmla="*/ 98127 w 151520"/>
                <a:gd name="connsiteY26" fmla="*/ 209242 h 356432"/>
                <a:gd name="connsiteX27" fmla="*/ 99570 w 151520"/>
                <a:gd name="connsiteY27" fmla="*/ 226559 h 356432"/>
                <a:gd name="connsiteX28" fmla="*/ 99570 w 151520"/>
                <a:gd name="connsiteY28" fmla="*/ 277065 h 356432"/>
                <a:gd name="connsiteX29" fmla="*/ 92355 w 151520"/>
                <a:gd name="connsiteY29" fmla="*/ 297268 h 356432"/>
                <a:gd name="connsiteX30" fmla="*/ 75039 w 151520"/>
                <a:gd name="connsiteY30" fmla="*/ 304483 h 356432"/>
                <a:gd name="connsiteX31" fmla="*/ 57722 w 151520"/>
                <a:gd name="connsiteY31" fmla="*/ 297268 h 356432"/>
                <a:gd name="connsiteX32" fmla="*/ 50507 w 151520"/>
                <a:gd name="connsiteY32" fmla="*/ 278508 h 356432"/>
                <a:gd name="connsiteX33" fmla="*/ 50507 w 151520"/>
                <a:gd name="connsiteY33" fmla="*/ 252534 h 356432"/>
                <a:gd name="connsiteX34" fmla="*/ 0 w 151520"/>
                <a:gd name="connsiteY34" fmla="*/ 252534 h 356432"/>
                <a:gd name="connsiteX35" fmla="*/ 0 w 151520"/>
                <a:gd name="connsiteY35" fmla="*/ 281395 h 356432"/>
                <a:gd name="connsiteX36" fmla="*/ 7215 w 151520"/>
                <a:gd name="connsiteY36" fmla="*/ 316028 h 356432"/>
                <a:gd name="connsiteX37" fmla="*/ 24532 w 151520"/>
                <a:gd name="connsiteY37" fmla="*/ 339116 h 356432"/>
                <a:gd name="connsiteX38" fmla="*/ 49064 w 151520"/>
                <a:gd name="connsiteY38" fmla="*/ 352104 h 356432"/>
                <a:gd name="connsiteX39" fmla="*/ 73595 w 151520"/>
                <a:gd name="connsiteY39" fmla="*/ 356433 h 356432"/>
                <a:gd name="connsiteX40" fmla="*/ 111115 w 151520"/>
                <a:gd name="connsiteY40" fmla="*/ 347775 h 356432"/>
                <a:gd name="connsiteX41" fmla="*/ 135647 w 151520"/>
                <a:gd name="connsiteY41" fmla="*/ 324686 h 356432"/>
                <a:gd name="connsiteX42" fmla="*/ 141419 w 151520"/>
                <a:gd name="connsiteY42" fmla="*/ 313142 h 356432"/>
                <a:gd name="connsiteX43" fmla="*/ 145748 w 151520"/>
                <a:gd name="connsiteY43" fmla="*/ 300154 h 356432"/>
                <a:gd name="connsiteX44" fmla="*/ 148634 w 151520"/>
                <a:gd name="connsiteY44" fmla="*/ 281395 h 356432"/>
                <a:gd name="connsiteX45" fmla="*/ 150077 w 151520"/>
                <a:gd name="connsiteY45" fmla="*/ 252534 h 356432"/>
                <a:gd name="connsiteX46" fmla="*/ 150077 w 151520"/>
                <a:gd name="connsiteY46" fmla="*/ 222229 h 356432"/>
                <a:gd name="connsiteX47" fmla="*/ 147191 w 151520"/>
                <a:gd name="connsiteY47" fmla="*/ 202027 h 356432"/>
                <a:gd name="connsiteX48" fmla="*/ 138533 w 151520"/>
                <a:gd name="connsiteY48" fmla="*/ 187596 h 356432"/>
                <a:gd name="connsiteX49" fmla="*/ 121216 w 151520"/>
                <a:gd name="connsiteY49" fmla="*/ 173166 h 356432"/>
                <a:gd name="connsiteX50" fmla="*/ 138533 w 151520"/>
                <a:gd name="connsiteY50" fmla="*/ 161621 h 356432"/>
                <a:gd name="connsiteX51" fmla="*/ 145748 w 151520"/>
                <a:gd name="connsiteY51" fmla="*/ 147191 h 356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51520" h="356432">
                  <a:moveTo>
                    <a:pt x="145748" y="147191"/>
                  </a:moveTo>
                  <a:cubicBezTo>
                    <a:pt x="147191" y="141419"/>
                    <a:pt x="148634" y="135647"/>
                    <a:pt x="150077" y="128431"/>
                  </a:cubicBezTo>
                  <a:cubicBezTo>
                    <a:pt x="150077" y="121216"/>
                    <a:pt x="151520" y="111115"/>
                    <a:pt x="151520" y="99570"/>
                  </a:cubicBezTo>
                  <a:cubicBezTo>
                    <a:pt x="151520" y="88026"/>
                    <a:pt x="151520" y="79368"/>
                    <a:pt x="150077" y="70709"/>
                  </a:cubicBezTo>
                  <a:cubicBezTo>
                    <a:pt x="148634" y="63494"/>
                    <a:pt x="148634" y="56279"/>
                    <a:pt x="147191" y="50507"/>
                  </a:cubicBezTo>
                  <a:cubicBezTo>
                    <a:pt x="145748" y="44734"/>
                    <a:pt x="144305" y="40405"/>
                    <a:pt x="141419" y="36076"/>
                  </a:cubicBezTo>
                  <a:cubicBezTo>
                    <a:pt x="138533" y="31747"/>
                    <a:pt x="135647" y="27418"/>
                    <a:pt x="132760" y="24532"/>
                  </a:cubicBezTo>
                  <a:cubicBezTo>
                    <a:pt x="128431" y="18760"/>
                    <a:pt x="121216" y="12987"/>
                    <a:pt x="112558" y="8658"/>
                  </a:cubicBezTo>
                  <a:cubicBezTo>
                    <a:pt x="103899" y="2886"/>
                    <a:pt x="92355" y="0"/>
                    <a:pt x="77925" y="0"/>
                  </a:cubicBezTo>
                  <a:cubicBezTo>
                    <a:pt x="67823" y="0"/>
                    <a:pt x="57722" y="1443"/>
                    <a:pt x="47621" y="5772"/>
                  </a:cubicBezTo>
                  <a:cubicBezTo>
                    <a:pt x="38962" y="10101"/>
                    <a:pt x="30304" y="14430"/>
                    <a:pt x="23089" y="21646"/>
                  </a:cubicBezTo>
                  <a:cubicBezTo>
                    <a:pt x="15873" y="28861"/>
                    <a:pt x="10101" y="36076"/>
                    <a:pt x="7215" y="44734"/>
                  </a:cubicBezTo>
                  <a:cubicBezTo>
                    <a:pt x="2886" y="53393"/>
                    <a:pt x="1443" y="63494"/>
                    <a:pt x="1443" y="73595"/>
                  </a:cubicBezTo>
                  <a:lnTo>
                    <a:pt x="1443" y="102456"/>
                  </a:lnTo>
                  <a:lnTo>
                    <a:pt x="51950" y="102456"/>
                  </a:lnTo>
                  <a:lnTo>
                    <a:pt x="51950" y="73595"/>
                  </a:lnTo>
                  <a:cubicBezTo>
                    <a:pt x="51950" y="67823"/>
                    <a:pt x="53393" y="63494"/>
                    <a:pt x="57722" y="57722"/>
                  </a:cubicBezTo>
                  <a:cubicBezTo>
                    <a:pt x="62051" y="51950"/>
                    <a:pt x="67823" y="49064"/>
                    <a:pt x="76482" y="49064"/>
                  </a:cubicBezTo>
                  <a:cubicBezTo>
                    <a:pt x="83697" y="49064"/>
                    <a:pt x="89469" y="51950"/>
                    <a:pt x="93798" y="56279"/>
                  </a:cubicBezTo>
                  <a:cubicBezTo>
                    <a:pt x="98127" y="60608"/>
                    <a:pt x="101013" y="66380"/>
                    <a:pt x="101013" y="73595"/>
                  </a:cubicBezTo>
                  <a:lnTo>
                    <a:pt x="101013" y="118330"/>
                  </a:lnTo>
                  <a:cubicBezTo>
                    <a:pt x="101013" y="131317"/>
                    <a:pt x="98127" y="139976"/>
                    <a:pt x="92355" y="142862"/>
                  </a:cubicBezTo>
                  <a:cubicBezTo>
                    <a:pt x="86583" y="147191"/>
                    <a:pt x="76482" y="148634"/>
                    <a:pt x="60608" y="148634"/>
                  </a:cubicBezTo>
                  <a:lnTo>
                    <a:pt x="60608" y="193368"/>
                  </a:lnTo>
                  <a:cubicBezTo>
                    <a:pt x="69266" y="193368"/>
                    <a:pt x="75039" y="193368"/>
                    <a:pt x="80811" y="194812"/>
                  </a:cubicBezTo>
                  <a:cubicBezTo>
                    <a:pt x="86583" y="196255"/>
                    <a:pt x="89469" y="197698"/>
                    <a:pt x="92355" y="199141"/>
                  </a:cubicBezTo>
                  <a:cubicBezTo>
                    <a:pt x="95241" y="202027"/>
                    <a:pt x="96684" y="204913"/>
                    <a:pt x="98127" y="209242"/>
                  </a:cubicBezTo>
                  <a:cubicBezTo>
                    <a:pt x="99570" y="213571"/>
                    <a:pt x="99570" y="219343"/>
                    <a:pt x="99570" y="226559"/>
                  </a:cubicBezTo>
                  <a:lnTo>
                    <a:pt x="99570" y="277065"/>
                  </a:lnTo>
                  <a:cubicBezTo>
                    <a:pt x="99570" y="285723"/>
                    <a:pt x="96684" y="292939"/>
                    <a:pt x="92355" y="297268"/>
                  </a:cubicBezTo>
                  <a:cubicBezTo>
                    <a:pt x="88026" y="303040"/>
                    <a:pt x="82254" y="304483"/>
                    <a:pt x="75039" y="304483"/>
                  </a:cubicBezTo>
                  <a:cubicBezTo>
                    <a:pt x="67823" y="304483"/>
                    <a:pt x="62051" y="301597"/>
                    <a:pt x="57722" y="297268"/>
                  </a:cubicBezTo>
                  <a:cubicBezTo>
                    <a:pt x="53393" y="291496"/>
                    <a:pt x="50507" y="285723"/>
                    <a:pt x="50507" y="278508"/>
                  </a:cubicBezTo>
                  <a:lnTo>
                    <a:pt x="50507" y="252534"/>
                  </a:lnTo>
                  <a:lnTo>
                    <a:pt x="0" y="252534"/>
                  </a:lnTo>
                  <a:lnTo>
                    <a:pt x="0" y="281395"/>
                  </a:lnTo>
                  <a:cubicBezTo>
                    <a:pt x="0" y="295825"/>
                    <a:pt x="2886" y="307369"/>
                    <a:pt x="7215" y="316028"/>
                  </a:cubicBezTo>
                  <a:cubicBezTo>
                    <a:pt x="11544" y="326129"/>
                    <a:pt x="17317" y="333344"/>
                    <a:pt x="24532" y="339116"/>
                  </a:cubicBezTo>
                  <a:cubicBezTo>
                    <a:pt x="31747" y="344889"/>
                    <a:pt x="40405" y="349218"/>
                    <a:pt x="49064" y="352104"/>
                  </a:cubicBezTo>
                  <a:cubicBezTo>
                    <a:pt x="57722" y="354990"/>
                    <a:pt x="66380" y="356433"/>
                    <a:pt x="73595" y="356433"/>
                  </a:cubicBezTo>
                  <a:cubicBezTo>
                    <a:pt x="89469" y="356433"/>
                    <a:pt x="101013" y="353547"/>
                    <a:pt x="111115" y="347775"/>
                  </a:cubicBezTo>
                  <a:cubicBezTo>
                    <a:pt x="121216" y="342002"/>
                    <a:pt x="128431" y="333344"/>
                    <a:pt x="135647" y="324686"/>
                  </a:cubicBezTo>
                  <a:cubicBezTo>
                    <a:pt x="138533" y="320357"/>
                    <a:pt x="139976" y="317471"/>
                    <a:pt x="141419" y="313142"/>
                  </a:cubicBezTo>
                  <a:cubicBezTo>
                    <a:pt x="142862" y="308812"/>
                    <a:pt x="144305" y="304483"/>
                    <a:pt x="145748" y="300154"/>
                  </a:cubicBezTo>
                  <a:cubicBezTo>
                    <a:pt x="147191" y="294382"/>
                    <a:pt x="147191" y="288610"/>
                    <a:pt x="148634" y="281395"/>
                  </a:cubicBezTo>
                  <a:cubicBezTo>
                    <a:pt x="148634" y="274179"/>
                    <a:pt x="150077" y="264078"/>
                    <a:pt x="150077" y="252534"/>
                  </a:cubicBezTo>
                  <a:cubicBezTo>
                    <a:pt x="150077" y="239546"/>
                    <a:pt x="150077" y="229445"/>
                    <a:pt x="150077" y="222229"/>
                  </a:cubicBezTo>
                  <a:cubicBezTo>
                    <a:pt x="150077" y="213571"/>
                    <a:pt x="148634" y="207799"/>
                    <a:pt x="147191" y="202027"/>
                  </a:cubicBezTo>
                  <a:cubicBezTo>
                    <a:pt x="145748" y="196255"/>
                    <a:pt x="142862" y="191925"/>
                    <a:pt x="138533" y="187596"/>
                  </a:cubicBezTo>
                  <a:cubicBezTo>
                    <a:pt x="134204" y="183267"/>
                    <a:pt x="128431" y="178938"/>
                    <a:pt x="121216" y="173166"/>
                  </a:cubicBezTo>
                  <a:cubicBezTo>
                    <a:pt x="128431" y="168837"/>
                    <a:pt x="134204" y="164508"/>
                    <a:pt x="138533" y="161621"/>
                  </a:cubicBezTo>
                  <a:cubicBezTo>
                    <a:pt x="139976" y="157292"/>
                    <a:pt x="142862" y="152963"/>
                    <a:pt x="145748" y="147191"/>
                  </a:cubicBezTo>
                  <a:close/>
                </a:path>
              </a:pathLst>
            </a:custGeom>
            <a:grpFill/>
            <a:ln w="14430" cap="flat">
              <a:noFill/>
              <a:prstDash val="solid"/>
              <a:miter/>
            </a:ln>
          </p:spPr>
          <p:txBody>
            <a:bodyPr rtlCol="0" anchor="ctr"/>
            <a:lstStyle/>
            <a:p>
              <a:endParaRPr lang="en-US">
                <a:gradFill>
                  <a:gsLst>
                    <a:gs pos="0">
                      <a:schemeClr val="accent6"/>
                    </a:gs>
                    <a:gs pos="50000">
                      <a:schemeClr val="accent1"/>
                    </a:gs>
                    <a:gs pos="100000">
                      <a:schemeClr val="accent5"/>
                    </a:gs>
                  </a:gsLst>
                  <a:lin ang="5400000" scaled="1"/>
                </a:gradFill>
              </a:endParaRPr>
            </a:p>
          </p:txBody>
        </p:sp>
      </p:grpSp>
      <p:sp>
        <p:nvSpPr>
          <p:cNvPr id="92" name="Rechteck 91">
            <a:extLst>
              <a:ext uri="{FF2B5EF4-FFF2-40B4-BE49-F238E27FC236}">
                <a16:creationId xmlns:a16="http://schemas.microsoft.com/office/drawing/2014/main" id="{82BDC2ED-D556-47DD-BC59-0179A22B0E47}"/>
              </a:ext>
            </a:extLst>
          </p:cNvPr>
          <p:cNvSpPr/>
          <p:nvPr/>
        </p:nvSpPr>
        <p:spPr>
          <a:xfrm>
            <a:off x="676886"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a:solidFill>
                  <a:schemeClr val="tx2"/>
                </a:solidFill>
                <a:latin typeface="Source Sans Pro Semibold" panose="020B0603030403020204" pitchFamily="34" charset="0"/>
                <a:ea typeface="Source Sans Pro Semibold" panose="020B0603030403020204" pitchFamily="34" charset="0"/>
              </a:rPr>
              <a:t>Formal Measurement </a:t>
            </a:r>
            <a:r>
              <a:rPr lang="de-DE" sz="2000" dirty="0" err="1">
                <a:solidFill>
                  <a:schemeClr val="tx2"/>
                </a:solidFill>
                <a:latin typeface="Source Sans Pro Semibold" panose="020B0603030403020204" pitchFamily="34" charset="0"/>
                <a:ea typeface="Source Sans Pro Semibold" panose="020B0603030403020204" pitchFamily="34" charset="0"/>
              </a:rPr>
              <a:t>Invariance</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MGCFA</a:t>
            </a:r>
            <a:endParaRPr lang="en-US" sz="2400" dirty="0">
              <a:solidFill>
                <a:schemeClr val="tx2"/>
              </a:solidFill>
              <a:latin typeface="Source Sans Pro Black" panose="020B0803030403020204" pitchFamily="34" charset="0"/>
              <a:ea typeface="Source Sans Pro Black" panose="020B0803030403020204" pitchFamily="34" charset="0"/>
            </a:endParaRPr>
          </a:p>
        </p:txBody>
      </p:sp>
      <p:sp>
        <p:nvSpPr>
          <p:cNvPr id="93" name="Rechteck 92">
            <a:extLst>
              <a:ext uri="{FF2B5EF4-FFF2-40B4-BE49-F238E27FC236}">
                <a16:creationId xmlns:a16="http://schemas.microsoft.com/office/drawing/2014/main" id="{4CEAFEA9-EB1C-4F39-8250-ACB2D1289905}"/>
              </a:ext>
            </a:extLst>
          </p:cNvPr>
          <p:cNvSpPr/>
          <p:nvPr/>
        </p:nvSpPr>
        <p:spPr>
          <a:xfrm>
            <a:off x="3436277"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err="1">
                <a:solidFill>
                  <a:schemeClr val="tx2"/>
                </a:solidFill>
                <a:latin typeface="Source Sans Pro Semibold" panose="020B0603030403020204" pitchFamily="34" charset="0"/>
                <a:ea typeface="Source Sans Pro Semibold" panose="020B0603030403020204" pitchFamily="34" charset="0"/>
              </a:rPr>
              <a:t>Aligning</a:t>
            </a:r>
            <a:r>
              <a:rPr lang="de-DE" sz="2000" dirty="0">
                <a:solidFill>
                  <a:schemeClr val="tx2"/>
                </a:solidFill>
                <a:latin typeface="Source Sans Pro Semibold" panose="020B0603030403020204" pitchFamily="34" charset="0"/>
                <a:ea typeface="Source Sans Pro Semibold" panose="020B0603030403020204" pitchFamily="34" charset="0"/>
              </a:rPr>
              <a:t> </a:t>
            </a:r>
            <a:r>
              <a:rPr lang="de-DE" sz="2000" dirty="0" err="1">
                <a:solidFill>
                  <a:schemeClr val="tx2"/>
                </a:solidFill>
                <a:latin typeface="Source Sans Pro Semibold" panose="020B0603030403020204" pitchFamily="34" charset="0"/>
                <a:ea typeface="Source Sans Pro Semibold" panose="020B0603030403020204" pitchFamily="34" charset="0"/>
              </a:rPr>
              <a:t>measurement</a:t>
            </a:r>
            <a:r>
              <a:rPr lang="de-DE" sz="2000" dirty="0">
                <a:solidFill>
                  <a:schemeClr val="tx2"/>
                </a:solidFill>
                <a:latin typeface="Source Sans Pro Semibold" panose="020B0603030403020204" pitchFamily="34" charset="0"/>
                <a:ea typeface="Source Sans Pro Semibold" panose="020B0603030403020204" pitchFamily="34" charset="0"/>
              </a:rPr>
              <a:t> </a:t>
            </a:r>
            <a:r>
              <a:rPr lang="de-DE" sz="2000" dirty="0" err="1">
                <a:solidFill>
                  <a:schemeClr val="tx2"/>
                </a:solidFill>
                <a:latin typeface="Source Sans Pro Semibold" panose="020B0603030403020204" pitchFamily="34" charset="0"/>
                <a:ea typeface="Source Sans Pro Semibold" panose="020B0603030403020204" pitchFamily="34" charset="0"/>
              </a:rPr>
              <a:t>units</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OSE-RG</a:t>
            </a:r>
            <a:endParaRPr lang="en-US" sz="2400" dirty="0">
              <a:solidFill>
                <a:schemeClr val="tx2"/>
              </a:solidFill>
              <a:latin typeface="Source Sans Pro Black" panose="020B0803030403020204" pitchFamily="34" charset="0"/>
              <a:ea typeface="Source Sans Pro Black" panose="020B0803030403020204" pitchFamily="34" charset="0"/>
            </a:endParaRPr>
          </a:p>
        </p:txBody>
      </p:sp>
      <p:sp>
        <p:nvSpPr>
          <p:cNvPr id="95" name="Rechteck 94">
            <a:extLst>
              <a:ext uri="{FF2B5EF4-FFF2-40B4-BE49-F238E27FC236}">
                <a16:creationId xmlns:a16="http://schemas.microsoft.com/office/drawing/2014/main" id="{8C1C5103-7E46-44EC-8B4F-E87A82B7A457}"/>
              </a:ext>
            </a:extLst>
          </p:cNvPr>
          <p:cNvSpPr/>
          <p:nvPr/>
        </p:nvSpPr>
        <p:spPr>
          <a:xfrm>
            <a:off x="8955059"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err="1">
                <a:solidFill>
                  <a:schemeClr val="tx2"/>
                </a:solidFill>
                <a:latin typeface="Source Sans Pro Semibold" panose="020B0603030403020204" pitchFamily="34" charset="0"/>
                <a:ea typeface="Source Sans Pro Semibold" panose="020B0603030403020204" pitchFamily="34" charset="0"/>
              </a:rPr>
              <a:t>Generalizable</a:t>
            </a:r>
            <a:r>
              <a:rPr lang="de-DE" sz="2000" dirty="0">
                <a:solidFill>
                  <a:schemeClr val="tx2"/>
                </a:solidFill>
                <a:latin typeface="Source Sans Pro Semibold" panose="020B0603030403020204" pitchFamily="34" charset="0"/>
                <a:ea typeface="Source Sans Pro Semibold" panose="020B0603030403020204" pitchFamily="34" charset="0"/>
              </a:rPr>
              <a:t> Mode </a:t>
            </a:r>
            <a:r>
              <a:rPr lang="de-DE" sz="2000" dirty="0" err="1">
                <a:solidFill>
                  <a:schemeClr val="tx2"/>
                </a:solidFill>
                <a:latin typeface="Source Sans Pro Semibold" panose="020B0603030403020204" pitchFamily="34" charset="0"/>
                <a:ea typeface="Source Sans Pro Semibold" panose="020B0603030403020204" pitchFamily="34" charset="0"/>
              </a:rPr>
              <a:t>Effects</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MTMM Meta-Analysis</a:t>
            </a:r>
            <a:r>
              <a:rPr lang="de-DE" sz="2400" dirty="0">
                <a:solidFill>
                  <a:schemeClr val="tx2"/>
                </a:solidFill>
                <a:latin typeface="Source Sans Pro Semibold" panose="020B0603030403020204" pitchFamily="34" charset="0"/>
                <a:ea typeface="Source Sans Pro Semibold" panose="020B0603030403020204" pitchFamily="34" charset="0"/>
              </a:rPr>
              <a:t> </a:t>
            </a:r>
            <a:r>
              <a:rPr lang="de-DE" sz="2400" dirty="0" err="1">
                <a:solidFill>
                  <a:schemeClr val="tx2"/>
                </a:solidFill>
                <a:latin typeface="Source Sans Pro Semibold" panose="020B0603030403020204" pitchFamily="34" charset="0"/>
                <a:ea typeface="Source Sans Pro Semibold" panose="020B0603030403020204" pitchFamily="34" charset="0"/>
              </a:rPr>
              <a:t>with</a:t>
            </a:r>
            <a:r>
              <a:rPr lang="de-DE" sz="2400" dirty="0">
                <a:solidFill>
                  <a:schemeClr val="tx2"/>
                </a:solidFill>
                <a:latin typeface="Source Sans Pro Semibold" panose="020B0603030403020204" pitchFamily="34" charset="0"/>
                <a:ea typeface="Source Sans Pro Semibold" panose="020B0603030403020204" pitchFamily="34" charset="0"/>
              </a:rPr>
              <a:t> SQP</a:t>
            </a:r>
            <a:endParaRPr lang="en-US" sz="2400" dirty="0">
              <a:solidFill>
                <a:schemeClr val="tx2"/>
              </a:solidFill>
              <a:latin typeface="Source Sans Pro Semibold" panose="020B0603030403020204" pitchFamily="34" charset="0"/>
              <a:ea typeface="Source Sans Pro Semibold" panose="020B0603030403020204" pitchFamily="34" charset="0"/>
            </a:endParaRPr>
          </a:p>
        </p:txBody>
      </p:sp>
      <p:grpSp>
        <p:nvGrpSpPr>
          <p:cNvPr id="114" name="Gruppieren 113">
            <a:extLst>
              <a:ext uri="{FF2B5EF4-FFF2-40B4-BE49-F238E27FC236}">
                <a16:creationId xmlns:a16="http://schemas.microsoft.com/office/drawing/2014/main" id="{3A861666-B1CC-4AE8-941C-6095CFDE7943}"/>
              </a:ext>
            </a:extLst>
          </p:cNvPr>
          <p:cNvGrpSpPr/>
          <p:nvPr/>
        </p:nvGrpSpPr>
        <p:grpSpPr>
          <a:xfrm>
            <a:off x="3914936" y="2088073"/>
            <a:ext cx="1602128" cy="1603336"/>
            <a:chOff x="7616299" y="3338035"/>
            <a:chExt cx="1602128" cy="1603336"/>
          </a:xfrm>
        </p:grpSpPr>
        <p:cxnSp>
          <p:nvCxnSpPr>
            <p:cNvPr id="115" name="Gerader Verbinder 44">
              <a:extLst>
                <a:ext uri="{FF2B5EF4-FFF2-40B4-BE49-F238E27FC236}">
                  <a16:creationId xmlns:a16="http://schemas.microsoft.com/office/drawing/2014/main" id="{D1A39C76-4A7F-455A-8416-E711D14249C9}"/>
                </a:ext>
              </a:extLst>
            </p:cNvPr>
            <p:cNvCxnSpPr>
              <a:cxnSpLocks/>
            </p:cNvCxnSpPr>
            <p:nvPr/>
          </p:nvCxnSpPr>
          <p:spPr>
            <a:xfrm flipH="1">
              <a:off x="8266458" y="3455816"/>
              <a:ext cx="151511" cy="523057"/>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6" name="Gerader Verbinder 45">
              <a:extLst>
                <a:ext uri="{FF2B5EF4-FFF2-40B4-BE49-F238E27FC236}">
                  <a16:creationId xmlns:a16="http://schemas.microsoft.com/office/drawing/2014/main" id="{CBCE5F5D-E497-4E68-9F79-82E6C60333D6}"/>
                </a:ext>
              </a:extLst>
            </p:cNvPr>
            <p:cNvCxnSpPr>
              <a:cxnSpLocks/>
            </p:cNvCxnSpPr>
            <p:nvPr/>
          </p:nvCxnSpPr>
          <p:spPr>
            <a:xfrm flipV="1">
              <a:off x="7734080" y="3978873"/>
              <a:ext cx="532377" cy="160830"/>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7" name="Gerader Verbinder 46">
              <a:extLst>
                <a:ext uri="{FF2B5EF4-FFF2-40B4-BE49-F238E27FC236}">
                  <a16:creationId xmlns:a16="http://schemas.microsoft.com/office/drawing/2014/main" id="{2691A3E8-07DB-4989-9C1A-D207F552F59C}"/>
                </a:ext>
              </a:extLst>
            </p:cNvPr>
            <p:cNvCxnSpPr>
              <a:cxnSpLocks/>
            </p:cNvCxnSpPr>
            <p:nvPr/>
          </p:nvCxnSpPr>
          <p:spPr>
            <a:xfrm>
              <a:off x="7934386" y="3656121"/>
              <a:ext cx="332072" cy="322752"/>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8" name="Gerader Verbinder 47">
              <a:extLst>
                <a:ext uri="{FF2B5EF4-FFF2-40B4-BE49-F238E27FC236}">
                  <a16:creationId xmlns:a16="http://schemas.microsoft.com/office/drawing/2014/main" id="{33E25696-66BE-49E5-8514-DBDE420F5F19}"/>
                </a:ext>
              </a:extLst>
            </p:cNvPr>
            <p:cNvCxnSpPr>
              <a:cxnSpLocks/>
            </p:cNvCxnSpPr>
            <p:nvPr/>
          </p:nvCxnSpPr>
          <p:spPr>
            <a:xfrm>
              <a:off x="8266458" y="3978873"/>
              <a:ext cx="151511" cy="844717"/>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9" name="Gerader Verbinder 48">
              <a:extLst>
                <a:ext uri="{FF2B5EF4-FFF2-40B4-BE49-F238E27FC236}">
                  <a16:creationId xmlns:a16="http://schemas.microsoft.com/office/drawing/2014/main" id="{77AD19BE-C6F3-41D9-BF2F-1DE8947DE36B}"/>
                </a:ext>
              </a:extLst>
            </p:cNvPr>
            <p:cNvCxnSpPr>
              <a:cxnSpLocks/>
            </p:cNvCxnSpPr>
            <p:nvPr/>
          </p:nvCxnSpPr>
          <p:spPr>
            <a:xfrm flipV="1">
              <a:off x="7934386" y="3978873"/>
              <a:ext cx="332072" cy="644412"/>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0" name="Gerader Verbinder 49">
              <a:extLst>
                <a:ext uri="{FF2B5EF4-FFF2-40B4-BE49-F238E27FC236}">
                  <a16:creationId xmlns:a16="http://schemas.microsoft.com/office/drawing/2014/main" id="{C1A168CE-772C-4660-8C53-881BCC4C6043}"/>
                </a:ext>
              </a:extLst>
            </p:cNvPr>
            <p:cNvCxnSpPr>
              <a:cxnSpLocks/>
            </p:cNvCxnSpPr>
            <p:nvPr/>
          </p:nvCxnSpPr>
          <p:spPr>
            <a:xfrm flipH="1">
              <a:off x="8266458" y="3656121"/>
              <a:ext cx="635094" cy="322752"/>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1" name="Gerader Verbinder 50">
              <a:extLst>
                <a:ext uri="{FF2B5EF4-FFF2-40B4-BE49-F238E27FC236}">
                  <a16:creationId xmlns:a16="http://schemas.microsoft.com/office/drawing/2014/main" id="{0DC478A4-C049-4AA7-97A0-B8BC1FEABBA3}"/>
                </a:ext>
              </a:extLst>
            </p:cNvPr>
            <p:cNvCxnSpPr>
              <a:cxnSpLocks/>
            </p:cNvCxnSpPr>
            <p:nvPr/>
          </p:nvCxnSpPr>
          <p:spPr>
            <a:xfrm flipH="1">
              <a:off x="8597154" y="4139703"/>
              <a:ext cx="504703" cy="161921"/>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2" name="Gerader Verbinder 51">
              <a:extLst>
                <a:ext uri="{FF2B5EF4-FFF2-40B4-BE49-F238E27FC236}">
                  <a16:creationId xmlns:a16="http://schemas.microsoft.com/office/drawing/2014/main" id="{2BD015CB-47A2-4DE5-855F-1CBE82E68B77}"/>
                </a:ext>
              </a:extLst>
            </p:cNvPr>
            <p:cNvCxnSpPr>
              <a:cxnSpLocks/>
            </p:cNvCxnSpPr>
            <p:nvPr/>
          </p:nvCxnSpPr>
          <p:spPr>
            <a:xfrm>
              <a:off x="8266458" y="3978873"/>
              <a:ext cx="835399" cy="160830"/>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3" name="Gerader Verbinder 52">
              <a:extLst>
                <a:ext uri="{FF2B5EF4-FFF2-40B4-BE49-F238E27FC236}">
                  <a16:creationId xmlns:a16="http://schemas.microsoft.com/office/drawing/2014/main" id="{F2E0B654-FD32-473F-9F1A-672AA2AAD310}"/>
                </a:ext>
              </a:extLst>
            </p:cNvPr>
            <p:cNvCxnSpPr>
              <a:cxnSpLocks/>
            </p:cNvCxnSpPr>
            <p:nvPr/>
          </p:nvCxnSpPr>
          <p:spPr>
            <a:xfrm flipH="1">
              <a:off x="8597154" y="3656121"/>
              <a:ext cx="304397" cy="645503"/>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4" name="Gerader Verbinder 54">
              <a:extLst>
                <a:ext uri="{FF2B5EF4-FFF2-40B4-BE49-F238E27FC236}">
                  <a16:creationId xmlns:a16="http://schemas.microsoft.com/office/drawing/2014/main" id="{1725D59F-38D2-4466-8AE4-2E5FF164BCB1}"/>
                </a:ext>
              </a:extLst>
            </p:cNvPr>
            <p:cNvCxnSpPr>
              <a:cxnSpLocks/>
            </p:cNvCxnSpPr>
            <p:nvPr/>
          </p:nvCxnSpPr>
          <p:spPr>
            <a:xfrm>
              <a:off x="8417969" y="3455816"/>
              <a:ext cx="179186" cy="845809"/>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5" name="Gerader Verbinder 55">
              <a:extLst>
                <a:ext uri="{FF2B5EF4-FFF2-40B4-BE49-F238E27FC236}">
                  <a16:creationId xmlns:a16="http://schemas.microsoft.com/office/drawing/2014/main" id="{A99E0CE4-4C02-45DC-B880-20C2D52FA69A}"/>
                </a:ext>
              </a:extLst>
            </p:cNvPr>
            <p:cNvCxnSpPr>
              <a:cxnSpLocks/>
            </p:cNvCxnSpPr>
            <p:nvPr/>
          </p:nvCxnSpPr>
          <p:spPr>
            <a:xfrm flipV="1">
              <a:off x="7934386" y="4301624"/>
              <a:ext cx="662768" cy="321660"/>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6" name="Gerader Verbinder 56">
              <a:extLst>
                <a:ext uri="{FF2B5EF4-FFF2-40B4-BE49-F238E27FC236}">
                  <a16:creationId xmlns:a16="http://schemas.microsoft.com/office/drawing/2014/main" id="{1C2C1B1D-0C18-4422-8FC2-2D221C2042CC}"/>
                </a:ext>
              </a:extLst>
            </p:cNvPr>
            <p:cNvCxnSpPr>
              <a:cxnSpLocks/>
            </p:cNvCxnSpPr>
            <p:nvPr/>
          </p:nvCxnSpPr>
          <p:spPr>
            <a:xfrm flipV="1">
              <a:off x="8417969" y="4301624"/>
              <a:ext cx="179186" cy="521966"/>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7" name="Gerader Verbinder 57">
              <a:extLst>
                <a:ext uri="{FF2B5EF4-FFF2-40B4-BE49-F238E27FC236}">
                  <a16:creationId xmlns:a16="http://schemas.microsoft.com/office/drawing/2014/main" id="{A299CF4C-7BF8-4236-AA66-F84DE4DA34DE}"/>
                </a:ext>
              </a:extLst>
            </p:cNvPr>
            <p:cNvCxnSpPr>
              <a:cxnSpLocks/>
            </p:cNvCxnSpPr>
            <p:nvPr/>
          </p:nvCxnSpPr>
          <p:spPr>
            <a:xfrm flipH="1" flipV="1">
              <a:off x="8597154" y="4301624"/>
              <a:ext cx="304397" cy="321660"/>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8" name="Rechteck 58">
              <a:extLst>
                <a:ext uri="{FF2B5EF4-FFF2-40B4-BE49-F238E27FC236}">
                  <a16:creationId xmlns:a16="http://schemas.microsoft.com/office/drawing/2014/main" id="{62EEE9C8-7E2C-4789-BC21-ED74AC36CA40}"/>
                </a:ext>
              </a:extLst>
            </p:cNvPr>
            <p:cNvSpPr/>
            <p:nvPr/>
          </p:nvSpPr>
          <p:spPr>
            <a:xfrm>
              <a:off x="8300187" y="3338035"/>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hteck 59">
              <a:extLst>
                <a:ext uri="{FF2B5EF4-FFF2-40B4-BE49-F238E27FC236}">
                  <a16:creationId xmlns:a16="http://schemas.microsoft.com/office/drawing/2014/main" id="{77087980-B8B9-482D-8C1F-8A939438D14B}"/>
                </a:ext>
              </a:extLst>
            </p:cNvPr>
            <p:cNvSpPr/>
            <p:nvPr/>
          </p:nvSpPr>
          <p:spPr>
            <a:xfrm>
              <a:off x="7813865" y="3538340"/>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hteck 60">
              <a:extLst>
                <a:ext uri="{FF2B5EF4-FFF2-40B4-BE49-F238E27FC236}">
                  <a16:creationId xmlns:a16="http://schemas.microsoft.com/office/drawing/2014/main" id="{F5FE4CF8-B6D6-4825-B4B9-93A35927F60D}"/>
                </a:ext>
              </a:extLst>
            </p:cNvPr>
            <p:cNvSpPr/>
            <p:nvPr/>
          </p:nvSpPr>
          <p:spPr>
            <a:xfrm>
              <a:off x="8783770" y="3538339"/>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hteck 61">
              <a:extLst>
                <a:ext uri="{FF2B5EF4-FFF2-40B4-BE49-F238E27FC236}">
                  <a16:creationId xmlns:a16="http://schemas.microsoft.com/office/drawing/2014/main" id="{080AA920-4F9C-4368-86EA-BD0D1794A86A}"/>
                </a:ext>
              </a:extLst>
            </p:cNvPr>
            <p:cNvSpPr/>
            <p:nvPr/>
          </p:nvSpPr>
          <p:spPr>
            <a:xfrm>
              <a:off x="7813865" y="4505504"/>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hteck 62">
              <a:extLst>
                <a:ext uri="{FF2B5EF4-FFF2-40B4-BE49-F238E27FC236}">
                  <a16:creationId xmlns:a16="http://schemas.microsoft.com/office/drawing/2014/main" id="{5EAA8B31-59E2-4B63-B6FA-88624E5C8639}"/>
                </a:ext>
              </a:extLst>
            </p:cNvPr>
            <p:cNvSpPr/>
            <p:nvPr/>
          </p:nvSpPr>
          <p:spPr>
            <a:xfrm>
              <a:off x="8302927" y="4705809"/>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hteck 63">
              <a:extLst>
                <a:ext uri="{FF2B5EF4-FFF2-40B4-BE49-F238E27FC236}">
                  <a16:creationId xmlns:a16="http://schemas.microsoft.com/office/drawing/2014/main" id="{DAC34F58-012D-4CCF-927B-8DC594AC6803}"/>
                </a:ext>
              </a:extLst>
            </p:cNvPr>
            <p:cNvSpPr/>
            <p:nvPr/>
          </p:nvSpPr>
          <p:spPr>
            <a:xfrm>
              <a:off x="8783770" y="4505504"/>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Gerader Verbinder 64">
              <a:extLst>
                <a:ext uri="{FF2B5EF4-FFF2-40B4-BE49-F238E27FC236}">
                  <a16:creationId xmlns:a16="http://schemas.microsoft.com/office/drawing/2014/main" id="{5DF8BA73-BD56-4258-A845-028097C0108D}"/>
                </a:ext>
              </a:extLst>
            </p:cNvPr>
            <p:cNvCxnSpPr>
              <a:cxnSpLocks/>
            </p:cNvCxnSpPr>
            <p:nvPr/>
          </p:nvCxnSpPr>
          <p:spPr>
            <a:xfrm>
              <a:off x="7734080" y="4139703"/>
              <a:ext cx="863074" cy="161921"/>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5" name="Rechteck 65">
              <a:extLst>
                <a:ext uri="{FF2B5EF4-FFF2-40B4-BE49-F238E27FC236}">
                  <a16:creationId xmlns:a16="http://schemas.microsoft.com/office/drawing/2014/main" id="{097F1A24-2478-4C6B-9A06-17F86B31C434}"/>
                </a:ext>
              </a:extLst>
            </p:cNvPr>
            <p:cNvSpPr/>
            <p:nvPr/>
          </p:nvSpPr>
          <p:spPr>
            <a:xfrm>
              <a:off x="7616299" y="4021920"/>
              <a:ext cx="235562" cy="235562"/>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hteck 66">
              <a:extLst>
                <a:ext uri="{FF2B5EF4-FFF2-40B4-BE49-F238E27FC236}">
                  <a16:creationId xmlns:a16="http://schemas.microsoft.com/office/drawing/2014/main" id="{C19CCDA8-3954-4179-8105-3E7752426D79}"/>
                </a:ext>
              </a:extLst>
            </p:cNvPr>
            <p:cNvSpPr/>
            <p:nvPr/>
          </p:nvSpPr>
          <p:spPr>
            <a:xfrm>
              <a:off x="8982855" y="4021914"/>
              <a:ext cx="235572" cy="235571"/>
            </a:xfrm>
            <a:prstGeom prst="rect">
              <a:avLst/>
            </a:prstGeom>
            <a:solidFill>
              <a:schemeClr val="tx2">
                <a:lumMod val="20000"/>
                <a:lumOff val="80000"/>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hteck 67">
              <a:extLst>
                <a:ext uri="{FF2B5EF4-FFF2-40B4-BE49-F238E27FC236}">
                  <a16:creationId xmlns:a16="http://schemas.microsoft.com/office/drawing/2014/main" id="{3A9623A2-F078-4645-8FD2-10DD69F42364}"/>
                </a:ext>
              </a:extLst>
            </p:cNvPr>
            <p:cNvSpPr/>
            <p:nvPr/>
          </p:nvSpPr>
          <p:spPr>
            <a:xfrm>
              <a:off x="8145932" y="3867508"/>
              <a:ext cx="235562" cy="235562"/>
            </a:xfrm>
            <a:prstGeom prst="rect">
              <a:avLst/>
            </a:prstGeom>
            <a:solidFill>
              <a:schemeClr val="accent5"/>
            </a:solidFill>
            <a:ln w="508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hteck 68">
              <a:extLst>
                <a:ext uri="{FF2B5EF4-FFF2-40B4-BE49-F238E27FC236}">
                  <a16:creationId xmlns:a16="http://schemas.microsoft.com/office/drawing/2014/main" id="{011CCAEB-F40C-4C7D-A74E-3548338543C1}"/>
                </a:ext>
              </a:extLst>
            </p:cNvPr>
            <p:cNvSpPr/>
            <p:nvPr/>
          </p:nvSpPr>
          <p:spPr>
            <a:xfrm>
              <a:off x="8479370" y="4183844"/>
              <a:ext cx="235562" cy="235562"/>
            </a:xfrm>
            <a:prstGeom prst="rect">
              <a:avLst/>
            </a:prstGeom>
            <a:solidFill>
              <a:schemeClr val="accent6"/>
            </a:solid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Rechteck 138">
            <a:extLst>
              <a:ext uri="{FF2B5EF4-FFF2-40B4-BE49-F238E27FC236}">
                <a16:creationId xmlns:a16="http://schemas.microsoft.com/office/drawing/2014/main" id="{A1957FA2-F242-40D4-AF22-71F3442749EB}"/>
              </a:ext>
            </a:extLst>
          </p:cNvPr>
          <p:cNvSpPr/>
          <p:nvPr/>
        </p:nvSpPr>
        <p:spPr>
          <a:xfrm>
            <a:off x="3435667"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err="1">
                <a:solidFill>
                  <a:schemeClr val="tx2"/>
                </a:solidFill>
                <a:latin typeface="Source Sans Pro Semibold" panose="020B0603030403020204" pitchFamily="34" charset="0"/>
                <a:ea typeface="Source Sans Pro Semibold" panose="020B0603030403020204" pitchFamily="34" charset="0"/>
              </a:rPr>
              <a:t>Concepts</a:t>
            </a:r>
            <a:r>
              <a:rPr lang="de-DE" sz="2000" dirty="0">
                <a:solidFill>
                  <a:schemeClr val="tx2"/>
                </a:solidFill>
                <a:latin typeface="Source Sans Pro Semibold" panose="020B0603030403020204" pitchFamily="34" charset="0"/>
                <a:ea typeface="Source Sans Pro Semibold" panose="020B0603030403020204" pitchFamily="34" charset="0"/>
              </a:rPr>
              <a:t> and </a:t>
            </a:r>
            <a:r>
              <a:rPr lang="de-DE" sz="2000" dirty="0" err="1">
                <a:solidFill>
                  <a:schemeClr val="tx2"/>
                </a:solidFill>
                <a:latin typeface="Source Sans Pro Semibold" panose="020B0603030403020204" pitchFamily="34" charset="0"/>
                <a:ea typeface="Source Sans Pro Semibold" panose="020B0603030403020204" pitchFamily="34" charset="0"/>
              </a:rPr>
              <a:t>Reliability</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R-</a:t>
            </a:r>
            <a:r>
              <a:rPr lang="de-DE" sz="2400" dirty="0" err="1">
                <a:solidFill>
                  <a:schemeClr val="tx2"/>
                </a:solidFill>
                <a:latin typeface="Source Sans Pro Black" panose="020B0803030403020204" pitchFamily="34" charset="0"/>
                <a:ea typeface="Source Sans Pro Black" panose="020B0803030403020204" pitchFamily="34" charset="0"/>
              </a:rPr>
              <a:t>Alerting</a:t>
            </a:r>
            <a:r>
              <a:rPr lang="de-DE" sz="2400" dirty="0">
                <a:solidFill>
                  <a:schemeClr val="tx2"/>
                </a:solidFill>
                <a:latin typeface="Source Sans Pro Semibold" panose="020B0603030403020204" pitchFamily="34" charset="0"/>
                <a:ea typeface="Source Sans Pro Semibold" panose="020B0603030403020204" pitchFamily="34" charset="0"/>
              </a:rPr>
              <a:t> and </a:t>
            </a:r>
            <a:r>
              <a:rPr lang="de-DE" sz="2400" dirty="0" err="1">
                <a:solidFill>
                  <a:schemeClr val="tx2"/>
                </a:solidFill>
                <a:latin typeface="Source Sans Pro Semibold" panose="020B0603030403020204" pitchFamily="34" charset="0"/>
                <a:ea typeface="Source Sans Pro Semibold" panose="020B0603030403020204" pitchFamily="34" charset="0"/>
              </a:rPr>
              <a:t>comparative</a:t>
            </a:r>
            <a:r>
              <a:rPr lang="de-DE" sz="2400" dirty="0">
                <a:solidFill>
                  <a:schemeClr val="tx2"/>
                </a:solidFill>
                <a:latin typeface="Source Sans Pro Semibold" panose="020B0603030403020204" pitchFamily="34" charset="0"/>
                <a:ea typeface="Source Sans Pro Semibold" panose="020B0603030403020204" pitchFamily="34" charset="0"/>
              </a:rPr>
              <a:t> </a:t>
            </a:r>
            <a:r>
              <a:rPr lang="de-DE" sz="2400" dirty="0" err="1">
                <a:solidFill>
                  <a:schemeClr val="tx2"/>
                </a:solidFill>
                <a:latin typeface="Source Sans Pro Semibold" panose="020B0603030403020204" pitchFamily="34" charset="0"/>
                <a:ea typeface="Source Sans Pro Semibold" panose="020B0603030403020204" pitchFamily="34" charset="0"/>
              </a:rPr>
              <a:t>attenuation</a:t>
            </a:r>
            <a:endParaRPr lang="en-US" sz="2400" dirty="0">
              <a:solidFill>
                <a:schemeClr val="tx2"/>
              </a:solidFill>
              <a:latin typeface="Source Sans Pro Semibold" panose="020B0603030403020204" pitchFamily="34" charset="0"/>
              <a:ea typeface="Source Sans Pro Semibold" panose="020B0603030403020204" pitchFamily="34" charset="0"/>
            </a:endParaRPr>
          </a:p>
        </p:txBody>
      </p:sp>
      <p:grpSp>
        <p:nvGrpSpPr>
          <p:cNvPr id="140" name="Group 60">
            <a:extLst>
              <a:ext uri="{FF2B5EF4-FFF2-40B4-BE49-F238E27FC236}">
                <a16:creationId xmlns:a16="http://schemas.microsoft.com/office/drawing/2014/main" id="{E2CFB2BC-DBCF-4CC1-A1FE-85C9A489D235}"/>
              </a:ext>
            </a:extLst>
          </p:cNvPr>
          <p:cNvGrpSpPr/>
          <p:nvPr/>
        </p:nvGrpSpPr>
        <p:grpSpPr>
          <a:xfrm>
            <a:off x="6425362" y="2406159"/>
            <a:ext cx="1991150" cy="967164"/>
            <a:chOff x="10418728" y="290747"/>
            <a:chExt cx="1631016" cy="792235"/>
          </a:xfrm>
        </p:grpSpPr>
        <p:grpSp>
          <p:nvGrpSpPr>
            <p:cNvPr id="141" name="Gruppieren 48">
              <a:extLst>
                <a:ext uri="{FF2B5EF4-FFF2-40B4-BE49-F238E27FC236}">
                  <a16:creationId xmlns:a16="http://schemas.microsoft.com/office/drawing/2014/main" id="{2B3B5D0B-44DF-4BE6-AF1F-FFD1CF38B0EC}"/>
                </a:ext>
              </a:extLst>
            </p:cNvPr>
            <p:cNvGrpSpPr/>
            <p:nvPr/>
          </p:nvGrpSpPr>
          <p:grpSpPr>
            <a:xfrm>
              <a:off x="10418728" y="331967"/>
              <a:ext cx="1631016" cy="699031"/>
              <a:chOff x="478301" y="5557422"/>
              <a:chExt cx="1830266" cy="784426"/>
            </a:xfrm>
          </p:grpSpPr>
          <p:cxnSp>
            <p:nvCxnSpPr>
              <p:cNvPr id="148" name="Gerader Verbinder 34">
                <a:extLst>
                  <a:ext uri="{FF2B5EF4-FFF2-40B4-BE49-F238E27FC236}">
                    <a16:creationId xmlns:a16="http://schemas.microsoft.com/office/drawing/2014/main" id="{1665BCE6-ADD2-450E-81B0-E5334B41CAD0}"/>
                  </a:ext>
                </a:extLst>
              </p:cNvPr>
              <p:cNvCxnSpPr>
                <a:cxnSpLocks/>
                <a:stCxn id="153" idx="0"/>
              </p:cNvCxnSpPr>
              <p:nvPr/>
            </p:nvCxnSpPr>
            <p:spPr>
              <a:xfrm>
                <a:off x="1392482" y="5557422"/>
                <a:ext cx="2675" cy="784426"/>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sp>
            <p:nvSpPr>
              <p:cNvPr id="149" name="Ellipse 36">
                <a:extLst>
                  <a:ext uri="{FF2B5EF4-FFF2-40B4-BE49-F238E27FC236}">
                    <a16:creationId xmlns:a16="http://schemas.microsoft.com/office/drawing/2014/main" id="{DE22C042-23E8-43DB-86A2-F86AA93CCC37}"/>
                  </a:ext>
                </a:extLst>
              </p:cNvPr>
              <p:cNvSpPr/>
              <p:nvPr/>
            </p:nvSpPr>
            <p:spPr>
              <a:xfrm>
                <a:off x="1257446" y="6067967"/>
                <a:ext cx="273881" cy="273881"/>
              </a:xfrm>
              <a:prstGeom prst="ellipse">
                <a:avLst/>
              </a:prstGeom>
              <a:solidFill>
                <a:schemeClr val="bg1"/>
              </a:solid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0" name="Ellipse 38">
                <a:extLst>
                  <a:ext uri="{FF2B5EF4-FFF2-40B4-BE49-F238E27FC236}">
                    <a16:creationId xmlns:a16="http://schemas.microsoft.com/office/drawing/2014/main" id="{602CF596-1629-4B58-9BCD-4744D7D70E76}"/>
                  </a:ext>
                </a:extLst>
              </p:cNvPr>
              <p:cNvSpPr/>
              <p:nvPr/>
            </p:nvSpPr>
            <p:spPr>
              <a:xfrm>
                <a:off x="478301" y="5557422"/>
                <a:ext cx="273881" cy="273881"/>
              </a:xfrm>
              <a:prstGeom prst="ellipse">
                <a:avLst/>
              </a:prstGeom>
              <a:solidFill>
                <a:schemeClr val="bg1"/>
              </a:solidFill>
              <a:ln w="63500">
                <a:solidFill>
                  <a:srgbClr val="169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1" name="Ellipse 39">
                <a:extLst>
                  <a:ext uri="{FF2B5EF4-FFF2-40B4-BE49-F238E27FC236}">
                    <a16:creationId xmlns:a16="http://schemas.microsoft.com/office/drawing/2014/main" id="{0FD93CF3-4647-4D89-9497-8B13B828F639}"/>
                  </a:ext>
                </a:extLst>
              </p:cNvPr>
              <p:cNvSpPr/>
              <p:nvPr/>
            </p:nvSpPr>
            <p:spPr>
              <a:xfrm>
                <a:off x="866921" y="5557422"/>
                <a:ext cx="273881" cy="273881"/>
              </a:xfrm>
              <a:prstGeom prst="ellipse">
                <a:avLst/>
              </a:prstGeom>
              <a:solidFill>
                <a:schemeClr val="bg1"/>
              </a:solidFill>
              <a:ln w="63500">
                <a:solidFill>
                  <a:srgbClr val="169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2" name="Ellipse 40">
                <a:extLst>
                  <a:ext uri="{FF2B5EF4-FFF2-40B4-BE49-F238E27FC236}">
                    <a16:creationId xmlns:a16="http://schemas.microsoft.com/office/drawing/2014/main" id="{2E0C5200-C63A-48E7-B624-73D2BDD7F0D2}"/>
                  </a:ext>
                </a:extLst>
              </p:cNvPr>
              <p:cNvSpPr/>
              <p:nvPr/>
            </p:nvSpPr>
            <p:spPr>
              <a:xfrm>
                <a:off x="1644161" y="5557422"/>
                <a:ext cx="273881" cy="273881"/>
              </a:xfrm>
              <a:prstGeom prst="ellipse">
                <a:avLst/>
              </a:prstGeom>
              <a:solidFill>
                <a:schemeClr val="bg1"/>
              </a:solidFill>
              <a:ln w="63500">
                <a:solidFill>
                  <a:srgbClr val="169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3" name="Ellipse 41">
                <a:extLst>
                  <a:ext uri="{FF2B5EF4-FFF2-40B4-BE49-F238E27FC236}">
                    <a16:creationId xmlns:a16="http://schemas.microsoft.com/office/drawing/2014/main" id="{491E5411-7258-484D-B159-1D29FB3FEC32}"/>
                  </a:ext>
                </a:extLst>
              </p:cNvPr>
              <p:cNvSpPr/>
              <p:nvPr/>
            </p:nvSpPr>
            <p:spPr>
              <a:xfrm>
                <a:off x="1255541" y="5557422"/>
                <a:ext cx="273881" cy="273881"/>
              </a:xfrm>
              <a:prstGeom prst="ellipse">
                <a:avLst/>
              </a:prstGeom>
              <a:solidFill>
                <a:schemeClr val="bg1"/>
              </a:solid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4" name="Ellipse 43">
                <a:extLst>
                  <a:ext uri="{FF2B5EF4-FFF2-40B4-BE49-F238E27FC236}">
                    <a16:creationId xmlns:a16="http://schemas.microsoft.com/office/drawing/2014/main" id="{D717E3F5-84B2-4932-B733-FA782EF06597}"/>
                  </a:ext>
                </a:extLst>
              </p:cNvPr>
              <p:cNvSpPr/>
              <p:nvPr/>
            </p:nvSpPr>
            <p:spPr>
              <a:xfrm>
                <a:off x="868826" y="6067967"/>
                <a:ext cx="273881" cy="273881"/>
              </a:xfrm>
              <a:prstGeom prst="ellipse">
                <a:avLst/>
              </a:prstGeom>
              <a:solidFill>
                <a:schemeClr val="bg1"/>
              </a:solidFill>
              <a:ln w="63500">
                <a:solidFill>
                  <a:srgbClr val="A85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5" name="Ellipse 44">
                <a:extLst>
                  <a:ext uri="{FF2B5EF4-FFF2-40B4-BE49-F238E27FC236}">
                    <a16:creationId xmlns:a16="http://schemas.microsoft.com/office/drawing/2014/main" id="{B3264403-0172-4E30-A4EB-C59745CD3242}"/>
                  </a:ext>
                </a:extLst>
              </p:cNvPr>
              <p:cNvSpPr/>
              <p:nvPr/>
            </p:nvSpPr>
            <p:spPr>
              <a:xfrm>
                <a:off x="1646066" y="6067967"/>
                <a:ext cx="273881" cy="273881"/>
              </a:xfrm>
              <a:prstGeom prst="ellipse">
                <a:avLst/>
              </a:prstGeom>
              <a:solidFill>
                <a:schemeClr val="bg1"/>
              </a:solidFill>
              <a:ln w="63500">
                <a:solidFill>
                  <a:srgbClr val="A85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6" name="Ellipse 45">
                <a:extLst>
                  <a:ext uri="{FF2B5EF4-FFF2-40B4-BE49-F238E27FC236}">
                    <a16:creationId xmlns:a16="http://schemas.microsoft.com/office/drawing/2014/main" id="{64B41262-20D8-494F-971A-F2E7A75A36FA}"/>
                  </a:ext>
                </a:extLst>
              </p:cNvPr>
              <p:cNvSpPr/>
              <p:nvPr/>
            </p:nvSpPr>
            <p:spPr>
              <a:xfrm>
                <a:off x="2034686" y="6067967"/>
                <a:ext cx="273881" cy="273881"/>
              </a:xfrm>
              <a:prstGeom prst="ellipse">
                <a:avLst/>
              </a:prstGeom>
              <a:solidFill>
                <a:schemeClr val="bg1"/>
              </a:solidFill>
              <a:ln w="63500">
                <a:solidFill>
                  <a:srgbClr val="A85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2" name="Group 63">
              <a:extLst>
                <a:ext uri="{FF2B5EF4-FFF2-40B4-BE49-F238E27FC236}">
                  <a16:creationId xmlns:a16="http://schemas.microsoft.com/office/drawing/2014/main" id="{0F0F02A5-E0A8-4282-A9B3-8B10D37DA3A6}"/>
                </a:ext>
              </a:extLst>
            </p:cNvPr>
            <p:cNvGrpSpPr/>
            <p:nvPr/>
          </p:nvGrpSpPr>
          <p:grpSpPr>
            <a:xfrm rot="18900000">
              <a:off x="11066055" y="290747"/>
              <a:ext cx="343417" cy="343417"/>
              <a:chOff x="11003292" y="1825625"/>
              <a:chExt cx="343417" cy="343417"/>
            </a:xfrm>
          </p:grpSpPr>
          <p:cxnSp>
            <p:nvCxnSpPr>
              <p:cNvPr id="146" name="Straight Connector 67">
                <a:extLst>
                  <a:ext uri="{FF2B5EF4-FFF2-40B4-BE49-F238E27FC236}">
                    <a16:creationId xmlns:a16="http://schemas.microsoft.com/office/drawing/2014/main" id="{D8F5859E-CA2D-4B01-BF76-F21BDA72E75F}"/>
                  </a:ext>
                </a:extLst>
              </p:cNvPr>
              <p:cNvCxnSpPr>
                <a:cxnSpLocks/>
              </p:cNvCxnSpPr>
              <p:nvPr/>
            </p:nvCxnSpPr>
            <p:spPr>
              <a:xfrm>
                <a:off x="11175001" y="1825625"/>
                <a:ext cx="0" cy="343417"/>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147" name="Straight Connector 68">
                <a:extLst>
                  <a:ext uri="{FF2B5EF4-FFF2-40B4-BE49-F238E27FC236}">
                    <a16:creationId xmlns:a16="http://schemas.microsoft.com/office/drawing/2014/main" id="{DA1D2A9B-B06A-4DFD-9BE1-E4C790FFA73C}"/>
                  </a:ext>
                </a:extLst>
              </p:cNvPr>
              <p:cNvCxnSpPr>
                <a:cxnSpLocks/>
              </p:cNvCxnSpPr>
              <p:nvPr/>
            </p:nvCxnSpPr>
            <p:spPr>
              <a:xfrm rot="5400000">
                <a:off x="11175001" y="1825625"/>
                <a:ext cx="0" cy="343417"/>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grpSp>
        <p:grpSp>
          <p:nvGrpSpPr>
            <p:cNvPr id="143" name="Group 64">
              <a:extLst>
                <a:ext uri="{FF2B5EF4-FFF2-40B4-BE49-F238E27FC236}">
                  <a16:creationId xmlns:a16="http://schemas.microsoft.com/office/drawing/2014/main" id="{F32C407C-416A-4671-8279-21B9B3EB4809}"/>
                </a:ext>
              </a:extLst>
            </p:cNvPr>
            <p:cNvGrpSpPr/>
            <p:nvPr/>
          </p:nvGrpSpPr>
          <p:grpSpPr>
            <a:xfrm rot="18900000">
              <a:off x="11066055" y="739565"/>
              <a:ext cx="343417" cy="343417"/>
              <a:chOff x="11003292" y="1825625"/>
              <a:chExt cx="343417" cy="343417"/>
            </a:xfrm>
          </p:grpSpPr>
          <p:cxnSp>
            <p:nvCxnSpPr>
              <p:cNvPr id="144" name="Straight Connector 65">
                <a:extLst>
                  <a:ext uri="{FF2B5EF4-FFF2-40B4-BE49-F238E27FC236}">
                    <a16:creationId xmlns:a16="http://schemas.microsoft.com/office/drawing/2014/main" id="{71A5FCFC-C4C5-4E96-AA2B-7C54B7E17CED}"/>
                  </a:ext>
                </a:extLst>
              </p:cNvPr>
              <p:cNvCxnSpPr>
                <a:cxnSpLocks/>
              </p:cNvCxnSpPr>
              <p:nvPr/>
            </p:nvCxnSpPr>
            <p:spPr>
              <a:xfrm>
                <a:off x="11175001" y="1825625"/>
                <a:ext cx="0" cy="343417"/>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145" name="Straight Connector 66">
                <a:extLst>
                  <a:ext uri="{FF2B5EF4-FFF2-40B4-BE49-F238E27FC236}">
                    <a16:creationId xmlns:a16="http://schemas.microsoft.com/office/drawing/2014/main" id="{0017EDA7-93F9-402C-9717-1A5CFBBFB346}"/>
                  </a:ext>
                </a:extLst>
              </p:cNvPr>
              <p:cNvCxnSpPr>
                <a:cxnSpLocks/>
              </p:cNvCxnSpPr>
              <p:nvPr/>
            </p:nvCxnSpPr>
            <p:spPr>
              <a:xfrm rot="5400000">
                <a:off x="11175001" y="1825625"/>
                <a:ext cx="0" cy="343417"/>
              </a:xfrm>
              <a:prstGeom prst="line">
                <a:avLst/>
              </a:prstGeom>
              <a:ln w="63500" cap="rnd">
                <a:solidFill>
                  <a:srgbClr val="FFC000"/>
                </a:solidFill>
                <a:round/>
              </a:ln>
            </p:spPr>
            <p:style>
              <a:lnRef idx="1">
                <a:schemeClr val="accent1"/>
              </a:lnRef>
              <a:fillRef idx="0">
                <a:schemeClr val="accent1"/>
              </a:fillRef>
              <a:effectRef idx="0">
                <a:schemeClr val="accent1"/>
              </a:effectRef>
              <a:fontRef idx="minor">
                <a:schemeClr val="tx1"/>
              </a:fontRef>
            </p:style>
          </p:cxnSp>
        </p:grpSp>
      </p:grpSp>
      <p:sp>
        <p:nvSpPr>
          <p:cNvPr id="157" name="Rechteck 156">
            <a:extLst>
              <a:ext uri="{FF2B5EF4-FFF2-40B4-BE49-F238E27FC236}">
                <a16:creationId xmlns:a16="http://schemas.microsoft.com/office/drawing/2014/main" id="{F64F0F48-1841-4E08-B800-5D7ECE38A537}"/>
              </a:ext>
            </a:extLst>
          </p:cNvPr>
          <p:cNvSpPr/>
          <p:nvPr/>
        </p:nvSpPr>
        <p:spPr>
          <a:xfrm>
            <a:off x="6169179" y="3982739"/>
            <a:ext cx="2560666" cy="2390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dirty="0" err="1">
                <a:solidFill>
                  <a:schemeClr val="tx2"/>
                </a:solidFill>
                <a:latin typeface="Source Sans Pro Semibold" panose="020B0603030403020204" pitchFamily="34" charset="0"/>
                <a:ea typeface="Source Sans Pro Semibold" panose="020B0603030403020204" pitchFamily="34" charset="0"/>
              </a:rPr>
              <a:t>Aligning</a:t>
            </a:r>
            <a:r>
              <a:rPr lang="de-DE" sz="2000" dirty="0">
                <a:solidFill>
                  <a:schemeClr val="tx2"/>
                </a:solidFill>
                <a:latin typeface="Source Sans Pro Semibold" panose="020B0603030403020204" pitchFamily="34" charset="0"/>
                <a:ea typeface="Source Sans Pro Semibold" panose="020B0603030403020204" pitchFamily="34" charset="0"/>
              </a:rPr>
              <a:t> </a:t>
            </a:r>
            <a:r>
              <a:rPr lang="de-DE" sz="2000" dirty="0" err="1">
                <a:solidFill>
                  <a:schemeClr val="tx2"/>
                </a:solidFill>
                <a:latin typeface="Source Sans Pro Semibold" panose="020B0603030403020204" pitchFamily="34" charset="0"/>
                <a:ea typeface="Source Sans Pro Semibold" panose="020B0603030403020204" pitchFamily="34" charset="0"/>
              </a:rPr>
              <a:t>measurement</a:t>
            </a:r>
            <a:r>
              <a:rPr lang="de-DE" sz="2000" dirty="0">
                <a:solidFill>
                  <a:schemeClr val="tx2"/>
                </a:solidFill>
                <a:latin typeface="Source Sans Pro Semibold" panose="020B0603030403020204" pitchFamily="34" charset="0"/>
                <a:ea typeface="Source Sans Pro Semibold" panose="020B0603030403020204" pitchFamily="34" charset="0"/>
              </a:rPr>
              <a:t> </a:t>
            </a:r>
            <a:r>
              <a:rPr lang="de-DE" sz="2000" dirty="0" err="1">
                <a:solidFill>
                  <a:schemeClr val="tx2"/>
                </a:solidFill>
                <a:latin typeface="Source Sans Pro Semibold" panose="020B0603030403020204" pitchFamily="34" charset="0"/>
                <a:ea typeface="Source Sans Pro Semibold" panose="020B0603030403020204" pitchFamily="34" charset="0"/>
              </a:rPr>
              <a:t>units</a:t>
            </a: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endParaRPr lang="de-DE" sz="2000" dirty="0">
              <a:solidFill>
                <a:schemeClr val="tx2"/>
              </a:solidFill>
              <a:latin typeface="Source Sans Pro Semibold" panose="020B0603030403020204" pitchFamily="34" charset="0"/>
              <a:ea typeface="Source Sans Pro Semibold" panose="020B0603030403020204" pitchFamily="34" charset="0"/>
            </a:endParaRPr>
          </a:p>
          <a:p>
            <a:pPr algn="ctr"/>
            <a:r>
              <a:rPr lang="de-DE" sz="2400" dirty="0">
                <a:solidFill>
                  <a:schemeClr val="tx2"/>
                </a:solidFill>
                <a:latin typeface="Source Sans Pro Black" panose="020B0803030403020204" pitchFamily="34" charset="0"/>
                <a:ea typeface="Source Sans Pro Black" panose="020B0803030403020204" pitchFamily="34" charset="0"/>
              </a:rPr>
              <a:t>OSE-RG</a:t>
            </a:r>
            <a:endParaRPr lang="en-US" sz="2400" dirty="0">
              <a:solidFill>
                <a:schemeClr val="tx2"/>
              </a:solidFill>
              <a:latin typeface="Source Sans Pro Black" panose="020B0803030403020204" pitchFamily="34" charset="0"/>
              <a:ea typeface="Source Sans Pro Black" panose="020B0803030403020204" pitchFamily="34" charset="0"/>
            </a:endParaRPr>
          </a:p>
        </p:txBody>
      </p:sp>
      <p:sp>
        <p:nvSpPr>
          <p:cNvPr id="81" name="Rechteck 80">
            <a:extLst>
              <a:ext uri="{FF2B5EF4-FFF2-40B4-BE49-F238E27FC236}">
                <a16:creationId xmlns:a16="http://schemas.microsoft.com/office/drawing/2014/main" id="{BD64E84B-7BAE-46BD-B3CB-D49F8EB16B25}"/>
              </a:ext>
            </a:extLst>
          </p:cNvPr>
          <p:cNvSpPr/>
          <p:nvPr/>
        </p:nvSpPr>
        <p:spPr>
          <a:xfrm>
            <a:off x="629565" y="1879600"/>
            <a:ext cx="8021090" cy="461327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liennummernplatzhalter 13">
            <a:extLst>
              <a:ext uri="{FF2B5EF4-FFF2-40B4-BE49-F238E27FC236}">
                <a16:creationId xmlns:a16="http://schemas.microsoft.com/office/drawing/2014/main" id="{9AC580A2-914A-4D14-9746-BEB4F97EFEC3}"/>
              </a:ext>
            </a:extLst>
          </p:cNvPr>
          <p:cNvSpPr>
            <a:spLocks noGrp="1"/>
          </p:cNvSpPr>
          <p:nvPr>
            <p:ph type="sldNum" sz="quarter" idx="12"/>
          </p:nvPr>
        </p:nvSpPr>
        <p:spPr/>
        <p:txBody>
          <a:bodyPr/>
          <a:lstStyle/>
          <a:p>
            <a:fld id="{90C2389C-3430-4069-9E08-8BBDF98C334F}" type="slidenum">
              <a:rPr lang="en-US" smtClean="0"/>
              <a:t>32</a:t>
            </a:fld>
            <a:endParaRPr lang="en-US" dirty="0"/>
          </a:p>
        </p:txBody>
      </p:sp>
    </p:spTree>
    <p:extLst>
      <p:ext uri="{BB962C8B-B14F-4D97-AF65-F5344CB8AC3E}">
        <p14:creationId xmlns:p14="http://schemas.microsoft.com/office/powerpoint/2010/main" val="2393919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5F392BF-21C7-4D8A-BA61-B785318CA9A0}"/>
              </a:ext>
            </a:extLst>
          </p:cNvPr>
          <p:cNvSpPr/>
          <p:nvPr/>
        </p:nvSpPr>
        <p:spPr>
          <a:xfrm>
            <a:off x="1460729" y="1747214"/>
            <a:ext cx="2566192" cy="2566192"/>
          </a:xfrm>
          <a:prstGeom prst="ellipse">
            <a:avLst/>
          </a:prstGeom>
          <a:solidFill>
            <a:schemeClr val="accent1">
              <a:alpha val="30000"/>
            </a:schemeClr>
          </a:solidFill>
          <a:ln w="38100" cap="rnd">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635825E-0FB9-4911-9144-23312C08EEDD}"/>
              </a:ext>
            </a:extLst>
          </p:cNvPr>
          <p:cNvSpPr/>
          <p:nvPr/>
        </p:nvSpPr>
        <p:spPr>
          <a:xfrm>
            <a:off x="4947845" y="1747214"/>
            <a:ext cx="2566192" cy="2566192"/>
          </a:xfrm>
          <a:prstGeom prst="ellipse">
            <a:avLst/>
          </a:prstGeom>
          <a:solidFill>
            <a:schemeClr val="accent1">
              <a:alpha val="30000"/>
            </a:schemeClr>
          </a:solidFill>
          <a:ln w="38100" cap="rnd">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D25C209D-5891-40FA-A83D-CD687A02B1E4}"/>
              </a:ext>
            </a:extLst>
          </p:cNvPr>
          <p:cNvSpPr/>
          <p:nvPr/>
        </p:nvSpPr>
        <p:spPr>
          <a:xfrm>
            <a:off x="8434961" y="1747214"/>
            <a:ext cx="2566192" cy="2566192"/>
          </a:xfrm>
          <a:prstGeom prst="ellipse">
            <a:avLst/>
          </a:prstGeom>
          <a:solidFill>
            <a:schemeClr val="accent1">
              <a:alpha val="30000"/>
            </a:schemeClr>
          </a:solidFill>
          <a:ln w="38100" cap="rnd">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08AAC5-2760-4485-BA37-7575C25FC0D3}"/>
              </a:ext>
            </a:extLst>
          </p:cNvPr>
          <p:cNvSpPr>
            <a:spLocks noGrp="1"/>
          </p:cNvSpPr>
          <p:nvPr>
            <p:ph type="title"/>
          </p:nvPr>
        </p:nvSpPr>
        <p:spPr>
          <a:xfrm>
            <a:off x="838200" y="664066"/>
            <a:ext cx="10515600" cy="932596"/>
          </a:xfrm>
        </p:spPr>
        <p:txBody>
          <a:bodyPr/>
          <a:lstStyle/>
          <a:p>
            <a:r>
              <a:rPr lang="de-DE" dirty="0"/>
              <a:t>Primer on the </a:t>
            </a:r>
            <a:endParaRPr lang="en-US" dirty="0"/>
          </a:p>
        </p:txBody>
      </p:sp>
      <p:grpSp>
        <p:nvGrpSpPr>
          <p:cNvPr id="6" name="Gruppieren 8">
            <a:extLst>
              <a:ext uri="{FF2B5EF4-FFF2-40B4-BE49-F238E27FC236}">
                <a16:creationId xmlns:a16="http://schemas.microsoft.com/office/drawing/2014/main" id="{E1DEC4F6-35A6-41C8-AEA9-3BE1CE03CD12}"/>
              </a:ext>
            </a:extLst>
          </p:cNvPr>
          <p:cNvGrpSpPr/>
          <p:nvPr/>
        </p:nvGrpSpPr>
        <p:grpSpPr>
          <a:xfrm rot="18900000">
            <a:off x="5516539" y="2468983"/>
            <a:ext cx="1428804" cy="1122655"/>
            <a:chOff x="9871892" y="4261676"/>
            <a:chExt cx="1257313" cy="987911"/>
          </a:xfrm>
        </p:grpSpPr>
        <p:sp>
          <p:nvSpPr>
            <p:cNvPr id="7" name="Freihandform: Form 9">
              <a:extLst>
                <a:ext uri="{FF2B5EF4-FFF2-40B4-BE49-F238E27FC236}">
                  <a16:creationId xmlns:a16="http://schemas.microsoft.com/office/drawing/2014/main" id="{D1451C13-F722-479D-B439-DBDA57B1724C}"/>
                </a:ext>
              </a:extLst>
            </p:cNvPr>
            <p:cNvSpPr/>
            <p:nvPr/>
          </p:nvSpPr>
          <p:spPr>
            <a:xfrm flipH="1">
              <a:off x="9871892" y="4261676"/>
              <a:ext cx="363062" cy="325469"/>
            </a:xfrm>
            <a:custGeom>
              <a:avLst/>
              <a:gdLst>
                <a:gd name="connsiteX0" fmla="*/ 37021 w 363062"/>
                <a:gd name="connsiteY0" fmla="*/ 229838 h 325469"/>
                <a:gd name="connsiteX1" fmla="*/ 37021 w 363062"/>
                <a:gd name="connsiteY1" fmla="*/ 229838 h 325469"/>
                <a:gd name="connsiteX2" fmla="*/ 90647 w 363062"/>
                <a:gd name="connsiteY2" fmla="*/ 252031 h 325469"/>
                <a:gd name="connsiteX3" fmla="*/ 157839 w 363062"/>
                <a:gd name="connsiteY3" fmla="*/ 191777 h 325469"/>
                <a:gd name="connsiteX4" fmla="*/ 213329 w 363062"/>
                <a:gd name="connsiteY4" fmla="*/ 231076 h 325469"/>
                <a:gd name="connsiteX5" fmla="*/ 202185 w 363062"/>
                <a:gd name="connsiteY5" fmla="*/ 298228 h 325469"/>
                <a:gd name="connsiteX6" fmla="*/ 266764 w 363062"/>
                <a:gd name="connsiteY6" fmla="*/ 324993 h 325469"/>
                <a:gd name="connsiteX7" fmla="*/ 267907 w 363062"/>
                <a:gd name="connsiteY7" fmla="*/ 325469 h 325469"/>
                <a:gd name="connsiteX8" fmla="*/ 363062 w 363062"/>
                <a:gd name="connsiteY8" fmla="*/ 95250 h 325469"/>
                <a:gd name="connsiteX9" fmla="*/ 132176 w 363062"/>
                <a:gd name="connsiteY9" fmla="*/ 0 h 325469"/>
                <a:gd name="connsiteX10" fmla="*/ 96267 w 363062"/>
                <a:gd name="connsiteY10" fmla="*/ 88297 h 325469"/>
                <a:gd name="connsiteX11" fmla="*/ 96267 w 363062"/>
                <a:gd name="connsiteY11" fmla="*/ 88297 h 325469"/>
                <a:gd name="connsiteX12" fmla="*/ 93505 w 363062"/>
                <a:gd name="connsiteY12" fmla="*/ 94869 h 325469"/>
                <a:gd name="connsiteX13" fmla="*/ 92743 w 363062"/>
                <a:gd name="connsiteY13" fmla="*/ 91821 h 325469"/>
                <a:gd name="connsiteX14" fmla="*/ 28163 w 363062"/>
                <a:gd name="connsiteY14" fmla="*/ 65056 h 325469"/>
                <a:gd name="connsiteX15" fmla="*/ 2731 w 363062"/>
                <a:gd name="connsiteY15" fmla="*/ 89154 h 325469"/>
                <a:gd name="connsiteX16" fmla="*/ 33203 w 363062"/>
                <a:gd name="connsiteY16" fmla="*/ 151926 h 325469"/>
                <a:gd name="connsiteX17" fmla="*/ 68263 w 363062"/>
                <a:gd name="connsiteY17" fmla="*/ 150876 h 325469"/>
                <a:gd name="connsiteX18" fmla="*/ 71311 w 363062"/>
                <a:gd name="connsiteY18" fmla="*/ 149638 h 325469"/>
                <a:gd name="connsiteX19" fmla="*/ 69502 w 363062"/>
                <a:gd name="connsiteY19" fmla="*/ 154019 h 325469"/>
                <a:gd name="connsiteX20" fmla="*/ 69502 w 363062"/>
                <a:gd name="connsiteY20" fmla="*/ 154019 h 32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3062" h="325469">
                  <a:moveTo>
                    <a:pt x="37021" y="229838"/>
                  </a:moveTo>
                  <a:lnTo>
                    <a:pt x="37021" y="229838"/>
                  </a:lnTo>
                  <a:lnTo>
                    <a:pt x="90647" y="252031"/>
                  </a:lnTo>
                  <a:cubicBezTo>
                    <a:pt x="92563" y="216839"/>
                    <a:pt x="122645" y="189862"/>
                    <a:pt x="157839" y="191777"/>
                  </a:cubicBezTo>
                  <a:cubicBezTo>
                    <a:pt x="182356" y="193112"/>
                    <a:pt x="203933" y="208393"/>
                    <a:pt x="213329" y="231076"/>
                  </a:cubicBezTo>
                  <a:cubicBezTo>
                    <a:pt x="222421" y="253788"/>
                    <a:pt x="218125" y="279670"/>
                    <a:pt x="202185" y="298228"/>
                  </a:cubicBezTo>
                  <a:lnTo>
                    <a:pt x="266764" y="324993"/>
                  </a:lnTo>
                  <a:lnTo>
                    <a:pt x="267907" y="325469"/>
                  </a:lnTo>
                  <a:lnTo>
                    <a:pt x="363062" y="95250"/>
                  </a:lnTo>
                  <a:lnTo>
                    <a:pt x="132176" y="0"/>
                  </a:lnTo>
                  <a:lnTo>
                    <a:pt x="96267" y="88297"/>
                  </a:lnTo>
                  <a:lnTo>
                    <a:pt x="96267" y="88297"/>
                  </a:lnTo>
                  <a:lnTo>
                    <a:pt x="93505" y="94869"/>
                  </a:lnTo>
                  <a:lnTo>
                    <a:pt x="92743" y="91821"/>
                  </a:lnTo>
                  <a:cubicBezTo>
                    <a:pt x="82259" y="66639"/>
                    <a:pt x="53387" y="54673"/>
                    <a:pt x="28163" y="65056"/>
                  </a:cubicBezTo>
                  <a:cubicBezTo>
                    <a:pt x="17105" y="69831"/>
                    <a:pt x="8094" y="78368"/>
                    <a:pt x="2731" y="89154"/>
                  </a:cubicBezTo>
                  <a:cubicBezTo>
                    <a:pt x="-6188" y="114902"/>
                    <a:pt x="7454" y="143006"/>
                    <a:pt x="33203" y="151926"/>
                  </a:cubicBezTo>
                  <a:cubicBezTo>
                    <a:pt x="44623" y="155882"/>
                    <a:pt x="57099" y="155509"/>
                    <a:pt x="68263" y="150876"/>
                  </a:cubicBezTo>
                  <a:lnTo>
                    <a:pt x="71311" y="149638"/>
                  </a:lnTo>
                  <a:lnTo>
                    <a:pt x="69502" y="154019"/>
                  </a:lnTo>
                  <a:lnTo>
                    <a:pt x="69502" y="154019"/>
                  </a:lnTo>
                  <a:close/>
                </a:path>
              </a:pathLst>
            </a:custGeom>
            <a:solidFill>
              <a:schemeClr val="accent5"/>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ihandform: Form 10">
              <a:extLst>
                <a:ext uri="{FF2B5EF4-FFF2-40B4-BE49-F238E27FC236}">
                  <a16:creationId xmlns:a16="http://schemas.microsoft.com/office/drawing/2014/main" id="{9A12BEA9-94FA-4D32-AD61-3772EE674295}"/>
                </a:ext>
              </a:extLst>
            </p:cNvPr>
            <p:cNvSpPr/>
            <p:nvPr/>
          </p:nvSpPr>
          <p:spPr>
            <a:xfrm flipH="1">
              <a:off x="10003291" y="4356984"/>
              <a:ext cx="567915" cy="563516"/>
            </a:xfrm>
            <a:custGeom>
              <a:avLst/>
              <a:gdLst>
                <a:gd name="connsiteX0" fmla="*/ 0 w 567915"/>
                <a:gd name="connsiteY0" fmla="*/ 0 h 563516"/>
                <a:gd name="connsiteX1" fmla="*/ 292616 w 567915"/>
                <a:gd name="connsiteY1" fmla="*/ 0 h 563516"/>
                <a:gd name="connsiteX2" fmla="*/ 292616 w 567915"/>
                <a:gd name="connsiteY2" fmla="*/ 108476 h 563516"/>
                <a:gd name="connsiteX3" fmla="*/ 212670 w 567915"/>
                <a:gd name="connsiteY3" fmla="*/ 108476 h 563516"/>
                <a:gd name="connsiteX4" fmla="*/ 211774 w 567915"/>
                <a:gd name="connsiteY4" fmla="*/ 109371 h 563516"/>
                <a:gd name="connsiteX5" fmla="*/ 212670 w 567915"/>
                <a:gd name="connsiteY5" fmla="*/ 185183 h 563516"/>
                <a:gd name="connsiteX6" fmla="*/ 292616 w 567915"/>
                <a:gd name="connsiteY6" fmla="*/ 185183 h 563516"/>
                <a:gd name="connsiteX7" fmla="*/ 292616 w 567915"/>
                <a:gd name="connsiteY7" fmla="*/ 289442 h 563516"/>
                <a:gd name="connsiteX8" fmla="*/ 294778 w 567915"/>
                <a:gd name="connsiteY8" fmla="*/ 289442 h 563516"/>
                <a:gd name="connsiteX9" fmla="*/ 388554 w 567915"/>
                <a:gd name="connsiteY9" fmla="*/ 289442 h 563516"/>
                <a:gd name="connsiteX10" fmla="*/ 373255 w 567915"/>
                <a:gd name="connsiteY10" fmla="*/ 268236 h 563516"/>
                <a:gd name="connsiteX11" fmla="*/ 404877 w 567915"/>
                <a:gd name="connsiteY11" fmla="*/ 201447 h 563516"/>
                <a:gd name="connsiteX12" fmla="*/ 425412 w 567915"/>
                <a:gd name="connsiteY12" fmla="*/ 198470 h 563516"/>
                <a:gd name="connsiteX13" fmla="*/ 471666 w 567915"/>
                <a:gd name="connsiteY13" fmla="*/ 233070 h 563516"/>
                <a:gd name="connsiteX14" fmla="*/ 471666 w 567915"/>
                <a:gd name="connsiteY14" fmla="*/ 234637 h 563516"/>
                <a:gd name="connsiteX15" fmla="*/ 460588 w 567915"/>
                <a:gd name="connsiteY15" fmla="*/ 285949 h 563516"/>
                <a:gd name="connsiteX16" fmla="*/ 457558 w 567915"/>
                <a:gd name="connsiteY16" fmla="*/ 287935 h 563516"/>
                <a:gd name="connsiteX17" fmla="*/ 455765 w 567915"/>
                <a:gd name="connsiteY17" fmla="*/ 289442 h 563516"/>
                <a:gd name="connsiteX18" fmla="*/ 567915 w 567915"/>
                <a:gd name="connsiteY18" fmla="*/ 289442 h 563516"/>
                <a:gd name="connsiteX19" fmla="*/ 567915 w 567915"/>
                <a:gd name="connsiteY19" fmla="*/ 291802 h 563516"/>
                <a:gd name="connsiteX20" fmla="*/ 567915 w 567915"/>
                <a:gd name="connsiteY20" fmla="*/ 561156 h 563516"/>
                <a:gd name="connsiteX21" fmla="*/ 567915 w 567915"/>
                <a:gd name="connsiteY21" fmla="*/ 563516 h 563516"/>
                <a:gd name="connsiteX22" fmla="*/ 296201 w 567915"/>
                <a:gd name="connsiteY22" fmla="*/ 563516 h 563516"/>
                <a:gd name="connsiteX23" fmla="*/ 296201 w 567915"/>
                <a:gd name="connsiteY23" fmla="*/ 561156 h 563516"/>
                <a:gd name="connsiteX24" fmla="*/ 294778 w 567915"/>
                <a:gd name="connsiteY24" fmla="*/ 561156 h 563516"/>
                <a:gd name="connsiteX25" fmla="*/ 2162 w 567915"/>
                <a:gd name="connsiteY25" fmla="*/ 561156 h 563516"/>
                <a:gd name="connsiteX26" fmla="*/ 0 w 567915"/>
                <a:gd name="connsiteY26" fmla="*/ 561156 h 563516"/>
                <a:gd name="connsiteX27" fmla="*/ 0 w 567915"/>
                <a:gd name="connsiteY27" fmla="*/ 292615 h 563516"/>
                <a:gd name="connsiteX28" fmla="*/ 0 w 567915"/>
                <a:gd name="connsiteY28" fmla="*/ 289442 h 56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67915" h="563516">
                  <a:moveTo>
                    <a:pt x="0" y="0"/>
                  </a:moveTo>
                  <a:lnTo>
                    <a:pt x="292616" y="0"/>
                  </a:lnTo>
                  <a:lnTo>
                    <a:pt x="292616" y="108476"/>
                  </a:lnTo>
                  <a:cubicBezTo>
                    <a:pt x="270141" y="87386"/>
                    <a:pt x="235145" y="87386"/>
                    <a:pt x="212670" y="108476"/>
                  </a:cubicBezTo>
                  <a:cubicBezTo>
                    <a:pt x="212367" y="108771"/>
                    <a:pt x="212069" y="109069"/>
                    <a:pt x="211774" y="109371"/>
                  </a:cubicBezTo>
                  <a:cubicBezTo>
                    <a:pt x="191087" y="130553"/>
                    <a:pt x="191488" y="164495"/>
                    <a:pt x="212670" y="185183"/>
                  </a:cubicBezTo>
                  <a:cubicBezTo>
                    <a:pt x="235145" y="206273"/>
                    <a:pt x="270141" y="206273"/>
                    <a:pt x="292616" y="185183"/>
                  </a:cubicBezTo>
                  <a:lnTo>
                    <a:pt x="292616" y="289442"/>
                  </a:lnTo>
                  <a:lnTo>
                    <a:pt x="294778" y="289442"/>
                  </a:lnTo>
                  <a:lnTo>
                    <a:pt x="388554" y="289442"/>
                  </a:lnTo>
                  <a:lnTo>
                    <a:pt x="373255" y="268236"/>
                  </a:lnTo>
                  <a:cubicBezTo>
                    <a:pt x="363544" y="241060"/>
                    <a:pt x="377702" y="211158"/>
                    <a:pt x="404877" y="201447"/>
                  </a:cubicBezTo>
                  <a:cubicBezTo>
                    <a:pt x="411671" y="199019"/>
                    <a:pt x="418635" y="198083"/>
                    <a:pt x="425412" y="198470"/>
                  </a:cubicBezTo>
                  <a:cubicBezTo>
                    <a:pt x="445742" y="199629"/>
                    <a:pt x="464383" y="212688"/>
                    <a:pt x="471666" y="233070"/>
                  </a:cubicBezTo>
                  <a:lnTo>
                    <a:pt x="471666" y="234637"/>
                  </a:lnTo>
                  <a:cubicBezTo>
                    <a:pt x="477687" y="252477"/>
                    <a:pt x="473434" y="272183"/>
                    <a:pt x="460588" y="285949"/>
                  </a:cubicBezTo>
                  <a:cubicBezTo>
                    <a:pt x="459733" y="286822"/>
                    <a:pt x="458699" y="287499"/>
                    <a:pt x="457558" y="287935"/>
                  </a:cubicBezTo>
                  <a:lnTo>
                    <a:pt x="455765" y="289442"/>
                  </a:lnTo>
                  <a:lnTo>
                    <a:pt x="567915" y="289442"/>
                  </a:lnTo>
                  <a:lnTo>
                    <a:pt x="567915" y="291802"/>
                  </a:lnTo>
                  <a:lnTo>
                    <a:pt x="567915" y="561156"/>
                  </a:lnTo>
                  <a:lnTo>
                    <a:pt x="567915" y="563516"/>
                  </a:lnTo>
                  <a:lnTo>
                    <a:pt x="296201" y="563516"/>
                  </a:lnTo>
                  <a:lnTo>
                    <a:pt x="296201" y="561156"/>
                  </a:lnTo>
                  <a:lnTo>
                    <a:pt x="294778" y="561156"/>
                  </a:lnTo>
                  <a:lnTo>
                    <a:pt x="2162" y="561156"/>
                  </a:lnTo>
                  <a:lnTo>
                    <a:pt x="0" y="561156"/>
                  </a:lnTo>
                  <a:lnTo>
                    <a:pt x="0" y="292615"/>
                  </a:lnTo>
                  <a:lnTo>
                    <a:pt x="0" y="289442"/>
                  </a:lnTo>
                  <a:close/>
                </a:path>
              </a:pathLst>
            </a:custGeom>
            <a:solidFill>
              <a:schemeClr val="accent5"/>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uppieren 11">
              <a:extLst>
                <a:ext uri="{FF2B5EF4-FFF2-40B4-BE49-F238E27FC236}">
                  <a16:creationId xmlns:a16="http://schemas.microsoft.com/office/drawing/2014/main" id="{FA77FD00-FE3A-4756-9C8A-FDECCB26C3AB}"/>
                </a:ext>
              </a:extLst>
            </p:cNvPr>
            <p:cNvGrpSpPr/>
            <p:nvPr/>
          </p:nvGrpSpPr>
          <p:grpSpPr>
            <a:xfrm flipV="1">
              <a:off x="10429884" y="4590760"/>
              <a:ext cx="699321" cy="658827"/>
              <a:chOff x="6833051" y="4673773"/>
              <a:chExt cx="699321" cy="658827"/>
            </a:xfrm>
          </p:grpSpPr>
          <p:sp>
            <p:nvSpPr>
              <p:cNvPr id="10" name="Freihandform: Form 12">
                <a:extLst>
                  <a:ext uri="{FF2B5EF4-FFF2-40B4-BE49-F238E27FC236}">
                    <a16:creationId xmlns:a16="http://schemas.microsoft.com/office/drawing/2014/main" id="{CFC64E4E-AD09-4CD4-9113-24475DD55C54}"/>
                  </a:ext>
                </a:extLst>
              </p:cNvPr>
              <p:cNvSpPr/>
              <p:nvPr/>
            </p:nvSpPr>
            <p:spPr>
              <a:xfrm>
                <a:off x="7169310" y="4673773"/>
                <a:ext cx="363062" cy="325469"/>
              </a:xfrm>
              <a:custGeom>
                <a:avLst/>
                <a:gdLst>
                  <a:gd name="connsiteX0" fmla="*/ 37021 w 363062"/>
                  <a:gd name="connsiteY0" fmla="*/ 229838 h 325469"/>
                  <a:gd name="connsiteX1" fmla="*/ 37021 w 363062"/>
                  <a:gd name="connsiteY1" fmla="*/ 229838 h 325469"/>
                  <a:gd name="connsiteX2" fmla="*/ 90647 w 363062"/>
                  <a:gd name="connsiteY2" fmla="*/ 252031 h 325469"/>
                  <a:gd name="connsiteX3" fmla="*/ 157839 w 363062"/>
                  <a:gd name="connsiteY3" fmla="*/ 191777 h 325469"/>
                  <a:gd name="connsiteX4" fmla="*/ 213329 w 363062"/>
                  <a:gd name="connsiteY4" fmla="*/ 231076 h 325469"/>
                  <a:gd name="connsiteX5" fmla="*/ 202185 w 363062"/>
                  <a:gd name="connsiteY5" fmla="*/ 298228 h 325469"/>
                  <a:gd name="connsiteX6" fmla="*/ 266764 w 363062"/>
                  <a:gd name="connsiteY6" fmla="*/ 324993 h 325469"/>
                  <a:gd name="connsiteX7" fmla="*/ 267907 w 363062"/>
                  <a:gd name="connsiteY7" fmla="*/ 325469 h 325469"/>
                  <a:gd name="connsiteX8" fmla="*/ 363062 w 363062"/>
                  <a:gd name="connsiteY8" fmla="*/ 95250 h 325469"/>
                  <a:gd name="connsiteX9" fmla="*/ 132176 w 363062"/>
                  <a:gd name="connsiteY9" fmla="*/ 0 h 325469"/>
                  <a:gd name="connsiteX10" fmla="*/ 96267 w 363062"/>
                  <a:gd name="connsiteY10" fmla="*/ 88297 h 325469"/>
                  <a:gd name="connsiteX11" fmla="*/ 96267 w 363062"/>
                  <a:gd name="connsiteY11" fmla="*/ 88297 h 325469"/>
                  <a:gd name="connsiteX12" fmla="*/ 93505 w 363062"/>
                  <a:gd name="connsiteY12" fmla="*/ 94869 h 325469"/>
                  <a:gd name="connsiteX13" fmla="*/ 92743 w 363062"/>
                  <a:gd name="connsiteY13" fmla="*/ 91821 h 325469"/>
                  <a:gd name="connsiteX14" fmla="*/ 28163 w 363062"/>
                  <a:gd name="connsiteY14" fmla="*/ 65056 h 325469"/>
                  <a:gd name="connsiteX15" fmla="*/ 2731 w 363062"/>
                  <a:gd name="connsiteY15" fmla="*/ 89154 h 325469"/>
                  <a:gd name="connsiteX16" fmla="*/ 33203 w 363062"/>
                  <a:gd name="connsiteY16" fmla="*/ 151926 h 325469"/>
                  <a:gd name="connsiteX17" fmla="*/ 68263 w 363062"/>
                  <a:gd name="connsiteY17" fmla="*/ 150876 h 325469"/>
                  <a:gd name="connsiteX18" fmla="*/ 71311 w 363062"/>
                  <a:gd name="connsiteY18" fmla="*/ 149638 h 325469"/>
                  <a:gd name="connsiteX19" fmla="*/ 69502 w 363062"/>
                  <a:gd name="connsiteY19" fmla="*/ 154019 h 325469"/>
                  <a:gd name="connsiteX20" fmla="*/ 69502 w 363062"/>
                  <a:gd name="connsiteY20" fmla="*/ 154019 h 32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3062" h="325469">
                    <a:moveTo>
                      <a:pt x="37021" y="229838"/>
                    </a:moveTo>
                    <a:lnTo>
                      <a:pt x="37021" y="229838"/>
                    </a:lnTo>
                    <a:lnTo>
                      <a:pt x="90647" y="252031"/>
                    </a:lnTo>
                    <a:cubicBezTo>
                      <a:pt x="92563" y="216839"/>
                      <a:pt x="122645" y="189862"/>
                      <a:pt x="157839" y="191777"/>
                    </a:cubicBezTo>
                    <a:cubicBezTo>
                      <a:pt x="182356" y="193112"/>
                      <a:pt x="203933" y="208393"/>
                      <a:pt x="213329" y="231076"/>
                    </a:cubicBezTo>
                    <a:cubicBezTo>
                      <a:pt x="222421" y="253788"/>
                      <a:pt x="218125" y="279670"/>
                      <a:pt x="202185" y="298228"/>
                    </a:cubicBezTo>
                    <a:lnTo>
                      <a:pt x="266764" y="324993"/>
                    </a:lnTo>
                    <a:lnTo>
                      <a:pt x="267907" y="325469"/>
                    </a:lnTo>
                    <a:lnTo>
                      <a:pt x="363062" y="95250"/>
                    </a:lnTo>
                    <a:lnTo>
                      <a:pt x="132176" y="0"/>
                    </a:lnTo>
                    <a:lnTo>
                      <a:pt x="96267" y="88297"/>
                    </a:lnTo>
                    <a:lnTo>
                      <a:pt x="96267" y="88297"/>
                    </a:lnTo>
                    <a:lnTo>
                      <a:pt x="93505" y="94869"/>
                    </a:lnTo>
                    <a:lnTo>
                      <a:pt x="92743" y="91821"/>
                    </a:lnTo>
                    <a:cubicBezTo>
                      <a:pt x="82259" y="66639"/>
                      <a:pt x="53387" y="54673"/>
                      <a:pt x="28163" y="65056"/>
                    </a:cubicBezTo>
                    <a:cubicBezTo>
                      <a:pt x="17105" y="69831"/>
                      <a:pt x="8094" y="78368"/>
                      <a:pt x="2731" y="89154"/>
                    </a:cubicBezTo>
                    <a:cubicBezTo>
                      <a:pt x="-6188" y="114902"/>
                      <a:pt x="7454" y="143006"/>
                      <a:pt x="33203" y="151926"/>
                    </a:cubicBezTo>
                    <a:cubicBezTo>
                      <a:pt x="44623" y="155882"/>
                      <a:pt x="57099" y="155509"/>
                      <a:pt x="68263" y="150876"/>
                    </a:cubicBezTo>
                    <a:lnTo>
                      <a:pt x="71311" y="149638"/>
                    </a:lnTo>
                    <a:lnTo>
                      <a:pt x="69502" y="154019"/>
                    </a:lnTo>
                    <a:lnTo>
                      <a:pt x="69502" y="154019"/>
                    </a:lnTo>
                    <a:close/>
                  </a:path>
                </a:pathLst>
              </a:custGeom>
              <a:solidFill>
                <a:schemeClr val="accent6"/>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1" name="Freihandform: Form 13">
                <a:extLst>
                  <a:ext uri="{FF2B5EF4-FFF2-40B4-BE49-F238E27FC236}">
                    <a16:creationId xmlns:a16="http://schemas.microsoft.com/office/drawing/2014/main" id="{C8BE2BB8-5FE8-4A32-A87F-A0F99F5C535C}"/>
                  </a:ext>
                </a:extLst>
              </p:cNvPr>
              <p:cNvSpPr/>
              <p:nvPr/>
            </p:nvSpPr>
            <p:spPr>
              <a:xfrm>
                <a:off x="6833051" y="4769084"/>
                <a:ext cx="567915" cy="563516"/>
              </a:xfrm>
              <a:custGeom>
                <a:avLst/>
                <a:gdLst>
                  <a:gd name="connsiteX0" fmla="*/ 0 w 567915"/>
                  <a:gd name="connsiteY0" fmla="*/ 0 h 563516"/>
                  <a:gd name="connsiteX1" fmla="*/ 292616 w 567915"/>
                  <a:gd name="connsiteY1" fmla="*/ 0 h 563516"/>
                  <a:gd name="connsiteX2" fmla="*/ 292616 w 567915"/>
                  <a:gd name="connsiteY2" fmla="*/ 108476 h 563516"/>
                  <a:gd name="connsiteX3" fmla="*/ 212670 w 567915"/>
                  <a:gd name="connsiteY3" fmla="*/ 108476 h 563516"/>
                  <a:gd name="connsiteX4" fmla="*/ 211774 w 567915"/>
                  <a:gd name="connsiteY4" fmla="*/ 109371 h 563516"/>
                  <a:gd name="connsiteX5" fmla="*/ 212670 w 567915"/>
                  <a:gd name="connsiteY5" fmla="*/ 185183 h 563516"/>
                  <a:gd name="connsiteX6" fmla="*/ 292616 w 567915"/>
                  <a:gd name="connsiteY6" fmla="*/ 185183 h 563516"/>
                  <a:gd name="connsiteX7" fmla="*/ 292616 w 567915"/>
                  <a:gd name="connsiteY7" fmla="*/ 289442 h 563516"/>
                  <a:gd name="connsiteX8" fmla="*/ 294778 w 567915"/>
                  <a:gd name="connsiteY8" fmla="*/ 289442 h 563516"/>
                  <a:gd name="connsiteX9" fmla="*/ 388554 w 567915"/>
                  <a:gd name="connsiteY9" fmla="*/ 289442 h 563516"/>
                  <a:gd name="connsiteX10" fmla="*/ 373255 w 567915"/>
                  <a:gd name="connsiteY10" fmla="*/ 268236 h 563516"/>
                  <a:gd name="connsiteX11" fmla="*/ 404877 w 567915"/>
                  <a:gd name="connsiteY11" fmla="*/ 201447 h 563516"/>
                  <a:gd name="connsiteX12" fmla="*/ 425412 w 567915"/>
                  <a:gd name="connsiteY12" fmla="*/ 198470 h 563516"/>
                  <a:gd name="connsiteX13" fmla="*/ 471666 w 567915"/>
                  <a:gd name="connsiteY13" fmla="*/ 233070 h 563516"/>
                  <a:gd name="connsiteX14" fmla="*/ 471666 w 567915"/>
                  <a:gd name="connsiteY14" fmla="*/ 234637 h 563516"/>
                  <a:gd name="connsiteX15" fmla="*/ 460588 w 567915"/>
                  <a:gd name="connsiteY15" fmla="*/ 285949 h 563516"/>
                  <a:gd name="connsiteX16" fmla="*/ 457558 w 567915"/>
                  <a:gd name="connsiteY16" fmla="*/ 287935 h 563516"/>
                  <a:gd name="connsiteX17" fmla="*/ 455765 w 567915"/>
                  <a:gd name="connsiteY17" fmla="*/ 289442 h 563516"/>
                  <a:gd name="connsiteX18" fmla="*/ 567915 w 567915"/>
                  <a:gd name="connsiteY18" fmla="*/ 289442 h 563516"/>
                  <a:gd name="connsiteX19" fmla="*/ 567915 w 567915"/>
                  <a:gd name="connsiteY19" fmla="*/ 291802 h 563516"/>
                  <a:gd name="connsiteX20" fmla="*/ 567915 w 567915"/>
                  <a:gd name="connsiteY20" fmla="*/ 561156 h 563516"/>
                  <a:gd name="connsiteX21" fmla="*/ 567915 w 567915"/>
                  <a:gd name="connsiteY21" fmla="*/ 563516 h 563516"/>
                  <a:gd name="connsiteX22" fmla="*/ 296201 w 567915"/>
                  <a:gd name="connsiteY22" fmla="*/ 563516 h 563516"/>
                  <a:gd name="connsiteX23" fmla="*/ 296201 w 567915"/>
                  <a:gd name="connsiteY23" fmla="*/ 561156 h 563516"/>
                  <a:gd name="connsiteX24" fmla="*/ 294778 w 567915"/>
                  <a:gd name="connsiteY24" fmla="*/ 561156 h 563516"/>
                  <a:gd name="connsiteX25" fmla="*/ 2162 w 567915"/>
                  <a:gd name="connsiteY25" fmla="*/ 561156 h 563516"/>
                  <a:gd name="connsiteX26" fmla="*/ 0 w 567915"/>
                  <a:gd name="connsiteY26" fmla="*/ 561156 h 563516"/>
                  <a:gd name="connsiteX27" fmla="*/ 0 w 567915"/>
                  <a:gd name="connsiteY27" fmla="*/ 292615 h 563516"/>
                  <a:gd name="connsiteX28" fmla="*/ 0 w 567915"/>
                  <a:gd name="connsiteY28" fmla="*/ 289442 h 56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67915" h="563516">
                    <a:moveTo>
                      <a:pt x="0" y="0"/>
                    </a:moveTo>
                    <a:lnTo>
                      <a:pt x="292616" y="0"/>
                    </a:lnTo>
                    <a:lnTo>
                      <a:pt x="292616" y="108476"/>
                    </a:lnTo>
                    <a:cubicBezTo>
                      <a:pt x="270141" y="87386"/>
                      <a:pt x="235145" y="87386"/>
                      <a:pt x="212670" y="108476"/>
                    </a:cubicBezTo>
                    <a:cubicBezTo>
                      <a:pt x="212367" y="108771"/>
                      <a:pt x="212069" y="109069"/>
                      <a:pt x="211774" y="109371"/>
                    </a:cubicBezTo>
                    <a:cubicBezTo>
                      <a:pt x="191087" y="130553"/>
                      <a:pt x="191488" y="164495"/>
                      <a:pt x="212670" y="185183"/>
                    </a:cubicBezTo>
                    <a:cubicBezTo>
                      <a:pt x="235145" y="206273"/>
                      <a:pt x="270141" y="206273"/>
                      <a:pt x="292616" y="185183"/>
                    </a:cubicBezTo>
                    <a:lnTo>
                      <a:pt x="292616" y="289442"/>
                    </a:lnTo>
                    <a:lnTo>
                      <a:pt x="294778" y="289442"/>
                    </a:lnTo>
                    <a:lnTo>
                      <a:pt x="388554" y="289442"/>
                    </a:lnTo>
                    <a:lnTo>
                      <a:pt x="373255" y="268236"/>
                    </a:lnTo>
                    <a:cubicBezTo>
                      <a:pt x="363544" y="241060"/>
                      <a:pt x="377702" y="211158"/>
                      <a:pt x="404877" y="201447"/>
                    </a:cubicBezTo>
                    <a:cubicBezTo>
                      <a:pt x="411671" y="199019"/>
                      <a:pt x="418635" y="198083"/>
                      <a:pt x="425412" y="198470"/>
                    </a:cubicBezTo>
                    <a:cubicBezTo>
                      <a:pt x="445742" y="199629"/>
                      <a:pt x="464383" y="212688"/>
                      <a:pt x="471666" y="233070"/>
                    </a:cubicBezTo>
                    <a:lnTo>
                      <a:pt x="471666" y="234637"/>
                    </a:lnTo>
                    <a:cubicBezTo>
                      <a:pt x="477687" y="252477"/>
                      <a:pt x="473434" y="272183"/>
                      <a:pt x="460588" y="285949"/>
                    </a:cubicBezTo>
                    <a:cubicBezTo>
                      <a:pt x="459733" y="286822"/>
                      <a:pt x="458699" y="287499"/>
                      <a:pt x="457558" y="287935"/>
                    </a:cubicBezTo>
                    <a:lnTo>
                      <a:pt x="455765" y="289442"/>
                    </a:lnTo>
                    <a:lnTo>
                      <a:pt x="567915" y="289442"/>
                    </a:lnTo>
                    <a:lnTo>
                      <a:pt x="567915" y="291802"/>
                    </a:lnTo>
                    <a:lnTo>
                      <a:pt x="567915" y="561156"/>
                    </a:lnTo>
                    <a:lnTo>
                      <a:pt x="567915" y="563516"/>
                    </a:lnTo>
                    <a:lnTo>
                      <a:pt x="296201" y="563516"/>
                    </a:lnTo>
                    <a:lnTo>
                      <a:pt x="296201" y="561156"/>
                    </a:lnTo>
                    <a:lnTo>
                      <a:pt x="294778" y="561156"/>
                    </a:lnTo>
                    <a:lnTo>
                      <a:pt x="2162" y="561156"/>
                    </a:lnTo>
                    <a:lnTo>
                      <a:pt x="0" y="561156"/>
                    </a:lnTo>
                    <a:lnTo>
                      <a:pt x="0" y="292615"/>
                    </a:lnTo>
                    <a:lnTo>
                      <a:pt x="0" y="289442"/>
                    </a:lnTo>
                    <a:close/>
                  </a:path>
                </a:pathLst>
              </a:custGeom>
              <a:solidFill>
                <a:schemeClr val="accent6"/>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3" name="Straight Arrow Connector 12">
            <a:extLst>
              <a:ext uri="{FF2B5EF4-FFF2-40B4-BE49-F238E27FC236}">
                <a16:creationId xmlns:a16="http://schemas.microsoft.com/office/drawing/2014/main" id="{F921D2F0-90CB-41CE-B549-2DC0EE498708}"/>
              </a:ext>
            </a:extLst>
          </p:cNvPr>
          <p:cNvCxnSpPr>
            <a:cxnSpLocks/>
          </p:cNvCxnSpPr>
          <p:nvPr/>
        </p:nvCxnSpPr>
        <p:spPr>
          <a:xfrm>
            <a:off x="4280946" y="3030310"/>
            <a:ext cx="403412" cy="0"/>
          </a:xfrm>
          <a:prstGeom prst="straightConnector1">
            <a:avLst/>
          </a:prstGeom>
          <a:ln w="76200" cap="rnd">
            <a:solidFill>
              <a:schemeClr val="accent4"/>
            </a:solidFill>
            <a:round/>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F28CE05-F570-4D75-8002-3D36B589C9B5}"/>
              </a:ext>
            </a:extLst>
          </p:cNvPr>
          <p:cNvCxnSpPr>
            <a:cxnSpLocks/>
          </p:cNvCxnSpPr>
          <p:nvPr/>
        </p:nvCxnSpPr>
        <p:spPr>
          <a:xfrm>
            <a:off x="7798696" y="3030310"/>
            <a:ext cx="403412" cy="0"/>
          </a:xfrm>
          <a:prstGeom prst="straightConnector1">
            <a:avLst/>
          </a:prstGeom>
          <a:ln w="76200" cap="rnd">
            <a:solidFill>
              <a:schemeClr val="accent4"/>
            </a:solidFill>
            <a:round/>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434F474-6E18-42CD-9D46-C86B979D0CD6}"/>
              </a:ext>
            </a:extLst>
          </p:cNvPr>
          <p:cNvSpPr txBox="1"/>
          <p:nvPr/>
        </p:nvSpPr>
        <p:spPr>
          <a:xfrm>
            <a:off x="5166387" y="4645502"/>
            <a:ext cx="2129108" cy="1569660"/>
          </a:xfrm>
          <a:prstGeom prst="rect">
            <a:avLst/>
          </a:prstGeom>
          <a:solidFill>
            <a:schemeClr val="bg1">
              <a:alpha val="80000"/>
            </a:schemeClr>
          </a:solidFill>
        </p:spPr>
        <p:txBody>
          <a:bodyPr wrap="none" rtlCol="0">
            <a:spAutoFit/>
          </a:bodyPr>
          <a:lstStyle/>
          <a:p>
            <a:pPr algn="ctr"/>
            <a:r>
              <a:rPr lang="de-DE" sz="2400" b="1" dirty="0">
                <a:latin typeface="Source Sans Pro" panose="020B0503030403020204" pitchFamily="34" charset="0"/>
                <a:ea typeface="Source Sans Pro" panose="020B0503030403020204" pitchFamily="34" charset="0"/>
              </a:rPr>
              <a:t>Coding</a:t>
            </a:r>
            <a:r>
              <a:rPr lang="de-DE" sz="2400" dirty="0">
                <a:latin typeface="Source Sans Pro" panose="020B0503030403020204" pitchFamily="34" charset="0"/>
                <a:ea typeface="Source Sans Pro" panose="020B0503030403020204" pitchFamily="34" charset="0"/>
              </a:rPr>
              <a:t> </a:t>
            </a:r>
          </a:p>
          <a:p>
            <a:pPr algn="ctr"/>
            <a:r>
              <a:rPr lang="de-DE" sz="2400" dirty="0">
                <a:latin typeface="Source Sans Pro" panose="020B0503030403020204" pitchFamily="34" charset="0"/>
                <a:ea typeface="Source Sans Pro" panose="020B0503030403020204" pitchFamily="34" charset="0"/>
              </a:rPr>
              <a:t>a </a:t>
            </a:r>
            <a:r>
              <a:rPr lang="de-DE" sz="2400" dirty="0" err="1">
                <a:latin typeface="Source Sans Pro" panose="020B0503030403020204" pitchFamily="34" charset="0"/>
                <a:ea typeface="Source Sans Pro" panose="020B0503030403020204" pitchFamily="34" charset="0"/>
              </a:rPr>
              <a:t>set</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of</a:t>
            </a:r>
            <a:r>
              <a:rPr lang="de-DE" sz="2400" dirty="0">
                <a:latin typeface="Source Sans Pro" panose="020B0503030403020204" pitchFamily="34" charset="0"/>
                <a:ea typeface="Source Sans Pro" panose="020B0503030403020204" pitchFamily="34" charset="0"/>
              </a:rPr>
              <a:t> </a:t>
            </a:r>
          </a:p>
          <a:p>
            <a:pPr algn="ctr"/>
            <a:r>
              <a:rPr lang="de-DE" sz="2400" dirty="0">
                <a:latin typeface="Source Sans Pro" panose="020B0503030403020204" pitchFamily="34" charset="0"/>
                <a:ea typeface="Source Sans Pro" panose="020B0503030403020204" pitchFamily="34" charset="0"/>
              </a:rPr>
              <a:t>formal design </a:t>
            </a:r>
          </a:p>
          <a:p>
            <a:pPr algn="ctr"/>
            <a:r>
              <a:rPr lang="de-DE" sz="2400" dirty="0" err="1">
                <a:latin typeface="Source Sans Pro" panose="020B0503030403020204" pitchFamily="34" charset="0"/>
                <a:ea typeface="Source Sans Pro" panose="020B0503030403020204" pitchFamily="34" charset="0"/>
              </a:rPr>
              <a:t>characteristics</a:t>
            </a:r>
            <a:r>
              <a:rPr lang="de-DE" sz="2400" dirty="0">
                <a:latin typeface="Source Sans Pro" panose="020B0503030403020204" pitchFamily="34" charset="0"/>
                <a:ea typeface="Source Sans Pro" panose="020B0503030403020204" pitchFamily="34" charset="0"/>
              </a:rPr>
              <a:t> </a:t>
            </a:r>
          </a:p>
        </p:txBody>
      </p:sp>
      <p:sp>
        <p:nvSpPr>
          <p:cNvPr id="17" name="TextBox 16">
            <a:extLst>
              <a:ext uri="{FF2B5EF4-FFF2-40B4-BE49-F238E27FC236}">
                <a16:creationId xmlns:a16="http://schemas.microsoft.com/office/drawing/2014/main" id="{C608B49F-B9B3-4E62-8835-B1865373FDC1}"/>
              </a:ext>
            </a:extLst>
          </p:cNvPr>
          <p:cNvSpPr txBox="1"/>
          <p:nvPr/>
        </p:nvSpPr>
        <p:spPr>
          <a:xfrm>
            <a:off x="8005372" y="4645502"/>
            <a:ext cx="3268844" cy="1569660"/>
          </a:xfrm>
          <a:prstGeom prst="rect">
            <a:avLst/>
          </a:prstGeom>
          <a:solidFill>
            <a:schemeClr val="bg1">
              <a:alpha val="80000"/>
            </a:schemeClr>
          </a:solidFill>
        </p:spPr>
        <p:txBody>
          <a:bodyPr wrap="none" rtlCol="0">
            <a:spAutoFit/>
          </a:bodyPr>
          <a:lstStyle/>
          <a:p>
            <a:pPr algn="ctr"/>
            <a:r>
              <a:rPr lang="de-DE" sz="2400" b="1" dirty="0">
                <a:latin typeface="Source Sans Pro" panose="020B0503030403020204" pitchFamily="34" charset="0"/>
                <a:ea typeface="Source Sans Pro" panose="020B0503030403020204" pitchFamily="34" charset="0"/>
              </a:rPr>
              <a:t>Meta-Analysis</a:t>
            </a:r>
            <a:r>
              <a:rPr lang="de-DE" sz="2400" dirty="0">
                <a:latin typeface="Source Sans Pro" panose="020B0503030403020204" pitchFamily="34" charset="0"/>
                <a:ea typeface="Source Sans Pro" panose="020B0503030403020204" pitchFamily="34" charset="0"/>
              </a:rPr>
              <a:t> </a:t>
            </a:r>
          </a:p>
          <a:p>
            <a:pPr algn="ctr"/>
            <a:r>
              <a:rPr lang="de-DE" sz="2400" dirty="0" err="1">
                <a:latin typeface="Source Sans Pro" panose="020B0503030403020204" pitchFamily="34" charset="0"/>
                <a:ea typeface="Source Sans Pro" panose="020B0503030403020204" pitchFamily="34" charset="0"/>
              </a:rPr>
              <a:t>predicting</a:t>
            </a:r>
            <a:r>
              <a:rPr lang="de-DE" sz="2400" dirty="0">
                <a:latin typeface="Source Sans Pro" panose="020B0503030403020204" pitchFamily="34" charset="0"/>
                <a:ea typeface="Source Sans Pro" panose="020B0503030403020204" pitchFamily="34" charset="0"/>
              </a:rPr>
              <a:t> </a:t>
            </a:r>
          </a:p>
          <a:p>
            <a:pPr algn="ctr"/>
            <a:r>
              <a:rPr lang="de-DE" sz="2400" dirty="0" err="1">
                <a:latin typeface="Source Sans Pro" panose="020B0503030403020204" pitchFamily="34" charset="0"/>
                <a:ea typeface="Source Sans Pro" panose="020B0503030403020204" pitchFamily="34" charset="0"/>
              </a:rPr>
              <a:t>measurement</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quality</a:t>
            </a:r>
            <a:endParaRPr lang="de-DE" sz="2400" dirty="0">
              <a:latin typeface="Source Sans Pro" panose="020B0503030403020204" pitchFamily="34" charset="0"/>
              <a:ea typeface="Source Sans Pro" panose="020B0503030403020204" pitchFamily="34" charset="0"/>
            </a:endParaRPr>
          </a:p>
          <a:p>
            <a:pPr algn="ctr"/>
            <a:r>
              <a:rPr lang="de-DE" sz="2400" dirty="0">
                <a:latin typeface="Source Sans Pro" panose="020B0503030403020204" pitchFamily="34" charset="0"/>
                <a:ea typeface="Source Sans Pro" panose="020B0503030403020204" pitchFamily="34" charset="0"/>
              </a:rPr>
              <a:t>via </a:t>
            </a:r>
            <a:r>
              <a:rPr lang="de-DE" sz="2400" dirty="0" err="1">
                <a:latin typeface="Source Sans Pro" panose="020B0503030403020204" pitchFamily="34" charset="0"/>
                <a:ea typeface="Source Sans Pro" panose="020B0503030403020204" pitchFamily="34" charset="0"/>
              </a:rPr>
              <a:t>these</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characteristics</a:t>
            </a:r>
            <a:endParaRPr lang="en-US" sz="2400" dirty="0">
              <a:latin typeface="Source Sans Pro" panose="020B0503030403020204" pitchFamily="34" charset="0"/>
              <a:ea typeface="Source Sans Pro" panose="020B0503030403020204" pitchFamily="34" charset="0"/>
            </a:endParaRPr>
          </a:p>
        </p:txBody>
      </p:sp>
      <p:sp>
        <p:nvSpPr>
          <p:cNvPr id="19" name="TextBox 18">
            <a:extLst>
              <a:ext uri="{FF2B5EF4-FFF2-40B4-BE49-F238E27FC236}">
                <a16:creationId xmlns:a16="http://schemas.microsoft.com/office/drawing/2014/main" id="{1D71C6EC-9AF0-4C85-A66C-021D48831B09}"/>
              </a:ext>
            </a:extLst>
          </p:cNvPr>
          <p:cNvSpPr txBox="1"/>
          <p:nvPr/>
        </p:nvSpPr>
        <p:spPr>
          <a:xfrm>
            <a:off x="1270000" y="4645502"/>
            <a:ext cx="3303074" cy="1938992"/>
          </a:xfrm>
          <a:prstGeom prst="rect">
            <a:avLst/>
          </a:prstGeom>
          <a:noFill/>
        </p:spPr>
        <p:txBody>
          <a:bodyPr wrap="square">
            <a:spAutoFit/>
          </a:bodyPr>
          <a:lstStyle/>
          <a:p>
            <a:pPr algn="ctr"/>
            <a:r>
              <a:rPr lang="de-DE" sz="2400" b="1" dirty="0">
                <a:latin typeface="Source Sans Pro" panose="020B0503030403020204" pitchFamily="34" charset="0"/>
                <a:ea typeface="Source Sans Pro" panose="020B0503030403020204" pitchFamily="34" charset="0"/>
              </a:rPr>
              <a:t>MTMM</a:t>
            </a:r>
            <a:r>
              <a:rPr lang="de-DE" sz="2400" dirty="0">
                <a:latin typeface="Source Sans Pro" panose="020B0503030403020204" pitchFamily="34" charset="0"/>
                <a:ea typeface="Source Sans Pro" panose="020B0503030403020204" pitchFamily="34" charset="0"/>
              </a:rPr>
              <a:t> </a:t>
            </a:r>
            <a:r>
              <a:rPr lang="de-DE" sz="2400" b="1" dirty="0">
                <a:latin typeface="Source Sans Pro" panose="020B0503030403020204" pitchFamily="34" charset="0"/>
                <a:ea typeface="Source Sans Pro" panose="020B0503030403020204" pitchFamily="34" charset="0"/>
              </a:rPr>
              <a:t>Experiments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evaluating</a:t>
            </a:r>
            <a:r>
              <a:rPr lang="de-DE" sz="2400" dirty="0">
                <a:latin typeface="Source Sans Pro" panose="020B0503030403020204" pitchFamily="34" charset="0"/>
                <a:ea typeface="Source Sans Pro" panose="020B0503030403020204" pitchFamily="34" charset="0"/>
              </a:rPr>
              <a:t> the </a:t>
            </a:r>
            <a:r>
              <a:rPr lang="de-DE" sz="2400" dirty="0" err="1">
                <a:latin typeface="Source Sans Pro" panose="020B0503030403020204" pitchFamily="34" charset="0"/>
                <a:ea typeface="Source Sans Pro" panose="020B0503030403020204" pitchFamily="34" charset="0"/>
              </a:rPr>
              <a:t>measurement</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quality</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of</a:t>
            </a:r>
            <a:r>
              <a:rPr lang="de-DE" sz="2400" dirty="0">
                <a:latin typeface="Source Sans Pro" panose="020B0503030403020204" pitchFamily="34" charset="0"/>
                <a:ea typeface="Source Sans Pro" panose="020B0503030403020204" pitchFamily="34" charset="0"/>
              </a:rPr>
              <a:t> &gt;6000 </a:t>
            </a:r>
            <a:r>
              <a:rPr lang="de-DE" sz="2400" dirty="0" err="1">
                <a:latin typeface="Source Sans Pro" panose="020B0503030403020204" pitchFamily="34" charset="0"/>
                <a:ea typeface="Source Sans Pro" panose="020B0503030403020204" pitchFamily="34" charset="0"/>
              </a:rPr>
              <a:t>instruments</a:t>
            </a:r>
            <a:r>
              <a:rPr lang="de-DE" sz="2400" dirty="0">
                <a:latin typeface="Source Sans Pro" panose="020B0503030403020204" pitchFamily="34" charset="0"/>
                <a:ea typeface="Source Sans Pro" panose="020B0503030403020204" pitchFamily="34" charset="0"/>
              </a:rPr>
              <a:t> in 33 countries</a:t>
            </a:r>
            <a:endParaRPr lang="en-US" sz="2400" dirty="0">
              <a:latin typeface="Source Sans Pro" panose="020B0503030403020204" pitchFamily="34" charset="0"/>
              <a:ea typeface="Source Sans Pro" panose="020B0503030403020204" pitchFamily="34" charset="0"/>
            </a:endParaRPr>
          </a:p>
        </p:txBody>
      </p:sp>
      <p:grpSp>
        <p:nvGrpSpPr>
          <p:cNvPr id="78" name="Group 77">
            <a:extLst>
              <a:ext uri="{FF2B5EF4-FFF2-40B4-BE49-F238E27FC236}">
                <a16:creationId xmlns:a16="http://schemas.microsoft.com/office/drawing/2014/main" id="{D44A8457-59B3-438E-A010-D17DADCF42FC}"/>
              </a:ext>
            </a:extLst>
          </p:cNvPr>
          <p:cNvGrpSpPr/>
          <p:nvPr/>
        </p:nvGrpSpPr>
        <p:grpSpPr>
          <a:xfrm>
            <a:off x="2034346" y="2320856"/>
            <a:ext cx="1418958" cy="1418908"/>
            <a:chOff x="1780243" y="3305120"/>
            <a:chExt cx="1418958" cy="1418908"/>
          </a:xfrm>
        </p:grpSpPr>
        <p:sp>
          <p:nvSpPr>
            <p:cNvPr id="79" name="Rectangle 78">
              <a:extLst>
                <a:ext uri="{FF2B5EF4-FFF2-40B4-BE49-F238E27FC236}">
                  <a16:creationId xmlns:a16="http://schemas.microsoft.com/office/drawing/2014/main" id="{BD2E4F2F-CFAD-4EDF-A6CF-5C9F32A40C98}"/>
                </a:ext>
              </a:extLst>
            </p:cNvPr>
            <p:cNvSpPr/>
            <p:nvPr/>
          </p:nvSpPr>
          <p:spPr>
            <a:xfrm>
              <a:off x="1780243" y="4332740"/>
              <a:ext cx="391288" cy="391288"/>
            </a:xfrm>
            <a:prstGeom prst="rect">
              <a:avLst/>
            </a:prstGeom>
            <a:solidFill>
              <a:schemeClr val="bg1"/>
            </a:solidFill>
            <a:ln w="635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6C6BF33C-D59A-4EF5-AB2E-AD8C017A00D4}"/>
                </a:ext>
              </a:extLst>
            </p:cNvPr>
            <p:cNvSpPr/>
            <p:nvPr/>
          </p:nvSpPr>
          <p:spPr>
            <a:xfrm>
              <a:off x="1780243" y="3820119"/>
              <a:ext cx="391288" cy="391288"/>
            </a:xfrm>
            <a:prstGeom prst="rect">
              <a:avLst/>
            </a:prstGeom>
            <a:solidFill>
              <a:schemeClr val="bg1"/>
            </a:solidFill>
            <a:ln w="635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79EBAA24-0E7A-4372-9C57-FA724B044A6C}"/>
                </a:ext>
              </a:extLst>
            </p:cNvPr>
            <p:cNvSpPr/>
            <p:nvPr/>
          </p:nvSpPr>
          <p:spPr>
            <a:xfrm>
              <a:off x="1780243" y="3305120"/>
              <a:ext cx="391288" cy="391288"/>
            </a:xfrm>
            <a:prstGeom prst="rect">
              <a:avLst/>
            </a:prstGeom>
            <a:solidFill>
              <a:schemeClr val="bg1"/>
            </a:solidFill>
            <a:ln w="635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71905FD6-BD54-4466-BFDE-41C3F3FE6EE2}"/>
                </a:ext>
              </a:extLst>
            </p:cNvPr>
            <p:cNvSpPr/>
            <p:nvPr/>
          </p:nvSpPr>
          <p:spPr>
            <a:xfrm>
              <a:off x="2289186" y="4332740"/>
              <a:ext cx="391288" cy="391288"/>
            </a:xfrm>
            <a:prstGeom prst="rect">
              <a:avLst/>
            </a:prstGeom>
            <a:solidFill>
              <a:schemeClr val="bg1"/>
            </a:solidFill>
            <a:ln w="635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EC0F997B-C3F1-47FC-B397-2F047E025861}"/>
                </a:ext>
              </a:extLst>
            </p:cNvPr>
            <p:cNvSpPr/>
            <p:nvPr/>
          </p:nvSpPr>
          <p:spPr>
            <a:xfrm>
              <a:off x="2289186" y="3817741"/>
              <a:ext cx="391288" cy="391288"/>
            </a:xfrm>
            <a:prstGeom prst="rect">
              <a:avLst/>
            </a:prstGeom>
            <a:solidFill>
              <a:schemeClr val="bg1"/>
            </a:solidFill>
            <a:ln w="635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519D59C8-DA1F-4312-AE4C-1778E90D7C4F}"/>
                </a:ext>
              </a:extLst>
            </p:cNvPr>
            <p:cNvSpPr/>
            <p:nvPr/>
          </p:nvSpPr>
          <p:spPr>
            <a:xfrm>
              <a:off x="2807913" y="4332740"/>
              <a:ext cx="391288" cy="391288"/>
            </a:xfrm>
            <a:prstGeom prst="rect">
              <a:avLst/>
            </a:prstGeom>
            <a:solidFill>
              <a:schemeClr val="bg1"/>
            </a:solidFill>
            <a:ln w="635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B8042612-4A21-4D5F-AC96-4E4505DA6004}"/>
                </a:ext>
              </a:extLst>
            </p:cNvPr>
            <p:cNvGrpSpPr/>
            <p:nvPr/>
          </p:nvGrpSpPr>
          <p:grpSpPr>
            <a:xfrm>
              <a:off x="1784402" y="3312970"/>
              <a:ext cx="1408852" cy="1408399"/>
              <a:chOff x="785629" y="2397709"/>
              <a:chExt cx="2375402" cy="2374641"/>
            </a:xfrm>
          </p:grpSpPr>
          <p:sp>
            <p:nvSpPr>
              <p:cNvPr id="86" name="Rectangle 32">
                <a:extLst>
                  <a:ext uri="{FF2B5EF4-FFF2-40B4-BE49-F238E27FC236}">
                    <a16:creationId xmlns:a16="http://schemas.microsoft.com/office/drawing/2014/main" id="{E749B458-D978-4E07-935B-4001588B7D11}"/>
                  </a:ext>
                </a:extLst>
              </p:cNvPr>
              <p:cNvSpPr/>
              <p:nvPr/>
            </p:nvSpPr>
            <p:spPr>
              <a:xfrm>
                <a:off x="785629" y="4124857"/>
                <a:ext cx="180000" cy="180000"/>
              </a:xfrm>
              <a:prstGeom prst="ellipse">
                <a:avLst/>
              </a:prstGeom>
              <a:solidFill>
                <a:schemeClr val="accent4"/>
              </a:solidFill>
              <a:ln w="12700" cap="rnd">
                <a:solidFill>
                  <a:schemeClr val="accent4">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33">
                <a:extLst>
                  <a:ext uri="{FF2B5EF4-FFF2-40B4-BE49-F238E27FC236}">
                    <a16:creationId xmlns:a16="http://schemas.microsoft.com/office/drawing/2014/main" id="{F2E788E4-1577-4D43-9546-6AC68A554598}"/>
                  </a:ext>
                </a:extLst>
              </p:cNvPr>
              <p:cNvSpPr/>
              <p:nvPr/>
            </p:nvSpPr>
            <p:spPr>
              <a:xfrm>
                <a:off x="1015631" y="4124857"/>
                <a:ext cx="180000" cy="180000"/>
              </a:xfrm>
              <a:prstGeom prst="ellipse">
                <a:avLst/>
              </a:prstGeom>
              <a:solidFill>
                <a:schemeClr val="tx2"/>
              </a:solidFill>
              <a:ln w="12700" cap="rnd">
                <a:solidFill>
                  <a:schemeClr val="tx2">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34">
                <a:extLst>
                  <a:ext uri="{FF2B5EF4-FFF2-40B4-BE49-F238E27FC236}">
                    <a16:creationId xmlns:a16="http://schemas.microsoft.com/office/drawing/2014/main" id="{E1E005E7-66E8-4F5D-9BCC-60B0CA06534E}"/>
                  </a:ext>
                </a:extLst>
              </p:cNvPr>
              <p:cNvSpPr/>
              <p:nvPr/>
            </p:nvSpPr>
            <p:spPr>
              <a:xfrm>
                <a:off x="1245631" y="4124857"/>
                <a:ext cx="180000" cy="180000"/>
              </a:xfrm>
              <a:prstGeom prst="ellipse">
                <a:avLst/>
              </a:prstGeom>
              <a:solidFill>
                <a:schemeClr val="tx2"/>
              </a:solidFill>
              <a:ln w="12700" cap="rnd">
                <a:solidFill>
                  <a:schemeClr val="tx2">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5">
                <a:extLst>
                  <a:ext uri="{FF2B5EF4-FFF2-40B4-BE49-F238E27FC236}">
                    <a16:creationId xmlns:a16="http://schemas.microsoft.com/office/drawing/2014/main" id="{58FD2AA7-F223-42A0-A3CF-6CCEA0341A30}"/>
                  </a:ext>
                </a:extLst>
              </p:cNvPr>
              <p:cNvSpPr/>
              <p:nvPr/>
            </p:nvSpPr>
            <p:spPr>
              <a:xfrm>
                <a:off x="785629" y="4358602"/>
                <a:ext cx="180000" cy="180000"/>
              </a:xfrm>
              <a:prstGeom prst="ellipse">
                <a:avLst/>
              </a:prstGeom>
              <a:solidFill>
                <a:schemeClr val="tx2"/>
              </a:solidFill>
              <a:ln w="12700" cap="rnd">
                <a:solidFill>
                  <a:schemeClr val="tx2">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36">
                <a:extLst>
                  <a:ext uri="{FF2B5EF4-FFF2-40B4-BE49-F238E27FC236}">
                    <a16:creationId xmlns:a16="http://schemas.microsoft.com/office/drawing/2014/main" id="{F66EDACE-7BCD-4FA1-BAF5-D11ECA082F45}"/>
                  </a:ext>
                </a:extLst>
              </p:cNvPr>
              <p:cNvSpPr/>
              <p:nvPr/>
            </p:nvSpPr>
            <p:spPr>
              <a:xfrm>
                <a:off x="1015631" y="4358602"/>
                <a:ext cx="180000" cy="180000"/>
              </a:xfrm>
              <a:prstGeom prst="ellipse">
                <a:avLst/>
              </a:prstGeom>
              <a:solidFill>
                <a:schemeClr val="accent4"/>
              </a:solidFill>
              <a:ln w="12700" cap="rnd">
                <a:solidFill>
                  <a:schemeClr val="accent4">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37">
                <a:extLst>
                  <a:ext uri="{FF2B5EF4-FFF2-40B4-BE49-F238E27FC236}">
                    <a16:creationId xmlns:a16="http://schemas.microsoft.com/office/drawing/2014/main" id="{D61ADDF7-9273-466C-B906-5D3E1012788E}"/>
                  </a:ext>
                </a:extLst>
              </p:cNvPr>
              <p:cNvSpPr/>
              <p:nvPr/>
            </p:nvSpPr>
            <p:spPr>
              <a:xfrm>
                <a:off x="1245631" y="4358602"/>
                <a:ext cx="180000" cy="180000"/>
              </a:xfrm>
              <a:prstGeom prst="ellipse">
                <a:avLst/>
              </a:prstGeom>
              <a:solidFill>
                <a:schemeClr val="tx2"/>
              </a:solidFill>
              <a:ln w="12700" cap="rnd">
                <a:solidFill>
                  <a:schemeClr val="tx2">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38">
                <a:extLst>
                  <a:ext uri="{FF2B5EF4-FFF2-40B4-BE49-F238E27FC236}">
                    <a16:creationId xmlns:a16="http://schemas.microsoft.com/office/drawing/2014/main" id="{54D7BA42-149F-4E37-B862-26C63E9C318D}"/>
                  </a:ext>
                </a:extLst>
              </p:cNvPr>
              <p:cNvSpPr/>
              <p:nvPr/>
            </p:nvSpPr>
            <p:spPr>
              <a:xfrm>
                <a:off x="785629" y="4592350"/>
                <a:ext cx="180000" cy="180000"/>
              </a:xfrm>
              <a:prstGeom prst="ellipse">
                <a:avLst/>
              </a:prstGeom>
              <a:solidFill>
                <a:schemeClr val="tx2"/>
              </a:solidFill>
              <a:ln w="12700" cap="rnd">
                <a:solidFill>
                  <a:schemeClr val="tx2">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39">
                <a:extLst>
                  <a:ext uri="{FF2B5EF4-FFF2-40B4-BE49-F238E27FC236}">
                    <a16:creationId xmlns:a16="http://schemas.microsoft.com/office/drawing/2014/main" id="{4D390FFD-E51A-46FD-8DCE-18585ADE6710}"/>
                  </a:ext>
                </a:extLst>
              </p:cNvPr>
              <p:cNvSpPr/>
              <p:nvPr/>
            </p:nvSpPr>
            <p:spPr>
              <a:xfrm>
                <a:off x="1015631" y="4592350"/>
                <a:ext cx="180000" cy="180000"/>
              </a:xfrm>
              <a:prstGeom prst="ellipse">
                <a:avLst/>
              </a:prstGeom>
              <a:solidFill>
                <a:schemeClr val="tx2"/>
              </a:solidFill>
              <a:ln w="12700" cap="rnd">
                <a:solidFill>
                  <a:schemeClr val="tx2">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40">
                <a:extLst>
                  <a:ext uri="{FF2B5EF4-FFF2-40B4-BE49-F238E27FC236}">
                    <a16:creationId xmlns:a16="http://schemas.microsoft.com/office/drawing/2014/main" id="{260038C9-DD4E-44AB-8A42-1109D0536721}"/>
                  </a:ext>
                </a:extLst>
              </p:cNvPr>
              <p:cNvSpPr/>
              <p:nvPr/>
            </p:nvSpPr>
            <p:spPr>
              <a:xfrm>
                <a:off x="1245631" y="4592350"/>
                <a:ext cx="180000" cy="180000"/>
              </a:xfrm>
              <a:prstGeom prst="ellipse">
                <a:avLst/>
              </a:prstGeom>
              <a:solidFill>
                <a:schemeClr val="accent4"/>
              </a:solidFill>
              <a:ln w="12700" cap="rnd">
                <a:solidFill>
                  <a:schemeClr val="accent4">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41">
                <a:extLst>
                  <a:ext uri="{FF2B5EF4-FFF2-40B4-BE49-F238E27FC236}">
                    <a16:creationId xmlns:a16="http://schemas.microsoft.com/office/drawing/2014/main" id="{B9A50B02-6B21-48AC-A1A9-AF0C95547874}"/>
                  </a:ext>
                </a:extLst>
              </p:cNvPr>
              <p:cNvSpPr/>
              <p:nvPr/>
            </p:nvSpPr>
            <p:spPr>
              <a:xfrm>
                <a:off x="785629" y="3257156"/>
                <a:ext cx="180000" cy="180000"/>
              </a:xfrm>
              <a:prstGeom prst="ellipse">
                <a:avLst/>
              </a:prstGeom>
              <a:solidFill>
                <a:schemeClr val="accent4"/>
              </a:solidFill>
              <a:ln w="12700" cap="rnd">
                <a:solidFill>
                  <a:schemeClr val="accent4">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42">
                <a:extLst>
                  <a:ext uri="{FF2B5EF4-FFF2-40B4-BE49-F238E27FC236}">
                    <a16:creationId xmlns:a16="http://schemas.microsoft.com/office/drawing/2014/main" id="{59009D45-C3FB-4406-BD2C-A02F0EEB5887}"/>
                  </a:ext>
                </a:extLst>
              </p:cNvPr>
              <p:cNvSpPr/>
              <p:nvPr/>
            </p:nvSpPr>
            <p:spPr>
              <a:xfrm>
                <a:off x="1015631" y="3257156"/>
                <a:ext cx="180000" cy="180000"/>
              </a:xfrm>
              <a:prstGeom prst="ellipse">
                <a:avLst/>
              </a:prstGeom>
              <a:solidFill>
                <a:schemeClr val="tx2"/>
              </a:solidFill>
              <a:ln w="12700" cap="rnd">
                <a:solidFill>
                  <a:schemeClr val="tx2">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43">
                <a:extLst>
                  <a:ext uri="{FF2B5EF4-FFF2-40B4-BE49-F238E27FC236}">
                    <a16:creationId xmlns:a16="http://schemas.microsoft.com/office/drawing/2014/main" id="{C0910B9F-C74A-479E-AD6B-CD6E6108E07E}"/>
                  </a:ext>
                </a:extLst>
              </p:cNvPr>
              <p:cNvSpPr/>
              <p:nvPr/>
            </p:nvSpPr>
            <p:spPr>
              <a:xfrm>
                <a:off x="1245631" y="3257156"/>
                <a:ext cx="180000" cy="180000"/>
              </a:xfrm>
              <a:prstGeom prst="ellipse">
                <a:avLst/>
              </a:prstGeom>
              <a:solidFill>
                <a:schemeClr val="tx2"/>
              </a:solidFill>
              <a:ln w="12700" cap="rnd">
                <a:solidFill>
                  <a:schemeClr val="tx2">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44">
                <a:extLst>
                  <a:ext uri="{FF2B5EF4-FFF2-40B4-BE49-F238E27FC236}">
                    <a16:creationId xmlns:a16="http://schemas.microsoft.com/office/drawing/2014/main" id="{269D93EE-61DE-490B-BD0E-3992E0DEB326}"/>
                  </a:ext>
                </a:extLst>
              </p:cNvPr>
              <p:cNvSpPr/>
              <p:nvPr/>
            </p:nvSpPr>
            <p:spPr>
              <a:xfrm>
                <a:off x="785629" y="3490902"/>
                <a:ext cx="180000" cy="180000"/>
              </a:xfrm>
              <a:prstGeom prst="ellipse">
                <a:avLst/>
              </a:prstGeom>
              <a:solidFill>
                <a:schemeClr val="tx2"/>
              </a:solidFill>
              <a:ln w="12700" cap="rnd">
                <a:solidFill>
                  <a:schemeClr val="tx2">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45">
                <a:extLst>
                  <a:ext uri="{FF2B5EF4-FFF2-40B4-BE49-F238E27FC236}">
                    <a16:creationId xmlns:a16="http://schemas.microsoft.com/office/drawing/2014/main" id="{4B188293-5118-4033-A529-241A0F80B6CD}"/>
                  </a:ext>
                </a:extLst>
              </p:cNvPr>
              <p:cNvSpPr/>
              <p:nvPr/>
            </p:nvSpPr>
            <p:spPr>
              <a:xfrm>
                <a:off x="1015631" y="3490902"/>
                <a:ext cx="180000" cy="180000"/>
              </a:xfrm>
              <a:prstGeom prst="ellipse">
                <a:avLst/>
              </a:prstGeom>
              <a:solidFill>
                <a:schemeClr val="accent4"/>
              </a:solidFill>
              <a:ln w="12700" cap="rnd">
                <a:solidFill>
                  <a:schemeClr val="accent4">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46">
                <a:extLst>
                  <a:ext uri="{FF2B5EF4-FFF2-40B4-BE49-F238E27FC236}">
                    <a16:creationId xmlns:a16="http://schemas.microsoft.com/office/drawing/2014/main" id="{3EABC0D0-CEA5-46BA-A018-527D56193B58}"/>
                  </a:ext>
                </a:extLst>
              </p:cNvPr>
              <p:cNvSpPr/>
              <p:nvPr/>
            </p:nvSpPr>
            <p:spPr>
              <a:xfrm>
                <a:off x="1245631" y="3490902"/>
                <a:ext cx="180000" cy="180000"/>
              </a:xfrm>
              <a:prstGeom prst="ellipse">
                <a:avLst/>
              </a:prstGeom>
              <a:solidFill>
                <a:schemeClr val="tx2"/>
              </a:solidFill>
              <a:ln w="12700" cap="rnd">
                <a:solidFill>
                  <a:schemeClr val="tx2">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47">
                <a:extLst>
                  <a:ext uri="{FF2B5EF4-FFF2-40B4-BE49-F238E27FC236}">
                    <a16:creationId xmlns:a16="http://schemas.microsoft.com/office/drawing/2014/main" id="{0C73AEA1-595D-4416-8715-51032397C9A9}"/>
                  </a:ext>
                </a:extLst>
              </p:cNvPr>
              <p:cNvSpPr/>
              <p:nvPr/>
            </p:nvSpPr>
            <p:spPr>
              <a:xfrm>
                <a:off x="785629" y="3724649"/>
                <a:ext cx="180000" cy="180000"/>
              </a:xfrm>
              <a:prstGeom prst="ellipse">
                <a:avLst/>
              </a:prstGeom>
              <a:solidFill>
                <a:schemeClr val="tx2"/>
              </a:solidFill>
              <a:ln w="12700" cap="rnd">
                <a:solidFill>
                  <a:schemeClr val="tx2">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48">
                <a:extLst>
                  <a:ext uri="{FF2B5EF4-FFF2-40B4-BE49-F238E27FC236}">
                    <a16:creationId xmlns:a16="http://schemas.microsoft.com/office/drawing/2014/main" id="{37D1F498-BD1D-4A9B-8C9D-004E8580E96A}"/>
                  </a:ext>
                </a:extLst>
              </p:cNvPr>
              <p:cNvSpPr/>
              <p:nvPr/>
            </p:nvSpPr>
            <p:spPr>
              <a:xfrm>
                <a:off x="1015631" y="3724649"/>
                <a:ext cx="180000" cy="180000"/>
              </a:xfrm>
              <a:prstGeom prst="ellipse">
                <a:avLst/>
              </a:prstGeom>
              <a:solidFill>
                <a:schemeClr val="tx2"/>
              </a:solidFill>
              <a:ln w="12700" cap="rnd">
                <a:solidFill>
                  <a:schemeClr val="tx2">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49">
                <a:extLst>
                  <a:ext uri="{FF2B5EF4-FFF2-40B4-BE49-F238E27FC236}">
                    <a16:creationId xmlns:a16="http://schemas.microsoft.com/office/drawing/2014/main" id="{4970E193-FE97-4A9C-B23E-CC222DEC0C52}"/>
                  </a:ext>
                </a:extLst>
              </p:cNvPr>
              <p:cNvSpPr/>
              <p:nvPr/>
            </p:nvSpPr>
            <p:spPr>
              <a:xfrm>
                <a:off x="1245631" y="3724649"/>
                <a:ext cx="180000" cy="180000"/>
              </a:xfrm>
              <a:prstGeom prst="ellipse">
                <a:avLst/>
              </a:prstGeom>
              <a:solidFill>
                <a:schemeClr val="accent4"/>
              </a:solidFill>
              <a:ln w="12700" cap="rnd">
                <a:solidFill>
                  <a:schemeClr val="accent4">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50">
                <a:extLst>
                  <a:ext uri="{FF2B5EF4-FFF2-40B4-BE49-F238E27FC236}">
                    <a16:creationId xmlns:a16="http://schemas.microsoft.com/office/drawing/2014/main" id="{D2DAE611-1FC5-4BD9-95AC-C50BBE61407C}"/>
                  </a:ext>
                </a:extLst>
              </p:cNvPr>
              <p:cNvSpPr/>
              <p:nvPr/>
            </p:nvSpPr>
            <p:spPr>
              <a:xfrm>
                <a:off x="785629" y="2397709"/>
                <a:ext cx="180000" cy="180000"/>
              </a:xfrm>
              <a:prstGeom prst="ellipse">
                <a:avLst/>
              </a:prstGeom>
              <a:solidFill>
                <a:srgbClr val="92D050"/>
              </a:solidFill>
              <a:ln w="12700" cap="rnd">
                <a:solidFill>
                  <a:srgbClr val="00B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51">
                <a:extLst>
                  <a:ext uri="{FF2B5EF4-FFF2-40B4-BE49-F238E27FC236}">
                    <a16:creationId xmlns:a16="http://schemas.microsoft.com/office/drawing/2014/main" id="{8AB74A05-EA68-40AE-9AAE-047846ABD8C7}"/>
                  </a:ext>
                </a:extLst>
              </p:cNvPr>
              <p:cNvSpPr/>
              <p:nvPr/>
            </p:nvSpPr>
            <p:spPr>
              <a:xfrm>
                <a:off x="785629" y="2631454"/>
                <a:ext cx="180000" cy="180000"/>
              </a:xfrm>
              <a:prstGeom prst="ellipse">
                <a:avLst/>
              </a:prstGeom>
              <a:solidFill>
                <a:schemeClr val="accent3">
                  <a:lumMod val="60000"/>
                  <a:lumOff val="40000"/>
                </a:schemeClr>
              </a:solidFill>
              <a:ln w="12700" cap="rnd">
                <a:solidFill>
                  <a:schemeClr val="accent3">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52">
                <a:extLst>
                  <a:ext uri="{FF2B5EF4-FFF2-40B4-BE49-F238E27FC236}">
                    <a16:creationId xmlns:a16="http://schemas.microsoft.com/office/drawing/2014/main" id="{CB8E3217-9D73-4550-8F3E-78DD4E15924E}"/>
                  </a:ext>
                </a:extLst>
              </p:cNvPr>
              <p:cNvSpPr/>
              <p:nvPr/>
            </p:nvSpPr>
            <p:spPr>
              <a:xfrm>
                <a:off x="1015631" y="2631454"/>
                <a:ext cx="180000" cy="180000"/>
              </a:xfrm>
              <a:prstGeom prst="ellipse">
                <a:avLst/>
              </a:prstGeom>
              <a:solidFill>
                <a:srgbClr val="92D050"/>
              </a:solidFill>
              <a:ln w="12700" cap="rnd">
                <a:solidFill>
                  <a:srgbClr val="00B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53">
                <a:extLst>
                  <a:ext uri="{FF2B5EF4-FFF2-40B4-BE49-F238E27FC236}">
                    <a16:creationId xmlns:a16="http://schemas.microsoft.com/office/drawing/2014/main" id="{DABBCD11-2E5E-4650-8EF6-8EC407DAAACF}"/>
                  </a:ext>
                </a:extLst>
              </p:cNvPr>
              <p:cNvSpPr/>
              <p:nvPr/>
            </p:nvSpPr>
            <p:spPr>
              <a:xfrm>
                <a:off x="785629" y="2865202"/>
                <a:ext cx="180000" cy="180000"/>
              </a:xfrm>
              <a:prstGeom prst="ellipse">
                <a:avLst/>
              </a:prstGeom>
              <a:solidFill>
                <a:schemeClr val="accent3">
                  <a:lumMod val="60000"/>
                  <a:lumOff val="40000"/>
                </a:schemeClr>
              </a:solidFill>
              <a:ln w="12700" cap="rnd">
                <a:solidFill>
                  <a:schemeClr val="accent3">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54">
                <a:extLst>
                  <a:ext uri="{FF2B5EF4-FFF2-40B4-BE49-F238E27FC236}">
                    <a16:creationId xmlns:a16="http://schemas.microsoft.com/office/drawing/2014/main" id="{989055FA-3E8C-465D-BEBD-4C1F3084582B}"/>
                  </a:ext>
                </a:extLst>
              </p:cNvPr>
              <p:cNvSpPr/>
              <p:nvPr/>
            </p:nvSpPr>
            <p:spPr>
              <a:xfrm>
                <a:off x="1015631" y="2865202"/>
                <a:ext cx="180000" cy="180000"/>
              </a:xfrm>
              <a:prstGeom prst="ellipse">
                <a:avLst/>
              </a:prstGeom>
              <a:solidFill>
                <a:schemeClr val="accent3">
                  <a:lumMod val="60000"/>
                  <a:lumOff val="40000"/>
                </a:schemeClr>
              </a:solidFill>
              <a:ln w="12700" cap="rnd">
                <a:solidFill>
                  <a:schemeClr val="accent3">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55">
                <a:extLst>
                  <a:ext uri="{FF2B5EF4-FFF2-40B4-BE49-F238E27FC236}">
                    <a16:creationId xmlns:a16="http://schemas.microsoft.com/office/drawing/2014/main" id="{2C991DFB-40E9-4AA8-B9E0-ACE4C4E4FA61}"/>
                  </a:ext>
                </a:extLst>
              </p:cNvPr>
              <p:cNvSpPr/>
              <p:nvPr/>
            </p:nvSpPr>
            <p:spPr>
              <a:xfrm>
                <a:off x="1245631" y="2865202"/>
                <a:ext cx="180000" cy="180000"/>
              </a:xfrm>
              <a:prstGeom prst="ellipse">
                <a:avLst/>
              </a:prstGeom>
              <a:solidFill>
                <a:srgbClr val="92D050"/>
              </a:solidFill>
              <a:ln w="12700" cap="rnd">
                <a:solidFill>
                  <a:srgbClr val="00B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56">
                <a:extLst>
                  <a:ext uri="{FF2B5EF4-FFF2-40B4-BE49-F238E27FC236}">
                    <a16:creationId xmlns:a16="http://schemas.microsoft.com/office/drawing/2014/main" id="{F6010DB8-1540-4A2A-9678-EC827E60F4A1}"/>
                  </a:ext>
                </a:extLst>
              </p:cNvPr>
              <p:cNvSpPr/>
              <p:nvPr/>
            </p:nvSpPr>
            <p:spPr>
              <a:xfrm>
                <a:off x="1642095" y="4124857"/>
                <a:ext cx="180000" cy="180000"/>
              </a:xfrm>
              <a:prstGeom prst="ellipse">
                <a:avLst/>
              </a:prstGeom>
              <a:solidFill>
                <a:schemeClr val="accent4"/>
              </a:solidFill>
              <a:ln w="12700" cap="rnd">
                <a:solidFill>
                  <a:schemeClr val="accent4">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57">
                <a:extLst>
                  <a:ext uri="{FF2B5EF4-FFF2-40B4-BE49-F238E27FC236}">
                    <a16:creationId xmlns:a16="http://schemas.microsoft.com/office/drawing/2014/main" id="{9FE699C4-A842-4AB0-9D2C-3AD23158579B}"/>
                  </a:ext>
                </a:extLst>
              </p:cNvPr>
              <p:cNvSpPr/>
              <p:nvPr/>
            </p:nvSpPr>
            <p:spPr>
              <a:xfrm>
                <a:off x="1872097" y="4124857"/>
                <a:ext cx="180000" cy="180000"/>
              </a:xfrm>
              <a:prstGeom prst="ellipse">
                <a:avLst/>
              </a:prstGeom>
              <a:solidFill>
                <a:schemeClr val="tx2"/>
              </a:solidFill>
              <a:ln w="12700" cap="rnd">
                <a:solidFill>
                  <a:schemeClr val="tx2">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58">
                <a:extLst>
                  <a:ext uri="{FF2B5EF4-FFF2-40B4-BE49-F238E27FC236}">
                    <a16:creationId xmlns:a16="http://schemas.microsoft.com/office/drawing/2014/main" id="{EA2CAF45-34B5-43DD-A456-DCB399BBD336}"/>
                  </a:ext>
                </a:extLst>
              </p:cNvPr>
              <p:cNvSpPr/>
              <p:nvPr/>
            </p:nvSpPr>
            <p:spPr>
              <a:xfrm>
                <a:off x="2102097" y="4124857"/>
                <a:ext cx="180000" cy="180000"/>
              </a:xfrm>
              <a:prstGeom prst="ellipse">
                <a:avLst/>
              </a:prstGeom>
              <a:solidFill>
                <a:schemeClr val="tx2"/>
              </a:solidFill>
              <a:ln w="12700" cap="rnd">
                <a:solidFill>
                  <a:schemeClr val="tx2">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59">
                <a:extLst>
                  <a:ext uri="{FF2B5EF4-FFF2-40B4-BE49-F238E27FC236}">
                    <a16:creationId xmlns:a16="http://schemas.microsoft.com/office/drawing/2014/main" id="{9CA19BC9-3F7E-40EA-8AF0-86B5D902C2C1}"/>
                  </a:ext>
                </a:extLst>
              </p:cNvPr>
              <p:cNvSpPr/>
              <p:nvPr/>
            </p:nvSpPr>
            <p:spPr>
              <a:xfrm>
                <a:off x="1642095" y="4358602"/>
                <a:ext cx="180000" cy="180000"/>
              </a:xfrm>
              <a:prstGeom prst="ellipse">
                <a:avLst/>
              </a:prstGeom>
              <a:solidFill>
                <a:schemeClr val="tx2"/>
              </a:solidFill>
              <a:ln w="12700" cap="rnd">
                <a:solidFill>
                  <a:schemeClr val="tx2">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60">
                <a:extLst>
                  <a:ext uri="{FF2B5EF4-FFF2-40B4-BE49-F238E27FC236}">
                    <a16:creationId xmlns:a16="http://schemas.microsoft.com/office/drawing/2014/main" id="{9F7705D9-008B-45FF-A944-34520500B0EE}"/>
                  </a:ext>
                </a:extLst>
              </p:cNvPr>
              <p:cNvSpPr/>
              <p:nvPr/>
            </p:nvSpPr>
            <p:spPr>
              <a:xfrm>
                <a:off x="1872097" y="4358602"/>
                <a:ext cx="180000" cy="180000"/>
              </a:xfrm>
              <a:prstGeom prst="ellipse">
                <a:avLst/>
              </a:prstGeom>
              <a:solidFill>
                <a:schemeClr val="accent4"/>
              </a:solidFill>
              <a:ln w="12700" cap="rnd">
                <a:solidFill>
                  <a:schemeClr val="accent4">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61">
                <a:extLst>
                  <a:ext uri="{FF2B5EF4-FFF2-40B4-BE49-F238E27FC236}">
                    <a16:creationId xmlns:a16="http://schemas.microsoft.com/office/drawing/2014/main" id="{55D14BE3-C62D-4391-A303-8EAB62744F6D}"/>
                  </a:ext>
                </a:extLst>
              </p:cNvPr>
              <p:cNvSpPr/>
              <p:nvPr/>
            </p:nvSpPr>
            <p:spPr>
              <a:xfrm>
                <a:off x="2102097" y="4358602"/>
                <a:ext cx="180000" cy="180000"/>
              </a:xfrm>
              <a:prstGeom prst="ellipse">
                <a:avLst/>
              </a:prstGeom>
              <a:solidFill>
                <a:schemeClr val="tx2"/>
              </a:solidFill>
              <a:ln w="12700" cap="rnd">
                <a:solidFill>
                  <a:schemeClr val="tx2">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62">
                <a:extLst>
                  <a:ext uri="{FF2B5EF4-FFF2-40B4-BE49-F238E27FC236}">
                    <a16:creationId xmlns:a16="http://schemas.microsoft.com/office/drawing/2014/main" id="{7AB07433-4BB8-4B10-AB58-389B400A4C20}"/>
                  </a:ext>
                </a:extLst>
              </p:cNvPr>
              <p:cNvSpPr/>
              <p:nvPr/>
            </p:nvSpPr>
            <p:spPr>
              <a:xfrm>
                <a:off x="1642095" y="4592350"/>
                <a:ext cx="180000" cy="180000"/>
              </a:xfrm>
              <a:prstGeom prst="ellipse">
                <a:avLst/>
              </a:prstGeom>
              <a:solidFill>
                <a:schemeClr val="tx2"/>
              </a:solidFill>
              <a:ln w="12700" cap="rnd">
                <a:solidFill>
                  <a:schemeClr val="tx2">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63">
                <a:extLst>
                  <a:ext uri="{FF2B5EF4-FFF2-40B4-BE49-F238E27FC236}">
                    <a16:creationId xmlns:a16="http://schemas.microsoft.com/office/drawing/2014/main" id="{FDD51230-324B-4D2D-81E4-C151239E9D2D}"/>
                  </a:ext>
                </a:extLst>
              </p:cNvPr>
              <p:cNvSpPr/>
              <p:nvPr/>
            </p:nvSpPr>
            <p:spPr>
              <a:xfrm>
                <a:off x="1872097" y="4592350"/>
                <a:ext cx="180000" cy="180000"/>
              </a:xfrm>
              <a:prstGeom prst="ellipse">
                <a:avLst/>
              </a:prstGeom>
              <a:solidFill>
                <a:schemeClr val="tx2"/>
              </a:solidFill>
              <a:ln w="12700" cap="rnd">
                <a:solidFill>
                  <a:schemeClr val="tx2">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64">
                <a:extLst>
                  <a:ext uri="{FF2B5EF4-FFF2-40B4-BE49-F238E27FC236}">
                    <a16:creationId xmlns:a16="http://schemas.microsoft.com/office/drawing/2014/main" id="{99A41CF2-0C5A-4490-88B5-C805C6DCD676}"/>
                  </a:ext>
                </a:extLst>
              </p:cNvPr>
              <p:cNvSpPr/>
              <p:nvPr/>
            </p:nvSpPr>
            <p:spPr>
              <a:xfrm>
                <a:off x="2102097" y="4592350"/>
                <a:ext cx="180000" cy="180000"/>
              </a:xfrm>
              <a:prstGeom prst="ellipse">
                <a:avLst/>
              </a:prstGeom>
              <a:solidFill>
                <a:schemeClr val="accent4"/>
              </a:solidFill>
              <a:ln w="12700" cap="rnd">
                <a:solidFill>
                  <a:schemeClr val="accent4">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65">
                <a:extLst>
                  <a:ext uri="{FF2B5EF4-FFF2-40B4-BE49-F238E27FC236}">
                    <a16:creationId xmlns:a16="http://schemas.microsoft.com/office/drawing/2014/main" id="{4E2C4D85-B381-48C5-AC2D-5BC7B1112949}"/>
                  </a:ext>
                </a:extLst>
              </p:cNvPr>
              <p:cNvSpPr/>
              <p:nvPr/>
            </p:nvSpPr>
            <p:spPr>
              <a:xfrm>
                <a:off x="1642095" y="3257156"/>
                <a:ext cx="180000" cy="180000"/>
              </a:xfrm>
              <a:prstGeom prst="ellipse">
                <a:avLst/>
              </a:prstGeom>
              <a:solidFill>
                <a:srgbClr val="92D050"/>
              </a:solidFill>
              <a:ln w="12700" cap="rnd">
                <a:solidFill>
                  <a:srgbClr val="00B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66">
                <a:extLst>
                  <a:ext uri="{FF2B5EF4-FFF2-40B4-BE49-F238E27FC236}">
                    <a16:creationId xmlns:a16="http://schemas.microsoft.com/office/drawing/2014/main" id="{D5E4C6C6-72D0-47D8-B01D-6437C93E273F}"/>
                  </a:ext>
                </a:extLst>
              </p:cNvPr>
              <p:cNvSpPr/>
              <p:nvPr/>
            </p:nvSpPr>
            <p:spPr>
              <a:xfrm>
                <a:off x="1642095" y="3490902"/>
                <a:ext cx="180000" cy="180000"/>
              </a:xfrm>
              <a:prstGeom prst="ellipse">
                <a:avLst/>
              </a:prstGeom>
              <a:solidFill>
                <a:schemeClr val="accent3">
                  <a:lumMod val="60000"/>
                  <a:lumOff val="40000"/>
                </a:schemeClr>
              </a:solidFill>
              <a:ln w="12700" cap="rnd">
                <a:solidFill>
                  <a:schemeClr val="accent3">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67">
                <a:extLst>
                  <a:ext uri="{FF2B5EF4-FFF2-40B4-BE49-F238E27FC236}">
                    <a16:creationId xmlns:a16="http://schemas.microsoft.com/office/drawing/2014/main" id="{ED5391A9-5BBD-4BB1-82A9-6188855F8D14}"/>
                  </a:ext>
                </a:extLst>
              </p:cNvPr>
              <p:cNvSpPr/>
              <p:nvPr/>
            </p:nvSpPr>
            <p:spPr>
              <a:xfrm>
                <a:off x="1872097" y="3490902"/>
                <a:ext cx="180000" cy="180000"/>
              </a:xfrm>
              <a:prstGeom prst="ellipse">
                <a:avLst/>
              </a:prstGeom>
              <a:solidFill>
                <a:srgbClr val="92D050"/>
              </a:solidFill>
              <a:ln w="12700" cap="rnd">
                <a:solidFill>
                  <a:srgbClr val="00B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68">
                <a:extLst>
                  <a:ext uri="{FF2B5EF4-FFF2-40B4-BE49-F238E27FC236}">
                    <a16:creationId xmlns:a16="http://schemas.microsoft.com/office/drawing/2014/main" id="{B953C544-7C79-4AB4-A831-93FFA86982EB}"/>
                  </a:ext>
                </a:extLst>
              </p:cNvPr>
              <p:cNvSpPr/>
              <p:nvPr/>
            </p:nvSpPr>
            <p:spPr>
              <a:xfrm>
                <a:off x="1642095" y="3724649"/>
                <a:ext cx="180000" cy="180000"/>
              </a:xfrm>
              <a:prstGeom prst="ellipse">
                <a:avLst/>
              </a:prstGeom>
              <a:solidFill>
                <a:schemeClr val="accent3">
                  <a:lumMod val="60000"/>
                  <a:lumOff val="40000"/>
                </a:schemeClr>
              </a:solidFill>
              <a:ln w="12700" cap="rnd">
                <a:solidFill>
                  <a:schemeClr val="accent3">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69">
                <a:extLst>
                  <a:ext uri="{FF2B5EF4-FFF2-40B4-BE49-F238E27FC236}">
                    <a16:creationId xmlns:a16="http://schemas.microsoft.com/office/drawing/2014/main" id="{688369D2-1422-4F73-A351-1AAC6E8433DD}"/>
                  </a:ext>
                </a:extLst>
              </p:cNvPr>
              <p:cNvSpPr/>
              <p:nvPr/>
            </p:nvSpPr>
            <p:spPr>
              <a:xfrm>
                <a:off x="1872097" y="3724649"/>
                <a:ext cx="180000" cy="180000"/>
              </a:xfrm>
              <a:prstGeom prst="ellipse">
                <a:avLst/>
              </a:prstGeom>
              <a:solidFill>
                <a:schemeClr val="accent3">
                  <a:lumMod val="60000"/>
                  <a:lumOff val="40000"/>
                </a:schemeClr>
              </a:solidFill>
              <a:ln w="12700" cap="rnd">
                <a:solidFill>
                  <a:schemeClr val="accent3">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70">
                <a:extLst>
                  <a:ext uri="{FF2B5EF4-FFF2-40B4-BE49-F238E27FC236}">
                    <a16:creationId xmlns:a16="http://schemas.microsoft.com/office/drawing/2014/main" id="{0B2C2CF8-EA3B-4B7A-93DC-1ADC7A04D6F4}"/>
                  </a:ext>
                </a:extLst>
              </p:cNvPr>
              <p:cNvSpPr/>
              <p:nvPr/>
            </p:nvSpPr>
            <p:spPr>
              <a:xfrm>
                <a:off x="2102097" y="3724649"/>
                <a:ext cx="180000" cy="180000"/>
              </a:xfrm>
              <a:prstGeom prst="ellipse">
                <a:avLst/>
              </a:prstGeom>
              <a:solidFill>
                <a:srgbClr val="92D050"/>
              </a:solidFill>
              <a:ln w="12700" cap="rnd">
                <a:solidFill>
                  <a:srgbClr val="00B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71">
                <a:extLst>
                  <a:ext uri="{FF2B5EF4-FFF2-40B4-BE49-F238E27FC236}">
                    <a16:creationId xmlns:a16="http://schemas.microsoft.com/office/drawing/2014/main" id="{FCAB88E8-1473-4DBF-A7C4-4C2332BAF2EA}"/>
                  </a:ext>
                </a:extLst>
              </p:cNvPr>
              <p:cNvSpPr/>
              <p:nvPr/>
            </p:nvSpPr>
            <p:spPr>
              <a:xfrm>
                <a:off x="2521029" y="4124857"/>
                <a:ext cx="180000" cy="180000"/>
              </a:xfrm>
              <a:prstGeom prst="ellipse">
                <a:avLst/>
              </a:prstGeom>
              <a:solidFill>
                <a:srgbClr val="92D050"/>
              </a:solidFill>
              <a:ln w="12700" cap="rnd">
                <a:solidFill>
                  <a:srgbClr val="00B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72">
                <a:extLst>
                  <a:ext uri="{FF2B5EF4-FFF2-40B4-BE49-F238E27FC236}">
                    <a16:creationId xmlns:a16="http://schemas.microsoft.com/office/drawing/2014/main" id="{5D7E157D-3CD1-408E-BF2D-C8FBF6D36AA9}"/>
                  </a:ext>
                </a:extLst>
              </p:cNvPr>
              <p:cNvSpPr/>
              <p:nvPr/>
            </p:nvSpPr>
            <p:spPr>
              <a:xfrm>
                <a:off x="2521029" y="4358602"/>
                <a:ext cx="180000" cy="180000"/>
              </a:xfrm>
              <a:prstGeom prst="ellipse">
                <a:avLst/>
              </a:prstGeom>
              <a:solidFill>
                <a:schemeClr val="accent3">
                  <a:lumMod val="60000"/>
                  <a:lumOff val="40000"/>
                </a:schemeClr>
              </a:solidFill>
              <a:ln w="12700" cap="rnd">
                <a:solidFill>
                  <a:schemeClr val="accent3">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73">
                <a:extLst>
                  <a:ext uri="{FF2B5EF4-FFF2-40B4-BE49-F238E27FC236}">
                    <a16:creationId xmlns:a16="http://schemas.microsoft.com/office/drawing/2014/main" id="{481C9AC3-EAC0-44B5-8187-F65FA405BC48}"/>
                  </a:ext>
                </a:extLst>
              </p:cNvPr>
              <p:cNvSpPr/>
              <p:nvPr/>
            </p:nvSpPr>
            <p:spPr>
              <a:xfrm>
                <a:off x="2751031" y="4358602"/>
                <a:ext cx="180000" cy="180000"/>
              </a:xfrm>
              <a:prstGeom prst="ellipse">
                <a:avLst/>
              </a:prstGeom>
              <a:solidFill>
                <a:srgbClr val="92D050"/>
              </a:solidFill>
              <a:ln w="12700" cap="rnd">
                <a:solidFill>
                  <a:srgbClr val="00B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74">
                <a:extLst>
                  <a:ext uri="{FF2B5EF4-FFF2-40B4-BE49-F238E27FC236}">
                    <a16:creationId xmlns:a16="http://schemas.microsoft.com/office/drawing/2014/main" id="{5B517140-E9DC-48D7-9933-1CC80A684517}"/>
                  </a:ext>
                </a:extLst>
              </p:cNvPr>
              <p:cNvSpPr/>
              <p:nvPr/>
            </p:nvSpPr>
            <p:spPr>
              <a:xfrm>
                <a:off x="2521029" y="4592350"/>
                <a:ext cx="180000" cy="180000"/>
              </a:xfrm>
              <a:prstGeom prst="ellipse">
                <a:avLst/>
              </a:prstGeom>
              <a:solidFill>
                <a:schemeClr val="accent3">
                  <a:lumMod val="60000"/>
                  <a:lumOff val="40000"/>
                </a:schemeClr>
              </a:solidFill>
              <a:ln w="12700" cap="rnd">
                <a:solidFill>
                  <a:schemeClr val="accent3">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75">
                <a:extLst>
                  <a:ext uri="{FF2B5EF4-FFF2-40B4-BE49-F238E27FC236}">
                    <a16:creationId xmlns:a16="http://schemas.microsoft.com/office/drawing/2014/main" id="{B1AC1FBA-DE0D-421E-A052-3CF387E39029}"/>
                  </a:ext>
                </a:extLst>
              </p:cNvPr>
              <p:cNvSpPr/>
              <p:nvPr/>
            </p:nvSpPr>
            <p:spPr>
              <a:xfrm>
                <a:off x="2751031" y="4592350"/>
                <a:ext cx="180000" cy="180000"/>
              </a:xfrm>
              <a:prstGeom prst="ellipse">
                <a:avLst/>
              </a:prstGeom>
              <a:solidFill>
                <a:schemeClr val="accent3">
                  <a:lumMod val="60000"/>
                  <a:lumOff val="40000"/>
                </a:schemeClr>
              </a:solidFill>
              <a:ln w="12700" cap="rnd">
                <a:solidFill>
                  <a:schemeClr val="accent3">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76">
                <a:extLst>
                  <a:ext uri="{FF2B5EF4-FFF2-40B4-BE49-F238E27FC236}">
                    <a16:creationId xmlns:a16="http://schemas.microsoft.com/office/drawing/2014/main" id="{E1BFF63A-2863-4BAC-AD8D-98F380B1F274}"/>
                  </a:ext>
                </a:extLst>
              </p:cNvPr>
              <p:cNvSpPr/>
              <p:nvPr/>
            </p:nvSpPr>
            <p:spPr>
              <a:xfrm>
                <a:off x="2981031" y="4592350"/>
                <a:ext cx="180000" cy="180000"/>
              </a:xfrm>
              <a:prstGeom prst="ellipse">
                <a:avLst/>
              </a:prstGeom>
              <a:solidFill>
                <a:srgbClr val="92D050"/>
              </a:solidFill>
              <a:ln w="12700" cap="rnd">
                <a:solidFill>
                  <a:srgbClr val="00B05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6" name="Freihandform: Form 13">
            <a:extLst>
              <a:ext uri="{FF2B5EF4-FFF2-40B4-BE49-F238E27FC236}">
                <a16:creationId xmlns:a16="http://schemas.microsoft.com/office/drawing/2014/main" id="{E02FB029-905C-416C-8C3F-C0F95F0218A7}"/>
              </a:ext>
            </a:extLst>
          </p:cNvPr>
          <p:cNvSpPr/>
          <p:nvPr/>
        </p:nvSpPr>
        <p:spPr>
          <a:xfrm>
            <a:off x="9451551" y="3626814"/>
            <a:ext cx="533013" cy="123003"/>
          </a:xfrm>
          <a:custGeom>
            <a:avLst/>
            <a:gdLst>
              <a:gd name="connsiteX0" fmla="*/ 28575 w 247650"/>
              <a:gd name="connsiteY0" fmla="*/ 0 h 57150"/>
              <a:gd name="connsiteX1" fmla="*/ 219075 w 247650"/>
              <a:gd name="connsiteY1" fmla="*/ 0 h 57150"/>
              <a:gd name="connsiteX2" fmla="*/ 247650 w 247650"/>
              <a:gd name="connsiteY2" fmla="*/ 28575 h 57150"/>
              <a:gd name="connsiteX3" fmla="*/ 219075 w 247650"/>
              <a:gd name="connsiteY3" fmla="*/ 57150 h 57150"/>
              <a:gd name="connsiteX4" fmla="*/ 28575 w 247650"/>
              <a:gd name="connsiteY4" fmla="*/ 57150 h 57150"/>
              <a:gd name="connsiteX5" fmla="*/ 0 w 247650"/>
              <a:gd name="connsiteY5" fmla="*/ 28575 h 57150"/>
              <a:gd name="connsiteX6" fmla="*/ 28575 w 2476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57150">
                <a:moveTo>
                  <a:pt x="28575" y="0"/>
                </a:moveTo>
                <a:lnTo>
                  <a:pt x="219075" y="0"/>
                </a:lnTo>
                <a:cubicBezTo>
                  <a:pt x="235268" y="0"/>
                  <a:pt x="247650" y="12383"/>
                  <a:pt x="247650" y="28575"/>
                </a:cubicBezTo>
                <a:cubicBezTo>
                  <a:pt x="247650" y="44767"/>
                  <a:pt x="235268" y="57150"/>
                  <a:pt x="219075" y="57150"/>
                </a:cubicBezTo>
                <a:lnTo>
                  <a:pt x="28575" y="57150"/>
                </a:lnTo>
                <a:cubicBezTo>
                  <a:pt x="12382" y="57150"/>
                  <a:pt x="0" y="44767"/>
                  <a:pt x="0" y="28575"/>
                </a:cubicBezTo>
                <a:cubicBezTo>
                  <a:pt x="0" y="12383"/>
                  <a:pt x="12382" y="0"/>
                  <a:pt x="28575" y="0"/>
                </a:cubicBezTo>
                <a:close/>
              </a:path>
            </a:pathLst>
          </a:custGeom>
          <a:solidFill>
            <a:srgbClr val="497593">
              <a:alpha val="80000"/>
            </a:srgbClr>
          </a:solidFill>
          <a:ln w="63500" cap="rnd">
            <a:solidFill>
              <a:srgbClr val="49759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7" name="Freihandform: Form 14">
            <a:extLst>
              <a:ext uri="{FF2B5EF4-FFF2-40B4-BE49-F238E27FC236}">
                <a16:creationId xmlns:a16="http://schemas.microsoft.com/office/drawing/2014/main" id="{A0CB6DDC-EB5F-4860-B445-B27D93DE1FC0}"/>
              </a:ext>
            </a:extLst>
          </p:cNvPr>
          <p:cNvSpPr/>
          <p:nvPr/>
        </p:nvSpPr>
        <p:spPr>
          <a:xfrm>
            <a:off x="9584804" y="3834322"/>
            <a:ext cx="266507" cy="123003"/>
          </a:xfrm>
          <a:custGeom>
            <a:avLst/>
            <a:gdLst>
              <a:gd name="connsiteX0" fmla="*/ 0 w 123825"/>
              <a:gd name="connsiteY0" fmla="*/ 0 h 57150"/>
              <a:gd name="connsiteX1" fmla="*/ 61913 w 123825"/>
              <a:gd name="connsiteY1" fmla="*/ 57150 h 57150"/>
              <a:gd name="connsiteX2" fmla="*/ 123825 w 123825"/>
              <a:gd name="connsiteY2" fmla="*/ 0 h 57150"/>
              <a:gd name="connsiteX3" fmla="*/ 0 w 123825"/>
              <a:gd name="connsiteY3" fmla="*/ 0 h 57150"/>
            </a:gdLst>
            <a:ahLst/>
            <a:cxnLst>
              <a:cxn ang="0">
                <a:pos x="connsiteX0" y="connsiteY0"/>
              </a:cxn>
              <a:cxn ang="0">
                <a:pos x="connsiteX1" y="connsiteY1"/>
              </a:cxn>
              <a:cxn ang="0">
                <a:pos x="connsiteX2" y="connsiteY2"/>
              </a:cxn>
              <a:cxn ang="0">
                <a:pos x="connsiteX3" y="connsiteY3"/>
              </a:cxn>
            </a:cxnLst>
            <a:rect l="l" t="t" r="r" b="b"/>
            <a:pathLst>
              <a:path w="123825" h="57150">
                <a:moveTo>
                  <a:pt x="0" y="0"/>
                </a:moveTo>
                <a:cubicBezTo>
                  <a:pt x="2857" y="32385"/>
                  <a:pt x="29527" y="57150"/>
                  <a:pt x="61913" y="57150"/>
                </a:cubicBezTo>
                <a:cubicBezTo>
                  <a:pt x="94298" y="57150"/>
                  <a:pt x="120968" y="32385"/>
                  <a:pt x="123825" y="0"/>
                </a:cubicBezTo>
                <a:lnTo>
                  <a:pt x="0" y="0"/>
                </a:lnTo>
                <a:close/>
              </a:path>
            </a:pathLst>
          </a:custGeom>
          <a:solidFill>
            <a:srgbClr val="497593">
              <a:alpha val="80000"/>
            </a:srgbClr>
          </a:solidFill>
          <a:ln w="63500" cap="rnd">
            <a:solidFill>
              <a:srgbClr val="49759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8" name="Freeform: Shape 147">
            <a:extLst>
              <a:ext uri="{FF2B5EF4-FFF2-40B4-BE49-F238E27FC236}">
                <a16:creationId xmlns:a16="http://schemas.microsoft.com/office/drawing/2014/main" id="{32AE74EB-EBA5-4A7B-8E36-091D1C9E2E66}"/>
              </a:ext>
            </a:extLst>
          </p:cNvPr>
          <p:cNvSpPr/>
          <p:nvPr/>
        </p:nvSpPr>
        <p:spPr>
          <a:xfrm>
            <a:off x="9236149" y="2308166"/>
            <a:ext cx="928577" cy="971107"/>
          </a:xfrm>
          <a:custGeom>
            <a:avLst/>
            <a:gdLst>
              <a:gd name="connsiteX0" fmla="*/ 255181 w 928577"/>
              <a:gd name="connsiteY0" fmla="*/ 964019 h 971107"/>
              <a:gd name="connsiteX1" fmla="*/ 730102 w 928577"/>
              <a:gd name="connsiteY1" fmla="*/ 971107 h 971107"/>
              <a:gd name="connsiteX2" fmla="*/ 914400 w 928577"/>
              <a:gd name="connsiteY2" fmla="*/ 595423 h 971107"/>
              <a:gd name="connsiteX3" fmla="*/ 928577 w 928577"/>
              <a:gd name="connsiteY3" fmla="*/ 290623 h 971107"/>
              <a:gd name="connsiteX4" fmla="*/ 687572 w 928577"/>
              <a:gd name="connsiteY4" fmla="*/ 42530 h 971107"/>
              <a:gd name="connsiteX5" fmla="*/ 318977 w 928577"/>
              <a:gd name="connsiteY5" fmla="*/ 0 h 971107"/>
              <a:gd name="connsiteX6" fmla="*/ 141767 w 928577"/>
              <a:gd name="connsiteY6" fmla="*/ 134679 h 971107"/>
              <a:gd name="connsiteX7" fmla="*/ 77972 w 928577"/>
              <a:gd name="connsiteY7" fmla="*/ 283535 h 971107"/>
              <a:gd name="connsiteX8" fmla="*/ 0 w 928577"/>
              <a:gd name="connsiteY8" fmla="*/ 531628 h 971107"/>
              <a:gd name="connsiteX9" fmla="*/ 92149 w 928577"/>
              <a:gd name="connsiteY9" fmla="*/ 737191 h 971107"/>
              <a:gd name="connsiteX10" fmla="*/ 255181 w 928577"/>
              <a:gd name="connsiteY10" fmla="*/ 964019 h 971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577" h="971107">
                <a:moveTo>
                  <a:pt x="255181" y="964019"/>
                </a:moveTo>
                <a:lnTo>
                  <a:pt x="730102" y="971107"/>
                </a:lnTo>
                <a:lnTo>
                  <a:pt x="914400" y="595423"/>
                </a:lnTo>
                <a:lnTo>
                  <a:pt x="928577" y="290623"/>
                </a:lnTo>
                <a:lnTo>
                  <a:pt x="687572" y="42530"/>
                </a:lnTo>
                <a:lnTo>
                  <a:pt x="318977" y="0"/>
                </a:lnTo>
                <a:lnTo>
                  <a:pt x="141767" y="134679"/>
                </a:lnTo>
                <a:lnTo>
                  <a:pt x="77972" y="283535"/>
                </a:lnTo>
                <a:lnTo>
                  <a:pt x="0" y="531628"/>
                </a:lnTo>
                <a:lnTo>
                  <a:pt x="92149" y="737191"/>
                </a:lnTo>
                <a:lnTo>
                  <a:pt x="255181" y="96401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Processor with solid fill">
            <a:extLst>
              <a:ext uri="{FF2B5EF4-FFF2-40B4-BE49-F238E27FC236}">
                <a16:creationId xmlns:a16="http://schemas.microsoft.com/office/drawing/2014/main" id="{47773FFA-EE28-4C34-8957-56E402AF73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700000">
            <a:off x="9406517" y="2462515"/>
            <a:ext cx="623078" cy="623078"/>
          </a:xfrm>
          <a:prstGeom prst="rect">
            <a:avLst/>
          </a:prstGeom>
        </p:spPr>
      </p:pic>
      <p:sp>
        <p:nvSpPr>
          <p:cNvPr id="135" name="Freihandform: Form 12">
            <a:extLst>
              <a:ext uri="{FF2B5EF4-FFF2-40B4-BE49-F238E27FC236}">
                <a16:creationId xmlns:a16="http://schemas.microsoft.com/office/drawing/2014/main" id="{0D4D29D8-CEF6-4CAB-9EE1-873F935B448F}"/>
              </a:ext>
            </a:extLst>
          </p:cNvPr>
          <p:cNvSpPr/>
          <p:nvPr/>
        </p:nvSpPr>
        <p:spPr>
          <a:xfrm>
            <a:off x="9451551" y="3419306"/>
            <a:ext cx="533013" cy="123003"/>
          </a:xfrm>
          <a:custGeom>
            <a:avLst/>
            <a:gdLst>
              <a:gd name="connsiteX0" fmla="*/ 28575 w 247650"/>
              <a:gd name="connsiteY0" fmla="*/ 0 h 57150"/>
              <a:gd name="connsiteX1" fmla="*/ 219075 w 247650"/>
              <a:gd name="connsiteY1" fmla="*/ 0 h 57150"/>
              <a:gd name="connsiteX2" fmla="*/ 247650 w 247650"/>
              <a:gd name="connsiteY2" fmla="*/ 28575 h 57150"/>
              <a:gd name="connsiteX3" fmla="*/ 219075 w 247650"/>
              <a:gd name="connsiteY3" fmla="*/ 57150 h 57150"/>
              <a:gd name="connsiteX4" fmla="*/ 28575 w 247650"/>
              <a:gd name="connsiteY4" fmla="*/ 57150 h 57150"/>
              <a:gd name="connsiteX5" fmla="*/ 0 w 247650"/>
              <a:gd name="connsiteY5" fmla="*/ 28575 h 57150"/>
              <a:gd name="connsiteX6" fmla="*/ 28575 w 2476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57150">
                <a:moveTo>
                  <a:pt x="28575" y="0"/>
                </a:moveTo>
                <a:lnTo>
                  <a:pt x="219075" y="0"/>
                </a:lnTo>
                <a:cubicBezTo>
                  <a:pt x="235268" y="0"/>
                  <a:pt x="247650" y="12383"/>
                  <a:pt x="247650" y="28575"/>
                </a:cubicBezTo>
                <a:cubicBezTo>
                  <a:pt x="247650" y="44767"/>
                  <a:pt x="235268" y="57150"/>
                  <a:pt x="219075" y="57150"/>
                </a:cubicBezTo>
                <a:lnTo>
                  <a:pt x="28575" y="57150"/>
                </a:lnTo>
                <a:cubicBezTo>
                  <a:pt x="12382" y="57150"/>
                  <a:pt x="0" y="44767"/>
                  <a:pt x="0" y="28575"/>
                </a:cubicBezTo>
                <a:cubicBezTo>
                  <a:pt x="0" y="12383"/>
                  <a:pt x="12382" y="0"/>
                  <a:pt x="28575" y="0"/>
                </a:cubicBezTo>
                <a:close/>
              </a:path>
            </a:pathLst>
          </a:custGeom>
          <a:solidFill>
            <a:srgbClr val="497593">
              <a:alpha val="80000"/>
            </a:srgbClr>
          </a:solidFill>
          <a:ln w="63500" cap="rnd">
            <a:solidFill>
              <a:srgbClr val="49759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8" name="Freihandform: Form 15">
            <a:extLst>
              <a:ext uri="{FF2B5EF4-FFF2-40B4-BE49-F238E27FC236}">
                <a16:creationId xmlns:a16="http://schemas.microsoft.com/office/drawing/2014/main" id="{418F98D8-89B2-4E1F-93BD-436E061BFE59}"/>
              </a:ext>
            </a:extLst>
          </p:cNvPr>
          <p:cNvSpPr/>
          <p:nvPr/>
        </p:nvSpPr>
        <p:spPr>
          <a:xfrm>
            <a:off x="9188080" y="2247755"/>
            <a:ext cx="1059954" cy="1100721"/>
          </a:xfrm>
          <a:custGeom>
            <a:avLst/>
            <a:gdLst>
              <a:gd name="connsiteX0" fmla="*/ 247650 w 495300"/>
              <a:gd name="connsiteY0" fmla="*/ 0 h 514350"/>
              <a:gd name="connsiteX1" fmla="*/ 247650 w 495300"/>
              <a:gd name="connsiteY1" fmla="*/ 0 h 514350"/>
              <a:gd name="connsiteX2" fmla="*/ 247650 w 495300"/>
              <a:gd name="connsiteY2" fmla="*/ 0 h 514350"/>
              <a:gd name="connsiteX3" fmla="*/ 0 w 495300"/>
              <a:gd name="connsiteY3" fmla="*/ 244793 h 514350"/>
              <a:gd name="connsiteX4" fmla="*/ 0 w 495300"/>
              <a:gd name="connsiteY4" fmla="*/ 253365 h 514350"/>
              <a:gd name="connsiteX5" fmla="*/ 17145 w 495300"/>
              <a:gd name="connsiteY5" fmla="*/ 339090 h 514350"/>
              <a:gd name="connsiteX6" fmla="*/ 60007 w 495300"/>
              <a:gd name="connsiteY6" fmla="*/ 409575 h 514350"/>
              <a:gd name="connsiteX7" fmla="*/ 118110 w 495300"/>
              <a:gd name="connsiteY7" fmla="*/ 503873 h 514350"/>
              <a:gd name="connsiteX8" fmla="*/ 135255 w 495300"/>
              <a:gd name="connsiteY8" fmla="*/ 514350 h 514350"/>
              <a:gd name="connsiteX9" fmla="*/ 360045 w 495300"/>
              <a:gd name="connsiteY9" fmla="*/ 514350 h 514350"/>
              <a:gd name="connsiteX10" fmla="*/ 377190 w 495300"/>
              <a:gd name="connsiteY10" fmla="*/ 503873 h 514350"/>
              <a:gd name="connsiteX11" fmla="*/ 435292 w 495300"/>
              <a:gd name="connsiteY11" fmla="*/ 409575 h 514350"/>
              <a:gd name="connsiteX12" fmla="*/ 478155 w 495300"/>
              <a:gd name="connsiteY12" fmla="*/ 339090 h 514350"/>
              <a:gd name="connsiteX13" fmla="*/ 495300 w 495300"/>
              <a:gd name="connsiteY13" fmla="*/ 253365 h 514350"/>
              <a:gd name="connsiteX14" fmla="*/ 495300 w 495300"/>
              <a:gd name="connsiteY14" fmla="*/ 244793 h 514350"/>
              <a:gd name="connsiteX15" fmla="*/ 247650 w 495300"/>
              <a:gd name="connsiteY15" fmla="*/ 0 h 514350"/>
              <a:gd name="connsiteX16" fmla="*/ 438150 w 495300"/>
              <a:gd name="connsiteY16" fmla="*/ 252413 h 514350"/>
              <a:gd name="connsiteX17" fmla="*/ 424815 w 495300"/>
              <a:gd name="connsiteY17" fmla="*/ 319088 h 514350"/>
              <a:gd name="connsiteX18" fmla="*/ 392430 w 495300"/>
              <a:gd name="connsiteY18" fmla="*/ 371475 h 514350"/>
              <a:gd name="connsiteX19" fmla="*/ 337185 w 495300"/>
              <a:gd name="connsiteY19" fmla="*/ 457200 h 514350"/>
              <a:gd name="connsiteX20" fmla="*/ 247650 w 495300"/>
              <a:gd name="connsiteY20" fmla="*/ 457200 h 514350"/>
              <a:gd name="connsiteX21" fmla="*/ 159068 w 495300"/>
              <a:gd name="connsiteY21" fmla="*/ 457200 h 514350"/>
              <a:gd name="connsiteX22" fmla="*/ 103823 w 495300"/>
              <a:gd name="connsiteY22" fmla="*/ 371475 h 514350"/>
              <a:gd name="connsiteX23" fmla="*/ 71438 w 495300"/>
              <a:gd name="connsiteY23" fmla="*/ 319088 h 514350"/>
              <a:gd name="connsiteX24" fmla="*/ 58103 w 495300"/>
              <a:gd name="connsiteY24" fmla="*/ 252413 h 514350"/>
              <a:gd name="connsiteX25" fmla="*/ 58103 w 495300"/>
              <a:gd name="connsiteY25" fmla="*/ 244793 h 514350"/>
              <a:gd name="connsiteX26" fmla="*/ 248602 w 495300"/>
              <a:gd name="connsiteY26" fmla="*/ 56197 h 514350"/>
              <a:gd name="connsiteX27" fmla="*/ 248602 w 495300"/>
              <a:gd name="connsiteY27" fmla="*/ 56197 h 514350"/>
              <a:gd name="connsiteX28" fmla="*/ 248602 w 495300"/>
              <a:gd name="connsiteY28" fmla="*/ 56197 h 514350"/>
              <a:gd name="connsiteX29" fmla="*/ 248602 w 495300"/>
              <a:gd name="connsiteY29" fmla="*/ 56197 h 514350"/>
              <a:gd name="connsiteX30" fmla="*/ 248602 w 495300"/>
              <a:gd name="connsiteY30" fmla="*/ 56197 h 514350"/>
              <a:gd name="connsiteX31" fmla="*/ 248602 w 495300"/>
              <a:gd name="connsiteY31" fmla="*/ 56197 h 514350"/>
              <a:gd name="connsiteX32" fmla="*/ 248602 w 495300"/>
              <a:gd name="connsiteY32" fmla="*/ 56197 h 514350"/>
              <a:gd name="connsiteX33" fmla="*/ 439103 w 495300"/>
              <a:gd name="connsiteY33" fmla="*/ 244793 h 514350"/>
              <a:gd name="connsiteX34" fmla="*/ 439103 w 495300"/>
              <a:gd name="connsiteY34" fmla="*/ 252413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95300" h="514350">
                <a:moveTo>
                  <a:pt x="247650" y="0"/>
                </a:moveTo>
                <a:cubicBezTo>
                  <a:pt x="247650" y="0"/>
                  <a:pt x="247650" y="0"/>
                  <a:pt x="247650" y="0"/>
                </a:cubicBezTo>
                <a:cubicBezTo>
                  <a:pt x="247650" y="0"/>
                  <a:pt x="247650" y="0"/>
                  <a:pt x="247650" y="0"/>
                </a:cubicBezTo>
                <a:cubicBezTo>
                  <a:pt x="112395" y="952"/>
                  <a:pt x="2857" y="109538"/>
                  <a:pt x="0" y="244793"/>
                </a:cubicBezTo>
                <a:lnTo>
                  <a:pt x="0" y="253365"/>
                </a:lnTo>
                <a:cubicBezTo>
                  <a:pt x="953" y="282893"/>
                  <a:pt x="6668" y="311468"/>
                  <a:pt x="17145" y="339090"/>
                </a:cubicBezTo>
                <a:cubicBezTo>
                  <a:pt x="27622" y="364808"/>
                  <a:pt x="41910" y="388620"/>
                  <a:pt x="60007" y="409575"/>
                </a:cubicBezTo>
                <a:cubicBezTo>
                  <a:pt x="82868" y="434340"/>
                  <a:pt x="107632" y="482918"/>
                  <a:pt x="118110" y="503873"/>
                </a:cubicBezTo>
                <a:cubicBezTo>
                  <a:pt x="120968" y="510540"/>
                  <a:pt x="127635" y="514350"/>
                  <a:pt x="135255" y="514350"/>
                </a:cubicBezTo>
                <a:lnTo>
                  <a:pt x="360045" y="514350"/>
                </a:lnTo>
                <a:cubicBezTo>
                  <a:pt x="367665" y="514350"/>
                  <a:pt x="374333" y="510540"/>
                  <a:pt x="377190" y="503873"/>
                </a:cubicBezTo>
                <a:cubicBezTo>
                  <a:pt x="387668" y="482918"/>
                  <a:pt x="412433" y="434340"/>
                  <a:pt x="435292" y="409575"/>
                </a:cubicBezTo>
                <a:cubicBezTo>
                  <a:pt x="453390" y="388620"/>
                  <a:pt x="468630" y="364808"/>
                  <a:pt x="478155" y="339090"/>
                </a:cubicBezTo>
                <a:cubicBezTo>
                  <a:pt x="488633" y="311468"/>
                  <a:pt x="494348" y="282893"/>
                  <a:pt x="495300" y="253365"/>
                </a:cubicBezTo>
                <a:lnTo>
                  <a:pt x="495300" y="244793"/>
                </a:lnTo>
                <a:cubicBezTo>
                  <a:pt x="492442" y="109538"/>
                  <a:pt x="382905" y="952"/>
                  <a:pt x="247650" y="0"/>
                </a:cubicBezTo>
                <a:close/>
                <a:moveTo>
                  <a:pt x="438150" y="252413"/>
                </a:moveTo>
                <a:cubicBezTo>
                  <a:pt x="437198" y="275273"/>
                  <a:pt x="432435" y="298133"/>
                  <a:pt x="424815" y="319088"/>
                </a:cubicBezTo>
                <a:cubicBezTo>
                  <a:pt x="417195" y="338138"/>
                  <a:pt x="406717" y="356235"/>
                  <a:pt x="392430" y="371475"/>
                </a:cubicBezTo>
                <a:cubicBezTo>
                  <a:pt x="370523" y="398145"/>
                  <a:pt x="351473" y="426720"/>
                  <a:pt x="337185" y="457200"/>
                </a:cubicBezTo>
                <a:lnTo>
                  <a:pt x="247650" y="457200"/>
                </a:lnTo>
                <a:lnTo>
                  <a:pt x="159068" y="457200"/>
                </a:lnTo>
                <a:cubicBezTo>
                  <a:pt x="143827" y="426720"/>
                  <a:pt x="124777" y="398145"/>
                  <a:pt x="103823" y="371475"/>
                </a:cubicBezTo>
                <a:cubicBezTo>
                  <a:pt x="90488" y="356235"/>
                  <a:pt x="79057" y="338138"/>
                  <a:pt x="71438" y="319088"/>
                </a:cubicBezTo>
                <a:cubicBezTo>
                  <a:pt x="62865" y="298133"/>
                  <a:pt x="59055" y="275273"/>
                  <a:pt x="58103" y="252413"/>
                </a:cubicBezTo>
                <a:lnTo>
                  <a:pt x="58103" y="244793"/>
                </a:lnTo>
                <a:cubicBezTo>
                  <a:pt x="60007" y="140970"/>
                  <a:pt x="144780" y="57150"/>
                  <a:pt x="248602" y="56197"/>
                </a:cubicBezTo>
                <a:lnTo>
                  <a:pt x="248602" y="56197"/>
                </a:lnTo>
                <a:lnTo>
                  <a:pt x="248602" y="56197"/>
                </a:lnTo>
                <a:cubicBezTo>
                  <a:pt x="248602" y="56197"/>
                  <a:pt x="248602" y="56197"/>
                  <a:pt x="248602" y="56197"/>
                </a:cubicBezTo>
                <a:cubicBezTo>
                  <a:pt x="248602" y="56197"/>
                  <a:pt x="248602" y="56197"/>
                  <a:pt x="248602" y="56197"/>
                </a:cubicBezTo>
                <a:lnTo>
                  <a:pt x="248602" y="56197"/>
                </a:lnTo>
                <a:lnTo>
                  <a:pt x="248602" y="56197"/>
                </a:lnTo>
                <a:cubicBezTo>
                  <a:pt x="352425" y="57150"/>
                  <a:pt x="437198" y="140018"/>
                  <a:pt x="439103" y="244793"/>
                </a:cubicBezTo>
                <a:lnTo>
                  <a:pt x="439103" y="252413"/>
                </a:lnTo>
                <a:close/>
              </a:path>
            </a:pathLst>
          </a:custGeom>
          <a:solidFill>
            <a:srgbClr val="FFC000"/>
          </a:solidFill>
          <a:ln w="9525" cap="flat">
            <a:noFill/>
            <a:prstDash val="solid"/>
            <a:miter/>
          </a:ln>
        </p:spPr>
        <p:txBody>
          <a:bodyPr rtlCol="0" anchor="ctr"/>
          <a:lstStyle/>
          <a:p>
            <a:endParaRPr lang="en-US"/>
          </a:p>
        </p:txBody>
      </p:sp>
      <p:sp>
        <p:nvSpPr>
          <p:cNvPr id="155" name="Graphic 151" descr="Heart with solid fill">
            <a:extLst>
              <a:ext uri="{FF2B5EF4-FFF2-40B4-BE49-F238E27FC236}">
                <a16:creationId xmlns:a16="http://schemas.microsoft.com/office/drawing/2014/main" id="{315E42F8-8F25-4E3E-92FD-1C3B0F8DDE22}"/>
              </a:ext>
            </a:extLst>
          </p:cNvPr>
          <p:cNvSpPr/>
          <p:nvPr/>
        </p:nvSpPr>
        <p:spPr>
          <a:xfrm rot="19800000">
            <a:off x="356508" y="4806120"/>
            <a:ext cx="943868" cy="894316"/>
          </a:xfrm>
          <a:custGeom>
            <a:avLst/>
            <a:gdLst>
              <a:gd name="connsiteX0" fmla="*/ 471934 w 943868"/>
              <a:gd name="connsiteY0" fmla="*/ 186416 h 894316"/>
              <a:gd name="connsiteX1" fmla="*/ 0 w 943868"/>
              <a:gd name="connsiteY1" fmla="*/ 241937 h 894316"/>
              <a:gd name="connsiteX2" fmla="*/ 471934 w 943868"/>
              <a:gd name="connsiteY2" fmla="*/ 894317 h 894316"/>
              <a:gd name="connsiteX3" fmla="*/ 943868 w 943868"/>
              <a:gd name="connsiteY3" fmla="*/ 241937 h 894316"/>
              <a:gd name="connsiteX4" fmla="*/ 471934 w 943868"/>
              <a:gd name="connsiteY4" fmla="*/ 186416 h 894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868" h="894316">
                <a:moveTo>
                  <a:pt x="471934" y="186416"/>
                </a:moveTo>
                <a:cubicBezTo>
                  <a:pt x="297041" y="-160595"/>
                  <a:pt x="0" y="47611"/>
                  <a:pt x="0" y="241937"/>
                </a:cubicBezTo>
                <a:cubicBezTo>
                  <a:pt x="0" y="533426"/>
                  <a:pt x="471934" y="894317"/>
                  <a:pt x="471934" y="894317"/>
                </a:cubicBezTo>
                <a:cubicBezTo>
                  <a:pt x="471934" y="894317"/>
                  <a:pt x="943868" y="533426"/>
                  <a:pt x="943868" y="241937"/>
                </a:cubicBezTo>
                <a:cubicBezTo>
                  <a:pt x="943868" y="47611"/>
                  <a:pt x="646827" y="-160595"/>
                  <a:pt x="471934" y="186416"/>
                </a:cubicBezTo>
                <a:close/>
              </a:path>
            </a:pathLst>
          </a:custGeom>
          <a:solidFill>
            <a:srgbClr val="B11402"/>
          </a:solidFill>
          <a:ln w="13791" cap="flat">
            <a:noFill/>
            <a:prstDash val="solid"/>
            <a:miter/>
          </a:ln>
        </p:spPr>
        <p:txBody>
          <a:bodyPr bIns="144000" rtlCol="0" anchor="ctr"/>
          <a:lstStyle/>
          <a:p>
            <a:pPr algn="ctr"/>
            <a:r>
              <a:rPr lang="de-DE" sz="2800" dirty="0">
                <a:solidFill>
                  <a:schemeClr val="bg1"/>
                </a:solidFill>
                <a:latin typeface="Source Sans Pro" panose="020B0503030403020204" pitchFamily="34" charset="0"/>
                <a:ea typeface="Source Sans Pro" panose="020B0503030403020204" pitchFamily="34" charset="0"/>
              </a:rPr>
              <a:t>ESS</a:t>
            </a:r>
            <a:endParaRPr lang="en-US" sz="2800" dirty="0">
              <a:solidFill>
                <a:schemeClr val="bg1"/>
              </a:solidFill>
              <a:latin typeface="Source Sans Pro" panose="020B0503030403020204" pitchFamily="34" charset="0"/>
              <a:ea typeface="Source Sans Pro" panose="020B0503030403020204" pitchFamily="34" charset="0"/>
            </a:endParaRPr>
          </a:p>
        </p:txBody>
      </p:sp>
      <p:grpSp>
        <p:nvGrpSpPr>
          <p:cNvPr id="140" name="Inhaltsplatzhalter 7">
            <a:extLst>
              <a:ext uri="{FF2B5EF4-FFF2-40B4-BE49-F238E27FC236}">
                <a16:creationId xmlns:a16="http://schemas.microsoft.com/office/drawing/2014/main" id="{ACC2294B-DB3A-44C3-B5B1-55D1A14D4667}"/>
              </a:ext>
            </a:extLst>
          </p:cNvPr>
          <p:cNvGrpSpPr/>
          <p:nvPr/>
        </p:nvGrpSpPr>
        <p:grpSpPr>
          <a:xfrm>
            <a:off x="4123126" y="361756"/>
            <a:ext cx="2964746" cy="962720"/>
            <a:chOff x="1025796" y="2532165"/>
            <a:chExt cx="5865994" cy="1904823"/>
          </a:xfrm>
          <a:solidFill>
            <a:srgbClr val="031B36"/>
          </a:solidFill>
        </p:grpSpPr>
        <p:sp>
          <p:nvSpPr>
            <p:cNvPr id="141" name="Freihandform: Form 140">
              <a:extLst>
                <a:ext uri="{FF2B5EF4-FFF2-40B4-BE49-F238E27FC236}">
                  <a16:creationId xmlns:a16="http://schemas.microsoft.com/office/drawing/2014/main" id="{91267F74-B6AE-49F8-88CE-266A9448F765}"/>
                </a:ext>
              </a:extLst>
            </p:cNvPr>
            <p:cNvSpPr/>
            <p:nvPr/>
          </p:nvSpPr>
          <p:spPr>
            <a:xfrm>
              <a:off x="1025796" y="2533608"/>
              <a:ext cx="907677" cy="1871633"/>
            </a:xfrm>
            <a:custGeom>
              <a:avLst/>
              <a:gdLst>
                <a:gd name="connsiteX0" fmla="*/ 785019 w 907677"/>
                <a:gd name="connsiteY0" fmla="*/ 131317 h 1871633"/>
                <a:gd name="connsiteX1" fmla="*/ 645043 w 907677"/>
                <a:gd name="connsiteY1" fmla="*/ 36076 h 1871633"/>
                <a:gd name="connsiteX2" fmla="*/ 464662 w 907677"/>
                <a:gd name="connsiteY2" fmla="*/ 0 h 1871633"/>
                <a:gd name="connsiteX3" fmla="*/ 265521 w 907677"/>
                <a:gd name="connsiteY3" fmla="*/ 40405 h 1871633"/>
                <a:gd name="connsiteX4" fmla="*/ 124102 w 907677"/>
                <a:gd name="connsiteY4" fmla="*/ 147191 h 1871633"/>
                <a:gd name="connsiteX5" fmla="*/ 40405 w 907677"/>
                <a:gd name="connsiteY5" fmla="*/ 307369 h 1871633"/>
                <a:gd name="connsiteX6" fmla="*/ 11544 w 907677"/>
                <a:gd name="connsiteY6" fmla="*/ 503624 h 1871633"/>
                <a:gd name="connsiteX7" fmla="*/ 69266 w 907677"/>
                <a:gd name="connsiteY7" fmla="*/ 792233 h 1871633"/>
                <a:gd name="connsiteX8" fmla="*/ 298711 w 907677"/>
                <a:gd name="connsiteY8" fmla="*/ 976944 h 1871633"/>
                <a:gd name="connsiteX9" fmla="*/ 487751 w 907677"/>
                <a:gd name="connsiteY9" fmla="*/ 1054868 h 1871633"/>
                <a:gd name="connsiteX10" fmla="*/ 567118 w 907677"/>
                <a:gd name="connsiteY10" fmla="*/ 1093831 h 1871633"/>
                <a:gd name="connsiteX11" fmla="*/ 613296 w 907677"/>
                <a:gd name="connsiteY11" fmla="*/ 1140008 h 1871633"/>
                <a:gd name="connsiteX12" fmla="*/ 634942 w 907677"/>
                <a:gd name="connsiteY12" fmla="*/ 1215047 h 1871633"/>
                <a:gd name="connsiteX13" fmla="*/ 640714 w 907677"/>
                <a:gd name="connsiteY13" fmla="*/ 1333376 h 1871633"/>
                <a:gd name="connsiteX14" fmla="*/ 634942 w 907677"/>
                <a:gd name="connsiteY14" fmla="*/ 1447377 h 1871633"/>
                <a:gd name="connsiteX15" fmla="*/ 610410 w 907677"/>
                <a:gd name="connsiteY15" fmla="*/ 1533960 h 1871633"/>
                <a:gd name="connsiteX16" fmla="*/ 554131 w 907677"/>
                <a:gd name="connsiteY16" fmla="*/ 1588796 h 1871633"/>
                <a:gd name="connsiteX17" fmla="*/ 448788 w 907677"/>
                <a:gd name="connsiteY17" fmla="*/ 1607556 h 1871633"/>
                <a:gd name="connsiteX18" fmla="*/ 305926 w 907677"/>
                <a:gd name="connsiteY18" fmla="*/ 1549834 h 1871633"/>
                <a:gd name="connsiteX19" fmla="*/ 262635 w 907677"/>
                <a:gd name="connsiteY19" fmla="*/ 1418516 h 1871633"/>
                <a:gd name="connsiteX20" fmla="*/ 262635 w 907677"/>
                <a:gd name="connsiteY20" fmla="*/ 1336263 h 1871633"/>
                <a:gd name="connsiteX21" fmla="*/ 0 w 907677"/>
                <a:gd name="connsiteY21" fmla="*/ 1336263 h 1871633"/>
                <a:gd name="connsiteX22" fmla="*/ 0 w 907677"/>
                <a:gd name="connsiteY22" fmla="*/ 1434390 h 1871633"/>
                <a:gd name="connsiteX23" fmla="*/ 34633 w 907677"/>
                <a:gd name="connsiteY23" fmla="*/ 1607556 h 1871633"/>
                <a:gd name="connsiteX24" fmla="*/ 128431 w 907677"/>
                <a:gd name="connsiteY24" fmla="*/ 1746088 h 1871633"/>
                <a:gd name="connsiteX25" fmla="*/ 271293 w 907677"/>
                <a:gd name="connsiteY25" fmla="*/ 1838443 h 1871633"/>
                <a:gd name="connsiteX26" fmla="*/ 450231 w 907677"/>
                <a:gd name="connsiteY26" fmla="*/ 1871633 h 1871633"/>
                <a:gd name="connsiteX27" fmla="*/ 665246 w 907677"/>
                <a:gd name="connsiteY27" fmla="*/ 1829785 h 1871633"/>
                <a:gd name="connsiteX28" fmla="*/ 806664 w 907677"/>
                <a:gd name="connsiteY28" fmla="*/ 1717227 h 1871633"/>
                <a:gd name="connsiteX29" fmla="*/ 883146 w 907677"/>
                <a:gd name="connsiteY29" fmla="*/ 1546948 h 1871633"/>
                <a:gd name="connsiteX30" fmla="*/ 906235 w 907677"/>
                <a:gd name="connsiteY30" fmla="*/ 1330490 h 1871633"/>
                <a:gd name="connsiteX31" fmla="*/ 896133 w 907677"/>
                <a:gd name="connsiteY31" fmla="*/ 1150109 h 1871633"/>
                <a:gd name="connsiteX32" fmla="*/ 855728 w 907677"/>
                <a:gd name="connsiteY32" fmla="*/ 1010134 h 1871633"/>
                <a:gd name="connsiteX33" fmla="*/ 772031 w 907677"/>
                <a:gd name="connsiteY33" fmla="*/ 904791 h 1871633"/>
                <a:gd name="connsiteX34" fmla="*/ 629169 w 907677"/>
                <a:gd name="connsiteY34" fmla="*/ 825424 h 1871633"/>
                <a:gd name="connsiteX35" fmla="*/ 427142 w 907677"/>
                <a:gd name="connsiteY35" fmla="*/ 744613 h 1871633"/>
                <a:gd name="connsiteX36" fmla="*/ 346332 w 907677"/>
                <a:gd name="connsiteY36" fmla="*/ 702764 h 1871633"/>
                <a:gd name="connsiteX37" fmla="*/ 301597 w 907677"/>
                <a:gd name="connsiteY37" fmla="*/ 655144 h 1871633"/>
                <a:gd name="connsiteX38" fmla="*/ 282838 w 907677"/>
                <a:gd name="connsiteY38" fmla="*/ 590207 h 1871633"/>
                <a:gd name="connsiteX39" fmla="*/ 278508 w 907677"/>
                <a:gd name="connsiteY39" fmla="*/ 497852 h 1871633"/>
                <a:gd name="connsiteX40" fmla="*/ 285724 w 907677"/>
                <a:gd name="connsiteY40" fmla="*/ 408383 h 1871633"/>
                <a:gd name="connsiteX41" fmla="*/ 313142 w 907677"/>
                <a:gd name="connsiteY41" fmla="*/ 333344 h 1871633"/>
                <a:gd name="connsiteX42" fmla="*/ 367978 w 907677"/>
                <a:gd name="connsiteY42" fmla="*/ 279951 h 1871633"/>
                <a:gd name="connsiteX43" fmla="*/ 457447 w 907677"/>
                <a:gd name="connsiteY43" fmla="*/ 259749 h 1871633"/>
                <a:gd name="connsiteX44" fmla="*/ 600308 w 907677"/>
                <a:gd name="connsiteY44" fmla="*/ 326129 h 1871633"/>
                <a:gd name="connsiteX45" fmla="*/ 643600 w 907677"/>
                <a:gd name="connsiteY45" fmla="*/ 481978 h 1871633"/>
                <a:gd name="connsiteX46" fmla="*/ 643600 w 907677"/>
                <a:gd name="connsiteY46" fmla="*/ 541143 h 1871633"/>
                <a:gd name="connsiteX47" fmla="*/ 907678 w 907677"/>
                <a:gd name="connsiteY47" fmla="*/ 541143 h 1871633"/>
                <a:gd name="connsiteX48" fmla="*/ 907678 w 907677"/>
                <a:gd name="connsiteY48" fmla="*/ 411269 h 1871633"/>
                <a:gd name="connsiteX49" fmla="*/ 875931 w 907677"/>
                <a:gd name="connsiteY49" fmla="*/ 259749 h 1871633"/>
                <a:gd name="connsiteX50" fmla="*/ 785019 w 907677"/>
                <a:gd name="connsiteY50" fmla="*/ 131317 h 187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07677" h="1871633">
                  <a:moveTo>
                    <a:pt x="785019" y="131317"/>
                  </a:moveTo>
                  <a:cubicBezTo>
                    <a:pt x="746056" y="92355"/>
                    <a:pt x="699879" y="59165"/>
                    <a:pt x="645043" y="36076"/>
                  </a:cubicBezTo>
                  <a:cubicBezTo>
                    <a:pt x="590207" y="11544"/>
                    <a:pt x="531042" y="0"/>
                    <a:pt x="464662" y="0"/>
                  </a:cubicBezTo>
                  <a:cubicBezTo>
                    <a:pt x="388180" y="0"/>
                    <a:pt x="321800" y="12987"/>
                    <a:pt x="265521" y="40405"/>
                  </a:cubicBezTo>
                  <a:cubicBezTo>
                    <a:pt x="209242" y="67823"/>
                    <a:pt x="161622" y="102456"/>
                    <a:pt x="124102" y="147191"/>
                  </a:cubicBezTo>
                  <a:cubicBezTo>
                    <a:pt x="86583" y="191925"/>
                    <a:pt x="59165" y="245318"/>
                    <a:pt x="40405" y="307369"/>
                  </a:cubicBezTo>
                  <a:cubicBezTo>
                    <a:pt x="21646" y="369420"/>
                    <a:pt x="11544" y="434357"/>
                    <a:pt x="11544" y="503624"/>
                  </a:cubicBezTo>
                  <a:cubicBezTo>
                    <a:pt x="11544" y="619068"/>
                    <a:pt x="30304" y="715752"/>
                    <a:pt x="69266" y="792233"/>
                  </a:cubicBezTo>
                  <a:cubicBezTo>
                    <a:pt x="108229" y="868715"/>
                    <a:pt x="184710" y="930766"/>
                    <a:pt x="298711" y="976944"/>
                  </a:cubicBezTo>
                  <a:lnTo>
                    <a:pt x="487751" y="1054868"/>
                  </a:lnTo>
                  <a:cubicBezTo>
                    <a:pt x="520941" y="1069299"/>
                    <a:pt x="546916" y="1082286"/>
                    <a:pt x="567118" y="1093831"/>
                  </a:cubicBezTo>
                  <a:cubicBezTo>
                    <a:pt x="587321" y="1105375"/>
                    <a:pt x="601751" y="1121248"/>
                    <a:pt x="613296" y="1140008"/>
                  </a:cubicBezTo>
                  <a:cubicBezTo>
                    <a:pt x="624840" y="1158768"/>
                    <a:pt x="632055" y="1183299"/>
                    <a:pt x="634942" y="1215047"/>
                  </a:cubicBezTo>
                  <a:cubicBezTo>
                    <a:pt x="637828" y="1246794"/>
                    <a:pt x="640714" y="1285756"/>
                    <a:pt x="640714" y="1333376"/>
                  </a:cubicBezTo>
                  <a:cubicBezTo>
                    <a:pt x="640714" y="1375225"/>
                    <a:pt x="639271" y="1412744"/>
                    <a:pt x="634942" y="1447377"/>
                  </a:cubicBezTo>
                  <a:cubicBezTo>
                    <a:pt x="632055" y="1482010"/>
                    <a:pt x="623397" y="1510871"/>
                    <a:pt x="610410" y="1533960"/>
                  </a:cubicBezTo>
                  <a:cubicBezTo>
                    <a:pt x="597422" y="1557049"/>
                    <a:pt x="578663" y="1575809"/>
                    <a:pt x="554131" y="1588796"/>
                  </a:cubicBezTo>
                  <a:cubicBezTo>
                    <a:pt x="529599" y="1601783"/>
                    <a:pt x="493523" y="1607556"/>
                    <a:pt x="448788" y="1607556"/>
                  </a:cubicBezTo>
                  <a:cubicBezTo>
                    <a:pt x="380965" y="1607556"/>
                    <a:pt x="333344" y="1588796"/>
                    <a:pt x="305926" y="1549834"/>
                  </a:cubicBezTo>
                  <a:cubicBezTo>
                    <a:pt x="277065" y="1510871"/>
                    <a:pt x="262635" y="1467580"/>
                    <a:pt x="262635" y="1418516"/>
                  </a:cubicBezTo>
                  <a:lnTo>
                    <a:pt x="262635" y="1336263"/>
                  </a:lnTo>
                  <a:lnTo>
                    <a:pt x="0" y="1336263"/>
                  </a:lnTo>
                  <a:lnTo>
                    <a:pt x="0" y="1434390"/>
                  </a:lnTo>
                  <a:cubicBezTo>
                    <a:pt x="0" y="1496441"/>
                    <a:pt x="11544" y="1554163"/>
                    <a:pt x="34633" y="1607556"/>
                  </a:cubicBezTo>
                  <a:cubicBezTo>
                    <a:pt x="57722" y="1660948"/>
                    <a:pt x="89469" y="1707126"/>
                    <a:pt x="128431" y="1746088"/>
                  </a:cubicBezTo>
                  <a:cubicBezTo>
                    <a:pt x="167394" y="1785050"/>
                    <a:pt x="215014" y="1815355"/>
                    <a:pt x="271293" y="1838443"/>
                  </a:cubicBezTo>
                  <a:cubicBezTo>
                    <a:pt x="326129" y="1861532"/>
                    <a:pt x="385294" y="1871633"/>
                    <a:pt x="450231" y="1871633"/>
                  </a:cubicBezTo>
                  <a:cubicBezTo>
                    <a:pt x="535371" y="1871633"/>
                    <a:pt x="606081" y="1857203"/>
                    <a:pt x="665246" y="1829785"/>
                  </a:cubicBezTo>
                  <a:cubicBezTo>
                    <a:pt x="724411" y="1802367"/>
                    <a:pt x="770588" y="1764848"/>
                    <a:pt x="806664" y="1717227"/>
                  </a:cubicBezTo>
                  <a:cubicBezTo>
                    <a:pt x="841298" y="1669607"/>
                    <a:pt x="867272" y="1613328"/>
                    <a:pt x="883146" y="1546948"/>
                  </a:cubicBezTo>
                  <a:cubicBezTo>
                    <a:pt x="899020" y="1480567"/>
                    <a:pt x="906235" y="1408415"/>
                    <a:pt x="906235" y="1330490"/>
                  </a:cubicBezTo>
                  <a:cubicBezTo>
                    <a:pt x="906235" y="1262667"/>
                    <a:pt x="903349" y="1203502"/>
                    <a:pt x="896133" y="1150109"/>
                  </a:cubicBezTo>
                  <a:cubicBezTo>
                    <a:pt x="888918" y="1098160"/>
                    <a:pt x="875931" y="1050539"/>
                    <a:pt x="855728" y="1010134"/>
                  </a:cubicBezTo>
                  <a:cubicBezTo>
                    <a:pt x="835525" y="969728"/>
                    <a:pt x="808107" y="933652"/>
                    <a:pt x="772031" y="904791"/>
                  </a:cubicBezTo>
                  <a:cubicBezTo>
                    <a:pt x="735955" y="874487"/>
                    <a:pt x="688334" y="848512"/>
                    <a:pt x="629169" y="825424"/>
                  </a:cubicBezTo>
                  <a:lnTo>
                    <a:pt x="427142" y="744613"/>
                  </a:lnTo>
                  <a:cubicBezTo>
                    <a:pt x="392509" y="730182"/>
                    <a:pt x="365091" y="717195"/>
                    <a:pt x="346332" y="702764"/>
                  </a:cubicBezTo>
                  <a:cubicBezTo>
                    <a:pt x="326129" y="688334"/>
                    <a:pt x="311699" y="672460"/>
                    <a:pt x="301597" y="655144"/>
                  </a:cubicBezTo>
                  <a:cubicBezTo>
                    <a:pt x="291496" y="636384"/>
                    <a:pt x="284281" y="616182"/>
                    <a:pt x="282838" y="590207"/>
                  </a:cubicBezTo>
                  <a:cubicBezTo>
                    <a:pt x="279952" y="565675"/>
                    <a:pt x="278508" y="533928"/>
                    <a:pt x="278508" y="497852"/>
                  </a:cubicBezTo>
                  <a:cubicBezTo>
                    <a:pt x="278508" y="466105"/>
                    <a:pt x="281395" y="437244"/>
                    <a:pt x="285724" y="408383"/>
                  </a:cubicBezTo>
                  <a:cubicBezTo>
                    <a:pt x="291496" y="379522"/>
                    <a:pt x="300154" y="354990"/>
                    <a:pt x="313142" y="333344"/>
                  </a:cubicBezTo>
                  <a:cubicBezTo>
                    <a:pt x="326129" y="311698"/>
                    <a:pt x="343446" y="294382"/>
                    <a:pt x="367978" y="279951"/>
                  </a:cubicBezTo>
                  <a:cubicBezTo>
                    <a:pt x="391066" y="265521"/>
                    <a:pt x="421370" y="259749"/>
                    <a:pt x="457447" y="259749"/>
                  </a:cubicBezTo>
                  <a:cubicBezTo>
                    <a:pt x="525270" y="259749"/>
                    <a:pt x="572890" y="281394"/>
                    <a:pt x="600308" y="326129"/>
                  </a:cubicBezTo>
                  <a:cubicBezTo>
                    <a:pt x="629169" y="369420"/>
                    <a:pt x="643600" y="422813"/>
                    <a:pt x="643600" y="481978"/>
                  </a:cubicBezTo>
                  <a:lnTo>
                    <a:pt x="643600" y="541143"/>
                  </a:lnTo>
                  <a:lnTo>
                    <a:pt x="907678" y="541143"/>
                  </a:lnTo>
                  <a:lnTo>
                    <a:pt x="907678" y="411269"/>
                  </a:lnTo>
                  <a:cubicBezTo>
                    <a:pt x="907678" y="359319"/>
                    <a:pt x="897576" y="308812"/>
                    <a:pt x="875931" y="259749"/>
                  </a:cubicBezTo>
                  <a:cubicBezTo>
                    <a:pt x="854285" y="215014"/>
                    <a:pt x="823981" y="170280"/>
                    <a:pt x="785019" y="131317"/>
                  </a:cubicBezTo>
                  <a:close/>
                </a:path>
              </a:pathLst>
            </a:custGeom>
            <a:solidFill>
              <a:srgbClr val="031B36"/>
            </a:solidFill>
            <a:ln w="14430" cap="flat">
              <a:noFill/>
              <a:prstDash val="solid"/>
              <a:miter/>
            </a:ln>
          </p:spPr>
          <p:txBody>
            <a:bodyPr rtlCol="0" anchor="ctr"/>
            <a:lstStyle/>
            <a:p>
              <a:endParaRPr lang="en-US"/>
            </a:p>
          </p:txBody>
        </p:sp>
        <p:sp>
          <p:nvSpPr>
            <p:cNvPr id="142" name="Freihandform: Form 141">
              <a:extLst>
                <a:ext uri="{FF2B5EF4-FFF2-40B4-BE49-F238E27FC236}">
                  <a16:creationId xmlns:a16="http://schemas.microsoft.com/office/drawing/2014/main" id="{CC0B1E39-F14F-4380-942A-C6A04383689C}"/>
                </a:ext>
              </a:extLst>
            </p:cNvPr>
            <p:cNvSpPr/>
            <p:nvPr/>
          </p:nvSpPr>
          <p:spPr>
            <a:xfrm>
              <a:off x="2059019" y="2532165"/>
              <a:ext cx="1010134" cy="1904823"/>
            </a:xfrm>
            <a:custGeom>
              <a:avLst/>
              <a:gdLst>
                <a:gd name="connsiteX0" fmla="*/ 886032 w 1010134"/>
                <a:gd name="connsiteY0" fmla="*/ 1422845 h 1904823"/>
                <a:gd name="connsiteX1" fmla="*/ 886032 w 1010134"/>
                <a:gd name="connsiteY1" fmla="*/ 450231 h 1904823"/>
                <a:gd name="connsiteX2" fmla="*/ 847070 w 1010134"/>
                <a:gd name="connsiteY2" fmla="*/ 253976 h 1904823"/>
                <a:gd name="connsiteX3" fmla="*/ 744613 w 1010134"/>
                <a:gd name="connsiteY3" fmla="*/ 112558 h 1904823"/>
                <a:gd name="connsiteX4" fmla="*/ 601752 w 1010134"/>
                <a:gd name="connsiteY4" fmla="*/ 28861 h 1904823"/>
                <a:gd name="connsiteX5" fmla="*/ 443016 w 1010134"/>
                <a:gd name="connsiteY5" fmla="*/ 0 h 1904823"/>
                <a:gd name="connsiteX6" fmla="*/ 284281 w 1010134"/>
                <a:gd name="connsiteY6" fmla="*/ 28861 h 1904823"/>
                <a:gd name="connsiteX7" fmla="*/ 141419 w 1010134"/>
                <a:gd name="connsiteY7" fmla="*/ 112558 h 1904823"/>
                <a:gd name="connsiteX8" fmla="*/ 38962 w 1010134"/>
                <a:gd name="connsiteY8" fmla="*/ 253976 h 1904823"/>
                <a:gd name="connsiteX9" fmla="*/ 0 w 1010134"/>
                <a:gd name="connsiteY9" fmla="*/ 450231 h 1904823"/>
                <a:gd name="connsiteX10" fmla="*/ 0 w 1010134"/>
                <a:gd name="connsiteY10" fmla="*/ 1422845 h 1904823"/>
                <a:gd name="connsiteX11" fmla="*/ 38962 w 1010134"/>
                <a:gd name="connsiteY11" fmla="*/ 1620543 h 1904823"/>
                <a:gd name="connsiteX12" fmla="*/ 141419 w 1010134"/>
                <a:gd name="connsiteY12" fmla="*/ 1760519 h 1904823"/>
                <a:gd name="connsiteX13" fmla="*/ 284281 w 1010134"/>
                <a:gd name="connsiteY13" fmla="*/ 1844215 h 1904823"/>
                <a:gd name="connsiteX14" fmla="*/ 443016 w 1010134"/>
                <a:gd name="connsiteY14" fmla="*/ 1873076 h 1904823"/>
                <a:gd name="connsiteX15" fmla="*/ 588764 w 1010134"/>
                <a:gd name="connsiteY15" fmla="*/ 1849988 h 1904823"/>
                <a:gd name="connsiteX16" fmla="*/ 720081 w 1010134"/>
                <a:gd name="connsiteY16" fmla="*/ 1777835 h 1904823"/>
                <a:gd name="connsiteX17" fmla="*/ 875931 w 1010134"/>
                <a:gd name="connsiteY17" fmla="*/ 1904824 h 1904823"/>
                <a:gd name="connsiteX18" fmla="*/ 1010134 w 1010134"/>
                <a:gd name="connsiteY18" fmla="*/ 1744645 h 1904823"/>
                <a:gd name="connsiteX19" fmla="*/ 847070 w 1010134"/>
                <a:gd name="connsiteY19" fmla="*/ 1613328 h 1904823"/>
                <a:gd name="connsiteX20" fmla="*/ 886032 w 1010134"/>
                <a:gd name="connsiteY20" fmla="*/ 1422845 h 1904823"/>
                <a:gd name="connsiteX21" fmla="*/ 621954 w 1010134"/>
                <a:gd name="connsiteY21" fmla="*/ 1422845 h 1904823"/>
                <a:gd name="connsiteX22" fmla="*/ 621954 w 1010134"/>
                <a:gd name="connsiteY22" fmla="*/ 1428618 h 1904823"/>
                <a:gd name="connsiteX23" fmla="*/ 515169 w 1010134"/>
                <a:gd name="connsiteY23" fmla="*/ 1343478 h 1904823"/>
                <a:gd name="connsiteX24" fmla="*/ 380965 w 1010134"/>
                <a:gd name="connsiteY24" fmla="*/ 1503656 h 1904823"/>
                <a:gd name="connsiteX25" fmla="*/ 499295 w 1010134"/>
                <a:gd name="connsiteY25" fmla="*/ 1598897 h 1904823"/>
                <a:gd name="connsiteX26" fmla="*/ 443016 w 1010134"/>
                <a:gd name="connsiteY26" fmla="*/ 1608999 h 1904823"/>
                <a:gd name="connsiteX27" fmla="*/ 317471 w 1010134"/>
                <a:gd name="connsiteY27" fmla="*/ 1564264 h 1904823"/>
                <a:gd name="connsiteX28" fmla="*/ 264078 w 1010134"/>
                <a:gd name="connsiteY28" fmla="*/ 1422845 h 1904823"/>
                <a:gd name="connsiteX29" fmla="*/ 264078 w 1010134"/>
                <a:gd name="connsiteY29" fmla="*/ 450231 h 1904823"/>
                <a:gd name="connsiteX30" fmla="*/ 317471 w 1010134"/>
                <a:gd name="connsiteY30" fmla="*/ 308812 h 1904823"/>
                <a:gd name="connsiteX31" fmla="*/ 443016 w 1010134"/>
                <a:gd name="connsiteY31" fmla="*/ 264078 h 1904823"/>
                <a:gd name="connsiteX32" fmla="*/ 568561 w 1010134"/>
                <a:gd name="connsiteY32" fmla="*/ 308812 h 1904823"/>
                <a:gd name="connsiteX33" fmla="*/ 621954 w 1010134"/>
                <a:gd name="connsiteY33" fmla="*/ 450231 h 1904823"/>
                <a:gd name="connsiteX34" fmla="*/ 621954 w 1010134"/>
                <a:gd name="connsiteY34" fmla="*/ 1422845 h 1904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0134" h="1904823">
                  <a:moveTo>
                    <a:pt x="886032" y="1422845"/>
                  </a:moveTo>
                  <a:lnTo>
                    <a:pt x="886032" y="450231"/>
                  </a:lnTo>
                  <a:cubicBezTo>
                    <a:pt x="886032" y="376636"/>
                    <a:pt x="873045" y="310255"/>
                    <a:pt x="847070" y="253976"/>
                  </a:cubicBezTo>
                  <a:cubicBezTo>
                    <a:pt x="821095" y="197698"/>
                    <a:pt x="786462" y="150077"/>
                    <a:pt x="744613" y="112558"/>
                  </a:cubicBezTo>
                  <a:cubicBezTo>
                    <a:pt x="702765" y="75038"/>
                    <a:pt x="655144" y="47621"/>
                    <a:pt x="601752" y="28861"/>
                  </a:cubicBezTo>
                  <a:cubicBezTo>
                    <a:pt x="549802" y="10101"/>
                    <a:pt x="496409" y="0"/>
                    <a:pt x="443016" y="0"/>
                  </a:cubicBezTo>
                  <a:cubicBezTo>
                    <a:pt x="389623" y="0"/>
                    <a:pt x="336230" y="10101"/>
                    <a:pt x="284281" y="28861"/>
                  </a:cubicBezTo>
                  <a:cubicBezTo>
                    <a:pt x="232331" y="47621"/>
                    <a:pt x="184710" y="76482"/>
                    <a:pt x="141419" y="112558"/>
                  </a:cubicBezTo>
                  <a:cubicBezTo>
                    <a:pt x="99570" y="150077"/>
                    <a:pt x="64937" y="196255"/>
                    <a:pt x="38962" y="253976"/>
                  </a:cubicBezTo>
                  <a:cubicBezTo>
                    <a:pt x="12987" y="310255"/>
                    <a:pt x="0" y="376636"/>
                    <a:pt x="0" y="450231"/>
                  </a:cubicBezTo>
                  <a:lnTo>
                    <a:pt x="0" y="1422845"/>
                  </a:lnTo>
                  <a:cubicBezTo>
                    <a:pt x="0" y="1499327"/>
                    <a:pt x="12987" y="1564264"/>
                    <a:pt x="38962" y="1620543"/>
                  </a:cubicBezTo>
                  <a:cubicBezTo>
                    <a:pt x="64937" y="1676822"/>
                    <a:pt x="99570" y="1722999"/>
                    <a:pt x="141419" y="1760519"/>
                  </a:cubicBezTo>
                  <a:cubicBezTo>
                    <a:pt x="183267" y="1798038"/>
                    <a:pt x="230888" y="1825456"/>
                    <a:pt x="284281" y="1844215"/>
                  </a:cubicBezTo>
                  <a:cubicBezTo>
                    <a:pt x="336230" y="1862975"/>
                    <a:pt x="389623" y="1873076"/>
                    <a:pt x="443016" y="1873076"/>
                  </a:cubicBezTo>
                  <a:cubicBezTo>
                    <a:pt x="493523" y="1873076"/>
                    <a:pt x="541143" y="1865861"/>
                    <a:pt x="588764" y="1849988"/>
                  </a:cubicBezTo>
                  <a:cubicBezTo>
                    <a:pt x="636385" y="1834114"/>
                    <a:pt x="679676" y="1811026"/>
                    <a:pt x="720081" y="1777835"/>
                  </a:cubicBezTo>
                  <a:lnTo>
                    <a:pt x="875931" y="1904824"/>
                  </a:lnTo>
                  <a:lnTo>
                    <a:pt x="1010134" y="1744645"/>
                  </a:lnTo>
                  <a:lnTo>
                    <a:pt x="847070" y="1613328"/>
                  </a:lnTo>
                  <a:cubicBezTo>
                    <a:pt x="873045" y="1558492"/>
                    <a:pt x="886032" y="1494998"/>
                    <a:pt x="886032" y="1422845"/>
                  </a:cubicBezTo>
                  <a:close/>
                  <a:moveTo>
                    <a:pt x="621954" y="1422845"/>
                  </a:moveTo>
                  <a:lnTo>
                    <a:pt x="621954" y="1428618"/>
                  </a:lnTo>
                  <a:lnTo>
                    <a:pt x="515169" y="1343478"/>
                  </a:lnTo>
                  <a:lnTo>
                    <a:pt x="380965" y="1503656"/>
                  </a:lnTo>
                  <a:lnTo>
                    <a:pt x="499295" y="1598897"/>
                  </a:lnTo>
                  <a:cubicBezTo>
                    <a:pt x="483421" y="1606113"/>
                    <a:pt x="464662" y="1608999"/>
                    <a:pt x="443016" y="1608999"/>
                  </a:cubicBezTo>
                  <a:cubicBezTo>
                    <a:pt x="395395" y="1608999"/>
                    <a:pt x="353547" y="1594568"/>
                    <a:pt x="317471" y="1564264"/>
                  </a:cubicBezTo>
                  <a:cubicBezTo>
                    <a:pt x="281395" y="1533960"/>
                    <a:pt x="264078" y="1487783"/>
                    <a:pt x="264078" y="1422845"/>
                  </a:cubicBezTo>
                  <a:lnTo>
                    <a:pt x="264078" y="450231"/>
                  </a:lnTo>
                  <a:cubicBezTo>
                    <a:pt x="264078" y="386737"/>
                    <a:pt x="281395" y="339116"/>
                    <a:pt x="317471" y="308812"/>
                  </a:cubicBezTo>
                  <a:cubicBezTo>
                    <a:pt x="352104" y="278508"/>
                    <a:pt x="393952" y="264078"/>
                    <a:pt x="443016" y="264078"/>
                  </a:cubicBezTo>
                  <a:cubicBezTo>
                    <a:pt x="490637" y="264078"/>
                    <a:pt x="532485" y="278508"/>
                    <a:pt x="568561" y="308812"/>
                  </a:cubicBezTo>
                  <a:cubicBezTo>
                    <a:pt x="603195" y="339116"/>
                    <a:pt x="621954" y="385294"/>
                    <a:pt x="621954" y="450231"/>
                  </a:cubicBezTo>
                  <a:lnTo>
                    <a:pt x="621954" y="1422845"/>
                  </a:lnTo>
                  <a:close/>
                </a:path>
              </a:pathLst>
            </a:custGeom>
            <a:solidFill>
              <a:srgbClr val="031B36"/>
            </a:solidFill>
            <a:ln w="14430" cap="flat">
              <a:noFill/>
              <a:prstDash val="solid"/>
              <a:miter/>
            </a:ln>
          </p:spPr>
          <p:txBody>
            <a:bodyPr rtlCol="0" anchor="ctr"/>
            <a:lstStyle/>
            <a:p>
              <a:endParaRPr lang="en-US" dirty="0"/>
            </a:p>
          </p:txBody>
        </p:sp>
        <p:sp>
          <p:nvSpPr>
            <p:cNvPr id="143" name="Freihandform: Form 142">
              <a:extLst>
                <a:ext uri="{FF2B5EF4-FFF2-40B4-BE49-F238E27FC236}">
                  <a16:creationId xmlns:a16="http://schemas.microsoft.com/office/drawing/2014/main" id="{6B637379-3DF5-4A6E-8C76-9331FB5218A6}"/>
                </a:ext>
              </a:extLst>
            </p:cNvPr>
            <p:cNvSpPr/>
            <p:nvPr/>
          </p:nvSpPr>
          <p:spPr>
            <a:xfrm>
              <a:off x="3177382" y="2548038"/>
              <a:ext cx="855727" cy="1841329"/>
            </a:xfrm>
            <a:custGeom>
              <a:avLst/>
              <a:gdLst>
                <a:gd name="connsiteX0" fmla="*/ 737398 w 855727"/>
                <a:gd name="connsiteY0" fmla="*/ 129874 h 1841329"/>
                <a:gd name="connsiteX1" fmla="*/ 587321 w 855727"/>
                <a:gd name="connsiteY1" fmla="*/ 28861 h 1841329"/>
                <a:gd name="connsiteX2" fmla="*/ 395395 w 855727"/>
                <a:gd name="connsiteY2" fmla="*/ 0 h 1841329"/>
                <a:gd name="connsiteX3" fmla="*/ 0 w 855727"/>
                <a:gd name="connsiteY3" fmla="*/ 0 h 1841329"/>
                <a:gd name="connsiteX4" fmla="*/ 0 w 855727"/>
                <a:gd name="connsiteY4" fmla="*/ 1841329 h 1841329"/>
                <a:gd name="connsiteX5" fmla="*/ 264078 w 855727"/>
                <a:gd name="connsiteY5" fmla="*/ 1841329 h 1841329"/>
                <a:gd name="connsiteX6" fmla="*/ 264078 w 855727"/>
                <a:gd name="connsiteY6" fmla="*/ 1122691 h 1841329"/>
                <a:gd name="connsiteX7" fmla="*/ 398281 w 855727"/>
                <a:gd name="connsiteY7" fmla="*/ 1122691 h 1841329"/>
                <a:gd name="connsiteX8" fmla="*/ 636384 w 855727"/>
                <a:gd name="connsiteY8" fmla="*/ 1072185 h 1841329"/>
                <a:gd name="connsiteX9" fmla="*/ 780689 w 855727"/>
                <a:gd name="connsiteY9" fmla="*/ 930766 h 1841329"/>
                <a:gd name="connsiteX10" fmla="*/ 841297 w 855727"/>
                <a:gd name="connsiteY10" fmla="*/ 769145 h 1841329"/>
                <a:gd name="connsiteX11" fmla="*/ 855728 w 855727"/>
                <a:gd name="connsiteY11" fmla="*/ 561346 h 1841329"/>
                <a:gd name="connsiteX12" fmla="*/ 829753 w 855727"/>
                <a:gd name="connsiteY12" fmla="*/ 298711 h 1841329"/>
                <a:gd name="connsiteX13" fmla="*/ 737398 w 855727"/>
                <a:gd name="connsiteY13" fmla="*/ 129874 h 1841329"/>
                <a:gd name="connsiteX14" fmla="*/ 604637 w 855727"/>
                <a:gd name="connsiteY14" fmla="*/ 691220 h 1841329"/>
                <a:gd name="connsiteX15" fmla="*/ 580106 w 855727"/>
                <a:gd name="connsiteY15" fmla="*/ 787904 h 1841329"/>
                <a:gd name="connsiteX16" fmla="*/ 515168 w 855727"/>
                <a:gd name="connsiteY16" fmla="*/ 851398 h 1841329"/>
                <a:gd name="connsiteX17" fmla="*/ 391066 w 855727"/>
                <a:gd name="connsiteY17" fmla="*/ 874487 h 1841329"/>
                <a:gd name="connsiteX18" fmla="*/ 264078 w 855727"/>
                <a:gd name="connsiteY18" fmla="*/ 874487 h 1841329"/>
                <a:gd name="connsiteX19" fmla="*/ 264078 w 855727"/>
                <a:gd name="connsiteY19" fmla="*/ 248204 h 1841329"/>
                <a:gd name="connsiteX20" fmla="*/ 401167 w 855727"/>
                <a:gd name="connsiteY20" fmla="*/ 248204 h 1841329"/>
                <a:gd name="connsiteX21" fmla="*/ 519498 w 855727"/>
                <a:gd name="connsiteY21" fmla="*/ 272736 h 1841329"/>
                <a:gd name="connsiteX22" fmla="*/ 580106 w 855727"/>
                <a:gd name="connsiteY22" fmla="*/ 340559 h 1841329"/>
                <a:gd name="connsiteX23" fmla="*/ 603194 w 855727"/>
                <a:gd name="connsiteY23" fmla="*/ 441573 h 1841329"/>
                <a:gd name="connsiteX24" fmla="*/ 607524 w 855727"/>
                <a:gd name="connsiteY24" fmla="*/ 564232 h 1841329"/>
                <a:gd name="connsiteX25" fmla="*/ 604637 w 855727"/>
                <a:gd name="connsiteY25" fmla="*/ 691220 h 1841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55727" h="1841329">
                  <a:moveTo>
                    <a:pt x="737398" y="129874"/>
                  </a:moveTo>
                  <a:cubicBezTo>
                    <a:pt x="692664" y="82254"/>
                    <a:pt x="642157" y="47621"/>
                    <a:pt x="587321" y="28861"/>
                  </a:cubicBezTo>
                  <a:cubicBezTo>
                    <a:pt x="532485" y="10101"/>
                    <a:pt x="468991" y="0"/>
                    <a:pt x="395395" y="0"/>
                  </a:cubicBezTo>
                  <a:lnTo>
                    <a:pt x="0" y="0"/>
                  </a:lnTo>
                  <a:lnTo>
                    <a:pt x="0" y="1841329"/>
                  </a:lnTo>
                  <a:lnTo>
                    <a:pt x="264078" y="1841329"/>
                  </a:lnTo>
                  <a:lnTo>
                    <a:pt x="264078" y="1122691"/>
                  </a:lnTo>
                  <a:lnTo>
                    <a:pt x="398281" y="1122691"/>
                  </a:lnTo>
                  <a:cubicBezTo>
                    <a:pt x="496409" y="1122691"/>
                    <a:pt x="575776" y="1105375"/>
                    <a:pt x="636384" y="1072185"/>
                  </a:cubicBezTo>
                  <a:cubicBezTo>
                    <a:pt x="696993" y="1038995"/>
                    <a:pt x="744613" y="991374"/>
                    <a:pt x="780689" y="930766"/>
                  </a:cubicBezTo>
                  <a:cubicBezTo>
                    <a:pt x="810994" y="880259"/>
                    <a:pt x="832639" y="826867"/>
                    <a:pt x="841297" y="769145"/>
                  </a:cubicBezTo>
                  <a:cubicBezTo>
                    <a:pt x="851399" y="711423"/>
                    <a:pt x="855728" y="642156"/>
                    <a:pt x="855728" y="561346"/>
                  </a:cubicBezTo>
                  <a:cubicBezTo>
                    <a:pt x="855728" y="451674"/>
                    <a:pt x="847070" y="363648"/>
                    <a:pt x="829753" y="298711"/>
                  </a:cubicBezTo>
                  <a:cubicBezTo>
                    <a:pt x="813880" y="233774"/>
                    <a:pt x="782133" y="177495"/>
                    <a:pt x="737398" y="129874"/>
                  </a:cubicBezTo>
                  <a:close/>
                  <a:moveTo>
                    <a:pt x="604637" y="691220"/>
                  </a:moveTo>
                  <a:cubicBezTo>
                    <a:pt x="601751" y="728739"/>
                    <a:pt x="594536" y="761929"/>
                    <a:pt x="580106" y="787904"/>
                  </a:cubicBezTo>
                  <a:cubicBezTo>
                    <a:pt x="565675" y="815322"/>
                    <a:pt x="545472" y="835525"/>
                    <a:pt x="515168" y="851398"/>
                  </a:cubicBezTo>
                  <a:cubicBezTo>
                    <a:pt x="486307" y="867272"/>
                    <a:pt x="444459" y="874487"/>
                    <a:pt x="391066" y="874487"/>
                  </a:cubicBezTo>
                  <a:lnTo>
                    <a:pt x="264078" y="874487"/>
                  </a:lnTo>
                  <a:lnTo>
                    <a:pt x="264078" y="248204"/>
                  </a:lnTo>
                  <a:lnTo>
                    <a:pt x="401167" y="248204"/>
                  </a:lnTo>
                  <a:cubicBezTo>
                    <a:pt x="453117" y="248204"/>
                    <a:pt x="492080" y="256863"/>
                    <a:pt x="519498" y="272736"/>
                  </a:cubicBezTo>
                  <a:cubicBezTo>
                    <a:pt x="546915" y="288610"/>
                    <a:pt x="567118" y="311698"/>
                    <a:pt x="580106" y="340559"/>
                  </a:cubicBezTo>
                  <a:cubicBezTo>
                    <a:pt x="593093" y="369420"/>
                    <a:pt x="600308" y="402610"/>
                    <a:pt x="603194" y="441573"/>
                  </a:cubicBezTo>
                  <a:cubicBezTo>
                    <a:pt x="606081" y="480535"/>
                    <a:pt x="607524" y="520940"/>
                    <a:pt x="607524" y="564232"/>
                  </a:cubicBezTo>
                  <a:cubicBezTo>
                    <a:pt x="608967" y="610409"/>
                    <a:pt x="607524" y="652258"/>
                    <a:pt x="604637" y="691220"/>
                  </a:cubicBezTo>
                  <a:close/>
                </a:path>
              </a:pathLst>
            </a:custGeom>
            <a:solidFill>
              <a:srgbClr val="031B36"/>
            </a:solidFill>
            <a:ln w="14430" cap="flat">
              <a:noFill/>
              <a:prstDash val="solid"/>
              <a:miter/>
            </a:ln>
          </p:spPr>
          <p:txBody>
            <a:bodyPr rtlCol="0" anchor="ctr"/>
            <a:lstStyle/>
            <a:p>
              <a:endParaRPr lang="en-US"/>
            </a:p>
          </p:txBody>
        </p:sp>
        <p:sp>
          <p:nvSpPr>
            <p:cNvPr id="144" name="Freihandform: Form 143">
              <a:extLst>
                <a:ext uri="{FF2B5EF4-FFF2-40B4-BE49-F238E27FC236}">
                  <a16:creationId xmlns:a16="http://schemas.microsoft.com/office/drawing/2014/main" id="{F79B86E7-7F15-4285-ABFC-738244EECBD1}"/>
                </a:ext>
              </a:extLst>
            </p:cNvPr>
            <p:cNvSpPr/>
            <p:nvPr/>
          </p:nvSpPr>
          <p:spPr>
            <a:xfrm>
              <a:off x="3777690" y="4338861"/>
              <a:ext cx="50506" cy="50506"/>
            </a:xfrm>
            <a:custGeom>
              <a:avLst/>
              <a:gdLst>
                <a:gd name="connsiteX0" fmla="*/ 0 w 50506"/>
                <a:gd name="connsiteY0" fmla="*/ 0 h 50506"/>
                <a:gd name="connsiteX1" fmla="*/ 50507 w 50506"/>
                <a:gd name="connsiteY1" fmla="*/ 0 h 50506"/>
                <a:gd name="connsiteX2" fmla="*/ 50507 w 50506"/>
                <a:gd name="connsiteY2" fmla="*/ 50507 h 50506"/>
                <a:gd name="connsiteX3" fmla="*/ 0 w 50506"/>
                <a:gd name="connsiteY3" fmla="*/ 50507 h 50506"/>
              </a:gdLst>
              <a:ahLst/>
              <a:cxnLst>
                <a:cxn ang="0">
                  <a:pos x="connsiteX0" y="connsiteY0"/>
                </a:cxn>
                <a:cxn ang="0">
                  <a:pos x="connsiteX1" y="connsiteY1"/>
                </a:cxn>
                <a:cxn ang="0">
                  <a:pos x="connsiteX2" y="connsiteY2"/>
                </a:cxn>
                <a:cxn ang="0">
                  <a:pos x="connsiteX3" y="connsiteY3"/>
                </a:cxn>
              </a:cxnLst>
              <a:rect l="l" t="t" r="r" b="b"/>
              <a:pathLst>
                <a:path w="50506" h="50506">
                  <a:moveTo>
                    <a:pt x="0" y="0"/>
                  </a:moveTo>
                  <a:lnTo>
                    <a:pt x="50507" y="0"/>
                  </a:lnTo>
                  <a:lnTo>
                    <a:pt x="50507" y="50507"/>
                  </a:lnTo>
                  <a:lnTo>
                    <a:pt x="0" y="50507"/>
                  </a:lnTo>
                  <a:close/>
                </a:path>
              </a:pathLst>
            </a:custGeom>
            <a:solidFill>
              <a:srgbClr val="031B36"/>
            </a:solidFill>
            <a:ln w="14430" cap="flat">
              <a:noFill/>
              <a:prstDash val="solid"/>
              <a:miter/>
            </a:ln>
          </p:spPr>
          <p:txBody>
            <a:bodyPr rtlCol="0" anchor="ctr"/>
            <a:lstStyle/>
            <a:p>
              <a:endParaRPr lang="en-US"/>
            </a:p>
          </p:txBody>
        </p:sp>
        <p:sp>
          <p:nvSpPr>
            <p:cNvPr id="145" name="Freihandform: Form 144">
              <a:extLst>
                <a:ext uri="{FF2B5EF4-FFF2-40B4-BE49-F238E27FC236}">
                  <a16:creationId xmlns:a16="http://schemas.microsoft.com/office/drawing/2014/main" id="{1CC206DA-C73D-49B0-A38B-7FBAC5A6CEF0}"/>
                </a:ext>
              </a:extLst>
            </p:cNvPr>
            <p:cNvSpPr/>
            <p:nvPr/>
          </p:nvSpPr>
          <p:spPr>
            <a:xfrm>
              <a:off x="4473240" y="2581228"/>
              <a:ext cx="340559" cy="437243"/>
            </a:xfrm>
            <a:custGeom>
              <a:avLst/>
              <a:gdLst>
                <a:gd name="connsiteX0" fmla="*/ 248205 w 340559"/>
                <a:gd name="connsiteY0" fmla="*/ 356433 h 437243"/>
                <a:gd name="connsiteX1" fmla="*/ 220787 w 340559"/>
                <a:gd name="connsiteY1" fmla="*/ 370863 h 437243"/>
                <a:gd name="connsiteX2" fmla="*/ 180381 w 340559"/>
                <a:gd name="connsiteY2" fmla="*/ 376636 h 437243"/>
                <a:gd name="connsiteX3" fmla="*/ 138533 w 340559"/>
                <a:gd name="connsiteY3" fmla="*/ 372306 h 437243"/>
                <a:gd name="connsiteX4" fmla="*/ 105343 w 340559"/>
                <a:gd name="connsiteY4" fmla="*/ 356433 h 437243"/>
                <a:gd name="connsiteX5" fmla="*/ 82254 w 340559"/>
                <a:gd name="connsiteY5" fmla="*/ 329015 h 437243"/>
                <a:gd name="connsiteX6" fmla="*/ 73596 w 340559"/>
                <a:gd name="connsiteY6" fmla="*/ 288610 h 437243"/>
                <a:gd name="connsiteX7" fmla="*/ 0 w 340559"/>
                <a:gd name="connsiteY7" fmla="*/ 288610 h 437243"/>
                <a:gd name="connsiteX8" fmla="*/ 14430 w 340559"/>
                <a:gd name="connsiteY8" fmla="*/ 354990 h 437243"/>
                <a:gd name="connsiteX9" fmla="*/ 51950 w 340559"/>
                <a:gd name="connsiteY9" fmla="*/ 401167 h 437243"/>
                <a:gd name="connsiteX10" fmla="*/ 106786 w 340559"/>
                <a:gd name="connsiteY10" fmla="*/ 428585 h 437243"/>
                <a:gd name="connsiteX11" fmla="*/ 174609 w 340559"/>
                <a:gd name="connsiteY11" fmla="*/ 437244 h 437243"/>
                <a:gd name="connsiteX12" fmla="*/ 235217 w 340559"/>
                <a:gd name="connsiteY12" fmla="*/ 430028 h 437243"/>
                <a:gd name="connsiteX13" fmla="*/ 288610 w 340559"/>
                <a:gd name="connsiteY13" fmla="*/ 406940 h 437243"/>
                <a:gd name="connsiteX14" fmla="*/ 326129 w 340559"/>
                <a:gd name="connsiteY14" fmla="*/ 366534 h 437243"/>
                <a:gd name="connsiteX15" fmla="*/ 340560 w 340559"/>
                <a:gd name="connsiteY15" fmla="*/ 307369 h 437243"/>
                <a:gd name="connsiteX16" fmla="*/ 336231 w 340559"/>
                <a:gd name="connsiteY16" fmla="*/ 274179 h 437243"/>
                <a:gd name="connsiteX17" fmla="*/ 320357 w 340559"/>
                <a:gd name="connsiteY17" fmla="*/ 243875 h 437243"/>
                <a:gd name="connsiteX18" fmla="*/ 294382 w 340559"/>
                <a:gd name="connsiteY18" fmla="*/ 217900 h 437243"/>
                <a:gd name="connsiteX19" fmla="*/ 258306 w 340559"/>
                <a:gd name="connsiteY19" fmla="*/ 200584 h 437243"/>
                <a:gd name="connsiteX20" fmla="*/ 230888 w 340559"/>
                <a:gd name="connsiteY20" fmla="*/ 193368 h 437243"/>
                <a:gd name="connsiteX21" fmla="*/ 191926 w 340559"/>
                <a:gd name="connsiteY21" fmla="*/ 183267 h 437243"/>
                <a:gd name="connsiteX22" fmla="*/ 155850 w 340559"/>
                <a:gd name="connsiteY22" fmla="*/ 173166 h 437243"/>
                <a:gd name="connsiteX23" fmla="*/ 137090 w 340559"/>
                <a:gd name="connsiteY23" fmla="*/ 168837 h 437243"/>
                <a:gd name="connsiteX24" fmla="*/ 101013 w 340559"/>
                <a:gd name="connsiteY24" fmla="*/ 150077 h 437243"/>
                <a:gd name="connsiteX25" fmla="*/ 86583 w 340559"/>
                <a:gd name="connsiteY25" fmla="*/ 115444 h 437243"/>
                <a:gd name="connsiteX26" fmla="*/ 93798 w 340559"/>
                <a:gd name="connsiteY26" fmla="*/ 89469 h 437243"/>
                <a:gd name="connsiteX27" fmla="*/ 112558 w 340559"/>
                <a:gd name="connsiteY27" fmla="*/ 72152 h 437243"/>
                <a:gd name="connsiteX28" fmla="*/ 137090 w 340559"/>
                <a:gd name="connsiteY28" fmla="*/ 63494 h 437243"/>
                <a:gd name="connsiteX29" fmla="*/ 163065 w 340559"/>
                <a:gd name="connsiteY29" fmla="*/ 60608 h 437243"/>
                <a:gd name="connsiteX30" fmla="*/ 225116 w 340559"/>
                <a:gd name="connsiteY30" fmla="*/ 77925 h 437243"/>
                <a:gd name="connsiteX31" fmla="*/ 252534 w 340559"/>
                <a:gd name="connsiteY31" fmla="*/ 134203 h 437243"/>
                <a:gd name="connsiteX32" fmla="*/ 326129 w 340559"/>
                <a:gd name="connsiteY32" fmla="*/ 134203 h 437243"/>
                <a:gd name="connsiteX33" fmla="*/ 313142 w 340559"/>
                <a:gd name="connsiteY33" fmla="*/ 76482 h 437243"/>
                <a:gd name="connsiteX34" fmla="*/ 278509 w 340559"/>
                <a:gd name="connsiteY34" fmla="*/ 34633 h 437243"/>
                <a:gd name="connsiteX35" fmla="*/ 228002 w 340559"/>
                <a:gd name="connsiteY35" fmla="*/ 8658 h 437243"/>
                <a:gd name="connsiteX36" fmla="*/ 165951 w 340559"/>
                <a:gd name="connsiteY36" fmla="*/ 0 h 437243"/>
                <a:gd name="connsiteX37" fmla="*/ 111115 w 340559"/>
                <a:gd name="connsiteY37" fmla="*/ 7215 h 437243"/>
                <a:gd name="connsiteX38" fmla="*/ 62051 w 340559"/>
                <a:gd name="connsiteY38" fmla="*/ 30304 h 437243"/>
                <a:gd name="connsiteX39" fmla="*/ 27418 w 340559"/>
                <a:gd name="connsiteY39" fmla="*/ 69266 h 437243"/>
                <a:gd name="connsiteX40" fmla="*/ 14430 w 340559"/>
                <a:gd name="connsiteY40" fmla="*/ 124102 h 437243"/>
                <a:gd name="connsiteX41" fmla="*/ 18760 w 340559"/>
                <a:gd name="connsiteY41" fmla="*/ 155849 h 437243"/>
                <a:gd name="connsiteX42" fmla="*/ 33190 w 340559"/>
                <a:gd name="connsiteY42" fmla="*/ 186153 h 437243"/>
                <a:gd name="connsiteX43" fmla="*/ 62051 w 340559"/>
                <a:gd name="connsiteY43" fmla="*/ 212128 h 437243"/>
                <a:gd name="connsiteX44" fmla="*/ 106786 w 340559"/>
                <a:gd name="connsiteY44" fmla="*/ 230888 h 437243"/>
                <a:gd name="connsiteX45" fmla="*/ 178938 w 340559"/>
                <a:gd name="connsiteY45" fmla="*/ 249647 h 437243"/>
                <a:gd name="connsiteX46" fmla="*/ 230888 w 340559"/>
                <a:gd name="connsiteY46" fmla="*/ 265521 h 437243"/>
                <a:gd name="connsiteX47" fmla="*/ 253977 w 340559"/>
                <a:gd name="connsiteY47" fmla="*/ 281394 h 437243"/>
                <a:gd name="connsiteX48" fmla="*/ 264078 w 340559"/>
                <a:gd name="connsiteY48" fmla="*/ 316028 h 437243"/>
                <a:gd name="connsiteX49" fmla="*/ 259749 w 340559"/>
                <a:gd name="connsiteY49" fmla="*/ 339116 h 437243"/>
                <a:gd name="connsiteX50" fmla="*/ 248205 w 340559"/>
                <a:gd name="connsiteY50" fmla="*/ 356433 h 437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40559" h="437243">
                  <a:moveTo>
                    <a:pt x="248205" y="356433"/>
                  </a:moveTo>
                  <a:cubicBezTo>
                    <a:pt x="240989" y="362205"/>
                    <a:pt x="232331" y="366534"/>
                    <a:pt x="220787" y="370863"/>
                  </a:cubicBezTo>
                  <a:cubicBezTo>
                    <a:pt x="209242" y="375193"/>
                    <a:pt x="196255" y="376636"/>
                    <a:pt x="180381" y="376636"/>
                  </a:cubicBezTo>
                  <a:cubicBezTo>
                    <a:pt x="165951" y="376636"/>
                    <a:pt x="151520" y="375193"/>
                    <a:pt x="138533" y="372306"/>
                  </a:cubicBezTo>
                  <a:cubicBezTo>
                    <a:pt x="125545" y="369420"/>
                    <a:pt x="114001" y="363648"/>
                    <a:pt x="105343" y="356433"/>
                  </a:cubicBezTo>
                  <a:cubicBezTo>
                    <a:pt x="95241" y="349218"/>
                    <a:pt x="88026" y="340559"/>
                    <a:pt x="82254" y="329015"/>
                  </a:cubicBezTo>
                  <a:cubicBezTo>
                    <a:pt x="76482" y="317471"/>
                    <a:pt x="73596" y="304483"/>
                    <a:pt x="73596" y="288610"/>
                  </a:cubicBezTo>
                  <a:lnTo>
                    <a:pt x="0" y="288610"/>
                  </a:lnTo>
                  <a:cubicBezTo>
                    <a:pt x="0" y="314584"/>
                    <a:pt x="5772" y="336230"/>
                    <a:pt x="14430" y="354990"/>
                  </a:cubicBezTo>
                  <a:cubicBezTo>
                    <a:pt x="23089" y="373749"/>
                    <a:pt x="36076" y="389623"/>
                    <a:pt x="51950" y="401167"/>
                  </a:cubicBezTo>
                  <a:cubicBezTo>
                    <a:pt x="67823" y="412712"/>
                    <a:pt x="85140" y="422813"/>
                    <a:pt x="106786" y="428585"/>
                  </a:cubicBezTo>
                  <a:cubicBezTo>
                    <a:pt x="128431" y="434357"/>
                    <a:pt x="150077" y="437244"/>
                    <a:pt x="174609" y="437244"/>
                  </a:cubicBezTo>
                  <a:cubicBezTo>
                    <a:pt x="194812" y="437244"/>
                    <a:pt x="215014" y="434357"/>
                    <a:pt x="235217" y="430028"/>
                  </a:cubicBezTo>
                  <a:cubicBezTo>
                    <a:pt x="255420" y="425699"/>
                    <a:pt x="272736" y="417041"/>
                    <a:pt x="288610" y="406940"/>
                  </a:cubicBezTo>
                  <a:cubicBezTo>
                    <a:pt x="304483" y="396838"/>
                    <a:pt x="316028" y="382408"/>
                    <a:pt x="326129" y="366534"/>
                  </a:cubicBezTo>
                  <a:cubicBezTo>
                    <a:pt x="336231" y="350661"/>
                    <a:pt x="340560" y="330458"/>
                    <a:pt x="340560" y="307369"/>
                  </a:cubicBezTo>
                  <a:cubicBezTo>
                    <a:pt x="340560" y="295825"/>
                    <a:pt x="339117" y="285724"/>
                    <a:pt x="336231" y="274179"/>
                  </a:cubicBezTo>
                  <a:cubicBezTo>
                    <a:pt x="333344" y="262635"/>
                    <a:pt x="327572" y="252533"/>
                    <a:pt x="320357" y="243875"/>
                  </a:cubicBezTo>
                  <a:cubicBezTo>
                    <a:pt x="313142" y="233774"/>
                    <a:pt x="304483" y="226559"/>
                    <a:pt x="294382" y="217900"/>
                  </a:cubicBezTo>
                  <a:cubicBezTo>
                    <a:pt x="284281" y="210685"/>
                    <a:pt x="272736" y="204913"/>
                    <a:pt x="258306" y="200584"/>
                  </a:cubicBezTo>
                  <a:cubicBezTo>
                    <a:pt x="252534" y="199141"/>
                    <a:pt x="243875" y="196255"/>
                    <a:pt x="230888" y="193368"/>
                  </a:cubicBezTo>
                  <a:cubicBezTo>
                    <a:pt x="217900" y="190482"/>
                    <a:pt x="204913" y="186153"/>
                    <a:pt x="191926" y="183267"/>
                  </a:cubicBezTo>
                  <a:cubicBezTo>
                    <a:pt x="178938" y="180381"/>
                    <a:pt x="167394" y="176052"/>
                    <a:pt x="155850" y="173166"/>
                  </a:cubicBezTo>
                  <a:cubicBezTo>
                    <a:pt x="145748" y="170280"/>
                    <a:pt x="138533" y="168837"/>
                    <a:pt x="137090" y="168837"/>
                  </a:cubicBezTo>
                  <a:cubicBezTo>
                    <a:pt x="122659" y="164507"/>
                    <a:pt x="109672" y="158735"/>
                    <a:pt x="101013" y="150077"/>
                  </a:cubicBezTo>
                  <a:cubicBezTo>
                    <a:pt x="92355" y="141419"/>
                    <a:pt x="86583" y="129874"/>
                    <a:pt x="86583" y="115444"/>
                  </a:cubicBezTo>
                  <a:cubicBezTo>
                    <a:pt x="86583" y="105343"/>
                    <a:pt x="89469" y="96684"/>
                    <a:pt x="93798" y="89469"/>
                  </a:cubicBezTo>
                  <a:cubicBezTo>
                    <a:pt x="98128" y="82254"/>
                    <a:pt x="105343" y="76482"/>
                    <a:pt x="112558" y="72152"/>
                  </a:cubicBezTo>
                  <a:cubicBezTo>
                    <a:pt x="119773" y="67823"/>
                    <a:pt x="128431" y="64937"/>
                    <a:pt x="137090" y="63494"/>
                  </a:cubicBezTo>
                  <a:cubicBezTo>
                    <a:pt x="145748" y="62051"/>
                    <a:pt x="154406" y="60608"/>
                    <a:pt x="163065" y="60608"/>
                  </a:cubicBezTo>
                  <a:cubicBezTo>
                    <a:pt x="189040" y="60608"/>
                    <a:pt x="209242" y="66380"/>
                    <a:pt x="225116" y="77925"/>
                  </a:cubicBezTo>
                  <a:cubicBezTo>
                    <a:pt x="240989" y="89469"/>
                    <a:pt x="251090" y="108229"/>
                    <a:pt x="252534" y="134203"/>
                  </a:cubicBezTo>
                  <a:lnTo>
                    <a:pt x="326129" y="134203"/>
                  </a:lnTo>
                  <a:cubicBezTo>
                    <a:pt x="326129" y="112558"/>
                    <a:pt x="321800" y="93798"/>
                    <a:pt x="313142" y="76482"/>
                  </a:cubicBezTo>
                  <a:cubicBezTo>
                    <a:pt x="304483" y="60608"/>
                    <a:pt x="292939" y="46178"/>
                    <a:pt x="278509" y="34633"/>
                  </a:cubicBezTo>
                  <a:cubicBezTo>
                    <a:pt x="264078" y="23089"/>
                    <a:pt x="246761" y="14430"/>
                    <a:pt x="228002" y="8658"/>
                  </a:cubicBezTo>
                  <a:cubicBezTo>
                    <a:pt x="209242" y="2886"/>
                    <a:pt x="187596" y="0"/>
                    <a:pt x="165951" y="0"/>
                  </a:cubicBezTo>
                  <a:cubicBezTo>
                    <a:pt x="147191" y="0"/>
                    <a:pt x="128431" y="2886"/>
                    <a:pt x="111115" y="7215"/>
                  </a:cubicBezTo>
                  <a:cubicBezTo>
                    <a:pt x="92355" y="11544"/>
                    <a:pt x="76482" y="20203"/>
                    <a:pt x="62051" y="30304"/>
                  </a:cubicBezTo>
                  <a:cubicBezTo>
                    <a:pt x="47621" y="40405"/>
                    <a:pt x="36076" y="53393"/>
                    <a:pt x="27418" y="69266"/>
                  </a:cubicBezTo>
                  <a:cubicBezTo>
                    <a:pt x="18760" y="85140"/>
                    <a:pt x="14430" y="102456"/>
                    <a:pt x="14430" y="124102"/>
                  </a:cubicBezTo>
                  <a:cubicBezTo>
                    <a:pt x="14430" y="135647"/>
                    <a:pt x="15874" y="145748"/>
                    <a:pt x="18760" y="155849"/>
                  </a:cubicBezTo>
                  <a:cubicBezTo>
                    <a:pt x="21646" y="165951"/>
                    <a:pt x="25975" y="176052"/>
                    <a:pt x="33190" y="186153"/>
                  </a:cubicBezTo>
                  <a:cubicBezTo>
                    <a:pt x="40405" y="196255"/>
                    <a:pt x="49064" y="203470"/>
                    <a:pt x="62051" y="212128"/>
                  </a:cubicBezTo>
                  <a:cubicBezTo>
                    <a:pt x="73596" y="219343"/>
                    <a:pt x="89469" y="226559"/>
                    <a:pt x="106786" y="230888"/>
                  </a:cubicBezTo>
                  <a:cubicBezTo>
                    <a:pt x="135647" y="238103"/>
                    <a:pt x="160179" y="245318"/>
                    <a:pt x="178938" y="249647"/>
                  </a:cubicBezTo>
                  <a:cubicBezTo>
                    <a:pt x="199141" y="253976"/>
                    <a:pt x="216457" y="259749"/>
                    <a:pt x="230888" y="265521"/>
                  </a:cubicBezTo>
                  <a:cubicBezTo>
                    <a:pt x="239546" y="268407"/>
                    <a:pt x="246761" y="274179"/>
                    <a:pt x="253977" y="281394"/>
                  </a:cubicBezTo>
                  <a:cubicBezTo>
                    <a:pt x="261192" y="288610"/>
                    <a:pt x="264078" y="300154"/>
                    <a:pt x="264078" y="316028"/>
                  </a:cubicBezTo>
                  <a:cubicBezTo>
                    <a:pt x="264078" y="323243"/>
                    <a:pt x="262635" y="331901"/>
                    <a:pt x="259749" y="339116"/>
                  </a:cubicBezTo>
                  <a:cubicBezTo>
                    <a:pt x="259749" y="343445"/>
                    <a:pt x="253977" y="350661"/>
                    <a:pt x="248205" y="356433"/>
                  </a:cubicBezTo>
                  <a:close/>
                </a:path>
              </a:pathLst>
            </a:custGeom>
            <a:solidFill>
              <a:srgbClr val="031B36"/>
            </a:solidFill>
            <a:ln w="14430" cap="flat">
              <a:noFill/>
              <a:prstDash val="solid"/>
              <a:miter/>
            </a:ln>
          </p:spPr>
          <p:txBody>
            <a:bodyPr rtlCol="0" anchor="ctr"/>
            <a:lstStyle/>
            <a:p>
              <a:endParaRPr lang="en-US"/>
            </a:p>
          </p:txBody>
        </p:sp>
        <p:sp>
          <p:nvSpPr>
            <p:cNvPr id="146" name="Freihandform: Form 145">
              <a:extLst>
                <a:ext uri="{FF2B5EF4-FFF2-40B4-BE49-F238E27FC236}">
                  <a16:creationId xmlns:a16="http://schemas.microsoft.com/office/drawing/2014/main" id="{08CC0B9F-CF93-4279-BB02-9975F8E8C3CE}"/>
                </a:ext>
              </a:extLst>
            </p:cNvPr>
            <p:cNvSpPr/>
            <p:nvPr/>
          </p:nvSpPr>
          <p:spPr>
            <a:xfrm>
              <a:off x="4865749" y="2705331"/>
              <a:ext cx="266964" cy="308812"/>
            </a:xfrm>
            <a:custGeom>
              <a:avLst/>
              <a:gdLst>
                <a:gd name="connsiteX0" fmla="*/ 115444 w 266964"/>
                <a:gd name="connsiteY0" fmla="*/ 308812 h 308812"/>
                <a:gd name="connsiteX1" fmla="*/ 164508 w 266964"/>
                <a:gd name="connsiteY1" fmla="*/ 294382 h 308812"/>
                <a:gd name="connsiteX2" fmla="*/ 200584 w 266964"/>
                <a:gd name="connsiteY2" fmla="*/ 258306 h 308812"/>
                <a:gd name="connsiteX3" fmla="*/ 202027 w 266964"/>
                <a:gd name="connsiteY3" fmla="*/ 258306 h 308812"/>
                <a:gd name="connsiteX4" fmla="*/ 202027 w 266964"/>
                <a:gd name="connsiteY4" fmla="*/ 301597 h 308812"/>
                <a:gd name="connsiteX5" fmla="*/ 266964 w 266964"/>
                <a:gd name="connsiteY5" fmla="*/ 301597 h 308812"/>
                <a:gd name="connsiteX6" fmla="*/ 266964 w 266964"/>
                <a:gd name="connsiteY6" fmla="*/ 0 h 308812"/>
                <a:gd name="connsiteX7" fmla="*/ 200584 w 266964"/>
                <a:gd name="connsiteY7" fmla="*/ 0 h 308812"/>
                <a:gd name="connsiteX8" fmla="*/ 200584 w 266964"/>
                <a:gd name="connsiteY8" fmla="*/ 174609 h 308812"/>
                <a:gd name="connsiteX9" fmla="*/ 196255 w 266964"/>
                <a:gd name="connsiteY9" fmla="*/ 207799 h 308812"/>
                <a:gd name="connsiteX10" fmla="*/ 183267 w 266964"/>
                <a:gd name="connsiteY10" fmla="*/ 233774 h 308812"/>
                <a:gd name="connsiteX11" fmla="*/ 160179 w 266964"/>
                <a:gd name="connsiteY11" fmla="*/ 251090 h 308812"/>
                <a:gd name="connsiteX12" fmla="*/ 125545 w 266964"/>
                <a:gd name="connsiteY12" fmla="*/ 256863 h 308812"/>
                <a:gd name="connsiteX13" fmla="*/ 82254 w 266964"/>
                <a:gd name="connsiteY13" fmla="*/ 240989 h 308812"/>
                <a:gd name="connsiteX14" fmla="*/ 66380 w 266964"/>
                <a:gd name="connsiteY14" fmla="*/ 184710 h 308812"/>
                <a:gd name="connsiteX15" fmla="*/ 66380 w 266964"/>
                <a:gd name="connsiteY15" fmla="*/ 0 h 308812"/>
                <a:gd name="connsiteX16" fmla="*/ 0 w 266964"/>
                <a:gd name="connsiteY16" fmla="*/ 0 h 308812"/>
                <a:gd name="connsiteX17" fmla="*/ 0 w 266964"/>
                <a:gd name="connsiteY17" fmla="*/ 191925 h 308812"/>
                <a:gd name="connsiteX18" fmla="*/ 25975 w 266964"/>
                <a:gd name="connsiteY18" fmla="*/ 281394 h 308812"/>
                <a:gd name="connsiteX19" fmla="*/ 115444 w 266964"/>
                <a:gd name="connsiteY19" fmla="*/ 308812 h 30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6964" h="308812">
                  <a:moveTo>
                    <a:pt x="115444" y="308812"/>
                  </a:moveTo>
                  <a:cubicBezTo>
                    <a:pt x="132760" y="308812"/>
                    <a:pt x="148634" y="304483"/>
                    <a:pt x="164508" y="294382"/>
                  </a:cubicBezTo>
                  <a:cubicBezTo>
                    <a:pt x="180381" y="285724"/>
                    <a:pt x="193368" y="272736"/>
                    <a:pt x="200584" y="258306"/>
                  </a:cubicBezTo>
                  <a:lnTo>
                    <a:pt x="202027" y="258306"/>
                  </a:lnTo>
                  <a:lnTo>
                    <a:pt x="202027" y="301597"/>
                  </a:lnTo>
                  <a:lnTo>
                    <a:pt x="266964" y="301597"/>
                  </a:lnTo>
                  <a:lnTo>
                    <a:pt x="266964" y="0"/>
                  </a:lnTo>
                  <a:lnTo>
                    <a:pt x="200584" y="0"/>
                  </a:lnTo>
                  <a:lnTo>
                    <a:pt x="200584" y="174609"/>
                  </a:lnTo>
                  <a:cubicBezTo>
                    <a:pt x="200584" y="186153"/>
                    <a:pt x="199141" y="197698"/>
                    <a:pt x="196255" y="207799"/>
                  </a:cubicBezTo>
                  <a:cubicBezTo>
                    <a:pt x="193368" y="217900"/>
                    <a:pt x="189040" y="226559"/>
                    <a:pt x="183267" y="233774"/>
                  </a:cubicBezTo>
                  <a:cubicBezTo>
                    <a:pt x="177495" y="240989"/>
                    <a:pt x="170280" y="246761"/>
                    <a:pt x="160179" y="251090"/>
                  </a:cubicBezTo>
                  <a:cubicBezTo>
                    <a:pt x="151520" y="255420"/>
                    <a:pt x="138533" y="256863"/>
                    <a:pt x="125545" y="256863"/>
                  </a:cubicBezTo>
                  <a:cubicBezTo>
                    <a:pt x="106786" y="256863"/>
                    <a:pt x="92355" y="251090"/>
                    <a:pt x="82254" y="240989"/>
                  </a:cubicBezTo>
                  <a:cubicBezTo>
                    <a:pt x="72152" y="229445"/>
                    <a:pt x="66380" y="212128"/>
                    <a:pt x="66380" y="184710"/>
                  </a:cubicBezTo>
                  <a:lnTo>
                    <a:pt x="66380" y="0"/>
                  </a:lnTo>
                  <a:lnTo>
                    <a:pt x="0" y="0"/>
                  </a:lnTo>
                  <a:lnTo>
                    <a:pt x="0" y="191925"/>
                  </a:lnTo>
                  <a:cubicBezTo>
                    <a:pt x="0" y="232331"/>
                    <a:pt x="8658" y="261192"/>
                    <a:pt x="25975" y="281394"/>
                  </a:cubicBezTo>
                  <a:cubicBezTo>
                    <a:pt x="46177" y="300154"/>
                    <a:pt x="75038" y="308812"/>
                    <a:pt x="115444" y="308812"/>
                  </a:cubicBezTo>
                  <a:close/>
                </a:path>
              </a:pathLst>
            </a:custGeom>
            <a:solidFill>
              <a:srgbClr val="031B36"/>
            </a:solidFill>
            <a:ln w="14430" cap="flat">
              <a:noFill/>
              <a:prstDash val="solid"/>
              <a:miter/>
            </a:ln>
          </p:spPr>
          <p:txBody>
            <a:bodyPr rtlCol="0" anchor="ctr"/>
            <a:lstStyle/>
            <a:p>
              <a:endParaRPr lang="en-US"/>
            </a:p>
          </p:txBody>
        </p:sp>
        <p:sp>
          <p:nvSpPr>
            <p:cNvPr id="147" name="Freihandform: Form 146">
              <a:extLst>
                <a:ext uri="{FF2B5EF4-FFF2-40B4-BE49-F238E27FC236}">
                  <a16:creationId xmlns:a16="http://schemas.microsoft.com/office/drawing/2014/main" id="{BC8ACE65-F1A6-476F-A9DC-F6EB13EE7070}"/>
                </a:ext>
              </a:extLst>
            </p:cNvPr>
            <p:cNvSpPr/>
            <p:nvPr/>
          </p:nvSpPr>
          <p:spPr>
            <a:xfrm>
              <a:off x="5180334" y="2695229"/>
              <a:ext cx="176052" cy="311698"/>
            </a:xfrm>
            <a:custGeom>
              <a:avLst/>
              <a:gdLst>
                <a:gd name="connsiteX0" fmla="*/ 66380 w 176052"/>
                <a:gd name="connsiteY0" fmla="*/ 167394 h 311698"/>
                <a:gd name="connsiteX1" fmla="*/ 72152 w 176052"/>
                <a:gd name="connsiteY1" fmla="*/ 122659 h 311698"/>
                <a:gd name="connsiteX2" fmla="*/ 89469 w 176052"/>
                <a:gd name="connsiteY2" fmla="*/ 90912 h 311698"/>
                <a:gd name="connsiteX3" fmla="*/ 115444 w 176052"/>
                <a:gd name="connsiteY3" fmla="*/ 70709 h 311698"/>
                <a:gd name="connsiteX4" fmla="*/ 147191 w 176052"/>
                <a:gd name="connsiteY4" fmla="*/ 63494 h 311698"/>
                <a:gd name="connsiteX5" fmla="*/ 161622 w 176052"/>
                <a:gd name="connsiteY5" fmla="*/ 64937 h 311698"/>
                <a:gd name="connsiteX6" fmla="*/ 176052 w 176052"/>
                <a:gd name="connsiteY6" fmla="*/ 66380 h 311698"/>
                <a:gd name="connsiteX7" fmla="*/ 176052 w 176052"/>
                <a:gd name="connsiteY7" fmla="*/ 1443 h 311698"/>
                <a:gd name="connsiteX8" fmla="*/ 167394 w 176052"/>
                <a:gd name="connsiteY8" fmla="*/ 0 h 311698"/>
                <a:gd name="connsiteX9" fmla="*/ 151520 w 176052"/>
                <a:gd name="connsiteY9" fmla="*/ 0 h 311698"/>
                <a:gd name="connsiteX10" fmla="*/ 121216 w 176052"/>
                <a:gd name="connsiteY10" fmla="*/ 5772 h 311698"/>
                <a:gd name="connsiteX11" fmla="*/ 95241 w 176052"/>
                <a:gd name="connsiteY11" fmla="*/ 21646 h 311698"/>
                <a:gd name="connsiteX12" fmla="*/ 75039 w 176052"/>
                <a:gd name="connsiteY12" fmla="*/ 43291 h 311698"/>
                <a:gd name="connsiteX13" fmla="*/ 63494 w 176052"/>
                <a:gd name="connsiteY13" fmla="*/ 67823 h 311698"/>
                <a:gd name="connsiteX14" fmla="*/ 62051 w 176052"/>
                <a:gd name="connsiteY14" fmla="*/ 67823 h 311698"/>
                <a:gd name="connsiteX15" fmla="*/ 62051 w 176052"/>
                <a:gd name="connsiteY15" fmla="*/ 10101 h 311698"/>
                <a:gd name="connsiteX16" fmla="*/ 0 w 176052"/>
                <a:gd name="connsiteY16" fmla="*/ 10101 h 311698"/>
                <a:gd name="connsiteX17" fmla="*/ 0 w 176052"/>
                <a:gd name="connsiteY17" fmla="*/ 311698 h 311698"/>
                <a:gd name="connsiteX18" fmla="*/ 66380 w 176052"/>
                <a:gd name="connsiteY18" fmla="*/ 311698 h 311698"/>
                <a:gd name="connsiteX19" fmla="*/ 66380 w 176052"/>
                <a:gd name="connsiteY19" fmla="*/ 167394 h 31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6052" h="311698">
                  <a:moveTo>
                    <a:pt x="66380" y="167394"/>
                  </a:moveTo>
                  <a:cubicBezTo>
                    <a:pt x="66380" y="150077"/>
                    <a:pt x="67823" y="135647"/>
                    <a:pt x="72152" y="122659"/>
                  </a:cubicBezTo>
                  <a:cubicBezTo>
                    <a:pt x="76482" y="109672"/>
                    <a:pt x="82254" y="99570"/>
                    <a:pt x="89469" y="90912"/>
                  </a:cubicBezTo>
                  <a:cubicBezTo>
                    <a:pt x="96684" y="82254"/>
                    <a:pt x="105343" y="75039"/>
                    <a:pt x="115444" y="70709"/>
                  </a:cubicBezTo>
                  <a:cubicBezTo>
                    <a:pt x="125545" y="66380"/>
                    <a:pt x="135647" y="63494"/>
                    <a:pt x="147191" y="63494"/>
                  </a:cubicBezTo>
                  <a:cubicBezTo>
                    <a:pt x="151520" y="63494"/>
                    <a:pt x="157292" y="63494"/>
                    <a:pt x="161622" y="64937"/>
                  </a:cubicBezTo>
                  <a:cubicBezTo>
                    <a:pt x="165951" y="64937"/>
                    <a:pt x="171723" y="66380"/>
                    <a:pt x="176052" y="66380"/>
                  </a:cubicBezTo>
                  <a:lnTo>
                    <a:pt x="176052" y="1443"/>
                  </a:lnTo>
                  <a:cubicBezTo>
                    <a:pt x="173166" y="1443"/>
                    <a:pt x="170280" y="0"/>
                    <a:pt x="167394" y="0"/>
                  </a:cubicBezTo>
                  <a:cubicBezTo>
                    <a:pt x="164508" y="0"/>
                    <a:pt x="158735" y="0"/>
                    <a:pt x="151520" y="0"/>
                  </a:cubicBezTo>
                  <a:cubicBezTo>
                    <a:pt x="141419" y="0"/>
                    <a:pt x="131318" y="1443"/>
                    <a:pt x="121216" y="5772"/>
                  </a:cubicBezTo>
                  <a:cubicBezTo>
                    <a:pt x="111115" y="10101"/>
                    <a:pt x="102457" y="14430"/>
                    <a:pt x="95241" y="21646"/>
                  </a:cubicBezTo>
                  <a:cubicBezTo>
                    <a:pt x="86583" y="27418"/>
                    <a:pt x="80811" y="34633"/>
                    <a:pt x="75039" y="43291"/>
                  </a:cubicBezTo>
                  <a:cubicBezTo>
                    <a:pt x="69267" y="50507"/>
                    <a:pt x="64937" y="59165"/>
                    <a:pt x="63494" y="67823"/>
                  </a:cubicBezTo>
                  <a:lnTo>
                    <a:pt x="62051" y="67823"/>
                  </a:lnTo>
                  <a:lnTo>
                    <a:pt x="62051" y="10101"/>
                  </a:lnTo>
                  <a:lnTo>
                    <a:pt x="0" y="10101"/>
                  </a:lnTo>
                  <a:lnTo>
                    <a:pt x="0" y="311698"/>
                  </a:lnTo>
                  <a:lnTo>
                    <a:pt x="66380" y="311698"/>
                  </a:lnTo>
                  <a:lnTo>
                    <a:pt x="66380" y="167394"/>
                  </a:lnTo>
                  <a:close/>
                </a:path>
              </a:pathLst>
            </a:custGeom>
            <a:solidFill>
              <a:srgbClr val="031B36"/>
            </a:solidFill>
            <a:ln w="14430" cap="flat">
              <a:noFill/>
              <a:prstDash val="solid"/>
              <a:miter/>
            </a:ln>
          </p:spPr>
          <p:txBody>
            <a:bodyPr rtlCol="0" anchor="ctr"/>
            <a:lstStyle/>
            <a:p>
              <a:endParaRPr lang="en-US"/>
            </a:p>
          </p:txBody>
        </p:sp>
        <p:sp>
          <p:nvSpPr>
            <p:cNvPr id="149" name="Freihandform: Form 148">
              <a:extLst>
                <a:ext uri="{FF2B5EF4-FFF2-40B4-BE49-F238E27FC236}">
                  <a16:creationId xmlns:a16="http://schemas.microsoft.com/office/drawing/2014/main" id="{E3EA2CB8-0828-4874-94FE-F4A6A5EC67E5}"/>
                </a:ext>
              </a:extLst>
            </p:cNvPr>
            <p:cNvSpPr/>
            <p:nvPr/>
          </p:nvSpPr>
          <p:spPr>
            <a:xfrm>
              <a:off x="5379475" y="2705331"/>
              <a:ext cx="291495" cy="301597"/>
            </a:xfrm>
            <a:custGeom>
              <a:avLst/>
              <a:gdLst>
                <a:gd name="connsiteX0" fmla="*/ 183267 w 291495"/>
                <a:gd name="connsiteY0" fmla="*/ 301597 h 301597"/>
                <a:gd name="connsiteX1" fmla="*/ 291496 w 291495"/>
                <a:gd name="connsiteY1" fmla="*/ 0 h 301597"/>
                <a:gd name="connsiteX2" fmla="*/ 223673 w 291495"/>
                <a:gd name="connsiteY2" fmla="*/ 0 h 301597"/>
                <a:gd name="connsiteX3" fmla="*/ 150077 w 291495"/>
                <a:gd name="connsiteY3" fmla="*/ 230888 h 301597"/>
                <a:gd name="connsiteX4" fmla="*/ 148634 w 291495"/>
                <a:gd name="connsiteY4" fmla="*/ 230888 h 301597"/>
                <a:gd name="connsiteX5" fmla="*/ 72152 w 291495"/>
                <a:gd name="connsiteY5" fmla="*/ 0 h 301597"/>
                <a:gd name="connsiteX6" fmla="*/ 0 w 291495"/>
                <a:gd name="connsiteY6" fmla="*/ 0 h 301597"/>
                <a:gd name="connsiteX7" fmla="*/ 109671 w 291495"/>
                <a:gd name="connsiteY7" fmla="*/ 301597 h 301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495" h="301597">
                  <a:moveTo>
                    <a:pt x="183267" y="301597"/>
                  </a:moveTo>
                  <a:lnTo>
                    <a:pt x="291496" y="0"/>
                  </a:lnTo>
                  <a:lnTo>
                    <a:pt x="223673" y="0"/>
                  </a:lnTo>
                  <a:lnTo>
                    <a:pt x="150077" y="230888"/>
                  </a:lnTo>
                  <a:lnTo>
                    <a:pt x="148634" y="230888"/>
                  </a:lnTo>
                  <a:lnTo>
                    <a:pt x="72152" y="0"/>
                  </a:lnTo>
                  <a:lnTo>
                    <a:pt x="0" y="0"/>
                  </a:lnTo>
                  <a:lnTo>
                    <a:pt x="109671" y="301597"/>
                  </a:lnTo>
                  <a:close/>
                </a:path>
              </a:pathLst>
            </a:custGeom>
            <a:solidFill>
              <a:srgbClr val="031B36"/>
            </a:solidFill>
            <a:ln w="14430" cap="flat">
              <a:noFill/>
              <a:prstDash val="solid"/>
              <a:miter/>
            </a:ln>
          </p:spPr>
          <p:txBody>
            <a:bodyPr rtlCol="0" anchor="ctr"/>
            <a:lstStyle/>
            <a:p>
              <a:endParaRPr lang="en-US"/>
            </a:p>
          </p:txBody>
        </p:sp>
        <p:sp>
          <p:nvSpPr>
            <p:cNvPr id="150" name="Freihandform: Form 149">
              <a:extLst>
                <a:ext uri="{FF2B5EF4-FFF2-40B4-BE49-F238E27FC236}">
                  <a16:creationId xmlns:a16="http://schemas.microsoft.com/office/drawing/2014/main" id="{46BB5A02-1AF9-4AE5-B007-9521B38D23E1}"/>
                </a:ext>
              </a:extLst>
            </p:cNvPr>
            <p:cNvSpPr/>
            <p:nvPr/>
          </p:nvSpPr>
          <p:spPr>
            <a:xfrm>
              <a:off x="5688287" y="2698115"/>
              <a:ext cx="290052" cy="317470"/>
            </a:xfrm>
            <a:custGeom>
              <a:avLst/>
              <a:gdLst>
                <a:gd name="connsiteX0" fmla="*/ 36076 w 290052"/>
                <a:gd name="connsiteY0" fmla="*/ 272736 h 317470"/>
                <a:gd name="connsiteX1" fmla="*/ 82254 w 290052"/>
                <a:gd name="connsiteY1" fmla="*/ 305926 h 317470"/>
                <a:gd name="connsiteX2" fmla="*/ 145748 w 290052"/>
                <a:gd name="connsiteY2" fmla="*/ 317471 h 317470"/>
                <a:gd name="connsiteX3" fmla="*/ 193368 w 290052"/>
                <a:gd name="connsiteY3" fmla="*/ 310255 h 317470"/>
                <a:gd name="connsiteX4" fmla="*/ 233774 w 290052"/>
                <a:gd name="connsiteY4" fmla="*/ 290053 h 317470"/>
                <a:gd name="connsiteX5" fmla="*/ 264078 w 290052"/>
                <a:gd name="connsiteY5" fmla="*/ 258306 h 317470"/>
                <a:gd name="connsiteX6" fmla="*/ 282838 w 290052"/>
                <a:gd name="connsiteY6" fmla="*/ 215014 h 317470"/>
                <a:gd name="connsiteX7" fmla="*/ 219343 w 290052"/>
                <a:gd name="connsiteY7" fmla="*/ 215014 h 317470"/>
                <a:gd name="connsiteX8" fmla="*/ 193368 w 290052"/>
                <a:gd name="connsiteY8" fmla="*/ 252533 h 317470"/>
                <a:gd name="connsiteX9" fmla="*/ 145748 w 290052"/>
                <a:gd name="connsiteY9" fmla="*/ 265521 h 317470"/>
                <a:gd name="connsiteX10" fmla="*/ 109672 w 290052"/>
                <a:gd name="connsiteY10" fmla="*/ 258306 h 317470"/>
                <a:gd name="connsiteX11" fmla="*/ 85140 w 290052"/>
                <a:gd name="connsiteY11" fmla="*/ 238103 h 317470"/>
                <a:gd name="connsiteX12" fmla="*/ 70709 w 290052"/>
                <a:gd name="connsiteY12" fmla="*/ 209242 h 317470"/>
                <a:gd name="connsiteX13" fmla="*/ 66380 w 290052"/>
                <a:gd name="connsiteY13" fmla="*/ 176052 h 317470"/>
                <a:gd name="connsiteX14" fmla="*/ 288610 w 290052"/>
                <a:gd name="connsiteY14" fmla="*/ 176052 h 317470"/>
                <a:gd name="connsiteX15" fmla="*/ 284280 w 290052"/>
                <a:gd name="connsiteY15" fmla="*/ 109672 h 317470"/>
                <a:gd name="connsiteX16" fmla="*/ 256863 w 290052"/>
                <a:gd name="connsiteY16" fmla="*/ 53393 h 317470"/>
                <a:gd name="connsiteX17" fmla="*/ 209242 w 290052"/>
                <a:gd name="connsiteY17" fmla="*/ 14430 h 317470"/>
                <a:gd name="connsiteX18" fmla="*/ 145748 w 290052"/>
                <a:gd name="connsiteY18" fmla="*/ 0 h 317470"/>
                <a:gd name="connsiteX19" fmla="*/ 85140 w 290052"/>
                <a:gd name="connsiteY19" fmla="*/ 12987 h 317470"/>
                <a:gd name="connsiteX20" fmla="*/ 38962 w 290052"/>
                <a:gd name="connsiteY20" fmla="*/ 47621 h 317470"/>
                <a:gd name="connsiteX21" fmla="*/ 10101 w 290052"/>
                <a:gd name="connsiteY21" fmla="*/ 98127 h 317470"/>
                <a:gd name="connsiteX22" fmla="*/ 0 w 290052"/>
                <a:gd name="connsiteY22" fmla="*/ 158735 h 317470"/>
                <a:gd name="connsiteX23" fmla="*/ 10101 w 290052"/>
                <a:gd name="connsiteY23" fmla="*/ 223672 h 317470"/>
                <a:gd name="connsiteX24" fmla="*/ 36076 w 290052"/>
                <a:gd name="connsiteY24" fmla="*/ 272736 h 317470"/>
                <a:gd name="connsiteX25" fmla="*/ 70709 w 290052"/>
                <a:gd name="connsiteY25" fmla="*/ 99570 h 317470"/>
                <a:gd name="connsiteX26" fmla="*/ 86583 w 290052"/>
                <a:gd name="connsiteY26" fmla="*/ 73595 h 317470"/>
                <a:gd name="connsiteX27" fmla="*/ 111115 w 290052"/>
                <a:gd name="connsiteY27" fmla="*/ 56279 h 317470"/>
                <a:gd name="connsiteX28" fmla="*/ 142862 w 290052"/>
                <a:gd name="connsiteY28" fmla="*/ 50507 h 317470"/>
                <a:gd name="connsiteX29" fmla="*/ 173166 w 290052"/>
                <a:gd name="connsiteY29" fmla="*/ 57722 h 317470"/>
                <a:gd name="connsiteX30" fmla="*/ 196255 w 290052"/>
                <a:gd name="connsiteY30" fmla="*/ 75038 h 317470"/>
                <a:gd name="connsiteX31" fmla="*/ 212128 w 290052"/>
                <a:gd name="connsiteY31" fmla="*/ 101013 h 317470"/>
                <a:gd name="connsiteX32" fmla="*/ 219343 w 290052"/>
                <a:gd name="connsiteY32" fmla="*/ 131317 h 317470"/>
                <a:gd name="connsiteX33" fmla="*/ 63494 w 290052"/>
                <a:gd name="connsiteY33" fmla="*/ 131317 h 317470"/>
                <a:gd name="connsiteX34" fmla="*/ 70709 w 290052"/>
                <a:gd name="connsiteY34" fmla="*/ 99570 h 31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90052" h="317470">
                  <a:moveTo>
                    <a:pt x="36076" y="272736"/>
                  </a:moveTo>
                  <a:cubicBezTo>
                    <a:pt x="49064" y="287167"/>
                    <a:pt x="63494" y="297268"/>
                    <a:pt x="82254" y="305926"/>
                  </a:cubicBezTo>
                  <a:cubicBezTo>
                    <a:pt x="101013" y="313141"/>
                    <a:pt x="121216" y="317471"/>
                    <a:pt x="145748" y="317471"/>
                  </a:cubicBezTo>
                  <a:cubicBezTo>
                    <a:pt x="161621" y="317471"/>
                    <a:pt x="177495" y="314585"/>
                    <a:pt x="193368" y="310255"/>
                  </a:cubicBezTo>
                  <a:cubicBezTo>
                    <a:pt x="207799" y="305926"/>
                    <a:pt x="222229" y="298711"/>
                    <a:pt x="233774" y="290053"/>
                  </a:cubicBezTo>
                  <a:cubicBezTo>
                    <a:pt x="245318" y="281394"/>
                    <a:pt x="255419" y="269850"/>
                    <a:pt x="264078" y="258306"/>
                  </a:cubicBezTo>
                  <a:cubicBezTo>
                    <a:pt x="272736" y="245318"/>
                    <a:pt x="278508" y="230888"/>
                    <a:pt x="282838" y="215014"/>
                  </a:cubicBezTo>
                  <a:lnTo>
                    <a:pt x="219343" y="215014"/>
                  </a:lnTo>
                  <a:cubicBezTo>
                    <a:pt x="213571" y="232331"/>
                    <a:pt x="204913" y="243875"/>
                    <a:pt x="193368" y="252533"/>
                  </a:cubicBezTo>
                  <a:cubicBezTo>
                    <a:pt x="181824" y="261192"/>
                    <a:pt x="165951" y="265521"/>
                    <a:pt x="145748" y="265521"/>
                  </a:cubicBezTo>
                  <a:cubicBezTo>
                    <a:pt x="131318" y="265521"/>
                    <a:pt x="119773" y="262635"/>
                    <a:pt x="109672" y="258306"/>
                  </a:cubicBezTo>
                  <a:cubicBezTo>
                    <a:pt x="99570" y="253976"/>
                    <a:pt x="90912" y="246761"/>
                    <a:pt x="85140" y="238103"/>
                  </a:cubicBezTo>
                  <a:cubicBezTo>
                    <a:pt x="77925" y="229445"/>
                    <a:pt x="73596" y="220786"/>
                    <a:pt x="70709" y="209242"/>
                  </a:cubicBezTo>
                  <a:cubicBezTo>
                    <a:pt x="67823" y="197698"/>
                    <a:pt x="66380" y="187596"/>
                    <a:pt x="66380" y="176052"/>
                  </a:cubicBezTo>
                  <a:lnTo>
                    <a:pt x="288610" y="176052"/>
                  </a:lnTo>
                  <a:cubicBezTo>
                    <a:pt x="291496" y="152963"/>
                    <a:pt x="290053" y="131317"/>
                    <a:pt x="284280" y="109672"/>
                  </a:cubicBezTo>
                  <a:cubicBezTo>
                    <a:pt x="278508" y="88026"/>
                    <a:pt x="269850" y="69266"/>
                    <a:pt x="256863" y="53393"/>
                  </a:cubicBezTo>
                  <a:cubicBezTo>
                    <a:pt x="243875" y="37519"/>
                    <a:pt x="229445" y="24532"/>
                    <a:pt x="209242" y="14430"/>
                  </a:cubicBezTo>
                  <a:cubicBezTo>
                    <a:pt x="190482" y="4329"/>
                    <a:pt x="168836" y="0"/>
                    <a:pt x="145748" y="0"/>
                  </a:cubicBezTo>
                  <a:cubicBezTo>
                    <a:pt x="122659" y="0"/>
                    <a:pt x="102457" y="4329"/>
                    <a:pt x="85140" y="12987"/>
                  </a:cubicBezTo>
                  <a:cubicBezTo>
                    <a:pt x="67823" y="21646"/>
                    <a:pt x="51950" y="33190"/>
                    <a:pt x="38962" y="47621"/>
                  </a:cubicBezTo>
                  <a:cubicBezTo>
                    <a:pt x="25975" y="62051"/>
                    <a:pt x="17316" y="79368"/>
                    <a:pt x="10101" y="98127"/>
                  </a:cubicBezTo>
                  <a:cubicBezTo>
                    <a:pt x="2886" y="116887"/>
                    <a:pt x="0" y="137090"/>
                    <a:pt x="0" y="158735"/>
                  </a:cubicBezTo>
                  <a:cubicBezTo>
                    <a:pt x="0" y="181824"/>
                    <a:pt x="2886" y="203470"/>
                    <a:pt x="10101" y="223672"/>
                  </a:cubicBezTo>
                  <a:cubicBezTo>
                    <a:pt x="12987" y="240989"/>
                    <a:pt x="23089" y="258306"/>
                    <a:pt x="36076" y="272736"/>
                  </a:cubicBezTo>
                  <a:close/>
                  <a:moveTo>
                    <a:pt x="70709" y="99570"/>
                  </a:moveTo>
                  <a:cubicBezTo>
                    <a:pt x="75038" y="89469"/>
                    <a:pt x="80811" y="80811"/>
                    <a:pt x="86583" y="73595"/>
                  </a:cubicBezTo>
                  <a:cubicBezTo>
                    <a:pt x="93798" y="66380"/>
                    <a:pt x="101013" y="60608"/>
                    <a:pt x="111115" y="56279"/>
                  </a:cubicBezTo>
                  <a:cubicBezTo>
                    <a:pt x="121216" y="51950"/>
                    <a:pt x="131318" y="50507"/>
                    <a:pt x="142862" y="50507"/>
                  </a:cubicBezTo>
                  <a:cubicBezTo>
                    <a:pt x="154406" y="50507"/>
                    <a:pt x="164508" y="53393"/>
                    <a:pt x="173166" y="57722"/>
                  </a:cubicBezTo>
                  <a:cubicBezTo>
                    <a:pt x="181824" y="62051"/>
                    <a:pt x="190482" y="67823"/>
                    <a:pt x="196255" y="75038"/>
                  </a:cubicBezTo>
                  <a:cubicBezTo>
                    <a:pt x="202027" y="82254"/>
                    <a:pt x="207799" y="90912"/>
                    <a:pt x="212128" y="101013"/>
                  </a:cubicBezTo>
                  <a:cubicBezTo>
                    <a:pt x="216457" y="111115"/>
                    <a:pt x="217900" y="121216"/>
                    <a:pt x="219343" y="131317"/>
                  </a:cubicBezTo>
                  <a:lnTo>
                    <a:pt x="63494" y="131317"/>
                  </a:lnTo>
                  <a:cubicBezTo>
                    <a:pt x="63494" y="119773"/>
                    <a:pt x="66380" y="109672"/>
                    <a:pt x="70709" y="99570"/>
                  </a:cubicBezTo>
                  <a:close/>
                </a:path>
              </a:pathLst>
            </a:custGeom>
            <a:solidFill>
              <a:srgbClr val="031B36"/>
            </a:solidFill>
            <a:ln w="14430" cap="flat">
              <a:noFill/>
              <a:prstDash val="solid"/>
              <a:miter/>
            </a:ln>
          </p:spPr>
          <p:txBody>
            <a:bodyPr rtlCol="0" anchor="ctr"/>
            <a:lstStyle/>
            <a:p>
              <a:endParaRPr lang="en-US"/>
            </a:p>
          </p:txBody>
        </p:sp>
        <p:sp>
          <p:nvSpPr>
            <p:cNvPr id="151" name="Freihandform: Form 150">
              <a:extLst>
                <a:ext uri="{FF2B5EF4-FFF2-40B4-BE49-F238E27FC236}">
                  <a16:creationId xmlns:a16="http://schemas.microsoft.com/office/drawing/2014/main" id="{95F61458-CF97-4E39-8887-53B0B9D78B8B}"/>
                </a:ext>
              </a:extLst>
            </p:cNvPr>
            <p:cNvSpPr/>
            <p:nvPr/>
          </p:nvSpPr>
          <p:spPr>
            <a:xfrm>
              <a:off x="5989884" y="2702444"/>
              <a:ext cx="300154" cy="422813"/>
            </a:xfrm>
            <a:custGeom>
              <a:avLst/>
              <a:gdLst>
                <a:gd name="connsiteX0" fmla="*/ 108229 w 300154"/>
                <a:gd name="connsiteY0" fmla="*/ 326129 h 422813"/>
                <a:gd name="connsiteX1" fmla="*/ 102457 w 300154"/>
                <a:gd name="connsiteY1" fmla="*/ 343445 h 422813"/>
                <a:gd name="connsiteX2" fmla="*/ 93798 w 300154"/>
                <a:gd name="connsiteY2" fmla="*/ 356433 h 422813"/>
                <a:gd name="connsiteX3" fmla="*/ 80811 w 300154"/>
                <a:gd name="connsiteY3" fmla="*/ 365091 h 422813"/>
                <a:gd name="connsiteX4" fmla="*/ 62051 w 300154"/>
                <a:gd name="connsiteY4" fmla="*/ 367977 h 422813"/>
                <a:gd name="connsiteX5" fmla="*/ 46178 w 300154"/>
                <a:gd name="connsiteY5" fmla="*/ 366534 h 422813"/>
                <a:gd name="connsiteX6" fmla="*/ 30304 w 300154"/>
                <a:gd name="connsiteY6" fmla="*/ 363648 h 422813"/>
                <a:gd name="connsiteX7" fmla="*/ 30304 w 300154"/>
                <a:gd name="connsiteY7" fmla="*/ 419927 h 422813"/>
                <a:gd name="connsiteX8" fmla="*/ 76481 w 300154"/>
                <a:gd name="connsiteY8" fmla="*/ 422813 h 422813"/>
                <a:gd name="connsiteX9" fmla="*/ 119773 w 300154"/>
                <a:gd name="connsiteY9" fmla="*/ 414155 h 422813"/>
                <a:gd name="connsiteX10" fmla="*/ 148634 w 300154"/>
                <a:gd name="connsiteY10" fmla="*/ 391066 h 422813"/>
                <a:gd name="connsiteX11" fmla="*/ 167394 w 300154"/>
                <a:gd name="connsiteY11" fmla="*/ 357876 h 422813"/>
                <a:gd name="connsiteX12" fmla="*/ 183267 w 300154"/>
                <a:gd name="connsiteY12" fmla="*/ 318914 h 422813"/>
                <a:gd name="connsiteX13" fmla="*/ 300154 w 300154"/>
                <a:gd name="connsiteY13" fmla="*/ 0 h 422813"/>
                <a:gd name="connsiteX14" fmla="*/ 230888 w 300154"/>
                <a:gd name="connsiteY14" fmla="*/ 0 h 422813"/>
                <a:gd name="connsiteX15" fmla="*/ 154406 w 300154"/>
                <a:gd name="connsiteY15" fmla="*/ 225116 h 422813"/>
                <a:gd name="connsiteX16" fmla="*/ 152963 w 300154"/>
                <a:gd name="connsiteY16" fmla="*/ 225116 h 422813"/>
                <a:gd name="connsiteX17" fmla="*/ 73596 w 300154"/>
                <a:gd name="connsiteY17" fmla="*/ 0 h 422813"/>
                <a:gd name="connsiteX18" fmla="*/ 0 w 300154"/>
                <a:gd name="connsiteY18" fmla="*/ 0 h 422813"/>
                <a:gd name="connsiteX19" fmla="*/ 114001 w 300154"/>
                <a:gd name="connsiteY19" fmla="*/ 300154 h 422813"/>
                <a:gd name="connsiteX20" fmla="*/ 108229 w 300154"/>
                <a:gd name="connsiteY20" fmla="*/ 326129 h 42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0154" h="422813">
                  <a:moveTo>
                    <a:pt x="108229" y="326129"/>
                  </a:moveTo>
                  <a:cubicBezTo>
                    <a:pt x="106786" y="333344"/>
                    <a:pt x="103900" y="339116"/>
                    <a:pt x="102457" y="343445"/>
                  </a:cubicBezTo>
                  <a:cubicBezTo>
                    <a:pt x="99570" y="349218"/>
                    <a:pt x="96684" y="353547"/>
                    <a:pt x="93798" y="356433"/>
                  </a:cubicBezTo>
                  <a:cubicBezTo>
                    <a:pt x="90912" y="360762"/>
                    <a:pt x="86583" y="363648"/>
                    <a:pt x="80811" y="365091"/>
                  </a:cubicBezTo>
                  <a:cubicBezTo>
                    <a:pt x="75039" y="366534"/>
                    <a:pt x="69266" y="367977"/>
                    <a:pt x="62051" y="367977"/>
                  </a:cubicBezTo>
                  <a:cubicBezTo>
                    <a:pt x="56279" y="367977"/>
                    <a:pt x="51950" y="367977"/>
                    <a:pt x="46178" y="366534"/>
                  </a:cubicBezTo>
                  <a:cubicBezTo>
                    <a:pt x="40405" y="365091"/>
                    <a:pt x="36076" y="365091"/>
                    <a:pt x="30304" y="363648"/>
                  </a:cubicBezTo>
                  <a:lnTo>
                    <a:pt x="30304" y="419927"/>
                  </a:lnTo>
                  <a:cubicBezTo>
                    <a:pt x="46178" y="422813"/>
                    <a:pt x="60608" y="422813"/>
                    <a:pt x="76481" y="422813"/>
                  </a:cubicBezTo>
                  <a:cubicBezTo>
                    <a:pt x="93798" y="422813"/>
                    <a:pt x="108229" y="419927"/>
                    <a:pt x="119773" y="414155"/>
                  </a:cubicBezTo>
                  <a:cubicBezTo>
                    <a:pt x="131318" y="408383"/>
                    <a:pt x="139976" y="401167"/>
                    <a:pt x="148634" y="391066"/>
                  </a:cubicBezTo>
                  <a:cubicBezTo>
                    <a:pt x="155849" y="380965"/>
                    <a:pt x="163064" y="370863"/>
                    <a:pt x="167394" y="357876"/>
                  </a:cubicBezTo>
                  <a:cubicBezTo>
                    <a:pt x="173166" y="344889"/>
                    <a:pt x="177495" y="331901"/>
                    <a:pt x="183267" y="318914"/>
                  </a:cubicBezTo>
                  <a:lnTo>
                    <a:pt x="300154" y="0"/>
                  </a:lnTo>
                  <a:lnTo>
                    <a:pt x="230888" y="0"/>
                  </a:lnTo>
                  <a:lnTo>
                    <a:pt x="154406" y="225116"/>
                  </a:lnTo>
                  <a:lnTo>
                    <a:pt x="152963" y="225116"/>
                  </a:lnTo>
                  <a:lnTo>
                    <a:pt x="73596" y="0"/>
                  </a:lnTo>
                  <a:lnTo>
                    <a:pt x="0" y="0"/>
                  </a:lnTo>
                  <a:lnTo>
                    <a:pt x="114001" y="300154"/>
                  </a:lnTo>
                  <a:lnTo>
                    <a:pt x="108229" y="326129"/>
                  </a:lnTo>
                  <a:close/>
                </a:path>
              </a:pathLst>
            </a:custGeom>
            <a:solidFill>
              <a:srgbClr val="031B36"/>
            </a:solidFill>
            <a:ln w="14430" cap="flat">
              <a:noFill/>
              <a:prstDash val="solid"/>
              <a:miter/>
            </a:ln>
          </p:spPr>
          <p:txBody>
            <a:bodyPr rtlCol="0" anchor="ctr"/>
            <a:lstStyle/>
            <a:p>
              <a:endParaRPr lang="en-US"/>
            </a:p>
          </p:txBody>
        </p:sp>
        <p:sp>
          <p:nvSpPr>
            <p:cNvPr id="152" name="Freihandform: Form 151">
              <a:extLst>
                <a:ext uri="{FF2B5EF4-FFF2-40B4-BE49-F238E27FC236}">
                  <a16:creationId xmlns:a16="http://schemas.microsoft.com/office/drawing/2014/main" id="{5E24C613-A925-46D0-9611-EF4A324C48BD}"/>
                </a:ext>
              </a:extLst>
            </p:cNvPr>
            <p:cNvSpPr/>
            <p:nvPr/>
          </p:nvSpPr>
          <p:spPr>
            <a:xfrm>
              <a:off x="4476126" y="3276778"/>
              <a:ext cx="399724" cy="466104"/>
            </a:xfrm>
            <a:custGeom>
              <a:avLst/>
              <a:gdLst>
                <a:gd name="connsiteX0" fmla="*/ 340560 w 399724"/>
                <a:gd name="connsiteY0" fmla="*/ 378079 h 466104"/>
                <a:gd name="connsiteX1" fmla="*/ 367978 w 399724"/>
                <a:gd name="connsiteY1" fmla="*/ 344889 h 466104"/>
                <a:gd name="connsiteX2" fmla="*/ 386737 w 399724"/>
                <a:gd name="connsiteY2" fmla="*/ 304483 h 466104"/>
                <a:gd name="connsiteX3" fmla="*/ 396838 w 399724"/>
                <a:gd name="connsiteY3" fmla="*/ 261192 h 466104"/>
                <a:gd name="connsiteX4" fmla="*/ 399724 w 399724"/>
                <a:gd name="connsiteY4" fmla="*/ 217900 h 466104"/>
                <a:gd name="connsiteX5" fmla="*/ 385294 w 399724"/>
                <a:gd name="connsiteY5" fmla="*/ 134204 h 466104"/>
                <a:gd name="connsiteX6" fmla="*/ 346332 w 399724"/>
                <a:gd name="connsiteY6" fmla="*/ 64937 h 466104"/>
                <a:gd name="connsiteX7" fmla="*/ 284280 w 399724"/>
                <a:gd name="connsiteY7" fmla="*/ 17317 h 466104"/>
                <a:gd name="connsiteX8" fmla="*/ 200584 w 399724"/>
                <a:gd name="connsiteY8" fmla="*/ 0 h 466104"/>
                <a:gd name="connsiteX9" fmla="*/ 116887 w 399724"/>
                <a:gd name="connsiteY9" fmla="*/ 17317 h 466104"/>
                <a:gd name="connsiteX10" fmla="*/ 53393 w 399724"/>
                <a:gd name="connsiteY10" fmla="*/ 64937 h 466104"/>
                <a:gd name="connsiteX11" fmla="*/ 14430 w 399724"/>
                <a:gd name="connsiteY11" fmla="*/ 134204 h 466104"/>
                <a:gd name="connsiteX12" fmla="*/ 0 w 399724"/>
                <a:gd name="connsiteY12" fmla="*/ 217900 h 466104"/>
                <a:gd name="connsiteX13" fmla="*/ 14430 w 399724"/>
                <a:gd name="connsiteY13" fmla="*/ 303040 h 466104"/>
                <a:gd name="connsiteX14" fmla="*/ 53393 w 399724"/>
                <a:gd name="connsiteY14" fmla="*/ 372306 h 466104"/>
                <a:gd name="connsiteX15" fmla="*/ 116887 w 399724"/>
                <a:gd name="connsiteY15" fmla="*/ 419927 h 466104"/>
                <a:gd name="connsiteX16" fmla="*/ 200584 w 399724"/>
                <a:gd name="connsiteY16" fmla="*/ 437244 h 466104"/>
                <a:gd name="connsiteX17" fmla="*/ 249647 w 399724"/>
                <a:gd name="connsiteY17" fmla="*/ 431471 h 466104"/>
                <a:gd name="connsiteX18" fmla="*/ 298711 w 399724"/>
                <a:gd name="connsiteY18" fmla="*/ 412712 h 466104"/>
                <a:gd name="connsiteX19" fmla="*/ 359319 w 399724"/>
                <a:gd name="connsiteY19" fmla="*/ 466105 h 466104"/>
                <a:gd name="connsiteX20" fmla="*/ 395395 w 399724"/>
                <a:gd name="connsiteY20" fmla="*/ 425699 h 466104"/>
                <a:gd name="connsiteX21" fmla="*/ 340560 w 399724"/>
                <a:gd name="connsiteY21" fmla="*/ 378079 h 466104"/>
                <a:gd name="connsiteX22" fmla="*/ 318914 w 399724"/>
                <a:gd name="connsiteY22" fmla="*/ 279951 h 466104"/>
                <a:gd name="connsiteX23" fmla="*/ 291496 w 399724"/>
                <a:gd name="connsiteY23" fmla="*/ 334787 h 466104"/>
                <a:gd name="connsiteX24" fmla="*/ 240989 w 399724"/>
                <a:gd name="connsiteY24" fmla="*/ 290053 h 466104"/>
                <a:gd name="connsiteX25" fmla="*/ 206356 w 399724"/>
                <a:gd name="connsiteY25" fmla="*/ 330458 h 466104"/>
                <a:gd name="connsiteX26" fmla="*/ 248204 w 399724"/>
                <a:gd name="connsiteY26" fmla="*/ 366534 h 466104"/>
                <a:gd name="connsiteX27" fmla="*/ 225116 w 399724"/>
                <a:gd name="connsiteY27" fmla="*/ 373749 h 466104"/>
                <a:gd name="connsiteX28" fmla="*/ 202027 w 399724"/>
                <a:gd name="connsiteY28" fmla="*/ 376636 h 466104"/>
                <a:gd name="connsiteX29" fmla="*/ 144305 w 399724"/>
                <a:gd name="connsiteY29" fmla="*/ 363648 h 466104"/>
                <a:gd name="connsiteX30" fmla="*/ 105342 w 399724"/>
                <a:gd name="connsiteY30" fmla="*/ 327572 h 466104"/>
                <a:gd name="connsiteX31" fmla="*/ 82254 w 399724"/>
                <a:gd name="connsiteY31" fmla="*/ 277065 h 466104"/>
                <a:gd name="connsiteX32" fmla="*/ 75038 w 399724"/>
                <a:gd name="connsiteY32" fmla="*/ 219343 h 466104"/>
                <a:gd name="connsiteX33" fmla="*/ 82254 w 399724"/>
                <a:gd name="connsiteY33" fmla="*/ 161621 h 466104"/>
                <a:gd name="connsiteX34" fmla="*/ 105342 w 399724"/>
                <a:gd name="connsiteY34" fmla="*/ 111115 h 466104"/>
                <a:gd name="connsiteX35" fmla="*/ 144305 w 399724"/>
                <a:gd name="connsiteY35" fmla="*/ 75039 h 466104"/>
                <a:gd name="connsiteX36" fmla="*/ 202027 w 399724"/>
                <a:gd name="connsiteY36" fmla="*/ 62051 h 466104"/>
                <a:gd name="connsiteX37" fmla="*/ 259749 w 399724"/>
                <a:gd name="connsiteY37" fmla="*/ 75039 h 466104"/>
                <a:gd name="connsiteX38" fmla="*/ 298711 w 399724"/>
                <a:gd name="connsiteY38" fmla="*/ 111115 h 466104"/>
                <a:gd name="connsiteX39" fmla="*/ 321800 w 399724"/>
                <a:gd name="connsiteY39" fmla="*/ 161621 h 466104"/>
                <a:gd name="connsiteX40" fmla="*/ 329015 w 399724"/>
                <a:gd name="connsiteY40" fmla="*/ 219343 h 466104"/>
                <a:gd name="connsiteX41" fmla="*/ 318914 w 399724"/>
                <a:gd name="connsiteY41" fmla="*/ 279951 h 46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99724" h="466104">
                  <a:moveTo>
                    <a:pt x="340560" y="378079"/>
                  </a:moveTo>
                  <a:cubicBezTo>
                    <a:pt x="350661" y="367977"/>
                    <a:pt x="359319" y="357876"/>
                    <a:pt x="367978" y="344889"/>
                  </a:cubicBezTo>
                  <a:cubicBezTo>
                    <a:pt x="375193" y="331901"/>
                    <a:pt x="380965" y="318914"/>
                    <a:pt x="386737" y="304483"/>
                  </a:cubicBezTo>
                  <a:cubicBezTo>
                    <a:pt x="391066" y="290053"/>
                    <a:pt x="395395" y="275622"/>
                    <a:pt x="396838" y="261192"/>
                  </a:cubicBezTo>
                  <a:cubicBezTo>
                    <a:pt x="399724" y="246761"/>
                    <a:pt x="399724" y="232331"/>
                    <a:pt x="399724" y="217900"/>
                  </a:cubicBezTo>
                  <a:cubicBezTo>
                    <a:pt x="399724" y="189039"/>
                    <a:pt x="395395" y="160178"/>
                    <a:pt x="385294" y="134204"/>
                  </a:cubicBezTo>
                  <a:cubicBezTo>
                    <a:pt x="376636" y="108229"/>
                    <a:pt x="363648" y="85140"/>
                    <a:pt x="346332" y="64937"/>
                  </a:cubicBezTo>
                  <a:cubicBezTo>
                    <a:pt x="329015" y="44735"/>
                    <a:pt x="308812" y="28861"/>
                    <a:pt x="284280" y="17317"/>
                  </a:cubicBezTo>
                  <a:cubicBezTo>
                    <a:pt x="259749" y="5772"/>
                    <a:pt x="232331" y="0"/>
                    <a:pt x="200584" y="0"/>
                  </a:cubicBezTo>
                  <a:cubicBezTo>
                    <a:pt x="168836" y="0"/>
                    <a:pt x="141419" y="5772"/>
                    <a:pt x="116887" y="17317"/>
                  </a:cubicBezTo>
                  <a:cubicBezTo>
                    <a:pt x="92355" y="28861"/>
                    <a:pt x="70709" y="44735"/>
                    <a:pt x="53393" y="64937"/>
                  </a:cubicBezTo>
                  <a:cubicBezTo>
                    <a:pt x="36076" y="85140"/>
                    <a:pt x="23089" y="108229"/>
                    <a:pt x="14430" y="134204"/>
                  </a:cubicBezTo>
                  <a:cubicBezTo>
                    <a:pt x="5772" y="160178"/>
                    <a:pt x="0" y="189039"/>
                    <a:pt x="0" y="217900"/>
                  </a:cubicBezTo>
                  <a:cubicBezTo>
                    <a:pt x="0" y="248204"/>
                    <a:pt x="4329" y="275622"/>
                    <a:pt x="14430" y="303040"/>
                  </a:cubicBezTo>
                  <a:cubicBezTo>
                    <a:pt x="23089" y="329015"/>
                    <a:pt x="36076" y="352104"/>
                    <a:pt x="53393" y="372306"/>
                  </a:cubicBezTo>
                  <a:cubicBezTo>
                    <a:pt x="70709" y="392509"/>
                    <a:pt x="90912" y="408383"/>
                    <a:pt x="116887" y="419927"/>
                  </a:cubicBezTo>
                  <a:cubicBezTo>
                    <a:pt x="141419" y="431471"/>
                    <a:pt x="168836" y="437244"/>
                    <a:pt x="200584" y="437244"/>
                  </a:cubicBezTo>
                  <a:cubicBezTo>
                    <a:pt x="216457" y="437244"/>
                    <a:pt x="233774" y="435801"/>
                    <a:pt x="249647" y="431471"/>
                  </a:cubicBezTo>
                  <a:cubicBezTo>
                    <a:pt x="266964" y="427142"/>
                    <a:pt x="282838" y="421370"/>
                    <a:pt x="298711" y="412712"/>
                  </a:cubicBezTo>
                  <a:lnTo>
                    <a:pt x="359319" y="466105"/>
                  </a:lnTo>
                  <a:lnTo>
                    <a:pt x="395395" y="425699"/>
                  </a:lnTo>
                  <a:lnTo>
                    <a:pt x="340560" y="378079"/>
                  </a:lnTo>
                  <a:close/>
                  <a:moveTo>
                    <a:pt x="318914" y="279951"/>
                  </a:moveTo>
                  <a:cubicBezTo>
                    <a:pt x="313141" y="300154"/>
                    <a:pt x="304483" y="318914"/>
                    <a:pt x="291496" y="334787"/>
                  </a:cubicBezTo>
                  <a:lnTo>
                    <a:pt x="240989" y="290053"/>
                  </a:lnTo>
                  <a:lnTo>
                    <a:pt x="206356" y="330458"/>
                  </a:lnTo>
                  <a:lnTo>
                    <a:pt x="248204" y="366534"/>
                  </a:lnTo>
                  <a:cubicBezTo>
                    <a:pt x="240989" y="369420"/>
                    <a:pt x="233774" y="372306"/>
                    <a:pt x="225116" y="373749"/>
                  </a:cubicBezTo>
                  <a:cubicBezTo>
                    <a:pt x="216457" y="375193"/>
                    <a:pt x="209242" y="376636"/>
                    <a:pt x="202027" y="376636"/>
                  </a:cubicBezTo>
                  <a:cubicBezTo>
                    <a:pt x="180381" y="376636"/>
                    <a:pt x="160179" y="372306"/>
                    <a:pt x="144305" y="363648"/>
                  </a:cubicBezTo>
                  <a:cubicBezTo>
                    <a:pt x="128431" y="354990"/>
                    <a:pt x="115444" y="343446"/>
                    <a:pt x="105342" y="327572"/>
                  </a:cubicBezTo>
                  <a:cubicBezTo>
                    <a:pt x="95241" y="313142"/>
                    <a:pt x="88026" y="295825"/>
                    <a:pt x="82254" y="277065"/>
                  </a:cubicBezTo>
                  <a:cubicBezTo>
                    <a:pt x="77925" y="258306"/>
                    <a:pt x="75038" y="238103"/>
                    <a:pt x="75038" y="219343"/>
                  </a:cubicBezTo>
                  <a:cubicBezTo>
                    <a:pt x="75038" y="200584"/>
                    <a:pt x="77925" y="180381"/>
                    <a:pt x="82254" y="161621"/>
                  </a:cubicBezTo>
                  <a:cubicBezTo>
                    <a:pt x="86583" y="142862"/>
                    <a:pt x="95241" y="125545"/>
                    <a:pt x="105342" y="111115"/>
                  </a:cubicBezTo>
                  <a:cubicBezTo>
                    <a:pt x="115444" y="96684"/>
                    <a:pt x="128431" y="83697"/>
                    <a:pt x="144305" y="75039"/>
                  </a:cubicBezTo>
                  <a:cubicBezTo>
                    <a:pt x="160179" y="66380"/>
                    <a:pt x="178938" y="62051"/>
                    <a:pt x="202027" y="62051"/>
                  </a:cubicBezTo>
                  <a:cubicBezTo>
                    <a:pt x="223673" y="62051"/>
                    <a:pt x="243875" y="66380"/>
                    <a:pt x="259749" y="75039"/>
                  </a:cubicBezTo>
                  <a:cubicBezTo>
                    <a:pt x="275622" y="83697"/>
                    <a:pt x="288610" y="96684"/>
                    <a:pt x="298711" y="111115"/>
                  </a:cubicBezTo>
                  <a:cubicBezTo>
                    <a:pt x="308812" y="125545"/>
                    <a:pt x="316028" y="142862"/>
                    <a:pt x="321800" y="161621"/>
                  </a:cubicBezTo>
                  <a:cubicBezTo>
                    <a:pt x="326129" y="180381"/>
                    <a:pt x="329015" y="200584"/>
                    <a:pt x="329015" y="219343"/>
                  </a:cubicBezTo>
                  <a:cubicBezTo>
                    <a:pt x="327572" y="238103"/>
                    <a:pt x="324686" y="259749"/>
                    <a:pt x="318914" y="279951"/>
                  </a:cubicBezTo>
                  <a:close/>
                </a:path>
              </a:pathLst>
            </a:custGeom>
            <a:solidFill>
              <a:srgbClr val="031B36"/>
            </a:solidFill>
            <a:ln w="14430" cap="flat">
              <a:noFill/>
              <a:prstDash val="solid"/>
              <a:miter/>
            </a:ln>
          </p:spPr>
          <p:txBody>
            <a:bodyPr rtlCol="0" anchor="ctr"/>
            <a:lstStyle/>
            <a:p>
              <a:endParaRPr lang="en-US"/>
            </a:p>
          </p:txBody>
        </p:sp>
        <p:sp>
          <p:nvSpPr>
            <p:cNvPr id="153" name="Freihandform: Form 152">
              <a:extLst>
                <a:ext uri="{FF2B5EF4-FFF2-40B4-BE49-F238E27FC236}">
                  <a16:creationId xmlns:a16="http://schemas.microsoft.com/office/drawing/2014/main" id="{223E67D6-FC07-424B-8DCD-8F4E0B00EDAA}"/>
                </a:ext>
              </a:extLst>
            </p:cNvPr>
            <p:cNvSpPr/>
            <p:nvPr/>
          </p:nvSpPr>
          <p:spPr>
            <a:xfrm>
              <a:off x="4930686" y="3400880"/>
              <a:ext cx="266964" cy="310255"/>
            </a:xfrm>
            <a:custGeom>
              <a:avLst/>
              <a:gdLst>
                <a:gd name="connsiteX0" fmla="*/ 200584 w 266964"/>
                <a:gd name="connsiteY0" fmla="*/ 259749 h 310255"/>
                <a:gd name="connsiteX1" fmla="*/ 200584 w 266964"/>
                <a:gd name="connsiteY1" fmla="*/ 259749 h 310255"/>
                <a:gd name="connsiteX2" fmla="*/ 202027 w 266964"/>
                <a:gd name="connsiteY2" fmla="*/ 301597 h 310255"/>
                <a:gd name="connsiteX3" fmla="*/ 266964 w 266964"/>
                <a:gd name="connsiteY3" fmla="*/ 301597 h 310255"/>
                <a:gd name="connsiteX4" fmla="*/ 266964 w 266964"/>
                <a:gd name="connsiteY4" fmla="*/ 0 h 310255"/>
                <a:gd name="connsiteX5" fmla="*/ 200584 w 266964"/>
                <a:gd name="connsiteY5" fmla="*/ 0 h 310255"/>
                <a:gd name="connsiteX6" fmla="*/ 200584 w 266964"/>
                <a:gd name="connsiteY6" fmla="*/ 174609 h 310255"/>
                <a:gd name="connsiteX7" fmla="*/ 196255 w 266964"/>
                <a:gd name="connsiteY7" fmla="*/ 207799 h 310255"/>
                <a:gd name="connsiteX8" fmla="*/ 183267 w 266964"/>
                <a:gd name="connsiteY8" fmla="*/ 233774 h 310255"/>
                <a:gd name="connsiteX9" fmla="*/ 160179 w 266964"/>
                <a:gd name="connsiteY9" fmla="*/ 251090 h 310255"/>
                <a:gd name="connsiteX10" fmla="*/ 125545 w 266964"/>
                <a:gd name="connsiteY10" fmla="*/ 256863 h 310255"/>
                <a:gd name="connsiteX11" fmla="*/ 82254 w 266964"/>
                <a:gd name="connsiteY11" fmla="*/ 240989 h 310255"/>
                <a:gd name="connsiteX12" fmla="*/ 66380 w 266964"/>
                <a:gd name="connsiteY12" fmla="*/ 184710 h 310255"/>
                <a:gd name="connsiteX13" fmla="*/ 66380 w 266964"/>
                <a:gd name="connsiteY13" fmla="*/ 0 h 310255"/>
                <a:gd name="connsiteX14" fmla="*/ 0 w 266964"/>
                <a:gd name="connsiteY14" fmla="*/ 0 h 310255"/>
                <a:gd name="connsiteX15" fmla="*/ 0 w 266964"/>
                <a:gd name="connsiteY15" fmla="*/ 191925 h 310255"/>
                <a:gd name="connsiteX16" fmla="*/ 25975 w 266964"/>
                <a:gd name="connsiteY16" fmla="*/ 281394 h 310255"/>
                <a:gd name="connsiteX17" fmla="*/ 112558 w 266964"/>
                <a:gd name="connsiteY17" fmla="*/ 310255 h 310255"/>
                <a:gd name="connsiteX18" fmla="*/ 161621 w 266964"/>
                <a:gd name="connsiteY18" fmla="*/ 295825 h 310255"/>
                <a:gd name="connsiteX19" fmla="*/ 200584 w 266964"/>
                <a:gd name="connsiteY19" fmla="*/ 259749 h 31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6964" h="310255">
                  <a:moveTo>
                    <a:pt x="200584" y="259749"/>
                  </a:moveTo>
                  <a:lnTo>
                    <a:pt x="200584" y="259749"/>
                  </a:lnTo>
                  <a:lnTo>
                    <a:pt x="202027" y="301597"/>
                  </a:lnTo>
                  <a:lnTo>
                    <a:pt x="266964" y="301597"/>
                  </a:lnTo>
                  <a:lnTo>
                    <a:pt x="266964" y="0"/>
                  </a:lnTo>
                  <a:lnTo>
                    <a:pt x="200584" y="0"/>
                  </a:lnTo>
                  <a:lnTo>
                    <a:pt x="200584" y="174609"/>
                  </a:lnTo>
                  <a:cubicBezTo>
                    <a:pt x="200584" y="186153"/>
                    <a:pt x="199141" y="197698"/>
                    <a:pt x="196255" y="207799"/>
                  </a:cubicBezTo>
                  <a:cubicBezTo>
                    <a:pt x="193368" y="217900"/>
                    <a:pt x="189040" y="226559"/>
                    <a:pt x="183267" y="233774"/>
                  </a:cubicBezTo>
                  <a:cubicBezTo>
                    <a:pt x="177495" y="240989"/>
                    <a:pt x="170280" y="246761"/>
                    <a:pt x="160179" y="251090"/>
                  </a:cubicBezTo>
                  <a:cubicBezTo>
                    <a:pt x="151520" y="255419"/>
                    <a:pt x="138533" y="256863"/>
                    <a:pt x="125545" y="256863"/>
                  </a:cubicBezTo>
                  <a:cubicBezTo>
                    <a:pt x="106786" y="256863"/>
                    <a:pt x="92355" y="251090"/>
                    <a:pt x="82254" y="240989"/>
                  </a:cubicBezTo>
                  <a:cubicBezTo>
                    <a:pt x="72152" y="229445"/>
                    <a:pt x="66380" y="212128"/>
                    <a:pt x="66380" y="184710"/>
                  </a:cubicBezTo>
                  <a:lnTo>
                    <a:pt x="66380" y="0"/>
                  </a:lnTo>
                  <a:lnTo>
                    <a:pt x="0" y="0"/>
                  </a:lnTo>
                  <a:lnTo>
                    <a:pt x="0" y="191925"/>
                  </a:lnTo>
                  <a:cubicBezTo>
                    <a:pt x="0" y="232331"/>
                    <a:pt x="8658" y="261192"/>
                    <a:pt x="25975" y="281394"/>
                  </a:cubicBezTo>
                  <a:cubicBezTo>
                    <a:pt x="43291" y="301597"/>
                    <a:pt x="72152" y="310255"/>
                    <a:pt x="112558" y="310255"/>
                  </a:cubicBezTo>
                  <a:cubicBezTo>
                    <a:pt x="129874" y="310255"/>
                    <a:pt x="145748" y="305926"/>
                    <a:pt x="161621" y="295825"/>
                  </a:cubicBezTo>
                  <a:cubicBezTo>
                    <a:pt x="180381" y="287166"/>
                    <a:pt x="193368" y="275622"/>
                    <a:pt x="200584" y="259749"/>
                  </a:cubicBezTo>
                  <a:close/>
                </a:path>
              </a:pathLst>
            </a:custGeom>
            <a:solidFill>
              <a:srgbClr val="031B36"/>
            </a:solidFill>
            <a:ln w="14430" cap="flat">
              <a:noFill/>
              <a:prstDash val="solid"/>
              <a:miter/>
            </a:ln>
          </p:spPr>
          <p:txBody>
            <a:bodyPr rtlCol="0" anchor="ctr"/>
            <a:lstStyle/>
            <a:p>
              <a:endParaRPr lang="en-US"/>
            </a:p>
          </p:txBody>
        </p:sp>
        <p:sp>
          <p:nvSpPr>
            <p:cNvPr id="154" name="Freihandform: Form 153">
              <a:extLst>
                <a:ext uri="{FF2B5EF4-FFF2-40B4-BE49-F238E27FC236}">
                  <a16:creationId xmlns:a16="http://schemas.microsoft.com/office/drawing/2014/main" id="{3321B450-3771-4EEB-886A-848842A587D7}"/>
                </a:ext>
              </a:extLst>
            </p:cNvPr>
            <p:cNvSpPr/>
            <p:nvPr/>
          </p:nvSpPr>
          <p:spPr>
            <a:xfrm>
              <a:off x="5239499" y="3392221"/>
              <a:ext cx="301597" cy="320356"/>
            </a:xfrm>
            <a:custGeom>
              <a:avLst/>
              <a:gdLst>
                <a:gd name="connsiteX0" fmla="*/ 180381 w 301597"/>
                <a:gd name="connsiteY0" fmla="*/ 126988 h 320356"/>
                <a:gd name="connsiteX1" fmla="*/ 151520 w 301597"/>
                <a:gd name="connsiteY1" fmla="*/ 131317 h 320356"/>
                <a:gd name="connsiteX2" fmla="*/ 116887 w 301597"/>
                <a:gd name="connsiteY2" fmla="*/ 135647 h 320356"/>
                <a:gd name="connsiteX3" fmla="*/ 75039 w 301597"/>
                <a:gd name="connsiteY3" fmla="*/ 142862 h 320356"/>
                <a:gd name="connsiteX4" fmla="*/ 37519 w 301597"/>
                <a:gd name="connsiteY4" fmla="*/ 157292 h 320356"/>
                <a:gd name="connsiteX5" fmla="*/ 10102 w 301597"/>
                <a:gd name="connsiteY5" fmla="*/ 184710 h 320356"/>
                <a:gd name="connsiteX6" fmla="*/ 0 w 301597"/>
                <a:gd name="connsiteY6" fmla="*/ 230888 h 320356"/>
                <a:gd name="connsiteX7" fmla="*/ 8658 w 301597"/>
                <a:gd name="connsiteY7" fmla="*/ 269850 h 320356"/>
                <a:gd name="connsiteX8" fmla="*/ 31747 w 301597"/>
                <a:gd name="connsiteY8" fmla="*/ 297268 h 320356"/>
                <a:gd name="connsiteX9" fmla="*/ 64937 w 301597"/>
                <a:gd name="connsiteY9" fmla="*/ 313142 h 320356"/>
                <a:gd name="connsiteX10" fmla="*/ 103900 w 301597"/>
                <a:gd name="connsiteY10" fmla="*/ 318914 h 320356"/>
                <a:gd name="connsiteX11" fmla="*/ 160179 w 301597"/>
                <a:gd name="connsiteY11" fmla="*/ 310255 h 320356"/>
                <a:gd name="connsiteX12" fmla="*/ 209242 w 301597"/>
                <a:gd name="connsiteY12" fmla="*/ 282838 h 320356"/>
                <a:gd name="connsiteX13" fmla="*/ 226559 w 301597"/>
                <a:gd name="connsiteY13" fmla="*/ 311698 h 320356"/>
                <a:gd name="connsiteX14" fmla="*/ 259749 w 301597"/>
                <a:gd name="connsiteY14" fmla="*/ 320357 h 320356"/>
                <a:gd name="connsiteX15" fmla="*/ 269850 w 301597"/>
                <a:gd name="connsiteY15" fmla="*/ 320357 h 320356"/>
                <a:gd name="connsiteX16" fmla="*/ 281395 w 301597"/>
                <a:gd name="connsiteY16" fmla="*/ 318914 h 320356"/>
                <a:gd name="connsiteX17" fmla="*/ 292939 w 301597"/>
                <a:gd name="connsiteY17" fmla="*/ 316028 h 320356"/>
                <a:gd name="connsiteX18" fmla="*/ 301597 w 301597"/>
                <a:gd name="connsiteY18" fmla="*/ 313142 h 320356"/>
                <a:gd name="connsiteX19" fmla="*/ 301597 w 301597"/>
                <a:gd name="connsiteY19" fmla="*/ 266964 h 320356"/>
                <a:gd name="connsiteX20" fmla="*/ 292939 w 301597"/>
                <a:gd name="connsiteY20" fmla="*/ 268407 h 320356"/>
                <a:gd name="connsiteX21" fmla="*/ 285724 w 301597"/>
                <a:gd name="connsiteY21" fmla="*/ 268407 h 320356"/>
                <a:gd name="connsiteX22" fmla="*/ 272736 w 301597"/>
                <a:gd name="connsiteY22" fmla="*/ 262635 h 320356"/>
                <a:gd name="connsiteX23" fmla="*/ 269850 w 301597"/>
                <a:gd name="connsiteY23" fmla="*/ 245318 h 320356"/>
                <a:gd name="connsiteX24" fmla="*/ 269850 w 301597"/>
                <a:gd name="connsiteY24" fmla="*/ 88026 h 320356"/>
                <a:gd name="connsiteX25" fmla="*/ 259749 w 301597"/>
                <a:gd name="connsiteY25" fmla="*/ 47621 h 320356"/>
                <a:gd name="connsiteX26" fmla="*/ 232331 w 301597"/>
                <a:gd name="connsiteY26" fmla="*/ 20203 h 320356"/>
                <a:gd name="connsiteX27" fmla="*/ 193368 w 301597"/>
                <a:gd name="connsiteY27" fmla="*/ 4329 h 320356"/>
                <a:gd name="connsiteX28" fmla="*/ 150077 w 301597"/>
                <a:gd name="connsiteY28" fmla="*/ 0 h 320356"/>
                <a:gd name="connsiteX29" fmla="*/ 101013 w 301597"/>
                <a:gd name="connsiteY29" fmla="*/ 4329 h 320356"/>
                <a:gd name="connsiteX30" fmla="*/ 57722 w 301597"/>
                <a:gd name="connsiteY30" fmla="*/ 20203 h 320356"/>
                <a:gd name="connsiteX31" fmla="*/ 25975 w 301597"/>
                <a:gd name="connsiteY31" fmla="*/ 50507 h 320356"/>
                <a:gd name="connsiteX32" fmla="*/ 11544 w 301597"/>
                <a:gd name="connsiteY32" fmla="*/ 99570 h 320356"/>
                <a:gd name="connsiteX33" fmla="*/ 77925 w 301597"/>
                <a:gd name="connsiteY33" fmla="*/ 99570 h 320356"/>
                <a:gd name="connsiteX34" fmla="*/ 98127 w 301597"/>
                <a:gd name="connsiteY34" fmla="*/ 63494 h 320356"/>
                <a:gd name="connsiteX35" fmla="*/ 144305 w 301597"/>
                <a:gd name="connsiteY35" fmla="*/ 51950 h 320356"/>
                <a:gd name="connsiteX36" fmla="*/ 165951 w 301597"/>
                <a:gd name="connsiteY36" fmla="*/ 53393 h 320356"/>
                <a:gd name="connsiteX37" fmla="*/ 186153 w 301597"/>
                <a:gd name="connsiteY37" fmla="*/ 59165 h 320356"/>
                <a:gd name="connsiteX38" fmla="*/ 202027 w 301597"/>
                <a:gd name="connsiteY38" fmla="*/ 72152 h 320356"/>
                <a:gd name="connsiteX39" fmla="*/ 207799 w 301597"/>
                <a:gd name="connsiteY39" fmla="*/ 93798 h 320356"/>
                <a:gd name="connsiteX40" fmla="*/ 200584 w 301597"/>
                <a:gd name="connsiteY40" fmla="*/ 115444 h 320356"/>
                <a:gd name="connsiteX41" fmla="*/ 180381 w 301597"/>
                <a:gd name="connsiteY41" fmla="*/ 126988 h 320356"/>
                <a:gd name="connsiteX42" fmla="*/ 203470 w 301597"/>
                <a:gd name="connsiteY42" fmla="*/ 209242 h 320356"/>
                <a:gd name="connsiteX43" fmla="*/ 196255 w 301597"/>
                <a:gd name="connsiteY43" fmla="*/ 235217 h 320356"/>
                <a:gd name="connsiteX44" fmla="*/ 177495 w 301597"/>
                <a:gd name="connsiteY44" fmla="*/ 252533 h 320356"/>
                <a:gd name="connsiteX45" fmla="*/ 152963 w 301597"/>
                <a:gd name="connsiteY45" fmla="*/ 262635 h 320356"/>
                <a:gd name="connsiteX46" fmla="*/ 128431 w 301597"/>
                <a:gd name="connsiteY46" fmla="*/ 265521 h 320356"/>
                <a:gd name="connsiteX47" fmla="*/ 108229 w 301597"/>
                <a:gd name="connsiteY47" fmla="*/ 264078 h 320356"/>
                <a:gd name="connsiteX48" fmla="*/ 88026 w 301597"/>
                <a:gd name="connsiteY48" fmla="*/ 258306 h 320356"/>
                <a:gd name="connsiteX49" fmla="*/ 72152 w 301597"/>
                <a:gd name="connsiteY49" fmla="*/ 246761 h 320356"/>
                <a:gd name="connsiteX50" fmla="*/ 66380 w 301597"/>
                <a:gd name="connsiteY50" fmla="*/ 228002 h 320356"/>
                <a:gd name="connsiteX51" fmla="*/ 70709 w 301597"/>
                <a:gd name="connsiteY51" fmla="*/ 206356 h 320356"/>
                <a:gd name="connsiteX52" fmla="*/ 82254 w 301597"/>
                <a:gd name="connsiteY52" fmla="*/ 191925 h 320356"/>
                <a:gd name="connsiteX53" fmla="*/ 99570 w 301597"/>
                <a:gd name="connsiteY53" fmla="*/ 183267 h 320356"/>
                <a:gd name="connsiteX54" fmla="*/ 119773 w 301597"/>
                <a:gd name="connsiteY54" fmla="*/ 178938 h 320356"/>
                <a:gd name="connsiteX55" fmla="*/ 164508 w 301597"/>
                <a:gd name="connsiteY55" fmla="*/ 173166 h 320356"/>
                <a:gd name="connsiteX56" fmla="*/ 202027 w 301597"/>
                <a:gd name="connsiteY56" fmla="*/ 161621 h 320356"/>
                <a:gd name="connsiteX57" fmla="*/ 202027 w 301597"/>
                <a:gd name="connsiteY57" fmla="*/ 209242 h 32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01597" h="320356">
                  <a:moveTo>
                    <a:pt x="180381" y="126988"/>
                  </a:moveTo>
                  <a:cubicBezTo>
                    <a:pt x="171723" y="129874"/>
                    <a:pt x="163064" y="131317"/>
                    <a:pt x="151520" y="131317"/>
                  </a:cubicBezTo>
                  <a:cubicBezTo>
                    <a:pt x="139976" y="132760"/>
                    <a:pt x="128431" y="134204"/>
                    <a:pt x="116887" y="135647"/>
                  </a:cubicBezTo>
                  <a:cubicBezTo>
                    <a:pt x="102457" y="137090"/>
                    <a:pt x="89469" y="139976"/>
                    <a:pt x="75039" y="142862"/>
                  </a:cubicBezTo>
                  <a:cubicBezTo>
                    <a:pt x="60608" y="145748"/>
                    <a:pt x="49064" y="150077"/>
                    <a:pt x="37519" y="157292"/>
                  </a:cubicBezTo>
                  <a:cubicBezTo>
                    <a:pt x="25975" y="164508"/>
                    <a:pt x="17317" y="173166"/>
                    <a:pt x="10102" y="184710"/>
                  </a:cubicBezTo>
                  <a:cubicBezTo>
                    <a:pt x="2886" y="196255"/>
                    <a:pt x="0" y="212128"/>
                    <a:pt x="0" y="230888"/>
                  </a:cubicBezTo>
                  <a:cubicBezTo>
                    <a:pt x="0" y="245318"/>
                    <a:pt x="2886" y="258306"/>
                    <a:pt x="8658" y="269850"/>
                  </a:cubicBezTo>
                  <a:cubicBezTo>
                    <a:pt x="14430" y="281394"/>
                    <a:pt x="21646" y="290053"/>
                    <a:pt x="31747" y="297268"/>
                  </a:cubicBezTo>
                  <a:cubicBezTo>
                    <a:pt x="41848" y="304483"/>
                    <a:pt x="51950" y="310255"/>
                    <a:pt x="64937" y="313142"/>
                  </a:cubicBezTo>
                  <a:cubicBezTo>
                    <a:pt x="77925" y="317471"/>
                    <a:pt x="90912" y="318914"/>
                    <a:pt x="103900" y="318914"/>
                  </a:cubicBezTo>
                  <a:cubicBezTo>
                    <a:pt x="121216" y="318914"/>
                    <a:pt x="139976" y="316028"/>
                    <a:pt x="160179" y="310255"/>
                  </a:cubicBezTo>
                  <a:cubicBezTo>
                    <a:pt x="178938" y="304483"/>
                    <a:pt x="196255" y="294382"/>
                    <a:pt x="209242" y="282838"/>
                  </a:cubicBezTo>
                  <a:cubicBezTo>
                    <a:pt x="212128" y="295825"/>
                    <a:pt x="217900" y="305926"/>
                    <a:pt x="226559" y="311698"/>
                  </a:cubicBezTo>
                  <a:cubicBezTo>
                    <a:pt x="235217" y="317471"/>
                    <a:pt x="246761" y="320357"/>
                    <a:pt x="259749" y="320357"/>
                  </a:cubicBezTo>
                  <a:cubicBezTo>
                    <a:pt x="262635" y="320357"/>
                    <a:pt x="265521" y="320357"/>
                    <a:pt x="269850" y="320357"/>
                  </a:cubicBezTo>
                  <a:cubicBezTo>
                    <a:pt x="274179" y="320357"/>
                    <a:pt x="277066" y="318914"/>
                    <a:pt x="281395" y="318914"/>
                  </a:cubicBezTo>
                  <a:cubicBezTo>
                    <a:pt x="285724" y="317471"/>
                    <a:pt x="288610" y="317471"/>
                    <a:pt x="292939" y="316028"/>
                  </a:cubicBezTo>
                  <a:cubicBezTo>
                    <a:pt x="297268" y="314585"/>
                    <a:pt x="300154" y="314585"/>
                    <a:pt x="301597" y="313142"/>
                  </a:cubicBezTo>
                  <a:lnTo>
                    <a:pt x="301597" y="266964"/>
                  </a:lnTo>
                  <a:cubicBezTo>
                    <a:pt x="298711" y="268407"/>
                    <a:pt x="294382" y="268407"/>
                    <a:pt x="292939" y="268407"/>
                  </a:cubicBezTo>
                  <a:cubicBezTo>
                    <a:pt x="291496" y="268407"/>
                    <a:pt x="287167" y="268407"/>
                    <a:pt x="285724" y="268407"/>
                  </a:cubicBezTo>
                  <a:cubicBezTo>
                    <a:pt x="279951" y="268407"/>
                    <a:pt x="275622" y="266964"/>
                    <a:pt x="272736" y="262635"/>
                  </a:cubicBezTo>
                  <a:cubicBezTo>
                    <a:pt x="271293" y="259749"/>
                    <a:pt x="269850" y="253977"/>
                    <a:pt x="269850" y="245318"/>
                  </a:cubicBezTo>
                  <a:lnTo>
                    <a:pt x="269850" y="88026"/>
                  </a:lnTo>
                  <a:cubicBezTo>
                    <a:pt x="269850" y="72152"/>
                    <a:pt x="266964" y="59165"/>
                    <a:pt x="259749" y="47621"/>
                  </a:cubicBezTo>
                  <a:cubicBezTo>
                    <a:pt x="252534" y="36076"/>
                    <a:pt x="243875" y="27418"/>
                    <a:pt x="232331" y="20203"/>
                  </a:cubicBezTo>
                  <a:cubicBezTo>
                    <a:pt x="220786" y="12987"/>
                    <a:pt x="207799" y="8658"/>
                    <a:pt x="193368" y="4329"/>
                  </a:cubicBezTo>
                  <a:cubicBezTo>
                    <a:pt x="178938" y="1443"/>
                    <a:pt x="164508" y="0"/>
                    <a:pt x="150077" y="0"/>
                  </a:cubicBezTo>
                  <a:cubicBezTo>
                    <a:pt x="132761" y="0"/>
                    <a:pt x="116887" y="1443"/>
                    <a:pt x="101013" y="4329"/>
                  </a:cubicBezTo>
                  <a:cubicBezTo>
                    <a:pt x="85140" y="7215"/>
                    <a:pt x="70709" y="12987"/>
                    <a:pt x="57722" y="20203"/>
                  </a:cubicBezTo>
                  <a:cubicBezTo>
                    <a:pt x="44735" y="27418"/>
                    <a:pt x="34633" y="38962"/>
                    <a:pt x="25975" y="50507"/>
                  </a:cubicBezTo>
                  <a:cubicBezTo>
                    <a:pt x="17317" y="63494"/>
                    <a:pt x="12987" y="79368"/>
                    <a:pt x="11544" y="99570"/>
                  </a:cubicBezTo>
                  <a:lnTo>
                    <a:pt x="77925" y="99570"/>
                  </a:lnTo>
                  <a:cubicBezTo>
                    <a:pt x="79368" y="83697"/>
                    <a:pt x="86583" y="70709"/>
                    <a:pt x="98127" y="63494"/>
                  </a:cubicBezTo>
                  <a:cubicBezTo>
                    <a:pt x="109672" y="56279"/>
                    <a:pt x="125545" y="51950"/>
                    <a:pt x="144305" y="51950"/>
                  </a:cubicBezTo>
                  <a:cubicBezTo>
                    <a:pt x="151520" y="51950"/>
                    <a:pt x="157292" y="51950"/>
                    <a:pt x="165951" y="53393"/>
                  </a:cubicBezTo>
                  <a:cubicBezTo>
                    <a:pt x="173166" y="54836"/>
                    <a:pt x="180381" y="56279"/>
                    <a:pt x="186153" y="59165"/>
                  </a:cubicBezTo>
                  <a:cubicBezTo>
                    <a:pt x="191925" y="62051"/>
                    <a:pt x="197698" y="66380"/>
                    <a:pt x="202027" y="72152"/>
                  </a:cubicBezTo>
                  <a:cubicBezTo>
                    <a:pt x="206356" y="77925"/>
                    <a:pt x="207799" y="85140"/>
                    <a:pt x="207799" y="93798"/>
                  </a:cubicBezTo>
                  <a:cubicBezTo>
                    <a:pt x="207799" y="103900"/>
                    <a:pt x="204913" y="111115"/>
                    <a:pt x="200584" y="115444"/>
                  </a:cubicBezTo>
                  <a:cubicBezTo>
                    <a:pt x="196255" y="119773"/>
                    <a:pt x="189040" y="124102"/>
                    <a:pt x="180381" y="126988"/>
                  </a:cubicBezTo>
                  <a:close/>
                  <a:moveTo>
                    <a:pt x="203470" y="209242"/>
                  </a:moveTo>
                  <a:cubicBezTo>
                    <a:pt x="203470" y="219343"/>
                    <a:pt x="200584" y="228002"/>
                    <a:pt x="196255" y="235217"/>
                  </a:cubicBezTo>
                  <a:cubicBezTo>
                    <a:pt x="190483" y="242432"/>
                    <a:pt x="184710" y="248204"/>
                    <a:pt x="177495" y="252533"/>
                  </a:cubicBezTo>
                  <a:cubicBezTo>
                    <a:pt x="170280" y="256863"/>
                    <a:pt x="161622" y="261192"/>
                    <a:pt x="152963" y="262635"/>
                  </a:cubicBezTo>
                  <a:cubicBezTo>
                    <a:pt x="144305" y="264078"/>
                    <a:pt x="137090" y="265521"/>
                    <a:pt x="128431" y="265521"/>
                  </a:cubicBezTo>
                  <a:cubicBezTo>
                    <a:pt x="122659" y="265521"/>
                    <a:pt x="115444" y="265521"/>
                    <a:pt x="108229" y="264078"/>
                  </a:cubicBezTo>
                  <a:cubicBezTo>
                    <a:pt x="101013" y="262635"/>
                    <a:pt x="93798" y="261192"/>
                    <a:pt x="88026" y="258306"/>
                  </a:cubicBezTo>
                  <a:cubicBezTo>
                    <a:pt x="82254" y="255420"/>
                    <a:pt x="76481" y="251090"/>
                    <a:pt x="72152" y="246761"/>
                  </a:cubicBezTo>
                  <a:cubicBezTo>
                    <a:pt x="67823" y="240989"/>
                    <a:pt x="66380" y="235217"/>
                    <a:pt x="66380" y="228002"/>
                  </a:cubicBezTo>
                  <a:cubicBezTo>
                    <a:pt x="66380" y="219343"/>
                    <a:pt x="67823" y="212128"/>
                    <a:pt x="70709" y="206356"/>
                  </a:cubicBezTo>
                  <a:cubicBezTo>
                    <a:pt x="73596" y="200584"/>
                    <a:pt x="77925" y="194812"/>
                    <a:pt x="82254" y="191925"/>
                  </a:cubicBezTo>
                  <a:cubicBezTo>
                    <a:pt x="88026" y="187596"/>
                    <a:pt x="93798" y="184710"/>
                    <a:pt x="99570" y="183267"/>
                  </a:cubicBezTo>
                  <a:cubicBezTo>
                    <a:pt x="106786" y="181824"/>
                    <a:pt x="112558" y="178938"/>
                    <a:pt x="119773" y="178938"/>
                  </a:cubicBezTo>
                  <a:cubicBezTo>
                    <a:pt x="134203" y="176052"/>
                    <a:pt x="148634" y="174609"/>
                    <a:pt x="164508" y="173166"/>
                  </a:cubicBezTo>
                  <a:cubicBezTo>
                    <a:pt x="178938" y="171723"/>
                    <a:pt x="191925" y="167394"/>
                    <a:pt x="202027" y="161621"/>
                  </a:cubicBezTo>
                  <a:lnTo>
                    <a:pt x="202027" y="209242"/>
                  </a:lnTo>
                  <a:close/>
                </a:path>
              </a:pathLst>
            </a:custGeom>
            <a:solidFill>
              <a:srgbClr val="031B36"/>
            </a:solidFill>
            <a:ln w="14430" cap="flat">
              <a:noFill/>
              <a:prstDash val="solid"/>
              <a:miter/>
            </a:ln>
          </p:spPr>
          <p:txBody>
            <a:bodyPr rtlCol="0" anchor="ctr"/>
            <a:lstStyle/>
            <a:p>
              <a:endParaRPr lang="en-US"/>
            </a:p>
          </p:txBody>
        </p:sp>
        <p:sp>
          <p:nvSpPr>
            <p:cNvPr id="156" name="Freihandform: Form 155">
              <a:extLst>
                <a:ext uri="{FF2B5EF4-FFF2-40B4-BE49-F238E27FC236}">
                  <a16:creationId xmlns:a16="http://schemas.microsoft.com/office/drawing/2014/main" id="{3A8A4CDE-1CF6-4337-9038-FEF2E2AEC264}"/>
                </a:ext>
              </a:extLst>
            </p:cNvPr>
            <p:cNvSpPr/>
            <p:nvPr/>
          </p:nvSpPr>
          <p:spPr>
            <a:xfrm>
              <a:off x="5571400" y="3285436"/>
              <a:ext cx="66380" cy="417040"/>
            </a:xfrm>
            <a:custGeom>
              <a:avLst/>
              <a:gdLst>
                <a:gd name="connsiteX0" fmla="*/ 0 w 66380"/>
                <a:gd name="connsiteY0" fmla="*/ 0 h 417040"/>
                <a:gd name="connsiteX1" fmla="*/ 66380 w 66380"/>
                <a:gd name="connsiteY1" fmla="*/ 0 h 417040"/>
                <a:gd name="connsiteX2" fmla="*/ 66380 w 66380"/>
                <a:gd name="connsiteY2" fmla="*/ 417041 h 417040"/>
                <a:gd name="connsiteX3" fmla="*/ 0 w 66380"/>
                <a:gd name="connsiteY3" fmla="*/ 417041 h 417040"/>
              </a:gdLst>
              <a:ahLst/>
              <a:cxnLst>
                <a:cxn ang="0">
                  <a:pos x="connsiteX0" y="connsiteY0"/>
                </a:cxn>
                <a:cxn ang="0">
                  <a:pos x="connsiteX1" y="connsiteY1"/>
                </a:cxn>
                <a:cxn ang="0">
                  <a:pos x="connsiteX2" y="connsiteY2"/>
                </a:cxn>
                <a:cxn ang="0">
                  <a:pos x="connsiteX3" y="connsiteY3"/>
                </a:cxn>
              </a:cxnLst>
              <a:rect l="l" t="t" r="r" b="b"/>
              <a:pathLst>
                <a:path w="66380" h="417040">
                  <a:moveTo>
                    <a:pt x="0" y="0"/>
                  </a:moveTo>
                  <a:lnTo>
                    <a:pt x="66380" y="0"/>
                  </a:lnTo>
                  <a:lnTo>
                    <a:pt x="66380" y="417041"/>
                  </a:lnTo>
                  <a:lnTo>
                    <a:pt x="0" y="417041"/>
                  </a:lnTo>
                  <a:close/>
                </a:path>
              </a:pathLst>
            </a:custGeom>
            <a:solidFill>
              <a:srgbClr val="031B36"/>
            </a:solidFill>
            <a:ln w="14430" cap="flat">
              <a:noFill/>
              <a:prstDash val="solid"/>
              <a:miter/>
            </a:ln>
          </p:spPr>
          <p:txBody>
            <a:bodyPr rtlCol="0" anchor="ctr"/>
            <a:lstStyle/>
            <a:p>
              <a:endParaRPr lang="en-US"/>
            </a:p>
          </p:txBody>
        </p:sp>
        <p:sp>
          <p:nvSpPr>
            <p:cNvPr id="157" name="Freihandform: Form 156">
              <a:extLst>
                <a:ext uri="{FF2B5EF4-FFF2-40B4-BE49-F238E27FC236}">
                  <a16:creationId xmlns:a16="http://schemas.microsoft.com/office/drawing/2014/main" id="{1AA26087-0A99-415D-82E5-245766509556}"/>
                </a:ext>
              </a:extLst>
            </p:cNvPr>
            <p:cNvSpPr/>
            <p:nvPr/>
          </p:nvSpPr>
          <p:spPr>
            <a:xfrm>
              <a:off x="5688287" y="3400880"/>
              <a:ext cx="66380" cy="301597"/>
            </a:xfrm>
            <a:custGeom>
              <a:avLst/>
              <a:gdLst>
                <a:gd name="connsiteX0" fmla="*/ 0 w 66380"/>
                <a:gd name="connsiteY0" fmla="*/ 0 h 301597"/>
                <a:gd name="connsiteX1" fmla="*/ 66380 w 66380"/>
                <a:gd name="connsiteY1" fmla="*/ 0 h 301597"/>
                <a:gd name="connsiteX2" fmla="*/ 66380 w 66380"/>
                <a:gd name="connsiteY2" fmla="*/ 301597 h 301597"/>
                <a:gd name="connsiteX3" fmla="*/ 0 w 66380"/>
                <a:gd name="connsiteY3" fmla="*/ 301597 h 301597"/>
              </a:gdLst>
              <a:ahLst/>
              <a:cxnLst>
                <a:cxn ang="0">
                  <a:pos x="connsiteX0" y="connsiteY0"/>
                </a:cxn>
                <a:cxn ang="0">
                  <a:pos x="connsiteX1" y="connsiteY1"/>
                </a:cxn>
                <a:cxn ang="0">
                  <a:pos x="connsiteX2" y="connsiteY2"/>
                </a:cxn>
                <a:cxn ang="0">
                  <a:pos x="connsiteX3" y="connsiteY3"/>
                </a:cxn>
              </a:cxnLst>
              <a:rect l="l" t="t" r="r" b="b"/>
              <a:pathLst>
                <a:path w="66380" h="301597">
                  <a:moveTo>
                    <a:pt x="0" y="0"/>
                  </a:moveTo>
                  <a:lnTo>
                    <a:pt x="66380" y="0"/>
                  </a:lnTo>
                  <a:lnTo>
                    <a:pt x="66380" y="301597"/>
                  </a:lnTo>
                  <a:lnTo>
                    <a:pt x="0" y="301597"/>
                  </a:lnTo>
                  <a:close/>
                </a:path>
              </a:pathLst>
            </a:custGeom>
            <a:solidFill>
              <a:srgbClr val="031B36"/>
            </a:solidFill>
            <a:ln w="14430" cap="flat">
              <a:noFill/>
              <a:prstDash val="solid"/>
              <a:miter/>
            </a:ln>
          </p:spPr>
          <p:txBody>
            <a:bodyPr rtlCol="0" anchor="ctr"/>
            <a:lstStyle/>
            <a:p>
              <a:endParaRPr lang="en-US"/>
            </a:p>
          </p:txBody>
        </p:sp>
        <p:sp>
          <p:nvSpPr>
            <p:cNvPr id="158" name="Freihandform: Form 157">
              <a:extLst>
                <a:ext uri="{FF2B5EF4-FFF2-40B4-BE49-F238E27FC236}">
                  <a16:creationId xmlns:a16="http://schemas.microsoft.com/office/drawing/2014/main" id="{A192BFC6-51C5-4F61-A05B-61557586E138}"/>
                </a:ext>
              </a:extLst>
            </p:cNvPr>
            <p:cNvSpPr/>
            <p:nvPr/>
          </p:nvSpPr>
          <p:spPr>
            <a:xfrm>
              <a:off x="5688287" y="3285436"/>
              <a:ext cx="66380" cy="63494"/>
            </a:xfrm>
            <a:custGeom>
              <a:avLst/>
              <a:gdLst>
                <a:gd name="connsiteX0" fmla="*/ 0 w 66380"/>
                <a:gd name="connsiteY0" fmla="*/ 0 h 63494"/>
                <a:gd name="connsiteX1" fmla="*/ 66380 w 66380"/>
                <a:gd name="connsiteY1" fmla="*/ 0 h 63494"/>
                <a:gd name="connsiteX2" fmla="*/ 66380 w 66380"/>
                <a:gd name="connsiteY2" fmla="*/ 63494 h 63494"/>
                <a:gd name="connsiteX3" fmla="*/ 0 w 66380"/>
                <a:gd name="connsiteY3" fmla="*/ 63494 h 63494"/>
              </a:gdLst>
              <a:ahLst/>
              <a:cxnLst>
                <a:cxn ang="0">
                  <a:pos x="connsiteX0" y="connsiteY0"/>
                </a:cxn>
                <a:cxn ang="0">
                  <a:pos x="connsiteX1" y="connsiteY1"/>
                </a:cxn>
                <a:cxn ang="0">
                  <a:pos x="connsiteX2" y="connsiteY2"/>
                </a:cxn>
                <a:cxn ang="0">
                  <a:pos x="connsiteX3" y="connsiteY3"/>
                </a:cxn>
              </a:cxnLst>
              <a:rect l="l" t="t" r="r" b="b"/>
              <a:pathLst>
                <a:path w="66380" h="63494">
                  <a:moveTo>
                    <a:pt x="0" y="0"/>
                  </a:moveTo>
                  <a:lnTo>
                    <a:pt x="66380" y="0"/>
                  </a:lnTo>
                  <a:lnTo>
                    <a:pt x="66380" y="63494"/>
                  </a:lnTo>
                  <a:lnTo>
                    <a:pt x="0" y="63494"/>
                  </a:lnTo>
                  <a:close/>
                </a:path>
              </a:pathLst>
            </a:custGeom>
            <a:solidFill>
              <a:srgbClr val="031B36"/>
            </a:solidFill>
            <a:ln w="14430" cap="flat">
              <a:noFill/>
              <a:prstDash val="solid"/>
              <a:miter/>
            </a:ln>
          </p:spPr>
          <p:txBody>
            <a:bodyPr rtlCol="0" anchor="ctr"/>
            <a:lstStyle/>
            <a:p>
              <a:endParaRPr lang="en-US"/>
            </a:p>
          </p:txBody>
        </p:sp>
        <p:sp>
          <p:nvSpPr>
            <p:cNvPr id="159" name="Freihandform: Form 158">
              <a:extLst>
                <a:ext uri="{FF2B5EF4-FFF2-40B4-BE49-F238E27FC236}">
                  <a16:creationId xmlns:a16="http://schemas.microsoft.com/office/drawing/2014/main" id="{C40A6655-0CD1-4F28-8A25-BC899CE498C8}"/>
                </a:ext>
              </a:extLst>
            </p:cNvPr>
            <p:cNvSpPr/>
            <p:nvPr/>
          </p:nvSpPr>
          <p:spPr>
            <a:xfrm>
              <a:off x="5796516" y="3309968"/>
              <a:ext cx="177494" cy="393952"/>
            </a:xfrm>
            <a:custGeom>
              <a:avLst/>
              <a:gdLst>
                <a:gd name="connsiteX0" fmla="*/ 177495 w 177494"/>
                <a:gd name="connsiteY0" fmla="*/ 139976 h 393952"/>
                <a:gd name="connsiteX1" fmla="*/ 177495 w 177494"/>
                <a:gd name="connsiteY1" fmla="*/ 90912 h 393952"/>
                <a:gd name="connsiteX2" fmla="*/ 116887 w 177494"/>
                <a:gd name="connsiteY2" fmla="*/ 90912 h 393952"/>
                <a:gd name="connsiteX3" fmla="*/ 116887 w 177494"/>
                <a:gd name="connsiteY3" fmla="*/ 0 h 393952"/>
                <a:gd name="connsiteX4" fmla="*/ 50507 w 177494"/>
                <a:gd name="connsiteY4" fmla="*/ 0 h 393952"/>
                <a:gd name="connsiteX5" fmla="*/ 50507 w 177494"/>
                <a:gd name="connsiteY5" fmla="*/ 90912 h 393952"/>
                <a:gd name="connsiteX6" fmla="*/ 0 w 177494"/>
                <a:gd name="connsiteY6" fmla="*/ 90912 h 393952"/>
                <a:gd name="connsiteX7" fmla="*/ 0 w 177494"/>
                <a:gd name="connsiteY7" fmla="*/ 139976 h 393952"/>
                <a:gd name="connsiteX8" fmla="*/ 50507 w 177494"/>
                <a:gd name="connsiteY8" fmla="*/ 139976 h 393952"/>
                <a:gd name="connsiteX9" fmla="*/ 50507 w 177494"/>
                <a:gd name="connsiteY9" fmla="*/ 317471 h 393952"/>
                <a:gd name="connsiteX10" fmla="*/ 54836 w 177494"/>
                <a:gd name="connsiteY10" fmla="*/ 350661 h 393952"/>
                <a:gd name="connsiteX11" fmla="*/ 66380 w 177494"/>
                <a:gd name="connsiteY11" fmla="*/ 375193 h 393952"/>
                <a:gd name="connsiteX12" fmla="*/ 90912 w 177494"/>
                <a:gd name="connsiteY12" fmla="*/ 389623 h 393952"/>
                <a:gd name="connsiteX13" fmla="*/ 132760 w 177494"/>
                <a:gd name="connsiteY13" fmla="*/ 393952 h 393952"/>
                <a:gd name="connsiteX14" fmla="*/ 154406 w 177494"/>
                <a:gd name="connsiteY14" fmla="*/ 392509 h 393952"/>
                <a:gd name="connsiteX15" fmla="*/ 176052 w 177494"/>
                <a:gd name="connsiteY15" fmla="*/ 389623 h 393952"/>
                <a:gd name="connsiteX16" fmla="*/ 176052 w 177494"/>
                <a:gd name="connsiteY16" fmla="*/ 337673 h 393952"/>
                <a:gd name="connsiteX17" fmla="*/ 161621 w 177494"/>
                <a:gd name="connsiteY17" fmla="*/ 339116 h 393952"/>
                <a:gd name="connsiteX18" fmla="*/ 147191 w 177494"/>
                <a:gd name="connsiteY18" fmla="*/ 339116 h 393952"/>
                <a:gd name="connsiteX19" fmla="*/ 129874 w 177494"/>
                <a:gd name="connsiteY19" fmla="*/ 336230 h 393952"/>
                <a:gd name="connsiteX20" fmla="*/ 119773 w 177494"/>
                <a:gd name="connsiteY20" fmla="*/ 329015 h 393952"/>
                <a:gd name="connsiteX21" fmla="*/ 115444 w 177494"/>
                <a:gd name="connsiteY21" fmla="*/ 316028 h 393952"/>
                <a:gd name="connsiteX22" fmla="*/ 114001 w 177494"/>
                <a:gd name="connsiteY22" fmla="*/ 297268 h 393952"/>
                <a:gd name="connsiteX23" fmla="*/ 114001 w 177494"/>
                <a:gd name="connsiteY23" fmla="*/ 139976 h 393952"/>
                <a:gd name="connsiteX24" fmla="*/ 177495 w 177494"/>
                <a:gd name="connsiteY24" fmla="*/ 139976 h 39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77494" h="393952">
                  <a:moveTo>
                    <a:pt x="177495" y="139976"/>
                  </a:moveTo>
                  <a:lnTo>
                    <a:pt x="177495" y="90912"/>
                  </a:lnTo>
                  <a:lnTo>
                    <a:pt x="116887" y="90912"/>
                  </a:lnTo>
                  <a:lnTo>
                    <a:pt x="116887" y="0"/>
                  </a:lnTo>
                  <a:lnTo>
                    <a:pt x="50507" y="0"/>
                  </a:lnTo>
                  <a:lnTo>
                    <a:pt x="50507" y="90912"/>
                  </a:lnTo>
                  <a:lnTo>
                    <a:pt x="0" y="90912"/>
                  </a:lnTo>
                  <a:lnTo>
                    <a:pt x="0" y="139976"/>
                  </a:lnTo>
                  <a:lnTo>
                    <a:pt x="50507" y="139976"/>
                  </a:lnTo>
                  <a:lnTo>
                    <a:pt x="50507" y="317471"/>
                  </a:lnTo>
                  <a:cubicBezTo>
                    <a:pt x="50507" y="330458"/>
                    <a:pt x="51950" y="340559"/>
                    <a:pt x="54836" y="350661"/>
                  </a:cubicBezTo>
                  <a:cubicBezTo>
                    <a:pt x="56279" y="360762"/>
                    <a:pt x="60608" y="367977"/>
                    <a:pt x="66380" y="375193"/>
                  </a:cubicBezTo>
                  <a:cubicBezTo>
                    <a:pt x="72152" y="380965"/>
                    <a:pt x="80811" y="386737"/>
                    <a:pt x="90912" y="389623"/>
                  </a:cubicBezTo>
                  <a:cubicBezTo>
                    <a:pt x="101013" y="392509"/>
                    <a:pt x="115444" y="393952"/>
                    <a:pt x="132760" y="393952"/>
                  </a:cubicBezTo>
                  <a:cubicBezTo>
                    <a:pt x="139975" y="393952"/>
                    <a:pt x="147191" y="393952"/>
                    <a:pt x="154406" y="392509"/>
                  </a:cubicBezTo>
                  <a:cubicBezTo>
                    <a:pt x="161621" y="391066"/>
                    <a:pt x="168836" y="391066"/>
                    <a:pt x="176052" y="389623"/>
                  </a:cubicBezTo>
                  <a:lnTo>
                    <a:pt x="176052" y="337673"/>
                  </a:lnTo>
                  <a:cubicBezTo>
                    <a:pt x="171723" y="339116"/>
                    <a:pt x="167394" y="339116"/>
                    <a:pt x="161621" y="339116"/>
                  </a:cubicBezTo>
                  <a:cubicBezTo>
                    <a:pt x="157292" y="339116"/>
                    <a:pt x="152963" y="339116"/>
                    <a:pt x="147191" y="339116"/>
                  </a:cubicBezTo>
                  <a:cubicBezTo>
                    <a:pt x="139975" y="339116"/>
                    <a:pt x="134203" y="337673"/>
                    <a:pt x="129874" y="336230"/>
                  </a:cubicBezTo>
                  <a:cubicBezTo>
                    <a:pt x="125545" y="334787"/>
                    <a:pt x="122659" y="331901"/>
                    <a:pt x="119773" y="329015"/>
                  </a:cubicBezTo>
                  <a:cubicBezTo>
                    <a:pt x="118330" y="326129"/>
                    <a:pt x="116887" y="321800"/>
                    <a:pt x="115444" y="316028"/>
                  </a:cubicBezTo>
                  <a:cubicBezTo>
                    <a:pt x="115444" y="311698"/>
                    <a:pt x="114001" y="304483"/>
                    <a:pt x="114001" y="297268"/>
                  </a:cubicBezTo>
                  <a:lnTo>
                    <a:pt x="114001" y="139976"/>
                  </a:lnTo>
                  <a:lnTo>
                    <a:pt x="177495" y="139976"/>
                  </a:lnTo>
                  <a:close/>
                </a:path>
              </a:pathLst>
            </a:custGeom>
            <a:solidFill>
              <a:srgbClr val="031B36"/>
            </a:solidFill>
            <a:ln w="14430" cap="flat">
              <a:noFill/>
              <a:prstDash val="solid"/>
              <a:miter/>
            </a:ln>
          </p:spPr>
          <p:txBody>
            <a:bodyPr rtlCol="0" anchor="ctr"/>
            <a:lstStyle/>
            <a:p>
              <a:endParaRPr lang="en-US"/>
            </a:p>
          </p:txBody>
        </p:sp>
        <p:sp>
          <p:nvSpPr>
            <p:cNvPr id="160" name="Freihandform: Form 159">
              <a:extLst>
                <a:ext uri="{FF2B5EF4-FFF2-40B4-BE49-F238E27FC236}">
                  <a16:creationId xmlns:a16="http://schemas.microsoft.com/office/drawing/2014/main" id="{E4EE4A3B-5998-40E7-BE93-BD9CD8578A44}"/>
                </a:ext>
              </a:extLst>
            </p:cNvPr>
            <p:cNvSpPr/>
            <p:nvPr/>
          </p:nvSpPr>
          <p:spPr>
            <a:xfrm>
              <a:off x="6008644" y="3399437"/>
              <a:ext cx="298711" cy="422813"/>
            </a:xfrm>
            <a:custGeom>
              <a:avLst/>
              <a:gdLst>
                <a:gd name="connsiteX0" fmla="*/ 101013 w 298711"/>
                <a:gd name="connsiteY0" fmla="*/ 343446 h 422813"/>
                <a:gd name="connsiteX1" fmla="*/ 92355 w 298711"/>
                <a:gd name="connsiteY1" fmla="*/ 356433 h 422813"/>
                <a:gd name="connsiteX2" fmla="*/ 79368 w 298711"/>
                <a:gd name="connsiteY2" fmla="*/ 365091 h 422813"/>
                <a:gd name="connsiteX3" fmla="*/ 60608 w 298711"/>
                <a:gd name="connsiteY3" fmla="*/ 367977 h 422813"/>
                <a:gd name="connsiteX4" fmla="*/ 44735 w 298711"/>
                <a:gd name="connsiteY4" fmla="*/ 366534 h 422813"/>
                <a:gd name="connsiteX5" fmla="*/ 28861 w 298711"/>
                <a:gd name="connsiteY5" fmla="*/ 363648 h 422813"/>
                <a:gd name="connsiteX6" fmla="*/ 28861 w 298711"/>
                <a:gd name="connsiteY6" fmla="*/ 419927 h 422813"/>
                <a:gd name="connsiteX7" fmla="*/ 75039 w 298711"/>
                <a:gd name="connsiteY7" fmla="*/ 422813 h 422813"/>
                <a:gd name="connsiteX8" fmla="*/ 118330 w 298711"/>
                <a:gd name="connsiteY8" fmla="*/ 414155 h 422813"/>
                <a:gd name="connsiteX9" fmla="*/ 147191 w 298711"/>
                <a:gd name="connsiteY9" fmla="*/ 391066 h 422813"/>
                <a:gd name="connsiteX10" fmla="*/ 165951 w 298711"/>
                <a:gd name="connsiteY10" fmla="*/ 357876 h 422813"/>
                <a:gd name="connsiteX11" fmla="*/ 181824 w 298711"/>
                <a:gd name="connsiteY11" fmla="*/ 318914 h 422813"/>
                <a:gd name="connsiteX12" fmla="*/ 298711 w 298711"/>
                <a:gd name="connsiteY12" fmla="*/ 0 h 422813"/>
                <a:gd name="connsiteX13" fmla="*/ 229445 w 298711"/>
                <a:gd name="connsiteY13" fmla="*/ 0 h 422813"/>
                <a:gd name="connsiteX14" fmla="*/ 154406 w 298711"/>
                <a:gd name="connsiteY14" fmla="*/ 226559 h 422813"/>
                <a:gd name="connsiteX15" fmla="*/ 152963 w 298711"/>
                <a:gd name="connsiteY15" fmla="*/ 226559 h 422813"/>
                <a:gd name="connsiteX16" fmla="*/ 73596 w 298711"/>
                <a:gd name="connsiteY16" fmla="*/ 1443 h 422813"/>
                <a:gd name="connsiteX17" fmla="*/ 0 w 298711"/>
                <a:gd name="connsiteY17" fmla="*/ 1443 h 422813"/>
                <a:gd name="connsiteX18" fmla="*/ 114001 w 298711"/>
                <a:gd name="connsiteY18" fmla="*/ 301597 h 422813"/>
                <a:gd name="connsiteX19" fmla="*/ 106786 w 298711"/>
                <a:gd name="connsiteY19" fmla="*/ 324686 h 422813"/>
                <a:gd name="connsiteX20" fmla="*/ 101013 w 298711"/>
                <a:gd name="connsiteY20" fmla="*/ 343446 h 42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8711" h="422813">
                  <a:moveTo>
                    <a:pt x="101013" y="343446"/>
                  </a:moveTo>
                  <a:cubicBezTo>
                    <a:pt x="98128" y="349218"/>
                    <a:pt x="95241" y="353547"/>
                    <a:pt x="92355" y="356433"/>
                  </a:cubicBezTo>
                  <a:cubicBezTo>
                    <a:pt x="89469" y="360762"/>
                    <a:pt x="85140" y="363648"/>
                    <a:pt x="79368" y="365091"/>
                  </a:cubicBezTo>
                  <a:cubicBezTo>
                    <a:pt x="73596" y="366534"/>
                    <a:pt x="67823" y="367977"/>
                    <a:pt x="60608" y="367977"/>
                  </a:cubicBezTo>
                  <a:cubicBezTo>
                    <a:pt x="54836" y="367977"/>
                    <a:pt x="50507" y="367977"/>
                    <a:pt x="44735" y="366534"/>
                  </a:cubicBezTo>
                  <a:cubicBezTo>
                    <a:pt x="38963" y="365091"/>
                    <a:pt x="34634" y="365091"/>
                    <a:pt x="28861" y="363648"/>
                  </a:cubicBezTo>
                  <a:lnTo>
                    <a:pt x="28861" y="419927"/>
                  </a:lnTo>
                  <a:cubicBezTo>
                    <a:pt x="44735" y="422813"/>
                    <a:pt x="59165" y="422813"/>
                    <a:pt x="75039" y="422813"/>
                  </a:cubicBezTo>
                  <a:cubicBezTo>
                    <a:pt x="92355" y="422813"/>
                    <a:pt x="106786" y="419927"/>
                    <a:pt x="118330" y="414155"/>
                  </a:cubicBezTo>
                  <a:cubicBezTo>
                    <a:pt x="129874" y="408383"/>
                    <a:pt x="138533" y="401167"/>
                    <a:pt x="147191" y="391066"/>
                  </a:cubicBezTo>
                  <a:cubicBezTo>
                    <a:pt x="154406" y="380965"/>
                    <a:pt x="161622" y="370863"/>
                    <a:pt x="165951" y="357876"/>
                  </a:cubicBezTo>
                  <a:cubicBezTo>
                    <a:pt x="171723" y="344889"/>
                    <a:pt x="176052" y="331901"/>
                    <a:pt x="181824" y="318914"/>
                  </a:cubicBezTo>
                  <a:lnTo>
                    <a:pt x="298711" y="0"/>
                  </a:lnTo>
                  <a:lnTo>
                    <a:pt x="229445" y="0"/>
                  </a:lnTo>
                  <a:lnTo>
                    <a:pt x="154406" y="226559"/>
                  </a:lnTo>
                  <a:lnTo>
                    <a:pt x="152963" y="226559"/>
                  </a:lnTo>
                  <a:lnTo>
                    <a:pt x="73596" y="1443"/>
                  </a:lnTo>
                  <a:lnTo>
                    <a:pt x="0" y="1443"/>
                  </a:lnTo>
                  <a:lnTo>
                    <a:pt x="114001" y="301597"/>
                  </a:lnTo>
                  <a:lnTo>
                    <a:pt x="106786" y="324686"/>
                  </a:lnTo>
                  <a:cubicBezTo>
                    <a:pt x="105343" y="331901"/>
                    <a:pt x="103900" y="337673"/>
                    <a:pt x="101013" y="343446"/>
                  </a:cubicBezTo>
                  <a:close/>
                </a:path>
              </a:pathLst>
            </a:custGeom>
            <a:solidFill>
              <a:srgbClr val="031B36"/>
            </a:solidFill>
            <a:ln w="14430" cap="flat">
              <a:noFill/>
              <a:prstDash val="solid"/>
              <a:miter/>
            </a:ln>
          </p:spPr>
          <p:txBody>
            <a:bodyPr rtlCol="0" anchor="ctr"/>
            <a:lstStyle/>
            <a:p>
              <a:endParaRPr lang="en-US"/>
            </a:p>
          </p:txBody>
        </p:sp>
        <p:sp>
          <p:nvSpPr>
            <p:cNvPr id="161" name="Freihandform: Form 160">
              <a:extLst>
                <a:ext uri="{FF2B5EF4-FFF2-40B4-BE49-F238E27FC236}">
                  <a16:creationId xmlns:a16="http://schemas.microsoft.com/office/drawing/2014/main" id="{B0F5A718-5DE6-4274-8AFA-B917C5331B28}"/>
                </a:ext>
              </a:extLst>
            </p:cNvPr>
            <p:cNvSpPr/>
            <p:nvPr/>
          </p:nvSpPr>
          <p:spPr>
            <a:xfrm>
              <a:off x="4499215" y="3982428"/>
              <a:ext cx="326128" cy="417040"/>
            </a:xfrm>
            <a:custGeom>
              <a:avLst/>
              <a:gdLst>
                <a:gd name="connsiteX0" fmla="*/ 298711 w 326128"/>
                <a:gd name="connsiteY0" fmla="*/ 44734 h 417040"/>
                <a:gd name="connsiteX1" fmla="*/ 255420 w 326128"/>
                <a:gd name="connsiteY1" fmla="*/ 12987 h 417040"/>
                <a:gd name="connsiteX2" fmla="*/ 183267 w 326128"/>
                <a:gd name="connsiteY2" fmla="*/ 0 h 417040"/>
                <a:gd name="connsiteX3" fmla="*/ 0 w 326128"/>
                <a:gd name="connsiteY3" fmla="*/ 0 h 417040"/>
                <a:gd name="connsiteX4" fmla="*/ 0 w 326128"/>
                <a:gd name="connsiteY4" fmla="*/ 417041 h 417040"/>
                <a:gd name="connsiteX5" fmla="*/ 73595 w 326128"/>
                <a:gd name="connsiteY5" fmla="*/ 417041 h 417040"/>
                <a:gd name="connsiteX6" fmla="*/ 73595 w 326128"/>
                <a:gd name="connsiteY6" fmla="*/ 256863 h 417040"/>
                <a:gd name="connsiteX7" fmla="*/ 184710 w 326128"/>
                <a:gd name="connsiteY7" fmla="*/ 256863 h 417040"/>
                <a:gd name="connsiteX8" fmla="*/ 256863 w 326128"/>
                <a:gd name="connsiteY8" fmla="*/ 243875 h 417040"/>
                <a:gd name="connsiteX9" fmla="*/ 300154 w 326128"/>
                <a:gd name="connsiteY9" fmla="*/ 212128 h 417040"/>
                <a:gd name="connsiteX10" fmla="*/ 320357 w 326128"/>
                <a:gd name="connsiteY10" fmla="*/ 170280 h 417040"/>
                <a:gd name="connsiteX11" fmla="*/ 326129 w 326128"/>
                <a:gd name="connsiteY11" fmla="*/ 128431 h 417040"/>
                <a:gd name="connsiteX12" fmla="*/ 320357 w 326128"/>
                <a:gd name="connsiteY12" fmla="*/ 86583 h 417040"/>
                <a:gd name="connsiteX13" fmla="*/ 298711 w 326128"/>
                <a:gd name="connsiteY13" fmla="*/ 44734 h 417040"/>
                <a:gd name="connsiteX14" fmla="*/ 245319 w 326128"/>
                <a:gd name="connsiteY14" fmla="*/ 161621 h 417040"/>
                <a:gd name="connsiteX15" fmla="*/ 228002 w 326128"/>
                <a:gd name="connsiteY15" fmla="*/ 183267 h 417040"/>
                <a:gd name="connsiteX16" fmla="*/ 204913 w 326128"/>
                <a:gd name="connsiteY16" fmla="*/ 194812 h 417040"/>
                <a:gd name="connsiteX17" fmla="*/ 180381 w 326128"/>
                <a:gd name="connsiteY17" fmla="*/ 197698 h 417040"/>
                <a:gd name="connsiteX18" fmla="*/ 73595 w 326128"/>
                <a:gd name="connsiteY18" fmla="*/ 197698 h 417040"/>
                <a:gd name="connsiteX19" fmla="*/ 73595 w 326128"/>
                <a:gd name="connsiteY19" fmla="*/ 60608 h 417040"/>
                <a:gd name="connsiteX20" fmla="*/ 181824 w 326128"/>
                <a:gd name="connsiteY20" fmla="*/ 60608 h 417040"/>
                <a:gd name="connsiteX21" fmla="*/ 209242 w 326128"/>
                <a:gd name="connsiteY21" fmla="*/ 63494 h 417040"/>
                <a:gd name="connsiteX22" fmla="*/ 232331 w 326128"/>
                <a:gd name="connsiteY22" fmla="*/ 73595 h 417040"/>
                <a:gd name="connsiteX23" fmla="*/ 248204 w 326128"/>
                <a:gd name="connsiteY23" fmla="*/ 95241 h 417040"/>
                <a:gd name="connsiteX24" fmla="*/ 253976 w 326128"/>
                <a:gd name="connsiteY24" fmla="*/ 128431 h 417040"/>
                <a:gd name="connsiteX25" fmla="*/ 245319 w 326128"/>
                <a:gd name="connsiteY25" fmla="*/ 161621 h 41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26128" h="417040">
                  <a:moveTo>
                    <a:pt x="298711" y="44734"/>
                  </a:moveTo>
                  <a:cubicBezTo>
                    <a:pt x="288610" y="31747"/>
                    <a:pt x="274180" y="21646"/>
                    <a:pt x="255420" y="12987"/>
                  </a:cubicBezTo>
                  <a:cubicBezTo>
                    <a:pt x="236660" y="4329"/>
                    <a:pt x="212128" y="0"/>
                    <a:pt x="183267" y="0"/>
                  </a:cubicBezTo>
                  <a:lnTo>
                    <a:pt x="0" y="0"/>
                  </a:lnTo>
                  <a:lnTo>
                    <a:pt x="0" y="417041"/>
                  </a:lnTo>
                  <a:lnTo>
                    <a:pt x="73595" y="417041"/>
                  </a:lnTo>
                  <a:lnTo>
                    <a:pt x="73595" y="256863"/>
                  </a:lnTo>
                  <a:lnTo>
                    <a:pt x="184710" y="256863"/>
                  </a:lnTo>
                  <a:cubicBezTo>
                    <a:pt x="213571" y="256863"/>
                    <a:pt x="238103" y="252534"/>
                    <a:pt x="256863" y="243875"/>
                  </a:cubicBezTo>
                  <a:cubicBezTo>
                    <a:pt x="275622" y="235217"/>
                    <a:pt x="290053" y="225115"/>
                    <a:pt x="300154" y="212128"/>
                  </a:cubicBezTo>
                  <a:cubicBezTo>
                    <a:pt x="310256" y="199141"/>
                    <a:pt x="317471" y="184710"/>
                    <a:pt x="320357" y="170280"/>
                  </a:cubicBezTo>
                  <a:cubicBezTo>
                    <a:pt x="324686" y="155849"/>
                    <a:pt x="326129" y="141419"/>
                    <a:pt x="326129" y="128431"/>
                  </a:cubicBezTo>
                  <a:cubicBezTo>
                    <a:pt x="326129" y="115444"/>
                    <a:pt x="324686" y="101013"/>
                    <a:pt x="320357" y="86583"/>
                  </a:cubicBezTo>
                  <a:cubicBezTo>
                    <a:pt x="316028" y="72152"/>
                    <a:pt x="308813" y="57722"/>
                    <a:pt x="298711" y="44734"/>
                  </a:cubicBezTo>
                  <a:close/>
                  <a:moveTo>
                    <a:pt x="245319" y="161621"/>
                  </a:moveTo>
                  <a:cubicBezTo>
                    <a:pt x="240989" y="170280"/>
                    <a:pt x="235217" y="177495"/>
                    <a:pt x="228002" y="183267"/>
                  </a:cubicBezTo>
                  <a:cubicBezTo>
                    <a:pt x="220787" y="189039"/>
                    <a:pt x="213571" y="191925"/>
                    <a:pt x="204913" y="194812"/>
                  </a:cubicBezTo>
                  <a:cubicBezTo>
                    <a:pt x="196255" y="197698"/>
                    <a:pt x="187597" y="197698"/>
                    <a:pt x="180381" y="197698"/>
                  </a:cubicBezTo>
                  <a:lnTo>
                    <a:pt x="73595" y="197698"/>
                  </a:lnTo>
                  <a:lnTo>
                    <a:pt x="73595" y="60608"/>
                  </a:lnTo>
                  <a:lnTo>
                    <a:pt x="181824" y="60608"/>
                  </a:lnTo>
                  <a:cubicBezTo>
                    <a:pt x="191926" y="60608"/>
                    <a:pt x="200584" y="62051"/>
                    <a:pt x="209242" y="63494"/>
                  </a:cubicBezTo>
                  <a:cubicBezTo>
                    <a:pt x="217900" y="64937"/>
                    <a:pt x="225116" y="69266"/>
                    <a:pt x="232331" y="73595"/>
                  </a:cubicBezTo>
                  <a:cubicBezTo>
                    <a:pt x="239546" y="79368"/>
                    <a:pt x="243875" y="86583"/>
                    <a:pt x="248204" y="95241"/>
                  </a:cubicBezTo>
                  <a:cubicBezTo>
                    <a:pt x="252534" y="103900"/>
                    <a:pt x="253976" y="115444"/>
                    <a:pt x="253976" y="128431"/>
                  </a:cubicBezTo>
                  <a:cubicBezTo>
                    <a:pt x="252534" y="141419"/>
                    <a:pt x="249648" y="152963"/>
                    <a:pt x="245319" y="161621"/>
                  </a:cubicBezTo>
                  <a:close/>
                </a:path>
              </a:pathLst>
            </a:custGeom>
            <a:solidFill>
              <a:srgbClr val="031B36"/>
            </a:solidFill>
            <a:ln w="14430" cap="flat">
              <a:noFill/>
              <a:prstDash val="solid"/>
              <a:miter/>
            </a:ln>
          </p:spPr>
          <p:txBody>
            <a:bodyPr rtlCol="0" anchor="ctr"/>
            <a:lstStyle/>
            <a:p>
              <a:endParaRPr lang="en-US"/>
            </a:p>
          </p:txBody>
        </p:sp>
        <p:sp>
          <p:nvSpPr>
            <p:cNvPr id="162" name="Freihandform: Form 161">
              <a:extLst>
                <a:ext uri="{FF2B5EF4-FFF2-40B4-BE49-F238E27FC236}">
                  <a16:creationId xmlns:a16="http://schemas.microsoft.com/office/drawing/2014/main" id="{90C71ACA-C334-45BF-9F8B-4D1986251222}"/>
                </a:ext>
              </a:extLst>
            </p:cNvPr>
            <p:cNvSpPr/>
            <p:nvPr/>
          </p:nvSpPr>
          <p:spPr>
            <a:xfrm>
              <a:off x="4867192" y="4089214"/>
              <a:ext cx="176051" cy="311698"/>
            </a:xfrm>
            <a:custGeom>
              <a:avLst/>
              <a:gdLst>
                <a:gd name="connsiteX0" fmla="*/ 151520 w 176051"/>
                <a:gd name="connsiteY0" fmla="*/ 0 h 311698"/>
                <a:gd name="connsiteX1" fmla="*/ 121216 w 176051"/>
                <a:gd name="connsiteY1" fmla="*/ 5772 h 311698"/>
                <a:gd name="connsiteX2" fmla="*/ 95241 w 176051"/>
                <a:gd name="connsiteY2" fmla="*/ 21646 h 311698"/>
                <a:gd name="connsiteX3" fmla="*/ 75038 w 176051"/>
                <a:gd name="connsiteY3" fmla="*/ 43291 h 311698"/>
                <a:gd name="connsiteX4" fmla="*/ 63494 w 176051"/>
                <a:gd name="connsiteY4" fmla="*/ 67823 h 311698"/>
                <a:gd name="connsiteX5" fmla="*/ 62051 w 176051"/>
                <a:gd name="connsiteY5" fmla="*/ 67823 h 311698"/>
                <a:gd name="connsiteX6" fmla="*/ 62051 w 176051"/>
                <a:gd name="connsiteY6" fmla="*/ 10101 h 311698"/>
                <a:gd name="connsiteX7" fmla="*/ 0 w 176051"/>
                <a:gd name="connsiteY7" fmla="*/ 10101 h 311698"/>
                <a:gd name="connsiteX8" fmla="*/ 0 w 176051"/>
                <a:gd name="connsiteY8" fmla="*/ 311698 h 311698"/>
                <a:gd name="connsiteX9" fmla="*/ 66380 w 176051"/>
                <a:gd name="connsiteY9" fmla="*/ 311698 h 311698"/>
                <a:gd name="connsiteX10" fmla="*/ 66380 w 176051"/>
                <a:gd name="connsiteY10" fmla="*/ 167394 h 311698"/>
                <a:gd name="connsiteX11" fmla="*/ 72152 w 176051"/>
                <a:gd name="connsiteY11" fmla="*/ 122659 h 311698"/>
                <a:gd name="connsiteX12" fmla="*/ 89469 w 176051"/>
                <a:gd name="connsiteY12" fmla="*/ 90912 h 311698"/>
                <a:gd name="connsiteX13" fmla="*/ 115444 w 176051"/>
                <a:gd name="connsiteY13" fmla="*/ 70709 h 311698"/>
                <a:gd name="connsiteX14" fmla="*/ 147191 w 176051"/>
                <a:gd name="connsiteY14" fmla="*/ 63494 h 311698"/>
                <a:gd name="connsiteX15" fmla="*/ 161621 w 176051"/>
                <a:gd name="connsiteY15" fmla="*/ 64937 h 311698"/>
                <a:gd name="connsiteX16" fmla="*/ 176052 w 176051"/>
                <a:gd name="connsiteY16" fmla="*/ 66380 h 311698"/>
                <a:gd name="connsiteX17" fmla="*/ 176052 w 176051"/>
                <a:gd name="connsiteY17" fmla="*/ 1443 h 311698"/>
                <a:gd name="connsiteX18" fmla="*/ 167393 w 176051"/>
                <a:gd name="connsiteY18" fmla="*/ 0 h 311698"/>
                <a:gd name="connsiteX19" fmla="*/ 151520 w 176051"/>
                <a:gd name="connsiteY19" fmla="*/ 0 h 31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6051" h="311698">
                  <a:moveTo>
                    <a:pt x="151520" y="0"/>
                  </a:moveTo>
                  <a:cubicBezTo>
                    <a:pt x="141419" y="0"/>
                    <a:pt x="131317" y="1443"/>
                    <a:pt x="121216" y="5772"/>
                  </a:cubicBezTo>
                  <a:cubicBezTo>
                    <a:pt x="111115" y="10101"/>
                    <a:pt x="102456" y="14430"/>
                    <a:pt x="95241" y="21646"/>
                  </a:cubicBezTo>
                  <a:cubicBezTo>
                    <a:pt x="86583" y="27418"/>
                    <a:pt x="80810" y="34633"/>
                    <a:pt x="75038" y="43291"/>
                  </a:cubicBezTo>
                  <a:cubicBezTo>
                    <a:pt x="69266" y="50507"/>
                    <a:pt x="64937" y="59165"/>
                    <a:pt x="63494" y="67823"/>
                  </a:cubicBezTo>
                  <a:lnTo>
                    <a:pt x="62051" y="67823"/>
                  </a:lnTo>
                  <a:lnTo>
                    <a:pt x="62051" y="10101"/>
                  </a:lnTo>
                  <a:lnTo>
                    <a:pt x="0" y="10101"/>
                  </a:lnTo>
                  <a:lnTo>
                    <a:pt x="0" y="311698"/>
                  </a:lnTo>
                  <a:lnTo>
                    <a:pt x="66380" y="311698"/>
                  </a:lnTo>
                  <a:lnTo>
                    <a:pt x="66380" y="167394"/>
                  </a:lnTo>
                  <a:cubicBezTo>
                    <a:pt x="66380" y="150077"/>
                    <a:pt x="67823" y="135646"/>
                    <a:pt x="72152" y="122659"/>
                  </a:cubicBezTo>
                  <a:cubicBezTo>
                    <a:pt x="76481" y="109672"/>
                    <a:pt x="82254" y="99570"/>
                    <a:pt x="89469" y="90912"/>
                  </a:cubicBezTo>
                  <a:cubicBezTo>
                    <a:pt x="96684" y="82254"/>
                    <a:pt x="105342" y="75038"/>
                    <a:pt x="115444" y="70709"/>
                  </a:cubicBezTo>
                  <a:cubicBezTo>
                    <a:pt x="125545" y="66380"/>
                    <a:pt x="135647" y="63494"/>
                    <a:pt x="147191" y="63494"/>
                  </a:cubicBezTo>
                  <a:cubicBezTo>
                    <a:pt x="151520" y="63494"/>
                    <a:pt x="157292" y="63494"/>
                    <a:pt x="161621" y="64937"/>
                  </a:cubicBezTo>
                  <a:cubicBezTo>
                    <a:pt x="165951" y="64937"/>
                    <a:pt x="171723" y="66380"/>
                    <a:pt x="176052" y="66380"/>
                  </a:cubicBezTo>
                  <a:lnTo>
                    <a:pt x="176052" y="1443"/>
                  </a:lnTo>
                  <a:cubicBezTo>
                    <a:pt x="173166" y="1443"/>
                    <a:pt x="170280" y="0"/>
                    <a:pt x="167393" y="0"/>
                  </a:cubicBezTo>
                  <a:cubicBezTo>
                    <a:pt x="164508" y="0"/>
                    <a:pt x="160178" y="0"/>
                    <a:pt x="151520" y="0"/>
                  </a:cubicBezTo>
                  <a:close/>
                </a:path>
              </a:pathLst>
            </a:custGeom>
            <a:solidFill>
              <a:srgbClr val="031B36"/>
            </a:solidFill>
            <a:ln w="14430" cap="flat">
              <a:noFill/>
              <a:prstDash val="solid"/>
              <a:miter/>
            </a:ln>
          </p:spPr>
          <p:txBody>
            <a:bodyPr rtlCol="0" anchor="ctr"/>
            <a:lstStyle/>
            <a:p>
              <a:endParaRPr lang="en-US"/>
            </a:p>
          </p:txBody>
        </p:sp>
        <p:sp>
          <p:nvSpPr>
            <p:cNvPr id="163" name="Freihandform: Form 162">
              <a:extLst>
                <a:ext uri="{FF2B5EF4-FFF2-40B4-BE49-F238E27FC236}">
                  <a16:creationId xmlns:a16="http://schemas.microsoft.com/office/drawing/2014/main" id="{1ADD547A-615B-4081-B681-84345A3DE9AD}"/>
                </a:ext>
              </a:extLst>
            </p:cNvPr>
            <p:cNvSpPr/>
            <p:nvPr/>
          </p:nvSpPr>
          <p:spPr>
            <a:xfrm>
              <a:off x="5059118" y="4089214"/>
              <a:ext cx="292938" cy="318913"/>
            </a:xfrm>
            <a:custGeom>
              <a:avLst/>
              <a:gdLst>
                <a:gd name="connsiteX0" fmla="*/ 256863 w 292938"/>
                <a:gd name="connsiteY0" fmla="*/ 53393 h 318913"/>
                <a:gd name="connsiteX1" fmla="*/ 209242 w 292938"/>
                <a:gd name="connsiteY1" fmla="*/ 14430 h 318913"/>
                <a:gd name="connsiteX2" fmla="*/ 145748 w 292938"/>
                <a:gd name="connsiteY2" fmla="*/ 0 h 318913"/>
                <a:gd name="connsiteX3" fmla="*/ 85140 w 292938"/>
                <a:gd name="connsiteY3" fmla="*/ 12987 h 318913"/>
                <a:gd name="connsiteX4" fmla="*/ 38963 w 292938"/>
                <a:gd name="connsiteY4" fmla="*/ 47621 h 318913"/>
                <a:gd name="connsiteX5" fmla="*/ 10102 w 292938"/>
                <a:gd name="connsiteY5" fmla="*/ 98127 h 318913"/>
                <a:gd name="connsiteX6" fmla="*/ 0 w 292938"/>
                <a:gd name="connsiteY6" fmla="*/ 158735 h 318913"/>
                <a:gd name="connsiteX7" fmla="*/ 10102 w 292938"/>
                <a:gd name="connsiteY7" fmla="*/ 223672 h 318913"/>
                <a:gd name="connsiteX8" fmla="*/ 38963 w 292938"/>
                <a:gd name="connsiteY8" fmla="*/ 274179 h 318913"/>
                <a:gd name="connsiteX9" fmla="*/ 85140 w 292938"/>
                <a:gd name="connsiteY9" fmla="*/ 307369 h 318913"/>
                <a:gd name="connsiteX10" fmla="*/ 148634 w 292938"/>
                <a:gd name="connsiteY10" fmla="*/ 318914 h 318913"/>
                <a:gd name="connsiteX11" fmla="*/ 196255 w 292938"/>
                <a:gd name="connsiteY11" fmla="*/ 311698 h 318913"/>
                <a:gd name="connsiteX12" fmla="*/ 236660 w 292938"/>
                <a:gd name="connsiteY12" fmla="*/ 291496 h 318913"/>
                <a:gd name="connsiteX13" fmla="*/ 266964 w 292938"/>
                <a:gd name="connsiteY13" fmla="*/ 259749 h 318913"/>
                <a:gd name="connsiteX14" fmla="*/ 285724 w 292938"/>
                <a:gd name="connsiteY14" fmla="*/ 216457 h 318913"/>
                <a:gd name="connsiteX15" fmla="*/ 222229 w 292938"/>
                <a:gd name="connsiteY15" fmla="*/ 216457 h 318913"/>
                <a:gd name="connsiteX16" fmla="*/ 196255 w 292938"/>
                <a:gd name="connsiteY16" fmla="*/ 253977 h 318913"/>
                <a:gd name="connsiteX17" fmla="*/ 148634 w 292938"/>
                <a:gd name="connsiteY17" fmla="*/ 266964 h 318913"/>
                <a:gd name="connsiteX18" fmla="*/ 112558 w 292938"/>
                <a:gd name="connsiteY18" fmla="*/ 259749 h 318913"/>
                <a:gd name="connsiteX19" fmla="*/ 88026 w 292938"/>
                <a:gd name="connsiteY19" fmla="*/ 239546 h 318913"/>
                <a:gd name="connsiteX20" fmla="*/ 73596 w 292938"/>
                <a:gd name="connsiteY20" fmla="*/ 210685 h 318913"/>
                <a:gd name="connsiteX21" fmla="*/ 69266 w 292938"/>
                <a:gd name="connsiteY21" fmla="*/ 177495 h 318913"/>
                <a:gd name="connsiteX22" fmla="*/ 291496 w 292938"/>
                <a:gd name="connsiteY22" fmla="*/ 177495 h 318913"/>
                <a:gd name="connsiteX23" fmla="*/ 287167 w 292938"/>
                <a:gd name="connsiteY23" fmla="*/ 111115 h 318913"/>
                <a:gd name="connsiteX24" fmla="*/ 256863 w 292938"/>
                <a:gd name="connsiteY24" fmla="*/ 53393 h 318913"/>
                <a:gd name="connsiteX25" fmla="*/ 66380 w 292938"/>
                <a:gd name="connsiteY25" fmla="*/ 132760 h 318913"/>
                <a:gd name="connsiteX26" fmla="*/ 73596 w 292938"/>
                <a:gd name="connsiteY26" fmla="*/ 101013 h 318913"/>
                <a:gd name="connsiteX27" fmla="*/ 89469 w 292938"/>
                <a:gd name="connsiteY27" fmla="*/ 75038 h 318913"/>
                <a:gd name="connsiteX28" fmla="*/ 114001 w 292938"/>
                <a:gd name="connsiteY28" fmla="*/ 57722 h 318913"/>
                <a:gd name="connsiteX29" fmla="*/ 145748 w 292938"/>
                <a:gd name="connsiteY29" fmla="*/ 51950 h 318913"/>
                <a:gd name="connsiteX30" fmla="*/ 176052 w 292938"/>
                <a:gd name="connsiteY30" fmla="*/ 59165 h 318913"/>
                <a:gd name="connsiteX31" fmla="*/ 199141 w 292938"/>
                <a:gd name="connsiteY31" fmla="*/ 76482 h 318913"/>
                <a:gd name="connsiteX32" fmla="*/ 215014 w 292938"/>
                <a:gd name="connsiteY32" fmla="*/ 102457 h 318913"/>
                <a:gd name="connsiteX33" fmla="*/ 222229 w 292938"/>
                <a:gd name="connsiteY33" fmla="*/ 132760 h 318913"/>
                <a:gd name="connsiteX34" fmla="*/ 66380 w 292938"/>
                <a:gd name="connsiteY34" fmla="*/ 132760 h 318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92938" h="318913">
                  <a:moveTo>
                    <a:pt x="256863" y="53393"/>
                  </a:moveTo>
                  <a:cubicBezTo>
                    <a:pt x="243875" y="37519"/>
                    <a:pt x="229445" y="24532"/>
                    <a:pt x="209242" y="14430"/>
                  </a:cubicBezTo>
                  <a:cubicBezTo>
                    <a:pt x="190483" y="4329"/>
                    <a:pt x="168837" y="0"/>
                    <a:pt x="145748" y="0"/>
                  </a:cubicBezTo>
                  <a:cubicBezTo>
                    <a:pt x="122659" y="0"/>
                    <a:pt x="102457" y="4329"/>
                    <a:pt x="85140" y="12987"/>
                  </a:cubicBezTo>
                  <a:cubicBezTo>
                    <a:pt x="67823" y="21646"/>
                    <a:pt x="51950" y="33190"/>
                    <a:pt x="38963" y="47621"/>
                  </a:cubicBezTo>
                  <a:cubicBezTo>
                    <a:pt x="25975" y="62051"/>
                    <a:pt x="15874" y="79368"/>
                    <a:pt x="10102" y="98127"/>
                  </a:cubicBezTo>
                  <a:cubicBezTo>
                    <a:pt x="2886" y="116887"/>
                    <a:pt x="0" y="137090"/>
                    <a:pt x="0" y="158735"/>
                  </a:cubicBezTo>
                  <a:cubicBezTo>
                    <a:pt x="0" y="181824"/>
                    <a:pt x="2886" y="203470"/>
                    <a:pt x="10102" y="223672"/>
                  </a:cubicBezTo>
                  <a:cubicBezTo>
                    <a:pt x="15874" y="242432"/>
                    <a:pt x="25975" y="259749"/>
                    <a:pt x="38963" y="274179"/>
                  </a:cubicBezTo>
                  <a:cubicBezTo>
                    <a:pt x="51950" y="288610"/>
                    <a:pt x="66380" y="298711"/>
                    <a:pt x="85140" y="307369"/>
                  </a:cubicBezTo>
                  <a:cubicBezTo>
                    <a:pt x="103900" y="314585"/>
                    <a:pt x="124102" y="318914"/>
                    <a:pt x="148634" y="318914"/>
                  </a:cubicBezTo>
                  <a:cubicBezTo>
                    <a:pt x="164508" y="318914"/>
                    <a:pt x="180381" y="316027"/>
                    <a:pt x="196255" y="311698"/>
                  </a:cubicBezTo>
                  <a:cubicBezTo>
                    <a:pt x="210685" y="307369"/>
                    <a:pt x="225116" y="300154"/>
                    <a:pt x="236660" y="291496"/>
                  </a:cubicBezTo>
                  <a:cubicBezTo>
                    <a:pt x="248205" y="282838"/>
                    <a:pt x="259749" y="271293"/>
                    <a:pt x="266964" y="259749"/>
                  </a:cubicBezTo>
                  <a:cubicBezTo>
                    <a:pt x="275622" y="246761"/>
                    <a:pt x="281395" y="232331"/>
                    <a:pt x="285724" y="216457"/>
                  </a:cubicBezTo>
                  <a:lnTo>
                    <a:pt x="222229" y="216457"/>
                  </a:lnTo>
                  <a:cubicBezTo>
                    <a:pt x="216457" y="233774"/>
                    <a:pt x="207799" y="245318"/>
                    <a:pt x="196255" y="253977"/>
                  </a:cubicBezTo>
                  <a:cubicBezTo>
                    <a:pt x="184710" y="262635"/>
                    <a:pt x="168837" y="266964"/>
                    <a:pt x="148634" y="266964"/>
                  </a:cubicBezTo>
                  <a:cubicBezTo>
                    <a:pt x="134203" y="266964"/>
                    <a:pt x="122659" y="264078"/>
                    <a:pt x="112558" y="259749"/>
                  </a:cubicBezTo>
                  <a:cubicBezTo>
                    <a:pt x="102457" y="255419"/>
                    <a:pt x="93798" y="248204"/>
                    <a:pt x="88026" y="239546"/>
                  </a:cubicBezTo>
                  <a:cubicBezTo>
                    <a:pt x="80811" y="230888"/>
                    <a:pt x="76481" y="222229"/>
                    <a:pt x="73596" y="210685"/>
                  </a:cubicBezTo>
                  <a:cubicBezTo>
                    <a:pt x="70709" y="199141"/>
                    <a:pt x="69266" y="189039"/>
                    <a:pt x="69266" y="177495"/>
                  </a:cubicBezTo>
                  <a:lnTo>
                    <a:pt x="291496" y="177495"/>
                  </a:lnTo>
                  <a:cubicBezTo>
                    <a:pt x="294382" y="154406"/>
                    <a:pt x="292939" y="132760"/>
                    <a:pt x="287167" y="111115"/>
                  </a:cubicBezTo>
                  <a:cubicBezTo>
                    <a:pt x="278508" y="89469"/>
                    <a:pt x="269850" y="70709"/>
                    <a:pt x="256863" y="53393"/>
                  </a:cubicBezTo>
                  <a:close/>
                  <a:moveTo>
                    <a:pt x="66380" y="132760"/>
                  </a:moveTo>
                  <a:cubicBezTo>
                    <a:pt x="66380" y="121216"/>
                    <a:pt x="69266" y="111115"/>
                    <a:pt x="73596" y="101013"/>
                  </a:cubicBezTo>
                  <a:cubicBezTo>
                    <a:pt x="77925" y="90912"/>
                    <a:pt x="83697" y="82254"/>
                    <a:pt x="89469" y="75038"/>
                  </a:cubicBezTo>
                  <a:cubicBezTo>
                    <a:pt x="96684" y="67823"/>
                    <a:pt x="103900" y="62051"/>
                    <a:pt x="114001" y="57722"/>
                  </a:cubicBezTo>
                  <a:cubicBezTo>
                    <a:pt x="124102" y="53393"/>
                    <a:pt x="134203" y="51950"/>
                    <a:pt x="145748" y="51950"/>
                  </a:cubicBezTo>
                  <a:cubicBezTo>
                    <a:pt x="157292" y="51950"/>
                    <a:pt x="167394" y="54836"/>
                    <a:pt x="176052" y="59165"/>
                  </a:cubicBezTo>
                  <a:cubicBezTo>
                    <a:pt x="184710" y="63494"/>
                    <a:pt x="193368" y="69266"/>
                    <a:pt x="199141" y="76482"/>
                  </a:cubicBezTo>
                  <a:cubicBezTo>
                    <a:pt x="204913" y="83697"/>
                    <a:pt x="210685" y="92355"/>
                    <a:pt x="215014" y="102457"/>
                  </a:cubicBezTo>
                  <a:cubicBezTo>
                    <a:pt x="219344" y="112558"/>
                    <a:pt x="220786" y="122659"/>
                    <a:pt x="222229" y="132760"/>
                  </a:cubicBezTo>
                  <a:lnTo>
                    <a:pt x="66380" y="132760"/>
                  </a:lnTo>
                  <a:close/>
                </a:path>
              </a:pathLst>
            </a:custGeom>
            <a:solidFill>
              <a:srgbClr val="031B36"/>
            </a:solidFill>
            <a:ln w="14430" cap="flat">
              <a:noFill/>
              <a:prstDash val="solid"/>
              <a:miter/>
            </a:ln>
          </p:spPr>
          <p:txBody>
            <a:bodyPr rtlCol="0" anchor="ctr"/>
            <a:lstStyle/>
            <a:p>
              <a:endParaRPr lang="en-US"/>
            </a:p>
          </p:txBody>
        </p:sp>
        <p:sp>
          <p:nvSpPr>
            <p:cNvPr id="164" name="Freihandform: Form 163">
              <a:extLst>
                <a:ext uri="{FF2B5EF4-FFF2-40B4-BE49-F238E27FC236}">
                  <a16:creationId xmlns:a16="http://schemas.microsoft.com/office/drawing/2014/main" id="{C3FD9961-6718-4B11-BB0A-49282B15E769}"/>
                </a:ext>
              </a:extLst>
            </p:cNvPr>
            <p:cNvSpPr/>
            <p:nvPr/>
          </p:nvSpPr>
          <p:spPr>
            <a:xfrm>
              <a:off x="5385247" y="3982428"/>
              <a:ext cx="300154" cy="425699"/>
            </a:xfrm>
            <a:custGeom>
              <a:avLst/>
              <a:gdLst>
                <a:gd name="connsiteX0" fmla="*/ 230888 w 300154"/>
                <a:gd name="connsiteY0" fmla="*/ 154406 h 425699"/>
                <a:gd name="connsiteX1" fmla="*/ 230888 w 300154"/>
                <a:gd name="connsiteY1" fmla="*/ 154406 h 425699"/>
                <a:gd name="connsiteX2" fmla="*/ 210685 w 300154"/>
                <a:gd name="connsiteY2" fmla="*/ 132760 h 425699"/>
                <a:gd name="connsiteX3" fmla="*/ 186153 w 300154"/>
                <a:gd name="connsiteY3" fmla="*/ 118330 h 425699"/>
                <a:gd name="connsiteX4" fmla="*/ 158735 w 300154"/>
                <a:gd name="connsiteY4" fmla="*/ 109672 h 425699"/>
                <a:gd name="connsiteX5" fmla="*/ 129874 w 300154"/>
                <a:gd name="connsiteY5" fmla="*/ 106786 h 425699"/>
                <a:gd name="connsiteX6" fmla="*/ 82254 w 300154"/>
                <a:gd name="connsiteY6" fmla="*/ 115444 h 425699"/>
                <a:gd name="connsiteX7" fmla="*/ 40405 w 300154"/>
                <a:gd name="connsiteY7" fmla="*/ 144305 h 425699"/>
                <a:gd name="connsiteX8" fmla="*/ 11544 w 300154"/>
                <a:gd name="connsiteY8" fmla="*/ 193368 h 425699"/>
                <a:gd name="connsiteX9" fmla="*/ 0 w 300154"/>
                <a:gd name="connsiteY9" fmla="*/ 264078 h 425699"/>
                <a:gd name="connsiteX10" fmla="*/ 8658 w 300154"/>
                <a:gd name="connsiteY10" fmla="*/ 327572 h 425699"/>
                <a:gd name="connsiteX11" fmla="*/ 34633 w 300154"/>
                <a:gd name="connsiteY11" fmla="*/ 378079 h 425699"/>
                <a:gd name="connsiteX12" fmla="*/ 79368 w 300154"/>
                <a:gd name="connsiteY12" fmla="*/ 412712 h 425699"/>
                <a:gd name="connsiteX13" fmla="*/ 141419 w 300154"/>
                <a:gd name="connsiteY13" fmla="*/ 425699 h 425699"/>
                <a:gd name="connsiteX14" fmla="*/ 196255 w 300154"/>
                <a:gd name="connsiteY14" fmla="*/ 414155 h 425699"/>
                <a:gd name="connsiteX15" fmla="*/ 235217 w 300154"/>
                <a:gd name="connsiteY15" fmla="*/ 376636 h 425699"/>
                <a:gd name="connsiteX16" fmla="*/ 236660 w 300154"/>
                <a:gd name="connsiteY16" fmla="*/ 376636 h 425699"/>
                <a:gd name="connsiteX17" fmla="*/ 236660 w 300154"/>
                <a:gd name="connsiteY17" fmla="*/ 417041 h 425699"/>
                <a:gd name="connsiteX18" fmla="*/ 300154 w 300154"/>
                <a:gd name="connsiteY18" fmla="*/ 417041 h 425699"/>
                <a:gd name="connsiteX19" fmla="*/ 300154 w 300154"/>
                <a:gd name="connsiteY19" fmla="*/ 0 h 425699"/>
                <a:gd name="connsiteX20" fmla="*/ 233774 w 300154"/>
                <a:gd name="connsiteY20" fmla="*/ 0 h 425699"/>
                <a:gd name="connsiteX21" fmla="*/ 233774 w 300154"/>
                <a:gd name="connsiteY21" fmla="*/ 154406 h 425699"/>
                <a:gd name="connsiteX22" fmla="*/ 228002 w 300154"/>
                <a:gd name="connsiteY22" fmla="*/ 304483 h 425699"/>
                <a:gd name="connsiteX23" fmla="*/ 212128 w 300154"/>
                <a:gd name="connsiteY23" fmla="*/ 339116 h 425699"/>
                <a:gd name="connsiteX24" fmla="*/ 186153 w 300154"/>
                <a:gd name="connsiteY24" fmla="*/ 363648 h 425699"/>
                <a:gd name="connsiteX25" fmla="*/ 148634 w 300154"/>
                <a:gd name="connsiteY25" fmla="*/ 372306 h 425699"/>
                <a:gd name="connsiteX26" fmla="*/ 111115 w 300154"/>
                <a:gd name="connsiteY26" fmla="*/ 363648 h 425699"/>
                <a:gd name="connsiteX27" fmla="*/ 85140 w 300154"/>
                <a:gd name="connsiteY27" fmla="*/ 340559 h 425699"/>
                <a:gd name="connsiteX28" fmla="*/ 69266 w 300154"/>
                <a:gd name="connsiteY28" fmla="*/ 307369 h 425699"/>
                <a:gd name="connsiteX29" fmla="*/ 64937 w 300154"/>
                <a:gd name="connsiteY29" fmla="*/ 269850 h 425699"/>
                <a:gd name="connsiteX30" fmla="*/ 69266 w 300154"/>
                <a:gd name="connsiteY30" fmla="*/ 229445 h 425699"/>
                <a:gd name="connsiteX31" fmla="*/ 83697 w 300154"/>
                <a:gd name="connsiteY31" fmla="*/ 194812 h 425699"/>
                <a:gd name="connsiteX32" fmla="*/ 109672 w 300154"/>
                <a:gd name="connsiteY32" fmla="*/ 170280 h 425699"/>
                <a:gd name="connsiteX33" fmla="*/ 148634 w 300154"/>
                <a:gd name="connsiteY33" fmla="*/ 160178 h 425699"/>
                <a:gd name="connsiteX34" fmla="*/ 209242 w 300154"/>
                <a:gd name="connsiteY34" fmla="*/ 187596 h 425699"/>
                <a:gd name="connsiteX35" fmla="*/ 232331 w 300154"/>
                <a:gd name="connsiteY35" fmla="*/ 265521 h 425699"/>
                <a:gd name="connsiteX36" fmla="*/ 228002 w 300154"/>
                <a:gd name="connsiteY36" fmla="*/ 304483 h 425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00154" h="425699">
                  <a:moveTo>
                    <a:pt x="230888" y="154406"/>
                  </a:moveTo>
                  <a:lnTo>
                    <a:pt x="230888" y="154406"/>
                  </a:lnTo>
                  <a:cubicBezTo>
                    <a:pt x="225116" y="145748"/>
                    <a:pt x="217900" y="138533"/>
                    <a:pt x="210685" y="132760"/>
                  </a:cubicBezTo>
                  <a:cubicBezTo>
                    <a:pt x="203470" y="126988"/>
                    <a:pt x="194812" y="121216"/>
                    <a:pt x="186153" y="118330"/>
                  </a:cubicBezTo>
                  <a:cubicBezTo>
                    <a:pt x="177495" y="114001"/>
                    <a:pt x="167394" y="111115"/>
                    <a:pt x="158735" y="109672"/>
                  </a:cubicBezTo>
                  <a:cubicBezTo>
                    <a:pt x="148634" y="108229"/>
                    <a:pt x="139975" y="106786"/>
                    <a:pt x="129874" y="106786"/>
                  </a:cubicBezTo>
                  <a:cubicBezTo>
                    <a:pt x="114001" y="106786"/>
                    <a:pt x="98127" y="109672"/>
                    <a:pt x="82254" y="115444"/>
                  </a:cubicBezTo>
                  <a:cubicBezTo>
                    <a:pt x="66380" y="121216"/>
                    <a:pt x="51950" y="131317"/>
                    <a:pt x="40405" y="144305"/>
                  </a:cubicBezTo>
                  <a:cubicBezTo>
                    <a:pt x="28861" y="157292"/>
                    <a:pt x="18759" y="173166"/>
                    <a:pt x="11544" y="193368"/>
                  </a:cubicBezTo>
                  <a:cubicBezTo>
                    <a:pt x="4329" y="213571"/>
                    <a:pt x="0" y="236660"/>
                    <a:pt x="0" y="264078"/>
                  </a:cubicBezTo>
                  <a:cubicBezTo>
                    <a:pt x="0" y="287167"/>
                    <a:pt x="2886" y="307369"/>
                    <a:pt x="8658" y="327572"/>
                  </a:cubicBezTo>
                  <a:cubicBezTo>
                    <a:pt x="14430" y="347775"/>
                    <a:pt x="23089" y="363648"/>
                    <a:pt x="34633" y="378079"/>
                  </a:cubicBezTo>
                  <a:cubicBezTo>
                    <a:pt x="46177" y="392509"/>
                    <a:pt x="60608" y="404054"/>
                    <a:pt x="79368" y="412712"/>
                  </a:cubicBezTo>
                  <a:cubicBezTo>
                    <a:pt x="96684" y="421370"/>
                    <a:pt x="118330" y="425699"/>
                    <a:pt x="141419" y="425699"/>
                  </a:cubicBezTo>
                  <a:cubicBezTo>
                    <a:pt x="160179" y="425699"/>
                    <a:pt x="178938" y="421370"/>
                    <a:pt x="196255" y="414155"/>
                  </a:cubicBezTo>
                  <a:cubicBezTo>
                    <a:pt x="213571" y="406940"/>
                    <a:pt x="226558" y="393952"/>
                    <a:pt x="235217" y="376636"/>
                  </a:cubicBezTo>
                  <a:lnTo>
                    <a:pt x="236660" y="376636"/>
                  </a:lnTo>
                  <a:lnTo>
                    <a:pt x="236660" y="417041"/>
                  </a:lnTo>
                  <a:lnTo>
                    <a:pt x="300154" y="417041"/>
                  </a:lnTo>
                  <a:lnTo>
                    <a:pt x="300154" y="0"/>
                  </a:lnTo>
                  <a:lnTo>
                    <a:pt x="233774" y="0"/>
                  </a:lnTo>
                  <a:lnTo>
                    <a:pt x="233774" y="154406"/>
                  </a:lnTo>
                  <a:close/>
                  <a:moveTo>
                    <a:pt x="228002" y="304483"/>
                  </a:moveTo>
                  <a:cubicBezTo>
                    <a:pt x="225116" y="317471"/>
                    <a:pt x="219343" y="329015"/>
                    <a:pt x="212128" y="339116"/>
                  </a:cubicBezTo>
                  <a:cubicBezTo>
                    <a:pt x="204913" y="349218"/>
                    <a:pt x="196255" y="357876"/>
                    <a:pt x="186153" y="363648"/>
                  </a:cubicBezTo>
                  <a:cubicBezTo>
                    <a:pt x="176052" y="369420"/>
                    <a:pt x="163064" y="372306"/>
                    <a:pt x="148634" y="372306"/>
                  </a:cubicBezTo>
                  <a:cubicBezTo>
                    <a:pt x="134203" y="372306"/>
                    <a:pt x="121216" y="369420"/>
                    <a:pt x="111115" y="363648"/>
                  </a:cubicBezTo>
                  <a:cubicBezTo>
                    <a:pt x="101013" y="357876"/>
                    <a:pt x="92355" y="350661"/>
                    <a:pt x="85140" y="340559"/>
                  </a:cubicBezTo>
                  <a:cubicBezTo>
                    <a:pt x="77925" y="330458"/>
                    <a:pt x="73596" y="320357"/>
                    <a:pt x="69266" y="307369"/>
                  </a:cubicBezTo>
                  <a:cubicBezTo>
                    <a:pt x="66380" y="294382"/>
                    <a:pt x="64937" y="282837"/>
                    <a:pt x="64937" y="269850"/>
                  </a:cubicBezTo>
                  <a:cubicBezTo>
                    <a:pt x="64937" y="256863"/>
                    <a:pt x="66380" y="242432"/>
                    <a:pt x="69266" y="229445"/>
                  </a:cubicBezTo>
                  <a:cubicBezTo>
                    <a:pt x="72152" y="216457"/>
                    <a:pt x="76481" y="204913"/>
                    <a:pt x="83697" y="194812"/>
                  </a:cubicBezTo>
                  <a:cubicBezTo>
                    <a:pt x="90912" y="184710"/>
                    <a:pt x="99570" y="176052"/>
                    <a:pt x="109672" y="170280"/>
                  </a:cubicBezTo>
                  <a:cubicBezTo>
                    <a:pt x="119773" y="164508"/>
                    <a:pt x="134203" y="160178"/>
                    <a:pt x="148634" y="160178"/>
                  </a:cubicBezTo>
                  <a:cubicBezTo>
                    <a:pt x="174609" y="160178"/>
                    <a:pt x="194812" y="168837"/>
                    <a:pt x="209242" y="187596"/>
                  </a:cubicBezTo>
                  <a:cubicBezTo>
                    <a:pt x="223673" y="206356"/>
                    <a:pt x="232331" y="232331"/>
                    <a:pt x="232331" y="265521"/>
                  </a:cubicBezTo>
                  <a:cubicBezTo>
                    <a:pt x="233774" y="278508"/>
                    <a:pt x="232331" y="291496"/>
                    <a:pt x="228002" y="304483"/>
                  </a:cubicBezTo>
                  <a:close/>
                </a:path>
              </a:pathLst>
            </a:custGeom>
            <a:solidFill>
              <a:srgbClr val="031B36"/>
            </a:solidFill>
            <a:ln w="14430" cap="flat">
              <a:noFill/>
              <a:prstDash val="solid"/>
              <a:miter/>
            </a:ln>
          </p:spPr>
          <p:txBody>
            <a:bodyPr rtlCol="0" anchor="ctr"/>
            <a:lstStyle/>
            <a:p>
              <a:endParaRPr lang="en-US"/>
            </a:p>
          </p:txBody>
        </p:sp>
        <p:sp>
          <p:nvSpPr>
            <p:cNvPr id="165" name="Freihandform: Form 164">
              <a:extLst>
                <a:ext uri="{FF2B5EF4-FFF2-40B4-BE49-F238E27FC236}">
                  <a16:creationId xmlns:a16="http://schemas.microsoft.com/office/drawing/2014/main" id="{E4D67C0A-2280-47F8-9B3E-D1BBA9115DD6}"/>
                </a:ext>
              </a:extLst>
            </p:cNvPr>
            <p:cNvSpPr/>
            <p:nvPr/>
          </p:nvSpPr>
          <p:spPr>
            <a:xfrm>
              <a:off x="5734465" y="3982428"/>
              <a:ext cx="66380" cy="63494"/>
            </a:xfrm>
            <a:custGeom>
              <a:avLst/>
              <a:gdLst>
                <a:gd name="connsiteX0" fmla="*/ 0 w 66380"/>
                <a:gd name="connsiteY0" fmla="*/ 0 h 63494"/>
                <a:gd name="connsiteX1" fmla="*/ 66380 w 66380"/>
                <a:gd name="connsiteY1" fmla="*/ 0 h 63494"/>
                <a:gd name="connsiteX2" fmla="*/ 66380 w 66380"/>
                <a:gd name="connsiteY2" fmla="*/ 63494 h 63494"/>
                <a:gd name="connsiteX3" fmla="*/ 0 w 66380"/>
                <a:gd name="connsiteY3" fmla="*/ 63494 h 63494"/>
              </a:gdLst>
              <a:ahLst/>
              <a:cxnLst>
                <a:cxn ang="0">
                  <a:pos x="connsiteX0" y="connsiteY0"/>
                </a:cxn>
                <a:cxn ang="0">
                  <a:pos x="connsiteX1" y="connsiteY1"/>
                </a:cxn>
                <a:cxn ang="0">
                  <a:pos x="connsiteX2" y="connsiteY2"/>
                </a:cxn>
                <a:cxn ang="0">
                  <a:pos x="connsiteX3" y="connsiteY3"/>
                </a:cxn>
              </a:cxnLst>
              <a:rect l="l" t="t" r="r" b="b"/>
              <a:pathLst>
                <a:path w="66380" h="63494">
                  <a:moveTo>
                    <a:pt x="0" y="0"/>
                  </a:moveTo>
                  <a:lnTo>
                    <a:pt x="66380" y="0"/>
                  </a:lnTo>
                  <a:lnTo>
                    <a:pt x="66380" y="63494"/>
                  </a:lnTo>
                  <a:lnTo>
                    <a:pt x="0" y="63494"/>
                  </a:lnTo>
                  <a:close/>
                </a:path>
              </a:pathLst>
            </a:custGeom>
            <a:solidFill>
              <a:srgbClr val="031B36"/>
            </a:solidFill>
            <a:ln w="14430" cap="flat">
              <a:noFill/>
              <a:prstDash val="solid"/>
              <a:miter/>
            </a:ln>
          </p:spPr>
          <p:txBody>
            <a:bodyPr rtlCol="0" anchor="ctr"/>
            <a:lstStyle/>
            <a:p>
              <a:endParaRPr lang="en-US"/>
            </a:p>
          </p:txBody>
        </p:sp>
        <p:sp>
          <p:nvSpPr>
            <p:cNvPr id="166" name="Freihandform: Form 165">
              <a:extLst>
                <a:ext uri="{FF2B5EF4-FFF2-40B4-BE49-F238E27FC236}">
                  <a16:creationId xmlns:a16="http://schemas.microsoft.com/office/drawing/2014/main" id="{B1B09641-225C-4E8D-AA73-9EF9EF893CD7}"/>
                </a:ext>
              </a:extLst>
            </p:cNvPr>
            <p:cNvSpPr/>
            <p:nvPr/>
          </p:nvSpPr>
          <p:spPr>
            <a:xfrm>
              <a:off x="5734465" y="4096429"/>
              <a:ext cx="66380" cy="301597"/>
            </a:xfrm>
            <a:custGeom>
              <a:avLst/>
              <a:gdLst>
                <a:gd name="connsiteX0" fmla="*/ 0 w 66380"/>
                <a:gd name="connsiteY0" fmla="*/ 0 h 301597"/>
                <a:gd name="connsiteX1" fmla="*/ 66380 w 66380"/>
                <a:gd name="connsiteY1" fmla="*/ 0 h 301597"/>
                <a:gd name="connsiteX2" fmla="*/ 66380 w 66380"/>
                <a:gd name="connsiteY2" fmla="*/ 301597 h 301597"/>
                <a:gd name="connsiteX3" fmla="*/ 0 w 66380"/>
                <a:gd name="connsiteY3" fmla="*/ 301597 h 301597"/>
              </a:gdLst>
              <a:ahLst/>
              <a:cxnLst>
                <a:cxn ang="0">
                  <a:pos x="connsiteX0" y="connsiteY0"/>
                </a:cxn>
                <a:cxn ang="0">
                  <a:pos x="connsiteX1" y="connsiteY1"/>
                </a:cxn>
                <a:cxn ang="0">
                  <a:pos x="connsiteX2" y="connsiteY2"/>
                </a:cxn>
                <a:cxn ang="0">
                  <a:pos x="connsiteX3" y="connsiteY3"/>
                </a:cxn>
              </a:cxnLst>
              <a:rect l="l" t="t" r="r" b="b"/>
              <a:pathLst>
                <a:path w="66380" h="301597">
                  <a:moveTo>
                    <a:pt x="0" y="0"/>
                  </a:moveTo>
                  <a:lnTo>
                    <a:pt x="66380" y="0"/>
                  </a:lnTo>
                  <a:lnTo>
                    <a:pt x="66380" y="301597"/>
                  </a:lnTo>
                  <a:lnTo>
                    <a:pt x="0" y="301597"/>
                  </a:lnTo>
                  <a:close/>
                </a:path>
              </a:pathLst>
            </a:custGeom>
            <a:solidFill>
              <a:srgbClr val="031B36"/>
            </a:solidFill>
            <a:ln w="14430" cap="flat">
              <a:noFill/>
              <a:prstDash val="solid"/>
              <a:miter/>
            </a:ln>
          </p:spPr>
          <p:txBody>
            <a:bodyPr rtlCol="0" anchor="ctr"/>
            <a:lstStyle/>
            <a:p>
              <a:endParaRPr lang="en-US"/>
            </a:p>
          </p:txBody>
        </p:sp>
        <p:sp>
          <p:nvSpPr>
            <p:cNvPr id="167" name="Freihandform: Form 166">
              <a:extLst>
                <a:ext uri="{FF2B5EF4-FFF2-40B4-BE49-F238E27FC236}">
                  <a16:creationId xmlns:a16="http://schemas.microsoft.com/office/drawing/2014/main" id="{DA59A7A8-3042-4346-BD29-4B2143865F30}"/>
                </a:ext>
              </a:extLst>
            </p:cNvPr>
            <p:cNvSpPr/>
            <p:nvPr/>
          </p:nvSpPr>
          <p:spPr>
            <a:xfrm>
              <a:off x="5848466" y="4089214"/>
              <a:ext cx="285723" cy="318913"/>
            </a:xfrm>
            <a:custGeom>
              <a:avLst/>
              <a:gdLst>
                <a:gd name="connsiteX0" fmla="*/ 93798 w 285723"/>
                <a:gd name="connsiteY0" fmla="*/ 73595 h 318913"/>
                <a:gd name="connsiteX1" fmla="*/ 121216 w 285723"/>
                <a:gd name="connsiteY1" fmla="*/ 57722 h 318913"/>
                <a:gd name="connsiteX2" fmla="*/ 148634 w 285723"/>
                <a:gd name="connsiteY2" fmla="*/ 53393 h 318913"/>
                <a:gd name="connsiteX3" fmla="*/ 194812 w 285723"/>
                <a:gd name="connsiteY3" fmla="*/ 67823 h 318913"/>
                <a:gd name="connsiteX4" fmla="*/ 217900 w 285723"/>
                <a:gd name="connsiteY4" fmla="*/ 109672 h 318913"/>
                <a:gd name="connsiteX5" fmla="*/ 284280 w 285723"/>
                <a:gd name="connsiteY5" fmla="*/ 109672 h 318913"/>
                <a:gd name="connsiteX6" fmla="*/ 269850 w 285723"/>
                <a:gd name="connsiteY6" fmla="*/ 60608 h 318913"/>
                <a:gd name="connsiteX7" fmla="*/ 239546 w 285723"/>
                <a:gd name="connsiteY7" fmla="*/ 27418 h 318913"/>
                <a:gd name="connsiteX8" fmla="*/ 197697 w 285723"/>
                <a:gd name="connsiteY8" fmla="*/ 7215 h 318913"/>
                <a:gd name="connsiteX9" fmla="*/ 147191 w 285723"/>
                <a:gd name="connsiteY9" fmla="*/ 0 h 318913"/>
                <a:gd name="connsiteX10" fmla="*/ 82254 w 285723"/>
                <a:gd name="connsiteY10" fmla="*/ 12987 h 318913"/>
                <a:gd name="connsiteX11" fmla="*/ 36076 w 285723"/>
                <a:gd name="connsiteY11" fmla="*/ 47621 h 318913"/>
                <a:gd name="connsiteX12" fmla="*/ 8658 w 285723"/>
                <a:gd name="connsiteY12" fmla="*/ 99570 h 318913"/>
                <a:gd name="connsiteX13" fmla="*/ 0 w 285723"/>
                <a:gd name="connsiteY13" fmla="*/ 163064 h 318913"/>
                <a:gd name="connsiteX14" fmla="*/ 10101 w 285723"/>
                <a:gd name="connsiteY14" fmla="*/ 225116 h 318913"/>
                <a:gd name="connsiteX15" fmla="*/ 38962 w 285723"/>
                <a:gd name="connsiteY15" fmla="*/ 274179 h 318913"/>
                <a:gd name="connsiteX16" fmla="*/ 85140 w 285723"/>
                <a:gd name="connsiteY16" fmla="*/ 307369 h 318913"/>
                <a:gd name="connsiteX17" fmla="*/ 147191 w 285723"/>
                <a:gd name="connsiteY17" fmla="*/ 318914 h 318913"/>
                <a:gd name="connsiteX18" fmla="*/ 240989 w 285723"/>
                <a:gd name="connsiteY18" fmla="*/ 287166 h 318913"/>
                <a:gd name="connsiteX19" fmla="*/ 285724 w 285723"/>
                <a:gd name="connsiteY19" fmla="*/ 196255 h 318913"/>
                <a:gd name="connsiteX20" fmla="*/ 219343 w 285723"/>
                <a:gd name="connsiteY20" fmla="*/ 196255 h 318913"/>
                <a:gd name="connsiteX21" fmla="*/ 196254 w 285723"/>
                <a:gd name="connsiteY21" fmla="*/ 246761 h 318913"/>
                <a:gd name="connsiteX22" fmla="*/ 148634 w 285723"/>
                <a:gd name="connsiteY22" fmla="*/ 265521 h 318913"/>
                <a:gd name="connsiteX23" fmla="*/ 112558 w 285723"/>
                <a:gd name="connsiteY23" fmla="*/ 256863 h 318913"/>
                <a:gd name="connsiteX24" fmla="*/ 88026 w 285723"/>
                <a:gd name="connsiteY24" fmla="*/ 233774 h 318913"/>
                <a:gd name="connsiteX25" fmla="*/ 73595 w 285723"/>
                <a:gd name="connsiteY25" fmla="*/ 200584 h 318913"/>
                <a:gd name="connsiteX26" fmla="*/ 69266 w 285723"/>
                <a:gd name="connsiteY26" fmla="*/ 163064 h 318913"/>
                <a:gd name="connsiteX27" fmla="*/ 77925 w 285723"/>
                <a:gd name="connsiteY27" fmla="*/ 106785 h 318913"/>
                <a:gd name="connsiteX28" fmla="*/ 93798 w 285723"/>
                <a:gd name="connsiteY28" fmla="*/ 73595 h 318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85723" h="318913">
                  <a:moveTo>
                    <a:pt x="93798" y="73595"/>
                  </a:moveTo>
                  <a:cubicBezTo>
                    <a:pt x="102456" y="64937"/>
                    <a:pt x="111115" y="60608"/>
                    <a:pt x="121216" y="57722"/>
                  </a:cubicBezTo>
                  <a:cubicBezTo>
                    <a:pt x="131317" y="54836"/>
                    <a:pt x="139975" y="53393"/>
                    <a:pt x="148634" y="53393"/>
                  </a:cubicBezTo>
                  <a:cubicBezTo>
                    <a:pt x="167393" y="53393"/>
                    <a:pt x="183267" y="57722"/>
                    <a:pt x="194812" y="67823"/>
                  </a:cubicBezTo>
                  <a:cubicBezTo>
                    <a:pt x="206356" y="77925"/>
                    <a:pt x="215014" y="90912"/>
                    <a:pt x="217900" y="109672"/>
                  </a:cubicBezTo>
                  <a:lnTo>
                    <a:pt x="284280" y="109672"/>
                  </a:lnTo>
                  <a:cubicBezTo>
                    <a:pt x="282837" y="90912"/>
                    <a:pt x="278508" y="75038"/>
                    <a:pt x="269850" y="60608"/>
                  </a:cubicBezTo>
                  <a:cubicBezTo>
                    <a:pt x="262635" y="47621"/>
                    <a:pt x="252534" y="36076"/>
                    <a:pt x="239546" y="27418"/>
                  </a:cubicBezTo>
                  <a:cubicBezTo>
                    <a:pt x="228002" y="18760"/>
                    <a:pt x="213571" y="11544"/>
                    <a:pt x="197697" y="7215"/>
                  </a:cubicBezTo>
                  <a:cubicBezTo>
                    <a:pt x="181824" y="2886"/>
                    <a:pt x="165951" y="0"/>
                    <a:pt x="147191" y="0"/>
                  </a:cubicBezTo>
                  <a:cubicBezTo>
                    <a:pt x="122659" y="0"/>
                    <a:pt x="101013" y="4329"/>
                    <a:pt x="82254" y="12987"/>
                  </a:cubicBezTo>
                  <a:cubicBezTo>
                    <a:pt x="63494" y="21646"/>
                    <a:pt x="47620" y="33190"/>
                    <a:pt x="36076" y="47621"/>
                  </a:cubicBezTo>
                  <a:cubicBezTo>
                    <a:pt x="23088" y="62051"/>
                    <a:pt x="14430" y="79368"/>
                    <a:pt x="8658" y="99570"/>
                  </a:cubicBezTo>
                  <a:cubicBezTo>
                    <a:pt x="2886" y="119773"/>
                    <a:pt x="0" y="139976"/>
                    <a:pt x="0" y="163064"/>
                  </a:cubicBezTo>
                  <a:cubicBezTo>
                    <a:pt x="0" y="184710"/>
                    <a:pt x="2886" y="206356"/>
                    <a:pt x="10101" y="225116"/>
                  </a:cubicBezTo>
                  <a:cubicBezTo>
                    <a:pt x="15873" y="243875"/>
                    <a:pt x="25975" y="261192"/>
                    <a:pt x="38962" y="274179"/>
                  </a:cubicBezTo>
                  <a:cubicBezTo>
                    <a:pt x="51949" y="288610"/>
                    <a:pt x="66380" y="298711"/>
                    <a:pt x="85140" y="307369"/>
                  </a:cubicBezTo>
                  <a:cubicBezTo>
                    <a:pt x="103899" y="316027"/>
                    <a:pt x="124102" y="318914"/>
                    <a:pt x="147191" y="318914"/>
                  </a:cubicBezTo>
                  <a:cubicBezTo>
                    <a:pt x="186153" y="318914"/>
                    <a:pt x="217900" y="308812"/>
                    <a:pt x="240989" y="287166"/>
                  </a:cubicBezTo>
                  <a:cubicBezTo>
                    <a:pt x="264078" y="266964"/>
                    <a:pt x="279951" y="236660"/>
                    <a:pt x="285724" y="196255"/>
                  </a:cubicBezTo>
                  <a:lnTo>
                    <a:pt x="219343" y="196255"/>
                  </a:lnTo>
                  <a:cubicBezTo>
                    <a:pt x="216457" y="217900"/>
                    <a:pt x="207799" y="235217"/>
                    <a:pt x="196254" y="246761"/>
                  </a:cubicBezTo>
                  <a:cubicBezTo>
                    <a:pt x="183267" y="258306"/>
                    <a:pt x="167393" y="265521"/>
                    <a:pt x="148634" y="265521"/>
                  </a:cubicBezTo>
                  <a:cubicBezTo>
                    <a:pt x="134203" y="265521"/>
                    <a:pt x="122659" y="262635"/>
                    <a:pt x="112558" y="256863"/>
                  </a:cubicBezTo>
                  <a:cubicBezTo>
                    <a:pt x="102456" y="251090"/>
                    <a:pt x="93798" y="242432"/>
                    <a:pt x="88026" y="233774"/>
                  </a:cubicBezTo>
                  <a:cubicBezTo>
                    <a:pt x="82254" y="225116"/>
                    <a:pt x="76481" y="213571"/>
                    <a:pt x="73595" y="200584"/>
                  </a:cubicBezTo>
                  <a:cubicBezTo>
                    <a:pt x="70709" y="187596"/>
                    <a:pt x="69266" y="176052"/>
                    <a:pt x="69266" y="163064"/>
                  </a:cubicBezTo>
                  <a:cubicBezTo>
                    <a:pt x="69266" y="139976"/>
                    <a:pt x="72152" y="121216"/>
                    <a:pt x="77925" y="106785"/>
                  </a:cubicBezTo>
                  <a:cubicBezTo>
                    <a:pt x="77925" y="92355"/>
                    <a:pt x="85140" y="80811"/>
                    <a:pt x="93798" y="73595"/>
                  </a:cubicBezTo>
                  <a:close/>
                </a:path>
              </a:pathLst>
            </a:custGeom>
            <a:solidFill>
              <a:srgbClr val="031B36"/>
            </a:solidFill>
            <a:ln w="14430" cap="flat">
              <a:noFill/>
              <a:prstDash val="solid"/>
              <a:miter/>
            </a:ln>
          </p:spPr>
          <p:txBody>
            <a:bodyPr rtlCol="0" anchor="ctr"/>
            <a:lstStyle/>
            <a:p>
              <a:endParaRPr lang="en-US"/>
            </a:p>
          </p:txBody>
        </p:sp>
        <p:sp>
          <p:nvSpPr>
            <p:cNvPr id="168" name="Freihandform: Form 167">
              <a:extLst>
                <a:ext uri="{FF2B5EF4-FFF2-40B4-BE49-F238E27FC236}">
                  <a16:creationId xmlns:a16="http://schemas.microsoft.com/office/drawing/2014/main" id="{B43CAEA7-035B-4759-B20C-58ED1A14A589}"/>
                </a:ext>
              </a:extLst>
            </p:cNvPr>
            <p:cNvSpPr/>
            <p:nvPr/>
          </p:nvSpPr>
          <p:spPr>
            <a:xfrm>
              <a:off x="6155835" y="4006960"/>
              <a:ext cx="176052" cy="393952"/>
            </a:xfrm>
            <a:custGeom>
              <a:avLst/>
              <a:gdLst>
                <a:gd name="connsiteX0" fmla="*/ 116887 w 176052"/>
                <a:gd name="connsiteY0" fmla="*/ 0 h 393952"/>
                <a:gd name="connsiteX1" fmla="*/ 50507 w 176052"/>
                <a:gd name="connsiteY1" fmla="*/ 0 h 393952"/>
                <a:gd name="connsiteX2" fmla="*/ 50507 w 176052"/>
                <a:gd name="connsiteY2" fmla="*/ 90912 h 393952"/>
                <a:gd name="connsiteX3" fmla="*/ 0 w 176052"/>
                <a:gd name="connsiteY3" fmla="*/ 90912 h 393952"/>
                <a:gd name="connsiteX4" fmla="*/ 0 w 176052"/>
                <a:gd name="connsiteY4" fmla="*/ 139976 h 393952"/>
                <a:gd name="connsiteX5" fmla="*/ 50507 w 176052"/>
                <a:gd name="connsiteY5" fmla="*/ 139976 h 393952"/>
                <a:gd name="connsiteX6" fmla="*/ 50507 w 176052"/>
                <a:gd name="connsiteY6" fmla="*/ 317471 h 393952"/>
                <a:gd name="connsiteX7" fmla="*/ 54836 w 176052"/>
                <a:gd name="connsiteY7" fmla="*/ 350661 h 393952"/>
                <a:gd name="connsiteX8" fmla="*/ 66380 w 176052"/>
                <a:gd name="connsiteY8" fmla="*/ 375193 h 393952"/>
                <a:gd name="connsiteX9" fmla="*/ 90912 w 176052"/>
                <a:gd name="connsiteY9" fmla="*/ 389623 h 393952"/>
                <a:gd name="connsiteX10" fmla="*/ 132761 w 176052"/>
                <a:gd name="connsiteY10" fmla="*/ 393952 h 393952"/>
                <a:gd name="connsiteX11" fmla="*/ 154406 w 176052"/>
                <a:gd name="connsiteY11" fmla="*/ 392509 h 393952"/>
                <a:gd name="connsiteX12" fmla="*/ 176052 w 176052"/>
                <a:gd name="connsiteY12" fmla="*/ 389623 h 393952"/>
                <a:gd name="connsiteX13" fmla="*/ 176052 w 176052"/>
                <a:gd name="connsiteY13" fmla="*/ 337673 h 393952"/>
                <a:gd name="connsiteX14" fmla="*/ 161622 w 176052"/>
                <a:gd name="connsiteY14" fmla="*/ 339116 h 393952"/>
                <a:gd name="connsiteX15" fmla="*/ 147191 w 176052"/>
                <a:gd name="connsiteY15" fmla="*/ 339116 h 393952"/>
                <a:gd name="connsiteX16" fmla="*/ 129874 w 176052"/>
                <a:gd name="connsiteY16" fmla="*/ 336230 h 393952"/>
                <a:gd name="connsiteX17" fmla="*/ 119773 w 176052"/>
                <a:gd name="connsiteY17" fmla="*/ 329015 h 393952"/>
                <a:gd name="connsiteX18" fmla="*/ 115444 w 176052"/>
                <a:gd name="connsiteY18" fmla="*/ 316027 h 393952"/>
                <a:gd name="connsiteX19" fmla="*/ 114001 w 176052"/>
                <a:gd name="connsiteY19" fmla="*/ 297268 h 393952"/>
                <a:gd name="connsiteX20" fmla="*/ 114001 w 176052"/>
                <a:gd name="connsiteY20" fmla="*/ 139976 h 393952"/>
                <a:gd name="connsiteX21" fmla="*/ 174609 w 176052"/>
                <a:gd name="connsiteY21" fmla="*/ 139976 h 393952"/>
                <a:gd name="connsiteX22" fmla="*/ 174609 w 176052"/>
                <a:gd name="connsiteY22" fmla="*/ 90912 h 393952"/>
                <a:gd name="connsiteX23" fmla="*/ 114001 w 176052"/>
                <a:gd name="connsiteY23" fmla="*/ 90912 h 393952"/>
                <a:gd name="connsiteX24" fmla="*/ 114001 w 176052"/>
                <a:gd name="connsiteY24" fmla="*/ 0 h 39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76052" h="393952">
                  <a:moveTo>
                    <a:pt x="116887" y="0"/>
                  </a:moveTo>
                  <a:lnTo>
                    <a:pt x="50507" y="0"/>
                  </a:lnTo>
                  <a:lnTo>
                    <a:pt x="50507" y="90912"/>
                  </a:lnTo>
                  <a:lnTo>
                    <a:pt x="0" y="90912"/>
                  </a:lnTo>
                  <a:lnTo>
                    <a:pt x="0" y="139976"/>
                  </a:lnTo>
                  <a:lnTo>
                    <a:pt x="50507" y="139976"/>
                  </a:lnTo>
                  <a:lnTo>
                    <a:pt x="50507" y="317471"/>
                  </a:lnTo>
                  <a:cubicBezTo>
                    <a:pt x="50507" y="330458"/>
                    <a:pt x="51950" y="340559"/>
                    <a:pt x="54836" y="350661"/>
                  </a:cubicBezTo>
                  <a:cubicBezTo>
                    <a:pt x="56279" y="360762"/>
                    <a:pt x="60608" y="367977"/>
                    <a:pt x="66380" y="375193"/>
                  </a:cubicBezTo>
                  <a:cubicBezTo>
                    <a:pt x="72152" y="380965"/>
                    <a:pt x="80811" y="386737"/>
                    <a:pt x="90912" y="389623"/>
                  </a:cubicBezTo>
                  <a:cubicBezTo>
                    <a:pt x="101013" y="392509"/>
                    <a:pt x="115444" y="393952"/>
                    <a:pt x="132761" y="393952"/>
                  </a:cubicBezTo>
                  <a:cubicBezTo>
                    <a:pt x="139976" y="393952"/>
                    <a:pt x="147191" y="393952"/>
                    <a:pt x="154406" y="392509"/>
                  </a:cubicBezTo>
                  <a:cubicBezTo>
                    <a:pt x="161622" y="391066"/>
                    <a:pt x="168837" y="391066"/>
                    <a:pt x="176052" y="389623"/>
                  </a:cubicBezTo>
                  <a:lnTo>
                    <a:pt x="176052" y="337673"/>
                  </a:lnTo>
                  <a:cubicBezTo>
                    <a:pt x="171723" y="339116"/>
                    <a:pt x="167394" y="339116"/>
                    <a:pt x="161622" y="339116"/>
                  </a:cubicBezTo>
                  <a:cubicBezTo>
                    <a:pt x="157292" y="339116"/>
                    <a:pt x="152963" y="339116"/>
                    <a:pt x="147191" y="339116"/>
                  </a:cubicBezTo>
                  <a:cubicBezTo>
                    <a:pt x="139976" y="339116"/>
                    <a:pt x="134203" y="337673"/>
                    <a:pt x="129874" y="336230"/>
                  </a:cubicBezTo>
                  <a:cubicBezTo>
                    <a:pt x="125545" y="334787"/>
                    <a:pt x="122659" y="331901"/>
                    <a:pt x="119773" y="329015"/>
                  </a:cubicBezTo>
                  <a:cubicBezTo>
                    <a:pt x="118330" y="326129"/>
                    <a:pt x="116887" y="321800"/>
                    <a:pt x="115444" y="316027"/>
                  </a:cubicBezTo>
                  <a:cubicBezTo>
                    <a:pt x="115444" y="310255"/>
                    <a:pt x="114001" y="304483"/>
                    <a:pt x="114001" y="297268"/>
                  </a:cubicBezTo>
                  <a:lnTo>
                    <a:pt x="114001" y="139976"/>
                  </a:lnTo>
                  <a:lnTo>
                    <a:pt x="174609" y="139976"/>
                  </a:lnTo>
                  <a:lnTo>
                    <a:pt x="174609" y="90912"/>
                  </a:lnTo>
                  <a:lnTo>
                    <a:pt x="114001" y="90912"/>
                  </a:lnTo>
                  <a:lnTo>
                    <a:pt x="114001" y="0"/>
                  </a:lnTo>
                  <a:close/>
                </a:path>
              </a:pathLst>
            </a:custGeom>
            <a:solidFill>
              <a:srgbClr val="031B36"/>
            </a:solidFill>
            <a:ln w="14430" cap="flat">
              <a:noFill/>
              <a:prstDash val="solid"/>
              <a:miter/>
            </a:ln>
          </p:spPr>
          <p:txBody>
            <a:bodyPr rtlCol="0" anchor="ctr"/>
            <a:lstStyle/>
            <a:p>
              <a:endParaRPr lang="en-US"/>
            </a:p>
          </p:txBody>
        </p:sp>
        <p:sp>
          <p:nvSpPr>
            <p:cNvPr id="169" name="Freihandform: Form 168">
              <a:extLst>
                <a:ext uri="{FF2B5EF4-FFF2-40B4-BE49-F238E27FC236}">
                  <a16:creationId xmlns:a16="http://schemas.microsoft.com/office/drawing/2014/main" id="{00955E6F-DBA7-437B-AAF2-AC0FEED2886E}"/>
                </a:ext>
              </a:extLst>
            </p:cNvPr>
            <p:cNvSpPr/>
            <p:nvPr/>
          </p:nvSpPr>
          <p:spPr>
            <a:xfrm>
              <a:off x="6365077" y="4089214"/>
              <a:ext cx="305926" cy="318913"/>
            </a:xfrm>
            <a:custGeom>
              <a:avLst/>
              <a:gdLst>
                <a:gd name="connsiteX0" fmla="*/ 265521 w 305926"/>
                <a:gd name="connsiteY0" fmla="*/ 44734 h 318913"/>
                <a:gd name="connsiteX1" fmla="*/ 217900 w 305926"/>
                <a:gd name="connsiteY1" fmla="*/ 11544 h 318913"/>
                <a:gd name="connsiteX2" fmla="*/ 152963 w 305926"/>
                <a:gd name="connsiteY2" fmla="*/ 0 h 318913"/>
                <a:gd name="connsiteX3" fmla="*/ 88026 w 305926"/>
                <a:gd name="connsiteY3" fmla="*/ 11544 h 318913"/>
                <a:gd name="connsiteX4" fmla="*/ 40405 w 305926"/>
                <a:gd name="connsiteY4" fmla="*/ 44734 h 318913"/>
                <a:gd name="connsiteX5" fmla="*/ 10102 w 305926"/>
                <a:gd name="connsiteY5" fmla="*/ 95241 h 318913"/>
                <a:gd name="connsiteX6" fmla="*/ 0 w 305926"/>
                <a:gd name="connsiteY6" fmla="*/ 158735 h 318913"/>
                <a:gd name="connsiteX7" fmla="*/ 10102 w 305926"/>
                <a:gd name="connsiteY7" fmla="*/ 223672 h 318913"/>
                <a:gd name="connsiteX8" fmla="*/ 40405 w 305926"/>
                <a:gd name="connsiteY8" fmla="*/ 274179 h 318913"/>
                <a:gd name="connsiteX9" fmla="*/ 88026 w 305926"/>
                <a:gd name="connsiteY9" fmla="*/ 307369 h 318913"/>
                <a:gd name="connsiteX10" fmla="*/ 152963 w 305926"/>
                <a:gd name="connsiteY10" fmla="*/ 318914 h 318913"/>
                <a:gd name="connsiteX11" fmla="*/ 217900 w 305926"/>
                <a:gd name="connsiteY11" fmla="*/ 307369 h 318913"/>
                <a:gd name="connsiteX12" fmla="*/ 265521 w 305926"/>
                <a:gd name="connsiteY12" fmla="*/ 274179 h 318913"/>
                <a:gd name="connsiteX13" fmla="*/ 295825 w 305926"/>
                <a:gd name="connsiteY13" fmla="*/ 223672 h 318913"/>
                <a:gd name="connsiteX14" fmla="*/ 305927 w 305926"/>
                <a:gd name="connsiteY14" fmla="*/ 158735 h 318913"/>
                <a:gd name="connsiteX15" fmla="*/ 295825 w 305926"/>
                <a:gd name="connsiteY15" fmla="*/ 95241 h 318913"/>
                <a:gd name="connsiteX16" fmla="*/ 265521 w 305926"/>
                <a:gd name="connsiteY16" fmla="*/ 44734 h 318913"/>
                <a:gd name="connsiteX17" fmla="*/ 235217 w 305926"/>
                <a:gd name="connsiteY17" fmla="*/ 197698 h 318913"/>
                <a:gd name="connsiteX18" fmla="*/ 219344 w 305926"/>
                <a:gd name="connsiteY18" fmla="*/ 232331 h 318913"/>
                <a:gd name="connsiteX19" fmla="*/ 191925 w 305926"/>
                <a:gd name="connsiteY19" fmla="*/ 256863 h 318913"/>
                <a:gd name="connsiteX20" fmla="*/ 152963 w 305926"/>
                <a:gd name="connsiteY20" fmla="*/ 265521 h 318913"/>
                <a:gd name="connsiteX21" fmla="*/ 114001 w 305926"/>
                <a:gd name="connsiteY21" fmla="*/ 256863 h 318913"/>
                <a:gd name="connsiteX22" fmla="*/ 86583 w 305926"/>
                <a:gd name="connsiteY22" fmla="*/ 232331 h 318913"/>
                <a:gd name="connsiteX23" fmla="*/ 70709 w 305926"/>
                <a:gd name="connsiteY23" fmla="*/ 197698 h 318913"/>
                <a:gd name="connsiteX24" fmla="*/ 66380 w 305926"/>
                <a:gd name="connsiteY24" fmla="*/ 158735 h 318913"/>
                <a:gd name="connsiteX25" fmla="*/ 70709 w 305926"/>
                <a:gd name="connsiteY25" fmla="*/ 119773 h 318913"/>
                <a:gd name="connsiteX26" fmla="*/ 86583 w 305926"/>
                <a:gd name="connsiteY26" fmla="*/ 85140 h 318913"/>
                <a:gd name="connsiteX27" fmla="*/ 114001 w 305926"/>
                <a:gd name="connsiteY27" fmla="*/ 60608 h 318913"/>
                <a:gd name="connsiteX28" fmla="*/ 152963 w 305926"/>
                <a:gd name="connsiteY28" fmla="*/ 51950 h 318913"/>
                <a:gd name="connsiteX29" fmla="*/ 191925 w 305926"/>
                <a:gd name="connsiteY29" fmla="*/ 60608 h 318913"/>
                <a:gd name="connsiteX30" fmla="*/ 219344 w 305926"/>
                <a:gd name="connsiteY30" fmla="*/ 85140 h 318913"/>
                <a:gd name="connsiteX31" fmla="*/ 235217 w 305926"/>
                <a:gd name="connsiteY31" fmla="*/ 119773 h 318913"/>
                <a:gd name="connsiteX32" fmla="*/ 239546 w 305926"/>
                <a:gd name="connsiteY32" fmla="*/ 158735 h 318913"/>
                <a:gd name="connsiteX33" fmla="*/ 235217 w 305926"/>
                <a:gd name="connsiteY33" fmla="*/ 197698 h 318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05926" h="318913">
                  <a:moveTo>
                    <a:pt x="265521" y="44734"/>
                  </a:moveTo>
                  <a:cubicBezTo>
                    <a:pt x="252534" y="30304"/>
                    <a:pt x="236660" y="20203"/>
                    <a:pt x="217900" y="11544"/>
                  </a:cubicBezTo>
                  <a:cubicBezTo>
                    <a:pt x="199141" y="2886"/>
                    <a:pt x="177495" y="0"/>
                    <a:pt x="152963" y="0"/>
                  </a:cubicBezTo>
                  <a:cubicBezTo>
                    <a:pt x="128431" y="0"/>
                    <a:pt x="106786" y="4329"/>
                    <a:pt x="88026" y="11544"/>
                  </a:cubicBezTo>
                  <a:cubicBezTo>
                    <a:pt x="69266" y="20203"/>
                    <a:pt x="53393" y="30304"/>
                    <a:pt x="40405" y="44734"/>
                  </a:cubicBezTo>
                  <a:cubicBezTo>
                    <a:pt x="27418" y="59165"/>
                    <a:pt x="17317" y="75038"/>
                    <a:pt x="10102" y="95241"/>
                  </a:cubicBezTo>
                  <a:cubicBezTo>
                    <a:pt x="2886" y="114001"/>
                    <a:pt x="0" y="135646"/>
                    <a:pt x="0" y="158735"/>
                  </a:cubicBezTo>
                  <a:cubicBezTo>
                    <a:pt x="0" y="181824"/>
                    <a:pt x="2886" y="203470"/>
                    <a:pt x="10102" y="223672"/>
                  </a:cubicBezTo>
                  <a:cubicBezTo>
                    <a:pt x="17317" y="242432"/>
                    <a:pt x="27418" y="259749"/>
                    <a:pt x="40405" y="274179"/>
                  </a:cubicBezTo>
                  <a:cubicBezTo>
                    <a:pt x="53393" y="288610"/>
                    <a:pt x="69266" y="298711"/>
                    <a:pt x="88026" y="307369"/>
                  </a:cubicBezTo>
                  <a:cubicBezTo>
                    <a:pt x="106786" y="316027"/>
                    <a:pt x="128431" y="318914"/>
                    <a:pt x="152963" y="318914"/>
                  </a:cubicBezTo>
                  <a:cubicBezTo>
                    <a:pt x="177495" y="318914"/>
                    <a:pt x="199141" y="314585"/>
                    <a:pt x="217900" y="307369"/>
                  </a:cubicBezTo>
                  <a:cubicBezTo>
                    <a:pt x="236660" y="298711"/>
                    <a:pt x="252534" y="288610"/>
                    <a:pt x="265521" y="274179"/>
                  </a:cubicBezTo>
                  <a:cubicBezTo>
                    <a:pt x="278508" y="259749"/>
                    <a:pt x="288610" y="243875"/>
                    <a:pt x="295825" y="223672"/>
                  </a:cubicBezTo>
                  <a:cubicBezTo>
                    <a:pt x="303040" y="204913"/>
                    <a:pt x="305927" y="183267"/>
                    <a:pt x="305927" y="158735"/>
                  </a:cubicBezTo>
                  <a:cubicBezTo>
                    <a:pt x="305927" y="135646"/>
                    <a:pt x="303040" y="114001"/>
                    <a:pt x="295825" y="95241"/>
                  </a:cubicBezTo>
                  <a:cubicBezTo>
                    <a:pt x="288610" y="75038"/>
                    <a:pt x="278508" y="59165"/>
                    <a:pt x="265521" y="44734"/>
                  </a:cubicBezTo>
                  <a:close/>
                  <a:moveTo>
                    <a:pt x="235217" y="197698"/>
                  </a:moveTo>
                  <a:cubicBezTo>
                    <a:pt x="232331" y="210685"/>
                    <a:pt x="226559" y="222229"/>
                    <a:pt x="219344" y="232331"/>
                  </a:cubicBezTo>
                  <a:cubicBezTo>
                    <a:pt x="212128" y="242432"/>
                    <a:pt x="203470" y="251090"/>
                    <a:pt x="191925" y="256863"/>
                  </a:cubicBezTo>
                  <a:cubicBezTo>
                    <a:pt x="180381" y="262635"/>
                    <a:pt x="168837" y="265521"/>
                    <a:pt x="152963" y="265521"/>
                  </a:cubicBezTo>
                  <a:cubicBezTo>
                    <a:pt x="137090" y="265521"/>
                    <a:pt x="125545" y="262635"/>
                    <a:pt x="114001" y="256863"/>
                  </a:cubicBezTo>
                  <a:cubicBezTo>
                    <a:pt x="102457" y="251090"/>
                    <a:pt x="93798" y="242432"/>
                    <a:pt x="86583" y="232331"/>
                  </a:cubicBezTo>
                  <a:cubicBezTo>
                    <a:pt x="79368" y="222229"/>
                    <a:pt x="75039" y="210685"/>
                    <a:pt x="70709" y="197698"/>
                  </a:cubicBezTo>
                  <a:cubicBezTo>
                    <a:pt x="67823" y="184710"/>
                    <a:pt x="66380" y="171723"/>
                    <a:pt x="66380" y="158735"/>
                  </a:cubicBezTo>
                  <a:cubicBezTo>
                    <a:pt x="66380" y="145748"/>
                    <a:pt x="67823" y="132760"/>
                    <a:pt x="70709" y="119773"/>
                  </a:cubicBezTo>
                  <a:cubicBezTo>
                    <a:pt x="73596" y="106785"/>
                    <a:pt x="79368" y="95241"/>
                    <a:pt x="86583" y="85140"/>
                  </a:cubicBezTo>
                  <a:cubicBezTo>
                    <a:pt x="93798" y="75038"/>
                    <a:pt x="102457" y="67823"/>
                    <a:pt x="114001" y="60608"/>
                  </a:cubicBezTo>
                  <a:cubicBezTo>
                    <a:pt x="125545" y="53393"/>
                    <a:pt x="137090" y="51950"/>
                    <a:pt x="152963" y="51950"/>
                  </a:cubicBezTo>
                  <a:cubicBezTo>
                    <a:pt x="168837" y="51950"/>
                    <a:pt x="180381" y="54836"/>
                    <a:pt x="191925" y="60608"/>
                  </a:cubicBezTo>
                  <a:cubicBezTo>
                    <a:pt x="203470" y="66380"/>
                    <a:pt x="212128" y="75038"/>
                    <a:pt x="219344" y="85140"/>
                  </a:cubicBezTo>
                  <a:cubicBezTo>
                    <a:pt x="226559" y="95241"/>
                    <a:pt x="230888" y="106785"/>
                    <a:pt x="235217" y="119773"/>
                  </a:cubicBezTo>
                  <a:cubicBezTo>
                    <a:pt x="238103" y="132760"/>
                    <a:pt x="239546" y="145748"/>
                    <a:pt x="239546" y="158735"/>
                  </a:cubicBezTo>
                  <a:cubicBezTo>
                    <a:pt x="239546" y="171723"/>
                    <a:pt x="238103" y="184710"/>
                    <a:pt x="235217" y="197698"/>
                  </a:cubicBezTo>
                  <a:close/>
                </a:path>
              </a:pathLst>
            </a:custGeom>
            <a:solidFill>
              <a:srgbClr val="031B36"/>
            </a:solidFill>
            <a:ln w="14430" cap="flat">
              <a:noFill/>
              <a:prstDash val="solid"/>
              <a:miter/>
            </a:ln>
          </p:spPr>
          <p:txBody>
            <a:bodyPr rtlCol="0" anchor="ctr"/>
            <a:lstStyle/>
            <a:p>
              <a:endParaRPr lang="en-US"/>
            </a:p>
          </p:txBody>
        </p:sp>
        <p:sp>
          <p:nvSpPr>
            <p:cNvPr id="170" name="Freihandform: Form 169">
              <a:extLst>
                <a:ext uri="{FF2B5EF4-FFF2-40B4-BE49-F238E27FC236}">
                  <a16:creationId xmlns:a16="http://schemas.microsoft.com/office/drawing/2014/main" id="{97E9FB4F-C649-44AD-8F63-095DF9A56AFA}"/>
                </a:ext>
              </a:extLst>
            </p:cNvPr>
            <p:cNvSpPr/>
            <p:nvPr/>
          </p:nvSpPr>
          <p:spPr>
            <a:xfrm>
              <a:off x="6715738" y="4089214"/>
              <a:ext cx="176052" cy="311698"/>
            </a:xfrm>
            <a:custGeom>
              <a:avLst/>
              <a:gdLst>
                <a:gd name="connsiteX0" fmla="*/ 167394 w 176052"/>
                <a:gd name="connsiteY0" fmla="*/ 0 h 311698"/>
                <a:gd name="connsiteX1" fmla="*/ 151520 w 176052"/>
                <a:gd name="connsiteY1" fmla="*/ 0 h 311698"/>
                <a:gd name="connsiteX2" fmla="*/ 121216 w 176052"/>
                <a:gd name="connsiteY2" fmla="*/ 5772 h 311698"/>
                <a:gd name="connsiteX3" fmla="*/ 95241 w 176052"/>
                <a:gd name="connsiteY3" fmla="*/ 21646 h 311698"/>
                <a:gd name="connsiteX4" fmla="*/ 75039 w 176052"/>
                <a:gd name="connsiteY4" fmla="*/ 43291 h 311698"/>
                <a:gd name="connsiteX5" fmla="*/ 63495 w 176052"/>
                <a:gd name="connsiteY5" fmla="*/ 67823 h 311698"/>
                <a:gd name="connsiteX6" fmla="*/ 62051 w 176052"/>
                <a:gd name="connsiteY6" fmla="*/ 67823 h 311698"/>
                <a:gd name="connsiteX7" fmla="*/ 62051 w 176052"/>
                <a:gd name="connsiteY7" fmla="*/ 10101 h 311698"/>
                <a:gd name="connsiteX8" fmla="*/ 0 w 176052"/>
                <a:gd name="connsiteY8" fmla="*/ 10101 h 311698"/>
                <a:gd name="connsiteX9" fmla="*/ 0 w 176052"/>
                <a:gd name="connsiteY9" fmla="*/ 311698 h 311698"/>
                <a:gd name="connsiteX10" fmla="*/ 66380 w 176052"/>
                <a:gd name="connsiteY10" fmla="*/ 311698 h 311698"/>
                <a:gd name="connsiteX11" fmla="*/ 66380 w 176052"/>
                <a:gd name="connsiteY11" fmla="*/ 167394 h 311698"/>
                <a:gd name="connsiteX12" fmla="*/ 72152 w 176052"/>
                <a:gd name="connsiteY12" fmla="*/ 122659 h 311698"/>
                <a:gd name="connsiteX13" fmla="*/ 89469 w 176052"/>
                <a:gd name="connsiteY13" fmla="*/ 90912 h 311698"/>
                <a:gd name="connsiteX14" fmla="*/ 115444 w 176052"/>
                <a:gd name="connsiteY14" fmla="*/ 70709 h 311698"/>
                <a:gd name="connsiteX15" fmla="*/ 147191 w 176052"/>
                <a:gd name="connsiteY15" fmla="*/ 63494 h 311698"/>
                <a:gd name="connsiteX16" fmla="*/ 161622 w 176052"/>
                <a:gd name="connsiteY16" fmla="*/ 64937 h 311698"/>
                <a:gd name="connsiteX17" fmla="*/ 176052 w 176052"/>
                <a:gd name="connsiteY17" fmla="*/ 66380 h 311698"/>
                <a:gd name="connsiteX18" fmla="*/ 176052 w 176052"/>
                <a:gd name="connsiteY18" fmla="*/ 1443 h 311698"/>
                <a:gd name="connsiteX19" fmla="*/ 167394 w 176052"/>
                <a:gd name="connsiteY19" fmla="*/ 0 h 31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6052" h="311698">
                  <a:moveTo>
                    <a:pt x="167394" y="0"/>
                  </a:moveTo>
                  <a:cubicBezTo>
                    <a:pt x="164508" y="0"/>
                    <a:pt x="158735" y="0"/>
                    <a:pt x="151520" y="0"/>
                  </a:cubicBezTo>
                  <a:cubicBezTo>
                    <a:pt x="141419" y="0"/>
                    <a:pt x="131318" y="1443"/>
                    <a:pt x="121216" y="5772"/>
                  </a:cubicBezTo>
                  <a:cubicBezTo>
                    <a:pt x="111115" y="10101"/>
                    <a:pt x="102457" y="14430"/>
                    <a:pt x="95241" y="21646"/>
                  </a:cubicBezTo>
                  <a:cubicBezTo>
                    <a:pt x="86583" y="27418"/>
                    <a:pt x="80811" y="34633"/>
                    <a:pt x="75039" y="43291"/>
                  </a:cubicBezTo>
                  <a:cubicBezTo>
                    <a:pt x="69267" y="50507"/>
                    <a:pt x="64937" y="59165"/>
                    <a:pt x="63495" y="67823"/>
                  </a:cubicBezTo>
                  <a:lnTo>
                    <a:pt x="62051" y="67823"/>
                  </a:lnTo>
                  <a:lnTo>
                    <a:pt x="62051" y="10101"/>
                  </a:lnTo>
                  <a:lnTo>
                    <a:pt x="0" y="10101"/>
                  </a:lnTo>
                  <a:lnTo>
                    <a:pt x="0" y="311698"/>
                  </a:lnTo>
                  <a:lnTo>
                    <a:pt x="66380" y="311698"/>
                  </a:lnTo>
                  <a:lnTo>
                    <a:pt x="66380" y="167394"/>
                  </a:lnTo>
                  <a:cubicBezTo>
                    <a:pt x="66380" y="150077"/>
                    <a:pt x="67823" y="135646"/>
                    <a:pt x="72152" y="122659"/>
                  </a:cubicBezTo>
                  <a:cubicBezTo>
                    <a:pt x="76482" y="109672"/>
                    <a:pt x="82254" y="99570"/>
                    <a:pt x="89469" y="90912"/>
                  </a:cubicBezTo>
                  <a:cubicBezTo>
                    <a:pt x="96684" y="82254"/>
                    <a:pt x="105343" y="75038"/>
                    <a:pt x="115444" y="70709"/>
                  </a:cubicBezTo>
                  <a:cubicBezTo>
                    <a:pt x="125545" y="66380"/>
                    <a:pt x="135647" y="63494"/>
                    <a:pt x="147191" y="63494"/>
                  </a:cubicBezTo>
                  <a:cubicBezTo>
                    <a:pt x="151520" y="63494"/>
                    <a:pt x="157293" y="63494"/>
                    <a:pt x="161622" y="64937"/>
                  </a:cubicBezTo>
                  <a:cubicBezTo>
                    <a:pt x="165951" y="64937"/>
                    <a:pt x="171723" y="66380"/>
                    <a:pt x="176052" y="66380"/>
                  </a:cubicBezTo>
                  <a:lnTo>
                    <a:pt x="176052" y="1443"/>
                  </a:lnTo>
                  <a:cubicBezTo>
                    <a:pt x="173166" y="1443"/>
                    <a:pt x="170280" y="0"/>
                    <a:pt x="167394" y="0"/>
                  </a:cubicBezTo>
                  <a:close/>
                </a:path>
              </a:pathLst>
            </a:custGeom>
            <a:solidFill>
              <a:srgbClr val="031B36"/>
            </a:solidFill>
            <a:ln w="14430" cap="flat">
              <a:noFill/>
              <a:prstDash val="solid"/>
              <a:miter/>
            </a:ln>
          </p:spPr>
          <p:txBody>
            <a:bodyPr rtlCol="0" anchor="ctr"/>
            <a:lstStyle/>
            <a:p>
              <a:endParaRPr lang="en-US"/>
            </a:p>
          </p:txBody>
        </p:sp>
        <p:sp>
          <p:nvSpPr>
            <p:cNvPr id="171" name="Freihandform: Form 170">
              <a:extLst>
                <a:ext uri="{FF2B5EF4-FFF2-40B4-BE49-F238E27FC236}">
                  <a16:creationId xmlns:a16="http://schemas.microsoft.com/office/drawing/2014/main" id="{3D2FCE69-2DFB-43C8-9431-0456B5530C85}"/>
                </a:ext>
              </a:extLst>
            </p:cNvPr>
            <p:cNvSpPr/>
            <p:nvPr/>
          </p:nvSpPr>
          <p:spPr>
            <a:xfrm>
              <a:off x="4248124" y="2563912"/>
              <a:ext cx="50506" cy="1834114"/>
            </a:xfrm>
            <a:custGeom>
              <a:avLst/>
              <a:gdLst>
                <a:gd name="connsiteX0" fmla="*/ 0 w 50506"/>
                <a:gd name="connsiteY0" fmla="*/ 0 h 1834114"/>
                <a:gd name="connsiteX1" fmla="*/ 50507 w 50506"/>
                <a:gd name="connsiteY1" fmla="*/ 0 h 1834114"/>
                <a:gd name="connsiteX2" fmla="*/ 50507 w 50506"/>
                <a:gd name="connsiteY2" fmla="*/ 1834114 h 1834114"/>
                <a:gd name="connsiteX3" fmla="*/ 0 w 50506"/>
                <a:gd name="connsiteY3" fmla="*/ 1834114 h 1834114"/>
              </a:gdLst>
              <a:ahLst/>
              <a:cxnLst>
                <a:cxn ang="0">
                  <a:pos x="connsiteX0" y="connsiteY0"/>
                </a:cxn>
                <a:cxn ang="0">
                  <a:pos x="connsiteX1" y="connsiteY1"/>
                </a:cxn>
                <a:cxn ang="0">
                  <a:pos x="connsiteX2" y="connsiteY2"/>
                </a:cxn>
                <a:cxn ang="0">
                  <a:pos x="connsiteX3" y="connsiteY3"/>
                </a:cxn>
              </a:cxnLst>
              <a:rect l="l" t="t" r="r" b="b"/>
              <a:pathLst>
                <a:path w="50506" h="1834114">
                  <a:moveTo>
                    <a:pt x="0" y="0"/>
                  </a:moveTo>
                  <a:lnTo>
                    <a:pt x="50507" y="0"/>
                  </a:lnTo>
                  <a:lnTo>
                    <a:pt x="50507" y="1834114"/>
                  </a:lnTo>
                  <a:lnTo>
                    <a:pt x="0" y="1834114"/>
                  </a:lnTo>
                  <a:close/>
                </a:path>
              </a:pathLst>
            </a:custGeom>
            <a:solidFill>
              <a:srgbClr val="031B36"/>
            </a:solidFill>
            <a:ln w="14430" cap="flat">
              <a:noFill/>
              <a:prstDash val="solid"/>
              <a:miter/>
            </a:ln>
          </p:spPr>
          <p:txBody>
            <a:bodyPr rtlCol="0" anchor="ctr"/>
            <a:lstStyle/>
            <a:p>
              <a:endParaRPr lang="en-US"/>
            </a:p>
          </p:txBody>
        </p:sp>
        <p:sp>
          <p:nvSpPr>
            <p:cNvPr id="172" name="Freihandform: Form 171">
              <a:extLst>
                <a:ext uri="{FF2B5EF4-FFF2-40B4-BE49-F238E27FC236}">
                  <a16:creationId xmlns:a16="http://schemas.microsoft.com/office/drawing/2014/main" id="{71F2F633-4914-405E-B1F8-AFAB046B402C}"/>
                </a:ext>
              </a:extLst>
            </p:cNvPr>
            <p:cNvSpPr/>
            <p:nvPr/>
          </p:nvSpPr>
          <p:spPr>
            <a:xfrm>
              <a:off x="3865716" y="4034378"/>
              <a:ext cx="147190" cy="354989"/>
            </a:xfrm>
            <a:custGeom>
              <a:avLst/>
              <a:gdLst>
                <a:gd name="connsiteX0" fmla="*/ 125545 w 147190"/>
                <a:gd name="connsiteY0" fmla="*/ 20203 h 354989"/>
                <a:gd name="connsiteX1" fmla="*/ 102456 w 147190"/>
                <a:gd name="connsiteY1" fmla="*/ 5772 h 354989"/>
                <a:gd name="connsiteX2" fmla="*/ 73595 w 147190"/>
                <a:gd name="connsiteY2" fmla="*/ 0 h 354989"/>
                <a:gd name="connsiteX3" fmla="*/ 44734 w 147190"/>
                <a:gd name="connsiteY3" fmla="*/ 5772 h 354989"/>
                <a:gd name="connsiteX4" fmla="*/ 21646 w 147190"/>
                <a:gd name="connsiteY4" fmla="*/ 20203 h 354989"/>
                <a:gd name="connsiteX5" fmla="*/ 5772 w 147190"/>
                <a:gd name="connsiteY5" fmla="*/ 43291 h 354989"/>
                <a:gd name="connsiteX6" fmla="*/ 0 w 147190"/>
                <a:gd name="connsiteY6" fmla="*/ 75039 h 354989"/>
                <a:gd name="connsiteX7" fmla="*/ 0 w 147190"/>
                <a:gd name="connsiteY7" fmla="*/ 279951 h 354989"/>
                <a:gd name="connsiteX8" fmla="*/ 5772 w 147190"/>
                <a:gd name="connsiteY8" fmla="*/ 311698 h 354989"/>
                <a:gd name="connsiteX9" fmla="*/ 21646 w 147190"/>
                <a:gd name="connsiteY9" fmla="*/ 334787 h 354989"/>
                <a:gd name="connsiteX10" fmla="*/ 44734 w 147190"/>
                <a:gd name="connsiteY10" fmla="*/ 349218 h 354989"/>
                <a:gd name="connsiteX11" fmla="*/ 73595 w 147190"/>
                <a:gd name="connsiteY11" fmla="*/ 354990 h 354989"/>
                <a:gd name="connsiteX12" fmla="*/ 102456 w 147190"/>
                <a:gd name="connsiteY12" fmla="*/ 349218 h 354989"/>
                <a:gd name="connsiteX13" fmla="*/ 125545 w 147190"/>
                <a:gd name="connsiteY13" fmla="*/ 334787 h 354989"/>
                <a:gd name="connsiteX14" fmla="*/ 141419 w 147190"/>
                <a:gd name="connsiteY14" fmla="*/ 311698 h 354989"/>
                <a:gd name="connsiteX15" fmla="*/ 147191 w 147190"/>
                <a:gd name="connsiteY15" fmla="*/ 279951 h 354989"/>
                <a:gd name="connsiteX16" fmla="*/ 147191 w 147190"/>
                <a:gd name="connsiteY16" fmla="*/ 75039 h 354989"/>
                <a:gd name="connsiteX17" fmla="*/ 141419 w 147190"/>
                <a:gd name="connsiteY17" fmla="*/ 43291 h 354989"/>
                <a:gd name="connsiteX18" fmla="*/ 125545 w 147190"/>
                <a:gd name="connsiteY18" fmla="*/ 20203 h 354989"/>
                <a:gd name="connsiteX19" fmla="*/ 98127 w 147190"/>
                <a:gd name="connsiteY19" fmla="*/ 279951 h 354989"/>
                <a:gd name="connsiteX20" fmla="*/ 90912 w 147190"/>
                <a:gd name="connsiteY20" fmla="*/ 297268 h 354989"/>
                <a:gd name="connsiteX21" fmla="*/ 73595 w 147190"/>
                <a:gd name="connsiteY21" fmla="*/ 304483 h 354989"/>
                <a:gd name="connsiteX22" fmla="*/ 56279 w 147190"/>
                <a:gd name="connsiteY22" fmla="*/ 297268 h 354989"/>
                <a:gd name="connsiteX23" fmla="*/ 49064 w 147190"/>
                <a:gd name="connsiteY23" fmla="*/ 279951 h 354989"/>
                <a:gd name="connsiteX24" fmla="*/ 49064 w 147190"/>
                <a:gd name="connsiteY24" fmla="*/ 75039 h 354989"/>
                <a:gd name="connsiteX25" fmla="*/ 56279 w 147190"/>
                <a:gd name="connsiteY25" fmla="*/ 57722 h 354989"/>
                <a:gd name="connsiteX26" fmla="*/ 73595 w 147190"/>
                <a:gd name="connsiteY26" fmla="*/ 50507 h 354989"/>
                <a:gd name="connsiteX27" fmla="*/ 90912 w 147190"/>
                <a:gd name="connsiteY27" fmla="*/ 57722 h 354989"/>
                <a:gd name="connsiteX28" fmla="*/ 98127 w 147190"/>
                <a:gd name="connsiteY28" fmla="*/ 75039 h 354989"/>
                <a:gd name="connsiteX29" fmla="*/ 98127 w 147190"/>
                <a:gd name="connsiteY29" fmla="*/ 279951 h 35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7190" h="354989">
                  <a:moveTo>
                    <a:pt x="125545" y="20203"/>
                  </a:moveTo>
                  <a:cubicBezTo>
                    <a:pt x="118330" y="12987"/>
                    <a:pt x="111115" y="8658"/>
                    <a:pt x="102456" y="5772"/>
                  </a:cubicBezTo>
                  <a:cubicBezTo>
                    <a:pt x="93798" y="2886"/>
                    <a:pt x="83697" y="0"/>
                    <a:pt x="73595" y="0"/>
                  </a:cubicBezTo>
                  <a:cubicBezTo>
                    <a:pt x="63494" y="0"/>
                    <a:pt x="54836" y="1443"/>
                    <a:pt x="44734" y="5772"/>
                  </a:cubicBezTo>
                  <a:cubicBezTo>
                    <a:pt x="36076" y="8658"/>
                    <a:pt x="27418" y="14430"/>
                    <a:pt x="21646" y="20203"/>
                  </a:cubicBezTo>
                  <a:cubicBezTo>
                    <a:pt x="14430" y="27418"/>
                    <a:pt x="8658" y="34633"/>
                    <a:pt x="5772" y="43291"/>
                  </a:cubicBezTo>
                  <a:cubicBezTo>
                    <a:pt x="1443" y="51950"/>
                    <a:pt x="0" y="63494"/>
                    <a:pt x="0" y="75039"/>
                  </a:cubicBezTo>
                  <a:lnTo>
                    <a:pt x="0" y="279951"/>
                  </a:lnTo>
                  <a:cubicBezTo>
                    <a:pt x="0" y="291496"/>
                    <a:pt x="1443" y="301597"/>
                    <a:pt x="5772" y="311698"/>
                  </a:cubicBezTo>
                  <a:cubicBezTo>
                    <a:pt x="10101" y="320357"/>
                    <a:pt x="15873" y="329015"/>
                    <a:pt x="21646" y="334787"/>
                  </a:cubicBezTo>
                  <a:cubicBezTo>
                    <a:pt x="28861" y="342002"/>
                    <a:pt x="36076" y="346332"/>
                    <a:pt x="44734" y="349218"/>
                  </a:cubicBezTo>
                  <a:cubicBezTo>
                    <a:pt x="53393" y="352104"/>
                    <a:pt x="63494" y="354990"/>
                    <a:pt x="73595" y="354990"/>
                  </a:cubicBezTo>
                  <a:cubicBezTo>
                    <a:pt x="83697" y="354990"/>
                    <a:pt x="92355" y="353547"/>
                    <a:pt x="102456" y="349218"/>
                  </a:cubicBezTo>
                  <a:cubicBezTo>
                    <a:pt x="112558" y="344889"/>
                    <a:pt x="119773" y="340559"/>
                    <a:pt x="125545" y="334787"/>
                  </a:cubicBezTo>
                  <a:cubicBezTo>
                    <a:pt x="132760" y="327572"/>
                    <a:pt x="138533" y="320357"/>
                    <a:pt x="141419" y="311698"/>
                  </a:cubicBezTo>
                  <a:cubicBezTo>
                    <a:pt x="145748" y="303040"/>
                    <a:pt x="147191" y="291496"/>
                    <a:pt x="147191" y="279951"/>
                  </a:cubicBezTo>
                  <a:lnTo>
                    <a:pt x="147191" y="75039"/>
                  </a:lnTo>
                  <a:cubicBezTo>
                    <a:pt x="147191" y="63494"/>
                    <a:pt x="145748" y="53393"/>
                    <a:pt x="141419" y="43291"/>
                  </a:cubicBezTo>
                  <a:cubicBezTo>
                    <a:pt x="138533" y="34633"/>
                    <a:pt x="132760" y="27418"/>
                    <a:pt x="125545" y="20203"/>
                  </a:cubicBezTo>
                  <a:close/>
                  <a:moveTo>
                    <a:pt x="98127" y="279951"/>
                  </a:moveTo>
                  <a:cubicBezTo>
                    <a:pt x="98127" y="287167"/>
                    <a:pt x="95241" y="292939"/>
                    <a:pt x="90912" y="297268"/>
                  </a:cubicBezTo>
                  <a:cubicBezTo>
                    <a:pt x="86583" y="301597"/>
                    <a:pt x="80811" y="304483"/>
                    <a:pt x="73595" y="304483"/>
                  </a:cubicBezTo>
                  <a:cubicBezTo>
                    <a:pt x="66380" y="304483"/>
                    <a:pt x="60608" y="301597"/>
                    <a:pt x="56279" y="297268"/>
                  </a:cubicBezTo>
                  <a:cubicBezTo>
                    <a:pt x="51950" y="292939"/>
                    <a:pt x="49064" y="287167"/>
                    <a:pt x="49064" y="279951"/>
                  </a:cubicBezTo>
                  <a:lnTo>
                    <a:pt x="49064" y="75039"/>
                  </a:lnTo>
                  <a:cubicBezTo>
                    <a:pt x="49064" y="67823"/>
                    <a:pt x="51950" y="62051"/>
                    <a:pt x="56279" y="57722"/>
                  </a:cubicBezTo>
                  <a:cubicBezTo>
                    <a:pt x="60608" y="53393"/>
                    <a:pt x="66380" y="50507"/>
                    <a:pt x="73595" y="50507"/>
                  </a:cubicBezTo>
                  <a:cubicBezTo>
                    <a:pt x="80811" y="50507"/>
                    <a:pt x="86583" y="53393"/>
                    <a:pt x="90912" y="57722"/>
                  </a:cubicBezTo>
                  <a:cubicBezTo>
                    <a:pt x="95241" y="62051"/>
                    <a:pt x="98127" y="67823"/>
                    <a:pt x="98127" y="75039"/>
                  </a:cubicBezTo>
                  <a:lnTo>
                    <a:pt x="98127" y="279951"/>
                  </a:lnTo>
                  <a:close/>
                </a:path>
              </a:pathLst>
            </a:custGeom>
            <a:solidFill>
              <a:srgbClr val="031B36"/>
            </a:solidFill>
            <a:ln w="14430" cap="flat">
              <a:noFill/>
              <a:prstDash val="solid"/>
              <a:miter/>
            </a:ln>
          </p:spPr>
          <p:txBody>
            <a:bodyPr rtlCol="0" anchor="ctr"/>
            <a:lstStyle/>
            <a:p>
              <a:endParaRPr lang="en-US"/>
            </a:p>
          </p:txBody>
        </p:sp>
        <p:sp>
          <p:nvSpPr>
            <p:cNvPr id="173" name="Freihandform: Form 172">
              <a:extLst>
                <a:ext uri="{FF2B5EF4-FFF2-40B4-BE49-F238E27FC236}">
                  <a16:creationId xmlns:a16="http://schemas.microsoft.com/office/drawing/2014/main" id="{C7DA691B-1E46-4C85-B317-71AFEA544D54}"/>
                </a:ext>
              </a:extLst>
            </p:cNvPr>
            <p:cNvSpPr/>
            <p:nvPr/>
          </p:nvSpPr>
          <p:spPr>
            <a:xfrm>
              <a:off x="3569891" y="4032935"/>
              <a:ext cx="151520" cy="356432"/>
            </a:xfrm>
            <a:custGeom>
              <a:avLst/>
              <a:gdLst>
                <a:gd name="connsiteX0" fmla="*/ 145748 w 151520"/>
                <a:gd name="connsiteY0" fmla="*/ 147191 h 356432"/>
                <a:gd name="connsiteX1" fmla="*/ 150077 w 151520"/>
                <a:gd name="connsiteY1" fmla="*/ 128431 h 356432"/>
                <a:gd name="connsiteX2" fmla="*/ 151520 w 151520"/>
                <a:gd name="connsiteY2" fmla="*/ 99570 h 356432"/>
                <a:gd name="connsiteX3" fmla="*/ 150077 w 151520"/>
                <a:gd name="connsiteY3" fmla="*/ 70709 h 356432"/>
                <a:gd name="connsiteX4" fmla="*/ 147191 w 151520"/>
                <a:gd name="connsiteY4" fmla="*/ 50507 h 356432"/>
                <a:gd name="connsiteX5" fmla="*/ 141419 w 151520"/>
                <a:gd name="connsiteY5" fmla="*/ 36076 h 356432"/>
                <a:gd name="connsiteX6" fmla="*/ 132760 w 151520"/>
                <a:gd name="connsiteY6" fmla="*/ 24532 h 356432"/>
                <a:gd name="connsiteX7" fmla="*/ 112558 w 151520"/>
                <a:gd name="connsiteY7" fmla="*/ 8658 h 356432"/>
                <a:gd name="connsiteX8" fmla="*/ 77925 w 151520"/>
                <a:gd name="connsiteY8" fmla="*/ 0 h 356432"/>
                <a:gd name="connsiteX9" fmla="*/ 47621 w 151520"/>
                <a:gd name="connsiteY9" fmla="*/ 5772 h 356432"/>
                <a:gd name="connsiteX10" fmla="*/ 23089 w 151520"/>
                <a:gd name="connsiteY10" fmla="*/ 21646 h 356432"/>
                <a:gd name="connsiteX11" fmla="*/ 7215 w 151520"/>
                <a:gd name="connsiteY11" fmla="*/ 44734 h 356432"/>
                <a:gd name="connsiteX12" fmla="*/ 1443 w 151520"/>
                <a:gd name="connsiteY12" fmla="*/ 73595 h 356432"/>
                <a:gd name="connsiteX13" fmla="*/ 1443 w 151520"/>
                <a:gd name="connsiteY13" fmla="*/ 102456 h 356432"/>
                <a:gd name="connsiteX14" fmla="*/ 51950 w 151520"/>
                <a:gd name="connsiteY14" fmla="*/ 102456 h 356432"/>
                <a:gd name="connsiteX15" fmla="*/ 51950 w 151520"/>
                <a:gd name="connsiteY15" fmla="*/ 73595 h 356432"/>
                <a:gd name="connsiteX16" fmla="*/ 57722 w 151520"/>
                <a:gd name="connsiteY16" fmla="*/ 57722 h 356432"/>
                <a:gd name="connsiteX17" fmla="*/ 76482 w 151520"/>
                <a:gd name="connsiteY17" fmla="*/ 49064 h 356432"/>
                <a:gd name="connsiteX18" fmla="*/ 93798 w 151520"/>
                <a:gd name="connsiteY18" fmla="*/ 56279 h 356432"/>
                <a:gd name="connsiteX19" fmla="*/ 101013 w 151520"/>
                <a:gd name="connsiteY19" fmla="*/ 73595 h 356432"/>
                <a:gd name="connsiteX20" fmla="*/ 101013 w 151520"/>
                <a:gd name="connsiteY20" fmla="*/ 118330 h 356432"/>
                <a:gd name="connsiteX21" fmla="*/ 92355 w 151520"/>
                <a:gd name="connsiteY21" fmla="*/ 142862 h 356432"/>
                <a:gd name="connsiteX22" fmla="*/ 60608 w 151520"/>
                <a:gd name="connsiteY22" fmla="*/ 148634 h 356432"/>
                <a:gd name="connsiteX23" fmla="*/ 60608 w 151520"/>
                <a:gd name="connsiteY23" fmla="*/ 193368 h 356432"/>
                <a:gd name="connsiteX24" fmla="*/ 80811 w 151520"/>
                <a:gd name="connsiteY24" fmla="*/ 194812 h 356432"/>
                <a:gd name="connsiteX25" fmla="*/ 92355 w 151520"/>
                <a:gd name="connsiteY25" fmla="*/ 199141 h 356432"/>
                <a:gd name="connsiteX26" fmla="*/ 98127 w 151520"/>
                <a:gd name="connsiteY26" fmla="*/ 209242 h 356432"/>
                <a:gd name="connsiteX27" fmla="*/ 99570 w 151520"/>
                <a:gd name="connsiteY27" fmla="*/ 226559 h 356432"/>
                <a:gd name="connsiteX28" fmla="*/ 99570 w 151520"/>
                <a:gd name="connsiteY28" fmla="*/ 277065 h 356432"/>
                <a:gd name="connsiteX29" fmla="*/ 92355 w 151520"/>
                <a:gd name="connsiteY29" fmla="*/ 297268 h 356432"/>
                <a:gd name="connsiteX30" fmla="*/ 75039 w 151520"/>
                <a:gd name="connsiteY30" fmla="*/ 304483 h 356432"/>
                <a:gd name="connsiteX31" fmla="*/ 57722 w 151520"/>
                <a:gd name="connsiteY31" fmla="*/ 297268 h 356432"/>
                <a:gd name="connsiteX32" fmla="*/ 50507 w 151520"/>
                <a:gd name="connsiteY32" fmla="*/ 278508 h 356432"/>
                <a:gd name="connsiteX33" fmla="*/ 50507 w 151520"/>
                <a:gd name="connsiteY33" fmla="*/ 252534 h 356432"/>
                <a:gd name="connsiteX34" fmla="*/ 0 w 151520"/>
                <a:gd name="connsiteY34" fmla="*/ 252534 h 356432"/>
                <a:gd name="connsiteX35" fmla="*/ 0 w 151520"/>
                <a:gd name="connsiteY35" fmla="*/ 281395 h 356432"/>
                <a:gd name="connsiteX36" fmla="*/ 7215 w 151520"/>
                <a:gd name="connsiteY36" fmla="*/ 316028 h 356432"/>
                <a:gd name="connsiteX37" fmla="*/ 24532 w 151520"/>
                <a:gd name="connsiteY37" fmla="*/ 339116 h 356432"/>
                <a:gd name="connsiteX38" fmla="*/ 49064 w 151520"/>
                <a:gd name="connsiteY38" fmla="*/ 352104 h 356432"/>
                <a:gd name="connsiteX39" fmla="*/ 73595 w 151520"/>
                <a:gd name="connsiteY39" fmla="*/ 356433 h 356432"/>
                <a:gd name="connsiteX40" fmla="*/ 111115 w 151520"/>
                <a:gd name="connsiteY40" fmla="*/ 347775 h 356432"/>
                <a:gd name="connsiteX41" fmla="*/ 135647 w 151520"/>
                <a:gd name="connsiteY41" fmla="*/ 324686 h 356432"/>
                <a:gd name="connsiteX42" fmla="*/ 141419 w 151520"/>
                <a:gd name="connsiteY42" fmla="*/ 313142 h 356432"/>
                <a:gd name="connsiteX43" fmla="*/ 145748 w 151520"/>
                <a:gd name="connsiteY43" fmla="*/ 300154 h 356432"/>
                <a:gd name="connsiteX44" fmla="*/ 148634 w 151520"/>
                <a:gd name="connsiteY44" fmla="*/ 281395 h 356432"/>
                <a:gd name="connsiteX45" fmla="*/ 150077 w 151520"/>
                <a:gd name="connsiteY45" fmla="*/ 252534 h 356432"/>
                <a:gd name="connsiteX46" fmla="*/ 150077 w 151520"/>
                <a:gd name="connsiteY46" fmla="*/ 222229 h 356432"/>
                <a:gd name="connsiteX47" fmla="*/ 147191 w 151520"/>
                <a:gd name="connsiteY47" fmla="*/ 202027 h 356432"/>
                <a:gd name="connsiteX48" fmla="*/ 138533 w 151520"/>
                <a:gd name="connsiteY48" fmla="*/ 187596 h 356432"/>
                <a:gd name="connsiteX49" fmla="*/ 121216 w 151520"/>
                <a:gd name="connsiteY49" fmla="*/ 173166 h 356432"/>
                <a:gd name="connsiteX50" fmla="*/ 138533 w 151520"/>
                <a:gd name="connsiteY50" fmla="*/ 161621 h 356432"/>
                <a:gd name="connsiteX51" fmla="*/ 145748 w 151520"/>
                <a:gd name="connsiteY51" fmla="*/ 147191 h 356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51520" h="356432">
                  <a:moveTo>
                    <a:pt x="145748" y="147191"/>
                  </a:moveTo>
                  <a:cubicBezTo>
                    <a:pt x="147191" y="141419"/>
                    <a:pt x="148634" y="135647"/>
                    <a:pt x="150077" y="128431"/>
                  </a:cubicBezTo>
                  <a:cubicBezTo>
                    <a:pt x="150077" y="121216"/>
                    <a:pt x="151520" y="111115"/>
                    <a:pt x="151520" y="99570"/>
                  </a:cubicBezTo>
                  <a:cubicBezTo>
                    <a:pt x="151520" y="88026"/>
                    <a:pt x="151520" y="79368"/>
                    <a:pt x="150077" y="70709"/>
                  </a:cubicBezTo>
                  <a:cubicBezTo>
                    <a:pt x="148634" y="63494"/>
                    <a:pt x="148634" y="56279"/>
                    <a:pt x="147191" y="50507"/>
                  </a:cubicBezTo>
                  <a:cubicBezTo>
                    <a:pt x="145748" y="44734"/>
                    <a:pt x="144305" y="40405"/>
                    <a:pt x="141419" y="36076"/>
                  </a:cubicBezTo>
                  <a:cubicBezTo>
                    <a:pt x="138533" y="31747"/>
                    <a:pt x="135647" y="27418"/>
                    <a:pt x="132760" y="24532"/>
                  </a:cubicBezTo>
                  <a:cubicBezTo>
                    <a:pt x="128431" y="18760"/>
                    <a:pt x="121216" y="12987"/>
                    <a:pt x="112558" y="8658"/>
                  </a:cubicBezTo>
                  <a:cubicBezTo>
                    <a:pt x="103899" y="2886"/>
                    <a:pt x="92355" y="0"/>
                    <a:pt x="77925" y="0"/>
                  </a:cubicBezTo>
                  <a:cubicBezTo>
                    <a:pt x="67823" y="0"/>
                    <a:pt x="57722" y="1443"/>
                    <a:pt x="47621" y="5772"/>
                  </a:cubicBezTo>
                  <a:cubicBezTo>
                    <a:pt x="38962" y="10101"/>
                    <a:pt x="30304" y="14430"/>
                    <a:pt x="23089" y="21646"/>
                  </a:cubicBezTo>
                  <a:cubicBezTo>
                    <a:pt x="15873" y="28861"/>
                    <a:pt x="10101" y="36076"/>
                    <a:pt x="7215" y="44734"/>
                  </a:cubicBezTo>
                  <a:cubicBezTo>
                    <a:pt x="2886" y="53393"/>
                    <a:pt x="1443" y="63494"/>
                    <a:pt x="1443" y="73595"/>
                  </a:cubicBezTo>
                  <a:lnTo>
                    <a:pt x="1443" y="102456"/>
                  </a:lnTo>
                  <a:lnTo>
                    <a:pt x="51950" y="102456"/>
                  </a:lnTo>
                  <a:lnTo>
                    <a:pt x="51950" y="73595"/>
                  </a:lnTo>
                  <a:cubicBezTo>
                    <a:pt x="51950" y="67823"/>
                    <a:pt x="53393" y="63494"/>
                    <a:pt x="57722" y="57722"/>
                  </a:cubicBezTo>
                  <a:cubicBezTo>
                    <a:pt x="62051" y="51950"/>
                    <a:pt x="67823" y="49064"/>
                    <a:pt x="76482" y="49064"/>
                  </a:cubicBezTo>
                  <a:cubicBezTo>
                    <a:pt x="83697" y="49064"/>
                    <a:pt x="89469" y="51950"/>
                    <a:pt x="93798" y="56279"/>
                  </a:cubicBezTo>
                  <a:cubicBezTo>
                    <a:pt x="98127" y="60608"/>
                    <a:pt x="101013" y="66380"/>
                    <a:pt x="101013" y="73595"/>
                  </a:cubicBezTo>
                  <a:lnTo>
                    <a:pt x="101013" y="118330"/>
                  </a:lnTo>
                  <a:cubicBezTo>
                    <a:pt x="101013" y="131317"/>
                    <a:pt x="98127" y="139976"/>
                    <a:pt x="92355" y="142862"/>
                  </a:cubicBezTo>
                  <a:cubicBezTo>
                    <a:pt x="86583" y="147191"/>
                    <a:pt x="76482" y="148634"/>
                    <a:pt x="60608" y="148634"/>
                  </a:cubicBezTo>
                  <a:lnTo>
                    <a:pt x="60608" y="193368"/>
                  </a:lnTo>
                  <a:cubicBezTo>
                    <a:pt x="69266" y="193368"/>
                    <a:pt x="75039" y="193368"/>
                    <a:pt x="80811" y="194812"/>
                  </a:cubicBezTo>
                  <a:cubicBezTo>
                    <a:pt x="86583" y="196255"/>
                    <a:pt x="89469" y="197698"/>
                    <a:pt x="92355" y="199141"/>
                  </a:cubicBezTo>
                  <a:cubicBezTo>
                    <a:pt x="95241" y="202027"/>
                    <a:pt x="96684" y="204913"/>
                    <a:pt x="98127" y="209242"/>
                  </a:cubicBezTo>
                  <a:cubicBezTo>
                    <a:pt x="99570" y="213571"/>
                    <a:pt x="99570" y="219343"/>
                    <a:pt x="99570" y="226559"/>
                  </a:cubicBezTo>
                  <a:lnTo>
                    <a:pt x="99570" y="277065"/>
                  </a:lnTo>
                  <a:cubicBezTo>
                    <a:pt x="99570" y="285723"/>
                    <a:pt x="96684" y="292939"/>
                    <a:pt x="92355" y="297268"/>
                  </a:cubicBezTo>
                  <a:cubicBezTo>
                    <a:pt x="88026" y="303040"/>
                    <a:pt x="82254" y="304483"/>
                    <a:pt x="75039" y="304483"/>
                  </a:cubicBezTo>
                  <a:cubicBezTo>
                    <a:pt x="67823" y="304483"/>
                    <a:pt x="62051" y="301597"/>
                    <a:pt x="57722" y="297268"/>
                  </a:cubicBezTo>
                  <a:cubicBezTo>
                    <a:pt x="53393" y="291496"/>
                    <a:pt x="50507" y="285723"/>
                    <a:pt x="50507" y="278508"/>
                  </a:cubicBezTo>
                  <a:lnTo>
                    <a:pt x="50507" y="252534"/>
                  </a:lnTo>
                  <a:lnTo>
                    <a:pt x="0" y="252534"/>
                  </a:lnTo>
                  <a:lnTo>
                    <a:pt x="0" y="281395"/>
                  </a:lnTo>
                  <a:cubicBezTo>
                    <a:pt x="0" y="295825"/>
                    <a:pt x="2886" y="307369"/>
                    <a:pt x="7215" y="316028"/>
                  </a:cubicBezTo>
                  <a:cubicBezTo>
                    <a:pt x="11544" y="326129"/>
                    <a:pt x="17317" y="333344"/>
                    <a:pt x="24532" y="339116"/>
                  </a:cubicBezTo>
                  <a:cubicBezTo>
                    <a:pt x="31747" y="344889"/>
                    <a:pt x="40405" y="349218"/>
                    <a:pt x="49064" y="352104"/>
                  </a:cubicBezTo>
                  <a:cubicBezTo>
                    <a:pt x="57722" y="354990"/>
                    <a:pt x="66380" y="356433"/>
                    <a:pt x="73595" y="356433"/>
                  </a:cubicBezTo>
                  <a:cubicBezTo>
                    <a:pt x="89469" y="356433"/>
                    <a:pt x="101013" y="353547"/>
                    <a:pt x="111115" y="347775"/>
                  </a:cubicBezTo>
                  <a:cubicBezTo>
                    <a:pt x="121216" y="342002"/>
                    <a:pt x="128431" y="333344"/>
                    <a:pt x="135647" y="324686"/>
                  </a:cubicBezTo>
                  <a:cubicBezTo>
                    <a:pt x="138533" y="320357"/>
                    <a:pt x="139976" y="317471"/>
                    <a:pt x="141419" y="313142"/>
                  </a:cubicBezTo>
                  <a:cubicBezTo>
                    <a:pt x="142862" y="308812"/>
                    <a:pt x="144305" y="304483"/>
                    <a:pt x="145748" y="300154"/>
                  </a:cubicBezTo>
                  <a:cubicBezTo>
                    <a:pt x="147191" y="294382"/>
                    <a:pt x="147191" y="288610"/>
                    <a:pt x="148634" y="281395"/>
                  </a:cubicBezTo>
                  <a:cubicBezTo>
                    <a:pt x="148634" y="274179"/>
                    <a:pt x="150077" y="264078"/>
                    <a:pt x="150077" y="252534"/>
                  </a:cubicBezTo>
                  <a:cubicBezTo>
                    <a:pt x="150077" y="239546"/>
                    <a:pt x="150077" y="229445"/>
                    <a:pt x="150077" y="222229"/>
                  </a:cubicBezTo>
                  <a:cubicBezTo>
                    <a:pt x="150077" y="213571"/>
                    <a:pt x="148634" y="207799"/>
                    <a:pt x="147191" y="202027"/>
                  </a:cubicBezTo>
                  <a:cubicBezTo>
                    <a:pt x="145748" y="196255"/>
                    <a:pt x="142862" y="191925"/>
                    <a:pt x="138533" y="187596"/>
                  </a:cubicBezTo>
                  <a:cubicBezTo>
                    <a:pt x="134204" y="183267"/>
                    <a:pt x="128431" y="178938"/>
                    <a:pt x="121216" y="173166"/>
                  </a:cubicBezTo>
                  <a:cubicBezTo>
                    <a:pt x="128431" y="168837"/>
                    <a:pt x="134204" y="164508"/>
                    <a:pt x="138533" y="161621"/>
                  </a:cubicBezTo>
                  <a:cubicBezTo>
                    <a:pt x="139976" y="157292"/>
                    <a:pt x="142862" y="152963"/>
                    <a:pt x="145748" y="147191"/>
                  </a:cubicBezTo>
                  <a:close/>
                </a:path>
              </a:pathLst>
            </a:custGeom>
            <a:solidFill>
              <a:srgbClr val="031B36"/>
            </a:solidFill>
            <a:ln w="14430" cap="flat">
              <a:noFill/>
              <a:prstDash val="solid"/>
              <a:miter/>
            </a:ln>
          </p:spPr>
          <p:txBody>
            <a:bodyPr rtlCol="0" anchor="ctr"/>
            <a:lstStyle/>
            <a:p>
              <a:endParaRPr lang="en-US"/>
            </a:p>
          </p:txBody>
        </p:sp>
      </p:grpSp>
      <p:sp>
        <p:nvSpPr>
          <p:cNvPr id="3" name="Foliennummernplatzhalter 2">
            <a:extLst>
              <a:ext uri="{FF2B5EF4-FFF2-40B4-BE49-F238E27FC236}">
                <a16:creationId xmlns:a16="http://schemas.microsoft.com/office/drawing/2014/main" id="{E9EBA5F7-E025-425B-89E3-6D5D7865F50B}"/>
              </a:ext>
            </a:extLst>
          </p:cNvPr>
          <p:cNvSpPr>
            <a:spLocks noGrp="1"/>
          </p:cNvSpPr>
          <p:nvPr>
            <p:ph type="sldNum" sz="quarter" idx="12"/>
          </p:nvPr>
        </p:nvSpPr>
        <p:spPr/>
        <p:txBody>
          <a:bodyPr/>
          <a:lstStyle/>
          <a:p>
            <a:fld id="{90C2389C-3430-4069-9E08-8BBDF98C334F}" type="slidenum">
              <a:rPr lang="en-US" smtClean="0"/>
              <a:t>33</a:t>
            </a:fld>
            <a:endParaRPr lang="en-US" dirty="0"/>
          </a:p>
        </p:txBody>
      </p:sp>
    </p:spTree>
    <p:extLst>
      <p:ext uri="{BB962C8B-B14F-4D97-AF65-F5344CB8AC3E}">
        <p14:creationId xmlns:p14="http://schemas.microsoft.com/office/powerpoint/2010/main" val="2057890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1DA3CB8-A8A4-4CDD-9DF4-5D8F4AC15C69}"/>
              </a:ext>
            </a:extLst>
          </p:cNvPr>
          <p:cNvSpPr/>
          <p:nvPr/>
        </p:nvSpPr>
        <p:spPr>
          <a:xfrm>
            <a:off x="4121224" y="2248972"/>
            <a:ext cx="3136752" cy="1220972"/>
          </a:xfrm>
          <a:prstGeom prst="roundRect">
            <a:avLst>
              <a:gd name="adj" fmla="val 9700"/>
            </a:avLst>
          </a:prstGeom>
          <a:solidFill>
            <a:schemeClr val="tx2">
              <a:lumMod val="20000"/>
              <a:lumOff val="80000"/>
            </a:schemeClr>
          </a:solidFill>
          <a:ln w="508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7DE9DB-90B7-4019-8798-2C56A801430E}"/>
              </a:ext>
            </a:extLst>
          </p:cNvPr>
          <p:cNvSpPr>
            <a:spLocks noGrp="1"/>
          </p:cNvSpPr>
          <p:nvPr>
            <p:ph type="title"/>
          </p:nvPr>
        </p:nvSpPr>
        <p:spPr/>
        <p:txBody>
          <a:bodyPr/>
          <a:lstStyle/>
          <a:p>
            <a:r>
              <a:rPr lang="de-DE" dirty="0"/>
              <a:t>SQP for </a:t>
            </a:r>
            <a:r>
              <a:rPr lang="de-DE" dirty="0" err="1"/>
              <a:t>users</a:t>
            </a:r>
            <a:endParaRPr lang="en-US" dirty="0"/>
          </a:p>
        </p:txBody>
      </p:sp>
      <p:pic>
        <p:nvPicPr>
          <p:cNvPr id="4" name="Inhaltsplatzhalter 7">
            <a:extLst>
              <a:ext uri="{FF2B5EF4-FFF2-40B4-BE49-F238E27FC236}">
                <a16:creationId xmlns:a16="http://schemas.microsoft.com/office/drawing/2014/main" id="{FD2D92C5-0C1C-4700-82A2-4E7B3C7F99C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21224" y="2284412"/>
            <a:ext cx="3136752" cy="1144588"/>
          </a:xfrm>
        </p:spPr>
      </p:pic>
      <p:sp>
        <p:nvSpPr>
          <p:cNvPr id="6" name="Oval 5">
            <a:extLst>
              <a:ext uri="{FF2B5EF4-FFF2-40B4-BE49-F238E27FC236}">
                <a16:creationId xmlns:a16="http://schemas.microsoft.com/office/drawing/2014/main" id="{54F1BB69-CBDC-4912-8C04-68A6EC8AC41B}"/>
              </a:ext>
            </a:extLst>
          </p:cNvPr>
          <p:cNvSpPr/>
          <p:nvPr/>
        </p:nvSpPr>
        <p:spPr>
          <a:xfrm>
            <a:off x="1522062" y="2255966"/>
            <a:ext cx="1201480" cy="120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0" dirty="0">
                <a:latin typeface="Source Sans Pro Black" panose="020B0803030403020204" pitchFamily="34" charset="0"/>
                <a:ea typeface="Source Sans Pro Black" panose="020B0803030403020204" pitchFamily="34" charset="0"/>
              </a:rPr>
              <a:t>?</a:t>
            </a:r>
            <a:endParaRPr lang="en-US" sz="8000" dirty="0">
              <a:latin typeface="Source Sans Pro Black" panose="020B0803030403020204" pitchFamily="34" charset="0"/>
              <a:ea typeface="Source Sans Pro Black" panose="020B0803030403020204" pitchFamily="34" charset="0"/>
            </a:endParaRPr>
          </a:p>
        </p:txBody>
      </p:sp>
      <p:cxnSp>
        <p:nvCxnSpPr>
          <p:cNvPr id="7" name="Straight Arrow Connector 6">
            <a:extLst>
              <a:ext uri="{FF2B5EF4-FFF2-40B4-BE49-F238E27FC236}">
                <a16:creationId xmlns:a16="http://schemas.microsoft.com/office/drawing/2014/main" id="{17F4B128-702A-4ED3-A0FC-D71667FEF192}"/>
              </a:ext>
            </a:extLst>
          </p:cNvPr>
          <p:cNvCxnSpPr>
            <a:cxnSpLocks/>
          </p:cNvCxnSpPr>
          <p:nvPr/>
        </p:nvCxnSpPr>
        <p:spPr>
          <a:xfrm>
            <a:off x="2956560" y="2856706"/>
            <a:ext cx="1004706" cy="0"/>
          </a:xfrm>
          <a:prstGeom prst="straightConnector1">
            <a:avLst/>
          </a:prstGeom>
          <a:ln w="38100" cap="rnd">
            <a:solidFill>
              <a:schemeClr val="accent4"/>
            </a:solidFill>
            <a:round/>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EC974213-9096-4414-9FF5-4AAE9DB7B35D}"/>
              </a:ext>
            </a:extLst>
          </p:cNvPr>
          <p:cNvGrpSpPr/>
          <p:nvPr/>
        </p:nvGrpSpPr>
        <p:grpSpPr>
          <a:xfrm>
            <a:off x="8655658" y="2245381"/>
            <a:ext cx="1569720" cy="1569720"/>
            <a:chOff x="9496458" y="2900871"/>
            <a:chExt cx="1569720" cy="1569720"/>
          </a:xfrm>
        </p:grpSpPr>
        <p:sp>
          <p:nvSpPr>
            <p:cNvPr id="26" name="Chord 25">
              <a:extLst>
                <a:ext uri="{FF2B5EF4-FFF2-40B4-BE49-F238E27FC236}">
                  <a16:creationId xmlns:a16="http://schemas.microsoft.com/office/drawing/2014/main" id="{AD5D10EB-4D13-4B30-A6A2-F30B83C045D2}"/>
                </a:ext>
              </a:extLst>
            </p:cNvPr>
            <p:cNvSpPr/>
            <p:nvPr/>
          </p:nvSpPr>
          <p:spPr>
            <a:xfrm>
              <a:off x="9496458" y="2900871"/>
              <a:ext cx="1569720" cy="1569720"/>
            </a:xfrm>
            <a:prstGeom prst="chord">
              <a:avLst>
                <a:gd name="adj1" fmla="val 9843228"/>
                <a:gd name="adj2" fmla="val 983372"/>
              </a:avLst>
            </a:prstGeom>
            <a:solidFill>
              <a:schemeClr val="tx2">
                <a:lumMod val="20000"/>
                <a:lumOff val="80000"/>
              </a:schemeClr>
            </a:solidFill>
            <a:ln w="508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E79C6B3-9540-4C32-9F37-3025D87CC3AA}"/>
                </a:ext>
              </a:extLst>
            </p:cNvPr>
            <p:cNvSpPr/>
            <p:nvPr/>
          </p:nvSpPr>
          <p:spPr>
            <a:xfrm>
              <a:off x="9673843" y="3078203"/>
              <a:ext cx="1000612" cy="676108"/>
            </a:xfrm>
            <a:custGeom>
              <a:avLst/>
              <a:gdLst>
                <a:gd name="connsiteX0" fmla="*/ 400050 w 662654"/>
                <a:gd name="connsiteY0" fmla="*/ 19366 h 447752"/>
                <a:gd name="connsiteX1" fmla="*/ 400050 w 662654"/>
                <a:gd name="connsiteY1" fmla="*/ 85803 h 447752"/>
                <a:gd name="connsiteX2" fmla="*/ 419100 w 662654"/>
                <a:gd name="connsiteY2" fmla="*/ 85803 h 447752"/>
                <a:gd name="connsiteX3" fmla="*/ 419100 w 662654"/>
                <a:gd name="connsiteY3" fmla="*/ 19328 h 447752"/>
                <a:gd name="connsiteX4" fmla="*/ 548745 w 662654"/>
                <a:gd name="connsiteY4" fmla="*/ 44845 h 447752"/>
                <a:gd name="connsiteX5" fmla="*/ 524647 w 662654"/>
                <a:gd name="connsiteY5" fmla="*/ 101043 h 447752"/>
                <a:gd name="connsiteX6" fmla="*/ 542154 w 662654"/>
                <a:gd name="connsiteY6" fmla="*/ 108548 h 447752"/>
                <a:gd name="connsiteX7" fmla="*/ 566376 w 662654"/>
                <a:gd name="connsiteY7" fmla="*/ 52027 h 447752"/>
                <a:gd name="connsiteX8" fmla="*/ 647891 w 662654"/>
                <a:gd name="connsiteY8" fmla="*/ 100538 h 447752"/>
                <a:gd name="connsiteX9" fmla="*/ 662654 w 662654"/>
                <a:gd name="connsiteY9" fmla="*/ 87927 h 447752"/>
                <a:gd name="connsiteX10" fmla="*/ 87910 w 662654"/>
                <a:gd name="connsiteY10" fmla="*/ 155827 h 447752"/>
                <a:gd name="connsiteX11" fmla="*/ 0 w 662654"/>
                <a:gd name="connsiteY11" fmla="*/ 409653 h 447752"/>
                <a:gd name="connsiteX12" fmla="*/ 0 w 662654"/>
                <a:gd name="connsiteY12" fmla="*/ 447753 h 447752"/>
                <a:gd name="connsiteX13" fmla="*/ 19050 w 662654"/>
                <a:gd name="connsiteY13" fmla="*/ 447753 h 447752"/>
                <a:gd name="connsiteX14" fmla="*/ 19050 w 662654"/>
                <a:gd name="connsiteY14" fmla="*/ 409653 h 447752"/>
                <a:gd name="connsiteX15" fmla="*/ 44768 w 662654"/>
                <a:gd name="connsiteY15" fmla="*/ 270473 h 447752"/>
                <a:gd name="connsiteX16" fmla="*/ 100965 w 662654"/>
                <a:gd name="connsiteY16" fmla="*/ 294581 h 447752"/>
                <a:gd name="connsiteX17" fmla="*/ 108471 w 662654"/>
                <a:gd name="connsiteY17" fmla="*/ 277074 h 447752"/>
                <a:gd name="connsiteX18" fmla="*/ 51959 w 662654"/>
                <a:gd name="connsiteY18" fmla="*/ 252862 h 447752"/>
                <a:gd name="connsiteX19" fmla="*/ 126930 w 662654"/>
                <a:gd name="connsiteY19" fmla="*/ 140533 h 447752"/>
                <a:gd name="connsiteX20" fmla="*/ 174184 w 662654"/>
                <a:gd name="connsiteY20" fmla="*/ 187787 h 447752"/>
                <a:gd name="connsiteX21" fmla="*/ 187652 w 662654"/>
                <a:gd name="connsiteY21" fmla="*/ 174318 h 447752"/>
                <a:gd name="connsiteX22" fmla="*/ 140399 w 662654"/>
                <a:gd name="connsiteY22" fmla="*/ 127065 h 447752"/>
                <a:gd name="connsiteX23" fmla="*/ 252727 w 662654"/>
                <a:gd name="connsiteY23" fmla="*/ 52094 h 447752"/>
                <a:gd name="connsiteX24" fmla="*/ 276940 w 662654"/>
                <a:gd name="connsiteY24" fmla="*/ 108605 h 447752"/>
                <a:gd name="connsiteX25" fmla="*/ 294447 w 662654"/>
                <a:gd name="connsiteY25" fmla="*/ 101100 h 447752"/>
                <a:gd name="connsiteX26" fmla="*/ 270396 w 662654"/>
                <a:gd name="connsiteY26" fmla="*/ 44845 h 447752"/>
                <a:gd name="connsiteX27" fmla="*/ 400050 w 662654"/>
                <a:gd name="connsiteY27" fmla="*/ 19366 h 447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62654" h="447752">
                  <a:moveTo>
                    <a:pt x="400050" y="19366"/>
                  </a:moveTo>
                  <a:lnTo>
                    <a:pt x="400050" y="85803"/>
                  </a:lnTo>
                  <a:lnTo>
                    <a:pt x="419100" y="85803"/>
                  </a:lnTo>
                  <a:lnTo>
                    <a:pt x="419100" y="19328"/>
                  </a:lnTo>
                  <a:cubicBezTo>
                    <a:pt x="463457" y="20352"/>
                    <a:pt x="507308" y="28983"/>
                    <a:pt x="548745" y="44845"/>
                  </a:cubicBezTo>
                  <a:lnTo>
                    <a:pt x="524647" y="101043"/>
                  </a:lnTo>
                  <a:lnTo>
                    <a:pt x="542154" y="108548"/>
                  </a:lnTo>
                  <a:lnTo>
                    <a:pt x="566376" y="52027"/>
                  </a:lnTo>
                  <a:cubicBezTo>
                    <a:pt x="595412" y="64835"/>
                    <a:pt x="622785" y="81125"/>
                    <a:pt x="647891" y="100538"/>
                  </a:cubicBezTo>
                  <a:lnTo>
                    <a:pt x="662654" y="87927"/>
                  </a:lnTo>
                  <a:cubicBezTo>
                    <a:pt x="485193" y="-52035"/>
                    <a:pt x="227872" y="-21635"/>
                    <a:pt x="87910" y="155827"/>
                  </a:cubicBezTo>
                  <a:cubicBezTo>
                    <a:pt x="30882" y="228134"/>
                    <a:pt x="-91" y="317563"/>
                    <a:pt x="0" y="409653"/>
                  </a:cubicBezTo>
                  <a:lnTo>
                    <a:pt x="0" y="447753"/>
                  </a:lnTo>
                  <a:lnTo>
                    <a:pt x="19050" y="447753"/>
                  </a:lnTo>
                  <a:lnTo>
                    <a:pt x="19050" y="409653"/>
                  </a:lnTo>
                  <a:cubicBezTo>
                    <a:pt x="19026" y="362076"/>
                    <a:pt x="27743" y="314900"/>
                    <a:pt x="44768" y="270473"/>
                  </a:cubicBezTo>
                  <a:lnTo>
                    <a:pt x="100965" y="294581"/>
                  </a:lnTo>
                  <a:lnTo>
                    <a:pt x="108471" y="277074"/>
                  </a:lnTo>
                  <a:lnTo>
                    <a:pt x="51959" y="252862"/>
                  </a:lnTo>
                  <a:cubicBezTo>
                    <a:pt x="70260" y="211362"/>
                    <a:pt x="95627" y="173355"/>
                    <a:pt x="126930" y="140533"/>
                  </a:cubicBezTo>
                  <a:lnTo>
                    <a:pt x="174184" y="187787"/>
                  </a:lnTo>
                  <a:lnTo>
                    <a:pt x="187652" y="174318"/>
                  </a:lnTo>
                  <a:lnTo>
                    <a:pt x="140399" y="127065"/>
                  </a:lnTo>
                  <a:cubicBezTo>
                    <a:pt x="173220" y="95762"/>
                    <a:pt x="211228" y="70395"/>
                    <a:pt x="252727" y="52094"/>
                  </a:cubicBezTo>
                  <a:lnTo>
                    <a:pt x="276940" y="108605"/>
                  </a:lnTo>
                  <a:lnTo>
                    <a:pt x="294447" y="101100"/>
                  </a:lnTo>
                  <a:lnTo>
                    <a:pt x="270396" y="44845"/>
                  </a:lnTo>
                  <a:cubicBezTo>
                    <a:pt x="311840" y="29006"/>
                    <a:pt x="355693" y="20388"/>
                    <a:pt x="400050" y="19366"/>
                  </a:cubicBezTo>
                  <a:close/>
                </a:path>
              </a:pathLst>
            </a:custGeom>
            <a:noFill/>
            <a:ln w="38100" cap="rnd">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5" name="Freeform: Shape 14">
              <a:extLst>
                <a:ext uri="{FF2B5EF4-FFF2-40B4-BE49-F238E27FC236}">
                  <a16:creationId xmlns:a16="http://schemas.microsoft.com/office/drawing/2014/main" id="{3D3F7CEF-7039-4162-8617-6A8FE5857681}"/>
                </a:ext>
              </a:extLst>
            </p:cNvPr>
            <p:cNvSpPr/>
            <p:nvPr/>
          </p:nvSpPr>
          <p:spPr>
            <a:xfrm>
              <a:off x="10746889" y="3322166"/>
              <a:ext cx="163876" cy="432146"/>
            </a:xfrm>
            <a:custGeom>
              <a:avLst/>
              <a:gdLst>
                <a:gd name="connsiteX0" fmla="*/ 24546 w 108527"/>
                <a:gd name="connsiteY0" fmla="*/ 0 h 286188"/>
                <a:gd name="connsiteX1" fmla="*/ 12040 w 108527"/>
                <a:gd name="connsiteY1" fmla="*/ 14926 h 286188"/>
                <a:gd name="connsiteX2" fmla="*/ 56540 w 108527"/>
                <a:gd name="connsiteY2" fmla="*/ 91278 h 286188"/>
                <a:gd name="connsiteX3" fmla="*/ 0 w 108527"/>
                <a:gd name="connsiteY3" fmla="*/ 115510 h 286188"/>
                <a:gd name="connsiteX4" fmla="*/ 7506 w 108527"/>
                <a:gd name="connsiteY4" fmla="*/ 133017 h 286188"/>
                <a:gd name="connsiteX5" fmla="*/ 63827 w 108527"/>
                <a:gd name="connsiteY5" fmla="*/ 108880 h 286188"/>
                <a:gd name="connsiteX6" fmla="*/ 89478 w 108527"/>
                <a:gd name="connsiteY6" fmla="*/ 248088 h 286188"/>
                <a:gd name="connsiteX7" fmla="*/ 89478 w 108527"/>
                <a:gd name="connsiteY7" fmla="*/ 286188 h 286188"/>
                <a:gd name="connsiteX8" fmla="*/ 108528 w 108527"/>
                <a:gd name="connsiteY8" fmla="*/ 286188 h 286188"/>
                <a:gd name="connsiteX9" fmla="*/ 108528 w 108527"/>
                <a:gd name="connsiteY9" fmla="*/ 248088 h 286188"/>
                <a:gd name="connsiteX10" fmla="*/ 24546 w 108527"/>
                <a:gd name="connsiteY10" fmla="*/ 0 h 286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527" h="286188">
                  <a:moveTo>
                    <a:pt x="24546" y="0"/>
                  </a:moveTo>
                  <a:lnTo>
                    <a:pt x="12040" y="14926"/>
                  </a:lnTo>
                  <a:cubicBezTo>
                    <a:pt x="29713" y="38612"/>
                    <a:pt x="44642" y="64226"/>
                    <a:pt x="56540" y="91278"/>
                  </a:cubicBezTo>
                  <a:lnTo>
                    <a:pt x="0" y="115510"/>
                  </a:lnTo>
                  <a:lnTo>
                    <a:pt x="7506" y="133017"/>
                  </a:lnTo>
                  <a:lnTo>
                    <a:pt x="63827" y="108880"/>
                  </a:lnTo>
                  <a:cubicBezTo>
                    <a:pt x="80829" y="153321"/>
                    <a:pt x="89524" y="200506"/>
                    <a:pt x="89478" y="248088"/>
                  </a:cubicBezTo>
                  <a:lnTo>
                    <a:pt x="89478" y="286188"/>
                  </a:lnTo>
                  <a:lnTo>
                    <a:pt x="108528" y="286188"/>
                  </a:lnTo>
                  <a:lnTo>
                    <a:pt x="108528" y="248088"/>
                  </a:lnTo>
                  <a:cubicBezTo>
                    <a:pt x="108603" y="158403"/>
                    <a:pt x="79082" y="71198"/>
                    <a:pt x="24546" y="0"/>
                  </a:cubicBezTo>
                  <a:close/>
                </a:path>
              </a:pathLst>
            </a:custGeom>
            <a:noFill/>
            <a:ln w="38100" cap="rnd">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6" name="Freeform: Shape 15">
              <a:extLst>
                <a:ext uri="{FF2B5EF4-FFF2-40B4-BE49-F238E27FC236}">
                  <a16:creationId xmlns:a16="http://schemas.microsoft.com/office/drawing/2014/main" id="{2AFA7BFB-5ABC-401B-BFCD-29D30EC70CCF}"/>
                </a:ext>
              </a:extLst>
            </p:cNvPr>
            <p:cNvSpPr/>
            <p:nvPr/>
          </p:nvSpPr>
          <p:spPr>
            <a:xfrm>
              <a:off x="10220449" y="3214022"/>
              <a:ext cx="560841" cy="565777"/>
            </a:xfrm>
            <a:custGeom>
              <a:avLst/>
              <a:gdLst>
                <a:gd name="connsiteX0" fmla="*/ 368579 w 371416"/>
                <a:gd name="connsiteY0" fmla="*/ 2762 h 374685"/>
                <a:gd name="connsiteX1" fmla="*/ 355692 w 371416"/>
                <a:gd name="connsiteY1" fmla="*/ 2277 h 374685"/>
                <a:gd name="connsiteX2" fmla="*/ 17107 w 371416"/>
                <a:gd name="connsiteY2" fmla="*/ 291256 h 374685"/>
                <a:gd name="connsiteX3" fmla="*/ 12344 w 371416"/>
                <a:gd name="connsiteY3" fmla="*/ 295742 h 374685"/>
                <a:gd name="connsiteX4" fmla="*/ 10658 w 371416"/>
                <a:gd name="connsiteY4" fmla="*/ 297647 h 374685"/>
                <a:gd name="connsiteX5" fmla="*/ 16564 w 371416"/>
                <a:gd name="connsiteY5" fmla="*/ 363912 h 374685"/>
                <a:gd name="connsiteX6" fmla="*/ 46329 w 371416"/>
                <a:gd name="connsiteY6" fmla="*/ 374685 h 374685"/>
                <a:gd name="connsiteX7" fmla="*/ 82524 w 371416"/>
                <a:gd name="connsiteY7" fmla="*/ 358045 h 374685"/>
                <a:gd name="connsiteX8" fmla="*/ 369227 w 371416"/>
                <a:gd name="connsiteY8" fmla="*/ 15621 h 374685"/>
                <a:gd name="connsiteX9" fmla="*/ 368579 w 371416"/>
                <a:gd name="connsiteY9" fmla="*/ 2762 h 374685"/>
                <a:gd name="connsiteX10" fmla="*/ 67989 w 371416"/>
                <a:gd name="connsiteY10" fmla="*/ 345662 h 374685"/>
                <a:gd name="connsiteX11" fmla="*/ 28937 w 371416"/>
                <a:gd name="connsiteY11" fmla="*/ 349473 h 374685"/>
                <a:gd name="connsiteX12" fmla="*/ 24755 w 371416"/>
                <a:gd name="connsiteY12" fmla="*/ 310420 h 374685"/>
                <a:gd name="connsiteX13" fmla="*/ 27060 w 371416"/>
                <a:gd name="connsiteY13" fmla="*/ 307810 h 374685"/>
                <a:gd name="connsiteX14" fmla="*/ 27546 w 371416"/>
                <a:gd name="connsiteY14" fmla="*/ 307210 h 374685"/>
                <a:gd name="connsiteX15" fmla="*/ 28794 w 371416"/>
                <a:gd name="connsiteY15" fmla="*/ 306315 h 374685"/>
                <a:gd name="connsiteX16" fmla="*/ 280787 w 371416"/>
                <a:gd name="connsiteY16" fmla="*/ 91278 h 374685"/>
                <a:gd name="connsiteX17" fmla="*/ 280925 w 371416"/>
                <a:gd name="connsiteY17" fmla="*/ 91274 h 374685"/>
                <a:gd name="connsiteX18" fmla="*/ 280930 w 371416"/>
                <a:gd name="connsiteY18" fmla="*/ 91412 h 37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1416" h="374685">
                  <a:moveTo>
                    <a:pt x="368579" y="2762"/>
                  </a:moveTo>
                  <a:cubicBezTo>
                    <a:pt x="365063" y="-726"/>
                    <a:pt x="359461" y="-936"/>
                    <a:pt x="355692" y="2277"/>
                  </a:cubicBezTo>
                  <a:lnTo>
                    <a:pt x="17107" y="291256"/>
                  </a:lnTo>
                  <a:cubicBezTo>
                    <a:pt x="15281" y="292476"/>
                    <a:pt x="13671" y="293992"/>
                    <a:pt x="12344" y="295742"/>
                  </a:cubicBezTo>
                  <a:cubicBezTo>
                    <a:pt x="12020" y="296142"/>
                    <a:pt x="11677" y="296571"/>
                    <a:pt x="10658" y="297647"/>
                  </a:cubicBezTo>
                  <a:cubicBezTo>
                    <a:pt x="-5591" y="317706"/>
                    <a:pt x="-2977" y="347043"/>
                    <a:pt x="16564" y="363912"/>
                  </a:cubicBezTo>
                  <a:cubicBezTo>
                    <a:pt x="24919" y="370877"/>
                    <a:pt x="35453" y="374689"/>
                    <a:pt x="46329" y="374685"/>
                  </a:cubicBezTo>
                  <a:cubicBezTo>
                    <a:pt x="60234" y="374640"/>
                    <a:pt x="73438" y="368570"/>
                    <a:pt x="82524" y="358045"/>
                  </a:cubicBezTo>
                  <a:lnTo>
                    <a:pt x="369227" y="15621"/>
                  </a:lnTo>
                  <a:cubicBezTo>
                    <a:pt x="372379" y="11816"/>
                    <a:pt x="372098" y="6231"/>
                    <a:pt x="368579" y="2762"/>
                  </a:cubicBezTo>
                  <a:close/>
                  <a:moveTo>
                    <a:pt x="67989" y="345662"/>
                  </a:moveTo>
                  <a:cubicBezTo>
                    <a:pt x="58163" y="357321"/>
                    <a:pt x="40831" y="359012"/>
                    <a:pt x="28937" y="349473"/>
                  </a:cubicBezTo>
                  <a:cubicBezTo>
                    <a:pt x="17400" y="339627"/>
                    <a:pt x="15565" y="322484"/>
                    <a:pt x="24755" y="310420"/>
                  </a:cubicBezTo>
                  <a:cubicBezTo>
                    <a:pt x="25641" y="309525"/>
                    <a:pt x="26375" y="308648"/>
                    <a:pt x="27060" y="307810"/>
                  </a:cubicBezTo>
                  <a:cubicBezTo>
                    <a:pt x="27232" y="307601"/>
                    <a:pt x="27384" y="307401"/>
                    <a:pt x="27546" y="307210"/>
                  </a:cubicBezTo>
                  <a:cubicBezTo>
                    <a:pt x="27983" y="306942"/>
                    <a:pt x="28401" y="306643"/>
                    <a:pt x="28794" y="306315"/>
                  </a:cubicBezTo>
                  <a:lnTo>
                    <a:pt x="280787" y="91278"/>
                  </a:lnTo>
                  <a:cubicBezTo>
                    <a:pt x="280824" y="91239"/>
                    <a:pt x="280886" y="91236"/>
                    <a:pt x="280925" y="91274"/>
                  </a:cubicBezTo>
                  <a:cubicBezTo>
                    <a:pt x="280965" y="91311"/>
                    <a:pt x="280967" y="91373"/>
                    <a:pt x="280930" y="91412"/>
                  </a:cubicBezTo>
                  <a:close/>
                </a:path>
              </a:pathLst>
            </a:custGeom>
            <a:solidFill>
              <a:srgbClr val="031B36"/>
            </a:solidFill>
            <a:ln cap="rnd">
              <a:solidFill>
                <a:srgbClr val="031B3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cxnSp>
        <p:nvCxnSpPr>
          <p:cNvPr id="29" name="Straight Arrow Connector 28">
            <a:extLst>
              <a:ext uri="{FF2B5EF4-FFF2-40B4-BE49-F238E27FC236}">
                <a16:creationId xmlns:a16="http://schemas.microsoft.com/office/drawing/2014/main" id="{F77E6251-7290-4910-9C36-FAA956254FDC}"/>
              </a:ext>
            </a:extLst>
          </p:cNvPr>
          <p:cNvCxnSpPr>
            <a:cxnSpLocks/>
          </p:cNvCxnSpPr>
          <p:nvPr/>
        </p:nvCxnSpPr>
        <p:spPr>
          <a:xfrm>
            <a:off x="7509580" y="2856706"/>
            <a:ext cx="994340" cy="0"/>
          </a:xfrm>
          <a:prstGeom prst="straightConnector1">
            <a:avLst/>
          </a:prstGeom>
          <a:ln w="38100" cap="rnd">
            <a:solidFill>
              <a:schemeClr val="accent4"/>
            </a:solidFill>
            <a:roun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338DC86-7CAA-4447-94DD-11EF888EF8F3}"/>
              </a:ext>
            </a:extLst>
          </p:cNvPr>
          <p:cNvSpPr txBox="1"/>
          <p:nvPr/>
        </p:nvSpPr>
        <p:spPr>
          <a:xfrm>
            <a:off x="471265" y="3815101"/>
            <a:ext cx="3303074" cy="1938992"/>
          </a:xfrm>
          <a:prstGeom prst="rect">
            <a:avLst/>
          </a:prstGeom>
          <a:noFill/>
        </p:spPr>
        <p:txBody>
          <a:bodyPr wrap="square">
            <a:spAutoFit/>
          </a:bodyPr>
          <a:lstStyle/>
          <a:p>
            <a:pPr algn="ctr"/>
            <a:r>
              <a:rPr lang="de-DE" sz="2400" b="1" dirty="0">
                <a:latin typeface="Source Sans Pro" panose="020B0503030403020204" pitchFamily="34" charset="0"/>
                <a:ea typeface="Source Sans Pro" panose="020B0503030403020204" pitchFamily="34" charset="0"/>
              </a:rPr>
              <a:t>Coding </a:t>
            </a:r>
            <a:br>
              <a:rPr lang="de-DE" sz="2400" b="1" dirty="0">
                <a:latin typeface="Source Sans Pro" panose="020B0503030403020204" pitchFamily="34" charset="0"/>
                <a:ea typeface="Source Sans Pro" panose="020B0503030403020204" pitchFamily="34" charset="0"/>
              </a:rPr>
            </a:br>
            <a:r>
              <a:rPr lang="de-DE" sz="2400" dirty="0">
                <a:latin typeface="Source Sans Pro" panose="020B0503030403020204" pitchFamily="34" charset="0"/>
                <a:ea typeface="Source Sans Pro" panose="020B0503030403020204" pitchFamily="34" charset="0"/>
              </a:rPr>
              <a:t>the formal </a:t>
            </a:r>
            <a:r>
              <a:rPr lang="de-DE" sz="2400" dirty="0" err="1">
                <a:latin typeface="Source Sans Pro" panose="020B0503030403020204" pitchFamily="34" charset="0"/>
                <a:ea typeface="Source Sans Pro" panose="020B0503030403020204" pitchFamily="34" charset="0"/>
              </a:rPr>
              <a:t>characteristics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of</a:t>
            </a:r>
            <a:r>
              <a:rPr lang="de-DE" sz="2400" dirty="0">
                <a:latin typeface="Source Sans Pro" panose="020B0503030403020204" pitchFamily="34" charset="0"/>
                <a:ea typeface="Source Sans Pro" panose="020B0503030403020204" pitchFamily="34" charset="0"/>
              </a:rPr>
              <a:t> a </a:t>
            </a:r>
            <a:r>
              <a:rPr lang="de-DE" sz="2400" dirty="0" err="1">
                <a:latin typeface="Source Sans Pro" panose="020B0503030403020204" pitchFamily="34" charset="0"/>
                <a:ea typeface="Source Sans Pro" panose="020B0503030403020204" pitchFamily="34" charset="0"/>
              </a:rPr>
              <a:t>question</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to</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be</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evaluated</a:t>
            </a:r>
            <a:r>
              <a:rPr lang="de-DE" sz="2400" dirty="0">
                <a:latin typeface="Source Sans Pro" panose="020B0503030403020204" pitchFamily="34" charset="0"/>
                <a:ea typeface="Source Sans Pro" panose="020B0503030403020204" pitchFamily="34" charset="0"/>
              </a:rPr>
              <a:t> </a:t>
            </a:r>
            <a:endParaRPr lang="en-US" sz="2400" dirty="0">
              <a:latin typeface="Source Sans Pro" panose="020B0503030403020204" pitchFamily="34" charset="0"/>
              <a:ea typeface="Source Sans Pro" panose="020B0503030403020204" pitchFamily="34" charset="0"/>
            </a:endParaRPr>
          </a:p>
        </p:txBody>
      </p:sp>
      <p:sp>
        <p:nvSpPr>
          <p:cNvPr id="34" name="TextBox 33">
            <a:extLst>
              <a:ext uri="{FF2B5EF4-FFF2-40B4-BE49-F238E27FC236}">
                <a16:creationId xmlns:a16="http://schemas.microsoft.com/office/drawing/2014/main" id="{32F923D6-EDC2-4951-A40A-42C37AA2D7E6}"/>
              </a:ext>
            </a:extLst>
          </p:cNvPr>
          <p:cNvSpPr txBox="1"/>
          <p:nvPr/>
        </p:nvSpPr>
        <p:spPr>
          <a:xfrm>
            <a:off x="4038063" y="3815101"/>
            <a:ext cx="3303074" cy="1569660"/>
          </a:xfrm>
          <a:prstGeom prst="rect">
            <a:avLst/>
          </a:prstGeom>
          <a:noFill/>
        </p:spPr>
        <p:txBody>
          <a:bodyPr wrap="square">
            <a:spAutoFit/>
          </a:bodyPr>
          <a:lstStyle/>
          <a:p>
            <a:pPr algn="ctr"/>
            <a:r>
              <a:rPr lang="de-DE" sz="2400" b="1" dirty="0">
                <a:latin typeface="Source Sans Pro" panose="020B0503030403020204" pitchFamily="34" charset="0"/>
                <a:ea typeface="Source Sans Pro" panose="020B0503030403020204" pitchFamily="34" charset="0"/>
              </a:rPr>
              <a:t>SQP</a:t>
            </a:r>
          </a:p>
          <a:p>
            <a:pPr algn="ctr"/>
            <a:r>
              <a:rPr lang="de-DE" sz="2400" dirty="0" err="1">
                <a:latin typeface="Source Sans Pro" panose="020B0503030403020204" pitchFamily="34" charset="0"/>
                <a:ea typeface="Source Sans Pro" panose="020B0503030403020204" pitchFamily="34" charset="0"/>
              </a:rPr>
              <a:t>determines</a:t>
            </a:r>
            <a:r>
              <a:rPr lang="de-DE" sz="2400" dirty="0">
                <a:latin typeface="Source Sans Pro" panose="020B0503030403020204" pitchFamily="34" charset="0"/>
                <a:ea typeface="Source Sans Pro" panose="020B0503030403020204" pitchFamily="34" charset="0"/>
              </a:rPr>
              <a:t> the </a:t>
            </a:r>
            <a:r>
              <a:rPr lang="de-DE" sz="2400" dirty="0" err="1">
                <a:latin typeface="Source Sans Pro" panose="020B0503030403020204" pitchFamily="34" charset="0"/>
                <a:ea typeface="Source Sans Pro" panose="020B0503030403020204" pitchFamily="34" charset="0"/>
              </a:rPr>
              <a:t>likely</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quality</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based</a:t>
            </a:r>
            <a:r>
              <a:rPr lang="de-DE" sz="2400" dirty="0">
                <a:latin typeface="Source Sans Pro" panose="020B0503030403020204" pitchFamily="34" charset="0"/>
                <a:ea typeface="Source Sans Pro" panose="020B0503030403020204" pitchFamily="34" charset="0"/>
              </a:rPr>
              <a:t> on the meta-analysis</a:t>
            </a:r>
            <a:endParaRPr lang="en-US" sz="2400" dirty="0">
              <a:latin typeface="Source Sans Pro" panose="020B0503030403020204" pitchFamily="34" charset="0"/>
              <a:ea typeface="Source Sans Pro" panose="020B0503030403020204" pitchFamily="34" charset="0"/>
            </a:endParaRPr>
          </a:p>
        </p:txBody>
      </p:sp>
      <p:sp>
        <p:nvSpPr>
          <p:cNvPr id="35" name="TextBox 34">
            <a:extLst>
              <a:ext uri="{FF2B5EF4-FFF2-40B4-BE49-F238E27FC236}">
                <a16:creationId xmlns:a16="http://schemas.microsoft.com/office/drawing/2014/main" id="{3A13F560-9D6F-4DF5-8BAC-13265CA38672}"/>
              </a:ext>
            </a:extLst>
          </p:cNvPr>
          <p:cNvSpPr txBox="1"/>
          <p:nvPr/>
        </p:nvSpPr>
        <p:spPr>
          <a:xfrm>
            <a:off x="7788981" y="3815101"/>
            <a:ext cx="3303074" cy="1200329"/>
          </a:xfrm>
          <a:prstGeom prst="rect">
            <a:avLst/>
          </a:prstGeom>
          <a:noFill/>
        </p:spPr>
        <p:txBody>
          <a:bodyPr wrap="square">
            <a:spAutoFit/>
          </a:bodyPr>
          <a:lstStyle/>
          <a:p>
            <a:pPr algn="ctr"/>
            <a:r>
              <a:rPr lang="de-DE" sz="2400" b="1" dirty="0">
                <a:latin typeface="Source Sans Pro" panose="020B0503030403020204" pitchFamily="34" charset="0"/>
                <a:ea typeface="Source Sans Pro" panose="020B0503030403020204" pitchFamily="34" charset="0"/>
              </a:rPr>
              <a:t>Quality </a:t>
            </a:r>
            <a:r>
              <a:rPr lang="de-DE" sz="2400" b="1" dirty="0" err="1">
                <a:latin typeface="Source Sans Pro" panose="020B0503030403020204" pitchFamily="34" charset="0"/>
                <a:ea typeface="Source Sans Pro" panose="020B0503030403020204" pitchFamily="34" charset="0"/>
              </a:rPr>
              <a:t>estimates</a:t>
            </a:r>
            <a:endParaRPr lang="de-DE" sz="2400" b="1" dirty="0">
              <a:latin typeface="Source Sans Pro" panose="020B0503030403020204" pitchFamily="34" charset="0"/>
              <a:ea typeface="Source Sans Pro" panose="020B0503030403020204" pitchFamily="34" charset="0"/>
            </a:endParaRPr>
          </a:p>
          <a:p>
            <a:pPr algn="ctr"/>
            <a:r>
              <a:rPr lang="en-US" sz="2400" dirty="0">
                <a:latin typeface="Source Sans Pro" panose="020B0503030403020204" pitchFamily="34" charset="0"/>
                <a:ea typeface="Source Sans Pro" panose="020B0503030403020204" pitchFamily="34" charset="0"/>
              </a:rPr>
              <a:t>are given as point estimates with ranges</a:t>
            </a:r>
          </a:p>
        </p:txBody>
      </p:sp>
      <p:sp>
        <p:nvSpPr>
          <p:cNvPr id="3" name="Foliennummernplatzhalter 2">
            <a:extLst>
              <a:ext uri="{FF2B5EF4-FFF2-40B4-BE49-F238E27FC236}">
                <a16:creationId xmlns:a16="http://schemas.microsoft.com/office/drawing/2014/main" id="{D54B7FB1-A67B-47F6-950F-75949176C707}"/>
              </a:ext>
            </a:extLst>
          </p:cNvPr>
          <p:cNvSpPr>
            <a:spLocks noGrp="1"/>
          </p:cNvSpPr>
          <p:nvPr>
            <p:ph type="sldNum" sz="quarter" idx="12"/>
          </p:nvPr>
        </p:nvSpPr>
        <p:spPr/>
        <p:txBody>
          <a:bodyPr/>
          <a:lstStyle/>
          <a:p>
            <a:fld id="{90C2389C-3430-4069-9E08-8BBDF98C334F}" type="slidenum">
              <a:rPr lang="en-US" smtClean="0"/>
              <a:t>34</a:t>
            </a:fld>
            <a:endParaRPr lang="en-US" dirty="0"/>
          </a:p>
        </p:txBody>
      </p:sp>
    </p:spTree>
    <p:extLst>
      <p:ext uri="{BB962C8B-B14F-4D97-AF65-F5344CB8AC3E}">
        <p14:creationId xmlns:p14="http://schemas.microsoft.com/office/powerpoint/2010/main" val="40997032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588F-C23E-4929-A949-6F035F26C933}"/>
              </a:ext>
            </a:extLst>
          </p:cNvPr>
          <p:cNvSpPr>
            <a:spLocks noGrp="1"/>
          </p:cNvSpPr>
          <p:nvPr>
            <p:ph type="title"/>
          </p:nvPr>
        </p:nvSpPr>
        <p:spPr/>
        <p:txBody>
          <a:bodyPr/>
          <a:lstStyle/>
          <a:p>
            <a:r>
              <a:rPr lang="de-DE" dirty="0"/>
              <a:t>SQP in </a:t>
            </a:r>
            <a:r>
              <a:rPr lang="de-DE" dirty="0" err="1"/>
              <a:t>survey</a:t>
            </a:r>
            <a:r>
              <a:rPr lang="de-DE" dirty="0"/>
              <a:t> </a:t>
            </a:r>
            <a:r>
              <a:rPr lang="de-DE" dirty="0" err="1"/>
              <a:t>mode</a:t>
            </a:r>
            <a:r>
              <a:rPr lang="de-DE" dirty="0"/>
              <a:t> </a:t>
            </a:r>
            <a:r>
              <a:rPr lang="de-DE" dirty="0" err="1"/>
              <a:t>harmonization</a:t>
            </a:r>
            <a:endParaRPr lang="en-US" dirty="0"/>
          </a:p>
        </p:txBody>
      </p:sp>
      <p:sp>
        <p:nvSpPr>
          <p:cNvPr id="3" name="Content Placeholder 2">
            <a:extLst>
              <a:ext uri="{FF2B5EF4-FFF2-40B4-BE49-F238E27FC236}">
                <a16:creationId xmlns:a16="http://schemas.microsoft.com/office/drawing/2014/main" id="{AD701961-829A-488C-AB0A-08262B608B59}"/>
              </a:ext>
            </a:extLst>
          </p:cNvPr>
          <p:cNvSpPr>
            <a:spLocks noGrp="1"/>
          </p:cNvSpPr>
          <p:nvPr>
            <p:ph idx="1"/>
          </p:nvPr>
        </p:nvSpPr>
        <p:spPr/>
        <p:txBody>
          <a:bodyPr/>
          <a:lstStyle/>
          <a:p>
            <a:pPr marL="0" indent="0">
              <a:buNone/>
            </a:pPr>
            <a:r>
              <a:rPr lang="de-DE" b="1" dirty="0"/>
              <a:t>SQP</a:t>
            </a:r>
            <a:r>
              <a:rPr lang="de-DE" dirty="0"/>
              <a:t> </a:t>
            </a:r>
            <a:r>
              <a:rPr lang="de-DE" dirty="0" err="1"/>
              <a:t>has</a:t>
            </a:r>
            <a:r>
              <a:rPr lang="de-DE" dirty="0"/>
              <a:t> </a:t>
            </a:r>
            <a:r>
              <a:rPr lang="de-DE" dirty="0" err="1"/>
              <a:t>several</a:t>
            </a:r>
            <a:r>
              <a:rPr lang="de-DE" dirty="0"/>
              <a:t> </a:t>
            </a:r>
            <a:r>
              <a:rPr lang="de-DE" b="1" dirty="0" err="1"/>
              <a:t>characteristics</a:t>
            </a:r>
            <a:r>
              <a:rPr lang="de-DE" dirty="0"/>
              <a:t> </a:t>
            </a:r>
            <a:r>
              <a:rPr lang="de-DE" dirty="0" err="1"/>
              <a:t>of</a:t>
            </a:r>
            <a:r>
              <a:rPr lang="de-DE" dirty="0"/>
              <a:t> </a:t>
            </a:r>
            <a:r>
              <a:rPr lang="de-DE" dirty="0" err="1"/>
              <a:t>interest</a:t>
            </a:r>
            <a:r>
              <a:rPr lang="de-DE" dirty="0"/>
              <a:t> for </a:t>
            </a:r>
            <a:r>
              <a:rPr lang="de-DE" b="1" dirty="0" err="1"/>
              <a:t>survey</a:t>
            </a:r>
            <a:r>
              <a:rPr lang="de-DE" b="1" dirty="0"/>
              <a:t> </a:t>
            </a:r>
            <a:r>
              <a:rPr lang="de-DE" b="1" dirty="0" err="1"/>
              <a:t>mode</a:t>
            </a:r>
            <a:r>
              <a:rPr lang="de-DE" b="1" dirty="0"/>
              <a:t> </a:t>
            </a:r>
            <a:r>
              <a:rPr lang="de-DE" dirty="0" err="1"/>
              <a:t>harmonization</a:t>
            </a:r>
            <a:r>
              <a:rPr lang="de-DE" dirty="0"/>
              <a:t>!</a:t>
            </a:r>
          </a:p>
          <a:p>
            <a:pPr marL="0" indent="0">
              <a:buNone/>
            </a:pPr>
            <a:endParaRPr lang="de-DE" dirty="0"/>
          </a:p>
          <a:p>
            <a:r>
              <a:rPr lang="de-DE" dirty="0"/>
              <a:t>Showcards </a:t>
            </a:r>
            <a:r>
              <a:rPr lang="de-DE" dirty="0" err="1"/>
              <a:t>or</a:t>
            </a:r>
            <a:r>
              <a:rPr lang="de-DE" dirty="0"/>
              <a:t> </a:t>
            </a:r>
            <a:r>
              <a:rPr lang="de-DE" dirty="0" err="1"/>
              <a:t>other</a:t>
            </a:r>
            <a:r>
              <a:rPr lang="de-DE" dirty="0"/>
              <a:t> </a:t>
            </a:r>
            <a:r>
              <a:rPr lang="de-DE" b="1" dirty="0" err="1"/>
              <a:t>visual</a:t>
            </a:r>
            <a:r>
              <a:rPr lang="de-DE" b="1" dirty="0"/>
              <a:t> </a:t>
            </a:r>
            <a:r>
              <a:rPr lang="de-DE" b="1" dirty="0" err="1"/>
              <a:t>aid</a:t>
            </a:r>
            <a:r>
              <a:rPr lang="de-DE" b="1" dirty="0"/>
              <a:t> </a:t>
            </a:r>
            <a:r>
              <a:rPr lang="de-DE" dirty="0" err="1"/>
              <a:t>used</a:t>
            </a:r>
            <a:r>
              <a:rPr lang="de-DE" dirty="0"/>
              <a:t>?</a:t>
            </a:r>
          </a:p>
          <a:p>
            <a:pPr lvl="1"/>
            <a:r>
              <a:rPr lang="de-DE" b="1" dirty="0"/>
              <a:t>Horizontal</a:t>
            </a:r>
            <a:r>
              <a:rPr lang="de-DE" dirty="0"/>
              <a:t> </a:t>
            </a:r>
            <a:r>
              <a:rPr lang="de-DE" dirty="0" err="1"/>
              <a:t>or</a:t>
            </a:r>
            <a:r>
              <a:rPr lang="de-DE" dirty="0"/>
              <a:t> </a:t>
            </a:r>
            <a:r>
              <a:rPr lang="de-DE" b="1" dirty="0" err="1"/>
              <a:t>vertical</a:t>
            </a:r>
            <a:r>
              <a:rPr lang="de-DE" b="1" dirty="0"/>
              <a:t> </a:t>
            </a:r>
            <a:r>
              <a:rPr lang="de-DE" b="1" dirty="0" err="1"/>
              <a:t>scale</a:t>
            </a:r>
            <a:r>
              <a:rPr lang="de-DE" dirty="0"/>
              <a:t>?</a:t>
            </a:r>
          </a:p>
          <a:p>
            <a:pPr lvl="1"/>
            <a:r>
              <a:rPr lang="de-DE" dirty="0"/>
              <a:t>…</a:t>
            </a:r>
          </a:p>
          <a:p>
            <a:r>
              <a:rPr lang="de-DE" b="1" dirty="0"/>
              <a:t>Computer </a:t>
            </a:r>
            <a:r>
              <a:rPr lang="de-DE" b="1" dirty="0" err="1"/>
              <a:t>assisted</a:t>
            </a:r>
            <a:r>
              <a:rPr lang="de-DE" b="1" dirty="0"/>
              <a:t> </a:t>
            </a:r>
            <a:r>
              <a:rPr lang="de-DE" dirty="0" err="1"/>
              <a:t>answer</a:t>
            </a:r>
            <a:r>
              <a:rPr lang="de-DE" dirty="0"/>
              <a:t> </a:t>
            </a:r>
            <a:r>
              <a:rPr lang="de-DE" dirty="0" err="1"/>
              <a:t>registration</a:t>
            </a:r>
            <a:r>
              <a:rPr lang="de-DE" dirty="0"/>
              <a:t>?</a:t>
            </a:r>
          </a:p>
          <a:p>
            <a:r>
              <a:rPr lang="de-DE" b="1" dirty="0"/>
              <a:t>Interviewer</a:t>
            </a:r>
            <a:r>
              <a:rPr lang="de-DE" dirty="0"/>
              <a:t> </a:t>
            </a:r>
            <a:r>
              <a:rPr lang="de-DE" dirty="0" err="1"/>
              <a:t>or</a:t>
            </a:r>
            <a:r>
              <a:rPr lang="de-DE" dirty="0"/>
              <a:t> </a:t>
            </a:r>
            <a:r>
              <a:rPr lang="de-DE" b="1" dirty="0" err="1"/>
              <a:t>self-completion</a:t>
            </a:r>
            <a:r>
              <a:rPr lang="de-DE" dirty="0"/>
              <a:t>?</a:t>
            </a:r>
          </a:p>
          <a:p>
            <a:r>
              <a:rPr lang="de-DE" b="1" dirty="0"/>
              <a:t>Visual</a:t>
            </a:r>
            <a:r>
              <a:rPr lang="de-DE" dirty="0"/>
              <a:t> </a:t>
            </a:r>
            <a:r>
              <a:rPr lang="de-DE" dirty="0" err="1"/>
              <a:t>or</a:t>
            </a:r>
            <a:r>
              <a:rPr lang="de-DE" dirty="0"/>
              <a:t> </a:t>
            </a:r>
            <a:r>
              <a:rPr lang="de-DE" b="1" dirty="0"/>
              <a:t>oral</a:t>
            </a:r>
            <a:r>
              <a:rPr lang="de-DE" dirty="0"/>
              <a:t> </a:t>
            </a:r>
            <a:r>
              <a:rPr lang="de-DE" dirty="0" err="1"/>
              <a:t>presentation</a:t>
            </a:r>
            <a:r>
              <a:rPr lang="de-DE" dirty="0"/>
              <a:t>?</a:t>
            </a:r>
          </a:p>
          <a:p>
            <a:pPr lvl="1"/>
            <a:endParaRPr lang="en-US" dirty="0"/>
          </a:p>
        </p:txBody>
      </p:sp>
      <p:sp>
        <p:nvSpPr>
          <p:cNvPr id="4" name="Foliennummernplatzhalter 3">
            <a:extLst>
              <a:ext uri="{FF2B5EF4-FFF2-40B4-BE49-F238E27FC236}">
                <a16:creationId xmlns:a16="http://schemas.microsoft.com/office/drawing/2014/main" id="{93F9F6C0-11AD-44E0-8B41-2BA9F2C888BE}"/>
              </a:ext>
            </a:extLst>
          </p:cNvPr>
          <p:cNvSpPr>
            <a:spLocks noGrp="1"/>
          </p:cNvSpPr>
          <p:nvPr>
            <p:ph type="sldNum" sz="quarter" idx="12"/>
          </p:nvPr>
        </p:nvSpPr>
        <p:spPr/>
        <p:txBody>
          <a:bodyPr/>
          <a:lstStyle/>
          <a:p>
            <a:fld id="{90C2389C-3430-4069-9E08-8BBDF98C334F}" type="slidenum">
              <a:rPr lang="en-US" smtClean="0"/>
              <a:t>35</a:t>
            </a:fld>
            <a:endParaRPr lang="en-US" dirty="0"/>
          </a:p>
        </p:txBody>
      </p:sp>
    </p:spTree>
    <p:extLst>
      <p:ext uri="{BB962C8B-B14F-4D97-AF65-F5344CB8AC3E}">
        <p14:creationId xmlns:p14="http://schemas.microsoft.com/office/powerpoint/2010/main" val="1728682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5BCC3-2018-4E20-BB74-696B10B66154}"/>
              </a:ext>
            </a:extLst>
          </p:cNvPr>
          <p:cNvSpPr>
            <a:spLocks noGrp="1"/>
          </p:cNvSpPr>
          <p:nvPr>
            <p:ph type="title"/>
          </p:nvPr>
        </p:nvSpPr>
        <p:spPr/>
        <p:txBody>
          <a:bodyPr>
            <a:normAutofit/>
          </a:bodyPr>
          <a:lstStyle/>
          <a:p>
            <a:r>
              <a:rPr lang="de-DE" dirty="0"/>
              <a:t>SQP in </a:t>
            </a:r>
            <a:r>
              <a:rPr lang="de-DE" dirty="0" err="1"/>
              <a:t>survey</a:t>
            </a:r>
            <a:r>
              <a:rPr lang="de-DE" dirty="0"/>
              <a:t> </a:t>
            </a:r>
            <a:r>
              <a:rPr lang="de-DE" dirty="0" err="1"/>
              <a:t>mode</a:t>
            </a:r>
            <a:r>
              <a:rPr lang="de-DE" dirty="0"/>
              <a:t> </a:t>
            </a:r>
            <a:r>
              <a:rPr lang="de-DE" dirty="0" err="1"/>
              <a:t>harmonization</a:t>
            </a:r>
            <a:endParaRPr lang="en-US" dirty="0"/>
          </a:p>
        </p:txBody>
      </p:sp>
      <p:sp>
        <p:nvSpPr>
          <p:cNvPr id="4" name="Rectangle 3">
            <a:extLst>
              <a:ext uri="{FF2B5EF4-FFF2-40B4-BE49-F238E27FC236}">
                <a16:creationId xmlns:a16="http://schemas.microsoft.com/office/drawing/2014/main" id="{5D375B44-436E-4128-A1DD-C75D9C9F3EA1}"/>
              </a:ext>
            </a:extLst>
          </p:cNvPr>
          <p:cNvSpPr/>
          <p:nvPr/>
        </p:nvSpPr>
        <p:spPr>
          <a:xfrm>
            <a:off x="838200" y="3882604"/>
            <a:ext cx="3093720" cy="2447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600"/>
              </a:spcAft>
            </a:pPr>
            <a:r>
              <a:rPr lang="de-DE" sz="2800" dirty="0">
                <a:solidFill>
                  <a:schemeClr val="tx2"/>
                </a:solidFill>
                <a:latin typeface="Source Sans Pro Black" panose="020B0803030403020204" pitchFamily="34" charset="0"/>
                <a:ea typeface="Source Sans Pro Black" panose="020B0803030403020204" pitchFamily="34" charset="0"/>
              </a:rPr>
              <a:t>Quality </a:t>
            </a:r>
            <a:r>
              <a:rPr lang="de-DE" sz="2800" dirty="0" err="1">
                <a:solidFill>
                  <a:schemeClr val="tx2"/>
                </a:solidFill>
                <a:latin typeface="Source Sans Pro Black" panose="020B0803030403020204" pitchFamily="34" charset="0"/>
                <a:ea typeface="Source Sans Pro Black" panose="020B0803030403020204" pitchFamily="34" charset="0"/>
              </a:rPr>
              <a:t>Estimates</a:t>
            </a:r>
            <a:br>
              <a:rPr lang="de-DE" sz="2800" dirty="0">
                <a:solidFill>
                  <a:schemeClr val="tx2"/>
                </a:solidFill>
                <a:latin typeface="Source Sans Pro Black" panose="020B0803030403020204" pitchFamily="34" charset="0"/>
                <a:ea typeface="Source Sans Pro Black" panose="020B0803030403020204" pitchFamily="34" charset="0"/>
              </a:rPr>
            </a:br>
            <a:endParaRPr lang="de-DE" sz="2800" dirty="0">
              <a:solidFill>
                <a:schemeClr val="tx2"/>
              </a:solidFill>
              <a:latin typeface="Source Sans Pro Black" panose="020B0803030403020204" pitchFamily="34" charset="0"/>
              <a:ea typeface="Source Sans Pro Black" panose="020B0803030403020204" pitchFamily="34" charset="0"/>
            </a:endParaRPr>
          </a:p>
          <a:p>
            <a:pPr algn="ctr"/>
            <a:r>
              <a:rPr lang="de-DE" sz="2400" dirty="0" err="1">
                <a:solidFill>
                  <a:schemeClr val="tx1"/>
                </a:solidFill>
                <a:latin typeface="Source Sans Pro" panose="020B0503030403020204" pitchFamily="34" charset="0"/>
                <a:ea typeface="Source Sans Pro" panose="020B0503030403020204" pitchFamily="34" charset="0"/>
              </a:rPr>
              <a:t>Predicting</a:t>
            </a:r>
            <a:r>
              <a:rPr lang="de-DE" sz="2400" dirty="0">
                <a:solidFill>
                  <a:schemeClr val="tx1"/>
                </a:solidFill>
                <a:latin typeface="Source Sans Pro" panose="020B0503030403020204" pitchFamily="34" charset="0"/>
                <a:ea typeface="Source Sans Pro" panose="020B0503030403020204" pitchFamily="34" charset="0"/>
              </a:rPr>
              <a:t> the </a:t>
            </a:r>
            <a:r>
              <a:rPr lang="de-DE" sz="2400" dirty="0" err="1">
                <a:solidFill>
                  <a:schemeClr val="tx1"/>
                </a:solidFill>
                <a:latin typeface="Source Sans Pro" panose="020B0503030403020204" pitchFamily="34" charset="0"/>
                <a:ea typeface="Source Sans Pro" panose="020B0503030403020204" pitchFamily="34" charset="0"/>
              </a:rPr>
              <a:t>quality</a:t>
            </a:r>
            <a:r>
              <a:rPr lang="de-DE" sz="2400" dirty="0">
                <a:solidFill>
                  <a:schemeClr val="tx1"/>
                </a:solidFill>
                <a:latin typeface="Source Sans Pro" panose="020B0503030403020204" pitchFamily="34" charset="0"/>
                <a:ea typeface="Source Sans Pro" panose="020B0503030403020204" pitchFamily="34" charset="0"/>
              </a:rPr>
              <a:t> </a:t>
            </a:r>
            <a:r>
              <a:rPr lang="de-DE" sz="2400" dirty="0" err="1">
                <a:solidFill>
                  <a:schemeClr val="tx1"/>
                </a:solidFill>
                <a:latin typeface="Source Sans Pro" panose="020B0503030403020204" pitchFamily="34" charset="0"/>
                <a:ea typeface="Source Sans Pro" panose="020B0503030403020204" pitchFamily="34" charset="0"/>
              </a:rPr>
              <a:t>of</a:t>
            </a:r>
            <a:r>
              <a:rPr lang="de-DE" sz="2400" dirty="0">
                <a:solidFill>
                  <a:schemeClr val="tx1"/>
                </a:solidFill>
                <a:latin typeface="Source Sans Pro" panose="020B0503030403020204" pitchFamily="34" charset="0"/>
                <a:ea typeface="Source Sans Pro" panose="020B0503030403020204" pitchFamily="34" charset="0"/>
              </a:rPr>
              <a:t> </a:t>
            </a:r>
            <a:r>
              <a:rPr lang="de-DE" sz="2400" dirty="0" err="1">
                <a:solidFill>
                  <a:schemeClr val="tx1"/>
                </a:solidFill>
                <a:latin typeface="Source Sans Pro" panose="020B0503030403020204" pitchFamily="34" charset="0"/>
                <a:ea typeface="Source Sans Pro" panose="020B0503030403020204" pitchFamily="34" charset="0"/>
              </a:rPr>
              <a:t>indivisual</a:t>
            </a:r>
            <a:r>
              <a:rPr lang="de-DE" sz="2400" dirty="0">
                <a:solidFill>
                  <a:schemeClr val="tx1"/>
                </a:solidFill>
                <a:latin typeface="Source Sans Pro" panose="020B0503030403020204" pitchFamily="34" charset="0"/>
                <a:ea typeface="Source Sans Pro" panose="020B0503030403020204" pitchFamily="34" charset="0"/>
              </a:rPr>
              <a:t> </a:t>
            </a:r>
            <a:r>
              <a:rPr lang="de-DE" sz="2400" dirty="0" err="1">
                <a:solidFill>
                  <a:schemeClr val="tx1"/>
                </a:solidFill>
                <a:latin typeface="Source Sans Pro" panose="020B0503030403020204" pitchFamily="34" charset="0"/>
                <a:ea typeface="Source Sans Pro" panose="020B0503030403020204" pitchFamily="34" charset="0"/>
              </a:rPr>
              <a:t>questions</a:t>
            </a:r>
            <a:r>
              <a:rPr lang="de-DE" sz="2400" dirty="0">
                <a:solidFill>
                  <a:schemeClr val="tx1"/>
                </a:solidFill>
                <a:latin typeface="Source Sans Pro" panose="020B0503030403020204" pitchFamily="34" charset="0"/>
                <a:ea typeface="Source Sans Pro" panose="020B0503030403020204" pitchFamily="34" charset="0"/>
              </a:rPr>
              <a:t> in </a:t>
            </a:r>
            <a:r>
              <a:rPr lang="de-DE" sz="2400" dirty="0" err="1">
                <a:solidFill>
                  <a:schemeClr val="tx1"/>
                </a:solidFill>
                <a:latin typeface="Source Sans Pro" panose="020B0503030403020204" pitchFamily="34" charset="0"/>
                <a:ea typeface="Source Sans Pro" panose="020B0503030403020204" pitchFamily="34" charset="0"/>
              </a:rPr>
              <a:t>both</a:t>
            </a:r>
            <a:r>
              <a:rPr lang="de-DE" sz="2400" dirty="0">
                <a:solidFill>
                  <a:schemeClr val="tx1"/>
                </a:solidFill>
                <a:latin typeface="Source Sans Pro" panose="020B0503030403020204" pitchFamily="34" charset="0"/>
                <a:ea typeface="Source Sans Pro" panose="020B0503030403020204" pitchFamily="34" charset="0"/>
              </a:rPr>
              <a:t> </a:t>
            </a:r>
            <a:r>
              <a:rPr lang="de-DE" sz="2400" dirty="0" err="1">
                <a:solidFill>
                  <a:schemeClr val="tx1"/>
                </a:solidFill>
                <a:latin typeface="Source Sans Pro" panose="020B0503030403020204" pitchFamily="34" charset="0"/>
                <a:ea typeface="Source Sans Pro" panose="020B0503030403020204" pitchFamily="34" charset="0"/>
              </a:rPr>
              <a:t>modes</a:t>
            </a:r>
            <a:endParaRPr lang="en-US" sz="2400" dirty="0">
              <a:solidFill>
                <a:schemeClr val="tx1"/>
              </a:solidFill>
              <a:latin typeface="Source Sans Pro" panose="020B0503030403020204" pitchFamily="34" charset="0"/>
              <a:ea typeface="Source Sans Pro" panose="020B0503030403020204" pitchFamily="34" charset="0"/>
            </a:endParaRPr>
          </a:p>
        </p:txBody>
      </p:sp>
      <p:sp>
        <p:nvSpPr>
          <p:cNvPr id="5" name="Rectangle 4">
            <a:extLst>
              <a:ext uri="{FF2B5EF4-FFF2-40B4-BE49-F238E27FC236}">
                <a16:creationId xmlns:a16="http://schemas.microsoft.com/office/drawing/2014/main" id="{2B84B7C3-42D8-41C0-8A9A-BA1B7BEBC6AF}"/>
              </a:ext>
            </a:extLst>
          </p:cNvPr>
          <p:cNvSpPr/>
          <p:nvPr/>
        </p:nvSpPr>
        <p:spPr>
          <a:xfrm>
            <a:off x="8260080" y="3882604"/>
            <a:ext cx="3093720" cy="2447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600"/>
              </a:spcAft>
            </a:pPr>
            <a:r>
              <a:rPr lang="de-DE" sz="2800" dirty="0">
                <a:solidFill>
                  <a:schemeClr val="tx2"/>
                </a:solidFill>
                <a:latin typeface="Source Sans Pro Black" panose="020B0803030403020204" pitchFamily="34" charset="0"/>
                <a:ea typeface="Source Sans Pro Black" panose="020B0803030403020204" pitchFamily="34" charset="0"/>
              </a:rPr>
              <a:t>Meta-Analytical Framework</a:t>
            </a:r>
          </a:p>
          <a:p>
            <a:pPr algn="ctr"/>
            <a:r>
              <a:rPr lang="en-US" sz="2400" dirty="0">
                <a:solidFill>
                  <a:schemeClr val="tx1"/>
                </a:solidFill>
                <a:latin typeface="Source Sans Pro" panose="020B0503030403020204" pitchFamily="34" charset="0"/>
                <a:ea typeface="Source Sans Pro" panose="020B0503030403020204" pitchFamily="34" charset="0"/>
              </a:rPr>
              <a:t>Adding new MTMM-Mode Experiments to the SQP Pool</a:t>
            </a:r>
          </a:p>
        </p:txBody>
      </p:sp>
      <p:sp>
        <p:nvSpPr>
          <p:cNvPr id="6" name="Rectangle 5">
            <a:extLst>
              <a:ext uri="{FF2B5EF4-FFF2-40B4-BE49-F238E27FC236}">
                <a16:creationId xmlns:a16="http://schemas.microsoft.com/office/drawing/2014/main" id="{173EE3B1-E6B5-483B-91AC-D9C19DB1FC70}"/>
              </a:ext>
            </a:extLst>
          </p:cNvPr>
          <p:cNvSpPr/>
          <p:nvPr/>
        </p:nvSpPr>
        <p:spPr>
          <a:xfrm>
            <a:off x="4549140" y="3882604"/>
            <a:ext cx="3093720" cy="2447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600"/>
              </a:spcAft>
            </a:pPr>
            <a:r>
              <a:rPr lang="de-DE" sz="2800" dirty="0" err="1">
                <a:solidFill>
                  <a:schemeClr val="tx2"/>
                </a:solidFill>
                <a:latin typeface="Source Sans Pro Black" panose="020B0803030403020204" pitchFamily="34" charset="0"/>
                <a:ea typeface="Source Sans Pro Black" panose="020B0803030403020204" pitchFamily="34" charset="0"/>
              </a:rPr>
              <a:t>Generalizable</a:t>
            </a:r>
            <a:r>
              <a:rPr lang="de-DE" sz="2800" dirty="0">
                <a:solidFill>
                  <a:schemeClr val="tx2"/>
                </a:solidFill>
                <a:latin typeface="Source Sans Pro Black" panose="020B0803030403020204" pitchFamily="34" charset="0"/>
                <a:ea typeface="Source Sans Pro Black" panose="020B0803030403020204" pitchFamily="34" charset="0"/>
              </a:rPr>
              <a:t> </a:t>
            </a:r>
            <a:r>
              <a:rPr lang="de-DE" sz="2800" dirty="0" err="1">
                <a:solidFill>
                  <a:schemeClr val="tx2"/>
                </a:solidFill>
                <a:latin typeface="Source Sans Pro Black" panose="020B0803030403020204" pitchFamily="34" charset="0"/>
                <a:ea typeface="Source Sans Pro Black" panose="020B0803030403020204" pitchFamily="34" charset="0"/>
              </a:rPr>
              <a:t>Effects</a:t>
            </a:r>
            <a:r>
              <a:rPr lang="de-DE" sz="2800" dirty="0">
                <a:solidFill>
                  <a:schemeClr val="tx2"/>
                </a:solidFill>
                <a:latin typeface="Source Sans Pro Black" panose="020B0803030403020204" pitchFamily="34" charset="0"/>
                <a:ea typeface="Source Sans Pro Black" panose="020B0803030403020204" pitchFamily="34" charset="0"/>
              </a:rPr>
              <a:t>?</a:t>
            </a:r>
          </a:p>
          <a:p>
            <a:pPr algn="ctr"/>
            <a:r>
              <a:rPr lang="en-US" sz="2400" dirty="0">
                <a:solidFill>
                  <a:schemeClr val="tx1"/>
                </a:solidFill>
                <a:latin typeface="Source Sans Pro" panose="020B0503030403020204" pitchFamily="34" charset="0"/>
                <a:ea typeface="Source Sans Pro" panose="020B0503030403020204" pitchFamily="34" charset="0"/>
              </a:rPr>
              <a:t>Querying the meta-analysis for general effects of mode relevant </a:t>
            </a:r>
            <a:r>
              <a:rPr lang="en-US" sz="2400" dirty="0" err="1">
                <a:solidFill>
                  <a:schemeClr val="tx1"/>
                </a:solidFill>
                <a:latin typeface="Source Sans Pro" panose="020B0503030403020204" pitchFamily="34" charset="0"/>
                <a:ea typeface="Source Sans Pro" panose="020B0503030403020204" pitchFamily="34" charset="0"/>
              </a:rPr>
              <a:t>charateristics</a:t>
            </a:r>
            <a:endParaRPr lang="en-US" sz="2400" dirty="0">
              <a:solidFill>
                <a:schemeClr val="tx1"/>
              </a:solidFill>
              <a:latin typeface="Source Sans Pro" panose="020B0503030403020204" pitchFamily="34" charset="0"/>
              <a:ea typeface="Source Sans Pro" panose="020B0503030403020204" pitchFamily="34" charset="0"/>
            </a:endParaRPr>
          </a:p>
        </p:txBody>
      </p:sp>
      <p:grpSp>
        <p:nvGrpSpPr>
          <p:cNvPr id="7" name="Group 6">
            <a:extLst>
              <a:ext uri="{FF2B5EF4-FFF2-40B4-BE49-F238E27FC236}">
                <a16:creationId xmlns:a16="http://schemas.microsoft.com/office/drawing/2014/main" id="{81E15EC4-9859-4C04-BAB4-0F2DC9177EDF}"/>
              </a:ext>
            </a:extLst>
          </p:cNvPr>
          <p:cNvGrpSpPr/>
          <p:nvPr/>
        </p:nvGrpSpPr>
        <p:grpSpPr>
          <a:xfrm>
            <a:off x="1518920" y="2357141"/>
            <a:ext cx="1732280" cy="1732280"/>
            <a:chOff x="9496458" y="2900871"/>
            <a:chExt cx="1569720" cy="1569720"/>
          </a:xfrm>
        </p:grpSpPr>
        <p:sp>
          <p:nvSpPr>
            <p:cNvPr id="8" name="Chord 7">
              <a:extLst>
                <a:ext uri="{FF2B5EF4-FFF2-40B4-BE49-F238E27FC236}">
                  <a16:creationId xmlns:a16="http://schemas.microsoft.com/office/drawing/2014/main" id="{00618FA4-2266-4F04-B84F-875B77261B59}"/>
                </a:ext>
              </a:extLst>
            </p:cNvPr>
            <p:cNvSpPr/>
            <p:nvPr/>
          </p:nvSpPr>
          <p:spPr>
            <a:xfrm>
              <a:off x="9496458" y="2900871"/>
              <a:ext cx="1569720" cy="1569720"/>
            </a:xfrm>
            <a:prstGeom prst="chord">
              <a:avLst>
                <a:gd name="adj1" fmla="val 9843228"/>
                <a:gd name="adj2" fmla="val 983372"/>
              </a:avLst>
            </a:prstGeom>
            <a:solidFill>
              <a:schemeClr val="tx2">
                <a:lumMod val="20000"/>
                <a:lumOff val="80000"/>
              </a:schemeClr>
            </a:solidFill>
            <a:ln w="508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9C972911-1284-4D79-A3EA-8AB7AE844B00}"/>
                </a:ext>
              </a:extLst>
            </p:cNvPr>
            <p:cNvSpPr/>
            <p:nvPr/>
          </p:nvSpPr>
          <p:spPr>
            <a:xfrm>
              <a:off x="9673843" y="3078203"/>
              <a:ext cx="1000612" cy="676108"/>
            </a:xfrm>
            <a:custGeom>
              <a:avLst/>
              <a:gdLst>
                <a:gd name="connsiteX0" fmla="*/ 400050 w 662654"/>
                <a:gd name="connsiteY0" fmla="*/ 19366 h 447752"/>
                <a:gd name="connsiteX1" fmla="*/ 400050 w 662654"/>
                <a:gd name="connsiteY1" fmla="*/ 85803 h 447752"/>
                <a:gd name="connsiteX2" fmla="*/ 419100 w 662654"/>
                <a:gd name="connsiteY2" fmla="*/ 85803 h 447752"/>
                <a:gd name="connsiteX3" fmla="*/ 419100 w 662654"/>
                <a:gd name="connsiteY3" fmla="*/ 19328 h 447752"/>
                <a:gd name="connsiteX4" fmla="*/ 548745 w 662654"/>
                <a:gd name="connsiteY4" fmla="*/ 44845 h 447752"/>
                <a:gd name="connsiteX5" fmla="*/ 524647 w 662654"/>
                <a:gd name="connsiteY5" fmla="*/ 101043 h 447752"/>
                <a:gd name="connsiteX6" fmla="*/ 542154 w 662654"/>
                <a:gd name="connsiteY6" fmla="*/ 108548 h 447752"/>
                <a:gd name="connsiteX7" fmla="*/ 566376 w 662654"/>
                <a:gd name="connsiteY7" fmla="*/ 52027 h 447752"/>
                <a:gd name="connsiteX8" fmla="*/ 647891 w 662654"/>
                <a:gd name="connsiteY8" fmla="*/ 100538 h 447752"/>
                <a:gd name="connsiteX9" fmla="*/ 662654 w 662654"/>
                <a:gd name="connsiteY9" fmla="*/ 87927 h 447752"/>
                <a:gd name="connsiteX10" fmla="*/ 87910 w 662654"/>
                <a:gd name="connsiteY10" fmla="*/ 155827 h 447752"/>
                <a:gd name="connsiteX11" fmla="*/ 0 w 662654"/>
                <a:gd name="connsiteY11" fmla="*/ 409653 h 447752"/>
                <a:gd name="connsiteX12" fmla="*/ 0 w 662654"/>
                <a:gd name="connsiteY12" fmla="*/ 447753 h 447752"/>
                <a:gd name="connsiteX13" fmla="*/ 19050 w 662654"/>
                <a:gd name="connsiteY13" fmla="*/ 447753 h 447752"/>
                <a:gd name="connsiteX14" fmla="*/ 19050 w 662654"/>
                <a:gd name="connsiteY14" fmla="*/ 409653 h 447752"/>
                <a:gd name="connsiteX15" fmla="*/ 44768 w 662654"/>
                <a:gd name="connsiteY15" fmla="*/ 270473 h 447752"/>
                <a:gd name="connsiteX16" fmla="*/ 100965 w 662654"/>
                <a:gd name="connsiteY16" fmla="*/ 294581 h 447752"/>
                <a:gd name="connsiteX17" fmla="*/ 108471 w 662654"/>
                <a:gd name="connsiteY17" fmla="*/ 277074 h 447752"/>
                <a:gd name="connsiteX18" fmla="*/ 51959 w 662654"/>
                <a:gd name="connsiteY18" fmla="*/ 252862 h 447752"/>
                <a:gd name="connsiteX19" fmla="*/ 126930 w 662654"/>
                <a:gd name="connsiteY19" fmla="*/ 140533 h 447752"/>
                <a:gd name="connsiteX20" fmla="*/ 174184 w 662654"/>
                <a:gd name="connsiteY20" fmla="*/ 187787 h 447752"/>
                <a:gd name="connsiteX21" fmla="*/ 187652 w 662654"/>
                <a:gd name="connsiteY21" fmla="*/ 174318 h 447752"/>
                <a:gd name="connsiteX22" fmla="*/ 140399 w 662654"/>
                <a:gd name="connsiteY22" fmla="*/ 127065 h 447752"/>
                <a:gd name="connsiteX23" fmla="*/ 252727 w 662654"/>
                <a:gd name="connsiteY23" fmla="*/ 52094 h 447752"/>
                <a:gd name="connsiteX24" fmla="*/ 276940 w 662654"/>
                <a:gd name="connsiteY24" fmla="*/ 108605 h 447752"/>
                <a:gd name="connsiteX25" fmla="*/ 294447 w 662654"/>
                <a:gd name="connsiteY25" fmla="*/ 101100 h 447752"/>
                <a:gd name="connsiteX26" fmla="*/ 270396 w 662654"/>
                <a:gd name="connsiteY26" fmla="*/ 44845 h 447752"/>
                <a:gd name="connsiteX27" fmla="*/ 400050 w 662654"/>
                <a:gd name="connsiteY27" fmla="*/ 19366 h 447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62654" h="447752">
                  <a:moveTo>
                    <a:pt x="400050" y="19366"/>
                  </a:moveTo>
                  <a:lnTo>
                    <a:pt x="400050" y="85803"/>
                  </a:lnTo>
                  <a:lnTo>
                    <a:pt x="419100" y="85803"/>
                  </a:lnTo>
                  <a:lnTo>
                    <a:pt x="419100" y="19328"/>
                  </a:lnTo>
                  <a:cubicBezTo>
                    <a:pt x="463457" y="20352"/>
                    <a:pt x="507308" y="28983"/>
                    <a:pt x="548745" y="44845"/>
                  </a:cubicBezTo>
                  <a:lnTo>
                    <a:pt x="524647" y="101043"/>
                  </a:lnTo>
                  <a:lnTo>
                    <a:pt x="542154" y="108548"/>
                  </a:lnTo>
                  <a:lnTo>
                    <a:pt x="566376" y="52027"/>
                  </a:lnTo>
                  <a:cubicBezTo>
                    <a:pt x="595412" y="64835"/>
                    <a:pt x="622785" y="81125"/>
                    <a:pt x="647891" y="100538"/>
                  </a:cubicBezTo>
                  <a:lnTo>
                    <a:pt x="662654" y="87927"/>
                  </a:lnTo>
                  <a:cubicBezTo>
                    <a:pt x="485193" y="-52035"/>
                    <a:pt x="227872" y="-21635"/>
                    <a:pt x="87910" y="155827"/>
                  </a:cubicBezTo>
                  <a:cubicBezTo>
                    <a:pt x="30882" y="228134"/>
                    <a:pt x="-91" y="317563"/>
                    <a:pt x="0" y="409653"/>
                  </a:cubicBezTo>
                  <a:lnTo>
                    <a:pt x="0" y="447753"/>
                  </a:lnTo>
                  <a:lnTo>
                    <a:pt x="19050" y="447753"/>
                  </a:lnTo>
                  <a:lnTo>
                    <a:pt x="19050" y="409653"/>
                  </a:lnTo>
                  <a:cubicBezTo>
                    <a:pt x="19026" y="362076"/>
                    <a:pt x="27743" y="314900"/>
                    <a:pt x="44768" y="270473"/>
                  </a:cubicBezTo>
                  <a:lnTo>
                    <a:pt x="100965" y="294581"/>
                  </a:lnTo>
                  <a:lnTo>
                    <a:pt x="108471" y="277074"/>
                  </a:lnTo>
                  <a:lnTo>
                    <a:pt x="51959" y="252862"/>
                  </a:lnTo>
                  <a:cubicBezTo>
                    <a:pt x="70260" y="211362"/>
                    <a:pt x="95627" y="173355"/>
                    <a:pt x="126930" y="140533"/>
                  </a:cubicBezTo>
                  <a:lnTo>
                    <a:pt x="174184" y="187787"/>
                  </a:lnTo>
                  <a:lnTo>
                    <a:pt x="187652" y="174318"/>
                  </a:lnTo>
                  <a:lnTo>
                    <a:pt x="140399" y="127065"/>
                  </a:lnTo>
                  <a:cubicBezTo>
                    <a:pt x="173220" y="95762"/>
                    <a:pt x="211228" y="70395"/>
                    <a:pt x="252727" y="52094"/>
                  </a:cubicBezTo>
                  <a:lnTo>
                    <a:pt x="276940" y="108605"/>
                  </a:lnTo>
                  <a:lnTo>
                    <a:pt x="294447" y="101100"/>
                  </a:lnTo>
                  <a:lnTo>
                    <a:pt x="270396" y="44845"/>
                  </a:lnTo>
                  <a:cubicBezTo>
                    <a:pt x="311840" y="29006"/>
                    <a:pt x="355693" y="20388"/>
                    <a:pt x="400050" y="19366"/>
                  </a:cubicBezTo>
                  <a:close/>
                </a:path>
              </a:pathLst>
            </a:custGeom>
            <a:solidFill>
              <a:schemeClr val="accent4"/>
            </a:solidFill>
            <a:ln w="38100" cap="rnd">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0" name="Freeform: Shape 9">
              <a:extLst>
                <a:ext uri="{FF2B5EF4-FFF2-40B4-BE49-F238E27FC236}">
                  <a16:creationId xmlns:a16="http://schemas.microsoft.com/office/drawing/2014/main" id="{783220AB-513D-4B2F-AED7-D34A1004DCAD}"/>
                </a:ext>
              </a:extLst>
            </p:cNvPr>
            <p:cNvSpPr/>
            <p:nvPr/>
          </p:nvSpPr>
          <p:spPr>
            <a:xfrm>
              <a:off x="10746889" y="3322166"/>
              <a:ext cx="163876" cy="432146"/>
            </a:xfrm>
            <a:custGeom>
              <a:avLst/>
              <a:gdLst>
                <a:gd name="connsiteX0" fmla="*/ 24546 w 108527"/>
                <a:gd name="connsiteY0" fmla="*/ 0 h 286188"/>
                <a:gd name="connsiteX1" fmla="*/ 12040 w 108527"/>
                <a:gd name="connsiteY1" fmla="*/ 14926 h 286188"/>
                <a:gd name="connsiteX2" fmla="*/ 56540 w 108527"/>
                <a:gd name="connsiteY2" fmla="*/ 91278 h 286188"/>
                <a:gd name="connsiteX3" fmla="*/ 0 w 108527"/>
                <a:gd name="connsiteY3" fmla="*/ 115510 h 286188"/>
                <a:gd name="connsiteX4" fmla="*/ 7506 w 108527"/>
                <a:gd name="connsiteY4" fmla="*/ 133017 h 286188"/>
                <a:gd name="connsiteX5" fmla="*/ 63827 w 108527"/>
                <a:gd name="connsiteY5" fmla="*/ 108880 h 286188"/>
                <a:gd name="connsiteX6" fmla="*/ 89478 w 108527"/>
                <a:gd name="connsiteY6" fmla="*/ 248088 h 286188"/>
                <a:gd name="connsiteX7" fmla="*/ 89478 w 108527"/>
                <a:gd name="connsiteY7" fmla="*/ 286188 h 286188"/>
                <a:gd name="connsiteX8" fmla="*/ 108528 w 108527"/>
                <a:gd name="connsiteY8" fmla="*/ 286188 h 286188"/>
                <a:gd name="connsiteX9" fmla="*/ 108528 w 108527"/>
                <a:gd name="connsiteY9" fmla="*/ 248088 h 286188"/>
                <a:gd name="connsiteX10" fmla="*/ 24546 w 108527"/>
                <a:gd name="connsiteY10" fmla="*/ 0 h 286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527" h="286188">
                  <a:moveTo>
                    <a:pt x="24546" y="0"/>
                  </a:moveTo>
                  <a:lnTo>
                    <a:pt x="12040" y="14926"/>
                  </a:lnTo>
                  <a:cubicBezTo>
                    <a:pt x="29713" y="38612"/>
                    <a:pt x="44642" y="64226"/>
                    <a:pt x="56540" y="91278"/>
                  </a:cubicBezTo>
                  <a:lnTo>
                    <a:pt x="0" y="115510"/>
                  </a:lnTo>
                  <a:lnTo>
                    <a:pt x="7506" y="133017"/>
                  </a:lnTo>
                  <a:lnTo>
                    <a:pt x="63827" y="108880"/>
                  </a:lnTo>
                  <a:cubicBezTo>
                    <a:pt x="80829" y="153321"/>
                    <a:pt x="89524" y="200506"/>
                    <a:pt x="89478" y="248088"/>
                  </a:cubicBezTo>
                  <a:lnTo>
                    <a:pt x="89478" y="286188"/>
                  </a:lnTo>
                  <a:lnTo>
                    <a:pt x="108528" y="286188"/>
                  </a:lnTo>
                  <a:lnTo>
                    <a:pt x="108528" y="248088"/>
                  </a:lnTo>
                  <a:cubicBezTo>
                    <a:pt x="108603" y="158403"/>
                    <a:pt x="79082" y="71198"/>
                    <a:pt x="24546" y="0"/>
                  </a:cubicBezTo>
                  <a:close/>
                </a:path>
              </a:pathLst>
            </a:custGeom>
            <a:solidFill>
              <a:schemeClr val="accent4"/>
            </a:solidFill>
            <a:ln w="38100" cap="rnd">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1" name="Freeform: Shape 10">
              <a:extLst>
                <a:ext uri="{FF2B5EF4-FFF2-40B4-BE49-F238E27FC236}">
                  <a16:creationId xmlns:a16="http://schemas.microsoft.com/office/drawing/2014/main" id="{9CE39211-DB40-452D-97C2-7397DBC79B37}"/>
                </a:ext>
              </a:extLst>
            </p:cNvPr>
            <p:cNvSpPr/>
            <p:nvPr/>
          </p:nvSpPr>
          <p:spPr>
            <a:xfrm>
              <a:off x="10220449" y="3214022"/>
              <a:ext cx="560841" cy="565777"/>
            </a:xfrm>
            <a:custGeom>
              <a:avLst/>
              <a:gdLst>
                <a:gd name="connsiteX0" fmla="*/ 368579 w 371416"/>
                <a:gd name="connsiteY0" fmla="*/ 2762 h 374685"/>
                <a:gd name="connsiteX1" fmla="*/ 355692 w 371416"/>
                <a:gd name="connsiteY1" fmla="*/ 2277 h 374685"/>
                <a:gd name="connsiteX2" fmla="*/ 17107 w 371416"/>
                <a:gd name="connsiteY2" fmla="*/ 291256 h 374685"/>
                <a:gd name="connsiteX3" fmla="*/ 12344 w 371416"/>
                <a:gd name="connsiteY3" fmla="*/ 295742 h 374685"/>
                <a:gd name="connsiteX4" fmla="*/ 10658 w 371416"/>
                <a:gd name="connsiteY4" fmla="*/ 297647 h 374685"/>
                <a:gd name="connsiteX5" fmla="*/ 16564 w 371416"/>
                <a:gd name="connsiteY5" fmla="*/ 363912 h 374685"/>
                <a:gd name="connsiteX6" fmla="*/ 46329 w 371416"/>
                <a:gd name="connsiteY6" fmla="*/ 374685 h 374685"/>
                <a:gd name="connsiteX7" fmla="*/ 82524 w 371416"/>
                <a:gd name="connsiteY7" fmla="*/ 358045 h 374685"/>
                <a:gd name="connsiteX8" fmla="*/ 369227 w 371416"/>
                <a:gd name="connsiteY8" fmla="*/ 15621 h 374685"/>
                <a:gd name="connsiteX9" fmla="*/ 368579 w 371416"/>
                <a:gd name="connsiteY9" fmla="*/ 2762 h 374685"/>
                <a:gd name="connsiteX10" fmla="*/ 67989 w 371416"/>
                <a:gd name="connsiteY10" fmla="*/ 345662 h 374685"/>
                <a:gd name="connsiteX11" fmla="*/ 28937 w 371416"/>
                <a:gd name="connsiteY11" fmla="*/ 349473 h 374685"/>
                <a:gd name="connsiteX12" fmla="*/ 24755 w 371416"/>
                <a:gd name="connsiteY12" fmla="*/ 310420 h 374685"/>
                <a:gd name="connsiteX13" fmla="*/ 27060 w 371416"/>
                <a:gd name="connsiteY13" fmla="*/ 307810 h 374685"/>
                <a:gd name="connsiteX14" fmla="*/ 27546 w 371416"/>
                <a:gd name="connsiteY14" fmla="*/ 307210 h 374685"/>
                <a:gd name="connsiteX15" fmla="*/ 28794 w 371416"/>
                <a:gd name="connsiteY15" fmla="*/ 306315 h 374685"/>
                <a:gd name="connsiteX16" fmla="*/ 280787 w 371416"/>
                <a:gd name="connsiteY16" fmla="*/ 91278 h 374685"/>
                <a:gd name="connsiteX17" fmla="*/ 280925 w 371416"/>
                <a:gd name="connsiteY17" fmla="*/ 91274 h 374685"/>
                <a:gd name="connsiteX18" fmla="*/ 280930 w 371416"/>
                <a:gd name="connsiteY18" fmla="*/ 91412 h 37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1416" h="374685">
                  <a:moveTo>
                    <a:pt x="368579" y="2762"/>
                  </a:moveTo>
                  <a:cubicBezTo>
                    <a:pt x="365063" y="-726"/>
                    <a:pt x="359461" y="-936"/>
                    <a:pt x="355692" y="2277"/>
                  </a:cubicBezTo>
                  <a:lnTo>
                    <a:pt x="17107" y="291256"/>
                  </a:lnTo>
                  <a:cubicBezTo>
                    <a:pt x="15281" y="292476"/>
                    <a:pt x="13671" y="293992"/>
                    <a:pt x="12344" y="295742"/>
                  </a:cubicBezTo>
                  <a:cubicBezTo>
                    <a:pt x="12020" y="296142"/>
                    <a:pt x="11677" y="296571"/>
                    <a:pt x="10658" y="297647"/>
                  </a:cubicBezTo>
                  <a:cubicBezTo>
                    <a:pt x="-5591" y="317706"/>
                    <a:pt x="-2977" y="347043"/>
                    <a:pt x="16564" y="363912"/>
                  </a:cubicBezTo>
                  <a:cubicBezTo>
                    <a:pt x="24919" y="370877"/>
                    <a:pt x="35453" y="374689"/>
                    <a:pt x="46329" y="374685"/>
                  </a:cubicBezTo>
                  <a:cubicBezTo>
                    <a:pt x="60234" y="374640"/>
                    <a:pt x="73438" y="368570"/>
                    <a:pt x="82524" y="358045"/>
                  </a:cubicBezTo>
                  <a:lnTo>
                    <a:pt x="369227" y="15621"/>
                  </a:lnTo>
                  <a:cubicBezTo>
                    <a:pt x="372379" y="11816"/>
                    <a:pt x="372098" y="6231"/>
                    <a:pt x="368579" y="2762"/>
                  </a:cubicBezTo>
                  <a:close/>
                  <a:moveTo>
                    <a:pt x="67989" y="345662"/>
                  </a:moveTo>
                  <a:cubicBezTo>
                    <a:pt x="58163" y="357321"/>
                    <a:pt x="40831" y="359012"/>
                    <a:pt x="28937" y="349473"/>
                  </a:cubicBezTo>
                  <a:cubicBezTo>
                    <a:pt x="17400" y="339627"/>
                    <a:pt x="15565" y="322484"/>
                    <a:pt x="24755" y="310420"/>
                  </a:cubicBezTo>
                  <a:cubicBezTo>
                    <a:pt x="25641" y="309525"/>
                    <a:pt x="26375" y="308648"/>
                    <a:pt x="27060" y="307810"/>
                  </a:cubicBezTo>
                  <a:cubicBezTo>
                    <a:pt x="27232" y="307601"/>
                    <a:pt x="27384" y="307401"/>
                    <a:pt x="27546" y="307210"/>
                  </a:cubicBezTo>
                  <a:cubicBezTo>
                    <a:pt x="27983" y="306942"/>
                    <a:pt x="28401" y="306643"/>
                    <a:pt x="28794" y="306315"/>
                  </a:cubicBezTo>
                  <a:lnTo>
                    <a:pt x="280787" y="91278"/>
                  </a:lnTo>
                  <a:cubicBezTo>
                    <a:pt x="280824" y="91239"/>
                    <a:pt x="280886" y="91236"/>
                    <a:pt x="280925" y="91274"/>
                  </a:cubicBezTo>
                  <a:cubicBezTo>
                    <a:pt x="280965" y="91311"/>
                    <a:pt x="280967" y="91373"/>
                    <a:pt x="280930" y="91412"/>
                  </a:cubicBezTo>
                  <a:close/>
                </a:path>
              </a:pathLst>
            </a:custGeom>
            <a:solidFill>
              <a:srgbClr val="031B36"/>
            </a:solidFill>
            <a:ln cap="rnd">
              <a:solidFill>
                <a:srgbClr val="031B3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sp>
        <p:nvSpPr>
          <p:cNvPr id="12" name="Freihandform: Form 13">
            <a:extLst>
              <a:ext uri="{FF2B5EF4-FFF2-40B4-BE49-F238E27FC236}">
                <a16:creationId xmlns:a16="http://schemas.microsoft.com/office/drawing/2014/main" id="{D8B3E960-4A53-409A-88FC-A1D6E35C9FB8}"/>
              </a:ext>
            </a:extLst>
          </p:cNvPr>
          <p:cNvSpPr/>
          <p:nvPr/>
        </p:nvSpPr>
        <p:spPr>
          <a:xfrm>
            <a:off x="5835436" y="3158940"/>
            <a:ext cx="521128" cy="120260"/>
          </a:xfrm>
          <a:custGeom>
            <a:avLst/>
            <a:gdLst>
              <a:gd name="connsiteX0" fmla="*/ 28575 w 247650"/>
              <a:gd name="connsiteY0" fmla="*/ 0 h 57150"/>
              <a:gd name="connsiteX1" fmla="*/ 219075 w 247650"/>
              <a:gd name="connsiteY1" fmla="*/ 0 h 57150"/>
              <a:gd name="connsiteX2" fmla="*/ 247650 w 247650"/>
              <a:gd name="connsiteY2" fmla="*/ 28575 h 57150"/>
              <a:gd name="connsiteX3" fmla="*/ 219075 w 247650"/>
              <a:gd name="connsiteY3" fmla="*/ 57150 h 57150"/>
              <a:gd name="connsiteX4" fmla="*/ 28575 w 247650"/>
              <a:gd name="connsiteY4" fmla="*/ 57150 h 57150"/>
              <a:gd name="connsiteX5" fmla="*/ 0 w 247650"/>
              <a:gd name="connsiteY5" fmla="*/ 28575 h 57150"/>
              <a:gd name="connsiteX6" fmla="*/ 28575 w 2476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57150">
                <a:moveTo>
                  <a:pt x="28575" y="0"/>
                </a:moveTo>
                <a:lnTo>
                  <a:pt x="219075" y="0"/>
                </a:lnTo>
                <a:cubicBezTo>
                  <a:pt x="235268" y="0"/>
                  <a:pt x="247650" y="12383"/>
                  <a:pt x="247650" y="28575"/>
                </a:cubicBezTo>
                <a:cubicBezTo>
                  <a:pt x="247650" y="44767"/>
                  <a:pt x="235268" y="57150"/>
                  <a:pt x="219075" y="57150"/>
                </a:cubicBezTo>
                <a:lnTo>
                  <a:pt x="28575" y="57150"/>
                </a:lnTo>
                <a:cubicBezTo>
                  <a:pt x="12382" y="57150"/>
                  <a:pt x="0" y="44767"/>
                  <a:pt x="0" y="28575"/>
                </a:cubicBezTo>
                <a:cubicBezTo>
                  <a:pt x="0" y="12383"/>
                  <a:pt x="12382" y="0"/>
                  <a:pt x="28575" y="0"/>
                </a:cubicBezTo>
                <a:close/>
              </a:path>
            </a:pathLst>
          </a:custGeom>
          <a:solidFill>
            <a:srgbClr val="497593">
              <a:alpha val="80000"/>
            </a:srgbClr>
          </a:solidFill>
          <a:ln w="63500" cap="rnd">
            <a:solidFill>
              <a:srgbClr val="49759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ihandform: Form 14">
            <a:extLst>
              <a:ext uri="{FF2B5EF4-FFF2-40B4-BE49-F238E27FC236}">
                <a16:creationId xmlns:a16="http://schemas.microsoft.com/office/drawing/2014/main" id="{6BA2FA7D-D455-4BD1-9311-E472E31DFF85}"/>
              </a:ext>
            </a:extLst>
          </p:cNvPr>
          <p:cNvSpPr/>
          <p:nvPr/>
        </p:nvSpPr>
        <p:spPr>
          <a:xfrm>
            <a:off x="5965718" y="3361822"/>
            <a:ext cx="260565" cy="120260"/>
          </a:xfrm>
          <a:custGeom>
            <a:avLst/>
            <a:gdLst>
              <a:gd name="connsiteX0" fmla="*/ 0 w 123825"/>
              <a:gd name="connsiteY0" fmla="*/ 0 h 57150"/>
              <a:gd name="connsiteX1" fmla="*/ 61913 w 123825"/>
              <a:gd name="connsiteY1" fmla="*/ 57150 h 57150"/>
              <a:gd name="connsiteX2" fmla="*/ 123825 w 123825"/>
              <a:gd name="connsiteY2" fmla="*/ 0 h 57150"/>
              <a:gd name="connsiteX3" fmla="*/ 0 w 123825"/>
              <a:gd name="connsiteY3" fmla="*/ 0 h 57150"/>
            </a:gdLst>
            <a:ahLst/>
            <a:cxnLst>
              <a:cxn ang="0">
                <a:pos x="connsiteX0" y="connsiteY0"/>
              </a:cxn>
              <a:cxn ang="0">
                <a:pos x="connsiteX1" y="connsiteY1"/>
              </a:cxn>
              <a:cxn ang="0">
                <a:pos x="connsiteX2" y="connsiteY2"/>
              </a:cxn>
              <a:cxn ang="0">
                <a:pos x="connsiteX3" y="connsiteY3"/>
              </a:cxn>
            </a:cxnLst>
            <a:rect l="l" t="t" r="r" b="b"/>
            <a:pathLst>
              <a:path w="123825" h="57150">
                <a:moveTo>
                  <a:pt x="0" y="0"/>
                </a:moveTo>
                <a:cubicBezTo>
                  <a:pt x="2857" y="32385"/>
                  <a:pt x="29527" y="57150"/>
                  <a:pt x="61913" y="57150"/>
                </a:cubicBezTo>
                <a:cubicBezTo>
                  <a:pt x="94298" y="57150"/>
                  <a:pt x="120968" y="32385"/>
                  <a:pt x="123825" y="0"/>
                </a:cubicBezTo>
                <a:lnTo>
                  <a:pt x="0" y="0"/>
                </a:lnTo>
                <a:close/>
              </a:path>
            </a:pathLst>
          </a:custGeom>
          <a:solidFill>
            <a:srgbClr val="497593">
              <a:alpha val="80000"/>
            </a:srgbClr>
          </a:solidFill>
          <a:ln w="63500" cap="rnd">
            <a:solidFill>
              <a:srgbClr val="49759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Shape 13">
            <a:extLst>
              <a:ext uri="{FF2B5EF4-FFF2-40B4-BE49-F238E27FC236}">
                <a16:creationId xmlns:a16="http://schemas.microsoft.com/office/drawing/2014/main" id="{D4B52649-C7B9-4968-8274-BAC6DCDDD55C}"/>
              </a:ext>
            </a:extLst>
          </p:cNvPr>
          <p:cNvSpPr/>
          <p:nvPr/>
        </p:nvSpPr>
        <p:spPr>
          <a:xfrm>
            <a:off x="5624837" y="1869694"/>
            <a:ext cx="907872" cy="949454"/>
          </a:xfrm>
          <a:custGeom>
            <a:avLst/>
            <a:gdLst>
              <a:gd name="connsiteX0" fmla="*/ 255181 w 928577"/>
              <a:gd name="connsiteY0" fmla="*/ 964019 h 971107"/>
              <a:gd name="connsiteX1" fmla="*/ 730102 w 928577"/>
              <a:gd name="connsiteY1" fmla="*/ 971107 h 971107"/>
              <a:gd name="connsiteX2" fmla="*/ 914400 w 928577"/>
              <a:gd name="connsiteY2" fmla="*/ 595423 h 971107"/>
              <a:gd name="connsiteX3" fmla="*/ 928577 w 928577"/>
              <a:gd name="connsiteY3" fmla="*/ 290623 h 971107"/>
              <a:gd name="connsiteX4" fmla="*/ 687572 w 928577"/>
              <a:gd name="connsiteY4" fmla="*/ 42530 h 971107"/>
              <a:gd name="connsiteX5" fmla="*/ 318977 w 928577"/>
              <a:gd name="connsiteY5" fmla="*/ 0 h 971107"/>
              <a:gd name="connsiteX6" fmla="*/ 141767 w 928577"/>
              <a:gd name="connsiteY6" fmla="*/ 134679 h 971107"/>
              <a:gd name="connsiteX7" fmla="*/ 77972 w 928577"/>
              <a:gd name="connsiteY7" fmla="*/ 283535 h 971107"/>
              <a:gd name="connsiteX8" fmla="*/ 0 w 928577"/>
              <a:gd name="connsiteY8" fmla="*/ 531628 h 971107"/>
              <a:gd name="connsiteX9" fmla="*/ 92149 w 928577"/>
              <a:gd name="connsiteY9" fmla="*/ 737191 h 971107"/>
              <a:gd name="connsiteX10" fmla="*/ 255181 w 928577"/>
              <a:gd name="connsiteY10" fmla="*/ 964019 h 971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577" h="971107">
                <a:moveTo>
                  <a:pt x="255181" y="964019"/>
                </a:moveTo>
                <a:lnTo>
                  <a:pt x="730102" y="971107"/>
                </a:lnTo>
                <a:lnTo>
                  <a:pt x="914400" y="595423"/>
                </a:lnTo>
                <a:lnTo>
                  <a:pt x="928577" y="290623"/>
                </a:lnTo>
                <a:lnTo>
                  <a:pt x="687572" y="42530"/>
                </a:lnTo>
                <a:lnTo>
                  <a:pt x="318977" y="0"/>
                </a:lnTo>
                <a:lnTo>
                  <a:pt x="141767" y="134679"/>
                </a:lnTo>
                <a:lnTo>
                  <a:pt x="77972" y="283535"/>
                </a:lnTo>
                <a:lnTo>
                  <a:pt x="0" y="531628"/>
                </a:lnTo>
                <a:lnTo>
                  <a:pt x="92149" y="737191"/>
                </a:lnTo>
                <a:lnTo>
                  <a:pt x="255181" y="96401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Processor with solid fill">
            <a:extLst>
              <a:ext uri="{FF2B5EF4-FFF2-40B4-BE49-F238E27FC236}">
                <a16:creationId xmlns:a16="http://schemas.microsoft.com/office/drawing/2014/main" id="{CB0041B3-9E67-412E-8402-F7EA6E684B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700000">
            <a:off x="5791406" y="2020602"/>
            <a:ext cx="609185" cy="609185"/>
          </a:xfrm>
          <a:prstGeom prst="rect">
            <a:avLst/>
          </a:prstGeom>
        </p:spPr>
      </p:pic>
      <p:sp>
        <p:nvSpPr>
          <p:cNvPr id="16" name="Freihandform: Form 12">
            <a:extLst>
              <a:ext uri="{FF2B5EF4-FFF2-40B4-BE49-F238E27FC236}">
                <a16:creationId xmlns:a16="http://schemas.microsoft.com/office/drawing/2014/main" id="{3D435738-57B1-454E-B444-91D080EE7658}"/>
              </a:ext>
            </a:extLst>
          </p:cNvPr>
          <p:cNvSpPr/>
          <p:nvPr/>
        </p:nvSpPr>
        <p:spPr>
          <a:xfrm>
            <a:off x="5835436" y="2956059"/>
            <a:ext cx="521128" cy="120260"/>
          </a:xfrm>
          <a:custGeom>
            <a:avLst/>
            <a:gdLst>
              <a:gd name="connsiteX0" fmla="*/ 28575 w 247650"/>
              <a:gd name="connsiteY0" fmla="*/ 0 h 57150"/>
              <a:gd name="connsiteX1" fmla="*/ 219075 w 247650"/>
              <a:gd name="connsiteY1" fmla="*/ 0 h 57150"/>
              <a:gd name="connsiteX2" fmla="*/ 247650 w 247650"/>
              <a:gd name="connsiteY2" fmla="*/ 28575 h 57150"/>
              <a:gd name="connsiteX3" fmla="*/ 219075 w 247650"/>
              <a:gd name="connsiteY3" fmla="*/ 57150 h 57150"/>
              <a:gd name="connsiteX4" fmla="*/ 28575 w 247650"/>
              <a:gd name="connsiteY4" fmla="*/ 57150 h 57150"/>
              <a:gd name="connsiteX5" fmla="*/ 0 w 247650"/>
              <a:gd name="connsiteY5" fmla="*/ 28575 h 57150"/>
              <a:gd name="connsiteX6" fmla="*/ 28575 w 2476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57150">
                <a:moveTo>
                  <a:pt x="28575" y="0"/>
                </a:moveTo>
                <a:lnTo>
                  <a:pt x="219075" y="0"/>
                </a:lnTo>
                <a:cubicBezTo>
                  <a:pt x="235268" y="0"/>
                  <a:pt x="247650" y="12383"/>
                  <a:pt x="247650" y="28575"/>
                </a:cubicBezTo>
                <a:cubicBezTo>
                  <a:pt x="247650" y="44767"/>
                  <a:pt x="235268" y="57150"/>
                  <a:pt x="219075" y="57150"/>
                </a:cubicBezTo>
                <a:lnTo>
                  <a:pt x="28575" y="57150"/>
                </a:lnTo>
                <a:cubicBezTo>
                  <a:pt x="12382" y="57150"/>
                  <a:pt x="0" y="44767"/>
                  <a:pt x="0" y="28575"/>
                </a:cubicBezTo>
                <a:cubicBezTo>
                  <a:pt x="0" y="12383"/>
                  <a:pt x="12382" y="0"/>
                  <a:pt x="28575" y="0"/>
                </a:cubicBezTo>
                <a:close/>
              </a:path>
            </a:pathLst>
          </a:custGeom>
          <a:solidFill>
            <a:srgbClr val="497593">
              <a:alpha val="80000"/>
            </a:srgbClr>
          </a:solidFill>
          <a:ln w="63500" cap="rnd">
            <a:solidFill>
              <a:srgbClr val="49759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ihandform: Form 15">
            <a:extLst>
              <a:ext uri="{FF2B5EF4-FFF2-40B4-BE49-F238E27FC236}">
                <a16:creationId xmlns:a16="http://schemas.microsoft.com/office/drawing/2014/main" id="{6B405718-3553-4443-AF1C-A3197637100A}"/>
              </a:ext>
            </a:extLst>
          </p:cNvPr>
          <p:cNvSpPr/>
          <p:nvPr/>
        </p:nvSpPr>
        <p:spPr>
          <a:xfrm>
            <a:off x="5577840" y="1810630"/>
            <a:ext cx="1036320" cy="1076178"/>
          </a:xfrm>
          <a:custGeom>
            <a:avLst/>
            <a:gdLst>
              <a:gd name="connsiteX0" fmla="*/ 247650 w 495300"/>
              <a:gd name="connsiteY0" fmla="*/ 0 h 514350"/>
              <a:gd name="connsiteX1" fmla="*/ 247650 w 495300"/>
              <a:gd name="connsiteY1" fmla="*/ 0 h 514350"/>
              <a:gd name="connsiteX2" fmla="*/ 247650 w 495300"/>
              <a:gd name="connsiteY2" fmla="*/ 0 h 514350"/>
              <a:gd name="connsiteX3" fmla="*/ 0 w 495300"/>
              <a:gd name="connsiteY3" fmla="*/ 244793 h 514350"/>
              <a:gd name="connsiteX4" fmla="*/ 0 w 495300"/>
              <a:gd name="connsiteY4" fmla="*/ 253365 h 514350"/>
              <a:gd name="connsiteX5" fmla="*/ 17145 w 495300"/>
              <a:gd name="connsiteY5" fmla="*/ 339090 h 514350"/>
              <a:gd name="connsiteX6" fmla="*/ 60007 w 495300"/>
              <a:gd name="connsiteY6" fmla="*/ 409575 h 514350"/>
              <a:gd name="connsiteX7" fmla="*/ 118110 w 495300"/>
              <a:gd name="connsiteY7" fmla="*/ 503873 h 514350"/>
              <a:gd name="connsiteX8" fmla="*/ 135255 w 495300"/>
              <a:gd name="connsiteY8" fmla="*/ 514350 h 514350"/>
              <a:gd name="connsiteX9" fmla="*/ 360045 w 495300"/>
              <a:gd name="connsiteY9" fmla="*/ 514350 h 514350"/>
              <a:gd name="connsiteX10" fmla="*/ 377190 w 495300"/>
              <a:gd name="connsiteY10" fmla="*/ 503873 h 514350"/>
              <a:gd name="connsiteX11" fmla="*/ 435292 w 495300"/>
              <a:gd name="connsiteY11" fmla="*/ 409575 h 514350"/>
              <a:gd name="connsiteX12" fmla="*/ 478155 w 495300"/>
              <a:gd name="connsiteY12" fmla="*/ 339090 h 514350"/>
              <a:gd name="connsiteX13" fmla="*/ 495300 w 495300"/>
              <a:gd name="connsiteY13" fmla="*/ 253365 h 514350"/>
              <a:gd name="connsiteX14" fmla="*/ 495300 w 495300"/>
              <a:gd name="connsiteY14" fmla="*/ 244793 h 514350"/>
              <a:gd name="connsiteX15" fmla="*/ 247650 w 495300"/>
              <a:gd name="connsiteY15" fmla="*/ 0 h 514350"/>
              <a:gd name="connsiteX16" fmla="*/ 438150 w 495300"/>
              <a:gd name="connsiteY16" fmla="*/ 252413 h 514350"/>
              <a:gd name="connsiteX17" fmla="*/ 424815 w 495300"/>
              <a:gd name="connsiteY17" fmla="*/ 319088 h 514350"/>
              <a:gd name="connsiteX18" fmla="*/ 392430 w 495300"/>
              <a:gd name="connsiteY18" fmla="*/ 371475 h 514350"/>
              <a:gd name="connsiteX19" fmla="*/ 337185 w 495300"/>
              <a:gd name="connsiteY19" fmla="*/ 457200 h 514350"/>
              <a:gd name="connsiteX20" fmla="*/ 247650 w 495300"/>
              <a:gd name="connsiteY20" fmla="*/ 457200 h 514350"/>
              <a:gd name="connsiteX21" fmla="*/ 159068 w 495300"/>
              <a:gd name="connsiteY21" fmla="*/ 457200 h 514350"/>
              <a:gd name="connsiteX22" fmla="*/ 103823 w 495300"/>
              <a:gd name="connsiteY22" fmla="*/ 371475 h 514350"/>
              <a:gd name="connsiteX23" fmla="*/ 71438 w 495300"/>
              <a:gd name="connsiteY23" fmla="*/ 319088 h 514350"/>
              <a:gd name="connsiteX24" fmla="*/ 58103 w 495300"/>
              <a:gd name="connsiteY24" fmla="*/ 252413 h 514350"/>
              <a:gd name="connsiteX25" fmla="*/ 58103 w 495300"/>
              <a:gd name="connsiteY25" fmla="*/ 244793 h 514350"/>
              <a:gd name="connsiteX26" fmla="*/ 248602 w 495300"/>
              <a:gd name="connsiteY26" fmla="*/ 56197 h 514350"/>
              <a:gd name="connsiteX27" fmla="*/ 248602 w 495300"/>
              <a:gd name="connsiteY27" fmla="*/ 56197 h 514350"/>
              <a:gd name="connsiteX28" fmla="*/ 248602 w 495300"/>
              <a:gd name="connsiteY28" fmla="*/ 56197 h 514350"/>
              <a:gd name="connsiteX29" fmla="*/ 248602 w 495300"/>
              <a:gd name="connsiteY29" fmla="*/ 56197 h 514350"/>
              <a:gd name="connsiteX30" fmla="*/ 248602 w 495300"/>
              <a:gd name="connsiteY30" fmla="*/ 56197 h 514350"/>
              <a:gd name="connsiteX31" fmla="*/ 248602 w 495300"/>
              <a:gd name="connsiteY31" fmla="*/ 56197 h 514350"/>
              <a:gd name="connsiteX32" fmla="*/ 248602 w 495300"/>
              <a:gd name="connsiteY32" fmla="*/ 56197 h 514350"/>
              <a:gd name="connsiteX33" fmla="*/ 439103 w 495300"/>
              <a:gd name="connsiteY33" fmla="*/ 244793 h 514350"/>
              <a:gd name="connsiteX34" fmla="*/ 439103 w 495300"/>
              <a:gd name="connsiteY34" fmla="*/ 252413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95300" h="514350">
                <a:moveTo>
                  <a:pt x="247650" y="0"/>
                </a:moveTo>
                <a:cubicBezTo>
                  <a:pt x="247650" y="0"/>
                  <a:pt x="247650" y="0"/>
                  <a:pt x="247650" y="0"/>
                </a:cubicBezTo>
                <a:cubicBezTo>
                  <a:pt x="247650" y="0"/>
                  <a:pt x="247650" y="0"/>
                  <a:pt x="247650" y="0"/>
                </a:cubicBezTo>
                <a:cubicBezTo>
                  <a:pt x="112395" y="952"/>
                  <a:pt x="2857" y="109538"/>
                  <a:pt x="0" y="244793"/>
                </a:cubicBezTo>
                <a:lnTo>
                  <a:pt x="0" y="253365"/>
                </a:lnTo>
                <a:cubicBezTo>
                  <a:pt x="953" y="282893"/>
                  <a:pt x="6668" y="311468"/>
                  <a:pt x="17145" y="339090"/>
                </a:cubicBezTo>
                <a:cubicBezTo>
                  <a:pt x="27622" y="364808"/>
                  <a:pt x="41910" y="388620"/>
                  <a:pt x="60007" y="409575"/>
                </a:cubicBezTo>
                <a:cubicBezTo>
                  <a:pt x="82868" y="434340"/>
                  <a:pt x="107632" y="482918"/>
                  <a:pt x="118110" y="503873"/>
                </a:cubicBezTo>
                <a:cubicBezTo>
                  <a:pt x="120968" y="510540"/>
                  <a:pt x="127635" y="514350"/>
                  <a:pt x="135255" y="514350"/>
                </a:cubicBezTo>
                <a:lnTo>
                  <a:pt x="360045" y="514350"/>
                </a:lnTo>
                <a:cubicBezTo>
                  <a:pt x="367665" y="514350"/>
                  <a:pt x="374333" y="510540"/>
                  <a:pt x="377190" y="503873"/>
                </a:cubicBezTo>
                <a:cubicBezTo>
                  <a:pt x="387668" y="482918"/>
                  <a:pt x="412433" y="434340"/>
                  <a:pt x="435292" y="409575"/>
                </a:cubicBezTo>
                <a:cubicBezTo>
                  <a:pt x="453390" y="388620"/>
                  <a:pt x="468630" y="364808"/>
                  <a:pt x="478155" y="339090"/>
                </a:cubicBezTo>
                <a:cubicBezTo>
                  <a:pt x="488633" y="311468"/>
                  <a:pt x="494348" y="282893"/>
                  <a:pt x="495300" y="253365"/>
                </a:cubicBezTo>
                <a:lnTo>
                  <a:pt x="495300" y="244793"/>
                </a:lnTo>
                <a:cubicBezTo>
                  <a:pt x="492442" y="109538"/>
                  <a:pt x="382905" y="952"/>
                  <a:pt x="247650" y="0"/>
                </a:cubicBezTo>
                <a:close/>
                <a:moveTo>
                  <a:pt x="438150" y="252413"/>
                </a:moveTo>
                <a:cubicBezTo>
                  <a:pt x="437198" y="275273"/>
                  <a:pt x="432435" y="298133"/>
                  <a:pt x="424815" y="319088"/>
                </a:cubicBezTo>
                <a:cubicBezTo>
                  <a:pt x="417195" y="338138"/>
                  <a:pt x="406717" y="356235"/>
                  <a:pt x="392430" y="371475"/>
                </a:cubicBezTo>
                <a:cubicBezTo>
                  <a:pt x="370523" y="398145"/>
                  <a:pt x="351473" y="426720"/>
                  <a:pt x="337185" y="457200"/>
                </a:cubicBezTo>
                <a:lnTo>
                  <a:pt x="247650" y="457200"/>
                </a:lnTo>
                <a:lnTo>
                  <a:pt x="159068" y="457200"/>
                </a:lnTo>
                <a:cubicBezTo>
                  <a:pt x="143827" y="426720"/>
                  <a:pt x="124777" y="398145"/>
                  <a:pt x="103823" y="371475"/>
                </a:cubicBezTo>
                <a:cubicBezTo>
                  <a:pt x="90488" y="356235"/>
                  <a:pt x="79057" y="338138"/>
                  <a:pt x="71438" y="319088"/>
                </a:cubicBezTo>
                <a:cubicBezTo>
                  <a:pt x="62865" y="298133"/>
                  <a:pt x="59055" y="275273"/>
                  <a:pt x="58103" y="252413"/>
                </a:cubicBezTo>
                <a:lnTo>
                  <a:pt x="58103" y="244793"/>
                </a:lnTo>
                <a:cubicBezTo>
                  <a:pt x="60007" y="140970"/>
                  <a:pt x="144780" y="57150"/>
                  <a:pt x="248602" y="56197"/>
                </a:cubicBezTo>
                <a:lnTo>
                  <a:pt x="248602" y="56197"/>
                </a:lnTo>
                <a:lnTo>
                  <a:pt x="248602" y="56197"/>
                </a:lnTo>
                <a:cubicBezTo>
                  <a:pt x="248602" y="56197"/>
                  <a:pt x="248602" y="56197"/>
                  <a:pt x="248602" y="56197"/>
                </a:cubicBezTo>
                <a:cubicBezTo>
                  <a:pt x="248602" y="56197"/>
                  <a:pt x="248602" y="56197"/>
                  <a:pt x="248602" y="56197"/>
                </a:cubicBezTo>
                <a:lnTo>
                  <a:pt x="248602" y="56197"/>
                </a:lnTo>
                <a:lnTo>
                  <a:pt x="248602" y="56197"/>
                </a:lnTo>
                <a:cubicBezTo>
                  <a:pt x="352425" y="57150"/>
                  <a:pt x="437198" y="140018"/>
                  <a:pt x="439103" y="244793"/>
                </a:cubicBezTo>
                <a:lnTo>
                  <a:pt x="439103" y="252413"/>
                </a:lnTo>
                <a:close/>
              </a:path>
            </a:pathLst>
          </a:custGeom>
          <a:solidFill>
            <a:srgbClr val="FFC000"/>
          </a:solidFill>
          <a:ln w="9525" cap="flat">
            <a:noFill/>
            <a:prstDash val="solid"/>
            <a:miter/>
          </a:ln>
        </p:spPr>
        <p:txBody>
          <a:bodyPr rtlCol="0" anchor="ctr"/>
          <a:lstStyle/>
          <a:p>
            <a:endParaRPr lang="en-US"/>
          </a:p>
        </p:txBody>
      </p:sp>
      <p:sp>
        <p:nvSpPr>
          <p:cNvPr id="23" name="Freihandform: Form 15" descr="Puzzle">
            <a:extLst>
              <a:ext uri="{FF2B5EF4-FFF2-40B4-BE49-F238E27FC236}">
                <a16:creationId xmlns:a16="http://schemas.microsoft.com/office/drawing/2014/main" id="{8E144FA5-4C58-44D3-A404-8C9962E27DBC}"/>
              </a:ext>
            </a:extLst>
          </p:cNvPr>
          <p:cNvSpPr/>
          <p:nvPr/>
        </p:nvSpPr>
        <p:spPr>
          <a:xfrm>
            <a:off x="9275733" y="1863850"/>
            <a:ext cx="924002" cy="959538"/>
          </a:xfrm>
          <a:custGeom>
            <a:avLst/>
            <a:gdLst>
              <a:gd name="connsiteX0" fmla="*/ 573067 w 1146133"/>
              <a:gd name="connsiteY0" fmla="*/ 0 h 1190215"/>
              <a:gd name="connsiteX1" fmla="*/ 602503 w 1146133"/>
              <a:gd name="connsiteY1" fmla="*/ 3128 h 1190215"/>
              <a:gd name="connsiteX2" fmla="*/ 586443 w 1146133"/>
              <a:gd name="connsiteY2" fmla="*/ 19048 h 1190215"/>
              <a:gd name="connsiteX3" fmla="*/ 653542 w 1146133"/>
              <a:gd name="connsiteY3" fmla="*/ 102628 h 1190215"/>
              <a:gd name="connsiteX4" fmla="*/ 704161 w 1146133"/>
              <a:gd name="connsiteY4" fmla="*/ 258017 h 1190215"/>
              <a:gd name="connsiteX5" fmla="*/ 695920 w 1146133"/>
              <a:gd name="connsiteY5" fmla="*/ 266257 h 1190215"/>
              <a:gd name="connsiteX6" fmla="*/ 538177 w 1146133"/>
              <a:gd name="connsiteY6" fmla="*/ 217993 h 1190215"/>
              <a:gd name="connsiteX7" fmla="*/ 454598 w 1146133"/>
              <a:gd name="connsiteY7" fmla="*/ 150893 h 1190215"/>
              <a:gd name="connsiteX8" fmla="*/ 312157 w 1146133"/>
              <a:gd name="connsiteY8" fmla="*/ 294509 h 1190215"/>
              <a:gd name="connsiteX9" fmla="*/ 512279 w 1146133"/>
              <a:gd name="connsiteY9" fmla="*/ 494631 h 1190215"/>
              <a:gd name="connsiteX10" fmla="*/ 445179 w 1146133"/>
              <a:gd name="connsiteY10" fmla="*/ 578212 h 1190215"/>
              <a:gd name="connsiteX11" fmla="*/ 396915 w 1146133"/>
              <a:gd name="connsiteY11" fmla="*/ 735955 h 1190215"/>
              <a:gd name="connsiteX12" fmla="*/ 405156 w 1146133"/>
              <a:gd name="connsiteY12" fmla="*/ 744195 h 1190215"/>
              <a:gd name="connsiteX13" fmla="*/ 560544 w 1146133"/>
              <a:gd name="connsiteY13" fmla="*/ 693577 h 1190215"/>
              <a:gd name="connsiteX14" fmla="*/ 644124 w 1146133"/>
              <a:gd name="connsiteY14" fmla="*/ 626476 h 1190215"/>
              <a:gd name="connsiteX15" fmla="*/ 844246 w 1146133"/>
              <a:gd name="connsiteY15" fmla="*/ 826598 h 1190215"/>
              <a:gd name="connsiteX16" fmla="*/ 987863 w 1146133"/>
              <a:gd name="connsiteY16" fmla="*/ 682981 h 1190215"/>
              <a:gd name="connsiteX17" fmla="*/ 920764 w 1146133"/>
              <a:gd name="connsiteY17" fmla="*/ 599402 h 1190215"/>
              <a:gd name="connsiteX18" fmla="*/ 870144 w 1146133"/>
              <a:gd name="connsiteY18" fmla="*/ 444013 h 1190215"/>
              <a:gd name="connsiteX19" fmla="*/ 878385 w 1146133"/>
              <a:gd name="connsiteY19" fmla="*/ 435772 h 1190215"/>
              <a:gd name="connsiteX20" fmla="*/ 1036128 w 1146133"/>
              <a:gd name="connsiteY20" fmla="*/ 484037 h 1190215"/>
              <a:gd name="connsiteX21" fmla="*/ 1119708 w 1146133"/>
              <a:gd name="connsiteY21" fmla="*/ 551136 h 1190215"/>
              <a:gd name="connsiteX22" fmla="*/ 1141663 w 1146133"/>
              <a:gd name="connsiteY22" fmla="*/ 529181 h 1190215"/>
              <a:gd name="connsiteX23" fmla="*/ 1146133 w 1146133"/>
              <a:gd name="connsiteY23" fmla="*/ 566454 h 1190215"/>
              <a:gd name="connsiteX24" fmla="*/ 1146133 w 1146133"/>
              <a:gd name="connsiteY24" fmla="*/ 586291 h 1190215"/>
              <a:gd name="connsiteX25" fmla="*/ 1106459 w 1146133"/>
              <a:gd name="connsiteY25" fmla="*/ 784660 h 1190215"/>
              <a:gd name="connsiteX26" fmla="*/ 1007275 w 1146133"/>
              <a:gd name="connsiteY26" fmla="*/ 947764 h 1190215"/>
              <a:gd name="connsiteX27" fmla="*/ 872825 w 1146133"/>
              <a:gd name="connsiteY27" fmla="*/ 1165970 h 1190215"/>
              <a:gd name="connsiteX28" fmla="*/ 833151 w 1146133"/>
              <a:gd name="connsiteY28" fmla="*/ 1190215 h 1190215"/>
              <a:gd name="connsiteX29" fmla="*/ 312983 w 1146133"/>
              <a:gd name="connsiteY29" fmla="*/ 1190215 h 1190215"/>
              <a:gd name="connsiteX30" fmla="*/ 273309 w 1146133"/>
              <a:gd name="connsiteY30" fmla="*/ 1165970 h 1190215"/>
              <a:gd name="connsiteX31" fmla="*/ 138859 w 1146133"/>
              <a:gd name="connsiteY31" fmla="*/ 947764 h 1190215"/>
              <a:gd name="connsiteX32" fmla="*/ 39674 w 1146133"/>
              <a:gd name="connsiteY32" fmla="*/ 784660 h 1190215"/>
              <a:gd name="connsiteX33" fmla="*/ 0 w 1146133"/>
              <a:gd name="connsiteY33" fmla="*/ 586291 h 1190215"/>
              <a:gd name="connsiteX34" fmla="*/ 0 w 1146133"/>
              <a:gd name="connsiteY34" fmla="*/ 566454 h 1190215"/>
              <a:gd name="connsiteX35" fmla="*/ 573067 w 1146133"/>
              <a:gd name="connsiteY35" fmla="*/ 0 h 1190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46133" h="1190215">
                <a:moveTo>
                  <a:pt x="573067" y="0"/>
                </a:moveTo>
                <a:lnTo>
                  <a:pt x="602503" y="3128"/>
                </a:lnTo>
                <a:lnTo>
                  <a:pt x="586443" y="19048"/>
                </a:lnTo>
                <a:cubicBezTo>
                  <a:pt x="554658" y="50832"/>
                  <a:pt x="608808" y="103805"/>
                  <a:pt x="653542" y="102628"/>
                </a:cubicBezTo>
                <a:cubicBezTo>
                  <a:pt x="731236" y="100274"/>
                  <a:pt x="759488" y="200334"/>
                  <a:pt x="704161" y="258017"/>
                </a:cubicBezTo>
                <a:lnTo>
                  <a:pt x="695920" y="266257"/>
                </a:lnTo>
                <a:cubicBezTo>
                  <a:pt x="638239" y="321585"/>
                  <a:pt x="535823" y="295687"/>
                  <a:pt x="538177" y="217993"/>
                </a:cubicBezTo>
                <a:cubicBezTo>
                  <a:pt x="539355" y="173260"/>
                  <a:pt x="486381" y="119109"/>
                  <a:pt x="454598" y="150893"/>
                </a:cubicBezTo>
                <a:lnTo>
                  <a:pt x="312157" y="294509"/>
                </a:lnTo>
                <a:lnTo>
                  <a:pt x="512279" y="494631"/>
                </a:lnTo>
                <a:cubicBezTo>
                  <a:pt x="544064" y="526416"/>
                  <a:pt x="489913" y="579389"/>
                  <a:pt x="445179" y="578212"/>
                </a:cubicBezTo>
                <a:cubicBezTo>
                  <a:pt x="367486" y="575858"/>
                  <a:pt x="341588" y="678273"/>
                  <a:pt x="396915" y="735955"/>
                </a:cubicBezTo>
                <a:lnTo>
                  <a:pt x="405156" y="744195"/>
                </a:lnTo>
                <a:cubicBezTo>
                  <a:pt x="462837" y="799523"/>
                  <a:pt x="562899" y="771271"/>
                  <a:pt x="560544" y="693577"/>
                </a:cubicBezTo>
                <a:cubicBezTo>
                  <a:pt x="559367" y="648843"/>
                  <a:pt x="612341" y="594693"/>
                  <a:pt x="644124" y="626476"/>
                </a:cubicBezTo>
                <a:lnTo>
                  <a:pt x="844246" y="826598"/>
                </a:lnTo>
                <a:lnTo>
                  <a:pt x="987863" y="682981"/>
                </a:lnTo>
                <a:cubicBezTo>
                  <a:pt x="1019648" y="651198"/>
                  <a:pt x="966673" y="598224"/>
                  <a:pt x="920764" y="599402"/>
                </a:cubicBezTo>
                <a:cubicBezTo>
                  <a:pt x="843069" y="601756"/>
                  <a:pt x="814817" y="501694"/>
                  <a:pt x="870144" y="444013"/>
                </a:cubicBezTo>
                <a:lnTo>
                  <a:pt x="878385" y="435772"/>
                </a:lnTo>
                <a:cubicBezTo>
                  <a:pt x="936067" y="380445"/>
                  <a:pt x="1038483" y="406343"/>
                  <a:pt x="1036128" y="484037"/>
                </a:cubicBezTo>
                <a:cubicBezTo>
                  <a:pt x="1034950" y="528770"/>
                  <a:pt x="1087924" y="582921"/>
                  <a:pt x="1119708" y="551136"/>
                </a:cubicBezTo>
                <a:lnTo>
                  <a:pt x="1141663" y="529181"/>
                </a:lnTo>
                <a:lnTo>
                  <a:pt x="1146133" y="566454"/>
                </a:lnTo>
                <a:lnTo>
                  <a:pt x="1146133" y="586291"/>
                </a:lnTo>
                <a:cubicBezTo>
                  <a:pt x="1143929" y="654618"/>
                  <a:pt x="1130704" y="720741"/>
                  <a:pt x="1106459" y="784660"/>
                </a:cubicBezTo>
                <a:cubicBezTo>
                  <a:pt x="1084418" y="844171"/>
                  <a:pt x="1049153" y="899274"/>
                  <a:pt x="1007275" y="947764"/>
                </a:cubicBezTo>
                <a:cubicBezTo>
                  <a:pt x="954376" y="1005071"/>
                  <a:pt x="897070" y="1117480"/>
                  <a:pt x="872825" y="1165970"/>
                </a:cubicBezTo>
                <a:cubicBezTo>
                  <a:pt x="866212" y="1181399"/>
                  <a:pt x="850784" y="1190215"/>
                  <a:pt x="833151" y="1190215"/>
                </a:cubicBezTo>
                <a:lnTo>
                  <a:pt x="312983" y="1190215"/>
                </a:lnTo>
                <a:cubicBezTo>
                  <a:pt x="295350" y="1190215"/>
                  <a:pt x="279921" y="1181399"/>
                  <a:pt x="273309" y="1165970"/>
                </a:cubicBezTo>
                <a:cubicBezTo>
                  <a:pt x="249064" y="1117480"/>
                  <a:pt x="191757" y="1005071"/>
                  <a:pt x="138859" y="947764"/>
                </a:cubicBezTo>
                <a:cubicBezTo>
                  <a:pt x="96981" y="899274"/>
                  <a:pt x="63919" y="844171"/>
                  <a:pt x="39674" y="784660"/>
                </a:cubicBezTo>
                <a:cubicBezTo>
                  <a:pt x="15429" y="720741"/>
                  <a:pt x="2204" y="654618"/>
                  <a:pt x="0" y="586291"/>
                </a:cubicBezTo>
                <a:lnTo>
                  <a:pt x="0" y="566454"/>
                </a:lnTo>
                <a:cubicBezTo>
                  <a:pt x="6613" y="253472"/>
                  <a:pt x="260084" y="2204"/>
                  <a:pt x="573067" y="0"/>
                </a:cubicBezTo>
                <a:close/>
              </a:path>
            </a:pathLst>
          </a:custGeom>
          <a:solidFill>
            <a:schemeClr val="accent4">
              <a:lumMod val="40000"/>
              <a:lumOff val="60000"/>
            </a:schemeClr>
          </a:solidFill>
          <a:ln w="50800" cap="rnd">
            <a:solidFill>
              <a:schemeClr val="accent4"/>
            </a:solidFill>
            <a:prstDash val="solid"/>
            <a:round/>
          </a:ln>
        </p:spPr>
        <p:txBody>
          <a:bodyPr wrap="square" rtlCol="0" anchor="ctr">
            <a:noAutofit/>
          </a:bodyPr>
          <a:lstStyle/>
          <a:p>
            <a:endParaRPr lang="de-DE"/>
          </a:p>
        </p:txBody>
      </p:sp>
      <p:sp>
        <p:nvSpPr>
          <p:cNvPr id="24" name="Freihandform: Form 20" descr="Puzzle">
            <a:extLst>
              <a:ext uri="{FF2B5EF4-FFF2-40B4-BE49-F238E27FC236}">
                <a16:creationId xmlns:a16="http://schemas.microsoft.com/office/drawing/2014/main" id="{C6392C6F-5624-46DE-812B-72EE6C75C2BC}"/>
              </a:ext>
            </a:extLst>
          </p:cNvPr>
          <p:cNvSpPr/>
          <p:nvPr/>
        </p:nvSpPr>
        <p:spPr>
          <a:xfrm>
            <a:off x="9695687" y="1791272"/>
            <a:ext cx="732687" cy="727356"/>
          </a:xfrm>
          <a:custGeom>
            <a:avLst/>
            <a:gdLst>
              <a:gd name="connsiteX0" fmla="*/ 290346 w 829506"/>
              <a:gd name="connsiteY0" fmla="*/ 0 h 823470"/>
              <a:gd name="connsiteX1" fmla="*/ 375123 w 829506"/>
              <a:gd name="connsiteY1" fmla="*/ 9007 h 823470"/>
              <a:gd name="connsiteX2" fmla="*/ 820291 w 829506"/>
              <a:gd name="connsiteY2" fmla="*/ 449217 h 823470"/>
              <a:gd name="connsiteX3" fmla="*/ 829506 w 829506"/>
              <a:gd name="connsiteY3" fmla="*/ 526053 h 823470"/>
              <a:gd name="connsiteX4" fmla="*/ 807551 w 829506"/>
              <a:gd name="connsiteY4" fmla="*/ 548008 h 823470"/>
              <a:gd name="connsiteX5" fmla="*/ 723971 w 829506"/>
              <a:gd name="connsiteY5" fmla="*/ 480909 h 823470"/>
              <a:gd name="connsiteX6" fmla="*/ 566228 w 829506"/>
              <a:gd name="connsiteY6" fmla="*/ 432644 h 823470"/>
              <a:gd name="connsiteX7" fmla="*/ 557987 w 829506"/>
              <a:gd name="connsiteY7" fmla="*/ 440885 h 823470"/>
              <a:gd name="connsiteX8" fmla="*/ 608607 w 829506"/>
              <a:gd name="connsiteY8" fmla="*/ 596274 h 823470"/>
              <a:gd name="connsiteX9" fmla="*/ 675706 w 829506"/>
              <a:gd name="connsiteY9" fmla="*/ 679853 h 823470"/>
              <a:gd name="connsiteX10" fmla="*/ 532089 w 829506"/>
              <a:gd name="connsiteY10" fmla="*/ 823470 h 823470"/>
              <a:gd name="connsiteX11" fmla="*/ 331967 w 829506"/>
              <a:gd name="connsiteY11" fmla="*/ 623348 h 823470"/>
              <a:gd name="connsiteX12" fmla="*/ 248387 w 829506"/>
              <a:gd name="connsiteY12" fmla="*/ 690449 h 823470"/>
              <a:gd name="connsiteX13" fmla="*/ 92999 w 829506"/>
              <a:gd name="connsiteY13" fmla="*/ 741067 h 823470"/>
              <a:gd name="connsiteX14" fmla="*/ 84758 w 829506"/>
              <a:gd name="connsiteY14" fmla="*/ 732827 h 823470"/>
              <a:gd name="connsiteX15" fmla="*/ 133022 w 829506"/>
              <a:gd name="connsiteY15" fmla="*/ 575084 h 823470"/>
              <a:gd name="connsiteX16" fmla="*/ 200122 w 829506"/>
              <a:gd name="connsiteY16" fmla="*/ 491503 h 823470"/>
              <a:gd name="connsiteX17" fmla="*/ 0 w 829506"/>
              <a:gd name="connsiteY17" fmla="*/ 291381 h 823470"/>
              <a:gd name="connsiteX18" fmla="*/ 142441 w 829506"/>
              <a:gd name="connsiteY18" fmla="*/ 147765 h 823470"/>
              <a:gd name="connsiteX19" fmla="*/ 226020 w 829506"/>
              <a:gd name="connsiteY19" fmla="*/ 214865 h 823470"/>
              <a:gd name="connsiteX20" fmla="*/ 383763 w 829506"/>
              <a:gd name="connsiteY20" fmla="*/ 263129 h 823470"/>
              <a:gd name="connsiteX21" fmla="*/ 392004 w 829506"/>
              <a:gd name="connsiteY21" fmla="*/ 254889 h 823470"/>
              <a:gd name="connsiteX22" fmla="*/ 341385 w 829506"/>
              <a:gd name="connsiteY22" fmla="*/ 99500 h 823470"/>
              <a:gd name="connsiteX23" fmla="*/ 274286 w 829506"/>
              <a:gd name="connsiteY23" fmla="*/ 15920 h 823470"/>
              <a:gd name="connsiteX24" fmla="*/ 290346 w 829506"/>
              <a:gd name="connsiteY24" fmla="*/ 0 h 82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29506" h="823470">
                <a:moveTo>
                  <a:pt x="290346" y="0"/>
                </a:moveTo>
                <a:lnTo>
                  <a:pt x="375123" y="9007"/>
                </a:lnTo>
                <a:cubicBezTo>
                  <a:pt x="596506" y="55165"/>
                  <a:pt x="771241" y="228247"/>
                  <a:pt x="820291" y="449217"/>
                </a:cubicBezTo>
                <a:lnTo>
                  <a:pt x="829506" y="526053"/>
                </a:lnTo>
                <a:lnTo>
                  <a:pt x="807551" y="548008"/>
                </a:lnTo>
                <a:cubicBezTo>
                  <a:pt x="775767" y="579793"/>
                  <a:pt x="722793" y="525642"/>
                  <a:pt x="723971" y="480909"/>
                </a:cubicBezTo>
                <a:cubicBezTo>
                  <a:pt x="726326" y="403215"/>
                  <a:pt x="623910" y="377317"/>
                  <a:pt x="566228" y="432644"/>
                </a:cubicBezTo>
                <a:lnTo>
                  <a:pt x="557987" y="440885"/>
                </a:lnTo>
                <a:cubicBezTo>
                  <a:pt x="502660" y="498566"/>
                  <a:pt x="530912" y="598628"/>
                  <a:pt x="608607" y="596274"/>
                </a:cubicBezTo>
                <a:cubicBezTo>
                  <a:pt x="654516" y="595096"/>
                  <a:pt x="707491" y="648070"/>
                  <a:pt x="675706" y="679853"/>
                </a:cubicBezTo>
                <a:lnTo>
                  <a:pt x="532089" y="823470"/>
                </a:lnTo>
                <a:lnTo>
                  <a:pt x="331967" y="623348"/>
                </a:lnTo>
                <a:cubicBezTo>
                  <a:pt x="300184" y="591565"/>
                  <a:pt x="247210" y="645715"/>
                  <a:pt x="248387" y="690449"/>
                </a:cubicBezTo>
                <a:cubicBezTo>
                  <a:pt x="250742" y="768143"/>
                  <a:pt x="150680" y="796395"/>
                  <a:pt x="92999" y="741067"/>
                </a:cubicBezTo>
                <a:lnTo>
                  <a:pt x="84758" y="732827"/>
                </a:lnTo>
                <a:cubicBezTo>
                  <a:pt x="29431" y="675145"/>
                  <a:pt x="55329" y="572730"/>
                  <a:pt x="133022" y="575084"/>
                </a:cubicBezTo>
                <a:cubicBezTo>
                  <a:pt x="177756" y="576261"/>
                  <a:pt x="231907" y="523288"/>
                  <a:pt x="200122" y="491503"/>
                </a:cubicBezTo>
                <a:lnTo>
                  <a:pt x="0" y="291381"/>
                </a:lnTo>
                <a:lnTo>
                  <a:pt x="142441" y="147765"/>
                </a:lnTo>
                <a:cubicBezTo>
                  <a:pt x="174224" y="115981"/>
                  <a:pt x="227198" y="170132"/>
                  <a:pt x="226020" y="214865"/>
                </a:cubicBezTo>
                <a:cubicBezTo>
                  <a:pt x="223666" y="292559"/>
                  <a:pt x="326082" y="318457"/>
                  <a:pt x="383763" y="263129"/>
                </a:cubicBezTo>
                <a:lnTo>
                  <a:pt x="392004" y="254889"/>
                </a:lnTo>
                <a:cubicBezTo>
                  <a:pt x="447331" y="197206"/>
                  <a:pt x="419079" y="97146"/>
                  <a:pt x="341385" y="99500"/>
                </a:cubicBezTo>
                <a:cubicBezTo>
                  <a:pt x="296651" y="100677"/>
                  <a:pt x="242501" y="47704"/>
                  <a:pt x="274286" y="15920"/>
                </a:cubicBezTo>
                <a:lnTo>
                  <a:pt x="290346" y="0"/>
                </a:lnTo>
                <a:close/>
              </a:path>
            </a:pathLst>
          </a:custGeom>
          <a:solidFill>
            <a:schemeClr val="accent4">
              <a:lumMod val="40000"/>
              <a:lumOff val="60000"/>
            </a:schemeClr>
          </a:solidFill>
          <a:ln w="50800" cap="rnd">
            <a:solidFill>
              <a:schemeClr val="accent4"/>
            </a:solidFill>
            <a:prstDash val="solid"/>
            <a:round/>
          </a:ln>
        </p:spPr>
        <p:txBody>
          <a:bodyPr wrap="square" rtlCol="0" anchor="ctr">
            <a:noAutofit/>
          </a:bodyPr>
          <a:lstStyle/>
          <a:p>
            <a:endParaRPr lang="de-DE"/>
          </a:p>
        </p:txBody>
      </p:sp>
      <p:sp>
        <p:nvSpPr>
          <p:cNvPr id="25" name="Freihandform: Form 13">
            <a:extLst>
              <a:ext uri="{FF2B5EF4-FFF2-40B4-BE49-F238E27FC236}">
                <a16:creationId xmlns:a16="http://schemas.microsoft.com/office/drawing/2014/main" id="{5C9B3A8A-8E79-4437-ACFB-A24CD9D797C9}"/>
              </a:ext>
            </a:extLst>
          </p:cNvPr>
          <p:cNvSpPr/>
          <p:nvPr/>
        </p:nvSpPr>
        <p:spPr>
          <a:xfrm>
            <a:off x="9483266" y="3158940"/>
            <a:ext cx="521128" cy="120260"/>
          </a:xfrm>
          <a:custGeom>
            <a:avLst/>
            <a:gdLst>
              <a:gd name="connsiteX0" fmla="*/ 28575 w 247650"/>
              <a:gd name="connsiteY0" fmla="*/ 0 h 57150"/>
              <a:gd name="connsiteX1" fmla="*/ 219075 w 247650"/>
              <a:gd name="connsiteY1" fmla="*/ 0 h 57150"/>
              <a:gd name="connsiteX2" fmla="*/ 247650 w 247650"/>
              <a:gd name="connsiteY2" fmla="*/ 28575 h 57150"/>
              <a:gd name="connsiteX3" fmla="*/ 219075 w 247650"/>
              <a:gd name="connsiteY3" fmla="*/ 57150 h 57150"/>
              <a:gd name="connsiteX4" fmla="*/ 28575 w 247650"/>
              <a:gd name="connsiteY4" fmla="*/ 57150 h 57150"/>
              <a:gd name="connsiteX5" fmla="*/ 0 w 247650"/>
              <a:gd name="connsiteY5" fmla="*/ 28575 h 57150"/>
              <a:gd name="connsiteX6" fmla="*/ 28575 w 2476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57150">
                <a:moveTo>
                  <a:pt x="28575" y="0"/>
                </a:moveTo>
                <a:lnTo>
                  <a:pt x="219075" y="0"/>
                </a:lnTo>
                <a:cubicBezTo>
                  <a:pt x="235268" y="0"/>
                  <a:pt x="247650" y="12383"/>
                  <a:pt x="247650" y="28575"/>
                </a:cubicBezTo>
                <a:cubicBezTo>
                  <a:pt x="247650" y="44767"/>
                  <a:pt x="235268" y="57150"/>
                  <a:pt x="219075" y="57150"/>
                </a:cubicBezTo>
                <a:lnTo>
                  <a:pt x="28575" y="57150"/>
                </a:lnTo>
                <a:cubicBezTo>
                  <a:pt x="12382" y="57150"/>
                  <a:pt x="0" y="44767"/>
                  <a:pt x="0" y="28575"/>
                </a:cubicBezTo>
                <a:cubicBezTo>
                  <a:pt x="0" y="12383"/>
                  <a:pt x="12382" y="0"/>
                  <a:pt x="28575" y="0"/>
                </a:cubicBezTo>
                <a:close/>
              </a:path>
            </a:pathLst>
          </a:custGeom>
          <a:solidFill>
            <a:srgbClr val="497593">
              <a:alpha val="80000"/>
            </a:srgbClr>
          </a:solidFill>
          <a:ln w="63500" cap="rnd">
            <a:solidFill>
              <a:srgbClr val="49759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Freihandform: Form 14">
            <a:extLst>
              <a:ext uri="{FF2B5EF4-FFF2-40B4-BE49-F238E27FC236}">
                <a16:creationId xmlns:a16="http://schemas.microsoft.com/office/drawing/2014/main" id="{94523BBA-C634-4334-8EBE-353FED3DF681}"/>
              </a:ext>
            </a:extLst>
          </p:cNvPr>
          <p:cNvSpPr/>
          <p:nvPr/>
        </p:nvSpPr>
        <p:spPr>
          <a:xfrm>
            <a:off x="9613548" y="3361822"/>
            <a:ext cx="260565" cy="120260"/>
          </a:xfrm>
          <a:custGeom>
            <a:avLst/>
            <a:gdLst>
              <a:gd name="connsiteX0" fmla="*/ 0 w 123825"/>
              <a:gd name="connsiteY0" fmla="*/ 0 h 57150"/>
              <a:gd name="connsiteX1" fmla="*/ 61913 w 123825"/>
              <a:gd name="connsiteY1" fmla="*/ 57150 h 57150"/>
              <a:gd name="connsiteX2" fmla="*/ 123825 w 123825"/>
              <a:gd name="connsiteY2" fmla="*/ 0 h 57150"/>
              <a:gd name="connsiteX3" fmla="*/ 0 w 123825"/>
              <a:gd name="connsiteY3" fmla="*/ 0 h 57150"/>
            </a:gdLst>
            <a:ahLst/>
            <a:cxnLst>
              <a:cxn ang="0">
                <a:pos x="connsiteX0" y="connsiteY0"/>
              </a:cxn>
              <a:cxn ang="0">
                <a:pos x="connsiteX1" y="connsiteY1"/>
              </a:cxn>
              <a:cxn ang="0">
                <a:pos x="connsiteX2" y="connsiteY2"/>
              </a:cxn>
              <a:cxn ang="0">
                <a:pos x="connsiteX3" y="connsiteY3"/>
              </a:cxn>
            </a:cxnLst>
            <a:rect l="l" t="t" r="r" b="b"/>
            <a:pathLst>
              <a:path w="123825" h="57150">
                <a:moveTo>
                  <a:pt x="0" y="0"/>
                </a:moveTo>
                <a:cubicBezTo>
                  <a:pt x="2857" y="32385"/>
                  <a:pt x="29527" y="57150"/>
                  <a:pt x="61913" y="57150"/>
                </a:cubicBezTo>
                <a:cubicBezTo>
                  <a:pt x="94298" y="57150"/>
                  <a:pt x="120968" y="32385"/>
                  <a:pt x="123825" y="0"/>
                </a:cubicBezTo>
                <a:lnTo>
                  <a:pt x="0" y="0"/>
                </a:lnTo>
                <a:close/>
              </a:path>
            </a:pathLst>
          </a:custGeom>
          <a:solidFill>
            <a:srgbClr val="497593">
              <a:alpha val="80000"/>
            </a:srgbClr>
          </a:solidFill>
          <a:ln w="63500" cap="rnd">
            <a:solidFill>
              <a:srgbClr val="49759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Freihandform: Form 12">
            <a:extLst>
              <a:ext uri="{FF2B5EF4-FFF2-40B4-BE49-F238E27FC236}">
                <a16:creationId xmlns:a16="http://schemas.microsoft.com/office/drawing/2014/main" id="{9B1ABBF7-A1F0-46DE-A2A3-F9C549FB621E}"/>
              </a:ext>
            </a:extLst>
          </p:cNvPr>
          <p:cNvSpPr/>
          <p:nvPr/>
        </p:nvSpPr>
        <p:spPr>
          <a:xfrm>
            <a:off x="9483266" y="2956059"/>
            <a:ext cx="521128" cy="120260"/>
          </a:xfrm>
          <a:custGeom>
            <a:avLst/>
            <a:gdLst>
              <a:gd name="connsiteX0" fmla="*/ 28575 w 247650"/>
              <a:gd name="connsiteY0" fmla="*/ 0 h 57150"/>
              <a:gd name="connsiteX1" fmla="*/ 219075 w 247650"/>
              <a:gd name="connsiteY1" fmla="*/ 0 h 57150"/>
              <a:gd name="connsiteX2" fmla="*/ 247650 w 247650"/>
              <a:gd name="connsiteY2" fmla="*/ 28575 h 57150"/>
              <a:gd name="connsiteX3" fmla="*/ 219075 w 247650"/>
              <a:gd name="connsiteY3" fmla="*/ 57150 h 57150"/>
              <a:gd name="connsiteX4" fmla="*/ 28575 w 247650"/>
              <a:gd name="connsiteY4" fmla="*/ 57150 h 57150"/>
              <a:gd name="connsiteX5" fmla="*/ 0 w 247650"/>
              <a:gd name="connsiteY5" fmla="*/ 28575 h 57150"/>
              <a:gd name="connsiteX6" fmla="*/ 28575 w 2476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57150">
                <a:moveTo>
                  <a:pt x="28575" y="0"/>
                </a:moveTo>
                <a:lnTo>
                  <a:pt x="219075" y="0"/>
                </a:lnTo>
                <a:cubicBezTo>
                  <a:pt x="235268" y="0"/>
                  <a:pt x="247650" y="12383"/>
                  <a:pt x="247650" y="28575"/>
                </a:cubicBezTo>
                <a:cubicBezTo>
                  <a:pt x="247650" y="44767"/>
                  <a:pt x="235268" y="57150"/>
                  <a:pt x="219075" y="57150"/>
                </a:cubicBezTo>
                <a:lnTo>
                  <a:pt x="28575" y="57150"/>
                </a:lnTo>
                <a:cubicBezTo>
                  <a:pt x="12382" y="57150"/>
                  <a:pt x="0" y="44767"/>
                  <a:pt x="0" y="28575"/>
                </a:cubicBezTo>
                <a:cubicBezTo>
                  <a:pt x="0" y="12383"/>
                  <a:pt x="12382" y="0"/>
                  <a:pt x="28575" y="0"/>
                </a:cubicBezTo>
                <a:close/>
              </a:path>
            </a:pathLst>
          </a:custGeom>
          <a:solidFill>
            <a:srgbClr val="497593">
              <a:alpha val="80000"/>
            </a:srgbClr>
          </a:solidFill>
          <a:ln w="63500" cap="rnd">
            <a:solidFill>
              <a:srgbClr val="49759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Foliennummernplatzhalter 2">
            <a:extLst>
              <a:ext uri="{FF2B5EF4-FFF2-40B4-BE49-F238E27FC236}">
                <a16:creationId xmlns:a16="http://schemas.microsoft.com/office/drawing/2014/main" id="{4D5E2D23-2B90-4D4D-9CAC-BC5827EBE932}"/>
              </a:ext>
            </a:extLst>
          </p:cNvPr>
          <p:cNvSpPr>
            <a:spLocks noGrp="1"/>
          </p:cNvSpPr>
          <p:nvPr>
            <p:ph type="sldNum" sz="quarter" idx="12"/>
          </p:nvPr>
        </p:nvSpPr>
        <p:spPr/>
        <p:txBody>
          <a:bodyPr/>
          <a:lstStyle/>
          <a:p>
            <a:fld id="{90C2389C-3430-4069-9E08-8BBDF98C334F}" type="slidenum">
              <a:rPr lang="en-US" smtClean="0"/>
              <a:t>36</a:t>
            </a:fld>
            <a:endParaRPr lang="en-US" dirty="0"/>
          </a:p>
        </p:txBody>
      </p:sp>
    </p:spTree>
    <p:extLst>
      <p:ext uri="{BB962C8B-B14F-4D97-AF65-F5344CB8AC3E}">
        <p14:creationId xmlns:p14="http://schemas.microsoft.com/office/powerpoint/2010/main" val="3553045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Group 133">
            <a:extLst>
              <a:ext uri="{FF2B5EF4-FFF2-40B4-BE49-F238E27FC236}">
                <a16:creationId xmlns:a16="http://schemas.microsoft.com/office/drawing/2014/main" id="{C8F112D0-FAC7-428B-9540-0E5F63883158}"/>
              </a:ext>
            </a:extLst>
          </p:cNvPr>
          <p:cNvGrpSpPr/>
          <p:nvPr/>
        </p:nvGrpSpPr>
        <p:grpSpPr>
          <a:xfrm flipH="1">
            <a:off x="990624" y="663195"/>
            <a:ext cx="10210752" cy="5770956"/>
            <a:chOff x="4018309" y="3882833"/>
            <a:chExt cx="2263581" cy="1279340"/>
          </a:xfrm>
        </p:grpSpPr>
        <p:cxnSp>
          <p:nvCxnSpPr>
            <p:cNvPr id="93" name="Gerader Verbinder 30">
              <a:extLst>
                <a:ext uri="{FF2B5EF4-FFF2-40B4-BE49-F238E27FC236}">
                  <a16:creationId xmlns:a16="http://schemas.microsoft.com/office/drawing/2014/main" id="{8CC3FE45-61D2-4A37-B575-33707057C6E1}"/>
                </a:ext>
              </a:extLst>
            </p:cNvPr>
            <p:cNvCxnSpPr>
              <a:cxnSpLocks/>
              <a:endCxn id="98" idx="2"/>
            </p:cNvCxnSpPr>
            <p:nvPr/>
          </p:nvCxnSpPr>
          <p:spPr>
            <a:xfrm flipH="1">
              <a:off x="4098581" y="4365089"/>
              <a:ext cx="365594" cy="495456"/>
            </a:xfrm>
            <a:prstGeom prst="line">
              <a:avLst/>
            </a:prstGeom>
            <a:ln w="44450" cap="rnd">
              <a:solidFill>
                <a:srgbClr val="5F5F5F"/>
              </a:solidFill>
              <a:prstDash val="sysDot"/>
            </a:ln>
          </p:spPr>
          <p:style>
            <a:lnRef idx="1">
              <a:schemeClr val="accent1"/>
            </a:lnRef>
            <a:fillRef idx="0">
              <a:schemeClr val="accent1"/>
            </a:fillRef>
            <a:effectRef idx="0">
              <a:schemeClr val="accent1"/>
            </a:effectRef>
            <a:fontRef idx="minor">
              <a:schemeClr val="tx1"/>
            </a:fontRef>
          </p:style>
        </p:cxnSp>
        <p:cxnSp>
          <p:nvCxnSpPr>
            <p:cNvPr id="94" name="Gerader Verbinder 32">
              <a:extLst>
                <a:ext uri="{FF2B5EF4-FFF2-40B4-BE49-F238E27FC236}">
                  <a16:creationId xmlns:a16="http://schemas.microsoft.com/office/drawing/2014/main" id="{3242CD11-9B2C-45FA-BC1D-FF753F3665BE}"/>
                </a:ext>
              </a:extLst>
            </p:cNvPr>
            <p:cNvCxnSpPr>
              <a:cxnSpLocks/>
              <a:endCxn id="98" idx="0"/>
            </p:cNvCxnSpPr>
            <p:nvPr/>
          </p:nvCxnSpPr>
          <p:spPr>
            <a:xfrm>
              <a:off x="4467431" y="4365089"/>
              <a:ext cx="366814" cy="498604"/>
            </a:xfrm>
            <a:prstGeom prst="line">
              <a:avLst/>
            </a:prstGeom>
            <a:ln w="44450" cap="rnd">
              <a:solidFill>
                <a:srgbClr val="5F5F5F"/>
              </a:solidFill>
              <a:prstDash val="sysDot"/>
            </a:ln>
          </p:spPr>
          <p:style>
            <a:lnRef idx="1">
              <a:schemeClr val="accent1"/>
            </a:lnRef>
            <a:fillRef idx="0">
              <a:schemeClr val="accent1"/>
            </a:fillRef>
            <a:effectRef idx="0">
              <a:schemeClr val="accent1"/>
            </a:effectRef>
            <a:fontRef idx="minor">
              <a:schemeClr val="tx1"/>
            </a:fontRef>
          </p:style>
        </p:cxnSp>
        <p:cxnSp>
          <p:nvCxnSpPr>
            <p:cNvPr id="95" name="Gerader Verbinder 34">
              <a:extLst>
                <a:ext uri="{FF2B5EF4-FFF2-40B4-BE49-F238E27FC236}">
                  <a16:creationId xmlns:a16="http://schemas.microsoft.com/office/drawing/2014/main" id="{0CA2A2EA-7776-41F5-9DA9-10F00ABEFC89}"/>
                </a:ext>
              </a:extLst>
            </p:cNvPr>
            <p:cNvCxnSpPr>
              <a:cxnSpLocks/>
              <a:endCxn id="99" idx="2"/>
            </p:cNvCxnSpPr>
            <p:nvPr/>
          </p:nvCxnSpPr>
          <p:spPr>
            <a:xfrm flipH="1">
              <a:off x="5463699" y="3996261"/>
              <a:ext cx="368960" cy="576808"/>
            </a:xfrm>
            <a:prstGeom prst="line">
              <a:avLst/>
            </a:prstGeom>
            <a:ln w="44450" cap="rnd">
              <a:solidFill>
                <a:srgbClr val="5F5F5F"/>
              </a:solidFill>
              <a:prstDash val="sysDot"/>
            </a:ln>
          </p:spPr>
          <p:style>
            <a:lnRef idx="1">
              <a:schemeClr val="accent1"/>
            </a:lnRef>
            <a:fillRef idx="0">
              <a:schemeClr val="accent1"/>
            </a:fillRef>
            <a:effectRef idx="0">
              <a:schemeClr val="accent1"/>
            </a:effectRef>
            <a:fontRef idx="minor">
              <a:schemeClr val="tx1"/>
            </a:fontRef>
          </p:style>
        </p:cxnSp>
        <p:cxnSp>
          <p:nvCxnSpPr>
            <p:cNvPr id="96" name="Gerader Verbinder 36">
              <a:extLst>
                <a:ext uri="{FF2B5EF4-FFF2-40B4-BE49-F238E27FC236}">
                  <a16:creationId xmlns:a16="http://schemas.microsoft.com/office/drawing/2014/main" id="{5DD1CEAA-E801-411E-B85F-D23D329D33C3}"/>
                </a:ext>
              </a:extLst>
            </p:cNvPr>
            <p:cNvCxnSpPr>
              <a:cxnSpLocks/>
              <a:endCxn id="99" idx="0"/>
            </p:cNvCxnSpPr>
            <p:nvPr/>
          </p:nvCxnSpPr>
          <p:spPr>
            <a:xfrm>
              <a:off x="5832658" y="3996261"/>
              <a:ext cx="366703" cy="579957"/>
            </a:xfrm>
            <a:prstGeom prst="line">
              <a:avLst/>
            </a:prstGeom>
            <a:ln w="44450" cap="rnd">
              <a:solidFill>
                <a:srgbClr val="5F5F5F"/>
              </a:solidFill>
              <a:prstDash val="sysDot"/>
            </a:ln>
          </p:spPr>
          <p:style>
            <a:lnRef idx="1">
              <a:schemeClr val="accent1"/>
            </a:lnRef>
            <a:fillRef idx="0">
              <a:schemeClr val="accent1"/>
            </a:fillRef>
            <a:effectRef idx="0">
              <a:schemeClr val="accent1"/>
            </a:effectRef>
            <a:fontRef idx="minor">
              <a:schemeClr val="tx1"/>
            </a:fontRef>
          </p:style>
        </p:cxnSp>
        <p:cxnSp>
          <p:nvCxnSpPr>
            <p:cNvPr id="97" name="Gerader Verbinder 76">
              <a:extLst>
                <a:ext uri="{FF2B5EF4-FFF2-40B4-BE49-F238E27FC236}">
                  <a16:creationId xmlns:a16="http://schemas.microsoft.com/office/drawing/2014/main" id="{00045F63-DC01-4592-9272-9360320FFFD2}"/>
                </a:ext>
              </a:extLst>
            </p:cNvPr>
            <p:cNvCxnSpPr>
              <a:cxnSpLocks/>
            </p:cNvCxnSpPr>
            <p:nvPr/>
          </p:nvCxnSpPr>
          <p:spPr>
            <a:xfrm>
              <a:off x="5146819" y="4034931"/>
              <a:ext cx="0" cy="1127242"/>
            </a:xfrm>
            <a:prstGeom prst="line">
              <a:avLst/>
            </a:prstGeom>
            <a:ln w="76200" cap="rnd">
              <a:solidFill>
                <a:srgbClr val="497593"/>
              </a:solidFill>
            </a:ln>
          </p:spPr>
          <p:style>
            <a:lnRef idx="1">
              <a:schemeClr val="accent1"/>
            </a:lnRef>
            <a:fillRef idx="0">
              <a:schemeClr val="accent1"/>
            </a:fillRef>
            <a:effectRef idx="0">
              <a:schemeClr val="accent1"/>
            </a:effectRef>
            <a:fontRef idx="minor">
              <a:schemeClr val="tx1"/>
            </a:fontRef>
          </p:style>
        </p:cxnSp>
        <p:sp>
          <p:nvSpPr>
            <p:cNvPr id="98" name="Bogen 24">
              <a:extLst>
                <a:ext uri="{FF2B5EF4-FFF2-40B4-BE49-F238E27FC236}">
                  <a16:creationId xmlns:a16="http://schemas.microsoft.com/office/drawing/2014/main" id="{E4D30369-0421-4520-BA79-980F73B54BF8}"/>
                </a:ext>
              </a:extLst>
            </p:cNvPr>
            <p:cNvSpPr/>
            <p:nvPr/>
          </p:nvSpPr>
          <p:spPr>
            <a:xfrm>
              <a:off x="4018309" y="4170309"/>
              <a:ext cx="898463" cy="879014"/>
            </a:xfrm>
            <a:prstGeom prst="arc">
              <a:avLst>
                <a:gd name="adj1" fmla="val 2081747"/>
                <a:gd name="adj2" fmla="val 8748096"/>
              </a:avLst>
            </a:prstGeom>
            <a:ln w="76200" cap="rnd">
              <a:solidFill>
                <a:srgbClr val="4975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9" name="Bogen 38">
              <a:extLst>
                <a:ext uri="{FF2B5EF4-FFF2-40B4-BE49-F238E27FC236}">
                  <a16:creationId xmlns:a16="http://schemas.microsoft.com/office/drawing/2014/main" id="{BA610006-ABB4-47B7-BBE1-F3DA99D469F5}"/>
                </a:ext>
              </a:extLst>
            </p:cNvPr>
            <p:cNvSpPr/>
            <p:nvPr/>
          </p:nvSpPr>
          <p:spPr>
            <a:xfrm>
              <a:off x="5383427" y="3882833"/>
              <a:ext cx="898463" cy="879014"/>
            </a:xfrm>
            <a:prstGeom prst="arc">
              <a:avLst>
                <a:gd name="adj1" fmla="val 2081747"/>
                <a:gd name="adj2" fmla="val 8748096"/>
              </a:avLst>
            </a:prstGeom>
            <a:ln w="76200" cap="rnd">
              <a:solidFill>
                <a:srgbClr val="4975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106" name="Gerader Verbinder 40">
              <a:extLst>
                <a:ext uri="{FF2B5EF4-FFF2-40B4-BE49-F238E27FC236}">
                  <a16:creationId xmlns:a16="http://schemas.microsoft.com/office/drawing/2014/main" id="{F7DF8BD4-082B-497C-A85C-EB5EED27A28B}"/>
                </a:ext>
              </a:extLst>
            </p:cNvPr>
            <p:cNvCxnSpPr>
              <a:cxnSpLocks/>
            </p:cNvCxnSpPr>
            <p:nvPr/>
          </p:nvCxnSpPr>
          <p:spPr>
            <a:xfrm rot="20700000">
              <a:off x="4442492" y="4182935"/>
              <a:ext cx="1425043" cy="0"/>
            </a:xfrm>
            <a:prstGeom prst="line">
              <a:avLst/>
            </a:prstGeom>
            <a:ln w="76200" cap="rnd">
              <a:solidFill>
                <a:srgbClr val="497593"/>
              </a:solidFill>
            </a:ln>
          </p:spPr>
          <p:style>
            <a:lnRef idx="1">
              <a:schemeClr val="accent1"/>
            </a:lnRef>
            <a:fillRef idx="0">
              <a:schemeClr val="accent1"/>
            </a:fillRef>
            <a:effectRef idx="0">
              <a:schemeClr val="accent1"/>
            </a:effectRef>
            <a:fontRef idx="minor">
              <a:schemeClr val="tx1"/>
            </a:fontRef>
          </p:style>
        </p:cxnSp>
        <p:cxnSp>
          <p:nvCxnSpPr>
            <p:cNvPr id="107" name="Gerader Verbinder 46">
              <a:extLst>
                <a:ext uri="{FF2B5EF4-FFF2-40B4-BE49-F238E27FC236}">
                  <a16:creationId xmlns:a16="http://schemas.microsoft.com/office/drawing/2014/main" id="{C42C0367-E5B5-48EC-B45E-5D15B0A68375}"/>
                </a:ext>
              </a:extLst>
            </p:cNvPr>
            <p:cNvCxnSpPr>
              <a:cxnSpLocks/>
            </p:cNvCxnSpPr>
            <p:nvPr/>
          </p:nvCxnSpPr>
          <p:spPr>
            <a:xfrm flipH="1">
              <a:off x="4891821" y="5162173"/>
              <a:ext cx="518007" cy="0"/>
            </a:xfrm>
            <a:prstGeom prst="line">
              <a:avLst/>
            </a:prstGeom>
            <a:ln w="76200" cap="rnd">
              <a:solidFill>
                <a:srgbClr val="497593"/>
              </a:solidFill>
            </a:ln>
          </p:spPr>
          <p:style>
            <a:lnRef idx="1">
              <a:schemeClr val="accent1"/>
            </a:lnRef>
            <a:fillRef idx="0">
              <a:schemeClr val="accent1"/>
            </a:fillRef>
            <a:effectRef idx="0">
              <a:schemeClr val="accent1"/>
            </a:effectRef>
            <a:fontRef idx="minor">
              <a:schemeClr val="tx1"/>
            </a:fontRef>
          </p:style>
        </p:cxnSp>
        <p:sp>
          <p:nvSpPr>
            <p:cNvPr id="112" name="Ellipse 43">
              <a:extLst>
                <a:ext uri="{FF2B5EF4-FFF2-40B4-BE49-F238E27FC236}">
                  <a16:creationId xmlns:a16="http://schemas.microsoft.com/office/drawing/2014/main" id="{9CF4BC02-418D-482B-9F9C-75320A20E411}"/>
                </a:ext>
              </a:extLst>
            </p:cNvPr>
            <p:cNvSpPr/>
            <p:nvPr/>
          </p:nvSpPr>
          <p:spPr>
            <a:xfrm>
              <a:off x="5099448" y="4129541"/>
              <a:ext cx="97950" cy="97950"/>
            </a:xfrm>
            <a:prstGeom prst="ellipse">
              <a:avLst/>
            </a:prstGeom>
            <a:solidFill>
              <a:schemeClr val="bg1"/>
            </a:solidFill>
            <a:ln w="76200" cap="rnd">
              <a:solidFill>
                <a:srgbClr val="4975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sp>
        <p:nvSpPr>
          <p:cNvPr id="100" name="Rechteck 41">
            <a:extLst>
              <a:ext uri="{FF2B5EF4-FFF2-40B4-BE49-F238E27FC236}">
                <a16:creationId xmlns:a16="http://schemas.microsoft.com/office/drawing/2014/main" id="{7A9DDB92-6C75-4064-A76B-F8F15CDC0D6F}"/>
              </a:ext>
            </a:extLst>
          </p:cNvPr>
          <p:cNvSpPr/>
          <p:nvPr/>
        </p:nvSpPr>
        <p:spPr>
          <a:xfrm rot="298309">
            <a:off x="2219458" y="2951406"/>
            <a:ext cx="1412388" cy="1412388"/>
          </a:xfrm>
          <a:prstGeom prst="rect">
            <a:avLst/>
          </a:prstGeom>
          <a:solidFill>
            <a:srgbClr val="00A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1500" dirty="0">
                <a:solidFill>
                  <a:srgbClr val="CCEEEC"/>
                </a:solidFill>
                <a:latin typeface="Source Sans Pro Black" panose="020B0803030403020204" pitchFamily="34" charset="0"/>
                <a:ea typeface="Source Sans Pro Black" panose="020B0803030403020204" pitchFamily="34" charset="0"/>
              </a:rPr>
              <a:t>A</a:t>
            </a:r>
          </a:p>
        </p:txBody>
      </p:sp>
      <p:sp>
        <p:nvSpPr>
          <p:cNvPr id="101" name="Rechteck 42">
            <a:extLst>
              <a:ext uri="{FF2B5EF4-FFF2-40B4-BE49-F238E27FC236}">
                <a16:creationId xmlns:a16="http://schemas.microsoft.com/office/drawing/2014/main" id="{8D9C0930-F06C-4ED6-8123-CCA29D5D51BB}"/>
              </a:ext>
            </a:extLst>
          </p:cNvPr>
          <p:cNvSpPr/>
          <p:nvPr/>
        </p:nvSpPr>
        <p:spPr>
          <a:xfrm rot="21398356">
            <a:off x="8509372" y="4263975"/>
            <a:ext cx="1412388" cy="1412388"/>
          </a:xfrm>
          <a:prstGeom prst="rect">
            <a:avLst/>
          </a:prstGeom>
          <a:solidFill>
            <a:srgbClr val="A84D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1500" dirty="0">
                <a:solidFill>
                  <a:srgbClr val="EEDBEA"/>
                </a:solidFill>
                <a:latin typeface="Source Sans Pro Black" panose="020B0803030403020204" pitchFamily="34" charset="0"/>
                <a:ea typeface="Source Sans Pro Black" panose="020B0803030403020204" pitchFamily="34" charset="0"/>
              </a:rPr>
              <a:t>B</a:t>
            </a:r>
          </a:p>
        </p:txBody>
      </p:sp>
      <p:sp>
        <p:nvSpPr>
          <p:cNvPr id="2" name="Foliennummernplatzhalter 1">
            <a:extLst>
              <a:ext uri="{FF2B5EF4-FFF2-40B4-BE49-F238E27FC236}">
                <a16:creationId xmlns:a16="http://schemas.microsoft.com/office/drawing/2014/main" id="{25199838-2F45-4E6E-A57C-2ED2A739E8F4}"/>
              </a:ext>
            </a:extLst>
          </p:cNvPr>
          <p:cNvSpPr>
            <a:spLocks noGrp="1"/>
          </p:cNvSpPr>
          <p:nvPr>
            <p:ph type="sldNum" sz="quarter" idx="12"/>
          </p:nvPr>
        </p:nvSpPr>
        <p:spPr/>
        <p:txBody>
          <a:bodyPr/>
          <a:lstStyle/>
          <a:p>
            <a:fld id="{90C2389C-3430-4069-9E08-8BBDF98C334F}" type="slidenum">
              <a:rPr lang="en-US" smtClean="0"/>
              <a:t>37</a:t>
            </a:fld>
            <a:endParaRPr lang="en-US" dirty="0"/>
          </a:p>
        </p:txBody>
      </p:sp>
    </p:spTree>
    <p:extLst>
      <p:ext uri="{BB962C8B-B14F-4D97-AF65-F5344CB8AC3E}">
        <p14:creationId xmlns:p14="http://schemas.microsoft.com/office/powerpoint/2010/main" val="515350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3BE92-1AC9-405E-9672-D7657A10919D}"/>
              </a:ext>
            </a:extLst>
          </p:cNvPr>
          <p:cNvSpPr>
            <a:spLocks noGrp="1"/>
          </p:cNvSpPr>
          <p:nvPr>
            <p:ph type="title"/>
          </p:nvPr>
        </p:nvSpPr>
        <p:spPr>
          <a:xfrm>
            <a:off x="838200" y="597391"/>
            <a:ext cx="10515600" cy="932596"/>
          </a:xfrm>
        </p:spPr>
        <p:txBody>
          <a:bodyPr/>
          <a:lstStyle/>
          <a:p>
            <a:r>
              <a:rPr lang="de-DE" dirty="0" err="1"/>
              <a:t>Generalizability</a:t>
            </a:r>
            <a:r>
              <a:rPr lang="de-DE" dirty="0"/>
              <a:t> </a:t>
            </a:r>
            <a:r>
              <a:rPr lang="de-DE" dirty="0" err="1"/>
              <a:t>across</a:t>
            </a:r>
            <a:r>
              <a:rPr lang="de-DE" dirty="0"/>
              <a:t>…?</a:t>
            </a:r>
            <a:endParaRPr lang="en-US" dirty="0"/>
          </a:p>
        </p:txBody>
      </p:sp>
      <p:sp>
        <p:nvSpPr>
          <p:cNvPr id="4" name="Inhaltsplatzhalter 3">
            <a:extLst>
              <a:ext uri="{FF2B5EF4-FFF2-40B4-BE49-F238E27FC236}">
                <a16:creationId xmlns:a16="http://schemas.microsoft.com/office/drawing/2014/main" id="{93FD5983-887C-46C4-9B9C-5DBB329E4727}"/>
              </a:ext>
            </a:extLst>
          </p:cNvPr>
          <p:cNvSpPr>
            <a:spLocks noGrp="1"/>
          </p:cNvSpPr>
          <p:nvPr>
            <p:ph idx="1"/>
          </p:nvPr>
        </p:nvSpPr>
        <p:spPr>
          <a:xfrm>
            <a:off x="838200" y="5629299"/>
            <a:ext cx="10515600" cy="933426"/>
          </a:xfrm>
        </p:spPr>
        <p:txBody>
          <a:bodyPr>
            <a:normAutofit/>
          </a:bodyPr>
          <a:lstStyle/>
          <a:p>
            <a:pPr marL="0" indent="0" algn="ctr">
              <a:buNone/>
            </a:pPr>
            <a:r>
              <a:rPr lang="de-DE" dirty="0" err="1"/>
              <a:t>However</a:t>
            </a:r>
            <a:r>
              <a:rPr lang="de-DE" dirty="0"/>
              <a:t>, </a:t>
            </a:r>
            <a:r>
              <a:rPr lang="de-DE" dirty="0" err="1"/>
              <a:t>searching</a:t>
            </a:r>
            <a:r>
              <a:rPr lang="de-DE" dirty="0"/>
              <a:t> for </a:t>
            </a:r>
            <a:r>
              <a:rPr lang="de-DE" dirty="0" err="1"/>
              <a:t>generalizable</a:t>
            </a:r>
            <a:r>
              <a:rPr lang="de-DE" dirty="0"/>
              <a:t> </a:t>
            </a:r>
            <a:r>
              <a:rPr lang="de-DE" dirty="0" err="1"/>
              <a:t>methodological</a:t>
            </a:r>
            <a:r>
              <a:rPr lang="de-DE" dirty="0"/>
              <a:t> </a:t>
            </a:r>
            <a:r>
              <a:rPr lang="de-DE" dirty="0" err="1"/>
              <a:t>differences</a:t>
            </a:r>
            <a:r>
              <a:rPr lang="de-DE" dirty="0"/>
              <a:t> </a:t>
            </a:r>
            <a:r>
              <a:rPr lang="de-DE" dirty="0" err="1"/>
              <a:t>between</a:t>
            </a:r>
            <a:r>
              <a:rPr lang="de-DE" dirty="0"/>
              <a:t> </a:t>
            </a:r>
            <a:r>
              <a:rPr lang="de-DE" dirty="0" err="1"/>
              <a:t>modes</a:t>
            </a:r>
            <a:r>
              <a:rPr lang="de-DE" dirty="0"/>
              <a:t> </a:t>
            </a:r>
            <a:r>
              <a:rPr lang="de-DE" dirty="0" err="1"/>
              <a:t>is</a:t>
            </a:r>
            <a:r>
              <a:rPr lang="de-DE" dirty="0"/>
              <a:t> still </a:t>
            </a:r>
            <a:r>
              <a:rPr lang="de-DE" dirty="0" err="1"/>
              <a:t>important</a:t>
            </a:r>
            <a:r>
              <a:rPr lang="de-DE" dirty="0"/>
              <a:t>!</a:t>
            </a:r>
            <a:endParaRPr lang="en-US" dirty="0"/>
          </a:p>
        </p:txBody>
      </p:sp>
      <p:grpSp>
        <p:nvGrpSpPr>
          <p:cNvPr id="32" name="Group 31">
            <a:extLst>
              <a:ext uri="{FF2B5EF4-FFF2-40B4-BE49-F238E27FC236}">
                <a16:creationId xmlns:a16="http://schemas.microsoft.com/office/drawing/2014/main" id="{CF8B661D-FA36-4AC8-BD1D-B2C64BA9EBF6}"/>
              </a:ext>
            </a:extLst>
          </p:cNvPr>
          <p:cNvGrpSpPr/>
          <p:nvPr/>
        </p:nvGrpSpPr>
        <p:grpSpPr>
          <a:xfrm>
            <a:off x="5745102" y="1907356"/>
            <a:ext cx="891986" cy="1075546"/>
            <a:chOff x="2482177" y="2552700"/>
            <a:chExt cx="693565" cy="836295"/>
          </a:xfrm>
          <a:solidFill>
            <a:schemeClr val="tx2"/>
          </a:solidFill>
        </p:grpSpPr>
        <p:sp>
          <p:nvSpPr>
            <p:cNvPr id="23" name="Freeform: Shape 22">
              <a:extLst>
                <a:ext uri="{FF2B5EF4-FFF2-40B4-BE49-F238E27FC236}">
                  <a16:creationId xmlns:a16="http://schemas.microsoft.com/office/drawing/2014/main" id="{F5A1090C-C8D4-455F-AEF6-A81BFD30F4BE}"/>
                </a:ext>
              </a:extLst>
            </p:cNvPr>
            <p:cNvSpPr/>
            <p:nvPr/>
          </p:nvSpPr>
          <p:spPr>
            <a:xfrm>
              <a:off x="2565997" y="2552700"/>
              <a:ext cx="609745" cy="836295"/>
            </a:xfrm>
            <a:custGeom>
              <a:avLst/>
              <a:gdLst>
                <a:gd name="connsiteX0" fmla="*/ 578168 w 609745"/>
                <a:gd name="connsiteY0" fmla="*/ 205740 h 836295"/>
                <a:gd name="connsiteX1" fmla="*/ 366713 w 609745"/>
                <a:gd name="connsiteY1" fmla="*/ 0 h 836295"/>
                <a:gd name="connsiteX2" fmla="*/ 352425 w 609745"/>
                <a:gd name="connsiteY2" fmla="*/ 35243 h 836295"/>
                <a:gd name="connsiteX3" fmla="*/ 542925 w 609745"/>
                <a:gd name="connsiteY3" fmla="*/ 220980 h 836295"/>
                <a:gd name="connsiteX4" fmla="*/ 546735 w 609745"/>
                <a:gd name="connsiteY4" fmla="*/ 486728 h 836295"/>
                <a:gd name="connsiteX5" fmla="*/ 360998 w 609745"/>
                <a:gd name="connsiteY5" fmla="*/ 677228 h 836295"/>
                <a:gd name="connsiteX6" fmla="*/ 95250 w 609745"/>
                <a:gd name="connsiteY6" fmla="*/ 681038 h 836295"/>
                <a:gd name="connsiteX7" fmla="*/ 80963 w 609745"/>
                <a:gd name="connsiteY7" fmla="*/ 716280 h 836295"/>
                <a:gd name="connsiteX8" fmla="*/ 190500 w 609745"/>
                <a:gd name="connsiteY8" fmla="*/ 741998 h 836295"/>
                <a:gd name="connsiteX9" fmla="*/ 190500 w 609745"/>
                <a:gd name="connsiteY9" fmla="*/ 779145 h 836295"/>
                <a:gd name="connsiteX10" fmla="*/ 0 w 609745"/>
                <a:gd name="connsiteY10" fmla="*/ 779145 h 836295"/>
                <a:gd name="connsiteX11" fmla="*/ 0 w 609745"/>
                <a:gd name="connsiteY11" fmla="*/ 836295 h 836295"/>
                <a:gd name="connsiteX12" fmla="*/ 457200 w 609745"/>
                <a:gd name="connsiteY12" fmla="*/ 836295 h 836295"/>
                <a:gd name="connsiteX13" fmla="*/ 457200 w 609745"/>
                <a:gd name="connsiteY13" fmla="*/ 779145 h 836295"/>
                <a:gd name="connsiteX14" fmla="*/ 266700 w 609745"/>
                <a:gd name="connsiteY14" fmla="*/ 779145 h 836295"/>
                <a:gd name="connsiteX15" fmla="*/ 266700 w 609745"/>
                <a:gd name="connsiteY15" fmla="*/ 741045 h 836295"/>
                <a:gd name="connsiteX16" fmla="*/ 376238 w 609745"/>
                <a:gd name="connsiteY16" fmla="*/ 712470 h 836295"/>
                <a:gd name="connsiteX17" fmla="*/ 581978 w 609745"/>
                <a:gd name="connsiteY17" fmla="*/ 501015 h 836295"/>
                <a:gd name="connsiteX18" fmla="*/ 578168 w 609745"/>
                <a:gd name="connsiteY18" fmla="*/ 205740 h 8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9745" h="836295">
                  <a:moveTo>
                    <a:pt x="578168" y="205740"/>
                  </a:moveTo>
                  <a:cubicBezTo>
                    <a:pt x="537210" y="111443"/>
                    <a:pt x="462915" y="38100"/>
                    <a:pt x="366713" y="0"/>
                  </a:cubicBezTo>
                  <a:lnTo>
                    <a:pt x="352425" y="35243"/>
                  </a:lnTo>
                  <a:cubicBezTo>
                    <a:pt x="438150" y="69533"/>
                    <a:pt x="505778" y="135255"/>
                    <a:pt x="542925" y="220980"/>
                  </a:cubicBezTo>
                  <a:cubicBezTo>
                    <a:pt x="579120" y="306705"/>
                    <a:pt x="581025" y="401003"/>
                    <a:pt x="546735" y="486728"/>
                  </a:cubicBezTo>
                  <a:cubicBezTo>
                    <a:pt x="512445" y="572453"/>
                    <a:pt x="446722" y="640080"/>
                    <a:pt x="360998" y="677228"/>
                  </a:cubicBezTo>
                  <a:cubicBezTo>
                    <a:pt x="275273" y="713423"/>
                    <a:pt x="180975" y="715328"/>
                    <a:pt x="95250" y="681038"/>
                  </a:cubicBezTo>
                  <a:lnTo>
                    <a:pt x="80963" y="716280"/>
                  </a:lnTo>
                  <a:cubicBezTo>
                    <a:pt x="116205" y="730568"/>
                    <a:pt x="153353" y="739140"/>
                    <a:pt x="190500" y="741998"/>
                  </a:cubicBezTo>
                  <a:lnTo>
                    <a:pt x="190500" y="779145"/>
                  </a:lnTo>
                  <a:lnTo>
                    <a:pt x="0" y="779145"/>
                  </a:lnTo>
                  <a:lnTo>
                    <a:pt x="0" y="836295"/>
                  </a:lnTo>
                  <a:lnTo>
                    <a:pt x="457200" y="836295"/>
                  </a:lnTo>
                  <a:lnTo>
                    <a:pt x="457200" y="779145"/>
                  </a:lnTo>
                  <a:lnTo>
                    <a:pt x="266700" y="779145"/>
                  </a:lnTo>
                  <a:lnTo>
                    <a:pt x="266700" y="741045"/>
                  </a:lnTo>
                  <a:cubicBezTo>
                    <a:pt x="303848" y="737235"/>
                    <a:pt x="340043" y="726758"/>
                    <a:pt x="376238" y="712470"/>
                  </a:cubicBezTo>
                  <a:cubicBezTo>
                    <a:pt x="471488" y="671513"/>
                    <a:pt x="543878" y="597218"/>
                    <a:pt x="581978" y="501015"/>
                  </a:cubicBezTo>
                  <a:cubicBezTo>
                    <a:pt x="620078" y="404813"/>
                    <a:pt x="619125" y="300990"/>
                    <a:pt x="578168" y="205740"/>
                  </a:cubicBezTo>
                  <a:close/>
                </a:path>
              </a:pathLst>
            </a:custGeom>
            <a:grpFill/>
            <a:ln w="9525" cap="flat">
              <a:noFill/>
              <a:prstDash val="solid"/>
              <a:miter/>
            </a:ln>
          </p:spPr>
          <p:txBody>
            <a:bodyPr rtlCol="0" anchor="ctr"/>
            <a:lstStyle/>
            <a:p>
              <a:endParaRPr lang="en-US">
                <a:solidFill>
                  <a:schemeClr val="tx2"/>
                </a:solidFill>
              </a:endParaRPr>
            </a:p>
          </p:txBody>
        </p:sp>
        <p:sp>
          <p:nvSpPr>
            <p:cNvPr id="24" name="Freeform: Shape 23">
              <a:extLst>
                <a:ext uri="{FF2B5EF4-FFF2-40B4-BE49-F238E27FC236}">
                  <a16:creationId xmlns:a16="http://schemas.microsoft.com/office/drawing/2014/main" id="{B508B52F-4247-4C29-BFF2-5908001DC707}"/>
                </a:ext>
              </a:extLst>
            </p:cNvPr>
            <p:cNvSpPr/>
            <p:nvPr/>
          </p:nvSpPr>
          <p:spPr>
            <a:xfrm>
              <a:off x="2482177" y="2601277"/>
              <a:ext cx="619125" cy="619125"/>
            </a:xfrm>
            <a:custGeom>
              <a:avLst/>
              <a:gdLst>
                <a:gd name="connsiteX0" fmla="*/ 619125 w 619125"/>
                <a:gd name="connsiteY0" fmla="*/ 309563 h 619125"/>
                <a:gd name="connsiteX1" fmla="*/ 309563 w 619125"/>
                <a:gd name="connsiteY1" fmla="*/ 619125 h 619125"/>
                <a:gd name="connsiteX2" fmla="*/ 0 w 619125"/>
                <a:gd name="connsiteY2" fmla="*/ 309563 h 619125"/>
                <a:gd name="connsiteX3" fmla="*/ 309563 w 619125"/>
                <a:gd name="connsiteY3" fmla="*/ 0 h 619125"/>
                <a:gd name="connsiteX4" fmla="*/ 619125 w 619125"/>
                <a:gd name="connsiteY4" fmla="*/ 309563 h 6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5" h="619125">
                  <a:moveTo>
                    <a:pt x="619125" y="309563"/>
                  </a:moveTo>
                  <a:cubicBezTo>
                    <a:pt x="619125" y="480529"/>
                    <a:pt x="480529" y="619125"/>
                    <a:pt x="309563" y="619125"/>
                  </a:cubicBezTo>
                  <a:cubicBezTo>
                    <a:pt x="138596" y="619125"/>
                    <a:pt x="0" y="480529"/>
                    <a:pt x="0" y="309563"/>
                  </a:cubicBezTo>
                  <a:cubicBezTo>
                    <a:pt x="0" y="138596"/>
                    <a:pt x="138596" y="0"/>
                    <a:pt x="309563" y="0"/>
                  </a:cubicBezTo>
                  <a:cubicBezTo>
                    <a:pt x="480529" y="0"/>
                    <a:pt x="619125" y="138596"/>
                    <a:pt x="619125" y="309563"/>
                  </a:cubicBezTo>
                  <a:close/>
                </a:path>
              </a:pathLst>
            </a:custGeom>
            <a:solidFill>
              <a:schemeClr val="accent4"/>
            </a:solidFill>
            <a:ln w="9525" cap="flat">
              <a:noFill/>
              <a:prstDash val="solid"/>
              <a:miter/>
            </a:ln>
          </p:spPr>
          <p:txBody>
            <a:bodyPr rtlCol="0" anchor="ctr"/>
            <a:lstStyle/>
            <a:p>
              <a:endParaRPr lang="en-US">
                <a:solidFill>
                  <a:schemeClr val="tx2"/>
                </a:solidFill>
              </a:endParaRPr>
            </a:p>
          </p:txBody>
        </p:sp>
      </p:grpSp>
      <p:sp>
        <p:nvSpPr>
          <p:cNvPr id="17" name="Graphic 10" descr="Clipboard with solid fill">
            <a:extLst>
              <a:ext uri="{FF2B5EF4-FFF2-40B4-BE49-F238E27FC236}">
                <a16:creationId xmlns:a16="http://schemas.microsoft.com/office/drawing/2014/main" id="{F62AE51F-E379-4593-B58E-DE1F0E787687}"/>
              </a:ext>
            </a:extLst>
          </p:cNvPr>
          <p:cNvSpPr/>
          <p:nvPr/>
        </p:nvSpPr>
        <p:spPr>
          <a:xfrm rot="900000">
            <a:off x="1948180" y="1855470"/>
            <a:ext cx="873760" cy="1127432"/>
          </a:xfrm>
          <a:custGeom>
            <a:avLst/>
            <a:gdLst>
              <a:gd name="connsiteX0" fmla="*/ 533400 w 590550"/>
              <a:gd name="connsiteY0" fmla="*/ 704850 h 762000"/>
              <a:gd name="connsiteX1" fmla="*/ 57150 w 590550"/>
              <a:gd name="connsiteY1" fmla="*/ 704850 h 762000"/>
              <a:gd name="connsiteX2" fmla="*/ 57150 w 590550"/>
              <a:gd name="connsiteY2" fmla="*/ 114300 h 762000"/>
              <a:gd name="connsiteX3" fmla="*/ 161925 w 590550"/>
              <a:gd name="connsiteY3" fmla="*/ 114300 h 762000"/>
              <a:gd name="connsiteX4" fmla="*/ 161925 w 590550"/>
              <a:gd name="connsiteY4" fmla="*/ 171450 h 762000"/>
              <a:gd name="connsiteX5" fmla="*/ 428625 w 590550"/>
              <a:gd name="connsiteY5" fmla="*/ 171450 h 762000"/>
              <a:gd name="connsiteX6" fmla="*/ 428625 w 590550"/>
              <a:gd name="connsiteY6" fmla="*/ 114300 h 762000"/>
              <a:gd name="connsiteX7" fmla="*/ 533400 w 590550"/>
              <a:gd name="connsiteY7" fmla="*/ 114300 h 762000"/>
              <a:gd name="connsiteX8" fmla="*/ 533400 w 590550"/>
              <a:gd name="connsiteY8" fmla="*/ 704850 h 762000"/>
              <a:gd name="connsiteX9" fmla="*/ 295275 w 590550"/>
              <a:gd name="connsiteY9" fmla="*/ 38100 h 762000"/>
              <a:gd name="connsiteX10" fmla="*/ 323850 w 590550"/>
              <a:gd name="connsiteY10" fmla="*/ 66675 h 762000"/>
              <a:gd name="connsiteX11" fmla="*/ 295275 w 590550"/>
              <a:gd name="connsiteY11" fmla="*/ 95250 h 762000"/>
              <a:gd name="connsiteX12" fmla="*/ 266700 w 590550"/>
              <a:gd name="connsiteY12" fmla="*/ 66675 h 762000"/>
              <a:gd name="connsiteX13" fmla="*/ 275273 w 590550"/>
              <a:gd name="connsiteY13" fmla="*/ 46672 h 762000"/>
              <a:gd name="connsiteX14" fmla="*/ 295275 w 590550"/>
              <a:gd name="connsiteY14" fmla="*/ 38100 h 762000"/>
              <a:gd name="connsiteX15" fmla="*/ 552450 w 590550"/>
              <a:gd name="connsiteY15" fmla="*/ 57150 h 762000"/>
              <a:gd name="connsiteX16" fmla="*/ 390525 w 590550"/>
              <a:gd name="connsiteY16" fmla="*/ 57150 h 762000"/>
              <a:gd name="connsiteX17" fmla="*/ 390525 w 590550"/>
              <a:gd name="connsiteY17" fmla="*/ 38100 h 762000"/>
              <a:gd name="connsiteX18" fmla="*/ 352425 w 590550"/>
              <a:gd name="connsiteY18" fmla="*/ 0 h 762000"/>
              <a:gd name="connsiteX19" fmla="*/ 238125 w 590550"/>
              <a:gd name="connsiteY19" fmla="*/ 0 h 762000"/>
              <a:gd name="connsiteX20" fmla="*/ 200025 w 590550"/>
              <a:gd name="connsiteY20" fmla="*/ 38100 h 762000"/>
              <a:gd name="connsiteX21" fmla="*/ 200025 w 590550"/>
              <a:gd name="connsiteY21" fmla="*/ 57150 h 762000"/>
              <a:gd name="connsiteX22" fmla="*/ 38100 w 590550"/>
              <a:gd name="connsiteY22" fmla="*/ 57150 h 762000"/>
              <a:gd name="connsiteX23" fmla="*/ 0 w 590550"/>
              <a:gd name="connsiteY23" fmla="*/ 95250 h 762000"/>
              <a:gd name="connsiteX24" fmla="*/ 0 w 590550"/>
              <a:gd name="connsiteY24" fmla="*/ 723900 h 762000"/>
              <a:gd name="connsiteX25" fmla="*/ 38100 w 590550"/>
              <a:gd name="connsiteY25" fmla="*/ 762000 h 762000"/>
              <a:gd name="connsiteX26" fmla="*/ 552450 w 590550"/>
              <a:gd name="connsiteY26" fmla="*/ 762000 h 762000"/>
              <a:gd name="connsiteX27" fmla="*/ 590550 w 590550"/>
              <a:gd name="connsiteY27" fmla="*/ 723900 h 762000"/>
              <a:gd name="connsiteX28" fmla="*/ 590550 w 590550"/>
              <a:gd name="connsiteY28" fmla="*/ 95250 h 762000"/>
              <a:gd name="connsiteX29" fmla="*/ 552450 w 590550"/>
              <a:gd name="connsiteY29" fmla="*/ 5715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90550" h="762000">
                <a:moveTo>
                  <a:pt x="533400" y="704850"/>
                </a:moveTo>
                <a:lnTo>
                  <a:pt x="57150" y="704850"/>
                </a:lnTo>
                <a:lnTo>
                  <a:pt x="57150" y="114300"/>
                </a:lnTo>
                <a:lnTo>
                  <a:pt x="161925" y="114300"/>
                </a:lnTo>
                <a:lnTo>
                  <a:pt x="161925" y="171450"/>
                </a:lnTo>
                <a:lnTo>
                  <a:pt x="428625" y="171450"/>
                </a:lnTo>
                <a:lnTo>
                  <a:pt x="428625" y="114300"/>
                </a:lnTo>
                <a:lnTo>
                  <a:pt x="533400" y="114300"/>
                </a:lnTo>
                <a:lnTo>
                  <a:pt x="533400" y="704850"/>
                </a:lnTo>
                <a:close/>
                <a:moveTo>
                  <a:pt x="295275" y="38100"/>
                </a:moveTo>
                <a:cubicBezTo>
                  <a:pt x="311468" y="38100"/>
                  <a:pt x="323850" y="50483"/>
                  <a:pt x="323850" y="66675"/>
                </a:cubicBezTo>
                <a:cubicBezTo>
                  <a:pt x="323850" y="82868"/>
                  <a:pt x="311468" y="95250"/>
                  <a:pt x="295275" y="95250"/>
                </a:cubicBezTo>
                <a:cubicBezTo>
                  <a:pt x="279083" y="95250"/>
                  <a:pt x="266700" y="82868"/>
                  <a:pt x="266700" y="66675"/>
                </a:cubicBezTo>
                <a:cubicBezTo>
                  <a:pt x="266700" y="59055"/>
                  <a:pt x="269558" y="51435"/>
                  <a:pt x="275273" y="46672"/>
                </a:cubicBezTo>
                <a:cubicBezTo>
                  <a:pt x="280035" y="40958"/>
                  <a:pt x="287655" y="38100"/>
                  <a:pt x="295275" y="38100"/>
                </a:cubicBezTo>
                <a:close/>
                <a:moveTo>
                  <a:pt x="552450" y="57150"/>
                </a:moveTo>
                <a:lnTo>
                  <a:pt x="390525" y="57150"/>
                </a:lnTo>
                <a:lnTo>
                  <a:pt x="390525" y="38100"/>
                </a:lnTo>
                <a:cubicBezTo>
                  <a:pt x="390525" y="17145"/>
                  <a:pt x="373380" y="0"/>
                  <a:pt x="352425" y="0"/>
                </a:cubicBezTo>
                <a:lnTo>
                  <a:pt x="238125" y="0"/>
                </a:lnTo>
                <a:cubicBezTo>
                  <a:pt x="217170" y="0"/>
                  <a:pt x="200025" y="17145"/>
                  <a:pt x="200025" y="38100"/>
                </a:cubicBezTo>
                <a:lnTo>
                  <a:pt x="200025" y="57150"/>
                </a:lnTo>
                <a:lnTo>
                  <a:pt x="38100" y="57150"/>
                </a:lnTo>
                <a:cubicBezTo>
                  <a:pt x="17145" y="57150"/>
                  <a:pt x="0" y="74295"/>
                  <a:pt x="0" y="95250"/>
                </a:cubicBezTo>
                <a:lnTo>
                  <a:pt x="0" y="723900"/>
                </a:lnTo>
                <a:cubicBezTo>
                  <a:pt x="0" y="744855"/>
                  <a:pt x="17145" y="762000"/>
                  <a:pt x="38100" y="762000"/>
                </a:cubicBezTo>
                <a:lnTo>
                  <a:pt x="552450" y="762000"/>
                </a:lnTo>
                <a:cubicBezTo>
                  <a:pt x="573405" y="762000"/>
                  <a:pt x="590550" y="744855"/>
                  <a:pt x="590550" y="723900"/>
                </a:cubicBezTo>
                <a:lnTo>
                  <a:pt x="590550" y="95250"/>
                </a:lnTo>
                <a:cubicBezTo>
                  <a:pt x="590550" y="74295"/>
                  <a:pt x="573405" y="57150"/>
                  <a:pt x="552450" y="57150"/>
                </a:cubicBezTo>
                <a:close/>
              </a:path>
            </a:pathLst>
          </a:custGeom>
          <a:solidFill>
            <a:schemeClr val="tx2"/>
          </a:solidFill>
          <a:ln w="9525" cap="flat">
            <a:noFill/>
            <a:prstDash val="solid"/>
            <a:miter/>
          </a:ln>
        </p:spPr>
        <p:txBody>
          <a:bodyPr tIns="288000" rtlCol="0" anchor="ctr"/>
          <a:lstStyle/>
          <a:p>
            <a:pPr algn="ctr"/>
            <a:r>
              <a:rPr lang="de-DE" sz="6600" dirty="0">
                <a:solidFill>
                  <a:schemeClr val="accent4"/>
                </a:solidFill>
                <a:latin typeface="Source Serif Pro Black" panose="02040903050405020204" pitchFamily="18" charset="0"/>
                <a:ea typeface="Source Serif Pro Black" panose="02040903050405020204" pitchFamily="18" charset="0"/>
              </a:rPr>
              <a:t>?</a:t>
            </a:r>
            <a:endParaRPr lang="en-US" sz="6600" dirty="0">
              <a:solidFill>
                <a:schemeClr val="accent4"/>
              </a:solidFill>
              <a:latin typeface="Source Serif Pro Black" panose="02040903050405020204" pitchFamily="18" charset="0"/>
              <a:ea typeface="Source Serif Pro Black" panose="02040903050405020204" pitchFamily="18" charset="0"/>
            </a:endParaRPr>
          </a:p>
        </p:txBody>
      </p:sp>
      <p:grpSp>
        <p:nvGrpSpPr>
          <p:cNvPr id="25" name="Graphic 18" descr="Users with solid fill">
            <a:extLst>
              <a:ext uri="{FF2B5EF4-FFF2-40B4-BE49-F238E27FC236}">
                <a16:creationId xmlns:a16="http://schemas.microsoft.com/office/drawing/2014/main" id="{FF11F28F-1D7B-4A5E-84E8-4B707C7FBAB9}"/>
              </a:ext>
            </a:extLst>
          </p:cNvPr>
          <p:cNvGrpSpPr/>
          <p:nvPr/>
        </p:nvGrpSpPr>
        <p:grpSpPr>
          <a:xfrm>
            <a:off x="9231331" y="2264764"/>
            <a:ext cx="1151218" cy="718138"/>
            <a:chOff x="8733790" y="3072929"/>
            <a:chExt cx="800100" cy="499109"/>
          </a:xfrm>
          <a:solidFill>
            <a:schemeClr val="tx2"/>
          </a:solidFill>
        </p:grpSpPr>
        <p:sp>
          <p:nvSpPr>
            <p:cNvPr id="26" name="Freeform: Shape 25">
              <a:extLst>
                <a:ext uri="{FF2B5EF4-FFF2-40B4-BE49-F238E27FC236}">
                  <a16:creationId xmlns:a16="http://schemas.microsoft.com/office/drawing/2014/main" id="{F0DE8612-D023-4A02-8B58-409A559751F0}"/>
                </a:ext>
              </a:extLst>
            </p:cNvPr>
            <p:cNvSpPr/>
            <p:nvPr/>
          </p:nvSpPr>
          <p:spPr>
            <a:xfrm>
              <a:off x="8819515" y="3072929"/>
              <a:ext cx="171450" cy="171449"/>
            </a:xfrm>
            <a:custGeom>
              <a:avLst/>
              <a:gdLst>
                <a:gd name="connsiteX0" fmla="*/ 171450 w 171450"/>
                <a:gd name="connsiteY0" fmla="*/ 85725 h 171449"/>
                <a:gd name="connsiteX1" fmla="*/ 85725 w 171450"/>
                <a:gd name="connsiteY1" fmla="*/ 171450 h 171449"/>
                <a:gd name="connsiteX2" fmla="*/ 0 w 171450"/>
                <a:gd name="connsiteY2" fmla="*/ 85725 h 171449"/>
                <a:gd name="connsiteX3" fmla="*/ 85725 w 171450"/>
                <a:gd name="connsiteY3" fmla="*/ 0 h 171449"/>
                <a:gd name="connsiteX4" fmla="*/ 171450 w 171450"/>
                <a:gd name="connsiteY4" fmla="*/ 85725 h 171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71449">
                  <a:moveTo>
                    <a:pt x="171450" y="85725"/>
                  </a:moveTo>
                  <a:cubicBezTo>
                    <a:pt x="171450" y="133070"/>
                    <a:pt x="133070" y="171450"/>
                    <a:pt x="85725" y="171450"/>
                  </a:cubicBezTo>
                  <a:cubicBezTo>
                    <a:pt x="38380" y="171450"/>
                    <a:pt x="0" y="133070"/>
                    <a:pt x="0" y="85725"/>
                  </a:cubicBezTo>
                  <a:cubicBezTo>
                    <a:pt x="0" y="38380"/>
                    <a:pt x="38380" y="0"/>
                    <a:pt x="85725" y="0"/>
                  </a:cubicBezTo>
                  <a:cubicBezTo>
                    <a:pt x="133070" y="0"/>
                    <a:pt x="171450" y="38380"/>
                    <a:pt x="171450" y="85725"/>
                  </a:cubicBezTo>
                  <a:close/>
                </a:path>
              </a:pathLst>
            </a:custGeom>
            <a:grpFill/>
            <a:ln w="9525" cap="flat">
              <a:noFill/>
              <a:prstDash val="solid"/>
              <a:miter/>
            </a:ln>
          </p:spPr>
          <p:txBody>
            <a:bodyPr rtlCol="0" anchor="ctr"/>
            <a:lstStyle/>
            <a:p>
              <a:endParaRPr lang="en-US">
                <a:solidFill>
                  <a:schemeClr val="tx2"/>
                </a:solidFill>
              </a:endParaRPr>
            </a:p>
          </p:txBody>
        </p:sp>
        <p:sp>
          <p:nvSpPr>
            <p:cNvPr id="27" name="Freeform: Shape 26">
              <a:extLst>
                <a:ext uri="{FF2B5EF4-FFF2-40B4-BE49-F238E27FC236}">
                  <a16:creationId xmlns:a16="http://schemas.microsoft.com/office/drawing/2014/main" id="{D40BE447-1E57-4919-B252-F3865E23D398}"/>
                </a:ext>
              </a:extLst>
            </p:cNvPr>
            <p:cNvSpPr/>
            <p:nvPr/>
          </p:nvSpPr>
          <p:spPr>
            <a:xfrm>
              <a:off x="9276715" y="3072929"/>
              <a:ext cx="171450" cy="171449"/>
            </a:xfrm>
            <a:custGeom>
              <a:avLst/>
              <a:gdLst>
                <a:gd name="connsiteX0" fmla="*/ 171450 w 171450"/>
                <a:gd name="connsiteY0" fmla="*/ 85725 h 171449"/>
                <a:gd name="connsiteX1" fmla="*/ 85725 w 171450"/>
                <a:gd name="connsiteY1" fmla="*/ 171450 h 171449"/>
                <a:gd name="connsiteX2" fmla="*/ 0 w 171450"/>
                <a:gd name="connsiteY2" fmla="*/ 85725 h 171449"/>
                <a:gd name="connsiteX3" fmla="*/ 85725 w 171450"/>
                <a:gd name="connsiteY3" fmla="*/ 0 h 171449"/>
                <a:gd name="connsiteX4" fmla="*/ 171450 w 171450"/>
                <a:gd name="connsiteY4" fmla="*/ 85725 h 171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71449">
                  <a:moveTo>
                    <a:pt x="171450" y="85725"/>
                  </a:moveTo>
                  <a:cubicBezTo>
                    <a:pt x="171450" y="133070"/>
                    <a:pt x="133070" y="171450"/>
                    <a:pt x="85725" y="171450"/>
                  </a:cubicBezTo>
                  <a:cubicBezTo>
                    <a:pt x="38380" y="171450"/>
                    <a:pt x="0" y="133070"/>
                    <a:pt x="0" y="85725"/>
                  </a:cubicBezTo>
                  <a:cubicBezTo>
                    <a:pt x="0" y="38380"/>
                    <a:pt x="38380" y="0"/>
                    <a:pt x="85725" y="0"/>
                  </a:cubicBezTo>
                  <a:cubicBezTo>
                    <a:pt x="133070" y="0"/>
                    <a:pt x="171450" y="38380"/>
                    <a:pt x="171450" y="85725"/>
                  </a:cubicBezTo>
                  <a:close/>
                </a:path>
              </a:pathLst>
            </a:custGeom>
            <a:grpFill/>
            <a:ln w="9525" cap="flat">
              <a:noFill/>
              <a:prstDash val="solid"/>
              <a:miter/>
            </a:ln>
          </p:spPr>
          <p:txBody>
            <a:bodyPr rtlCol="0" anchor="ctr"/>
            <a:lstStyle/>
            <a:p>
              <a:endParaRPr lang="en-US">
                <a:solidFill>
                  <a:schemeClr val="tx2"/>
                </a:solidFill>
              </a:endParaRPr>
            </a:p>
          </p:txBody>
        </p:sp>
        <p:sp>
          <p:nvSpPr>
            <p:cNvPr id="28" name="Freeform: Shape 27">
              <a:extLst>
                <a:ext uri="{FF2B5EF4-FFF2-40B4-BE49-F238E27FC236}">
                  <a16:creationId xmlns:a16="http://schemas.microsoft.com/office/drawing/2014/main" id="{89DC1ACA-407B-4FB3-B301-A7C88D3AADD0}"/>
                </a:ext>
              </a:extLst>
            </p:cNvPr>
            <p:cNvSpPr/>
            <p:nvPr/>
          </p:nvSpPr>
          <p:spPr>
            <a:xfrm>
              <a:off x="8962390" y="3400589"/>
              <a:ext cx="342900" cy="171449"/>
            </a:xfrm>
            <a:custGeom>
              <a:avLst/>
              <a:gdLst>
                <a:gd name="connsiteX0" fmla="*/ 342900 w 342900"/>
                <a:gd name="connsiteY0" fmla="*/ 171450 h 171449"/>
                <a:gd name="connsiteX1" fmla="*/ 342900 w 342900"/>
                <a:gd name="connsiteY1" fmla="*/ 85725 h 171449"/>
                <a:gd name="connsiteX2" fmla="*/ 325755 w 342900"/>
                <a:gd name="connsiteY2" fmla="*/ 51435 h 171449"/>
                <a:gd name="connsiteX3" fmla="*/ 241935 w 342900"/>
                <a:gd name="connsiteY3" fmla="*/ 11430 h 171449"/>
                <a:gd name="connsiteX4" fmla="*/ 171450 w 342900"/>
                <a:gd name="connsiteY4" fmla="*/ 0 h 171449"/>
                <a:gd name="connsiteX5" fmla="*/ 100965 w 342900"/>
                <a:gd name="connsiteY5" fmla="*/ 11430 h 171449"/>
                <a:gd name="connsiteX6" fmla="*/ 17145 w 342900"/>
                <a:gd name="connsiteY6" fmla="*/ 51435 h 171449"/>
                <a:gd name="connsiteX7" fmla="*/ 0 w 342900"/>
                <a:gd name="connsiteY7" fmla="*/ 85725 h 171449"/>
                <a:gd name="connsiteX8" fmla="*/ 0 w 342900"/>
                <a:gd name="connsiteY8" fmla="*/ 171450 h 171449"/>
                <a:gd name="connsiteX9" fmla="*/ 342900 w 342900"/>
                <a:gd name="connsiteY9" fmla="*/ 171450 h 17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900" h="171449">
                  <a:moveTo>
                    <a:pt x="342900" y="171450"/>
                  </a:moveTo>
                  <a:lnTo>
                    <a:pt x="342900" y="85725"/>
                  </a:lnTo>
                  <a:cubicBezTo>
                    <a:pt x="342900" y="72390"/>
                    <a:pt x="337185" y="59055"/>
                    <a:pt x="325755" y="51435"/>
                  </a:cubicBezTo>
                  <a:cubicBezTo>
                    <a:pt x="302895" y="32385"/>
                    <a:pt x="272415" y="19050"/>
                    <a:pt x="241935" y="11430"/>
                  </a:cubicBezTo>
                  <a:cubicBezTo>
                    <a:pt x="220980" y="5715"/>
                    <a:pt x="196215" y="0"/>
                    <a:pt x="171450" y="0"/>
                  </a:cubicBezTo>
                  <a:cubicBezTo>
                    <a:pt x="148590" y="0"/>
                    <a:pt x="123825" y="3810"/>
                    <a:pt x="100965" y="11430"/>
                  </a:cubicBezTo>
                  <a:cubicBezTo>
                    <a:pt x="70485" y="19050"/>
                    <a:pt x="41910" y="34290"/>
                    <a:pt x="17145" y="51435"/>
                  </a:cubicBezTo>
                  <a:cubicBezTo>
                    <a:pt x="5715" y="60960"/>
                    <a:pt x="0" y="72390"/>
                    <a:pt x="0" y="85725"/>
                  </a:cubicBezTo>
                  <a:lnTo>
                    <a:pt x="0" y="171450"/>
                  </a:lnTo>
                  <a:lnTo>
                    <a:pt x="342900" y="171450"/>
                  </a:lnTo>
                  <a:close/>
                </a:path>
              </a:pathLst>
            </a:custGeom>
            <a:solidFill>
              <a:schemeClr val="accent4"/>
            </a:solidFill>
            <a:ln w="9525" cap="flat">
              <a:noFill/>
              <a:prstDash val="solid"/>
              <a:miter/>
            </a:ln>
          </p:spPr>
          <p:txBody>
            <a:bodyPr rtlCol="0" anchor="ctr"/>
            <a:lstStyle/>
            <a:p>
              <a:endParaRPr lang="en-US">
                <a:solidFill>
                  <a:schemeClr val="tx2"/>
                </a:solidFill>
              </a:endParaRPr>
            </a:p>
          </p:txBody>
        </p:sp>
        <p:sp>
          <p:nvSpPr>
            <p:cNvPr id="29" name="Freeform: Shape 28">
              <a:extLst>
                <a:ext uri="{FF2B5EF4-FFF2-40B4-BE49-F238E27FC236}">
                  <a16:creationId xmlns:a16="http://schemas.microsoft.com/office/drawing/2014/main" id="{AFCA968C-37CD-4A69-9552-9AED7C3F7A6C}"/>
                </a:ext>
              </a:extLst>
            </p:cNvPr>
            <p:cNvSpPr/>
            <p:nvPr/>
          </p:nvSpPr>
          <p:spPr>
            <a:xfrm>
              <a:off x="9048115" y="3206279"/>
              <a:ext cx="171450" cy="171450"/>
            </a:xfrm>
            <a:custGeom>
              <a:avLst/>
              <a:gdLst>
                <a:gd name="connsiteX0" fmla="*/ 171450 w 171450"/>
                <a:gd name="connsiteY0" fmla="*/ 85725 h 171450"/>
                <a:gd name="connsiteX1" fmla="*/ 85725 w 171450"/>
                <a:gd name="connsiteY1" fmla="*/ 171450 h 171450"/>
                <a:gd name="connsiteX2" fmla="*/ 0 w 171450"/>
                <a:gd name="connsiteY2" fmla="*/ 85725 h 171450"/>
                <a:gd name="connsiteX3" fmla="*/ 85725 w 171450"/>
                <a:gd name="connsiteY3" fmla="*/ 0 h 171450"/>
                <a:gd name="connsiteX4" fmla="*/ 171450 w 171450"/>
                <a:gd name="connsiteY4" fmla="*/ 85725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71450">
                  <a:moveTo>
                    <a:pt x="171450" y="85725"/>
                  </a:moveTo>
                  <a:cubicBezTo>
                    <a:pt x="171450" y="133070"/>
                    <a:pt x="133070" y="171450"/>
                    <a:pt x="85725" y="171450"/>
                  </a:cubicBezTo>
                  <a:cubicBezTo>
                    <a:pt x="38380" y="171450"/>
                    <a:pt x="0" y="133070"/>
                    <a:pt x="0" y="85725"/>
                  </a:cubicBezTo>
                  <a:cubicBezTo>
                    <a:pt x="0" y="38380"/>
                    <a:pt x="38380" y="0"/>
                    <a:pt x="85725" y="0"/>
                  </a:cubicBezTo>
                  <a:cubicBezTo>
                    <a:pt x="133070" y="0"/>
                    <a:pt x="171450" y="38380"/>
                    <a:pt x="171450" y="85725"/>
                  </a:cubicBezTo>
                  <a:close/>
                </a:path>
              </a:pathLst>
            </a:custGeom>
            <a:solidFill>
              <a:schemeClr val="accent4"/>
            </a:solidFill>
            <a:ln w="9525" cap="flat">
              <a:noFill/>
              <a:prstDash val="solid"/>
              <a:miter/>
            </a:ln>
          </p:spPr>
          <p:txBody>
            <a:bodyPr rtlCol="0" anchor="ctr"/>
            <a:lstStyle/>
            <a:p>
              <a:endParaRPr lang="en-US">
                <a:solidFill>
                  <a:schemeClr val="tx2"/>
                </a:solidFill>
              </a:endParaRPr>
            </a:p>
          </p:txBody>
        </p:sp>
        <p:sp>
          <p:nvSpPr>
            <p:cNvPr id="30" name="Freeform: Shape 29">
              <a:extLst>
                <a:ext uri="{FF2B5EF4-FFF2-40B4-BE49-F238E27FC236}">
                  <a16:creationId xmlns:a16="http://schemas.microsoft.com/office/drawing/2014/main" id="{98FC98B9-2A14-4064-8091-9D2F454A39E6}"/>
                </a:ext>
              </a:extLst>
            </p:cNvPr>
            <p:cNvSpPr/>
            <p:nvPr/>
          </p:nvSpPr>
          <p:spPr>
            <a:xfrm>
              <a:off x="9223375" y="3267239"/>
              <a:ext cx="310514" cy="171450"/>
            </a:xfrm>
            <a:custGeom>
              <a:avLst/>
              <a:gdLst>
                <a:gd name="connsiteX0" fmla="*/ 293370 w 310514"/>
                <a:gd name="connsiteY0" fmla="*/ 51435 h 171450"/>
                <a:gd name="connsiteX1" fmla="*/ 209550 w 310514"/>
                <a:gd name="connsiteY1" fmla="*/ 11430 h 171450"/>
                <a:gd name="connsiteX2" fmla="*/ 139065 w 310514"/>
                <a:gd name="connsiteY2" fmla="*/ 0 h 171450"/>
                <a:gd name="connsiteX3" fmla="*/ 68580 w 310514"/>
                <a:gd name="connsiteY3" fmla="*/ 11430 h 171450"/>
                <a:gd name="connsiteX4" fmla="*/ 34290 w 310514"/>
                <a:gd name="connsiteY4" fmla="*/ 24765 h 171450"/>
                <a:gd name="connsiteX5" fmla="*/ 34290 w 310514"/>
                <a:gd name="connsiteY5" fmla="*/ 26670 h 171450"/>
                <a:gd name="connsiteX6" fmla="*/ 0 w 310514"/>
                <a:gd name="connsiteY6" fmla="*/ 110490 h 171450"/>
                <a:gd name="connsiteX7" fmla="*/ 87630 w 310514"/>
                <a:gd name="connsiteY7" fmla="*/ 154305 h 171450"/>
                <a:gd name="connsiteX8" fmla="*/ 102870 w 310514"/>
                <a:gd name="connsiteY8" fmla="*/ 171450 h 171450"/>
                <a:gd name="connsiteX9" fmla="*/ 310515 w 310514"/>
                <a:gd name="connsiteY9" fmla="*/ 171450 h 171450"/>
                <a:gd name="connsiteX10" fmla="*/ 310515 w 310514"/>
                <a:gd name="connsiteY10" fmla="*/ 85725 h 171450"/>
                <a:gd name="connsiteX11" fmla="*/ 293370 w 310514"/>
                <a:gd name="connsiteY11" fmla="*/ 5143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0514" h="171450">
                  <a:moveTo>
                    <a:pt x="293370" y="51435"/>
                  </a:moveTo>
                  <a:cubicBezTo>
                    <a:pt x="270510" y="32385"/>
                    <a:pt x="240030" y="19050"/>
                    <a:pt x="209550" y="11430"/>
                  </a:cubicBezTo>
                  <a:cubicBezTo>
                    <a:pt x="188595" y="5715"/>
                    <a:pt x="163830" y="0"/>
                    <a:pt x="139065" y="0"/>
                  </a:cubicBezTo>
                  <a:cubicBezTo>
                    <a:pt x="116205" y="0"/>
                    <a:pt x="91440" y="3810"/>
                    <a:pt x="68580" y="11430"/>
                  </a:cubicBezTo>
                  <a:cubicBezTo>
                    <a:pt x="57150" y="15240"/>
                    <a:pt x="45720" y="19050"/>
                    <a:pt x="34290" y="24765"/>
                  </a:cubicBezTo>
                  <a:lnTo>
                    <a:pt x="34290" y="26670"/>
                  </a:lnTo>
                  <a:cubicBezTo>
                    <a:pt x="34290" y="59055"/>
                    <a:pt x="20955" y="89535"/>
                    <a:pt x="0" y="110490"/>
                  </a:cubicBezTo>
                  <a:cubicBezTo>
                    <a:pt x="36195" y="121920"/>
                    <a:pt x="64770" y="137160"/>
                    <a:pt x="87630" y="154305"/>
                  </a:cubicBezTo>
                  <a:cubicBezTo>
                    <a:pt x="93345" y="160020"/>
                    <a:pt x="99060" y="163830"/>
                    <a:pt x="102870" y="171450"/>
                  </a:cubicBezTo>
                  <a:lnTo>
                    <a:pt x="310515" y="171450"/>
                  </a:lnTo>
                  <a:lnTo>
                    <a:pt x="310515" y="85725"/>
                  </a:lnTo>
                  <a:cubicBezTo>
                    <a:pt x="310515" y="72390"/>
                    <a:pt x="304800" y="59055"/>
                    <a:pt x="293370" y="51435"/>
                  </a:cubicBezTo>
                  <a:close/>
                </a:path>
              </a:pathLst>
            </a:custGeom>
            <a:grpFill/>
            <a:ln w="9525" cap="flat">
              <a:noFill/>
              <a:prstDash val="solid"/>
              <a:miter/>
            </a:ln>
          </p:spPr>
          <p:txBody>
            <a:bodyPr rtlCol="0" anchor="ctr"/>
            <a:lstStyle/>
            <a:p>
              <a:endParaRPr lang="en-US">
                <a:solidFill>
                  <a:schemeClr val="tx2"/>
                </a:solidFill>
              </a:endParaRPr>
            </a:p>
          </p:txBody>
        </p:sp>
        <p:sp>
          <p:nvSpPr>
            <p:cNvPr id="31" name="Freeform: Shape 30">
              <a:extLst>
                <a:ext uri="{FF2B5EF4-FFF2-40B4-BE49-F238E27FC236}">
                  <a16:creationId xmlns:a16="http://schemas.microsoft.com/office/drawing/2014/main" id="{C433B237-EF76-413C-988C-B8B757AF2E60}"/>
                </a:ext>
              </a:extLst>
            </p:cNvPr>
            <p:cNvSpPr/>
            <p:nvPr/>
          </p:nvSpPr>
          <p:spPr>
            <a:xfrm>
              <a:off x="8733790" y="3267239"/>
              <a:ext cx="310514" cy="171450"/>
            </a:xfrm>
            <a:custGeom>
              <a:avLst/>
              <a:gdLst>
                <a:gd name="connsiteX0" fmla="*/ 222885 w 310514"/>
                <a:gd name="connsiteY0" fmla="*/ 154305 h 171450"/>
                <a:gd name="connsiteX1" fmla="*/ 222885 w 310514"/>
                <a:gd name="connsiteY1" fmla="*/ 154305 h 171450"/>
                <a:gd name="connsiteX2" fmla="*/ 310515 w 310514"/>
                <a:gd name="connsiteY2" fmla="*/ 110490 h 171450"/>
                <a:gd name="connsiteX3" fmla="*/ 276225 w 310514"/>
                <a:gd name="connsiteY3" fmla="*/ 26670 h 171450"/>
                <a:gd name="connsiteX4" fmla="*/ 276225 w 310514"/>
                <a:gd name="connsiteY4" fmla="*/ 22860 h 171450"/>
                <a:gd name="connsiteX5" fmla="*/ 241935 w 310514"/>
                <a:gd name="connsiteY5" fmla="*/ 11430 h 171450"/>
                <a:gd name="connsiteX6" fmla="*/ 171450 w 310514"/>
                <a:gd name="connsiteY6" fmla="*/ 0 h 171450"/>
                <a:gd name="connsiteX7" fmla="*/ 100965 w 310514"/>
                <a:gd name="connsiteY7" fmla="*/ 11430 h 171450"/>
                <a:gd name="connsiteX8" fmla="*/ 17145 w 310514"/>
                <a:gd name="connsiteY8" fmla="*/ 51435 h 171450"/>
                <a:gd name="connsiteX9" fmla="*/ 0 w 310514"/>
                <a:gd name="connsiteY9" fmla="*/ 85725 h 171450"/>
                <a:gd name="connsiteX10" fmla="*/ 0 w 310514"/>
                <a:gd name="connsiteY10" fmla="*/ 171450 h 171450"/>
                <a:gd name="connsiteX11" fmla="*/ 205740 w 310514"/>
                <a:gd name="connsiteY11" fmla="*/ 171450 h 171450"/>
                <a:gd name="connsiteX12" fmla="*/ 222885 w 310514"/>
                <a:gd name="connsiteY12" fmla="*/ 15430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0514" h="171450">
                  <a:moveTo>
                    <a:pt x="222885" y="154305"/>
                  </a:moveTo>
                  <a:lnTo>
                    <a:pt x="222885" y="154305"/>
                  </a:lnTo>
                  <a:cubicBezTo>
                    <a:pt x="249555" y="135255"/>
                    <a:pt x="280035" y="120015"/>
                    <a:pt x="310515" y="110490"/>
                  </a:cubicBezTo>
                  <a:cubicBezTo>
                    <a:pt x="289560" y="87630"/>
                    <a:pt x="276225" y="59055"/>
                    <a:pt x="276225" y="26670"/>
                  </a:cubicBezTo>
                  <a:cubicBezTo>
                    <a:pt x="276225" y="24765"/>
                    <a:pt x="276225" y="24765"/>
                    <a:pt x="276225" y="22860"/>
                  </a:cubicBezTo>
                  <a:cubicBezTo>
                    <a:pt x="264795" y="19050"/>
                    <a:pt x="253365" y="13335"/>
                    <a:pt x="241935" y="11430"/>
                  </a:cubicBezTo>
                  <a:cubicBezTo>
                    <a:pt x="220980" y="5715"/>
                    <a:pt x="196215" y="0"/>
                    <a:pt x="171450" y="0"/>
                  </a:cubicBezTo>
                  <a:cubicBezTo>
                    <a:pt x="148590" y="0"/>
                    <a:pt x="123825" y="3810"/>
                    <a:pt x="100965" y="11430"/>
                  </a:cubicBezTo>
                  <a:cubicBezTo>
                    <a:pt x="70485" y="20955"/>
                    <a:pt x="41910" y="34290"/>
                    <a:pt x="17145" y="51435"/>
                  </a:cubicBezTo>
                  <a:cubicBezTo>
                    <a:pt x="5715" y="59055"/>
                    <a:pt x="0" y="72390"/>
                    <a:pt x="0" y="85725"/>
                  </a:cubicBezTo>
                  <a:lnTo>
                    <a:pt x="0" y="171450"/>
                  </a:lnTo>
                  <a:lnTo>
                    <a:pt x="205740" y="171450"/>
                  </a:lnTo>
                  <a:cubicBezTo>
                    <a:pt x="211455" y="163830"/>
                    <a:pt x="215265" y="160020"/>
                    <a:pt x="222885" y="154305"/>
                  </a:cubicBezTo>
                  <a:close/>
                </a:path>
              </a:pathLst>
            </a:custGeom>
            <a:grpFill/>
            <a:ln w="9525" cap="flat">
              <a:noFill/>
              <a:prstDash val="solid"/>
              <a:miter/>
            </a:ln>
          </p:spPr>
          <p:txBody>
            <a:bodyPr rtlCol="0" anchor="ctr"/>
            <a:lstStyle/>
            <a:p>
              <a:endParaRPr lang="en-US">
                <a:solidFill>
                  <a:schemeClr val="tx2"/>
                </a:solidFill>
              </a:endParaRPr>
            </a:p>
          </p:txBody>
        </p:sp>
      </p:grpSp>
      <p:sp>
        <p:nvSpPr>
          <p:cNvPr id="33" name="Rectangle 32">
            <a:extLst>
              <a:ext uri="{FF2B5EF4-FFF2-40B4-BE49-F238E27FC236}">
                <a16:creationId xmlns:a16="http://schemas.microsoft.com/office/drawing/2014/main" id="{63C901BD-952F-4E47-B118-E6817C22E858}"/>
              </a:ext>
            </a:extLst>
          </p:cNvPr>
          <p:cNvSpPr/>
          <p:nvPr/>
        </p:nvSpPr>
        <p:spPr>
          <a:xfrm>
            <a:off x="624840" y="3073615"/>
            <a:ext cx="3520440" cy="2711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200"/>
              </a:spcAft>
            </a:pPr>
            <a:r>
              <a:rPr lang="de-DE" sz="2800" dirty="0">
                <a:solidFill>
                  <a:schemeClr val="tx2"/>
                </a:solidFill>
                <a:latin typeface="Source Sans Pro Black" panose="020B0803030403020204" pitchFamily="34" charset="0"/>
                <a:ea typeface="Source Sans Pro Black" panose="020B0803030403020204" pitchFamily="34" charset="0"/>
              </a:rPr>
              <a:t>Specific Questions</a:t>
            </a:r>
          </a:p>
          <a:p>
            <a:pPr algn="ctr"/>
            <a:r>
              <a:rPr lang="de-DE" sz="2400" dirty="0">
                <a:solidFill>
                  <a:schemeClr val="tx1"/>
                </a:solidFill>
                <a:latin typeface="Source Sans Pro" panose="020B0503030403020204" pitchFamily="34" charset="0"/>
                <a:ea typeface="Source Sans Pro" panose="020B0503030403020204" pitchFamily="34" charset="0"/>
              </a:rPr>
              <a:t>Modes </a:t>
            </a:r>
            <a:r>
              <a:rPr lang="de-DE" sz="2400" dirty="0" err="1">
                <a:solidFill>
                  <a:schemeClr val="tx1"/>
                </a:solidFill>
                <a:latin typeface="Source Sans Pro" panose="020B0503030403020204" pitchFamily="34" charset="0"/>
                <a:ea typeface="Source Sans Pro" panose="020B0503030403020204" pitchFamily="34" charset="0"/>
              </a:rPr>
              <a:t>may</a:t>
            </a:r>
            <a:r>
              <a:rPr lang="de-DE" sz="2400" dirty="0">
                <a:solidFill>
                  <a:schemeClr val="tx1"/>
                </a:solidFill>
                <a:latin typeface="Source Sans Pro" panose="020B0503030403020204" pitchFamily="34" charset="0"/>
                <a:ea typeface="Source Sans Pro" panose="020B0503030403020204" pitchFamily="34" charset="0"/>
              </a:rPr>
              <a:t> </a:t>
            </a:r>
            <a:r>
              <a:rPr lang="de-DE" sz="2400" dirty="0" err="1">
                <a:solidFill>
                  <a:schemeClr val="tx1"/>
                </a:solidFill>
                <a:latin typeface="Source Sans Pro" panose="020B0503030403020204" pitchFamily="34" charset="0"/>
                <a:ea typeface="Source Sans Pro" panose="020B0503030403020204" pitchFamily="34" charset="0"/>
              </a:rPr>
              <a:t>have</a:t>
            </a:r>
            <a:r>
              <a:rPr lang="de-DE" sz="2400" dirty="0">
                <a:solidFill>
                  <a:schemeClr val="tx1"/>
                </a:solidFill>
                <a:latin typeface="Source Sans Pro" panose="020B0503030403020204" pitchFamily="34" charset="0"/>
                <a:ea typeface="Source Sans Pro" panose="020B0503030403020204" pitchFamily="34" charset="0"/>
              </a:rPr>
              <a:t> </a:t>
            </a:r>
            <a:r>
              <a:rPr lang="de-DE" sz="2400" dirty="0" err="1">
                <a:solidFill>
                  <a:schemeClr val="tx1"/>
                </a:solidFill>
                <a:latin typeface="Source Sans Pro" panose="020B0503030403020204" pitchFamily="34" charset="0"/>
                <a:ea typeface="Source Sans Pro" panose="020B0503030403020204" pitchFamily="34" charset="0"/>
              </a:rPr>
              <a:t>very</a:t>
            </a:r>
            <a:r>
              <a:rPr lang="de-DE" sz="2400" dirty="0">
                <a:solidFill>
                  <a:schemeClr val="tx1"/>
                </a:solidFill>
                <a:latin typeface="Source Sans Pro" panose="020B0503030403020204" pitchFamily="34" charset="0"/>
                <a:ea typeface="Source Sans Pro" panose="020B0503030403020204" pitchFamily="34" charset="0"/>
              </a:rPr>
              <a:t> different </a:t>
            </a:r>
            <a:r>
              <a:rPr lang="de-DE" sz="2400" dirty="0" err="1">
                <a:solidFill>
                  <a:schemeClr val="tx1"/>
                </a:solidFill>
                <a:latin typeface="Source Sans Pro" panose="020B0503030403020204" pitchFamily="34" charset="0"/>
                <a:ea typeface="Source Sans Pro" panose="020B0503030403020204" pitchFamily="34" charset="0"/>
              </a:rPr>
              <a:t>effects</a:t>
            </a:r>
            <a:r>
              <a:rPr lang="de-DE" sz="2400" dirty="0">
                <a:solidFill>
                  <a:schemeClr val="tx1"/>
                </a:solidFill>
                <a:latin typeface="Source Sans Pro" panose="020B0503030403020204" pitchFamily="34" charset="0"/>
                <a:ea typeface="Source Sans Pro" panose="020B0503030403020204" pitchFamily="34" charset="0"/>
              </a:rPr>
              <a:t> on different </a:t>
            </a:r>
            <a:r>
              <a:rPr lang="de-DE" sz="2400" dirty="0" err="1">
                <a:solidFill>
                  <a:schemeClr val="tx1"/>
                </a:solidFill>
                <a:latin typeface="Source Sans Pro" panose="020B0503030403020204" pitchFamily="34" charset="0"/>
                <a:ea typeface="Source Sans Pro" panose="020B0503030403020204" pitchFamily="34" charset="0"/>
              </a:rPr>
              <a:t>instruments</a:t>
            </a:r>
            <a:endParaRPr lang="de-DE" sz="2400" b="0" dirty="0">
              <a:solidFill>
                <a:schemeClr val="tx1"/>
              </a:solidFill>
              <a:latin typeface="Source Sans Pro" panose="020B0503030403020204" pitchFamily="34" charset="0"/>
              <a:ea typeface="Source Sans Pro" panose="020B0503030403020204" pitchFamily="34" charset="0"/>
            </a:endParaRPr>
          </a:p>
        </p:txBody>
      </p:sp>
      <p:sp>
        <p:nvSpPr>
          <p:cNvPr id="34" name="Rectangle 33">
            <a:extLst>
              <a:ext uri="{FF2B5EF4-FFF2-40B4-BE49-F238E27FC236}">
                <a16:creationId xmlns:a16="http://schemas.microsoft.com/office/drawing/2014/main" id="{20C893A9-029D-4605-B00D-77C289E89A08}"/>
              </a:ext>
            </a:extLst>
          </p:cNvPr>
          <p:cNvSpPr/>
          <p:nvPr/>
        </p:nvSpPr>
        <p:spPr>
          <a:xfrm>
            <a:off x="8046720" y="3073615"/>
            <a:ext cx="3520440" cy="2711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200"/>
              </a:spcAft>
            </a:pPr>
            <a:r>
              <a:rPr lang="de-DE" sz="2800" dirty="0" err="1">
                <a:solidFill>
                  <a:schemeClr val="tx2"/>
                </a:solidFill>
                <a:latin typeface="Source Sans Pro Black" panose="020B0803030403020204" pitchFamily="34" charset="0"/>
                <a:ea typeface="Source Sans Pro Black" panose="020B0803030403020204" pitchFamily="34" charset="0"/>
              </a:rPr>
              <a:t>Respondents</a:t>
            </a:r>
            <a:endParaRPr lang="de-DE" sz="2800" dirty="0">
              <a:solidFill>
                <a:schemeClr val="tx2"/>
              </a:solidFill>
              <a:latin typeface="Source Sans Pro Black" panose="020B0803030403020204" pitchFamily="34" charset="0"/>
              <a:ea typeface="Source Sans Pro Black" panose="020B0803030403020204" pitchFamily="34" charset="0"/>
            </a:endParaRPr>
          </a:p>
          <a:p>
            <a:pPr algn="ctr">
              <a:spcAft>
                <a:spcPts val="600"/>
              </a:spcAft>
            </a:pPr>
            <a:r>
              <a:rPr lang="de-DE" sz="2400" dirty="0" err="1">
                <a:solidFill>
                  <a:schemeClr val="tx1"/>
                </a:solidFill>
                <a:latin typeface="Source Sans Pro" panose="020B0503030403020204" pitchFamily="34" charset="0"/>
                <a:ea typeface="Source Sans Pro" panose="020B0503030403020204" pitchFamily="34" charset="0"/>
              </a:rPr>
              <a:t>Specific</a:t>
            </a:r>
            <a:r>
              <a:rPr lang="de-DE" sz="2400" dirty="0">
                <a:solidFill>
                  <a:schemeClr val="tx1"/>
                </a:solidFill>
                <a:latin typeface="Source Sans Pro" panose="020B0503030403020204" pitchFamily="34" charset="0"/>
                <a:ea typeface="Source Sans Pro" panose="020B0503030403020204" pitchFamily="34" charset="0"/>
              </a:rPr>
              <a:t> </a:t>
            </a:r>
            <a:r>
              <a:rPr lang="de-DE" sz="2400" dirty="0" err="1">
                <a:solidFill>
                  <a:schemeClr val="tx1"/>
                </a:solidFill>
                <a:latin typeface="Source Sans Pro" panose="020B0503030403020204" pitchFamily="34" charset="0"/>
                <a:ea typeface="Source Sans Pro" panose="020B0503030403020204" pitchFamily="34" charset="0"/>
              </a:rPr>
              <a:t>respondents</a:t>
            </a:r>
            <a:r>
              <a:rPr lang="de-DE" sz="2400" dirty="0">
                <a:solidFill>
                  <a:schemeClr val="tx1"/>
                </a:solidFill>
                <a:latin typeface="Source Sans Pro" panose="020B0503030403020204" pitchFamily="34" charset="0"/>
                <a:ea typeface="Source Sans Pro" panose="020B0503030403020204" pitchFamily="34" charset="0"/>
              </a:rPr>
              <a:t> </a:t>
            </a:r>
            <a:r>
              <a:rPr lang="de-DE" sz="2400" dirty="0" err="1">
                <a:solidFill>
                  <a:schemeClr val="tx1"/>
                </a:solidFill>
                <a:latin typeface="Source Sans Pro" panose="020B0503030403020204" pitchFamily="34" charset="0"/>
                <a:ea typeface="Source Sans Pro" panose="020B0503030403020204" pitchFamily="34" charset="0"/>
              </a:rPr>
              <a:t>or</a:t>
            </a:r>
            <a:r>
              <a:rPr lang="de-DE" sz="2400" dirty="0">
                <a:solidFill>
                  <a:schemeClr val="tx1"/>
                </a:solidFill>
                <a:latin typeface="Source Sans Pro" panose="020B0503030403020204" pitchFamily="34" charset="0"/>
                <a:ea typeface="Source Sans Pro" panose="020B0503030403020204" pitchFamily="34" charset="0"/>
              </a:rPr>
              <a:t> </a:t>
            </a:r>
            <a:r>
              <a:rPr lang="de-DE" sz="2400" dirty="0" err="1">
                <a:solidFill>
                  <a:schemeClr val="tx1"/>
                </a:solidFill>
                <a:latin typeface="Source Sans Pro" panose="020B0503030403020204" pitchFamily="34" charset="0"/>
                <a:ea typeface="Source Sans Pro" panose="020B0503030403020204" pitchFamily="34" charset="0"/>
              </a:rPr>
              <a:t>specific</a:t>
            </a:r>
            <a:r>
              <a:rPr lang="de-DE" sz="2400" dirty="0">
                <a:solidFill>
                  <a:schemeClr val="tx1"/>
                </a:solidFill>
                <a:latin typeface="Source Sans Pro" panose="020B0503030403020204" pitchFamily="34" charset="0"/>
                <a:ea typeface="Source Sans Pro" panose="020B0503030403020204" pitchFamily="34" charset="0"/>
              </a:rPr>
              <a:t> </a:t>
            </a:r>
            <a:r>
              <a:rPr lang="de-DE" sz="2400" dirty="0" err="1">
                <a:solidFill>
                  <a:schemeClr val="tx1"/>
                </a:solidFill>
                <a:latin typeface="Source Sans Pro" panose="020B0503030403020204" pitchFamily="34" charset="0"/>
                <a:ea typeface="Source Sans Pro" panose="020B0503030403020204" pitchFamily="34" charset="0"/>
              </a:rPr>
              <a:t>suppopulations</a:t>
            </a:r>
            <a:r>
              <a:rPr lang="de-DE" sz="2400" dirty="0">
                <a:solidFill>
                  <a:schemeClr val="tx1"/>
                </a:solidFill>
                <a:latin typeface="Source Sans Pro" panose="020B0503030403020204" pitchFamily="34" charset="0"/>
                <a:ea typeface="Source Sans Pro" panose="020B0503030403020204" pitchFamily="34" charset="0"/>
              </a:rPr>
              <a:t> </a:t>
            </a:r>
            <a:r>
              <a:rPr lang="de-DE" sz="2400" dirty="0" err="1">
                <a:solidFill>
                  <a:schemeClr val="tx1"/>
                </a:solidFill>
                <a:latin typeface="Source Sans Pro" panose="020B0503030403020204" pitchFamily="34" charset="0"/>
                <a:ea typeface="Source Sans Pro" panose="020B0503030403020204" pitchFamily="34" charset="0"/>
              </a:rPr>
              <a:t>may</a:t>
            </a:r>
            <a:r>
              <a:rPr lang="de-DE" sz="2400" dirty="0">
                <a:solidFill>
                  <a:schemeClr val="tx1"/>
                </a:solidFill>
                <a:latin typeface="Source Sans Pro" panose="020B0503030403020204" pitchFamily="34" charset="0"/>
                <a:ea typeface="Source Sans Pro" panose="020B0503030403020204" pitchFamily="34" charset="0"/>
              </a:rPr>
              <a:t> </a:t>
            </a:r>
            <a:r>
              <a:rPr lang="de-DE" sz="2400" dirty="0" err="1">
                <a:solidFill>
                  <a:schemeClr val="tx1"/>
                </a:solidFill>
                <a:latin typeface="Source Sans Pro" panose="020B0503030403020204" pitchFamily="34" charset="0"/>
                <a:ea typeface="Source Sans Pro" panose="020B0503030403020204" pitchFamily="34" charset="0"/>
              </a:rPr>
              <a:t>react</a:t>
            </a:r>
            <a:r>
              <a:rPr lang="de-DE" sz="2400" dirty="0">
                <a:solidFill>
                  <a:schemeClr val="tx1"/>
                </a:solidFill>
                <a:latin typeface="Source Sans Pro" panose="020B0503030403020204" pitchFamily="34" charset="0"/>
                <a:ea typeface="Source Sans Pro" panose="020B0503030403020204" pitchFamily="34" charset="0"/>
              </a:rPr>
              <a:t> </a:t>
            </a:r>
            <a:r>
              <a:rPr lang="de-DE" sz="2400" dirty="0" err="1">
                <a:solidFill>
                  <a:schemeClr val="tx1"/>
                </a:solidFill>
                <a:latin typeface="Source Sans Pro" panose="020B0503030403020204" pitchFamily="34" charset="0"/>
                <a:ea typeface="Source Sans Pro" panose="020B0503030403020204" pitchFamily="34" charset="0"/>
              </a:rPr>
              <a:t>differently</a:t>
            </a:r>
            <a:r>
              <a:rPr lang="de-DE" sz="2400" dirty="0">
                <a:solidFill>
                  <a:schemeClr val="tx1"/>
                </a:solidFill>
                <a:latin typeface="Source Sans Pro" panose="020B0503030403020204" pitchFamily="34" charset="0"/>
                <a:ea typeface="Source Sans Pro" panose="020B0503030403020204" pitchFamily="34" charset="0"/>
              </a:rPr>
              <a:t> </a:t>
            </a:r>
            <a:r>
              <a:rPr lang="de-DE" sz="2400" dirty="0" err="1">
                <a:solidFill>
                  <a:schemeClr val="tx1"/>
                </a:solidFill>
                <a:latin typeface="Source Sans Pro" panose="020B0503030403020204" pitchFamily="34" charset="0"/>
                <a:ea typeface="Source Sans Pro" panose="020B0503030403020204" pitchFamily="34" charset="0"/>
              </a:rPr>
              <a:t>to</a:t>
            </a:r>
            <a:r>
              <a:rPr lang="de-DE" sz="2400" dirty="0">
                <a:solidFill>
                  <a:schemeClr val="tx1"/>
                </a:solidFill>
                <a:latin typeface="Source Sans Pro" panose="020B0503030403020204" pitchFamily="34" charset="0"/>
                <a:ea typeface="Source Sans Pro" panose="020B0503030403020204" pitchFamily="34" charset="0"/>
              </a:rPr>
              <a:t> different </a:t>
            </a:r>
            <a:r>
              <a:rPr lang="de-DE" sz="2400" dirty="0" err="1">
                <a:solidFill>
                  <a:schemeClr val="tx1"/>
                </a:solidFill>
                <a:latin typeface="Source Sans Pro" panose="020B0503030403020204" pitchFamily="34" charset="0"/>
                <a:ea typeface="Source Sans Pro" panose="020B0503030403020204" pitchFamily="34" charset="0"/>
              </a:rPr>
              <a:t>modes</a:t>
            </a:r>
            <a:endParaRPr lang="de-DE" sz="2400" dirty="0">
              <a:solidFill>
                <a:schemeClr val="tx1"/>
              </a:solidFill>
              <a:latin typeface="Source Sans Pro" panose="020B0503030403020204" pitchFamily="34" charset="0"/>
              <a:ea typeface="Source Sans Pro" panose="020B0503030403020204" pitchFamily="34" charset="0"/>
            </a:endParaRPr>
          </a:p>
        </p:txBody>
      </p:sp>
      <p:sp>
        <p:nvSpPr>
          <p:cNvPr id="35" name="Rectangle 34">
            <a:extLst>
              <a:ext uri="{FF2B5EF4-FFF2-40B4-BE49-F238E27FC236}">
                <a16:creationId xmlns:a16="http://schemas.microsoft.com/office/drawing/2014/main" id="{E0C4E08D-B19E-416B-B210-B17416DECEB4}"/>
              </a:ext>
            </a:extLst>
          </p:cNvPr>
          <p:cNvSpPr/>
          <p:nvPr/>
        </p:nvSpPr>
        <p:spPr>
          <a:xfrm>
            <a:off x="4335780" y="3073615"/>
            <a:ext cx="3520440" cy="2711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200"/>
              </a:spcAft>
            </a:pPr>
            <a:r>
              <a:rPr lang="de-DE" sz="2800" dirty="0">
                <a:solidFill>
                  <a:schemeClr val="tx2"/>
                </a:solidFill>
                <a:latin typeface="Source Sans Pro Black" panose="020B0803030403020204" pitchFamily="34" charset="0"/>
                <a:ea typeface="Source Sans Pro Black" panose="020B0803030403020204" pitchFamily="34" charset="0"/>
              </a:rPr>
              <a:t>Countries / Cultures</a:t>
            </a:r>
          </a:p>
          <a:p>
            <a:pPr algn="ctr">
              <a:spcAft>
                <a:spcPts val="600"/>
              </a:spcAft>
            </a:pPr>
            <a:r>
              <a:rPr lang="de-DE" sz="2400" dirty="0">
                <a:solidFill>
                  <a:schemeClr val="tx1"/>
                </a:solidFill>
                <a:latin typeface="Source Sans Pro" panose="020B0503030403020204" pitchFamily="34" charset="0"/>
                <a:ea typeface="Source Sans Pro" panose="020B0503030403020204" pitchFamily="34" charset="0"/>
              </a:rPr>
              <a:t>Modes </a:t>
            </a:r>
            <a:r>
              <a:rPr lang="de-DE" sz="2400" dirty="0" err="1">
                <a:solidFill>
                  <a:schemeClr val="tx1"/>
                </a:solidFill>
                <a:latin typeface="Source Sans Pro" panose="020B0503030403020204" pitchFamily="34" charset="0"/>
                <a:ea typeface="Source Sans Pro" panose="020B0503030403020204" pitchFamily="34" charset="0"/>
              </a:rPr>
              <a:t>may</a:t>
            </a:r>
            <a:r>
              <a:rPr lang="de-DE" sz="2400" dirty="0">
                <a:solidFill>
                  <a:schemeClr val="tx1"/>
                </a:solidFill>
                <a:latin typeface="Source Sans Pro" panose="020B0503030403020204" pitchFamily="34" charset="0"/>
                <a:ea typeface="Source Sans Pro" panose="020B0503030403020204" pitchFamily="34" charset="0"/>
              </a:rPr>
              <a:t> </a:t>
            </a:r>
            <a:r>
              <a:rPr lang="de-DE" sz="2400" dirty="0" err="1">
                <a:solidFill>
                  <a:schemeClr val="tx1"/>
                </a:solidFill>
                <a:latin typeface="Source Sans Pro" panose="020B0503030403020204" pitchFamily="34" charset="0"/>
                <a:ea typeface="Source Sans Pro" panose="020B0503030403020204" pitchFamily="34" charset="0"/>
              </a:rPr>
              <a:t>have</a:t>
            </a:r>
            <a:r>
              <a:rPr lang="de-DE" sz="2400" dirty="0">
                <a:solidFill>
                  <a:schemeClr val="tx1"/>
                </a:solidFill>
                <a:latin typeface="Source Sans Pro" panose="020B0503030403020204" pitchFamily="34" charset="0"/>
                <a:ea typeface="Source Sans Pro" panose="020B0503030403020204" pitchFamily="34" charset="0"/>
              </a:rPr>
              <a:t> different </a:t>
            </a:r>
            <a:r>
              <a:rPr lang="de-DE" sz="2400" dirty="0" err="1">
                <a:solidFill>
                  <a:schemeClr val="tx1"/>
                </a:solidFill>
                <a:latin typeface="Source Sans Pro" panose="020B0503030403020204" pitchFamily="34" charset="0"/>
                <a:ea typeface="Source Sans Pro" panose="020B0503030403020204" pitchFamily="34" charset="0"/>
              </a:rPr>
              <a:t>effects</a:t>
            </a:r>
            <a:r>
              <a:rPr lang="de-DE" sz="2400" dirty="0">
                <a:solidFill>
                  <a:schemeClr val="tx1"/>
                </a:solidFill>
                <a:latin typeface="Source Sans Pro" panose="020B0503030403020204" pitchFamily="34" charset="0"/>
                <a:ea typeface="Source Sans Pro" panose="020B0503030403020204" pitchFamily="34" charset="0"/>
              </a:rPr>
              <a:t> in different countries / </a:t>
            </a:r>
            <a:r>
              <a:rPr lang="de-DE" sz="2400" dirty="0" err="1">
                <a:solidFill>
                  <a:schemeClr val="tx1"/>
                </a:solidFill>
                <a:latin typeface="Source Sans Pro" panose="020B0503030403020204" pitchFamily="34" charset="0"/>
                <a:ea typeface="Source Sans Pro" panose="020B0503030403020204" pitchFamily="34" charset="0"/>
              </a:rPr>
              <a:t>cultures</a:t>
            </a:r>
            <a:r>
              <a:rPr lang="de-DE" sz="2400" dirty="0">
                <a:solidFill>
                  <a:schemeClr val="tx1"/>
                </a:solidFill>
                <a:latin typeface="Source Sans Pro" panose="020B0503030403020204" pitchFamily="34" charset="0"/>
                <a:ea typeface="Source Sans Pro" panose="020B0503030403020204" pitchFamily="34" charset="0"/>
              </a:rPr>
              <a:t> / </a:t>
            </a:r>
            <a:r>
              <a:rPr lang="de-DE" sz="2400" dirty="0" err="1">
                <a:solidFill>
                  <a:schemeClr val="tx1"/>
                </a:solidFill>
                <a:latin typeface="Source Sans Pro" panose="020B0503030403020204" pitchFamily="34" charset="0"/>
                <a:ea typeface="Source Sans Pro" panose="020B0503030403020204" pitchFamily="34" charset="0"/>
              </a:rPr>
              <a:t>languages</a:t>
            </a:r>
            <a:endParaRPr lang="de-DE" sz="2400" dirty="0">
              <a:solidFill>
                <a:schemeClr val="tx1"/>
              </a:solidFill>
              <a:latin typeface="Source Sans Pro" panose="020B0503030403020204" pitchFamily="34" charset="0"/>
              <a:ea typeface="Source Sans Pro" panose="020B0503030403020204" pitchFamily="34" charset="0"/>
            </a:endParaRPr>
          </a:p>
        </p:txBody>
      </p:sp>
      <p:sp>
        <p:nvSpPr>
          <p:cNvPr id="3" name="Foliennummernplatzhalter 2">
            <a:extLst>
              <a:ext uri="{FF2B5EF4-FFF2-40B4-BE49-F238E27FC236}">
                <a16:creationId xmlns:a16="http://schemas.microsoft.com/office/drawing/2014/main" id="{14E2CE8C-2407-4E52-BF20-B4144FF72AE8}"/>
              </a:ext>
            </a:extLst>
          </p:cNvPr>
          <p:cNvSpPr>
            <a:spLocks noGrp="1"/>
          </p:cNvSpPr>
          <p:nvPr>
            <p:ph type="sldNum" sz="quarter" idx="12"/>
          </p:nvPr>
        </p:nvSpPr>
        <p:spPr/>
        <p:txBody>
          <a:bodyPr/>
          <a:lstStyle/>
          <a:p>
            <a:fld id="{90C2389C-3430-4069-9E08-8BBDF98C334F}" type="slidenum">
              <a:rPr lang="en-US" smtClean="0"/>
              <a:t>38</a:t>
            </a:fld>
            <a:endParaRPr lang="en-US" dirty="0"/>
          </a:p>
        </p:txBody>
      </p:sp>
    </p:spTree>
    <p:extLst>
      <p:ext uri="{BB962C8B-B14F-4D97-AF65-F5344CB8AC3E}">
        <p14:creationId xmlns:p14="http://schemas.microsoft.com/office/powerpoint/2010/main" val="42394395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775569-6612-4E55-AF4D-0B8BFC79DE7E}"/>
              </a:ext>
            </a:extLst>
          </p:cNvPr>
          <p:cNvSpPr>
            <a:spLocks noGrp="1"/>
          </p:cNvSpPr>
          <p:nvPr>
            <p:ph type="title"/>
          </p:nvPr>
        </p:nvSpPr>
        <p:spPr>
          <a:xfrm>
            <a:off x="838200" y="616441"/>
            <a:ext cx="10515600" cy="932596"/>
          </a:xfrm>
        </p:spPr>
        <p:txBody>
          <a:bodyPr>
            <a:normAutofit/>
          </a:bodyPr>
          <a:lstStyle/>
          <a:p>
            <a:r>
              <a:rPr lang="de-DE" dirty="0" err="1"/>
              <a:t>Healthy</a:t>
            </a:r>
            <a:r>
              <a:rPr lang="de-DE" dirty="0"/>
              <a:t> </a:t>
            </a:r>
            <a:r>
              <a:rPr lang="de-DE" dirty="0" err="1"/>
              <a:t>Pragmatism</a:t>
            </a:r>
            <a:endParaRPr lang="en-US" dirty="0"/>
          </a:p>
        </p:txBody>
      </p:sp>
      <p:sp>
        <p:nvSpPr>
          <p:cNvPr id="3" name="Inhaltsplatzhalter 2">
            <a:extLst>
              <a:ext uri="{FF2B5EF4-FFF2-40B4-BE49-F238E27FC236}">
                <a16:creationId xmlns:a16="http://schemas.microsoft.com/office/drawing/2014/main" id="{FBC9B1F4-C516-4E69-8C75-D931955D782A}"/>
              </a:ext>
            </a:extLst>
          </p:cNvPr>
          <p:cNvSpPr>
            <a:spLocks noGrp="1"/>
          </p:cNvSpPr>
          <p:nvPr>
            <p:ph idx="1"/>
          </p:nvPr>
        </p:nvSpPr>
        <p:spPr>
          <a:xfrm>
            <a:off x="838200" y="1863725"/>
            <a:ext cx="10515600" cy="4351338"/>
          </a:xfrm>
        </p:spPr>
        <p:txBody>
          <a:bodyPr/>
          <a:lstStyle/>
          <a:p>
            <a:r>
              <a:rPr lang="de-DE" dirty="0"/>
              <a:t>Modes </a:t>
            </a:r>
            <a:r>
              <a:rPr lang="de-DE" b="1" dirty="0" err="1"/>
              <a:t>can</a:t>
            </a:r>
            <a:r>
              <a:rPr lang="de-DE" dirty="0"/>
              <a:t> matter, but </a:t>
            </a:r>
            <a:r>
              <a:rPr lang="de-DE" dirty="0" err="1"/>
              <a:t>they</a:t>
            </a:r>
            <a:r>
              <a:rPr lang="de-DE" dirty="0"/>
              <a:t> </a:t>
            </a:r>
            <a:r>
              <a:rPr lang="de-DE" b="1" dirty="0"/>
              <a:t>do not </a:t>
            </a:r>
            <a:r>
              <a:rPr lang="de-DE" b="1" dirty="0" err="1"/>
              <a:t>have</a:t>
            </a:r>
            <a:r>
              <a:rPr lang="de-DE" b="1" dirty="0"/>
              <a:t> </a:t>
            </a:r>
            <a:r>
              <a:rPr lang="de-DE" b="1" dirty="0" err="1"/>
              <a:t>to</a:t>
            </a:r>
            <a:r>
              <a:rPr lang="de-DE" b="1" dirty="0"/>
              <a:t> </a:t>
            </a:r>
            <a:r>
              <a:rPr lang="de-DE" dirty="0"/>
              <a:t>matter</a:t>
            </a:r>
          </a:p>
          <a:p>
            <a:endParaRPr lang="de-DE" dirty="0"/>
          </a:p>
          <a:p>
            <a:r>
              <a:rPr lang="de-DE" b="1" dirty="0" err="1"/>
              <a:t>Comparability</a:t>
            </a:r>
            <a:r>
              <a:rPr lang="de-DE" dirty="0"/>
              <a:t> </a:t>
            </a:r>
            <a:r>
              <a:rPr lang="de-DE" dirty="0" err="1"/>
              <a:t>brings</a:t>
            </a:r>
            <a:r>
              <a:rPr lang="de-DE" dirty="0"/>
              <a:t> </a:t>
            </a:r>
            <a:r>
              <a:rPr lang="de-DE" dirty="0" err="1"/>
              <a:t>methodological</a:t>
            </a:r>
            <a:r>
              <a:rPr lang="de-DE" dirty="0"/>
              <a:t> </a:t>
            </a:r>
            <a:r>
              <a:rPr lang="de-DE" dirty="0" err="1"/>
              <a:t>issues</a:t>
            </a:r>
            <a:r>
              <a:rPr lang="de-DE" dirty="0"/>
              <a:t> </a:t>
            </a:r>
            <a:r>
              <a:rPr lang="de-DE" dirty="0" err="1"/>
              <a:t>into</a:t>
            </a:r>
            <a:r>
              <a:rPr lang="de-DE" dirty="0"/>
              <a:t> </a:t>
            </a:r>
            <a:r>
              <a:rPr lang="de-DE" b="1" dirty="0"/>
              <a:t>sharp </a:t>
            </a:r>
            <a:r>
              <a:rPr lang="de-DE" b="1" dirty="0" err="1"/>
              <a:t>contrast</a:t>
            </a:r>
            <a:r>
              <a:rPr lang="de-DE" dirty="0"/>
              <a:t>. </a:t>
            </a:r>
            <a:r>
              <a:rPr lang="de-DE" dirty="0" err="1"/>
              <a:t>However</a:t>
            </a:r>
            <a:r>
              <a:rPr lang="de-DE" dirty="0"/>
              <a:t>, </a:t>
            </a:r>
            <a:r>
              <a:rPr lang="de-DE" dirty="0" err="1"/>
              <a:t>we</a:t>
            </a:r>
            <a:r>
              <a:rPr lang="de-DE" dirty="0"/>
              <a:t> </a:t>
            </a:r>
            <a:r>
              <a:rPr lang="de-DE" dirty="0" err="1"/>
              <a:t>should</a:t>
            </a:r>
            <a:r>
              <a:rPr lang="de-DE" dirty="0"/>
              <a:t> not </a:t>
            </a:r>
            <a:r>
              <a:rPr lang="de-DE" dirty="0" err="1"/>
              <a:t>be</a:t>
            </a:r>
            <a:r>
              <a:rPr lang="de-DE" dirty="0"/>
              <a:t> </a:t>
            </a:r>
            <a:r>
              <a:rPr lang="de-DE" dirty="0" err="1"/>
              <a:t>stricter</a:t>
            </a:r>
            <a:r>
              <a:rPr lang="de-DE" dirty="0"/>
              <a:t> in </a:t>
            </a:r>
            <a:r>
              <a:rPr lang="de-DE" dirty="0" err="1"/>
              <a:t>comparability</a:t>
            </a:r>
            <a:r>
              <a:rPr lang="de-DE" dirty="0"/>
              <a:t> </a:t>
            </a:r>
            <a:r>
              <a:rPr lang="de-DE" dirty="0" err="1"/>
              <a:t>than</a:t>
            </a:r>
            <a:r>
              <a:rPr lang="de-DE" dirty="0"/>
              <a:t> </a:t>
            </a:r>
            <a:r>
              <a:rPr lang="de-DE" dirty="0" err="1"/>
              <a:t>we</a:t>
            </a:r>
            <a:r>
              <a:rPr lang="de-DE" dirty="0"/>
              <a:t> </a:t>
            </a:r>
            <a:r>
              <a:rPr lang="de-DE" dirty="0" err="1"/>
              <a:t>are</a:t>
            </a:r>
            <a:r>
              <a:rPr lang="de-DE" dirty="0"/>
              <a:t> in single-mode </a:t>
            </a:r>
            <a:r>
              <a:rPr lang="de-DE" dirty="0" err="1"/>
              <a:t>data</a:t>
            </a:r>
            <a:r>
              <a:rPr lang="de-DE" dirty="0"/>
              <a:t> </a:t>
            </a:r>
          </a:p>
          <a:p>
            <a:endParaRPr lang="de-DE" dirty="0"/>
          </a:p>
          <a:p>
            <a:r>
              <a:rPr lang="de-DE" b="1" dirty="0" err="1"/>
              <a:t>Quantifying</a:t>
            </a:r>
            <a:r>
              <a:rPr lang="de-DE" b="1" dirty="0"/>
              <a:t> </a:t>
            </a:r>
            <a:r>
              <a:rPr lang="de-DE" b="1" dirty="0" err="1"/>
              <a:t>issues</a:t>
            </a:r>
            <a:r>
              <a:rPr lang="de-DE" b="1" dirty="0"/>
              <a:t> </a:t>
            </a:r>
            <a:r>
              <a:rPr lang="de-DE" dirty="0" err="1"/>
              <a:t>is</a:t>
            </a:r>
            <a:r>
              <a:rPr lang="de-DE" dirty="0"/>
              <a:t> </a:t>
            </a:r>
            <a:r>
              <a:rPr lang="de-DE" dirty="0" err="1"/>
              <a:t>often</a:t>
            </a:r>
            <a:r>
              <a:rPr lang="de-DE" dirty="0"/>
              <a:t> all </a:t>
            </a:r>
            <a:r>
              <a:rPr lang="de-DE" dirty="0" err="1"/>
              <a:t>it</a:t>
            </a:r>
            <a:r>
              <a:rPr lang="de-DE" dirty="0"/>
              <a:t> </a:t>
            </a:r>
            <a:r>
              <a:rPr lang="de-DE" dirty="0" err="1"/>
              <a:t>takes</a:t>
            </a:r>
            <a:r>
              <a:rPr lang="de-DE" dirty="0"/>
              <a:t> </a:t>
            </a:r>
            <a:r>
              <a:rPr lang="de-DE" dirty="0" err="1"/>
              <a:t>to</a:t>
            </a:r>
            <a:r>
              <a:rPr lang="de-DE" dirty="0"/>
              <a:t> </a:t>
            </a:r>
            <a:r>
              <a:rPr lang="de-DE" b="1" dirty="0" err="1"/>
              <a:t>mitigate</a:t>
            </a:r>
            <a:r>
              <a:rPr lang="de-DE" b="1" dirty="0"/>
              <a:t> </a:t>
            </a:r>
            <a:r>
              <a:rPr lang="de-DE" b="1" dirty="0" err="1"/>
              <a:t>issues</a:t>
            </a:r>
            <a:endParaRPr lang="de-DE" b="1" dirty="0"/>
          </a:p>
        </p:txBody>
      </p:sp>
      <p:grpSp>
        <p:nvGrpSpPr>
          <p:cNvPr id="14" name="Grafik 12" descr="Offene Hand mit Pflanze Silhouette">
            <a:extLst>
              <a:ext uri="{FF2B5EF4-FFF2-40B4-BE49-F238E27FC236}">
                <a16:creationId xmlns:a16="http://schemas.microsoft.com/office/drawing/2014/main" id="{0119B110-F171-444F-BE9A-6D4789C936C8}"/>
              </a:ext>
            </a:extLst>
          </p:cNvPr>
          <p:cNvGrpSpPr/>
          <p:nvPr/>
        </p:nvGrpSpPr>
        <p:grpSpPr>
          <a:xfrm>
            <a:off x="9495059" y="542925"/>
            <a:ext cx="2110926" cy="1628558"/>
            <a:chOff x="9699200" y="286739"/>
            <a:chExt cx="1416893" cy="1093120"/>
          </a:xfrm>
          <a:solidFill>
            <a:schemeClr val="tx2"/>
          </a:solidFill>
        </p:grpSpPr>
        <p:sp>
          <p:nvSpPr>
            <p:cNvPr id="15" name="Freihandform: Form 14">
              <a:extLst>
                <a:ext uri="{FF2B5EF4-FFF2-40B4-BE49-F238E27FC236}">
                  <a16:creationId xmlns:a16="http://schemas.microsoft.com/office/drawing/2014/main" id="{8CC580A2-3D54-48F7-94E6-73DCC302C805}"/>
                </a:ext>
              </a:extLst>
            </p:cNvPr>
            <p:cNvSpPr/>
            <p:nvPr/>
          </p:nvSpPr>
          <p:spPr>
            <a:xfrm>
              <a:off x="9699200" y="892410"/>
              <a:ext cx="992036" cy="266370"/>
            </a:xfrm>
            <a:custGeom>
              <a:avLst/>
              <a:gdLst>
                <a:gd name="connsiteX0" fmla="*/ 535710 w 992036"/>
                <a:gd name="connsiteY0" fmla="*/ 31471 h 266370"/>
                <a:gd name="connsiteX1" fmla="*/ 913360 w 992036"/>
                <a:gd name="connsiteY1" fmla="*/ 31471 h 266370"/>
                <a:gd name="connsiteX2" fmla="*/ 960566 w 992036"/>
                <a:gd name="connsiteY2" fmla="*/ 78677 h 266370"/>
                <a:gd name="connsiteX3" fmla="*/ 913360 w 992036"/>
                <a:gd name="connsiteY3" fmla="*/ 125883 h 266370"/>
                <a:gd name="connsiteX4" fmla="*/ 630122 w 992036"/>
                <a:gd name="connsiteY4" fmla="*/ 125883 h 266370"/>
                <a:gd name="connsiteX5" fmla="*/ 614387 w 992036"/>
                <a:gd name="connsiteY5" fmla="*/ 141619 h 266370"/>
                <a:gd name="connsiteX6" fmla="*/ 630122 w 992036"/>
                <a:gd name="connsiteY6" fmla="*/ 157354 h 266370"/>
                <a:gd name="connsiteX7" fmla="*/ 913360 w 992036"/>
                <a:gd name="connsiteY7" fmla="*/ 157354 h 266370"/>
                <a:gd name="connsiteX8" fmla="*/ 992037 w 992036"/>
                <a:gd name="connsiteY8" fmla="*/ 78677 h 266370"/>
                <a:gd name="connsiteX9" fmla="*/ 913360 w 992036"/>
                <a:gd name="connsiteY9" fmla="*/ 0 h 266370"/>
                <a:gd name="connsiteX10" fmla="*/ 535710 w 992036"/>
                <a:gd name="connsiteY10" fmla="*/ 0 h 266370"/>
                <a:gd name="connsiteX11" fmla="*/ 454924 w 992036"/>
                <a:gd name="connsiteY11" fmla="*/ 22030 h 266370"/>
                <a:gd name="connsiteX12" fmla="*/ 9564 w 992036"/>
                <a:gd name="connsiteY12" fmla="*/ 236157 h 266370"/>
                <a:gd name="connsiteX13" fmla="*/ 1266 w 992036"/>
                <a:gd name="connsiteY13" fmla="*/ 256805 h 266370"/>
                <a:gd name="connsiteX14" fmla="*/ 21915 w 992036"/>
                <a:gd name="connsiteY14" fmla="*/ 265104 h 266370"/>
                <a:gd name="connsiteX15" fmla="*/ 23207 w 992036"/>
                <a:gd name="connsiteY15" fmla="*/ 264481 h 266370"/>
                <a:gd name="connsiteX16" fmla="*/ 469511 w 992036"/>
                <a:gd name="connsiteY16" fmla="*/ 49850 h 266370"/>
                <a:gd name="connsiteX17" fmla="*/ 535710 w 992036"/>
                <a:gd name="connsiteY17" fmla="*/ 31471 h 266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92036" h="266370">
                  <a:moveTo>
                    <a:pt x="535710" y="31471"/>
                  </a:moveTo>
                  <a:lnTo>
                    <a:pt x="913360" y="31471"/>
                  </a:lnTo>
                  <a:cubicBezTo>
                    <a:pt x="939432" y="31471"/>
                    <a:pt x="960566" y="52605"/>
                    <a:pt x="960566" y="78677"/>
                  </a:cubicBezTo>
                  <a:cubicBezTo>
                    <a:pt x="960566" y="104749"/>
                    <a:pt x="939432" y="125883"/>
                    <a:pt x="913360" y="125883"/>
                  </a:cubicBezTo>
                  <a:lnTo>
                    <a:pt x="630122" y="125883"/>
                  </a:lnTo>
                  <a:cubicBezTo>
                    <a:pt x="621431" y="125883"/>
                    <a:pt x="614387" y="132928"/>
                    <a:pt x="614387" y="141619"/>
                  </a:cubicBezTo>
                  <a:cubicBezTo>
                    <a:pt x="614387" y="150309"/>
                    <a:pt x="621431" y="157354"/>
                    <a:pt x="630122" y="157354"/>
                  </a:cubicBezTo>
                  <a:lnTo>
                    <a:pt x="913360" y="157354"/>
                  </a:lnTo>
                  <a:cubicBezTo>
                    <a:pt x="956811" y="157354"/>
                    <a:pt x="992037" y="122129"/>
                    <a:pt x="992037" y="78677"/>
                  </a:cubicBezTo>
                  <a:cubicBezTo>
                    <a:pt x="992037" y="35225"/>
                    <a:pt x="956811" y="0"/>
                    <a:pt x="913360" y="0"/>
                  </a:cubicBezTo>
                  <a:lnTo>
                    <a:pt x="535710" y="0"/>
                  </a:lnTo>
                  <a:cubicBezTo>
                    <a:pt x="507329" y="236"/>
                    <a:pt x="479495" y="7827"/>
                    <a:pt x="454924" y="22030"/>
                  </a:cubicBezTo>
                  <a:lnTo>
                    <a:pt x="9564" y="236157"/>
                  </a:lnTo>
                  <a:cubicBezTo>
                    <a:pt x="1571" y="239567"/>
                    <a:pt x="-2144" y="248812"/>
                    <a:pt x="1266" y="256805"/>
                  </a:cubicBezTo>
                  <a:cubicBezTo>
                    <a:pt x="4677" y="264799"/>
                    <a:pt x="13921" y="268514"/>
                    <a:pt x="21915" y="265104"/>
                  </a:cubicBezTo>
                  <a:cubicBezTo>
                    <a:pt x="22355" y="264915"/>
                    <a:pt x="22786" y="264707"/>
                    <a:pt x="23207" y="264481"/>
                  </a:cubicBezTo>
                  <a:lnTo>
                    <a:pt x="469511" y="49850"/>
                  </a:lnTo>
                  <a:cubicBezTo>
                    <a:pt x="489575" y="38006"/>
                    <a:pt x="512410" y="31666"/>
                    <a:pt x="535710" y="31471"/>
                  </a:cubicBezTo>
                  <a:close/>
                </a:path>
              </a:pathLst>
            </a:custGeom>
            <a:grpFill/>
            <a:ln w="25400" cap="rnd">
              <a:solidFill>
                <a:schemeClr val="accent1"/>
              </a:solidFill>
              <a:prstDash val="solid"/>
              <a:round/>
            </a:ln>
          </p:spPr>
          <p:txBody>
            <a:bodyPr rtlCol="0" anchor="ctr"/>
            <a:lstStyle/>
            <a:p>
              <a:endParaRPr lang="en-US"/>
            </a:p>
          </p:txBody>
        </p:sp>
        <p:sp>
          <p:nvSpPr>
            <p:cNvPr id="16" name="Freihandform: Form 15">
              <a:extLst>
                <a:ext uri="{FF2B5EF4-FFF2-40B4-BE49-F238E27FC236}">
                  <a16:creationId xmlns:a16="http://schemas.microsoft.com/office/drawing/2014/main" id="{C077A04D-B58B-4FBC-AD44-4AC193FBFC4D}"/>
                </a:ext>
              </a:extLst>
            </p:cNvPr>
            <p:cNvSpPr/>
            <p:nvPr/>
          </p:nvSpPr>
          <p:spPr>
            <a:xfrm>
              <a:off x="9919089" y="764906"/>
              <a:ext cx="1197004" cy="614953"/>
            </a:xfrm>
            <a:custGeom>
              <a:avLst/>
              <a:gdLst>
                <a:gd name="connsiteX0" fmla="*/ 1118327 w 1197004"/>
                <a:gd name="connsiteY0" fmla="*/ 16 h 614953"/>
                <a:gd name="connsiteX1" fmla="*/ 1077415 w 1197004"/>
                <a:gd name="connsiteY1" fmla="*/ 11535 h 614953"/>
                <a:gd name="connsiteX2" fmla="*/ 808339 w 1197004"/>
                <a:gd name="connsiteY2" fmla="*/ 165742 h 614953"/>
                <a:gd name="connsiteX3" fmla="*/ 802533 w 1197004"/>
                <a:gd name="connsiteY3" fmla="*/ 187283 h 614953"/>
                <a:gd name="connsiteX4" fmla="*/ 824075 w 1197004"/>
                <a:gd name="connsiteY4" fmla="*/ 193090 h 614953"/>
                <a:gd name="connsiteX5" fmla="*/ 1094063 w 1197004"/>
                <a:gd name="connsiteY5" fmla="*/ 38285 h 614953"/>
                <a:gd name="connsiteX6" fmla="*/ 1118327 w 1197004"/>
                <a:gd name="connsiteY6" fmla="*/ 31487 h 614953"/>
                <a:gd name="connsiteX7" fmla="*/ 1165533 w 1197004"/>
                <a:gd name="connsiteY7" fmla="*/ 78693 h 614953"/>
                <a:gd name="connsiteX8" fmla="*/ 1148917 w 1197004"/>
                <a:gd name="connsiteY8" fmla="*/ 115546 h 614953"/>
                <a:gd name="connsiteX9" fmla="*/ 717357 w 1197004"/>
                <a:gd name="connsiteY9" fmla="*/ 431057 h 614953"/>
                <a:gd name="connsiteX10" fmla="*/ 688750 w 1197004"/>
                <a:gd name="connsiteY10" fmla="*/ 440765 h 614953"/>
                <a:gd name="connsiteX11" fmla="*/ 394498 w 1197004"/>
                <a:gd name="connsiteY11" fmla="*/ 440765 h 614953"/>
                <a:gd name="connsiteX12" fmla="*/ 5691 w 1197004"/>
                <a:gd name="connsiteY12" fmla="*/ 587105 h 614953"/>
                <a:gd name="connsiteX13" fmla="*/ 3624 w 1197004"/>
                <a:gd name="connsiteY13" fmla="*/ 609262 h 614953"/>
                <a:gd name="connsiteX14" fmla="*/ 25781 w 1197004"/>
                <a:gd name="connsiteY14" fmla="*/ 611329 h 614953"/>
                <a:gd name="connsiteX15" fmla="*/ 27863 w 1197004"/>
                <a:gd name="connsiteY15" fmla="*/ 609244 h 614953"/>
                <a:gd name="connsiteX16" fmla="*/ 394498 w 1197004"/>
                <a:gd name="connsiteY16" fmla="*/ 472236 h 614953"/>
                <a:gd name="connsiteX17" fmla="*/ 688750 w 1197004"/>
                <a:gd name="connsiteY17" fmla="*/ 472236 h 614953"/>
                <a:gd name="connsiteX18" fmla="*/ 735768 w 1197004"/>
                <a:gd name="connsiteY18" fmla="*/ 456501 h 614953"/>
                <a:gd name="connsiteX19" fmla="*/ 1168507 w 1197004"/>
                <a:gd name="connsiteY19" fmla="*/ 140219 h 614953"/>
                <a:gd name="connsiteX20" fmla="*/ 1170364 w 1197004"/>
                <a:gd name="connsiteY20" fmla="*/ 138645 h 614953"/>
                <a:gd name="connsiteX21" fmla="*/ 1197004 w 1197004"/>
                <a:gd name="connsiteY21" fmla="*/ 78709 h 614953"/>
                <a:gd name="connsiteX22" fmla="*/ 1118327 w 1197004"/>
                <a:gd name="connsiteY22" fmla="*/ 16 h 614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97004" h="614953">
                  <a:moveTo>
                    <a:pt x="1118327" y="16"/>
                  </a:moveTo>
                  <a:cubicBezTo>
                    <a:pt x="1103849" y="-289"/>
                    <a:pt x="1089608" y="3722"/>
                    <a:pt x="1077415" y="11535"/>
                  </a:cubicBezTo>
                  <a:lnTo>
                    <a:pt x="808339" y="165742"/>
                  </a:lnTo>
                  <a:cubicBezTo>
                    <a:pt x="800788" y="170086"/>
                    <a:pt x="798188" y="179732"/>
                    <a:pt x="802533" y="187283"/>
                  </a:cubicBezTo>
                  <a:cubicBezTo>
                    <a:pt x="806877" y="194835"/>
                    <a:pt x="816523" y="197434"/>
                    <a:pt x="824075" y="193090"/>
                  </a:cubicBezTo>
                  <a:lnTo>
                    <a:pt x="1094063" y="38285"/>
                  </a:lnTo>
                  <a:cubicBezTo>
                    <a:pt x="1101278" y="33618"/>
                    <a:pt x="1109737" y="31248"/>
                    <a:pt x="1118327" y="31487"/>
                  </a:cubicBezTo>
                  <a:cubicBezTo>
                    <a:pt x="1144399" y="31487"/>
                    <a:pt x="1165533" y="52621"/>
                    <a:pt x="1165533" y="78693"/>
                  </a:cubicBezTo>
                  <a:cubicBezTo>
                    <a:pt x="1164909" y="92649"/>
                    <a:pt x="1158962" y="105837"/>
                    <a:pt x="1148917" y="115546"/>
                  </a:cubicBezTo>
                  <a:lnTo>
                    <a:pt x="717357" y="431057"/>
                  </a:lnTo>
                  <a:cubicBezTo>
                    <a:pt x="709115" y="437286"/>
                    <a:pt x="699082" y="440691"/>
                    <a:pt x="688750" y="440765"/>
                  </a:cubicBezTo>
                  <a:lnTo>
                    <a:pt x="394498" y="440765"/>
                  </a:lnTo>
                  <a:cubicBezTo>
                    <a:pt x="233556" y="440765"/>
                    <a:pt x="102732" y="489970"/>
                    <a:pt x="5691" y="587105"/>
                  </a:cubicBezTo>
                  <a:cubicBezTo>
                    <a:pt x="-998" y="592651"/>
                    <a:pt x="-1925" y="602572"/>
                    <a:pt x="3624" y="609262"/>
                  </a:cubicBezTo>
                  <a:cubicBezTo>
                    <a:pt x="9170" y="615951"/>
                    <a:pt x="19090" y="616878"/>
                    <a:pt x="25781" y="611329"/>
                  </a:cubicBezTo>
                  <a:cubicBezTo>
                    <a:pt x="26538" y="610701"/>
                    <a:pt x="27235" y="610003"/>
                    <a:pt x="27863" y="609244"/>
                  </a:cubicBezTo>
                  <a:cubicBezTo>
                    <a:pt x="118829" y="518309"/>
                    <a:pt x="242163" y="472236"/>
                    <a:pt x="394498" y="472236"/>
                  </a:cubicBezTo>
                  <a:lnTo>
                    <a:pt x="688750" y="472236"/>
                  </a:lnTo>
                  <a:cubicBezTo>
                    <a:pt x="705699" y="472137"/>
                    <a:pt x="722172" y="466623"/>
                    <a:pt x="735768" y="456501"/>
                  </a:cubicBezTo>
                  <a:lnTo>
                    <a:pt x="1168507" y="140219"/>
                  </a:lnTo>
                  <a:lnTo>
                    <a:pt x="1170364" y="138645"/>
                  </a:lnTo>
                  <a:cubicBezTo>
                    <a:pt x="1186869" y="123009"/>
                    <a:pt x="1196457" y="101437"/>
                    <a:pt x="1197004" y="78709"/>
                  </a:cubicBezTo>
                  <a:cubicBezTo>
                    <a:pt x="1196960" y="35273"/>
                    <a:pt x="1161763" y="68"/>
                    <a:pt x="1118327" y="16"/>
                  </a:cubicBezTo>
                  <a:close/>
                </a:path>
              </a:pathLst>
            </a:custGeom>
            <a:grpFill/>
            <a:ln w="25400" cap="rnd">
              <a:solidFill>
                <a:schemeClr val="accent1"/>
              </a:solidFill>
              <a:prstDash val="solid"/>
              <a:round/>
            </a:ln>
          </p:spPr>
          <p:txBody>
            <a:bodyPr rtlCol="0" anchor="ctr"/>
            <a:lstStyle/>
            <a:p>
              <a:endParaRPr lang="en-US"/>
            </a:p>
          </p:txBody>
        </p:sp>
        <p:sp>
          <p:nvSpPr>
            <p:cNvPr id="17" name="Freihandform: Form 16">
              <a:extLst>
                <a:ext uri="{FF2B5EF4-FFF2-40B4-BE49-F238E27FC236}">
                  <a16:creationId xmlns:a16="http://schemas.microsoft.com/office/drawing/2014/main" id="{C8C6DF80-72DB-4954-B27A-08A619B44EE5}"/>
                </a:ext>
              </a:extLst>
            </p:cNvPr>
            <p:cNvSpPr/>
            <p:nvPr/>
          </p:nvSpPr>
          <p:spPr>
            <a:xfrm>
              <a:off x="10093390" y="286739"/>
              <a:ext cx="793400" cy="538570"/>
            </a:xfrm>
            <a:custGeom>
              <a:avLst/>
              <a:gdLst>
                <a:gd name="connsiteX0" fmla="*/ 256026 w 793400"/>
                <a:gd name="connsiteY0" fmla="*/ 459359 h 538570"/>
                <a:gd name="connsiteX1" fmla="*/ 283076 w 793400"/>
                <a:gd name="connsiteY1" fmla="*/ 459091 h 538570"/>
                <a:gd name="connsiteX2" fmla="*/ 284366 w 793400"/>
                <a:gd name="connsiteY2" fmla="*/ 460665 h 538570"/>
                <a:gd name="connsiteX3" fmla="*/ 314609 w 793400"/>
                <a:gd name="connsiteY3" fmla="*/ 525007 h 538570"/>
                <a:gd name="connsiteX4" fmla="*/ 315176 w 793400"/>
                <a:gd name="connsiteY4" fmla="*/ 526738 h 538570"/>
                <a:gd name="connsiteX5" fmla="*/ 316010 w 793400"/>
                <a:gd name="connsiteY5" fmla="*/ 529256 h 538570"/>
                <a:gd name="connsiteX6" fmla="*/ 317725 w 793400"/>
                <a:gd name="connsiteY6" fmla="*/ 532072 h 538570"/>
                <a:gd name="connsiteX7" fmla="*/ 319299 w 793400"/>
                <a:gd name="connsiteY7" fmla="*/ 533945 h 538570"/>
                <a:gd name="connsiteX8" fmla="*/ 322036 w 793400"/>
                <a:gd name="connsiteY8" fmla="*/ 535990 h 538570"/>
                <a:gd name="connsiteX9" fmla="*/ 324035 w 793400"/>
                <a:gd name="connsiteY9" fmla="*/ 537186 h 538570"/>
                <a:gd name="connsiteX10" fmla="*/ 327780 w 793400"/>
                <a:gd name="connsiteY10" fmla="*/ 538146 h 538570"/>
                <a:gd name="connsiteX11" fmla="*/ 329479 w 793400"/>
                <a:gd name="connsiteY11" fmla="*/ 538571 h 538570"/>
                <a:gd name="connsiteX12" fmla="*/ 330266 w 793400"/>
                <a:gd name="connsiteY12" fmla="*/ 538571 h 538570"/>
                <a:gd name="connsiteX13" fmla="*/ 332390 w 793400"/>
                <a:gd name="connsiteY13" fmla="*/ 538429 h 538570"/>
                <a:gd name="connsiteX14" fmla="*/ 334137 w 793400"/>
                <a:gd name="connsiteY14" fmla="*/ 537816 h 538570"/>
                <a:gd name="connsiteX15" fmla="*/ 337284 w 793400"/>
                <a:gd name="connsiteY15" fmla="*/ 536730 h 538570"/>
                <a:gd name="connsiteX16" fmla="*/ 339613 w 793400"/>
                <a:gd name="connsiteY16" fmla="*/ 535156 h 538570"/>
                <a:gd name="connsiteX17" fmla="*/ 343547 w 793400"/>
                <a:gd name="connsiteY17" fmla="*/ 530829 h 538570"/>
                <a:gd name="connsiteX18" fmla="*/ 344900 w 793400"/>
                <a:gd name="connsiteY18" fmla="*/ 528075 h 538570"/>
                <a:gd name="connsiteX19" fmla="*/ 345592 w 793400"/>
                <a:gd name="connsiteY19" fmla="*/ 525227 h 538570"/>
                <a:gd name="connsiteX20" fmla="*/ 346017 w 793400"/>
                <a:gd name="connsiteY20" fmla="*/ 523512 h 538570"/>
                <a:gd name="connsiteX21" fmla="*/ 426614 w 793400"/>
                <a:gd name="connsiteY21" fmla="*/ 374514 h 538570"/>
                <a:gd name="connsiteX22" fmla="*/ 493316 w 793400"/>
                <a:gd name="connsiteY22" fmla="*/ 376764 h 538570"/>
                <a:gd name="connsiteX23" fmla="*/ 712039 w 793400"/>
                <a:gd name="connsiteY23" fmla="*/ 304821 h 538570"/>
                <a:gd name="connsiteX24" fmla="*/ 790716 w 793400"/>
                <a:gd name="connsiteY24" fmla="*/ 2701 h 538570"/>
                <a:gd name="connsiteX25" fmla="*/ 738270 w 793400"/>
                <a:gd name="connsiteY25" fmla="*/ 11 h 538570"/>
                <a:gd name="connsiteX26" fmla="*/ 491743 w 793400"/>
                <a:gd name="connsiteY26" fmla="*/ 81378 h 538570"/>
                <a:gd name="connsiteX27" fmla="*/ 409447 w 793400"/>
                <a:gd name="connsiteY27" fmla="*/ 348078 h 538570"/>
                <a:gd name="connsiteX28" fmla="*/ 324711 w 793400"/>
                <a:gd name="connsiteY28" fmla="*/ 461231 h 538570"/>
                <a:gd name="connsiteX29" fmla="*/ 308583 w 793400"/>
                <a:gd name="connsiteY29" fmla="*/ 440335 h 538570"/>
                <a:gd name="connsiteX30" fmla="*/ 303107 w 793400"/>
                <a:gd name="connsiteY30" fmla="*/ 433694 h 538570"/>
                <a:gd name="connsiteX31" fmla="*/ 249402 w 793400"/>
                <a:gd name="connsiteY31" fmla="*/ 208835 h 538570"/>
                <a:gd name="connsiteX32" fmla="*/ 59003 w 793400"/>
                <a:gd name="connsiteY32" fmla="*/ 140481 h 538570"/>
                <a:gd name="connsiteX33" fmla="*/ 2356 w 793400"/>
                <a:gd name="connsiteY33" fmla="*/ 144320 h 538570"/>
                <a:gd name="connsiteX34" fmla="*/ 66871 w 793400"/>
                <a:gd name="connsiteY34" fmla="*/ 391366 h 538570"/>
                <a:gd name="connsiteX35" fmla="*/ 256026 w 793400"/>
                <a:gd name="connsiteY35" fmla="*/ 459359 h 538570"/>
                <a:gd name="connsiteX36" fmla="*/ 513883 w 793400"/>
                <a:gd name="connsiteY36" fmla="*/ 103738 h 538570"/>
                <a:gd name="connsiteX37" fmla="*/ 738160 w 793400"/>
                <a:gd name="connsiteY37" fmla="*/ 31592 h 538570"/>
                <a:gd name="connsiteX38" fmla="*/ 761291 w 793400"/>
                <a:gd name="connsiteY38" fmla="*/ 32111 h 538570"/>
                <a:gd name="connsiteX39" fmla="*/ 689647 w 793400"/>
                <a:gd name="connsiteY39" fmla="*/ 282697 h 538570"/>
                <a:gd name="connsiteX40" fmla="*/ 493159 w 793400"/>
                <a:gd name="connsiteY40" fmla="*/ 345403 h 538570"/>
                <a:gd name="connsiteX41" fmla="*/ 464835 w 793400"/>
                <a:gd name="connsiteY41" fmla="*/ 344868 h 538570"/>
                <a:gd name="connsiteX42" fmla="*/ 607414 w 793400"/>
                <a:gd name="connsiteY42" fmla="*/ 215287 h 538570"/>
                <a:gd name="connsiteX43" fmla="*/ 613559 w 793400"/>
                <a:gd name="connsiteY43" fmla="*/ 193894 h 538570"/>
                <a:gd name="connsiteX44" fmla="*/ 592166 w 793400"/>
                <a:gd name="connsiteY44" fmla="*/ 187750 h 538570"/>
                <a:gd name="connsiteX45" fmla="*/ 441704 w 793400"/>
                <a:gd name="connsiteY45" fmla="*/ 323499 h 538570"/>
                <a:gd name="connsiteX46" fmla="*/ 513883 w 793400"/>
                <a:gd name="connsiteY46" fmla="*/ 103723 h 538570"/>
                <a:gd name="connsiteX47" fmla="*/ 31734 w 793400"/>
                <a:gd name="connsiteY47" fmla="*/ 172974 h 538570"/>
                <a:gd name="connsiteX48" fmla="*/ 58893 w 793400"/>
                <a:gd name="connsiteY48" fmla="*/ 172062 h 538570"/>
                <a:gd name="connsiteX49" fmla="*/ 225689 w 793400"/>
                <a:gd name="connsiteY49" fmla="*/ 229700 h 538570"/>
                <a:gd name="connsiteX50" fmla="*/ 273084 w 793400"/>
                <a:gd name="connsiteY50" fmla="*/ 407164 h 538570"/>
                <a:gd name="connsiteX51" fmla="*/ 153211 w 793400"/>
                <a:gd name="connsiteY51" fmla="*/ 278795 h 538570"/>
                <a:gd name="connsiteX52" fmla="*/ 131260 w 793400"/>
                <a:gd name="connsiteY52" fmla="*/ 282461 h 538570"/>
                <a:gd name="connsiteX53" fmla="*/ 134927 w 793400"/>
                <a:gd name="connsiteY53" fmla="*/ 304412 h 538570"/>
                <a:gd name="connsiteX54" fmla="*/ 248883 w 793400"/>
                <a:gd name="connsiteY54" fmla="*/ 427841 h 538570"/>
                <a:gd name="connsiteX55" fmla="*/ 88491 w 793400"/>
                <a:gd name="connsiteY55" fmla="*/ 368660 h 538570"/>
                <a:gd name="connsiteX56" fmla="*/ 31734 w 793400"/>
                <a:gd name="connsiteY56" fmla="*/ 172959 h 53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93400" h="538570">
                  <a:moveTo>
                    <a:pt x="256026" y="459359"/>
                  </a:moveTo>
                  <a:cubicBezTo>
                    <a:pt x="265719" y="459359"/>
                    <a:pt x="274626" y="459202"/>
                    <a:pt x="283076" y="459091"/>
                  </a:cubicBezTo>
                  <a:lnTo>
                    <a:pt x="284366" y="460665"/>
                  </a:lnTo>
                  <a:cubicBezTo>
                    <a:pt x="301433" y="478076"/>
                    <a:pt x="312093" y="500757"/>
                    <a:pt x="314609" y="525007"/>
                  </a:cubicBezTo>
                  <a:cubicBezTo>
                    <a:pt x="314757" y="525597"/>
                    <a:pt x="314948" y="526175"/>
                    <a:pt x="315176" y="526738"/>
                  </a:cubicBezTo>
                  <a:cubicBezTo>
                    <a:pt x="315390" y="527597"/>
                    <a:pt x="315668" y="528439"/>
                    <a:pt x="316010" y="529256"/>
                  </a:cubicBezTo>
                  <a:cubicBezTo>
                    <a:pt x="316480" y="530253"/>
                    <a:pt x="317055" y="531197"/>
                    <a:pt x="317725" y="532072"/>
                  </a:cubicBezTo>
                  <a:cubicBezTo>
                    <a:pt x="318191" y="532743"/>
                    <a:pt x="318718" y="533370"/>
                    <a:pt x="319299" y="533945"/>
                  </a:cubicBezTo>
                  <a:cubicBezTo>
                    <a:pt x="320125" y="534736"/>
                    <a:pt x="321044" y="535424"/>
                    <a:pt x="322036" y="535990"/>
                  </a:cubicBezTo>
                  <a:cubicBezTo>
                    <a:pt x="322669" y="536444"/>
                    <a:pt x="323338" y="536843"/>
                    <a:pt x="324035" y="537186"/>
                  </a:cubicBezTo>
                  <a:cubicBezTo>
                    <a:pt x="325239" y="537658"/>
                    <a:pt x="326497" y="537981"/>
                    <a:pt x="327780" y="538146"/>
                  </a:cubicBezTo>
                  <a:cubicBezTo>
                    <a:pt x="328339" y="538318"/>
                    <a:pt x="328907" y="538459"/>
                    <a:pt x="329479" y="538571"/>
                  </a:cubicBezTo>
                  <a:lnTo>
                    <a:pt x="330266" y="538571"/>
                  </a:lnTo>
                  <a:cubicBezTo>
                    <a:pt x="330976" y="538571"/>
                    <a:pt x="331685" y="538522"/>
                    <a:pt x="332390" y="538429"/>
                  </a:cubicBezTo>
                  <a:cubicBezTo>
                    <a:pt x="332985" y="538261"/>
                    <a:pt x="333567" y="538055"/>
                    <a:pt x="334137" y="537816"/>
                  </a:cubicBezTo>
                  <a:cubicBezTo>
                    <a:pt x="335224" y="537575"/>
                    <a:pt x="336280" y="537210"/>
                    <a:pt x="337284" y="536730"/>
                  </a:cubicBezTo>
                  <a:cubicBezTo>
                    <a:pt x="338107" y="536277"/>
                    <a:pt x="338886" y="535751"/>
                    <a:pt x="339613" y="535156"/>
                  </a:cubicBezTo>
                  <a:cubicBezTo>
                    <a:pt x="341220" y="534014"/>
                    <a:pt x="342562" y="532538"/>
                    <a:pt x="343547" y="530829"/>
                  </a:cubicBezTo>
                  <a:cubicBezTo>
                    <a:pt x="344088" y="529959"/>
                    <a:pt x="344541" y="529035"/>
                    <a:pt x="344900" y="528075"/>
                  </a:cubicBezTo>
                  <a:cubicBezTo>
                    <a:pt x="345226" y="527152"/>
                    <a:pt x="345459" y="526198"/>
                    <a:pt x="345592" y="525227"/>
                  </a:cubicBezTo>
                  <a:cubicBezTo>
                    <a:pt x="345773" y="524666"/>
                    <a:pt x="345915" y="524093"/>
                    <a:pt x="346017" y="523512"/>
                  </a:cubicBezTo>
                  <a:cubicBezTo>
                    <a:pt x="347043" y="463692"/>
                    <a:pt x="377109" y="408110"/>
                    <a:pt x="426614" y="374514"/>
                  </a:cubicBezTo>
                  <a:cubicBezTo>
                    <a:pt x="445276" y="375410"/>
                    <a:pt x="468171" y="376764"/>
                    <a:pt x="493316" y="376764"/>
                  </a:cubicBezTo>
                  <a:cubicBezTo>
                    <a:pt x="563418" y="376764"/>
                    <a:pt x="650875" y="366142"/>
                    <a:pt x="712039" y="304821"/>
                  </a:cubicBezTo>
                  <a:cubicBezTo>
                    <a:pt x="815893" y="197820"/>
                    <a:pt x="790716" y="2701"/>
                    <a:pt x="790716" y="2701"/>
                  </a:cubicBezTo>
                  <a:cubicBezTo>
                    <a:pt x="773301" y="789"/>
                    <a:pt x="755790" y="-109"/>
                    <a:pt x="738270" y="11"/>
                  </a:cubicBezTo>
                  <a:cubicBezTo>
                    <a:pt x="673015" y="11"/>
                    <a:pt x="561687" y="11434"/>
                    <a:pt x="491743" y="81378"/>
                  </a:cubicBezTo>
                  <a:cubicBezTo>
                    <a:pt x="419360" y="155602"/>
                    <a:pt x="409651" y="277143"/>
                    <a:pt x="409447" y="348078"/>
                  </a:cubicBezTo>
                  <a:cubicBezTo>
                    <a:pt x="369639" y="375568"/>
                    <a:pt x="339888" y="415297"/>
                    <a:pt x="324711" y="461231"/>
                  </a:cubicBezTo>
                  <a:cubicBezTo>
                    <a:pt x="319741" y="453962"/>
                    <a:pt x="314356" y="446985"/>
                    <a:pt x="308583" y="440335"/>
                  </a:cubicBezTo>
                  <a:cubicBezTo>
                    <a:pt x="306773" y="438163"/>
                    <a:pt x="304932" y="435945"/>
                    <a:pt x="303107" y="433694"/>
                  </a:cubicBezTo>
                  <a:cubicBezTo>
                    <a:pt x="306978" y="375583"/>
                    <a:pt x="312784" y="281061"/>
                    <a:pt x="249402" y="208835"/>
                  </a:cubicBezTo>
                  <a:cubicBezTo>
                    <a:pt x="198891" y="151244"/>
                    <a:pt x="114817" y="140481"/>
                    <a:pt x="59003" y="140481"/>
                  </a:cubicBezTo>
                  <a:cubicBezTo>
                    <a:pt x="40051" y="140361"/>
                    <a:pt x="21117" y="141645"/>
                    <a:pt x="2356" y="144320"/>
                  </a:cubicBezTo>
                  <a:cubicBezTo>
                    <a:pt x="2356" y="144320"/>
                    <a:pt x="-18997" y="309778"/>
                    <a:pt x="66871" y="391366"/>
                  </a:cubicBezTo>
                  <a:cubicBezTo>
                    <a:pt x="131827" y="453285"/>
                    <a:pt x="202384" y="459359"/>
                    <a:pt x="256026" y="459359"/>
                  </a:cubicBezTo>
                  <a:close/>
                  <a:moveTo>
                    <a:pt x="513883" y="103738"/>
                  </a:moveTo>
                  <a:cubicBezTo>
                    <a:pt x="576651" y="40970"/>
                    <a:pt x="681339" y="31592"/>
                    <a:pt x="738160" y="31592"/>
                  </a:cubicBezTo>
                  <a:cubicBezTo>
                    <a:pt x="746814" y="31592"/>
                    <a:pt x="754619" y="31812"/>
                    <a:pt x="761291" y="32111"/>
                  </a:cubicBezTo>
                  <a:cubicBezTo>
                    <a:pt x="763730" y="85202"/>
                    <a:pt x="760834" y="209355"/>
                    <a:pt x="689647" y="282697"/>
                  </a:cubicBezTo>
                  <a:cubicBezTo>
                    <a:pt x="646941" y="325482"/>
                    <a:pt x="584503" y="345403"/>
                    <a:pt x="493159" y="345403"/>
                  </a:cubicBezTo>
                  <a:cubicBezTo>
                    <a:pt x="483293" y="345403"/>
                    <a:pt x="473852" y="345183"/>
                    <a:pt x="464835" y="344868"/>
                  </a:cubicBezTo>
                  <a:cubicBezTo>
                    <a:pt x="520885" y="279472"/>
                    <a:pt x="566628" y="237867"/>
                    <a:pt x="607414" y="215287"/>
                  </a:cubicBezTo>
                  <a:cubicBezTo>
                    <a:pt x="615017" y="211076"/>
                    <a:pt x="617769" y="201498"/>
                    <a:pt x="613559" y="193894"/>
                  </a:cubicBezTo>
                  <a:cubicBezTo>
                    <a:pt x="609348" y="186290"/>
                    <a:pt x="599771" y="183539"/>
                    <a:pt x="592166" y="187750"/>
                  </a:cubicBezTo>
                  <a:cubicBezTo>
                    <a:pt x="548265" y="212061"/>
                    <a:pt x="499988" y="255648"/>
                    <a:pt x="441704" y="323499"/>
                  </a:cubicBezTo>
                  <a:cubicBezTo>
                    <a:pt x="445497" y="223217"/>
                    <a:pt x="469587" y="149135"/>
                    <a:pt x="513883" y="103723"/>
                  </a:cubicBezTo>
                  <a:close/>
                  <a:moveTo>
                    <a:pt x="31734" y="172974"/>
                  </a:moveTo>
                  <a:cubicBezTo>
                    <a:pt x="39444" y="172439"/>
                    <a:pt x="48665" y="172062"/>
                    <a:pt x="58893" y="172062"/>
                  </a:cubicBezTo>
                  <a:cubicBezTo>
                    <a:pt x="102276" y="172062"/>
                    <a:pt x="181629" y="179536"/>
                    <a:pt x="225689" y="229700"/>
                  </a:cubicBezTo>
                  <a:cubicBezTo>
                    <a:pt x="272895" y="283547"/>
                    <a:pt x="275633" y="353145"/>
                    <a:pt x="273084" y="407164"/>
                  </a:cubicBezTo>
                  <a:cubicBezTo>
                    <a:pt x="242115" y="356788"/>
                    <a:pt x="201352" y="313136"/>
                    <a:pt x="153211" y="278795"/>
                  </a:cubicBezTo>
                  <a:cubicBezTo>
                    <a:pt x="146137" y="273745"/>
                    <a:pt x="136310" y="275387"/>
                    <a:pt x="131260" y="282461"/>
                  </a:cubicBezTo>
                  <a:cubicBezTo>
                    <a:pt x="126211" y="289536"/>
                    <a:pt x="127852" y="299363"/>
                    <a:pt x="134927" y="304412"/>
                  </a:cubicBezTo>
                  <a:cubicBezTo>
                    <a:pt x="180921" y="337365"/>
                    <a:pt x="219700" y="379366"/>
                    <a:pt x="248883" y="427841"/>
                  </a:cubicBezTo>
                  <a:cubicBezTo>
                    <a:pt x="196326" y="427180"/>
                    <a:pt x="140890" y="418400"/>
                    <a:pt x="88491" y="368660"/>
                  </a:cubicBezTo>
                  <a:cubicBezTo>
                    <a:pt x="33339" y="316277"/>
                    <a:pt x="29971" y="218497"/>
                    <a:pt x="31734" y="172959"/>
                  </a:cubicBezTo>
                  <a:close/>
                </a:path>
              </a:pathLst>
            </a:custGeom>
            <a:gradFill>
              <a:gsLst>
                <a:gs pos="11000">
                  <a:schemeClr val="accent5"/>
                </a:gs>
                <a:gs pos="50000">
                  <a:schemeClr val="accent1"/>
                </a:gs>
                <a:gs pos="90000">
                  <a:schemeClr val="accent6"/>
                </a:gs>
              </a:gsLst>
              <a:lin ang="0" scaled="0"/>
            </a:gradFill>
            <a:ln w="25400" cap="rnd">
              <a:gradFill>
                <a:gsLst>
                  <a:gs pos="11000">
                    <a:schemeClr val="accent5"/>
                  </a:gs>
                  <a:gs pos="50000">
                    <a:schemeClr val="accent1"/>
                  </a:gs>
                  <a:gs pos="90000">
                    <a:schemeClr val="accent6"/>
                  </a:gs>
                </a:gsLst>
                <a:lin ang="0" scaled="0"/>
              </a:gradFill>
              <a:prstDash val="solid"/>
              <a:round/>
            </a:ln>
          </p:spPr>
          <p:txBody>
            <a:bodyPr rtlCol="0" anchor="ctr"/>
            <a:lstStyle/>
            <a:p>
              <a:endParaRPr lang="en-US"/>
            </a:p>
          </p:txBody>
        </p:sp>
      </p:grpSp>
      <p:sp>
        <p:nvSpPr>
          <p:cNvPr id="4" name="Foliennummernplatzhalter 3">
            <a:extLst>
              <a:ext uri="{FF2B5EF4-FFF2-40B4-BE49-F238E27FC236}">
                <a16:creationId xmlns:a16="http://schemas.microsoft.com/office/drawing/2014/main" id="{CDBB6E3E-474D-4C94-85C1-99C5287C1F96}"/>
              </a:ext>
            </a:extLst>
          </p:cNvPr>
          <p:cNvSpPr>
            <a:spLocks noGrp="1"/>
          </p:cNvSpPr>
          <p:nvPr>
            <p:ph type="sldNum" sz="quarter" idx="12"/>
          </p:nvPr>
        </p:nvSpPr>
        <p:spPr/>
        <p:txBody>
          <a:bodyPr/>
          <a:lstStyle/>
          <a:p>
            <a:fld id="{90C2389C-3430-4069-9E08-8BBDF98C334F}" type="slidenum">
              <a:rPr lang="en-US" smtClean="0"/>
              <a:t>39</a:t>
            </a:fld>
            <a:endParaRPr lang="en-US" dirty="0"/>
          </a:p>
        </p:txBody>
      </p:sp>
    </p:spTree>
    <p:extLst>
      <p:ext uri="{BB962C8B-B14F-4D97-AF65-F5344CB8AC3E}">
        <p14:creationId xmlns:p14="http://schemas.microsoft.com/office/powerpoint/2010/main" val="3738998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feld 35">
            <a:extLst>
              <a:ext uri="{FF2B5EF4-FFF2-40B4-BE49-F238E27FC236}">
                <a16:creationId xmlns:a16="http://schemas.microsoft.com/office/drawing/2014/main" id="{B988E245-FE71-4AC4-AEF2-11CDFBA5767D}"/>
              </a:ext>
            </a:extLst>
          </p:cNvPr>
          <p:cNvSpPr txBox="1"/>
          <p:nvPr/>
        </p:nvSpPr>
        <p:spPr>
          <a:xfrm>
            <a:off x="203200" y="3454054"/>
            <a:ext cx="11988800" cy="1015663"/>
          </a:xfrm>
          <a:prstGeom prst="rect">
            <a:avLst/>
          </a:prstGeom>
          <a:noFill/>
        </p:spPr>
        <p:txBody>
          <a:bodyPr wrap="square" rtlCol="0" anchor="ctr">
            <a:spAutoFit/>
          </a:bodyPr>
          <a:lstStyle/>
          <a:p>
            <a:pPr algn="ctr"/>
            <a:r>
              <a:rPr lang="de-DE" sz="6000" dirty="0">
                <a:latin typeface="Source Sans Pro Black" panose="020B0803030403020204" pitchFamily="34" charset="0"/>
                <a:ea typeface="Source Sans Pro Black" panose="020B0803030403020204" pitchFamily="34" charset="0"/>
              </a:rPr>
              <a:t>&amp;</a:t>
            </a:r>
          </a:p>
        </p:txBody>
      </p:sp>
      <p:sp>
        <p:nvSpPr>
          <p:cNvPr id="2" name="Titel 1">
            <a:extLst>
              <a:ext uri="{FF2B5EF4-FFF2-40B4-BE49-F238E27FC236}">
                <a16:creationId xmlns:a16="http://schemas.microsoft.com/office/drawing/2014/main" id="{E30C4769-0407-4DCF-99AD-F532FF8F88A8}"/>
              </a:ext>
            </a:extLst>
          </p:cNvPr>
          <p:cNvSpPr>
            <a:spLocks noGrp="1"/>
          </p:cNvSpPr>
          <p:nvPr>
            <p:ph type="title"/>
          </p:nvPr>
        </p:nvSpPr>
        <p:spPr/>
        <p:txBody>
          <a:bodyPr/>
          <a:lstStyle/>
          <a:p>
            <a:r>
              <a:rPr lang="de-DE" dirty="0" err="1"/>
              <a:t>Comparable</a:t>
            </a:r>
            <a:r>
              <a:rPr lang="de-DE" dirty="0"/>
              <a:t> Measurement </a:t>
            </a:r>
          </a:p>
        </p:txBody>
      </p:sp>
      <p:grpSp>
        <p:nvGrpSpPr>
          <p:cNvPr id="15" name="Gruppieren 14">
            <a:extLst>
              <a:ext uri="{FF2B5EF4-FFF2-40B4-BE49-F238E27FC236}">
                <a16:creationId xmlns:a16="http://schemas.microsoft.com/office/drawing/2014/main" id="{DE002DCA-B04C-45EA-B25F-35C44308E35C}"/>
              </a:ext>
            </a:extLst>
          </p:cNvPr>
          <p:cNvGrpSpPr/>
          <p:nvPr/>
        </p:nvGrpSpPr>
        <p:grpSpPr>
          <a:xfrm>
            <a:off x="1079929" y="3358397"/>
            <a:ext cx="791308" cy="1082218"/>
            <a:chOff x="5781904" y="2538391"/>
            <a:chExt cx="774406" cy="1059099"/>
          </a:xfrm>
        </p:grpSpPr>
        <p:sp>
          <p:nvSpPr>
            <p:cNvPr id="13" name="Freihandform 35">
              <a:extLst>
                <a:ext uri="{FF2B5EF4-FFF2-40B4-BE49-F238E27FC236}">
                  <a16:creationId xmlns:a16="http://schemas.microsoft.com/office/drawing/2014/main" id="{D3DA80DD-B8BE-482C-98C7-45BF6FDC6EB0}"/>
                </a:ext>
              </a:extLst>
            </p:cNvPr>
            <p:cNvSpPr/>
            <p:nvPr/>
          </p:nvSpPr>
          <p:spPr>
            <a:xfrm>
              <a:off x="5781904" y="2669280"/>
              <a:ext cx="774406" cy="928210"/>
            </a:xfrm>
            <a:custGeom>
              <a:avLst/>
              <a:gdLst>
                <a:gd name="connsiteX0" fmla="*/ 2088506 w 2128090"/>
                <a:gd name="connsiteY0" fmla="*/ 2436988 h 2509923"/>
                <a:gd name="connsiteX1" fmla="*/ 1814186 w 2128090"/>
                <a:gd name="connsiteY1" fmla="*/ 1492108 h 2509923"/>
                <a:gd name="connsiteX2" fmla="*/ 2058026 w 2128090"/>
                <a:gd name="connsiteY2" fmla="*/ 196708 h 2509923"/>
                <a:gd name="connsiteX3" fmla="*/ 488306 w 2128090"/>
                <a:gd name="connsiteY3" fmla="*/ 82408 h 2509923"/>
                <a:gd name="connsiteX4" fmla="*/ 229226 w 2128090"/>
                <a:gd name="connsiteY4" fmla="*/ 958708 h 2509923"/>
                <a:gd name="connsiteX5" fmla="*/ 626 w 2128090"/>
                <a:gd name="connsiteY5" fmla="*/ 1293988 h 2509923"/>
                <a:gd name="connsiteX6" fmla="*/ 160646 w 2128090"/>
                <a:gd name="connsiteY6" fmla="*/ 1431148 h 2509923"/>
                <a:gd name="connsiteX7" fmla="*/ 137786 w 2128090"/>
                <a:gd name="connsiteY7" fmla="*/ 1560688 h 2509923"/>
                <a:gd name="connsiteX8" fmla="*/ 221606 w 2128090"/>
                <a:gd name="connsiteY8" fmla="*/ 1591168 h 2509923"/>
                <a:gd name="connsiteX9" fmla="*/ 145406 w 2128090"/>
                <a:gd name="connsiteY9" fmla="*/ 1674988 h 2509923"/>
                <a:gd name="connsiteX10" fmla="*/ 221606 w 2128090"/>
                <a:gd name="connsiteY10" fmla="*/ 1751188 h 2509923"/>
                <a:gd name="connsiteX11" fmla="*/ 198746 w 2128090"/>
                <a:gd name="connsiteY11" fmla="*/ 2002648 h 2509923"/>
                <a:gd name="connsiteX12" fmla="*/ 526406 w 2128090"/>
                <a:gd name="connsiteY12" fmla="*/ 2055988 h 2509923"/>
                <a:gd name="connsiteX13" fmla="*/ 808346 w 2128090"/>
                <a:gd name="connsiteY13" fmla="*/ 2223628 h 2509923"/>
                <a:gd name="connsiteX14" fmla="*/ 785486 w 2128090"/>
                <a:gd name="connsiteY14" fmla="*/ 2421748 h 2509923"/>
                <a:gd name="connsiteX15" fmla="*/ 2088506 w 2128090"/>
                <a:gd name="connsiteY15" fmla="*/ 2436988 h 2509923"/>
                <a:gd name="connsiteX0" fmla="*/ 2088506 w 2128090"/>
                <a:gd name="connsiteY0" fmla="*/ 2436988 h 2509923"/>
                <a:gd name="connsiteX1" fmla="*/ 1814186 w 2128090"/>
                <a:gd name="connsiteY1" fmla="*/ 1492108 h 2509923"/>
                <a:gd name="connsiteX2" fmla="*/ 2058026 w 2128090"/>
                <a:gd name="connsiteY2" fmla="*/ 196708 h 2509923"/>
                <a:gd name="connsiteX3" fmla="*/ 488306 w 2128090"/>
                <a:gd name="connsiteY3" fmla="*/ 82408 h 2509923"/>
                <a:gd name="connsiteX4" fmla="*/ 229226 w 2128090"/>
                <a:gd name="connsiteY4" fmla="*/ 958708 h 2509923"/>
                <a:gd name="connsiteX5" fmla="*/ 626 w 2128090"/>
                <a:gd name="connsiteY5" fmla="*/ 1293988 h 2509923"/>
                <a:gd name="connsiteX6" fmla="*/ 160646 w 2128090"/>
                <a:gd name="connsiteY6" fmla="*/ 1431148 h 2509923"/>
                <a:gd name="connsiteX7" fmla="*/ 137786 w 2128090"/>
                <a:gd name="connsiteY7" fmla="*/ 1560688 h 2509923"/>
                <a:gd name="connsiteX8" fmla="*/ 221606 w 2128090"/>
                <a:gd name="connsiteY8" fmla="*/ 1591168 h 2509923"/>
                <a:gd name="connsiteX9" fmla="*/ 145406 w 2128090"/>
                <a:gd name="connsiteY9" fmla="*/ 1674988 h 2509923"/>
                <a:gd name="connsiteX10" fmla="*/ 221606 w 2128090"/>
                <a:gd name="connsiteY10" fmla="*/ 1751188 h 2509923"/>
                <a:gd name="connsiteX11" fmla="*/ 198746 w 2128090"/>
                <a:gd name="connsiteY11" fmla="*/ 2002648 h 2509923"/>
                <a:gd name="connsiteX12" fmla="*/ 526406 w 2128090"/>
                <a:gd name="connsiteY12" fmla="*/ 2055988 h 2509923"/>
                <a:gd name="connsiteX13" fmla="*/ 808346 w 2128090"/>
                <a:gd name="connsiteY13" fmla="*/ 2223628 h 2509923"/>
                <a:gd name="connsiteX14" fmla="*/ 785486 w 2128090"/>
                <a:gd name="connsiteY14" fmla="*/ 2421748 h 2509923"/>
                <a:gd name="connsiteX15" fmla="*/ 2088506 w 2128090"/>
                <a:gd name="connsiteY15" fmla="*/ 2436988 h 2509923"/>
                <a:gd name="connsiteX0" fmla="*/ 2088506 w 2128090"/>
                <a:gd name="connsiteY0" fmla="*/ 2436988 h 2443671"/>
                <a:gd name="connsiteX1" fmla="*/ 1814186 w 2128090"/>
                <a:gd name="connsiteY1" fmla="*/ 1492108 h 2443671"/>
                <a:gd name="connsiteX2" fmla="*/ 2058026 w 2128090"/>
                <a:gd name="connsiteY2" fmla="*/ 196708 h 2443671"/>
                <a:gd name="connsiteX3" fmla="*/ 488306 w 2128090"/>
                <a:gd name="connsiteY3" fmla="*/ 82408 h 2443671"/>
                <a:gd name="connsiteX4" fmla="*/ 229226 w 2128090"/>
                <a:gd name="connsiteY4" fmla="*/ 958708 h 2443671"/>
                <a:gd name="connsiteX5" fmla="*/ 626 w 2128090"/>
                <a:gd name="connsiteY5" fmla="*/ 1293988 h 2443671"/>
                <a:gd name="connsiteX6" fmla="*/ 160646 w 2128090"/>
                <a:gd name="connsiteY6" fmla="*/ 1431148 h 2443671"/>
                <a:gd name="connsiteX7" fmla="*/ 137786 w 2128090"/>
                <a:gd name="connsiteY7" fmla="*/ 1560688 h 2443671"/>
                <a:gd name="connsiteX8" fmla="*/ 221606 w 2128090"/>
                <a:gd name="connsiteY8" fmla="*/ 1591168 h 2443671"/>
                <a:gd name="connsiteX9" fmla="*/ 145406 w 2128090"/>
                <a:gd name="connsiteY9" fmla="*/ 1674988 h 2443671"/>
                <a:gd name="connsiteX10" fmla="*/ 221606 w 2128090"/>
                <a:gd name="connsiteY10" fmla="*/ 1751188 h 2443671"/>
                <a:gd name="connsiteX11" fmla="*/ 198746 w 2128090"/>
                <a:gd name="connsiteY11" fmla="*/ 2002648 h 2443671"/>
                <a:gd name="connsiteX12" fmla="*/ 526406 w 2128090"/>
                <a:gd name="connsiteY12" fmla="*/ 2055988 h 2443671"/>
                <a:gd name="connsiteX13" fmla="*/ 808346 w 2128090"/>
                <a:gd name="connsiteY13" fmla="*/ 2223628 h 2443671"/>
                <a:gd name="connsiteX14" fmla="*/ 785486 w 2128090"/>
                <a:gd name="connsiteY14" fmla="*/ 2421748 h 2443671"/>
                <a:gd name="connsiteX15" fmla="*/ 2088506 w 2128090"/>
                <a:gd name="connsiteY15" fmla="*/ 2436988 h 2443671"/>
                <a:gd name="connsiteX0" fmla="*/ 2088506 w 2117159"/>
                <a:gd name="connsiteY0" fmla="*/ 2436988 h 2443671"/>
                <a:gd name="connsiteX1" fmla="*/ 1814186 w 2117159"/>
                <a:gd name="connsiteY1" fmla="*/ 1492108 h 2443671"/>
                <a:gd name="connsiteX2" fmla="*/ 2058026 w 2117159"/>
                <a:gd name="connsiteY2" fmla="*/ 196708 h 2443671"/>
                <a:gd name="connsiteX3" fmla="*/ 488306 w 2117159"/>
                <a:gd name="connsiteY3" fmla="*/ 82408 h 2443671"/>
                <a:gd name="connsiteX4" fmla="*/ 229226 w 2117159"/>
                <a:gd name="connsiteY4" fmla="*/ 958708 h 2443671"/>
                <a:gd name="connsiteX5" fmla="*/ 626 w 2117159"/>
                <a:gd name="connsiteY5" fmla="*/ 1293988 h 2443671"/>
                <a:gd name="connsiteX6" fmla="*/ 160646 w 2117159"/>
                <a:gd name="connsiteY6" fmla="*/ 1431148 h 2443671"/>
                <a:gd name="connsiteX7" fmla="*/ 137786 w 2117159"/>
                <a:gd name="connsiteY7" fmla="*/ 1560688 h 2443671"/>
                <a:gd name="connsiteX8" fmla="*/ 221606 w 2117159"/>
                <a:gd name="connsiteY8" fmla="*/ 1591168 h 2443671"/>
                <a:gd name="connsiteX9" fmla="*/ 145406 w 2117159"/>
                <a:gd name="connsiteY9" fmla="*/ 1674988 h 2443671"/>
                <a:gd name="connsiteX10" fmla="*/ 221606 w 2117159"/>
                <a:gd name="connsiteY10" fmla="*/ 1751188 h 2443671"/>
                <a:gd name="connsiteX11" fmla="*/ 198746 w 2117159"/>
                <a:gd name="connsiteY11" fmla="*/ 2002648 h 2443671"/>
                <a:gd name="connsiteX12" fmla="*/ 526406 w 2117159"/>
                <a:gd name="connsiteY12" fmla="*/ 2055988 h 2443671"/>
                <a:gd name="connsiteX13" fmla="*/ 808346 w 2117159"/>
                <a:gd name="connsiteY13" fmla="*/ 2223628 h 2443671"/>
                <a:gd name="connsiteX14" fmla="*/ 785486 w 2117159"/>
                <a:gd name="connsiteY14" fmla="*/ 2421748 h 2443671"/>
                <a:gd name="connsiteX15" fmla="*/ 2088506 w 2117159"/>
                <a:gd name="connsiteY15" fmla="*/ 2436988 h 2443671"/>
                <a:gd name="connsiteX0" fmla="*/ 2088506 w 2117159"/>
                <a:gd name="connsiteY0" fmla="*/ 2436988 h 2443671"/>
                <a:gd name="connsiteX1" fmla="*/ 1814186 w 2117159"/>
                <a:gd name="connsiteY1" fmla="*/ 1492108 h 2443671"/>
                <a:gd name="connsiteX2" fmla="*/ 2058026 w 2117159"/>
                <a:gd name="connsiteY2" fmla="*/ 196708 h 2443671"/>
                <a:gd name="connsiteX3" fmla="*/ 488306 w 2117159"/>
                <a:gd name="connsiteY3" fmla="*/ 82408 h 2443671"/>
                <a:gd name="connsiteX4" fmla="*/ 229226 w 2117159"/>
                <a:gd name="connsiteY4" fmla="*/ 958708 h 2443671"/>
                <a:gd name="connsiteX5" fmla="*/ 626 w 2117159"/>
                <a:gd name="connsiteY5" fmla="*/ 1293988 h 2443671"/>
                <a:gd name="connsiteX6" fmla="*/ 160646 w 2117159"/>
                <a:gd name="connsiteY6" fmla="*/ 1431148 h 2443671"/>
                <a:gd name="connsiteX7" fmla="*/ 137786 w 2117159"/>
                <a:gd name="connsiteY7" fmla="*/ 1560688 h 2443671"/>
                <a:gd name="connsiteX8" fmla="*/ 221606 w 2117159"/>
                <a:gd name="connsiteY8" fmla="*/ 1591168 h 2443671"/>
                <a:gd name="connsiteX9" fmla="*/ 145406 w 2117159"/>
                <a:gd name="connsiteY9" fmla="*/ 1674988 h 2443671"/>
                <a:gd name="connsiteX10" fmla="*/ 221606 w 2117159"/>
                <a:gd name="connsiteY10" fmla="*/ 1751188 h 2443671"/>
                <a:gd name="connsiteX11" fmla="*/ 198746 w 2117159"/>
                <a:gd name="connsiteY11" fmla="*/ 2002648 h 2443671"/>
                <a:gd name="connsiteX12" fmla="*/ 526406 w 2117159"/>
                <a:gd name="connsiteY12" fmla="*/ 2055988 h 2443671"/>
                <a:gd name="connsiteX13" fmla="*/ 808346 w 2117159"/>
                <a:gd name="connsiteY13" fmla="*/ 2223628 h 2443671"/>
                <a:gd name="connsiteX14" fmla="*/ 785486 w 2117159"/>
                <a:gd name="connsiteY14" fmla="*/ 2421748 h 2443671"/>
                <a:gd name="connsiteX15" fmla="*/ 2088506 w 2117159"/>
                <a:gd name="connsiteY15" fmla="*/ 2436988 h 2443671"/>
                <a:gd name="connsiteX0" fmla="*/ 2088506 w 2191377"/>
                <a:gd name="connsiteY0" fmla="*/ 2436988 h 2443671"/>
                <a:gd name="connsiteX1" fmla="*/ 1814186 w 2191377"/>
                <a:gd name="connsiteY1" fmla="*/ 1492108 h 2443671"/>
                <a:gd name="connsiteX2" fmla="*/ 2058026 w 2191377"/>
                <a:gd name="connsiteY2" fmla="*/ 196708 h 2443671"/>
                <a:gd name="connsiteX3" fmla="*/ 488306 w 2191377"/>
                <a:gd name="connsiteY3" fmla="*/ 82408 h 2443671"/>
                <a:gd name="connsiteX4" fmla="*/ 229226 w 2191377"/>
                <a:gd name="connsiteY4" fmla="*/ 958708 h 2443671"/>
                <a:gd name="connsiteX5" fmla="*/ 626 w 2191377"/>
                <a:gd name="connsiteY5" fmla="*/ 1293988 h 2443671"/>
                <a:gd name="connsiteX6" fmla="*/ 160646 w 2191377"/>
                <a:gd name="connsiteY6" fmla="*/ 1431148 h 2443671"/>
                <a:gd name="connsiteX7" fmla="*/ 137786 w 2191377"/>
                <a:gd name="connsiteY7" fmla="*/ 1560688 h 2443671"/>
                <a:gd name="connsiteX8" fmla="*/ 221606 w 2191377"/>
                <a:gd name="connsiteY8" fmla="*/ 1591168 h 2443671"/>
                <a:gd name="connsiteX9" fmla="*/ 145406 w 2191377"/>
                <a:gd name="connsiteY9" fmla="*/ 1674988 h 2443671"/>
                <a:gd name="connsiteX10" fmla="*/ 221606 w 2191377"/>
                <a:gd name="connsiteY10" fmla="*/ 1751188 h 2443671"/>
                <a:gd name="connsiteX11" fmla="*/ 198746 w 2191377"/>
                <a:gd name="connsiteY11" fmla="*/ 2002648 h 2443671"/>
                <a:gd name="connsiteX12" fmla="*/ 526406 w 2191377"/>
                <a:gd name="connsiteY12" fmla="*/ 2055988 h 2443671"/>
                <a:gd name="connsiteX13" fmla="*/ 808346 w 2191377"/>
                <a:gd name="connsiteY13" fmla="*/ 2223628 h 2443671"/>
                <a:gd name="connsiteX14" fmla="*/ 785486 w 2191377"/>
                <a:gd name="connsiteY14" fmla="*/ 2421748 h 2443671"/>
                <a:gd name="connsiteX15" fmla="*/ 2088506 w 2191377"/>
                <a:gd name="connsiteY15" fmla="*/ 2436988 h 2443671"/>
                <a:gd name="connsiteX0" fmla="*/ 2088506 w 2207998"/>
                <a:gd name="connsiteY0" fmla="*/ 2517591 h 2524274"/>
                <a:gd name="connsiteX1" fmla="*/ 1814186 w 2207998"/>
                <a:gd name="connsiteY1" fmla="*/ 1572711 h 2524274"/>
                <a:gd name="connsiteX2" fmla="*/ 2058026 w 2207998"/>
                <a:gd name="connsiteY2" fmla="*/ 277311 h 2524274"/>
                <a:gd name="connsiteX3" fmla="*/ 488306 w 2207998"/>
                <a:gd name="connsiteY3" fmla="*/ 163011 h 2524274"/>
                <a:gd name="connsiteX4" fmla="*/ 229226 w 2207998"/>
                <a:gd name="connsiteY4" fmla="*/ 1039311 h 2524274"/>
                <a:gd name="connsiteX5" fmla="*/ 626 w 2207998"/>
                <a:gd name="connsiteY5" fmla="*/ 1374591 h 2524274"/>
                <a:gd name="connsiteX6" fmla="*/ 160646 w 2207998"/>
                <a:gd name="connsiteY6" fmla="*/ 1511751 h 2524274"/>
                <a:gd name="connsiteX7" fmla="*/ 137786 w 2207998"/>
                <a:gd name="connsiteY7" fmla="*/ 1641291 h 2524274"/>
                <a:gd name="connsiteX8" fmla="*/ 221606 w 2207998"/>
                <a:gd name="connsiteY8" fmla="*/ 1671771 h 2524274"/>
                <a:gd name="connsiteX9" fmla="*/ 145406 w 2207998"/>
                <a:gd name="connsiteY9" fmla="*/ 1755591 h 2524274"/>
                <a:gd name="connsiteX10" fmla="*/ 221606 w 2207998"/>
                <a:gd name="connsiteY10" fmla="*/ 1831791 h 2524274"/>
                <a:gd name="connsiteX11" fmla="*/ 198746 w 2207998"/>
                <a:gd name="connsiteY11" fmla="*/ 2083251 h 2524274"/>
                <a:gd name="connsiteX12" fmla="*/ 526406 w 2207998"/>
                <a:gd name="connsiteY12" fmla="*/ 2136591 h 2524274"/>
                <a:gd name="connsiteX13" fmla="*/ 808346 w 2207998"/>
                <a:gd name="connsiteY13" fmla="*/ 2304231 h 2524274"/>
                <a:gd name="connsiteX14" fmla="*/ 785486 w 2207998"/>
                <a:gd name="connsiteY14" fmla="*/ 2502351 h 2524274"/>
                <a:gd name="connsiteX15" fmla="*/ 2088506 w 2207998"/>
                <a:gd name="connsiteY15" fmla="*/ 2517591 h 2524274"/>
                <a:gd name="connsiteX0" fmla="*/ 2088506 w 2207998"/>
                <a:gd name="connsiteY0" fmla="*/ 2582449 h 2589132"/>
                <a:gd name="connsiteX1" fmla="*/ 1814186 w 2207998"/>
                <a:gd name="connsiteY1" fmla="*/ 1637569 h 2589132"/>
                <a:gd name="connsiteX2" fmla="*/ 2058026 w 2207998"/>
                <a:gd name="connsiteY2" fmla="*/ 342169 h 2589132"/>
                <a:gd name="connsiteX3" fmla="*/ 488306 w 2207998"/>
                <a:gd name="connsiteY3" fmla="*/ 227869 h 2589132"/>
                <a:gd name="connsiteX4" fmla="*/ 229226 w 2207998"/>
                <a:gd name="connsiteY4" fmla="*/ 1104169 h 2589132"/>
                <a:gd name="connsiteX5" fmla="*/ 626 w 2207998"/>
                <a:gd name="connsiteY5" fmla="*/ 1439449 h 2589132"/>
                <a:gd name="connsiteX6" fmla="*/ 160646 w 2207998"/>
                <a:gd name="connsiteY6" fmla="*/ 1576609 h 2589132"/>
                <a:gd name="connsiteX7" fmla="*/ 137786 w 2207998"/>
                <a:gd name="connsiteY7" fmla="*/ 1706149 h 2589132"/>
                <a:gd name="connsiteX8" fmla="*/ 221606 w 2207998"/>
                <a:gd name="connsiteY8" fmla="*/ 1736629 h 2589132"/>
                <a:gd name="connsiteX9" fmla="*/ 145406 w 2207998"/>
                <a:gd name="connsiteY9" fmla="*/ 1820449 h 2589132"/>
                <a:gd name="connsiteX10" fmla="*/ 221606 w 2207998"/>
                <a:gd name="connsiteY10" fmla="*/ 1896649 h 2589132"/>
                <a:gd name="connsiteX11" fmla="*/ 198746 w 2207998"/>
                <a:gd name="connsiteY11" fmla="*/ 2148109 h 2589132"/>
                <a:gd name="connsiteX12" fmla="*/ 526406 w 2207998"/>
                <a:gd name="connsiteY12" fmla="*/ 2201449 h 2589132"/>
                <a:gd name="connsiteX13" fmla="*/ 808346 w 2207998"/>
                <a:gd name="connsiteY13" fmla="*/ 2369089 h 2589132"/>
                <a:gd name="connsiteX14" fmla="*/ 785486 w 2207998"/>
                <a:gd name="connsiteY14" fmla="*/ 2567209 h 2589132"/>
                <a:gd name="connsiteX15" fmla="*/ 2088506 w 2207998"/>
                <a:gd name="connsiteY15" fmla="*/ 2582449 h 2589132"/>
                <a:gd name="connsiteX0" fmla="*/ 2088506 w 2188613"/>
                <a:gd name="connsiteY0" fmla="*/ 2513194 h 2519877"/>
                <a:gd name="connsiteX1" fmla="*/ 1814186 w 2188613"/>
                <a:gd name="connsiteY1" fmla="*/ 1568314 h 2519877"/>
                <a:gd name="connsiteX2" fmla="*/ 2058026 w 2188613"/>
                <a:gd name="connsiteY2" fmla="*/ 272914 h 2519877"/>
                <a:gd name="connsiteX3" fmla="*/ 526406 w 2188613"/>
                <a:gd name="connsiteY3" fmla="*/ 158614 h 2519877"/>
                <a:gd name="connsiteX4" fmla="*/ 229226 w 2188613"/>
                <a:gd name="connsiteY4" fmla="*/ 1034914 h 2519877"/>
                <a:gd name="connsiteX5" fmla="*/ 626 w 2188613"/>
                <a:gd name="connsiteY5" fmla="*/ 1370194 h 2519877"/>
                <a:gd name="connsiteX6" fmla="*/ 160646 w 2188613"/>
                <a:gd name="connsiteY6" fmla="*/ 1507354 h 2519877"/>
                <a:gd name="connsiteX7" fmla="*/ 137786 w 2188613"/>
                <a:gd name="connsiteY7" fmla="*/ 1636894 h 2519877"/>
                <a:gd name="connsiteX8" fmla="*/ 221606 w 2188613"/>
                <a:gd name="connsiteY8" fmla="*/ 1667374 h 2519877"/>
                <a:gd name="connsiteX9" fmla="*/ 145406 w 2188613"/>
                <a:gd name="connsiteY9" fmla="*/ 1751194 h 2519877"/>
                <a:gd name="connsiteX10" fmla="*/ 221606 w 2188613"/>
                <a:gd name="connsiteY10" fmla="*/ 1827394 h 2519877"/>
                <a:gd name="connsiteX11" fmla="*/ 198746 w 2188613"/>
                <a:gd name="connsiteY11" fmla="*/ 2078854 h 2519877"/>
                <a:gd name="connsiteX12" fmla="*/ 526406 w 2188613"/>
                <a:gd name="connsiteY12" fmla="*/ 2132194 h 2519877"/>
                <a:gd name="connsiteX13" fmla="*/ 808346 w 2188613"/>
                <a:gd name="connsiteY13" fmla="*/ 2299834 h 2519877"/>
                <a:gd name="connsiteX14" fmla="*/ 785486 w 2188613"/>
                <a:gd name="connsiteY14" fmla="*/ 2497954 h 2519877"/>
                <a:gd name="connsiteX15" fmla="*/ 2088506 w 2188613"/>
                <a:gd name="connsiteY15" fmla="*/ 2513194 h 2519877"/>
                <a:gd name="connsiteX0" fmla="*/ 2088506 w 2188613"/>
                <a:gd name="connsiteY0" fmla="*/ 2533313 h 2539996"/>
                <a:gd name="connsiteX1" fmla="*/ 1814186 w 2188613"/>
                <a:gd name="connsiteY1" fmla="*/ 1588433 h 2539996"/>
                <a:gd name="connsiteX2" fmla="*/ 2058026 w 2188613"/>
                <a:gd name="connsiteY2" fmla="*/ 293033 h 2539996"/>
                <a:gd name="connsiteX3" fmla="*/ 526406 w 2188613"/>
                <a:gd name="connsiteY3" fmla="*/ 178733 h 2539996"/>
                <a:gd name="connsiteX4" fmla="*/ 229226 w 2188613"/>
                <a:gd name="connsiteY4" fmla="*/ 1055033 h 2539996"/>
                <a:gd name="connsiteX5" fmla="*/ 626 w 2188613"/>
                <a:gd name="connsiteY5" fmla="*/ 1390313 h 2539996"/>
                <a:gd name="connsiteX6" fmla="*/ 160646 w 2188613"/>
                <a:gd name="connsiteY6" fmla="*/ 1527473 h 2539996"/>
                <a:gd name="connsiteX7" fmla="*/ 137786 w 2188613"/>
                <a:gd name="connsiteY7" fmla="*/ 1657013 h 2539996"/>
                <a:gd name="connsiteX8" fmla="*/ 221606 w 2188613"/>
                <a:gd name="connsiteY8" fmla="*/ 1687493 h 2539996"/>
                <a:gd name="connsiteX9" fmla="*/ 145406 w 2188613"/>
                <a:gd name="connsiteY9" fmla="*/ 1771313 h 2539996"/>
                <a:gd name="connsiteX10" fmla="*/ 221606 w 2188613"/>
                <a:gd name="connsiteY10" fmla="*/ 1847513 h 2539996"/>
                <a:gd name="connsiteX11" fmla="*/ 198746 w 2188613"/>
                <a:gd name="connsiteY11" fmla="*/ 2098973 h 2539996"/>
                <a:gd name="connsiteX12" fmla="*/ 526406 w 2188613"/>
                <a:gd name="connsiteY12" fmla="*/ 2152313 h 2539996"/>
                <a:gd name="connsiteX13" fmla="*/ 808346 w 2188613"/>
                <a:gd name="connsiteY13" fmla="*/ 2319953 h 2539996"/>
                <a:gd name="connsiteX14" fmla="*/ 785486 w 2188613"/>
                <a:gd name="connsiteY14" fmla="*/ 2518073 h 2539996"/>
                <a:gd name="connsiteX15" fmla="*/ 2088506 w 2188613"/>
                <a:gd name="connsiteY15" fmla="*/ 2533313 h 2539996"/>
                <a:gd name="connsiteX0" fmla="*/ 2088506 w 2205223"/>
                <a:gd name="connsiteY0" fmla="*/ 2587691 h 2594374"/>
                <a:gd name="connsiteX1" fmla="*/ 1814186 w 2205223"/>
                <a:gd name="connsiteY1" fmla="*/ 1642811 h 2594374"/>
                <a:gd name="connsiteX2" fmla="*/ 2058026 w 2205223"/>
                <a:gd name="connsiteY2" fmla="*/ 347411 h 2594374"/>
                <a:gd name="connsiteX3" fmla="*/ 526406 w 2205223"/>
                <a:gd name="connsiteY3" fmla="*/ 233111 h 2594374"/>
                <a:gd name="connsiteX4" fmla="*/ 229226 w 2205223"/>
                <a:gd name="connsiteY4" fmla="*/ 1109411 h 2594374"/>
                <a:gd name="connsiteX5" fmla="*/ 626 w 2205223"/>
                <a:gd name="connsiteY5" fmla="*/ 1444691 h 2594374"/>
                <a:gd name="connsiteX6" fmla="*/ 160646 w 2205223"/>
                <a:gd name="connsiteY6" fmla="*/ 1581851 h 2594374"/>
                <a:gd name="connsiteX7" fmla="*/ 137786 w 2205223"/>
                <a:gd name="connsiteY7" fmla="*/ 1711391 h 2594374"/>
                <a:gd name="connsiteX8" fmla="*/ 221606 w 2205223"/>
                <a:gd name="connsiteY8" fmla="*/ 1741871 h 2594374"/>
                <a:gd name="connsiteX9" fmla="*/ 145406 w 2205223"/>
                <a:gd name="connsiteY9" fmla="*/ 1825691 h 2594374"/>
                <a:gd name="connsiteX10" fmla="*/ 221606 w 2205223"/>
                <a:gd name="connsiteY10" fmla="*/ 1901891 h 2594374"/>
                <a:gd name="connsiteX11" fmla="*/ 198746 w 2205223"/>
                <a:gd name="connsiteY11" fmla="*/ 2153351 h 2594374"/>
                <a:gd name="connsiteX12" fmla="*/ 526406 w 2205223"/>
                <a:gd name="connsiteY12" fmla="*/ 2206691 h 2594374"/>
                <a:gd name="connsiteX13" fmla="*/ 808346 w 2205223"/>
                <a:gd name="connsiteY13" fmla="*/ 2374331 h 2594374"/>
                <a:gd name="connsiteX14" fmla="*/ 785486 w 2205223"/>
                <a:gd name="connsiteY14" fmla="*/ 2572451 h 2594374"/>
                <a:gd name="connsiteX15" fmla="*/ 2088506 w 2205223"/>
                <a:gd name="connsiteY15" fmla="*/ 2587691 h 2594374"/>
                <a:gd name="connsiteX0" fmla="*/ 2088506 w 2205223"/>
                <a:gd name="connsiteY0" fmla="*/ 2587691 h 2594374"/>
                <a:gd name="connsiteX1" fmla="*/ 1814186 w 2205223"/>
                <a:gd name="connsiteY1" fmla="*/ 1642811 h 2594374"/>
                <a:gd name="connsiteX2" fmla="*/ 2058026 w 2205223"/>
                <a:gd name="connsiteY2" fmla="*/ 347411 h 2594374"/>
                <a:gd name="connsiteX3" fmla="*/ 526406 w 2205223"/>
                <a:gd name="connsiteY3" fmla="*/ 233111 h 2594374"/>
                <a:gd name="connsiteX4" fmla="*/ 229226 w 2205223"/>
                <a:gd name="connsiteY4" fmla="*/ 1109411 h 2594374"/>
                <a:gd name="connsiteX5" fmla="*/ 626 w 2205223"/>
                <a:gd name="connsiteY5" fmla="*/ 1444691 h 2594374"/>
                <a:gd name="connsiteX6" fmla="*/ 160646 w 2205223"/>
                <a:gd name="connsiteY6" fmla="*/ 1581851 h 2594374"/>
                <a:gd name="connsiteX7" fmla="*/ 137786 w 2205223"/>
                <a:gd name="connsiteY7" fmla="*/ 1711391 h 2594374"/>
                <a:gd name="connsiteX8" fmla="*/ 221606 w 2205223"/>
                <a:gd name="connsiteY8" fmla="*/ 1741871 h 2594374"/>
                <a:gd name="connsiteX9" fmla="*/ 145406 w 2205223"/>
                <a:gd name="connsiteY9" fmla="*/ 1825691 h 2594374"/>
                <a:gd name="connsiteX10" fmla="*/ 221606 w 2205223"/>
                <a:gd name="connsiteY10" fmla="*/ 1901891 h 2594374"/>
                <a:gd name="connsiteX11" fmla="*/ 198746 w 2205223"/>
                <a:gd name="connsiteY11" fmla="*/ 2153351 h 2594374"/>
                <a:gd name="connsiteX12" fmla="*/ 526406 w 2205223"/>
                <a:gd name="connsiteY12" fmla="*/ 2206691 h 2594374"/>
                <a:gd name="connsiteX13" fmla="*/ 808346 w 2205223"/>
                <a:gd name="connsiteY13" fmla="*/ 2374331 h 2594374"/>
                <a:gd name="connsiteX14" fmla="*/ 785486 w 2205223"/>
                <a:gd name="connsiteY14" fmla="*/ 2572451 h 2594374"/>
                <a:gd name="connsiteX15" fmla="*/ 2088506 w 2205223"/>
                <a:gd name="connsiteY15" fmla="*/ 2587691 h 2594374"/>
                <a:gd name="connsiteX0" fmla="*/ 2088506 w 2205223"/>
                <a:gd name="connsiteY0" fmla="*/ 2587691 h 2594374"/>
                <a:gd name="connsiteX1" fmla="*/ 1814186 w 2205223"/>
                <a:gd name="connsiteY1" fmla="*/ 1642811 h 2594374"/>
                <a:gd name="connsiteX2" fmla="*/ 2058026 w 2205223"/>
                <a:gd name="connsiteY2" fmla="*/ 347411 h 2594374"/>
                <a:gd name="connsiteX3" fmla="*/ 526406 w 2205223"/>
                <a:gd name="connsiteY3" fmla="*/ 233111 h 2594374"/>
                <a:gd name="connsiteX4" fmla="*/ 229226 w 2205223"/>
                <a:gd name="connsiteY4" fmla="*/ 1109411 h 2594374"/>
                <a:gd name="connsiteX5" fmla="*/ 626 w 2205223"/>
                <a:gd name="connsiteY5" fmla="*/ 1444691 h 2594374"/>
                <a:gd name="connsiteX6" fmla="*/ 160646 w 2205223"/>
                <a:gd name="connsiteY6" fmla="*/ 1581851 h 2594374"/>
                <a:gd name="connsiteX7" fmla="*/ 137786 w 2205223"/>
                <a:gd name="connsiteY7" fmla="*/ 1711391 h 2594374"/>
                <a:gd name="connsiteX8" fmla="*/ 221606 w 2205223"/>
                <a:gd name="connsiteY8" fmla="*/ 1741871 h 2594374"/>
                <a:gd name="connsiteX9" fmla="*/ 145406 w 2205223"/>
                <a:gd name="connsiteY9" fmla="*/ 1825691 h 2594374"/>
                <a:gd name="connsiteX10" fmla="*/ 221606 w 2205223"/>
                <a:gd name="connsiteY10" fmla="*/ 1901891 h 2594374"/>
                <a:gd name="connsiteX11" fmla="*/ 198746 w 2205223"/>
                <a:gd name="connsiteY11" fmla="*/ 2153351 h 2594374"/>
                <a:gd name="connsiteX12" fmla="*/ 526406 w 2205223"/>
                <a:gd name="connsiteY12" fmla="*/ 2206691 h 2594374"/>
                <a:gd name="connsiteX13" fmla="*/ 808346 w 2205223"/>
                <a:gd name="connsiteY13" fmla="*/ 2374331 h 2594374"/>
                <a:gd name="connsiteX14" fmla="*/ 785486 w 2205223"/>
                <a:gd name="connsiteY14" fmla="*/ 2572451 h 2594374"/>
                <a:gd name="connsiteX15" fmla="*/ 2088506 w 2205223"/>
                <a:gd name="connsiteY15" fmla="*/ 2587691 h 2594374"/>
                <a:gd name="connsiteX0" fmla="*/ 2088506 w 2205223"/>
                <a:gd name="connsiteY0" fmla="*/ 2587691 h 2594374"/>
                <a:gd name="connsiteX1" fmla="*/ 1814186 w 2205223"/>
                <a:gd name="connsiteY1" fmla="*/ 1642811 h 2594374"/>
                <a:gd name="connsiteX2" fmla="*/ 2058026 w 2205223"/>
                <a:gd name="connsiteY2" fmla="*/ 347411 h 2594374"/>
                <a:gd name="connsiteX3" fmla="*/ 526406 w 2205223"/>
                <a:gd name="connsiteY3" fmla="*/ 233111 h 2594374"/>
                <a:gd name="connsiteX4" fmla="*/ 229226 w 2205223"/>
                <a:gd name="connsiteY4" fmla="*/ 1109411 h 2594374"/>
                <a:gd name="connsiteX5" fmla="*/ 626 w 2205223"/>
                <a:gd name="connsiteY5" fmla="*/ 1444691 h 2594374"/>
                <a:gd name="connsiteX6" fmla="*/ 160646 w 2205223"/>
                <a:gd name="connsiteY6" fmla="*/ 1581851 h 2594374"/>
                <a:gd name="connsiteX7" fmla="*/ 137786 w 2205223"/>
                <a:gd name="connsiteY7" fmla="*/ 1711391 h 2594374"/>
                <a:gd name="connsiteX8" fmla="*/ 221606 w 2205223"/>
                <a:gd name="connsiteY8" fmla="*/ 1741871 h 2594374"/>
                <a:gd name="connsiteX9" fmla="*/ 145406 w 2205223"/>
                <a:gd name="connsiteY9" fmla="*/ 1825691 h 2594374"/>
                <a:gd name="connsiteX10" fmla="*/ 221606 w 2205223"/>
                <a:gd name="connsiteY10" fmla="*/ 1901891 h 2594374"/>
                <a:gd name="connsiteX11" fmla="*/ 198746 w 2205223"/>
                <a:gd name="connsiteY11" fmla="*/ 2153351 h 2594374"/>
                <a:gd name="connsiteX12" fmla="*/ 526406 w 2205223"/>
                <a:gd name="connsiteY12" fmla="*/ 2206691 h 2594374"/>
                <a:gd name="connsiteX13" fmla="*/ 808346 w 2205223"/>
                <a:gd name="connsiteY13" fmla="*/ 2374331 h 2594374"/>
                <a:gd name="connsiteX14" fmla="*/ 785486 w 2205223"/>
                <a:gd name="connsiteY14" fmla="*/ 2572451 h 2594374"/>
                <a:gd name="connsiteX15" fmla="*/ 2088506 w 2205223"/>
                <a:gd name="connsiteY15" fmla="*/ 2587691 h 2594374"/>
                <a:gd name="connsiteX0" fmla="*/ 2088506 w 2205223"/>
                <a:gd name="connsiteY0" fmla="*/ 2584576 h 2591259"/>
                <a:gd name="connsiteX1" fmla="*/ 1814186 w 2205223"/>
                <a:gd name="connsiteY1" fmla="*/ 1639696 h 2591259"/>
                <a:gd name="connsiteX2" fmla="*/ 2058026 w 2205223"/>
                <a:gd name="connsiteY2" fmla="*/ 344296 h 2591259"/>
                <a:gd name="connsiteX3" fmla="*/ 526406 w 2205223"/>
                <a:gd name="connsiteY3" fmla="*/ 229996 h 2591259"/>
                <a:gd name="connsiteX4" fmla="*/ 229226 w 2205223"/>
                <a:gd name="connsiteY4" fmla="*/ 1106296 h 2591259"/>
                <a:gd name="connsiteX5" fmla="*/ 626 w 2205223"/>
                <a:gd name="connsiteY5" fmla="*/ 1441576 h 2591259"/>
                <a:gd name="connsiteX6" fmla="*/ 160646 w 2205223"/>
                <a:gd name="connsiteY6" fmla="*/ 1578736 h 2591259"/>
                <a:gd name="connsiteX7" fmla="*/ 137786 w 2205223"/>
                <a:gd name="connsiteY7" fmla="*/ 1708276 h 2591259"/>
                <a:gd name="connsiteX8" fmla="*/ 221606 w 2205223"/>
                <a:gd name="connsiteY8" fmla="*/ 1738756 h 2591259"/>
                <a:gd name="connsiteX9" fmla="*/ 145406 w 2205223"/>
                <a:gd name="connsiteY9" fmla="*/ 1822576 h 2591259"/>
                <a:gd name="connsiteX10" fmla="*/ 221606 w 2205223"/>
                <a:gd name="connsiteY10" fmla="*/ 1898776 h 2591259"/>
                <a:gd name="connsiteX11" fmla="*/ 198746 w 2205223"/>
                <a:gd name="connsiteY11" fmla="*/ 2150236 h 2591259"/>
                <a:gd name="connsiteX12" fmla="*/ 526406 w 2205223"/>
                <a:gd name="connsiteY12" fmla="*/ 2203576 h 2591259"/>
                <a:gd name="connsiteX13" fmla="*/ 808346 w 2205223"/>
                <a:gd name="connsiteY13" fmla="*/ 2371216 h 2591259"/>
                <a:gd name="connsiteX14" fmla="*/ 785486 w 2205223"/>
                <a:gd name="connsiteY14" fmla="*/ 2569336 h 2591259"/>
                <a:gd name="connsiteX15" fmla="*/ 2088506 w 2205223"/>
                <a:gd name="connsiteY15" fmla="*/ 2584576 h 2591259"/>
                <a:gd name="connsiteX0" fmla="*/ 2088506 w 2205223"/>
                <a:gd name="connsiteY0" fmla="*/ 2584576 h 2591259"/>
                <a:gd name="connsiteX1" fmla="*/ 1814186 w 2205223"/>
                <a:gd name="connsiteY1" fmla="*/ 1639696 h 2591259"/>
                <a:gd name="connsiteX2" fmla="*/ 2058026 w 2205223"/>
                <a:gd name="connsiteY2" fmla="*/ 344296 h 2591259"/>
                <a:gd name="connsiteX3" fmla="*/ 526406 w 2205223"/>
                <a:gd name="connsiteY3" fmla="*/ 229996 h 2591259"/>
                <a:gd name="connsiteX4" fmla="*/ 229226 w 2205223"/>
                <a:gd name="connsiteY4" fmla="*/ 1106296 h 2591259"/>
                <a:gd name="connsiteX5" fmla="*/ 626 w 2205223"/>
                <a:gd name="connsiteY5" fmla="*/ 1441576 h 2591259"/>
                <a:gd name="connsiteX6" fmla="*/ 160646 w 2205223"/>
                <a:gd name="connsiteY6" fmla="*/ 1578736 h 2591259"/>
                <a:gd name="connsiteX7" fmla="*/ 137786 w 2205223"/>
                <a:gd name="connsiteY7" fmla="*/ 1708276 h 2591259"/>
                <a:gd name="connsiteX8" fmla="*/ 221606 w 2205223"/>
                <a:gd name="connsiteY8" fmla="*/ 1738756 h 2591259"/>
                <a:gd name="connsiteX9" fmla="*/ 145406 w 2205223"/>
                <a:gd name="connsiteY9" fmla="*/ 1822576 h 2591259"/>
                <a:gd name="connsiteX10" fmla="*/ 221606 w 2205223"/>
                <a:gd name="connsiteY10" fmla="*/ 1898776 h 2591259"/>
                <a:gd name="connsiteX11" fmla="*/ 198746 w 2205223"/>
                <a:gd name="connsiteY11" fmla="*/ 2150236 h 2591259"/>
                <a:gd name="connsiteX12" fmla="*/ 526406 w 2205223"/>
                <a:gd name="connsiteY12" fmla="*/ 2203576 h 2591259"/>
                <a:gd name="connsiteX13" fmla="*/ 808346 w 2205223"/>
                <a:gd name="connsiteY13" fmla="*/ 2371216 h 2591259"/>
                <a:gd name="connsiteX14" fmla="*/ 785486 w 2205223"/>
                <a:gd name="connsiteY14" fmla="*/ 2569336 h 2591259"/>
                <a:gd name="connsiteX15" fmla="*/ 2088506 w 2205223"/>
                <a:gd name="connsiteY15" fmla="*/ 2584576 h 2591259"/>
                <a:gd name="connsiteX0" fmla="*/ 2103699 w 2220416"/>
                <a:gd name="connsiteY0" fmla="*/ 2584576 h 2591259"/>
                <a:gd name="connsiteX1" fmla="*/ 1829379 w 2220416"/>
                <a:gd name="connsiteY1" fmla="*/ 1639696 h 2591259"/>
                <a:gd name="connsiteX2" fmla="*/ 2073219 w 2220416"/>
                <a:gd name="connsiteY2" fmla="*/ 344296 h 2591259"/>
                <a:gd name="connsiteX3" fmla="*/ 541599 w 2220416"/>
                <a:gd name="connsiteY3" fmla="*/ 229996 h 2591259"/>
                <a:gd name="connsiteX4" fmla="*/ 244419 w 2220416"/>
                <a:gd name="connsiteY4" fmla="*/ 1106296 h 2591259"/>
                <a:gd name="connsiteX5" fmla="*/ 579 w 2220416"/>
                <a:gd name="connsiteY5" fmla="*/ 1464436 h 2591259"/>
                <a:gd name="connsiteX6" fmla="*/ 175839 w 2220416"/>
                <a:gd name="connsiteY6" fmla="*/ 1578736 h 2591259"/>
                <a:gd name="connsiteX7" fmla="*/ 152979 w 2220416"/>
                <a:gd name="connsiteY7" fmla="*/ 1708276 h 2591259"/>
                <a:gd name="connsiteX8" fmla="*/ 236799 w 2220416"/>
                <a:gd name="connsiteY8" fmla="*/ 1738756 h 2591259"/>
                <a:gd name="connsiteX9" fmla="*/ 160599 w 2220416"/>
                <a:gd name="connsiteY9" fmla="*/ 1822576 h 2591259"/>
                <a:gd name="connsiteX10" fmla="*/ 236799 w 2220416"/>
                <a:gd name="connsiteY10" fmla="*/ 1898776 h 2591259"/>
                <a:gd name="connsiteX11" fmla="*/ 213939 w 2220416"/>
                <a:gd name="connsiteY11" fmla="*/ 2150236 h 2591259"/>
                <a:gd name="connsiteX12" fmla="*/ 541599 w 2220416"/>
                <a:gd name="connsiteY12" fmla="*/ 2203576 h 2591259"/>
                <a:gd name="connsiteX13" fmla="*/ 823539 w 2220416"/>
                <a:gd name="connsiteY13" fmla="*/ 2371216 h 2591259"/>
                <a:gd name="connsiteX14" fmla="*/ 800679 w 2220416"/>
                <a:gd name="connsiteY14" fmla="*/ 2569336 h 2591259"/>
                <a:gd name="connsiteX15" fmla="*/ 2103699 w 2220416"/>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52464 w 2219901"/>
                <a:gd name="connsiteY7" fmla="*/ 1708276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52464 w 2219901"/>
                <a:gd name="connsiteY7" fmla="*/ 1708276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52464 w 2219901"/>
                <a:gd name="connsiteY7" fmla="*/ 1708276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84576"/>
                <a:gd name="connsiteX1" fmla="*/ 1828864 w 2219901"/>
                <a:gd name="connsiteY1" fmla="*/ 1639696 h 2584576"/>
                <a:gd name="connsiteX2" fmla="*/ 2072704 w 2219901"/>
                <a:gd name="connsiteY2" fmla="*/ 344296 h 2584576"/>
                <a:gd name="connsiteX3" fmla="*/ 541084 w 2219901"/>
                <a:gd name="connsiteY3" fmla="*/ 229996 h 2584576"/>
                <a:gd name="connsiteX4" fmla="*/ 243904 w 2219901"/>
                <a:gd name="connsiteY4" fmla="*/ 1106296 h 2584576"/>
                <a:gd name="connsiteX5" fmla="*/ 64 w 2219901"/>
                <a:gd name="connsiteY5" fmla="*/ 1464436 h 2584576"/>
                <a:gd name="connsiteX6" fmla="*/ 175324 w 2219901"/>
                <a:gd name="connsiteY6" fmla="*/ 1578736 h 2584576"/>
                <a:gd name="connsiteX7" fmla="*/ 133414 w 2219901"/>
                <a:gd name="connsiteY7" fmla="*/ 1705895 h 2584576"/>
                <a:gd name="connsiteX8" fmla="*/ 233903 w 2219901"/>
                <a:gd name="connsiteY8" fmla="*/ 1736375 h 2584576"/>
                <a:gd name="connsiteX9" fmla="*/ 160084 w 2219901"/>
                <a:gd name="connsiteY9" fmla="*/ 1822576 h 2584576"/>
                <a:gd name="connsiteX10" fmla="*/ 236284 w 2219901"/>
                <a:gd name="connsiteY10" fmla="*/ 1898776 h 2584576"/>
                <a:gd name="connsiteX11" fmla="*/ 211042 w 2219901"/>
                <a:gd name="connsiteY11" fmla="*/ 2138330 h 2584576"/>
                <a:gd name="connsiteX12" fmla="*/ 780161 w 2219901"/>
                <a:gd name="connsiteY12" fmla="*/ 2321210 h 2584576"/>
                <a:gd name="connsiteX13" fmla="*/ 800164 w 2219901"/>
                <a:gd name="connsiteY13" fmla="*/ 2569336 h 2584576"/>
                <a:gd name="connsiteX14" fmla="*/ 2103184 w 2219901"/>
                <a:gd name="connsiteY14" fmla="*/ 2584576 h 2584576"/>
                <a:gd name="connsiteX0" fmla="*/ 2103184 w 2219901"/>
                <a:gd name="connsiteY0" fmla="*/ 2584576 h 2584576"/>
                <a:gd name="connsiteX1" fmla="*/ 1828864 w 2219901"/>
                <a:gd name="connsiteY1" fmla="*/ 1639696 h 2584576"/>
                <a:gd name="connsiteX2" fmla="*/ 2072704 w 2219901"/>
                <a:gd name="connsiteY2" fmla="*/ 344296 h 2584576"/>
                <a:gd name="connsiteX3" fmla="*/ 541084 w 2219901"/>
                <a:gd name="connsiteY3" fmla="*/ 229996 h 2584576"/>
                <a:gd name="connsiteX4" fmla="*/ 243904 w 2219901"/>
                <a:gd name="connsiteY4" fmla="*/ 1106296 h 2584576"/>
                <a:gd name="connsiteX5" fmla="*/ 64 w 2219901"/>
                <a:gd name="connsiteY5" fmla="*/ 1464436 h 2584576"/>
                <a:gd name="connsiteX6" fmla="*/ 175324 w 2219901"/>
                <a:gd name="connsiteY6" fmla="*/ 1578736 h 2584576"/>
                <a:gd name="connsiteX7" fmla="*/ 133414 w 2219901"/>
                <a:gd name="connsiteY7" fmla="*/ 1705895 h 2584576"/>
                <a:gd name="connsiteX8" fmla="*/ 233903 w 2219901"/>
                <a:gd name="connsiteY8" fmla="*/ 1736375 h 2584576"/>
                <a:gd name="connsiteX9" fmla="*/ 160084 w 2219901"/>
                <a:gd name="connsiteY9" fmla="*/ 1822576 h 2584576"/>
                <a:gd name="connsiteX10" fmla="*/ 236284 w 2219901"/>
                <a:gd name="connsiteY10" fmla="*/ 1898776 h 2584576"/>
                <a:gd name="connsiteX11" fmla="*/ 211042 w 2219901"/>
                <a:gd name="connsiteY11" fmla="*/ 2138330 h 2584576"/>
                <a:gd name="connsiteX12" fmla="*/ 780161 w 2219901"/>
                <a:gd name="connsiteY12" fmla="*/ 2321210 h 2584576"/>
                <a:gd name="connsiteX13" fmla="*/ 800164 w 2219901"/>
                <a:gd name="connsiteY13" fmla="*/ 2569336 h 2584576"/>
                <a:gd name="connsiteX14" fmla="*/ 2103184 w 2219901"/>
                <a:gd name="connsiteY14" fmla="*/ 2584576 h 2584576"/>
                <a:gd name="connsiteX0" fmla="*/ 2103184 w 2219901"/>
                <a:gd name="connsiteY0" fmla="*/ 2584576 h 2660776"/>
                <a:gd name="connsiteX1" fmla="*/ 1828864 w 2219901"/>
                <a:gd name="connsiteY1" fmla="*/ 1639696 h 2660776"/>
                <a:gd name="connsiteX2" fmla="*/ 2072704 w 2219901"/>
                <a:gd name="connsiteY2" fmla="*/ 344296 h 2660776"/>
                <a:gd name="connsiteX3" fmla="*/ 541084 w 2219901"/>
                <a:gd name="connsiteY3" fmla="*/ 229996 h 2660776"/>
                <a:gd name="connsiteX4" fmla="*/ 243904 w 2219901"/>
                <a:gd name="connsiteY4" fmla="*/ 1106296 h 2660776"/>
                <a:gd name="connsiteX5" fmla="*/ 64 w 2219901"/>
                <a:gd name="connsiteY5" fmla="*/ 1464436 h 2660776"/>
                <a:gd name="connsiteX6" fmla="*/ 175324 w 2219901"/>
                <a:gd name="connsiteY6" fmla="*/ 1578736 h 2660776"/>
                <a:gd name="connsiteX7" fmla="*/ 133414 w 2219901"/>
                <a:gd name="connsiteY7" fmla="*/ 1705895 h 2660776"/>
                <a:gd name="connsiteX8" fmla="*/ 233903 w 2219901"/>
                <a:gd name="connsiteY8" fmla="*/ 1736375 h 2660776"/>
                <a:gd name="connsiteX9" fmla="*/ 160084 w 2219901"/>
                <a:gd name="connsiteY9" fmla="*/ 1822576 h 2660776"/>
                <a:gd name="connsiteX10" fmla="*/ 236284 w 2219901"/>
                <a:gd name="connsiteY10" fmla="*/ 1898776 h 2660776"/>
                <a:gd name="connsiteX11" fmla="*/ 211042 w 2219901"/>
                <a:gd name="connsiteY11" fmla="*/ 2138330 h 2660776"/>
                <a:gd name="connsiteX12" fmla="*/ 780161 w 2219901"/>
                <a:gd name="connsiteY12" fmla="*/ 2321210 h 2660776"/>
                <a:gd name="connsiteX13" fmla="*/ 891604 w 2219901"/>
                <a:gd name="connsiteY13" fmla="*/ 2660776 h 266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19901" h="2660776">
                  <a:moveTo>
                    <a:pt x="2103184" y="2584576"/>
                  </a:moveTo>
                  <a:cubicBezTo>
                    <a:pt x="1840294" y="2079116"/>
                    <a:pt x="1833944" y="2013076"/>
                    <a:pt x="1828864" y="1639696"/>
                  </a:cubicBezTo>
                  <a:cubicBezTo>
                    <a:pt x="2258124" y="1372996"/>
                    <a:pt x="2325434" y="762126"/>
                    <a:pt x="2072704" y="344296"/>
                  </a:cubicBezTo>
                  <a:cubicBezTo>
                    <a:pt x="1819974" y="-73534"/>
                    <a:pt x="891604" y="-110364"/>
                    <a:pt x="541084" y="229996"/>
                  </a:cubicBezTo>
                  <a:cubicBezTo>
                    <a:pt x="190564" y="570356"/>
                    <a:pt x="301054" y="927226"/>
                    <a:pt x="243904" y="1106296"/>
                  </a:cubicBezTo>
                  <a:cubicBezTo>
                    <a:pt x="163894" y="1315846"/>
                    <a:pt x="-3746" y="1408556"/>
                    <a:pt x="64" y="1464436"/>
                  </a:cubicBezTo>
                  <a:cubicBezTo>
                    <a:pt x="3874" y="1520316"/>
                    <a:pt x="149924" y="1538096"/>
                    <a:pt x="175324" y="1578736"/>
                  </a:cubicBezTo>
                  <a:cubicBezTo>
                    <a:pt x="184055" y="1640807"/>
                    <a:pt x="123651" y="1679622"/>
                    <a:pt x="133414" y="1705895"/>
                  </a:cubicBezTo>
                  <a:cubicBezTo>
                    <a:pt x="143177" y="1732168"/>
                    <a:pt x="196120" y="1728835"/>
                    <a:pt x="233903" y="1736375"/>
                  </a:cubicBezTo>
                  <a:cubicBezTo>
                    <a:pt x="216917" y="1767729"/>
                    <a:pt x="159687" y="1795509"/>
                    <a:pt x="160084" y="1822576"/>
                  </a:cubicBezTo>
                  <a:cubicBezTo>
                    <a:pt x="160481" y="1849643"/>
                    <a:pt x="227791" y="1846150"/>
                    <a:pt x="236284" y="1898776"/>
                  </a:cubicBezTo>
                  <a:cubicBezTo>
                    <a:pt x="244777" y="1951402"/>
                    <a:pt x="170402" y="2051255"/>
                    <a:pt x="211042" y="2138330"/>
                  </a:cubicBezTo>
                  <a:cubicBezTo>
                    <a:pt x="251682" y="2225405"/>
                    <a:pt x="617680" y="2189846"/>
                    <a:pt x="780161" y="2321210"/>
                  </a:cubicBezTo>
                  <a:cubicBezTo>
                    <a:pt x="849772" y="2404950"/>
                    <a:pt x="789210" y="2475436"/>
                    <a:pt x="891604" y="2660776"/>
                  </a:cubicBezTo>
                </a:path>
              </a:pathLst>
            </a:custGeom>
            <a:solidFill>
              <a:srgbClr val="FFDF7F"/>
            </a:solidFill>
            <a:ln w="38100">
              <a:solidFill>
                <a:srgbClr val="E6A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100" dirty="0">
                <a:solidFill>
                  <a:prstClr val="white"/>
                </a:solidFill>
                <a:latin typeface="Calibri"/>
              </a:endParaRPr>
            </a:p>
          </p:txBody>
        </p:sp>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59BE39B5-2C17-4CB0-9B38-3C77D2CE1BCB}"/>
                    </a:ext>
                  </a:extLst>
                </p:cNvPr>
                <p:cNvSpPr txBox="1"/>
                <p:nvPr/>
              </p:nvSpPr>
              <p:spPr>
                <a:xfrm>
                  <a:off x="5912838" y="2538391"/>
                  <a:ext cx="555342" cy="903605"/>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de-DE" sz="6000" b="1" i="1" smtClean="0">
                            <a:solidFill>
                              <a:srgbClr val="E6AF00"/>
                            </a:solidFill>
                            <a:latin typeface="Cambria Math" panose="02040503050406030204" pitchFamily="18" charset="0"/>
                          </a:rPr>
                          <m:t>𝝉</m:t>
                        </m:r>
                      </m:oMath>
                    </m:oMathPara>
                  </a14:m>
                  <a:endParaRPr lang="de-DE" sz="3600" b="1" dirty="0">
                    <a:solidFill>
                      <a:srgbClr val="E6AF00"/>
                    </a:solidFill>
                  </a:endParaRPr>
                </a:p>
              </p:txBody>
            </p:sp>
          </mc:Choice>
          <mc:Fallback xmlns="">
            <p:sp>
              <p:nvSpPr>
                <p:cNvPr id="14" name="Textfeld 13">
                  <a:extLst>
                    <a:ext uri="{FF2B5EF4-FFF2-40B4-BE49-F238E27FC236}">
                      <a16:creationId xmlns:a16="http://schemas.microsoft.com/office/drawing/2014/main" id="{59BE39B5-2C17-4CB0-9B38-3C77D2CE1BCB}"/>
                    </a:ext>
                  </a:extLst>
                </p:cNvPr>
                <p:cNvSpPr txBox="1">
                  <a:spLocks noRot="1" noChangeAspect="1" noMove="1" noResize="1" noEditPoints="1" noAdjustHandles="1" noChangeArrowheads="1" noChangeShapeType="1" noTextEdit="1"/>
                </p:cNvSpPr>
                <p:nvPr/>
              </p:nvSpPr>
              <p:spPr>
                <a:xfrm>
                  <a:off x="5912838" y="2538391"/>
                  <a:ext cx="555342" cy="903605"/>
                </a:xfrm>
                <a:prstGeom prst="rect">
                  <a:avLst/>
                </a:prstGeom>
                <a:blipFill>
                  <a:blip r:embed="rId3"/>
                  <a:stretch>
                    <a:fillRect/>
                  </a:stretch>
                </a:blipFill>
              </p:spPr>
              <p:txBody>
                <a:bodyPr/>
                <a:lstStyle/>
                <a:p>
                  <a:r>
                    <a:rPr lang="de-DE">
                      <a:noFill/>
                    </a:rPr>
                    <a:t> </a:t>
                  </a:r>
                </a:p>
              </p:txBody>
            </p:sp>
          </mc:Fallback>
        </mc:AlternateContent>
      </p:grpSp>
      <p:sp>
        <p:nvSpPr>
          <p:cNvPr id="56" name="Textfeld 55">
            <a:extLst>
              <a:ext uri="{FF2B5EF4-FFF2-40B4-BE49-F238E27FC236}">
                <a16:creationId xmlns:a16="http://schemas.microsoft.com/office/drawing/2014/main" id="{FABBE741-70A4-4490-B7B3-7B5C493F619C}"/>
              </a:ext>
            </a:extLst>
          </p:cNvPr>
          <p:cNvSpPr txBox="1"/>
          <p:nvPr/>
        </p:nvSpPr>
        <p:spPr>
          <a:xfrm>
            <a:off x="203200" y="1813418"/>
            <a:ext cx="11988800" cy="1384995"/>
          </a:xfrm>
          <a:prstGeom prst="rect">
            <a:avLst/>
          </a:prstGeom>
          <a:noFill/>
        </p:spPr>
        <p:txBody>
          <a:bodyPr wrap="square" rtlCol="0">
            <a:spAutoFit/>
          </a:bodyPr>
          <a:lstStyle/>
          <a:p>
            <a:pPr algn="ctr"/>
            <a:r>
              <a:rPr lang="de-DE" sz="2800" dirty="0">
                <a:latin typeface="Source Sans Pro" panose="020B0503030403020204" pitchFamily="34" charset="0"/>
                <a:ea typeface="Source Sans Pro" panose="020B0503030403020204" pitchFamily="34" charset="0"/>
              </a:rPr>
              <a:t>The </a:t>
            </a:r>
            <a:r>
              <a:rPr lang="de-DE" sz="2800" dirty="0" err="1">
                <a:latin typeface="Source Sans Pro" panose="020B0503030403020204" pitchFamily="34" charset="0"/>
                <a:ea typeface="Source Sans Pro" panose="020B0503030403020204" pitchFamily="34" charset="0"/>
              </a:rPr>
              <a:t>Respondents</a:t>
            </a:r>
            <a:r>
              <a:rPr lang="de-DE" sz="2800" dirty="0">
                <a:latin typeface="Source Sans Pro" panose="020B0503030403020204" pitchFamily="34" charset="0"/>
                <a:ea typeface="Source Sans Pro" panose="020B0503030403020204" pitchFamily="34" charset="0"/>
              </a:rPr>
              <a:t> </a:t>
            </a:r>
            <a:r>
              <a:rPr lang="de-DE" sz="2800" dirty="0" err="1">
                <a:latin typeface="Source Sans Pro" panose="020B0503030403020204" pitchFamily="34" charset="0"/>
                <a:ea typeface="Source Sans Pro" panose="020B0503030403020204" pitchFamily="34" charset="0"/>
              </a:rPr>
              <a:t>with</a:t>
            </a:r>
            <a:r>
              <a:rPr lang="de-DE" sz="2800" dirty="0">
                <a:latin typeface="Source Sans Pro" panose="020B0503030403020204" pitchFamily="34" charset="0"/>
                <a:ea typeface="Source Sans Pro" panose="020B0503030403020204" pitchFamily="34" charset="0"/>
              </a:rPr>
              <a:t> the </a:t>
            </a:r>
            <a:r>
              <a:rPr lang="de-DE" sz="2800" b="1" dirty="0">
                <a:solidFill>
                  <a:schemeClr val="accent4"/>
                </a:solidFill>
                <a:latin typeface="Source Sans Pro" panose="020B0503030403020204" pitchFamily="34" charset="0"/>
                <a:ea typeface="Source Sans Pro" panose="020B0503030403020204" pitchFamily="34" charset="0"/>
              </a:rPr>
              <a:t>same </a:t>
            </a:r>
            <a:r>
              <a:rPr lang="de-DE" sz="2800" b="1" dirty="0" err="1">
                <a:solidFill>
                  <a:schemeClr val="accent4"/>
                </a:solidFill>
                <a:latin typeface="Source Sans Pro" panose="020B0503030403020204" pitchFamily="34" charset="0"/>
                <a:ea typeface="Source Sans Pro" panose="020B0503030403020204" pitchFamily="34" charset="0"/>
              </a:rPr>
              <a:t>true</a:t>
            </a:r>
            <a:r>
              <a:rPr lang="de-DE" sz="2800" b="1" dirty="0">
                <a:solidFill>
                  <a:schemeClr val="accent4"/>
                </a:solidFill>
                <a:latin typeface="Source Sans Pro" panose="020B0503030403020204" pitchFamily="34" charset="0"/>
                <a:ea typeface="Source Sans Pro" panose="020B0503030403020204" pitchFamily="34" charset="0"/>
              </a:rPr>
              <a:t> score </a:t>
            </a:r>
          </a:p>
          <a:p>
            <a:pPr algn="ctr"/>
            <a:r>
              <a:rPr lang="de-DE" sz="2800" dirty="0" err="1">
                <a:latin typeface="Source Sans Pro" panose="020B0503030403020204" pitchFamily="34" charset="0"/>
                <a:ea typeface="Source Sans Pro" panose="020B0503030403020204" pitchFamily="34" charset="0"/>
              </a:rPr>
              <a:t>should</a:t>
            </a:r>
            <a:r>
              <a:rPr lang="de-DE" sz="2800" dirty="0">
                <a:latin typeface="Source Sans Pro" panose="020B0503030403020204" pitchFamily="34" charset="0"/>
                <a:ea typeface="Source Sans Pro" panose="020B0503030403020204" pitchFamily="34" charset="0"/>
              </a:rPr>
              <a:t> </a:t>
            </a:r>
            <a:r>
              <a:rPr lang="de-DE" sz="2800" dirty="0" err="1">
                <a:latin typeface="Source Sans Pro" panose="020B0503030403020204" pitchFamily="34" charset="0"/>
                <a:ea typeface="Source Sans Pro" panose="020B0503030403020204" pitchFamily="34" charset="0"/>
              </a:rPr>
              <a:t>give</a:t>
            </a:r>
            <a:r>
              <a:rPr lang="de-DE" sz="2800" dirty="0">
                <a:latin typeface="Source Sans Pro" panose="020B0503030403020204" pitchFamily="34" charset="0"/>
                <a:ea typeface="Source Sans Pro" panose="020B0503030403020204" pitchFamily="34" charset="0"/>
              </a:rPr>
              <a:t> the same </a:t>
            </a:r>
            <a:r>
              <a:rPr lang="de-DE" sz="2800" dirty="0" err="1">
                <a:latin typeface="Source Sans Pro" panose="020B0503030403020204" pitchFamily="34" charset="0"/>
                <a:ea typeface="Source Sans Pro" panose="020B0503030403020204" pitchFamily="34" charset="0"/>
              </a:rPr>
              <a:t>response</a:t>
            </a:r>
            <a:r>
              <a:rPr lang="de-DE" sz="2800" dirty="0">
                <a:latin typeface="Source Sans Pro" panose="020B0503030403020204" pitchFamily="34" charset="0"/>
                <a:ea typeface="Source Sans Pro" panose="020B0503030403020204" pitchFamily="34" charset="0"/>
              </a:rPr>
              <a:t> (on </a:t>
            </a:r>
            <a:r>
              <a:rPr lang="de-DE" sz="2800" dirty="0" err="1">
                <a:latin typeface="Source Sans Pro" panose="020B0503030403020204" pitchFamily="34" charset="0"/>
                <a:ea typeface="Source Sans Pro" panose="020B0503030403020204" pitchFamily="34" charset="0"/>
              </a:rPr>
              <a:t>average</a:t>
            </a:r>
            <a:r>
              <a:rPr lang="de-DE" sz="2800" dirty="0">
                <a:latin typeface="Source Sans Pro" panose="020B0503030403020204" pitchFamily="34" charset="0"/>
                <a:ea typeface="Source Sans Pro" panose="020B0503030403020204" pitchFamily="34" charset="0"/>
              </a:rPr>
              <a:t>), </a:t>
            </a:r>
            <a:br>
              <a:rPr lang="de-DE" sz="2800" dirty="0">
                <a:latin typeface="Source Sans Pro" panose="020B0503030403020204" pitchFamily="34" charset="0"/>
                <a:ea typeface="Source Sans Pro" panose="020B0503030403020204" pitchFamily="34" charset="0"/>
              </a:rPr>
            </a:br>
            <a:r>
              <a:rPr lang="de-DE" sz="2800" dirty="0" err="1">
                <a:latin typeface="Source Sans Pro" panose="020B0503030403020204" pitchFamily="34" charset="0"/>
                <a:ea typeface="Source Sans Pro" panose="020B0503030403020204" pitchFamily="34" charset="0"/>
              </a:rPr>
              <a:t>regardless</a:t>
            </a:r>
            <a:r>
              <a:rPr lang="de-DE" sz="2800" dirty="0">
                <a:latin typeface="Source Sans Pro" panose="020B0503030403020204" pitchFamily="34" charset="0"/>
                <a:ea typeface="Source Sans Pro" panose="020B0503030403020204" pitchFamily="34" charset="0"/>
              </a:rPr>
              <a:t> </a:t>
            </a:r>
            <a:r>
              <a:rPr lang="de-DE" sz="2800" dirty="0" err="1">
                <a:latin typeface="Source Sans Pro" panose="020B0503030403020204" pitchFamily="34" charset="0"/>
                <a:ea typeface="Source Sans Pro" panose="020B0503030403020204" pitchFamily="34" charset="0"/>
              </a:rPr>
              <a:t>of</a:t>
            </a:r>
            <a:r>
              <a:rPr lang="de-DE" sz="2800" dirty="0">
                <a:latin typeface="Source Sans Pro" panose="020B0503030403020204" pitchFamily="34" charset="0"/>
                <a:ea typeface="Source Sans Pro" panose="020B0503030403020204" pitchFamily="34" charset="0"/>
              </a:rPr>
              <a:t> the </a:t>
            </a:r>
            <a:r>
              <a:rPr lang="de-DE" sz="2800" dirty="0" err="1">
                <a:latin typeface="Source Sans Pro" panose="020B0503030403020204" pitchFamily="34" charset="0"/>
                <a:ea typeface="Source Sans Pro" panose="020B0503030403020204" pitchFamily="34" charset="0"/>
              </a:rPr>
              <a:t>survey</a:t>
            </a:r>
            <a:r>
              <a:rPr lang="de-DE" sz="2800" dirty="0">
                <a:latin typeface="Source Sans Pro" panose="020B0503030403020204" pitchFamily="34" charset="0"/>
                <a:ea typeface="Source Sans Pro" panose="020B0503030403020204" pitchFamily="34" charset="0"/>
              </a:rPr>
              <a:t> </a:t>
            </a:r>
            <a:r>
              <a:rPr lang="de-DE" sz="2800" dirty="0" err="1">
                <a:latin typeface="Source Sans Pro" panose="020B0503030403020204" pitchFamily="34" charset="0"/>
                <a:ea typeface="Source Sans Pro" panose="020B0503030403020204" pitchFamily="34" charset="0"/>
              </a:rPr>
              <a:t>mode</a:t>
            </a:r>
            <a:r>
              <a:rPr lang="de-DE" sz="2800" dirty="0">
                <a:latin typeface="Source Sans Pro" panose="020B0503030403020204" pitchFamily="34" charset="0"/>
                <a:ea typeface="Source Sans Pro" panose="020B0503030403020204" pitchFamily="34" charset="0"/>
              </a:rPr>
              <a:t>.</a:t>
            </a:r>
          </a:p>
        </p:txBody>
      </p:sp>
      <p:sp>
        <p:nvSpPr>
          <p:cNvPr id="3" name="Eckige Klammer links 2">
            <a:extLst>
              <a:ext uri="{FF2B5EF4-FFF2-40B4-BE49-F238E27FC236}">
                <a16:creationId xmlns:a16="http://schemas.microsoft.com/office/drawing/2014/main" id="{44FC872B-204A-4CAD-8D21-A504F367FF36}"/>
              </a:ext>
            </a:extLst>
          </p:cNvPr>
          <p:cNvSpPr/>
          <p:nvPr/>
        </p:nvSpPr>
        <p:spPr>
          <a:xfrm rot="16200000" flipH="1">
            <a:off x="5842017" y="-362800"/>
            <a:ext cx="380966" cy="8032044"/>
          </a:xfrm>
          <a:prstGeom prst="leftBracket">
            <a:avLst>
              <a:gd name="adj" fmla="val 163343"/>
            </a:avLst>
          </a:prstGeom>
          <a:ln w="38100" cap="rnd">
            <a:solidFill>
              <a:schemeClr val="tx2"/>
            </a:solidFill>
            <a:round/>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8" name="Eckige Klammer links 27">
            <a:extLst>
              <a:ext uri="{FF2B5EF4-FFF2-40B4-BE49-F238E27FC236}">
                <a16:creationId xmlns:a16="http://schemas.microsoft.com/office/drawing/2014/main" id="{AD09BC09-B669-4CE6-81C6-1950930EA451}"/>
              </a:ext>
            </a:extLst>
          </p:cNvPr>
          <p:cNvSpPr/>
          <p:nvPr/>
        </p:nvSpPr>
        <p:spPr>
          <a:xfrm rot="16200000" flipV="1">
            <a:off x="5842017" y="265704"/>
            <a:ext cx="380966" cy="8032045"/>
          </a:xfrm>
          <a:prstGeom prst="leftBracket">
            <a:avLst>
              <a:gd name="adj" fmla="val 163343"/>
            </a:avLst>
          </a:prstGeom>
          <a:ln w="38100" cap="rnd">
            <a:solidFill>
              <a:schemeClr val="tx2"/>
            </a:solidFill>
            <a:round/>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 name="Grafik 4" descr="Tabelle mit einfarbiger Füllung">
            <a:extLst>
              <a:ext uri="{FF2B5EF4-FFF2-40B4-BE49-F238E27FC236}">
                <a16:creationId xmlns:a16="http://schemas.microsoft.com/office/drawing/2014/main" id="{22C2F082-554E-4C8B-A6CF-50168D78AA73}"/>
              </a:ext>
            </a:extLst>
          </p:cNvPr>
          <p:cNvSpPr/>
          <p:nvPr/>
        </p:nvSpPr>
        <p:spPr>
          <a:xfrm>
            <a:off x="10199241" y="3731089"/>
            <a:ext cx="947618" cy="689273"/>
          </a:xfrm>
          <a:custGeom>
            <a:avLst/>
            <a:gdLst>
              <a:gd name="connsiteX0" fmla="*/ 704850 w 762000"/>
              <a:gd name="connsiteY0" fmla="*/ 171450 h 533400"/>
              <a:gd name="connsiteX1" fmla="*/ 514350 w 762000"/>
              <a:gd name="connsiteY1" fmla="*/ 171450 h 533400"/>
              <a:gd name="connsiteX2" fmla="*/ 514350 w 762000"/>
              <a:gd name="connsiteY2" fmla="*/ 57150 h 533400"/>
              <a:gd name="connsiteX3" fmla="*/ 704850 w 762000"/>
              <a:gd name="connsiteY3" fmla="*/ 57150 h 533400"/>
              <a:gd name="connsiteX4" fmla="*/ 704850 w 762000"/>
              <a:gd name="connsiteY4" fmla="*/ 171450 h 533400"/>
              <a:gd name="connsiteX5" fmla="*/ 704850 w 762000"/>
              <a:gd name="connsiteY5" fmla="*/ 323850 h 533400"/>
              <a:gd name="connsiteX6" fmla="*/ 514350 w 762000"/>
              <a:gd name="connsiteY6" fmla="*/ 323850 h 533400"/>
              <a:gd name="connsiteX7" fmla="*/ 514350 w 762000"/>
              <a:gd name="connsiteY7" fmla="*/ 209550 h 533400"/>
              <a:gd name="connsiteX8" fmla="*/ 704850 w 762000"/>
              <a:gd name="connsiteY8" fmla="*/ 209550 h 533400"/>
              <a:gd name="connsiteX9" fmla="*/ 704850 w 762000"/>
              <a:gd name="connsiteY9" fmla="*/ 323850 h 533400"/>
              <a:gd name="connsiteX10" fmla="*/ 704850 w 762000"/>
              <a:gd name="connsiteY10" fmla="*/ 476250 h 533400"/>
              <a:gd name="connsiteX11" fmla="*/ 514350 w 762000"/>
              <a:gd name="connsiteY11" fmla="*/ 476250 h 533400"/>
              <a:gd name="connsiteX12" fmla="*/ 514350 w 762000"/>
              <a:gd name="connsiteY12" fmla="*/ 361950 h 533400"/>
              <a:gd name="connsiteX13" fmla="*/ 704850 w 762000"/>
              <a:gd name="connsiteY13" fmla="*/ 361950 h 533400"/>
              <a:gd name="connsiteX14" fmla="*/ 704850 w 762000"/>
              <a:gd name="connsiteY14" fmla="*/ 476250 h 533400"/>
              <a:gd name="connsiteX15" fmla="*/ 285750 w 762000"/>
              <a:gd name="connsiteY15" fmla="*/ 476250 h 533400"/>
              <a:gd name="connsiteX16" fmla="*/ 285750 w 762000"/>
              <a:gd name="connsiteY16" fmla="*/ 361950 h 533400"/>
              <a:gd name="connsiteX17" fmla="*/ 476250 w 762000"/>
              <a:gd name="connsiteY17" fmla="*/ 361950 h 533400"/>
              <a:gd name="connsiteX18" fmla="*/ 476250 w 762000"/>
              <a:gd name="connsiteY18" fmla="*/ 476250 h 533400"/>
              <a:gd name="connsiteX19" fmla="*/ 285750 w 762000"/>
              <a:gd name="connsiteY19" fmla="*/ 476250 h 533400"/>
              <a:gd name="connsiteX20" fmla="*/ 57150 w 762000"/>
              <a:gd name="connsiteY20" fmla="*/ 476250 h 533400"/>
              <a:gd name="connsiteX21" fmla="*/ 57150 w 762000"/>
              <a:gd name="connsiteY21" fmla="*/ 361950 h 533400"/>
              <a:gd name="connsiteX22" fmla="*/ 247650 w 762000"/>
              <a:gd name="connsiteY22" fmla="*/ 361950 h 533400"/>
              <a:gd name="connsiteX23" fmla="*/ 247650 w 762000"/>
              <a:gd name="connsiteY23" fmla="*/ 476250 h 533400"/>
              <a:gd name="connsiteX24" fmla="*/ 57150 w 762000"/>
              <a:gd name="connsiteY24" fmla="*/ 476250 h 533400"/>
              <a:gd name="connsiteX25" fmla="*/ 57150 w 762000"/>
              <a:gd name="connsiteY25" fmla="*/ 209550 h 533400"/>
              <a:gd name="connsiteX26" fmla="*/ 247650 w 762000"/>
              <a:gd name="connsiteY26" fmla="*/ 209550 h 533400"/>
              <a:gd name="connsiteX27" fmla="*/ 247650 w 762000"/>
              <a:gd name="connsiteY27" fmla="*/ 323850 h 533400"/>
              <a:gd name="connsiteX28" fmla="*/ 57150 w 762000"/>
              <a:gd name="connsiteY28" fmla="*/ 323850 h 533400"/>
              <a:gd name="connsiteX29" fmla="*/ 57150 w 762000"/>
              <a:gd name="connsiteY29" fmla="*/ 209550 h 533400"/>
              <a:gd name="connsiteX30" fmla="*/ 57150 w 762000"/>
              <a:gd name="connsiteY30" fmla="*/ 57150 h 533400"/>
              <a:gd name="connsiteX31" fmla="*/ 247650 w 762000"/>
              <a:gd name="connsiteY31" fmla="*/ 57150 h 533400"/>
              <a:gd name="connsiteX32" fmla="*/ 247650 w 762000"/>
              <a:gd name="connsiteY32" fmla="*/ 171450 h 533400"/>
              <a:gd name="connsiteX33" fmla="*/ 57150 w 762000"/>
              <a:gd name="connsiteY33" fmla="*/ 171450 h 533400"/>
              <a:gd name="connsiteX34" fmla="*/ 57150 w 762000"/>
              <a:gd name="connsiteY34" fmla="*/ 57150 h 533400"/>
              <a:gd name="connsiteX35" fmla="*/ 476250 w 762000"/>
              <a:gd name="connsiteY35" fmla="*/ 209550 h 533400"/>
              <a:gd name="connsiteX36" fmla="*/ 476250 w 762000"/>
              <a:gd name="connsiteY36" fmla="*/ 323850 h 533400"/>
              <a:gd name="connsiteX37" fmla="*/ 285750 w 762000"/>
              <a:gd name="connsiteY37" fmla="*/ 323850 h 533400"/>
              <a:gd name="connsiteX38" fmla="*/ 285750 w 762000"/>
              <a:gd name="connsiteY38" fmla="*/ 209550 h 533400"/>
              <a:gd name="connsiteX39" fmla="*/ 476250 w 762000"/>
              <a:gd name="connsiteY39" fmla="*/ 209550 h 533400"/>
              <a:gd name="connsiteX40" fmla="*/ 476250 w 762000"/>
              <a:gd name="connsiteY40" fmla="*/ 57150 h 533400"/>
              <a:gd name="connsiteX41" fmla="*/ 476250 w 762000"/>
              <a:gd name="connsiteY41" fmla="*/ 171450 h 533400"/>
              <a:gd name="connsiteX42" fmla="*/ 285750 w 762000"/>
              <a:gd name="connsiteY42" fmla="*/ 171450 h 533400"/>
              <a:gd name="connsiteX43" fmla="*/ 285750 w 762000"/>
              <a:gd name="connsiteY43" fmla="*/ 57150 h 533400"/>
              <a:gd name="connsiteX44" fmla="*/ 476250 w 762000"/>
              <a:gd name="connsiteY44" fmla="*/ 57150 h 533400"/>
              <a:gd name="connsiteX45" fmla="*/ 0 w 762000"/>
              <a:gd name="connsiteY45" fmla="*/ 0 h 533400"/>
              <a:gd name="connsiteX46" fmla="*/ 0 w 762000"/>
              <a:gd name="connsiteY46" fmla="*/ 533400 h 533400"/>
              <a:gd name="connsiteX47" fmla="*/ 762000 w 762000"/>
              <a:gd name="connsiteY47" fmla="*/ 533400 h 533400"/>
              <a:gd name="connsiteX48" fmla="*/ 762000 w 762000"/>
              <a:gd name="connsiteY48" fmla="*/ 0 h 533400"/>
              <a:gd name="connsiteX49" fmla="*/ 0 w 762000"/>
              <a:gd name="connsiteY49"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762000" h="533400">
                <a:moveTo>
                  <a:pt x="704850" y="171450"/>
                </a:moveTo>
                <a:lnTo>
                  <a:pt x="514350" y="171450"/>
                </a:lnTo>
                <a:lnTo>
                  <a:pt x="514350" y="57150"/>
                </a:lnTo>
                <a:lnTo>
                  <a:pt x="704850" y="57150"/>
                </a:lnTo>
                <a:lnTo>
                  <a:pt x="704850" y="171450"/>
                </a:lnTo>
                <a:close/>
                <a:moveTo>
                  <a:pt x="704850" y="323850"/>
                </a:moveTo>
                <a:lnTo>
                  <a:pt x="514350" y="323850"/>
                </a:lnTo>
                <a:lnTo>
                  <a:pt x="514350" y="209550"/>
                </a:lnTo>
                <a:lnTo>
                  <a:pt x="704850" y="209550"/>
                </a:lnTo>
                <a:lnTo>
                  <a:pt x="704850" y="323850"/>
                </a:lnTo>
                <a:close/>
                <a:moveTo>
                  <a:pt x="704850" y="476250"/>
                </a:moveTo>
                <a:lnTo>
                  <a:pt x="514350" y="476250"/>
                </a:lnTo>
                <a:lnTo>
                  <a:pt x="514350" y="361950"/>
                </a:lnTo>
                <a:lnTo>
                  <a:pt x="704850" y="361950"/>
                </a:lnTo>
                <a:lnTo>
                  <a:pt x="704850" y="476250"/>
                </a:lnTo>
                <a:close/>
                <a:moveTo>
                  <a:pt x="285750" y="476250"/>
                </a:moveTo>
                <a:lnTo>
                  <a:pt x="285750" y="361950"/>
                </a:lnTo>
                <a:lnTo>
                  <a:pt x="476250" y="361950"/>
                </a:lnTo>
                <a:lnTo>
                  <a:pt x="476250" y="476250"/>
                </a:lnTo>
                <a:lnTo>
                  <a:pt x="285750" y="476250"/>
                </a:lnTo>
                <a:close/>
                <a:moveTo>
                  <a:pt x="57150" y="476250"/>
                </a:moveTo>
                <a:lnTo>
                  <a:pt x="57150" y="361950"/>
                </a:lnTo>
                <a:lnTo>
                  <a:pt x="247650" y="361950"/>
                </a:lnTo>
                <a:lnTo>
                  <a:pt x="247650" y="476250"/>
                </a:lnTo>
                <a:lnTo>
                  <a:pt x="57150" y="476250"/>
                </a:lnTo>
                <a:close/>
                <a:moveTo>
                  <a:pt x="57150" y="209550"/>
                </a:moveTo>
                <a:lnTo>
                  <a:pt x="247650" y="209550"/>
                </a:lnTo>
                <a:lnTo>
                  <a:pt x="247650" y="323850"/>
                </a:lnTo>
                <a:lnTo>
                  <a:pt x="57150" y="323850"/>
                </a:lnTo>
                <a:lnTo>
                  <a:pt x="57150" y="209550"/>
                </a:lnTo>
                <a:close/>
                <a:moveTo>
                  <a:pt x="57150" y="57150"/>
                </a:moveTo>
                <a:lnTo>
                  <a:pt x="247650" y="57150"/>
                </a:lnTo>
                <a:lnTo>
                  <a:pt x="247650" y="171450"/>
                </a:lnTo>
                <a:lnTo>
                  <a:pt x="57150" y="171450"/>
                </a:lnTo>
                <a:lnTo>
                  <a:pt x="57150" y="57150"/>
                </a:lnTo>
                <a:close/>
                <a:moveTo>
                  <a:pt x="476250" y="209550"/>
                </a:moveTo>
                <a:lnTo>
                  <a:pt x="476250" y="323850"/>
                </a:lnTo>
                <a:lnTo>
                  <a:pt x="285750" y="323850"/>
                </a:lnTo>
                <a:lnTo>
                  <a:pt x="285750" y="209550"/>
                </a:lnTo>
                <a:lnTo>
                  <a:pt x="476250" y="209550"/>
                </a:lnTo>
                <a:close/>
                <a:moveTo>
                  <a:pt x="476250" y="57150"/>
                </a:moveTo>
                <a:lnTo>
                  <a:pt x="476250" y="171450"/>
                </a:lnTo>
                <a:lnTo>
                  <a:pt x="285750" y="171450"/>
                </a:lnTo>
                <a:lnTo>
                  <a:pt x="285750" y="57150"/>
                </a:lnTo>
                <a:lnTo>
                  <a:pt x="476250" y="57150"/>
                </a:lnTo>
                <a:close/>
                <a:moveTo>
                  <a:pt x="0" y="0"/>
                </a:moveTo>
                <a:lnTo>
                  <a:pt x="0" y="533400"/>
                </a:lnTo>
                <a:lnTo>
                  <a:pt x="762000" y="533400"/>
                </a:lnTo>
                <a:lnTo>
                  <a:pt x="762000" y="0"/>
                </a:lnTo>
                <a:lnTo>
                  <a:pt x="0" y="0"/>
                </a:lnTo>
                <a:close/>
              </a:path>
            </a:pathLst>
          </a:custGeom>
          <a:solidFill>
            <a:schemeClr val="tx2">
              <a:lumMod val="60000"/>
              <a:lumOff val="40000"/>
            </a:schemeClr>
          </a:solidFill>
          <a:ln w="9525" cap="flat">
            <a:noFill/>
            <a:prstDash val="solid"/>
            <a:miter/>
          </a:ln>
        </p:spPr>
        <p:txBody>
          <a:bodyPr rtlCol="0" anchor="ctr"/>
          <a:lstStyle/>
          <a:p>
            <a:endParaRPr lang="de-DE"/>
          </a:p>
        </p:txBody>
      </p:sp>
      <p:sp>
        <p:nvSpPr>
          <p:cNvPr id="7" name="Textfeld 6">
            <a:extLst>
              <a:ext uri="{FF2B5EF4-FFF2-40B4-BE49-F238E27FC236}">
                <a16:creationId xmlns:a16="http://schemas.microsoft.com/office/drawing/2014/main" id="{65F50075-9615-4D29-BE11-C474BE3B1E63}"/>
              </a:ext>
            </a:extLst>
          </p:cNvPr>
          <p:cNvSpPr txBox="1"/>
          <p:nvPr/>
        </p:nvSpPr>
        <p:spPr>
          <a:xfrm>
            <a:off x="10360446" y="3072795"/>
            <a:ext cx="793807" cy="1446550"/>
          </a:xfrm>
          <a:prstGeom prst="rect">
            <a:avLst/>
          </a:prstGeom>
          <a:noFill/>
        </p:spPr>
        <p:txBody>
          <a:bodyPr wrap="none" rtlCol="0">
            <a:spAutoFit/>
          </a:bodyPr>
          <a:lstStyle/>
          <a:p>
            <a:r>
              <a:rPr lang="de-DE" sz="8800" dirty="0">
                <a:solidFill>
                  <a:schemeClr val="tx2"/>
                </a:solidFill>
                <a:effectLst>
                  <a:glow rad="228600">
                    <a:schemeClr val="bg1">
                      <a:alpha val="40000"/>
                    </a:schemeClr>
                  </a:glow>
                </a:effectLst>
                <a:latin typeface="Source Sans Pro Black" panose="020B0803030403020204" pitchFamily="34" charset="0"/>
                <a:ea typeface="Source Sans Pro Black" panose="020B0803030403020204" pitchFamily="34" charset="0"/>
              </a:rPr>
              <a:t>3</a:t>
            </a:r>
          </a:p>
        </p:txBody>
      </p:sp>
      <p:sp>
        <p:nvSpPr>
          <p:cNvPr id="34" name="Textfeld 33">
            <a:extLst>
              <a:ext uri="{FF2B5EF4-FFF2-40B4-BE49-F238E27FC236}">
                <a16:creationId xmlns:a16="http://schemas.microsoft.com/office/drawing/2014/main" id="{039B2A52-4C14-4D54-B6AF-1B190E922BEE}"/>
              </a:ext>
            </a:extLst>
          </p:cNvPr>
          <p:cNvSpPr txBox="1"/>
          <p:nvPr/>
        </p:nvSpPr>
        <p:spPr>
          <a:xfrm>
            <a:off x="203200" y="4670426"/>
            <a:ext cx="11988800" cy="1384995"/>
          </a:xfrm>
          <a:prstGeom prst="rect">
            <a:avLst/>
          </a:prstGeom>
          <a:noFill/>
        </p:spPr>
        <p:txBody>
          <a:bodyPr wrap="square" rtlCol="0">
            <a:spAutoFit/>
          </a:bodyPr>
          <a:lstStyle/>
          <a:p>
            <a:pPr algn="ctr"/>
            <a:r>
              <a:rPr lang="de-DE" sz="2800" dirty="0">
                <a:latin typeface="Source Sans Pro" panose="020B0503030403020204" pitchFamily="34" charset="0"/>
                <a:ea typeface="Source Sans Pro" panose="020B0503030403020204" pitchFamily="34" charset="0"/>
              </a:rPr>
              <a:t>The </a:t>
            </a:r>
            <a:r>
              <a:rPr lang="de-DE" sz="2800" b="1" dirty="0">
                <a:solidFill>
                  <a:schemeClr val="tx2"/>
                </a:solidFill>
                <a:latin typeface="Source Sans Pro" panose="020B0503030403020204" pitchFamily="34" charset="0"/>
                <a:ea typeface="Source Sans Pro" panose="020B0503030403020204" pitchFamily="34" charset="0"/>
              </a:rPr>
              <a:t>same </a:t>
            </a:r>
            <a:r>
              <a:rPr lang="de-DE" sz="2800" b="1" dirty="0" err="1">
                <a:solidFill>
                  <a:schemeClr val="tx2"/>
                </a:solidFill>
                <a:latin typeface="Source Sans Pro" panose="020B0503030403020204" pitchFamily="34" charset="0"/>
                <a:ea typeface="Source Sans Pro" panose="020B0503030403020204" pitchFamily="34" charset="0"/>
              </a:rPr>
              <a:t>response</a:t>
            </a:r>
            <a:r>
              <a:rPr lang="de-DE" sz="2800" b="1" dirty="0">
                <a:solidFill>
                  <a:schemeClr val="tx2"/>
                </a:solidFill>
                <a:latin typeface="Source Sans Pro" panose="020B0503030403020204" pitchFamily="34" charset="0"/>
                <a:ea typeface="Source Sans Pro" panose="020B0503030403020204" pitchFamily="34" charset="0"/>
              </a:rPr>
              <a:t> score </a:t>
            </a:r>
            <a:r>
              <a:rPr lang="de-DE" sz="2800" dirty="0">
                <a:latin typeface="Source Sans Pro" panose="020B0503030403020204" pitchFamily="34" charset="0"/>
                <a:ea typeface="Source Sans Pro" panose="020B0503030403020204" pitchFamily="34" charset="0"/>
              </a:rPr>
              <a:t>in </a:t>
            </a:r>
            <a:r>
              <a:rPr lang="de-DE" sz="2800" dirty="0" err="1">
                <a:latin typeface="Source Sans Pro" panose="020B0503030403020204" pitchFamily="34" charset="0"/>
                <a:ea typeface="Source Sans Pro" panose="020B0503030403020204" pitchFamily="34" charset="0"/>
              </a:rPr>
              <a:t>our</a:t>
            </a:r>
            <a:r>
              <a:rPr lang="de-DE" sz="2800" dirty="0">
                <a:latin typeface="Source Sans Pro" panose="020B0503030403020204" pitchFamily="34" charset="0"/>
                <a:ea typeface="Source Sans Pro" panose="020B0503030403020204" pitchFamily="34" charset="0"/>
              </a:rPr>
              <a:t> </a:t>
            </a:r>
            <a:r>
              <a:rPr lang="de-DE" sz="2800" dirty="0" err="1">
                <a:latin typeface="Source Sans Pro" panose="020B0503030403020204" pitchFamily="34" charset="0"/>
                <a:ea typeface="Source Sans Pro" panose="020B0503030403020204" pitchFamily="34" charset="0"/>
              </a:rPr>
              <a:t>data</a:t>
            </a:r>
            <a:r>
              <a:rPr lang="de-DE" sz="2800" dirty="0">
                <a:latin typeface="Source Sans Pro" panose="020B0503030403020204" pitchFamily="34" charset="0"/>
                <a:ea typeface="Source Sans Pro" panose="020B0503030403020204" pitchFamily="34" charset="0"/>
              </a:rPr>
              <a:t> </a:t>
            </a:r>
          </a:p>
          <a:p>
            <a:pPr algn="ctr"/>
            <a:r>
              <a:rPr lang="de-DE" sz="2800" dirty="0" err="1">
                <a:latin typeface="Source Sans Pro" panose="020B0503030403020204" pitchFamily="34" charset="0"/>
                <a:ea typeface="Source Sans Pro" panose="020B0503030403020204" pitchFamily="34" charset="0"/>
              </a:rPr>
              <a:t>should</a:t>
            </a:r>
            <a:r>
              <a:rPr lang="de-DE" sz="2800" dirty="0">
                <a:latin typeface="Source Sans Pro" panose="020B0503030403020204" pitchFamily="34" charset="0"/>
                <a:ea typeface="Source Sans Pro" panose="020B0503030403020204" pitchFamily="34" charset="0"/>
              </a:rPr>
              <a:t> </a:t>
            </a:r>
            <a:r>
              <a:rPr lang="de-DE" sz="2800" dirty="0" err="1">
                <a:latin typeface="Source Sans Pro" panose="020B0503030403020204" pitchFamily="34" charset="0"/>
                <a:ea typeface="Source Sans Pro" panose="020B0503030403020204" pitchFamily="34" charset="0"/>
              </a:rPr>
              <a:t>allow</a:t>
            </a:r>
            <a:r>
              <a:rPr lang="de-DE" sz="2800" dirty="0">
                <a:latin typeface="Source Sans Pro" panose="020B0503030403020204" pitchFamily="34" charset="0"/>
                <a:ea typeface="Source Sans Pro" panose="020B0503030403020204" pitchFamily="34" charset="0"/>
              </a:rPr>
              <a:t> the same </a:t>
            </a:r>
            <a:r>
              <a:rPr lang="de-DE" sz="2800" dirty="0" err="1">
                <a:latin typeface="Source Sans Pro" panose="020B0503030403020204" pitchFamily="34" charset="0"/>
                <a:ea typeface="Source Sans Pro" panose="020B0503030403020204" pitchFamily="34" charset="0"/>
              </a:rPr>
              <a:t>inferences</a:t>
            </a:r>
            <a:r>
              <a:rPr lang="de-DE" sz="2800" dirty="0">
                <a:latin typeface="Source Sans Pro" panose="020B0503030403020204" pitchFamily="34" charset="0"/>
                <a:ea typeface="Source Sans Pro" panose="020B0503030403020204" pitchFamily="34" charset="0"/>
              </a:rPr>
              <a:t> </a:t>
            </a:r>
            <a:r>
              <a:rPr lang="de-DE" sz="2800" dirty="0" err="1">
                <a:latin typeface="Source Sans Pro" panose="020B0503030403020204" pitchFamily="34" charset="0"/>
                <a:ea typeface="Source Sans Pro" panose="020B0503030403020204" pitchFamily="34" charset="0"/>
              </a:rPr>
              <a:t>about</a:t>
            </a:r>
            <a:r>
              <a:rPr lang="de-DE" sz="2800" dirty="0">
                <a:latin typeface="Source Sans Pro" panose="020B0503030403020204" pitchFamily="34" charset="0"/>
                <a:ea typeface="Source Sans Pro" panose="020B0503030403020204" pitchFamily="34" charset="0"/>
              </a:rPr>
              <a:t> the </a:t>
            </a:r>
            <a:r>
              <a:rPr lang="de-DE" sz="2800" dirty="0" err="1">
                <a:latin typeface="Source Sans Pro" panose="020B0503030403020204" pitchFamily="34" charset="0"/>
                <a:ea typeface="Source Sans Pro" panose="020B0503030403020204" pitchFamily="34" charset="0"/>
              </a:rPr>
              <a:t>respondent</a:t>
            </a:r>
            <a:r>
              <a:rPr lang="de-DE" sz="2800" dirty="0">
                <a:latin typeface="Source Sans Pro" panose="020B0503030403020204" pitchFamily="34" charset="0"/>
                <a:ea typeface="Source Sans Pro" panose="020B0503030403020204" pitchFamily="34" charset="0"/>
              </a:rPr>
              <a:t>, </a:t>
            </a:r>
          </a:p>
          <a:p>
            <a:pPr algn="ctr"/>
            <a:r>
              <a:rPr lang="de-DE" sz="2800" dirty="0" err="1">
                <a:latin typeface="Source Sans Pro" panose="020B0503030403020204" pitchFamily="34" charset="0"/>
                <a:ea typeface="Source Sans Pro" panose="020B0503030403020204" pitchFamily="34" charset="0"/>
              </a:rPr>
              <a:t>regardless</a:t>
            </a:r>
            <a:r>
              <a:rPr lang="de-DE" sz="2800" dirty="0">
                <a:latin typeface="Source Sans Pro" panose="020B0503030403020204" pitchFamily="34" charset="0"/>
                <a:ea typeface="Source Sans Pro" panose="020B0503030403020204" pitchFamily="34" charset="0"/>
              </a:rPr>
              <a:t> </a:t>
            </a:r>
            <a:r>
              <a:rPr lang="de-DE" sz="2800" dirty="0" err="1">
                <a:latin typeface="Source Sans Pro" panose="020B0503030403020204" pitchFamily="34" charset="0"/>
                <a:ea typeface="Source Sans Pro" panose="020B0503030403020204" pitchFamily="34" charset="0"/>
              </a:rPr>
              <a:t>of</a:t>
            </a:r>
            <a:r>
              <a:rPr lang="de-DE" sz="2800" dirty="0">
                <a:latin typeface="Source Sans Pro" panose="020B0503030403020204" pitchFamily="34" charset="0"/>
                <a:ea typeface="Source Sans Pro" panose="020B0503030403020204" pitchFamily="34" charset="0"/>
              </a:rPr>
              <a:t> the </a:t>
            </a:r>
            <a:r>
              <a:rPr lang="de-DE" sz="2800" dirty="0" err="1">
                <a:latin typeface="Source Sans Pro" panose="020B0503030403020204" pitchFamily="34" charset="0"/>
                <a:ea typeface="Source Sans Pro" panose="020B0503030403020204" pitchFamily="34" charset="0"/>
              </a:rPr>
              <a:t>survey</a:t>
            </a:r>
            <a:r>
              <a:rPr lang="de-DE" sz="2800" dirty="0">
                <a:latin typeface="Source Sans Pro" panose="020B0503030403020204" pitchFamily="34" charset="0"/>
                <a:ea typeface="Source Sans Pro" panose="020B0503030403020204" pitchFamily="34" charset="0"/>
              </a:rPr>
              <a:t> </a:t>
            </a:r>
            <a:r>
              <a:rPr lang="de-DE" sz="2800" dirty="0" err="1">
                <a:latin typeface="Source Sans Pro" panose="020B0503030403020204" pitchFamily="34" charset="0"/>
                <a:ea typeface="Source Sans Pro" panose="020B0503030403020204" pitchFamily="34" charset="0"/>
              </a:rPr>
              <a:t>mode</a:t>
            </a:r>
            <a:r>
              <a:rPr lang="de-DE" sz="2800" dirty="0">
                <a:latin typeface="Source Sans Pro" panose="020B0503030403020204" pitchFamily="34" charset="0"/>
                <a:ea typeface="Source Sans Pro" panose="020B0503030403020204" pitchFamily="34" charset="0"/>
              </a:rPr>
              <a:t>.</a:t>
            </a:r>
          </a:p>
        </p:txBody>
      </p:sp>
      <p:sp>
        <p:nvSpPr>
          <p:cNvPr id="4" name="Foliennummernplatzhalter 3">
            <a:extLst>
              <a:ext uri="{FF2B5EF4-FFF2-40B4-BE49-F238E27FC236}">
                <a16:creationId xmlns:a16="http://schemas.microsoft.com/office/drawing/2014/main" id="{599CB463-EB3A-4EDD-BD3C-A7D70A57BEEE}"/>
              </a:ext>
            </a:extLst>
          </p:cNvPr>
          <p:cNvSpPr>
            <a:spLocks noGrp="1"/>
          </p:cNvSpPr>
          <p:nvPr>
            <p:ph type="sldNum" sz="quarter" idx="12"/>
          </p:nvPr>
        </p:nvSpPr>
        <p:spPr/>
        <p:txBody>
          <a:bodyPr/>
          <a:lstStyle/>
          <a:p>
            <a:fld id="{90C2389C-3430-4069-9E08-8BBDF98C334F}" type="slidenum">
              <a:rPr lang="en-US" smtClean="0"/>
              <a:t>4</a:t>
            </a:fld>
            <a:endParaRPr lang="en-US" dirty="0"/>
          </a:p>
        </p:txBody>
      </p:sp>
    </p:spTree>
    <p:extLst>
      <p:ext uri="{BB962C8B-B14F-4D97-AF65-F5344CB8AC3E}">
        <p14:creationId xmlns:p14="http://schemas.microsoft.com/office/powerpoint/2010/main" val="12617441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E99EF0-938C-4771-BBB5-E19DFA8609CF}"/>
              </a:ext>
            </a:extLst>
          </p:cNvPr>
          <p:cNvSpPr>
            <a:spLocks noGrp="1"/>
          </p:cNvSpPr>
          <p:nvPr>
            <p:ph type="title"/>
          </p:nvPr>
        </p:nvSpPr>
        <p:spPr/>
        <p:txBody>
          <a:bodyPr/>
          <a:lstStyle/>
          <a:p>
            <a:r>
              <a:rPr lang="de-DE" dirty="0" err="1"/>
              <a:t>Ressources</a:t>
            </a:r>
            <a:endParaRPr lang="en-US" dirty="0"/>
          </a:p>
        </p:txBody>
      </p:sp>
      <p:sp>
        <p:nvSpPr>
          <p:cNvPr id="19" name="Inhaltsplatzhalter 18">
            <a:extLst>
              <a:ext uri="{FF2B5EF4-FFF2-40B4-BE49-F238E27FC236}">
                <a16:creationId xmlns:a16="http://schemas.microsoft.com/office/drawing/2014/main" id="{8C32ECE0-B543-450F-BC71-EA9C68D9EB3C}"/>
              </a:ext>
            </a:extLst>
          </p:cNvPr>
          <p:cNvSpPr>
            <a:spLocks noGrp="1"/>
          </p:cNvSpPr>
          <p:nvPr>
            <p:ph idx="1"/>
          </p:nvPr>
        </p:nvSpPr>
        <p:spPr>
          <a:xfrm>
            <a:off x="838200" y="1676399"/>
            <a:ext cx="10515600" cy="4815251"/>
          </a:xfrm>
        </p:spPr>
        <p:txBody>
          <a:bodyPr>
            <a:normAutofit fontScale="85000" lnSpcReduction="20000"/>
          </a:bodyPr>
          <a:lstStyle/>
          <a:p>
            <a:pPr marL="0" indent="0">
              <a:buNone/>
            </a:pPr>
            <a:r>
              <a:rPr lang="de-DE" sz="3500" dirty="0">
                <a:solidFill>
                  <a:schemeClr val="tx2"/>
                </a:solidFill>
                <a:latin typeface="Source Sans Pro Black" panose="020B0803030403020204" pitchFamily="34" charset="0"/>
                <a:ea typeface="Source Sans Pro Black" panose="020B0803030403020204" pitchFamily="34" charset="0"/>
              </a:rPr>
              <a:t>GESIS Blog Series on (Instrument) </a:t>
            </a:r>
            <a:r>
              <a:rPr lang="de-DE" sz="3500" dirty="0" err="1">
                <a:solidFill>
                  <a:schemeClr val="tx2"/>
                </a:solidFill>
                <a:latin typeface="Source Sans Pro Black" panose="020B0803030403020204" pitchFamily="34" charset="0"/>
                <a:ea typeface="Source Sans Pro Black" panose="020B0803030403020204" pitchFamily="34" charset="0"/>
              </a:rPr>
              <a:t>Harmonization</a:t>
            </a:r>
            <a:r>
              <a:rPr lang="de-DE" sz="3500" dirty="0">
                <a:solidFill>
                  <a:schemeClr val="tx2"/>
                </a:solidFill>
                <a:latin typeface="Source Sans Pro Black" panose="020B0803030403020204" pitchFamily="34" charset="0"/>
                <a:ea typeface="Source Sans Pro Black" panose="020B0803030403020204" pitchFamily="34" charset="0"/>
              </a:rPr>
              <a:t> </a:t>
            </a:r>
            <a:br>
              <a:rPr lang="de-DE" dirty="0">
                <a:solidFill>
                  <a:schemeClr val="tx2"/>
                </a:solidFill>
                <a:sym typeface="Wingdings 3" panose="05040102010807070707" pitchFamily="18" charset="2"/>
              </a:rPr>
            </a:br>
            <a:r>
              <a:rPr lang="de-DE" dirty="0">
                <a:solidFill>
                  <a:schemeClr val="tx2"/>
                </a:solidFill>
                <a:sym typeface="Wingdings 3" panose="05040102010807070707" pitchFamily="18" charset="2"/>
                <a:hlinkClick r:id="rId2">
                  <a:extLst>
                    <a:ext uri="{A12FA001-AC4F-418D-AE19-62706E023703}">
                      <ahyp:hlinkClr xmlns:ahyp="http://schemas.microsoft.com/office/drawing/2018/hyperlinkcolor" val="tx"/>
                    </a:ext>
                  </a:extLst>
                </a:hlinkClick>
              </a:rPr>
              <a:t>https://blog.gesis.org/adventures-in-ex-post-harmonization-frankensteins-creature/</a:t>
            </a:r>
            <a:r>
              <a:rPr lang="de-DE" dirty="0">
                <a:solidFill>
                  <a:schemeClr val="tx2"/>
                </a:solidFill>
                <a:sym typeface="Wingdings 3" panose="05040102010807070707" pitchFamily="18" charset="2"/>
              </a:rPr>
              <a:t> </a:t>
            </a:r>
          </a:p>
          <a:p>
            <a:pPr marL="0" indent="0">
              <a:buNone/>
            </a:pPr>
            <a:endParaRPr lang="en-US" dirty="0">
              <a:solidFill>
                <a:schemeClr val="tx2"/>
              </a:solidFill>
            </a:endParaRPr>
          </a:p>
          <a:p>
            <a:pPr marL="0" marR="0" lvl="0" indent="0" algn="l" defTabSz="914400" rtl="0" eaLnBrk="1" fontAlgn="auto" latinLnBrk="0" hangingPunct="1">
              <a:spcBef>
                <a:spcPct val="20000"/>
              </a:spcBef>
              <a:spcAft>
                <a:spcPts val="0"/>
              </a:spcAft>
              <a:buClr>
                <a:srgbClr val="58748F"/>
              </a:buClr>
              <a:buSzTx/>
              <a:buFont typeface="Wingdings" panose="05000000000000000000" pitchFamily="2" charset="2"/>
              <a:buNone/>
              <a:tabLst/>
              <a:defRPr/>
            </a:pPr>
            <a:r>
              <a:rPr lang="de-DE" sz="3500" dirty="0">
                <a:solidFill>
                  <a:schemeClr val="tx2"/>
                </a:solidFill>
                <a:latin typeface="Source Sans Pro Black" panose="020B0803030403020204" pitchFamily="34" charset="0"/>
                <a:ea typeface="Source Sans Pro Black" panose="020B0803030403020204" pitchFamily="34" charset="0"/>
              </a:rPr>
              <a:t>SQP 3.0 </a:t>
            </a:r>
          </a:p>
          <a:p>
            <a:pPr marL="0" marR="0" lvl="0" indent="0" algn="l" defTabSz="914400" rtl="0" eaLnBrk="1" fontAlgn="auto" latinLnBrk="0" hangingPunct="1">
              <a:spcBef>
                <a:spcPct val="20000"/>
              </a:spcBef>
              <a:spcAft>
                <a:spcPts val="0"/>
              </a:spcAft>
              <a:buClr>
                <a:srgbClr val="58748F"/>
              </a:buClr>
              <a:buSzTx/>
              <a:buFont typeface="Wingdings" panose="05000000000000000000" pitchFamily="2" charset="2"/>
              <a:buNone/>
              <a:tabLst/>
              <a:defRPr/>
            </a:pPr>
            <a:r>
              <a:rPr lang="de-DE" dirty="0">
                <a:solidFill>
                  <a:schemeClr val="tx2"/>
                </a:solidFill>
                <a:hlinkClick r:id="rId3">
                  <a:extLst>
                    <a:ext uri="{A12FA001-AC4F-418D-AE19-62706E023703}">
                      <ahyp:hlinkClr xmlns:ahyp="http://schemas.microsoft.com/office/drawing/2018/hyperlinkcolor" val="tx"/>
                    </a:ext>
                  </a:extLst>
                </a:hlinkClick>
              </a:rPr>
              <a:t>https://sqp.gesis.org/</a:t>
            </a:r>
            <a:endParaRPr lang="de-DE" dirty="0">
              <a:solidFill>
                <a:schemeClr val="tx2"/>
              </a:solidFill>
              <a:sym typeface="Wingdings 3" panose="05040102010807070707" pitchFamily="18" charset="2"/>
            </a:endParaRPr>
          </a:p>
          <a:p>
            <a:pPr marL="0" marR="0" lvl="0" indent="0" algn="l" defTabSz="914400" rtl="0" eaLnBrk="1" fontAlgn="auto" latinLnBrk="0" hangingPunct="1">
              <a:spcBef>
                <a:spcPct val="20000"/>
              </a:spcBef>
              <a:spcAft>
                <a:spcPts val="0"/>
              </a:spcAft>
              <a:buClr>
                <a:srgbClr val="58748F"/>
              </a:buClr>
              <a:buSzTx/>
              <a:buFont typeface="Wingdings" panose="05000000000000000000" pitchFamily="2" charset="2"/>
              <a:buNone/>
              <a:tabLst/>
              <a:defRPr/>
            </a:pPr>
            <a:endParaRPr lang="de-DE" dirty="0">
              <a:solidFill>
                <a:schemeClr val="tx2"/>
              </a:solidFill>
              <a:sym typeface="Wingdings 3" panose="05040102010807070707" pitchFamily="18" charset="2"/>
            </a:endParaRPr>
          </a:p>
          <a:p>
            <a:pPr marL="0" indent="0">
              <a:spcBef>
                <a:spcPct val="20000"/>
              </a:spcBef>
              <a:buClr>
                <a:srgbClr val="58748F"/>
              </a:buClr>
              <a:buNone/>
              <a:defRPr/>
            </a:pPr>
            <a:r>
              <a:rPr lang="de-DE" sz="3500" dirty="0">
                <a:solidFill>
                  <a:schemeClr val="tx2"/>
                </a:solidFill>
                <a:latin typeface="Source Sans Pro Black" panose="020B0803030403020204" pitchFamily="34" charset="0"/>
                <a:ea typeface="Source Sans Pro Black" panose="020B0803030403020204" pitchFamily="34" charset="0"/>
                <a:sym typeface="Wingdings 3" panose="05040102010807070707" pitchFamily="18" charset="2"/>
              </a:rPr>
              <a:t>GESIS </a:t>
            </a:r>
            <a:r>
              <a:rPr lang="de-DE" sz="3500" dirty="0" err="1">
                <a:solidFill>
                  <a:schemeClr val="tx2"/>
                </a:solidFill>
                <a:latin typeface="Source Sans Pro Black" panose="020B0803030403020204" pitchFamily="34" charset="0"/>
                <a:ea typeface="Source Sans Pro Black" panose="020B0803030403020204" pitchFamily="34" charset="0"/>
                <a:sym typeface="Wingdings 3" panose="05040102010807070707" pitchFamily="18" charset="2"/>
              </a:rPr>
              <a:t>consultation</a:t>
            </a:r>
            <a:r>
              <a:rPr lang="de-DE" sz="3500" dirty="0">
                <a:solidFill>
                  <a:schemeClr val="tx2"/>
                </a:solidFill>
                <a:latin typeface="Source Sans Pro Black" panose="020B0803030403020204" pitchFamily="34" charset="0"/>
                <a:ea typeface="Source Sans Pro Black" panose="020B0803030403020204" pitchFamily="34" charset="0"/>
                <a:sym typeface="Wingdings 3" panose="05040102010807070707" pitchFamily="18" charset="2"/>
              </a:rPr>
              <a:t> on </a:t>
            </a:r>
            <a:r>
              <a:rPr lang="de-DE" sz="3500" dirty="0" err="1">
                <a:solidFill>
                  <a:schemeClr val="tx2"/>
                </a:solidFill>
                <a:latin typeface="Source Sans Pro Black" panose="020B0803030403020204" pitchFamily="34" charset="0"/>
                <a:ea typeface="Source Sans Pro Black" panose="020B0803030403020204" pitchFamily="34" charset="0"/>
                <a:sym typeface="Wingdings 3" panose="05040102010807070707" pitchFamily="18" charset="2"/>
              </a:rPr>
              <a:t>harmonization</a:t>
            </a:r>
            <a:endParaRPr lang="de-DE" sz="3500" dirty="0">
              <a:solidFill>
                <a:schemeClr val="tx2"/>
              </a:solidFill>
              <a:latin typeface="Source Sans Pro Black" panose="020B0803030403020204" pitchFamily="34" charset="0"/>
              <a:ea typeface="Source Sans Pro Black" panose="020B0803030403020204" pitchFamily="34" charset="0"/>
              <a:sym typeface="Wingdings 3" panose="05040102010807070707" pitchFamily="18" charset="2"/>
            </a:endParaRPr>
          </a:p>
          <a:p>
            <a:pPr marL="0" marR="0" lvl="0" indent="0" algn="l" defTabSz="914400" rtl="0" eaLnBrk="1" fontAlgn="auto" latinLnBrk="0" hangingPunct="1">
              <a:spcBef>
                <a:spcPct val="20000"/>
              </a:spcBef>
              <a:spcAft>
                <a:spcPts val="0"/>
              </a:spcAft>
              <a:buClr>
                <a:srgbClr val="58748F"/>
              </a:buClr>
              <a:buSzTx/>
              <a:buFont typeface="Wingdings" panose="05000000000000000000" pitchFamily="2" charset="2"/>
              <a:buNone/>
              <a:tabLst/>
              <a:defRPr/>
            </a:pPr>
            <a:r>
              <a:rPr lang="de-DE" dirty="0">
                <a:solidFill>
                  <a:schemeClr val="tx2"/>
                </a:solidFill>
                <a:hlinkClick r:id="rId4">
                  <a:extLst>
                    <a:ext uri="{A12FA001-AC4F-418D-AE19-62706E023703}">
                      <ahyp:hlinkClr xmlns:ahyp="http://schemas.microsoft.com/office/drawing/2018/hyperlinkcolor" val="tx"/>
                    </a:ext>
                  </a:extLst>
                </a:hlinkClick>
              </a:rPr>
              <a:t>https://www.gesis.org/en/services/crm/request-form-for-consultations-and-scientific-services</a:t>
            </a:r>
            <a:r>
              <a:rPr lang="de-DE" dirty="0">
                <a:solidFill>
                  <a:schemeClr val="tx2"/>
                </a:solidFill>
              </a:rPr>
              <a:t> </a:t>
            </a:r>
          </a:p>
          <a:p>
            <a:pPr marL="0" marR="0" lvl="0" indent="0" algn="l" defTabSz="914400" rtl="0" eaLnBrk="1" fontAlgn="auto" latinLnBrk="0" hangingPunct="1">
              <a:spcBef>
                <a:spcPct val="20000"/>
              </a:spcBef>
              <a:spcAft>
                <a:spcPts val="0"/>
              </a:spcAft>
              <a:buClr>
                <a:srgbClr val="58748F"/>
              </a:buClr>
              <a:buSzTx/>
              <a:buFont typeface="Wingdings" panose="05000000000000000000" pitchFamily="2" charset="2"/>
              <a:buNone/>
              <a:tabLst/>
              <a:defRPr/>
            </a:pPr>
            <a:endParaRPr lang="de-DE" dirty="0">
              <a:solidFill>
                <a:schemeClr val="tx2"/>
              </a:solidFill>
            </a:endParaRPr>
          </a:p>
          <a:p>
            <a:pPr marL="0" indent="0">
              <a:spcBef>
                <a:spcPct val="20000"/>
              </a:spcBef>
              <a:buClr>
                <a:srgbClr val="58748F"/>
              </a:buClr>
              <a:buNone/>
              <a:defRPr/>
            </a:pPr>
            <a:r>
              <a:rPr lang="en-US" sz="3500" dirty="0">
                <a:solidFill>
                  <a:schemeClr val="tx2"/>
                </a:solidFill>
                <a:latin typeface="Source Sans Pro Black" panose="020B0803030403020204" pitchFamily="34" charset="0"/>
                <a:ea typeface="Source Sans Pro Black" panose="020B0803030403020204" pitchFamily="34" charset="0"/>
              </a:rPr>
              <a:t>Singh, R. K. (in print). </a:t>
            </a:r>
            <a:r>
              <a:rPr lang="en-US" dirty="0">
                <a:solidFill>
                  <a:schemeClr val="tx2"/>
                </a:solidFill>
                <a:effectLst/>
              </a:rPr>
              <a:t>Harmonizing single-question instruments for latent constructs with equating using political interest as an example. </a:t>
            </a:r>
            <a:r>
              <a:rPr lang="en-US" i="1" dirty="0">
                <a:solidFill>
                  <a:schemeClr val="tx2"/>
                </a:solidFill>
                <a:effectLst/>
              </a:rPr>
              <a:t>Survey Research Methods</a:t>
            </a:r>
            <a:endParaRPr lang="en-US" dirty="0">
              <a:solidFill>
                <a:schemeClr val="tx2"/>
              </a:solidFill>
            </a:endParaRPr>
          </a:p>
        </p:txBody>
      </p:sp>
      <p:sp>
        <p:nvSpPr>
          <p:cNvPr id="20" name="Foliennummernplatzhalter 19">
            <a:extLst>
              <a:ext uri="{FF2B5EF4-FFF2-40B4-BE49-F238E27FC236}">
                <a16:creationId xmlns:a16="http://schemas.microsoft.com/office/drawing/2014/main" id="{AA876834-CF31-485C-9EBD-02908B24A8D7}"/>
              </a:ext>
            </a:extLst>
          </p:cNvPr>
          <p:cNvSpPr>
            <a:spLocks noGrp="1"/>
          </p:cNvSpPr>
          <p:nvPr>
            <p:ph type="sldNum" sz="quarter" idx="12"/>
          </p:nvPr>
        </p:nvSpPr>
        <p:spPr/>
        <p:txBody>
          <a:bodyPr/>
          <a:lstStyle/>
          <a:p>
            <a:fld id="{90C2389C-3430-4069-9E08-8BBDF98C334F}" type="slidenum">
              <a:rPr lang="en-US" smtClean="0"/>
              <a:t>40</a:t>
            </a:fld>
            <a:endParaRPr lang="en-US" dirty="0"/>
          </a:p>
        </p:txBody>
      </p:sp>
    </p:spTree>
    <p:extLst>
      <p:ext uri="{BB962C8B-B14F-4D97-AF65-F5344CB8AC3E}">
        <p14:creationId xmlns:p14="http://schemas.microsoft.com/office/powerpoint/2010/main" val="3351706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2656479"/>
            <a:ext cx="12192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Source Sans Pro Light" panose="020B0403030403020204" pitchFamily="34" charset="0"/>
              <a:ea typeface="Source Sans Pro Light" panose="020B0403030403020204" pitchFamily="34" charset="0"/>
            </a:endParaRPr>
          </a:p>
        </p:txBody>
      </p:sp>
      <p:sp>
        <p:nvSpPr>
          <p:cNvPr id="5" name="Textplatzhalter 3"/>
          <p:cNvSpPr txBox="1">
            <a:spLocks/>
          </p:cNvSpPr>
          <p:nvPr/>
        </p:nvSpPr>
        <p:spPr>
          <a:xfrm>
            <a:off x="2208213" y="2944512"/>
            <a:ext cx="7632203" cy="576065"/>
          </a:xfrm>
          <a:prstGeom prst="rect">
            <a:avLst/>
          </a:prstGeom>
        </p:spPr>
        <p:txBody>
          <a:bodyPr lIns="91440" tIns="45720" rIns="91440" bIns="45720" anchor="t">
            <a:noAutofit/>
          </a:bodyPr>
          <a:lstStyle>
            <a:lvl1pPr marL="0" indent="0" algn="ctr" defTabSz="914400" rtl="0" eaLnBrk="1" latinLnBrk="0" hangingPunct="1">
              <a:spcBef>
                <a:spcPct val="20000"/>
              </a:spcBef>
              <a:buFont typeface="Arial" pitchFamily="34" charset="0"/>
              <a:buNone/>
              <a:defRPr sz="3600" kern="1200">
                <a:solidFill>
                  <a:schemeClr val="bg1"/>
                </a:solidFill>
                <a:latin typeface="+mj-lt"/>
                <a:ea typeface="Source Sans Pro" panose="020B0503030403020204" pitchFamily="34"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Source Sans Pro" panose="020B0503030403020204" pitchFamily="34" charset="0"/>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Source Sans Pro" panose="020B0503030403020204" pitchFamily="34" charset="0"/>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Source Sans Pro" panose="020B0503030403020204" pitchFamily="34" charset="0"/>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Source Sans Pro" panose="020B0503030403020204" pitchFamily="34"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err="1">
                <a:latin typeface="Source Sans Pro Light"/>
                <a:ea typeface="Source Sans Pro Light"/>
              </a:rPr>
              <a:t>Thank</a:t>
            </a:r>
            <a:r>
              <a:rPr lang="de-DE" dirty="0">
                <a:latin typeface="Source Sans Pro Light"/>
                <a:ea typeface="Source Sans Pro Light"/>
              </a:rPr>
              <a:t> </a:t>
            </a:r>
            <a:r>
              <a:rPr lang="de-DE" dirty="0" err="1">
                <a:latin typeface="Source Sans Pro Light"/>
                <a:ea typeface="Source Sans Pro Light"/>
              </a:rPr>
              <a:t>you</a:t>
            </a:r>
            <a:r>
              <a:rPr lang="de-DE" dirty="0">
                <a:latin typeface="Source Sans Pro Light"/>
                <a:ea typeface="Source Sans Pro Light"/>
              </a:rPr>
              <a:t> </a:t>
            </a:r>
            <a:r>
              <a:rPr lang="de-DE" dirty="0" err="1">
                <a:latin typeface="Source Sans Pro Light"/>
                <a:ea typeface="Source Sans Pro Light"/>
              </a:rPr>
              <a:t>for</a:t>
            </a:r>
            <a:r>
              <a:rPr lang="de-DE" dirty="0">
                <a:latin typeface="Source Sans Pro Light"/>
                <a:ea typeface="Source Sans Pro Light"/>
              </a:rPr>
              <a:t> </a:t>
            </a:r>
            <a:r>
              <a:rPr lang="de-DE" dirty="0" err="1">
                <a:latin typeface="Source Sans Pro Light"/>
                <a:ea typeface="Source Sans Pro Light"/>
              </a:rPr>
              <a:t>your</a:t>
            </a:r>
            <a:r>
              <a:rPr lang="de-DE" dirty="0">
                <a:latin typeface="Source Sans Pro Light"/>
                <a:ea typeface="Source Sans Pro Light"/>
              </a:rPr>
              <a:t> </a:t>
            </a:r>
            <a:r>
              <a:rPr lang="de-DE" dirty="0" err="1">
                <a:latin typeface="Source Sans Pro Light"/>
                <a:ea typeface="Source Sans Pro Light"/>
              </a:rPr>
              <a:t>attention</a:t>
            </a:r>
            <a:r>
              <a:rPr lang="de-DE" dirty="0">
                <a:latin typeface="Source Sans Pro Light"/>
                <a:ea typeface="Source Sans Pro Light"/>
              </a:rPr>
              <a:t>!</a:t>
            </a:r>
            <a:endParaRPr lang="de-DE" dirty="0">
              <a:latin typeface="Source Sans Pro Light" panose="020B0403030403020204" pitchFamily="34" charset="0"/>
              <a:ea typeface="Source Sans Pro Light" panose="020B0403030403020204" pitchFamily="34" charset="0"/>
            </a:endParaRPr>
          </a:p>
        </p:txBody>
      </p:sp>
      <p:sp>
        <p:nvSpPr>
          <p:cNvPr id="6" name="Rechteck 5"/>
          <p:cNvSpPr/>
          <p:nvPr/>
        </p:nvSpPr>
        <p:spPr>
          <a:xfrm>
            <a:off x="0" y="2304823"/>
            <a:ext cx="12192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77788352"/>
      </p:ext>
    </p:extLst>
  </p:cSld>
  <p:clrMapOvr>
    <a:masterClrMapping/>
  </p:clrMapOvr>
  <mc:AlternateContent xmlns:mc="http://schemas.openxmlformats.org/markup-compatibility/2006" xmlns:p14="http://schemas.microsoft.com/office/powerpoint/2010/main">
    <mc:Choice Requires="p14">
      <p:transition spd="slow" p14:dur="2000" advTm="14608"/>
    </mc:Choice>
    <mc:Fallback xmlns="">
      <p:transition spd="slow" advTm="1460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uppieren 73">
            <a:extLst>
              <a:ext uri="{FF2B5EF4-FFF2-40B4-BE49-F238E27FC236}">
                <a16:creationId xmlns:a16="http://schemas.microsoft.com/office/drawing/2014/main" id="{B5B3A153-F4BD-4A9C-9030-D870AAC7572C}"/>
              </a:ext>
            </a:extLst>
          </p:cNvPr>
          <p:cNvGrpSpPr/>
          <p:nvPr/>
        </p:nvGrpSpPr>
        <p:grpSpPr>
          <a:xfrm>
            <a:off x="1638300" y="1690688"/>
            <a:ext cx="9715500" cy="2966773"/>
            <a:chOff x="962664" y="2745951"/>
            <a:chExt cx="10515600" cy="2966773"/>
          </a:xfrm>
        </p:grpSpPr>
        <p:sp>
          <p:nvSpPr>
            <p:cNvPr id="68" name="Rechteck 41">
              <a:extLst>
                <a:ext uri="{FF2B5EF4-FFF2-40B4-BE49-F238E27FC236}">
                  <a16:creationId xmlns:a16="http://schemas.microsoft.com/office/drawing/2014/main" id="{F594A8D0-349A-4331-931E-19A71A693ECA}"/>
                </a:ext>
              </a:extLst>
            </p:cNvPr>
            <p:cNvSpPr/>
            <p:nvPr/>
          </p:nvSpPr>
          <p:spPr>
            <a:xfrm>
              <a:off x="962664" y="2745951"/>
              <a:ext cx="10515600" cy="818516"/>
            </a:xfrm>
            <a:prstGeom prst="rect">
              <a:avLst/>
            </a:prstGeom>
            <a:solidFill>
              <a:srgbClr val="CCEE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5200" dirty="0">
                  <a:solidFill>
                    <a:srgbClr val="CCEEEC"/>
                  </a:solidFill>
                  <a:latin typeface="Source Sans Pro Black" panose="020B0803030403020204" pitchFamily="34" charset="0"/>
                  <a:ea typeface="Source Sans Pro Black" panose="020B0803030403020204" pitchFamily="34" charset="0"/>
                </a:rPr>
                <a:t>A</a:t>
              </a:r>
            </a:p>
          </p:txBody>
        </p:sp>
        <p:sp>
          <p:nvSpPr>
            <p:cNvPr id="69" name="Rechteck 42">
              <a:extLst>
                <a:ext uri="{FF2B5EF4-FFF2-40B4-BE49-F238E27FC236}">
                  <a16:creationId xmlns:a16="http://schemas.microsoft.com/office/drawing/2014/main" id="{47AC2363-2EB8-467F-B81F-2989A696CF28}"/>
                </a:ext>
              </a:extLst>
            </p:cNvPr>
            <p:cNvSpPr/>
            <p:nvPr/>
          </p:nvSpPr>
          <p:spPr>
            <a:xfrm>
              <a:off x="962664" y="4894208"/>
              <a:ext cx="10515600" cy="818516"/>
            </a:xfrm>
            <a:prstGeom prst="rect">
              <a:avLst/>
            </a:prstGeom>
            <a:solidFill>
              <a:srgbClr val="EED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5200" dirty="0">
                  <a:solidFill>
                    <a:srgbClr val="EEDBEA"/>
                  </a:solidFill>
                  <a:latin typeface="Source Sans Pro Black" panose="020B0803030403020204" pitchFamily="34" charset="0"/>
                  <a:ea typeface="Source Sans Pro Black" panose="020B0803030403020204" pitchFamily="34" charset="0"/>
                </a:rPr>
                <a:t>B</a:t>
              </a:r>
            </a:p>
          </p:txBody>
        </p:sp>
      </p:grpSp>
      <p:cxnSp>
        <p:nvCxnSpPr>
          <p:cNvPr id="62" name="Gerader Verbinder 150">
            <a:extLst>
              <a:ext uri="{FF2B5EF4-FFF2-40B4-BE49-F238E27FC236}">
                <a16:creationId xmlns:a16="http://schemas.microsoft.com/office/drawing/2014/main" id="{D7FD7068-D283-4A28-B759-BB9B5CF4EB1B}"/>
              </a:ext>
            </a:extLst>
          </p:cNvPr>
          <p:cNvCxnSpPr>
            <a:cxnSpLocks/>
          </p:cNvCxnSpPr>
          <p:nvPr/>
        </p:nvCxnSpPr>
        <p:spPr>
          <a:xfrm>
            <a:off x="9805459" y="1636293"/>
            <a:ext cx="0" cy="489600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D3C43B48-5740-4B0B-913B-B1286128194E}"/>
                  </a:ext>
                </a:extLst>
              </p:cNvPr>
              <p:cNvSpPr txBox="1"/>
              <p:nvPr/>
            </p:nvSpPr>
            <p:spPr>
              <a:xfrm>
                <a:off x="9542547" y="6109994"/>
                <a:ext cx="540000" cy="540000"/>
              </a:xfrm>
              <a:prstGeom prst="ellipse">
                <a:avLst/>
              </a:prstGeom>
              <a:solidFill>
                <a:schemeClr val="bg1"/>
              </a:solidFill>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txBody>
              <a:bodyPr wrap="none" lIns="0" tIns="0" rIns="0" bIns="36000" rtlCol="0" anchor="ctr">
                <a:noAutofit/>
              </a:bodyPr>
              <a:lstStyle/>
              <a:p>
                <a:pPr/>
                <a14:m>
                  <m:oMathPara xmlns:m="http://schemas.openxmlformats.org/officeDocument/2006/math">
                    <m:oMathParaPr>
                      <m:jc m:val="centerGroup"/>
                    </m:oMathParaPr>
                    <m:oMath xmlns:m="http://schemas.openxmlformats.org/officeDocument/2006/math">
                      <m:r>
                        <a:rPr lang="de-DE" sz="3600" b="0" i="1" smtClean="0">
                          <a:solidFill>
                            <a:schemeClr val="tx2"/>
                          </a:solidFill>
                          <a:latin typeface="Cambria Math" panose="02040503050406030204" pitchFamily="18" charset="0"/>
                        </a:rPr>
                        <m:t>𝛥</m:t>
                      </m:r>
                    </m:oMath>
                  </m:oMathPara>
                </a14:m>
                <a:endParaRPr lang="de-DE" sz="3600" i="1" dirty="0">
                  <a:solidFill>
                    <a:schemeClr val="tx2"/>
                  </a:solidFill>
                </a:endParaRPr>
              </a:p>
            </p:txBody>
          </p:sp>
        </mc:Choice>
        <mc:Fallback xmlns="">
          <p:sp>
            <p:nvSpPr>
              <p:cNvPr id="63" name="TextBox 62">
                <a:extLst>
                  <a:ext uri="{FF2B5EF4-FFF2-40B4-BE49-F238E27FC236}">
                    <a16:creationId xmlns:a16="http://schemas.microsoft.com/office/drawing/2014/main" id="{D3C43B48-5740-4B0B-913B-B1286128194E}"/>
                  </a:ext>
                </a:extLst>
              </p:cNvPr>
              <p:cNvSpPr txBox="1">
                <a:spLocks noRot="1" noChangeAspect="1" noMove="1" noResize="1" noEditPoints="1" noAdjustHandles="1" noChangeArrowheads="1" noChangeShapeType="1" noTextEdit="1"/>
              </p:cNvSpPr>
              <p:nvPr/>
            </p:nvSpPr>
            <p:spPr>
              <a:xfrm>
                <a:off x="9542547" y="6109994"/>
                <a:ext cx="540000" cy="540000"/>
              </a:xfrm>
              <a:prstGeom prst="ellipse">
                <a:avLst/>
              </a:prstGeom>
              <a:blipFill>
                <a:blip r:embed="rId3"/>
                <a:stretch>
                  <a:fillRect/>
                </a:stretch>
              </a:blipFill>
              <a:ln w="25400" cap="rnd">
                <a:solidFill>
                  <a:schemeClr val="tx2"/>
                </a:solidFill>
                <a:prstDash val="solid"/>
                <a:round/>
              </a:ln>
            </p:spPr>
            <p:txBody>
              <a:bodyPr/>
              <a:lstStyle/>
              <a:p>
                <a:r>
                  <a:rPr lang="en-US">
                    <a:noFill/>
                  </a:rPr>
                  <a:t> </a:t>
                </a:r>
              </a:p>
            </p:txBody>
          </p:sp>
        </mc:Fallback>
      </mc:AlternateContent>
      <p:cxnSp>
        <p:nvCxnSpPr>
          <p:cNvPr id="150" name="Gerader Verbinder 149">
            <a:extLst>
              <a:ext uri="{FF2B5EF4-FFF2-40B4-BE49-F238E27FC236}">
                <a16:creationId xmlns:a16="http://schemas.microsoft.com/office/drawing/2014/main" id="{FEB7DD7A-E4B3-4557-B249-2878048E94C3}"/>
              </a:ext>
            </a:extLst>
          </p:cNvPr>
          <p:cNvCxnSpPr>
            <a:cxnSpLocks/>
          </p:cNvCxnSpPr>
          <p:nvPr/>
        </p:nvCxnSpPr>
        <p:spPr>
          <a:xfrm>
            <a:off x="5368079" y="1636293"/>
            <a:ext cx="0" cy="489600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151" name="Gerader Verbinder 150">
            <a:extLst>
              <a:ext uri="{FF2B5EF4-FFF2-40B4-BE49-F238E27FC236}">
                <a16:creationId xmlns:a16="http://schemas.microsoft.com/office/drawing/2014/main" id="{8D065887-C67D-4897-B600-A716D5887E7C}"/>
              </a:ext>
            </a:extLst>
          </p:cNvPr>
          <p:cNvCxnSpPr>
            <a:cxnSpLocks/>
          </p:cNvCxnSpPr>
          <p:nvPr/>
        </p:nvCxnSpPr>
        <p:spPr>
          <a:xfrm>
            <a:off x="7321285" y="1636293"/>
            <a:ext cx="0" cy="489600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9E546E27-D3FB-4771-9607-05666462C84C}"/>
              </a:ext>
            </a:extLst>
          </p:cNvPr>
          <p:cNvSpPr>
            <a:spLocks noGrp="1"/>
          </p:cNvSpPr>
          <p:nvPr>
            <p:ph type="title"/>
          </p:nvPr>
        </p:nvSpPr>
        <p:spPr/>
        <p:txBody>
          <a:bodyPr/>
          <a:lstStyle/>
          <a:p>
            <a:r>
              <a:rPr lang="de-DE" dirty="0"/>
              <a:t>Components </a:t>
            </a:r>
            <a:r>
              <a:rPr lang="de-DE" dirty="0" err="1"/>
              <a:t>of</a:t>
            </a:r>
            <a:r>
              <a:rPr lang="de-DE" dirty="0"/>
              <a:t> </a:t>
            </a:r>
            <a:r>
              <a:rPr lang="de-DE" dirty="0" err="1"/>
              <a:t>Comparability</a:t>
            </a:r>
            <a:endParaRPr lang="en-US" dirty="0"/>
          </a:p>
        </p:txBody>
      </p:sp>
      <p:sp>
        <p:nvSpPr>
          <p:cNvPr id="4" name="Freihandform 35">
            <a:extLst>
              <a:ext uri="{FF2B5EF4-FFF2-40B4-BE49-F238E27FC236}">
                <a16:creationId xmlns:a16="http://schemas.microsoft.com/office/drawing/2014/main" id="{D9C6D5FA-5026-4DB0-AB9A-C94A3E27DD64}"/>
              </a:ext>
            </a:extLst>
          </p:cNvPr>
          <p:cNvSpPr/>
          <p:nvPr/>
        </p:nvSpPr>
        <p:spPr>
          <a:xfrm>
            <a:off x="2108328" y="2254741"/>
            <a:ext cx="2099022" cy="2515914"/>
          </a:xfrm>
          <a:custGeom>
            <a:avLst/>
            <a:gdLst>
              <a:gd name="connsiteX0" fmla="*/ 2088506 w 2128090"/>
              <a:gd name="connsiteY0" fmla="*/ 2436988 h 2509923"/>
              <a:gd name="connsiteX1" fmla="*/ 1814186 w 2128090"/>
              <a:gd name="connsiteY1" fmla="*/ 1492108 h 2509923"/>
              <a:gd name="connsiteX2" fmla="*/ 2058026 w 2128090"/>
              <a:gd name="connsiteY2" fmla="*/ 196708 h 2509923"/>
              <a:gd name="connsiteX3" fmla="*/ 488306 w 2128090"/>
              <a:gd name="connsiteY3" fmla="*/ 82408 h 2509923"/>
              <a:gd name="connsiteX4" fmla="*/ 229226 w 2128090"/>
              <a:gd name="connsiteY4" fmla="*/ 958708 h 2509923"/>
              <a:gd name="connsiteX5" fmla="*/ 626 w 2128090"/>
              <a:gd name="connsiteY5" fmla="*/ 1293988 h 2509923"/>
              <a:gd name="connsiteX6" fmla="*/ 160646 w 2128090"/>
              <a:gd name="connsiteY6" fmla="*/ 1431148 h 2509923"/>
              <a:gd name="connsiteX7" fmla="*/ 137786 w 2128090"/>
              <a:gd name="connsiteY7" fmla="*/ 1560688 h 2509923"/>
              <a:gd name="connsiteX8" fmla="*/ 221606 w 2128090"/>
              <a:gd name="connsiteY8" fmla="*/ 1591168 h 2509923"/>
              <a:gd name="connsiteX9" fmla="*/ 145406 w 2128090"/>
              <a:gd name="connsiteY9" fmla="*/ 1674988 h 2509923"/>
              <a:gd name="connsiteX10" fmla="*/ 221606 w 2128090"/>
              <a:gd name="connsiteY10" fmla="*/ 1751188 h 2509923"/>
              <a:gd name="connsiteX11" fmla="*/ 198746 w 2128090"/>
              <a:gd name="connsiteY11" fmla="*/ 2002648 h 2509923"/>
              <a:gd name="connsiteX12" fmla="*/ 526406 w 2128090"/>
              <a:gd name="connsiteY12" fmla="*/ 2055988 h 2509923"/>
              <a:gd name="connsiteX13" fmla="*/ 808346 w 2128090"/>
              <a:gd name="connsiteY13" fmla="*/ 2223628 h 2509923"/>
              <a:gd name="connsiteX14" fmla="*/ 785486 w 2128090"/>
              <a:gd name="connsiteY14" fmla="*/ 2421748 h 2509923"/>
              <a:gd name="connsiteX15" fmla="*/ 2088506 w 2128090"/>
              <a:gd name="connsiteY15" fmla="*/ 2436988 h 2509923"/>
              <a:gd name="connsiteX0" fmla="*/ 2088506 w 2128090"/>
              <a:gd name="connsiteY0" fmla="*/ 2436988 h 2509923"/>
              <a:gd name="connsiteX1" fmla="*/ 1814186 w 2128090"/>
              <a:gd name="connsiteY1" fmla="*/ 1492108 h 2509923"/>
              <a:gd name="connsiteX2" fmla="*/ 2058026 w 2128090"/>
              <a:gd name="connsiteY2" fmla="*/ 196708 h 2509923"/>
              <a:gd name="connsiteX3" fmla="*/ 488306 w 2128090"/>
              <a:gd name="connsiteY3" fmla="*/ 82408 h 2509923"/>
              <a:gd name="connsiteX4" fmla="*/ 229226 w 2128090"/>
              <a:gd name="connsiteY4" fmla="*/ 958708 h 2509923"/>
              <a:gd name="connsiteX5" fmla="*/ 626 w 2128090"/>
              <a:gd name="connsiteY5" fmla="*/ 1293988 h 2509923"/>
              <a:gd name="connsiteX6" fmla="*/ 160646 w 2128090"/>
              <a:gd name="connsiteY6" fmla="*/ 1431148 h 2509923"/>
              <a:gd name="connsiteX7" fmla="*/ 137786 w 2128090"/>
              <a:gd name="connsiteY7" fmla="*/ 1560688 h 2509923"/>
              <a:gd name="connsiteX8" fmla="*/ 221606 w 2128090"/>
              <a:gd name="connsiteY8" fmla="*/ 1591168 h 2509923"/>
              <a:gd name="connsiteX9" fmla="*/ 145406 w 2128090"/>
              <a:gd name="connsiteY9" fmla="*/ 1674988 h 2509923"/>
              <a:gd name="connsiteX10" fmla="*/ 221606 w 2128090"/>
              <a:gd name="connsiteY10" fmla="*/ 1751188 h 2509923"/>
              <a:gd name="connsiteX11" fmla="*/ 198746 w 2128090"/>
              <a:gd name="connsiteY11" fmla="*/ 2002648 h 2509923"/>
              <a:gd name="connsiteX12" fmla="*/ 526406 w 2128090"/>
              <a:gd name="connsiteY12" fmla="*/ 2055988 h 2509923"/>
              <a:gd name="connsiteX13" fmla="*/ 808346 w 2128090"/>
              <a:gd name="connsiteY13" fmla="*/ 2223628 h 2509923"/>
              <a:gd name="connsiteX14" fmla="*/ 785486 w 2128090"/>
              <a:gd name="connsiteY14" fmla="*/ 2421748 h 2509923"/>
              <a:gd name="connsiteX15" fmla="*/ 2088506 w 2128090"/>
              <a:gd name="connsiteY15" fmla="*/ 2436988 h 2509923"/>
              <a:gd name="connsiteX0" fmla="*/ 2088506 w 2128090"/>
              <a:gd name="connsiteY0" fmla="*/ 2436988 h 2443671"/>
              <a:gd name="connsiteX1" fmla="*/ 1814186 w 2128090"/>
              <a:gd name="connsiteY1" fmla="*/ 1492108 h 2443671"/>
              <a:gd name="connsiteX2" fmla="*/ 2058026 w 2128090"/>
              <a:gd name="connsiteY2" fmla="*/ 196708 h 2443671"/>
              <a:gd name="connsiteX3" fmla="*/ 488306 w 2128090"/>
              <a:gd name="connsiteY3" fmla="*/ 82408 h 2443671"/>
              <a:gd name="connsiteX4" fmla="*/ 229226 w 2128090"/>
              <a:gd name="connsiteY4" fmla="*/ 958708 h 2443671"/>
              <a:gd name="connsiteX5" fmla="*/ 626 w 2128090"/>
              <a:gd name="connsiteY5" fmla="*/ 1293988 h 2443671"/>
              <a:gd name="connsiteX6" fmla="*/ 160646 w 2128090"/>
              <a:gd name="connsiteY6" fmla="*/ 1431148 h 2443671"/>
              <a:gd name="connsiteX7" fmla="*/ 137786 w 2128090"/>
              <a:gd name="connsiteY7" fmla="*/ 1560688 h 2443671"/>
              <a:gd name="connsiteX8" fmla="*/ 221606 w 2128090"/>
              <a:gd name="connsiteY8" fmla="*/ 1591168 h 2443671"/>
              <a:gd name="connsiteX9" fmla="*/ 145406 w 2128090"/>
              <a:gd name="connsiteY9" fmla="*/ 1674988 h 2443671"/>
              <a:gd name="connsiteX10" fmla="*/ 221606 w 2128090"/>
              <a:gd name="connsiteY10" fmla="*/ 1751188 h 2443671"/>
              <a:gd name="connsiteX11" fmla="*/ 198746 w 2128090"/>
              <a:gd name="connsiteY11" fmla="*/ 2002648 h 2443671"/>
              <a:gd name="connsiteX12" fmla="*/ 526406 w 2128090"/>
              <a:gd name="connsiteY12" fmla="*/ 2055988 h 2443671"/>
              <a:gd name="connsiteX13" fmla="*/ 808346 w 2128090"/>
              <a:gd name="connsiteY13" fmla="*/ 2223628 h 2443671"/>
              <a:gd name="connsiteX14" fmla="*/ 785486 w 2128090"/>
              <a:gd name="connsiteY14" fmla="*/ 2421748 h 2443671"/>
              <a:gd name="connsiteX15" fmla="*/ 2088506 w 2128090"/>
              <a:gd name="connsiteY15" fmla="*/ 2436988 h 2443671"/>
              <a:gd name="connsiteX0" fmla="*/ 2088506 w 2117159"/>
              <a:gd name="connsiteY0" fmla="*/ 2436988 h 2443671"/>
              <a:gd name="connsiteX1" fmla="*/ 1814186 w 2117159"/>
              <a:gd name="connsiteY1" fmla="*/ 1492108 h 2443671"/>
              <a:gd name="connsiteX2" fmla="*/ 2058026 w 2117159"/>
              <a:gd name="connsiteY2" fmla="*/ 196708 h 2443671"/>
              <a:gd name="connsiteX3" fmla="*/ 488306 w 2117159"/>
              <a:gd name="connsiteY3" fmla="*/ 82408 h 2443671"/>
              <a:gd name="connsiteX4" fmla="*/ 229226 w 2117159"/>
              <a:gd name="connsiteY4" fmla="*/ 958708 h 2443671"/>
              <a:gd name="connsiteX5" fmla="*/ 626 w 2117159"/>
              <a:gd name="connsiteY5" fmla="*/ 1293988 h 2443671"/>
              <a:gd name="connsiteX6" fmla="*/ 160646 w 2117159"/>
              <a:gd name="connsiteY6" fmla="*/ 1431148 h 2443671"/>
              <a:gd name="connsiteX7" fmla="*/ 137786 w 2117159"/>
              <a:gd name="connsiteY7" fmla="*/ 1560688 h 2443671"/>
              <a:gd name="connsiteX8" fmla="*/ 221606 w 2117159"/>
              <a:gd name="connsiteY8" fmla="*/ 1591168 h 2443671"/>
              <a:gd name="connsiteX9" fmla="*/ 145406 w 2117159"/>
              <a:gd name="connsiteY9" fmla="*/ 1674988 h 2443671"/>
              <a:gd name="connsiteX10" fmla="*/ 221606 w 2117159"/>
              <a:gd name="connsiteY10" fmla="*/ 1751188 h 2443671"/>
              <a:gd name="connsiteX11" fmla="*/ 198746 w 2117159"/>
              <a:gd name="connsiteY11" fmla="*/ 2002648 h 2443671"/>
              <a:gd name="connsiteX12" fmla="*/ 526406 w 2117159"/>
              <a:gd name="connsiteY12" fmla="*/ 2055988 h 2443671"/>
              <a:gd name="connsiteX13" fmla="*/ 808346 w 2117159"/>
              <a:gd name="connsiteY13" fmla="*/ 2223628 h 2443671"/>
              <a:gd name="connsiteX14" fmla="*/ 785486 w 2117159"/>
              <a:gd name="connsiteY14" fmla="*/ 2421748 h 2443671"/>
              <a:gd name="connsiteX15" fmla="*/ 2088506 w 2117159"/>
              <a:gd name="connsiteY15" fmla="*/ 2436988 h 2443671"/>
              <a:gd name="connsiteX0" fmla="*/ 2088506 w 2117159"/>
              <a:gd name="connsiteY0" fmla="*/ 2436988 h 2443671"/>
              <a:gd name="connsiteX1" fmla="*/ 1814186 w 2117159"/>
              <a:gd name="connsiteY1" fmla="*/ 1492108 h 2443671"/>
              <a:gd name="connsiteX2" fmla="*/ 2058026 w 2117159"/>
              <a:gd name="connsiteY2" fmla="*/ 196708 h 2443671"/>
              <a:gd name="connsiteX3" fmla="*/ 488306 w 2117159"/>
              <a:gd name="connsiteY3" fmla="*/ 82408 h 2443671"/>
              <a:gd name="connsiteX4" fmla="*/ 229226 w 2117159"/>
              <a:gd name="connsiteY4" fmla="*/ 958708 h 2443671"/>
              <a:gd name="connsiteX5" fmla="*/ 626 w 2117159"/>
              <a:gd name="connsiteY5" fmla="*/ 1293988 h 2443671"/>
              <a:gd name="connsiteX6" fmla="*/ 160646 w 2117159"/>
              <a:gd name="connsiteY6" fmla="*/ 1431148 h 2443671"/>
              <a:gd name="connsiteX7" fmla="*/ 137786 w 2117159"/>
              <a:gd name="connsiteY7" fmla="*/ 1560688 h 2443671"/>
              <a:gd name="connsiteX8" fmla="*/ 221606 w 2117159"/>
              <a:gd name="connsiteY8" fmla="*/ 1591168 h 2443671"/>
              <a:gd name="connsiteX9" fmla="*/ 145406 w 2117159"/>
              <a:gd name="connsiteY9" fmla="*/ 1674988 h 2443671"/>
              <a:gd name="connsiteX10" fmla="*/ 221606 w 2117159"/>
              <a:gd name="connsiteY10" fmla="*/ 1751188 h 2443671"/>
              <a:gd name="connsiteX11" fmla="*/ 198746 w 2117159"/>
              <a:gd name="connsiteY11" fmla="*/ 2002648 h 2443671"/>
              <a:gd name="connsiteX12" fmla="*/ 526406 w 2117159"/>
              <a:gd name="connsiteY12" fmla="*/ 2055988 h 2443671"/>
              <a:gd name="connsiteX13" fmla="*/ 808346 w 2117159"/>
              <a:gd name="connsiteY13" fmla="*/ 2223628 h 2443671"/>
              <a:gd name="connsiteX14" fmla="*/ 785486 w 2117159"/>
              <a:gd name="connsiteY14" fmla="*/ 2421748 h 2443671"/>
              <a:gd name="connsiteX15" fmla="*/ 2088506 w 2117159"/>
              <a:gd name="connsiteY15" fmla="*/ 2436988 h 2443671"/>
              <a:gd name="connsiteX0" fmla="*/ 2088506 w 2191377"/>
              <a:gd name="connsiteY0" fmla="*/ 2436988 h 2443671"/>
              <a:gd name="connsiteX1" fmla="*/ 1814186 w 2191377"/>
              <a:gd name="connsiteY1" fmla="*/ 1492108 h 2443671"/>
              <a:gd name="connsiteX2" fmla="*/ 2058026 w 2191377"/>
              <a:gd name="connsiteY2" fmla="*/ 196708 h 2443671"/>
              <a:gd name="connsiteX3" fmla="*/ 488306 w 2191377"/>
              <a:gd name="connsiteY3" fmla="*/ 82408 h 2443671"/>
              <a:gd name="connsiteX4" fmla="*/ 229226 w 2191377"/>
              <a:gd name="connsiteY4" fmla="*/ 958708 h 2443671"/>
              <a:gd name="connsiteX5" fmla="*/ 626 w 2191377"/>
              <a:gd name="connsiteY5" fmla="*/ 1293988 h 2443671"/>
              <a:gd name="connsiteX6" fmla="*/ 160646 w 2191377"/>
              <a:gd name="connsiteY6" fmla="*/ 1431148 h 2443671"/>
              <a:gd name="connsiteX7" fmla="*/ 137786 w 2191377"/>
              <a:gd name="connsiteY7" fmla="*/ 1560688 h 2443671"/>
              <a:gd name="connsiteX8" fmla="*/ 221606 w 2191377"/>
              <a:gd name="connsiteY8" fmla="*/ 1591168 h 2443671"/>
              <a:gd name="connsiteX9" fmla="*/ 145406 w 2191377"/>
              <a:gd name="connsiteY9" fmla="*/ 1674988 h 2443671"/>
              <a:gd name="connsiteX10" fmla="*/ 221606 w 2191377"/>
              <a:gd name="connsiteY10" fmla="*/ 1751188 h 2443671"/>
              <a:gd name="connsiteX11" fmla="*/ 198746 w 2191377"/>
              <a:gd name="connsiteY11" fmla="*/ 2002648 h 2443671"/>
              <a:gd name="connsiteX12" fmla="*/ 526406 w 2191377"/>
              <a:gd name="connsiteY12" fmla="*/ 2055988 h 2443671"/>
              <a:gd name="connsiteX13" fmla="*/ 808346 w 2191377"/>
              <a:gd name="connsiteY13" fmla="*/ 2223628 h 2443671"/>
              <a:gd name="connsiteX14" fmla="*/ 785486 w 2191377"/>
              <a:gd name="connsiteY14" fmla="*/ 2421748 h 2443671"/>
              <a:gd name="connsiteX15" fmla="*/ 2088506 w 2191377"/>
              <a:gd name="connsiteY15" fmla="*/ 2436988 h 2443671"/>
              <a:gd name="connsiteX0" fmla="*/ 2088506 w 2207998"/>
              <a:gd name="connsiteY0" fmla="*/ 2517591 h 2524274"/>
              <a:gd name="connsiteX1" fmla="*/ 1814186 w 2207998"/>
              <a:gd name="connsiteY1" fmla="*/ 1572711 h 2524274"/>
              <a:gd name="connsiteX2" fmla="*/ 2058026 w 2207998"/>
              <a:gd name="connsiteY2" fmla="*/ 277311 h 2524274"/>
              <a:gd name="connsiteX3" fmla="*/ 488306 w 2207998"/>
              <a:gd name="connsiteY3" fmla="*/ 163011 h 2524274"/>
              <a:gd name="connsiteX4" fmla="*/ 229226 w 2207998"/>
              <a:gd name="connsiteY4" fmla="*/ 1039311 h 2524274"/>
              <a:gd name="connsiteX5" fmla="*/ 626 w 2207998"/>
              <a:gd name="connsiteY5" fmla="*/ 1374591 h 2524274"/>
              <a:gd name="connsiteX6" fmla="*/ 160646 w 2207998"/>
              <a:gd name="connsiteY6" fmla="*/ 1511751 h 2524274"/>
              <a:gd name="connsiteX7" fmla="*/ 137786 w 2207998"/>
              <a:gd name="connsiteY7" fmla="*/ 1641291 h 2524274"/>
              <a:gd name="connsiteX8" fmla="*/ 221606 w 2207998"/>
              <a:gd name="connsiteY8" fmla="*/ 1671771 h 2524274"/>
              <a:gd name="connsiteX9" fmla="*/ 145406 w 2207998"/>
              <a:gd name="connsiteY9" fmla="*/ 1755591 h 2524274"/>
              <a:gd name="connsiteX10" fmla="*/ 221606 w 2207998"/>
              <a:gd name="connsiteY10" fmla="*/ 1831791 h 2524274"/>
              <a:gd name="connsiteX11" fmla="*/ 198746 w 2207998"/>
              <a:gd name="connsiteY11" fmla="*/ 2083251 h 2524274"/>
              <a:gd name="connsiteX12" fmla="*/ 526406 w 2207998"/>
              <a:gd name="connsiteY12" fmla="*/ 2136591 h 2524274"/>
              <a:gd name="connsiteX13" fmla="*/ 808346 w 2207998"/>
              <a:gd name="connsiteY13" fmla="*/ 2304231 h 2524274"/>
              <a:gd name="connsiteX14" fmla="*/ 785486 w 2207998"/>
              <a:gd name="connsiteY14" fmla="*/ 2502351 h 2524274"/>
              <a:gd name="connsiteX15" fmla="*/ 2088506 w 2207998"/>
              <a:gd name="connsiteY15" fmla="*/ 2517591 h 2524274"/>
              <a:gd name="connsiteX0" fmla="*/ 2088506 w 2207998"/>
              <a:gd name="connsiteY0" fmla="*/ 2582449 h 2589132"/>
              <a:gd name="connsiteX1" fmla="*/ 1814186 w 2207998"/>
              <a:gd name="connsiteY1" fmla="*/ 1637569 h 2589132"/>
              <a:gd name="connsiteX2" fmla="*/ 2058026 w 2207998"/>
              <a:gd name="connsiteY2" fmla="*/ 342169 h 2589132"/>
              <a:gd name="connsiteX3" fmla="*/ 488306 w 2207998"/>
              <a:gd name="connsiteY3" fmla="*/ 227869 h 2589132"/>
              <a:gd name="connsiteX4" fmla="*/ 229226 w 2207998"/>
              <a:gd name="connsiteY4" fmla="*/ 1104169 h 2589132"/>
              <a:gd name="connsiteX5" fmla="*/ 626 w 2207998"/>
              <a:gd name="connsiteY5" fmla="*/ 1439449 h 2589132"/>
              <a:gd name="connsiteX6" fmla="*/ 160646 w 2207998"/>
              <a:gd name="connsiteY6" fmla="*/ 1576609 h 2589132"/>
              <a:gd name="connsiteX7" fmla="*/ 137786 w 2207998"/>
              <a:gd name="connsiteY7" fmla="*/ 1706149 h 2589132"/>
              <a:gd name="connsiteX8" fmla="*/ 221606 w 2207998"/>
              <a:gd name="connsiteY8" fmla="*/ 1736629 h 2589132"/>
              <a:gd name="connsiteX9" fmla="*/ 145406 w 2207998"/>
              <a:gd name="connsiteY9" fmla="*/ 1820449 h 2589132"/>
              <a:gd name="connsiteX10" fmla="*/ 221606 w 2207998"/>
              <a:gd name="connsiteY10" fmla="*/ 1896649 h 2589132"/>
              <a:gd name="connsiteX11" fmla="*/ 198746 w 2207998"/>
              <a:gd name="connsiteY11" fmla="*/ 2148109 h 2589132"/>
              <a:gd name="connsiteX12" fmla="*/ 526406 w 2207998"/>
              <a:gd name="connsiteY12" fmla="*/ 2201449 h 2589132"/>
              <a:gd name="connsiteX13" fmla="*/ 808346 w 2207998"/>
              <a:gd name="connsiteY13" fmla="*/ 2369089 h 2589132"/>
              <a:gd name="connsiteX14" fmla="*/ 785486 w 2207998"/>
              <a:gd name="connsiteY14" fmla="*/ 2567209 h 2589132"/>
              <a:gd name="connsiteX15" fmla="*/ 2088506 w 2207998"/>
              <a:gd name="connsiteY15" fmla="*/ 2582449 h 2589132"/>
              <a:gd name="connsiteX0" fmla="*/ 2088506 w 2188613"/>
              <a:gd name="connsiteY0" fmla="*/ 2513194 h 2519877"/>
              <a:gd name="connsiteX1" fmla="*/ 1814186 w 2188613"/>
              <a:gd name="connsiteY1" fmla="*/ 1568314 h 2519877"/>
              <a:gd name="connsiteX2" fmla="*/ 2058026 w 2188613"/>
              <a:gd name="connsiteY2" fmla="*/ 272914 h 2519877"/>
              <a:gd name="connsiteX3" fmla="*/ 526406 w 2188613"/>
              <a:gd name="connsiteY3" fmla="*/ 158614 h 2519877"/>
              <a:gd name="connsiteX4" fmla="*/ 229226 w 2188613"/>
              <a:gd name="connsiteY4" fmla="*/ 1034914 h 2519877"/>
              <a:gd name="connsiteX5" fmla="*/ 626 w 2188613"/>
              <a:gd name="connsiteY5" fmla="*/ 1370194 h 2519877"/>
              <a:gd name="connsiteX6" fmla="*/ 160646 w 2188613"/>
              <a:gd name="connsiteY6" fmla="*/ 1507354 h 2519877"/>
              <a:gd name="connsiteX7" fmla="*/ 137786 w 2188613"/>
              <a:gd name="connsiteY7" fmla="*/ 1636894 h 2519877"/>
              <a:gd name="connsiteX8" fmla="*/ 221606 w 2188613"/>
              <a:gd name="connsiteY8" fmla="*/ 1667374 h 2519877"/>
              <a:gd name="connsiteX9" fmla="*/ 145406 w 2188613"/>
              <a:gd name="connsiteY9" fmla="*/ 1751194 h 2519877"/>
              <a:gd name="connsiteX10" fmla="*/ 221606 w 2188613"/>
              <a:gd name="connsiteY10" fmla="*/ 1827394 h 2519877"/>
              <a:gd name="connsiteX11" fmla="*/ 198746 w 2188613"/>
              <a:gd name="connsiteY11" fmla="*/ 2078854 h 2519877"/>
              <a:gd name="connsiteX12" fmla="*/ 526406 w 2188613"/>
              <a:gd name="connsiteY12" fmla="*/ 2132194 h 2519877"/>
              <a:gd name="connsiteX13" fmla="*/ 808346 w 2188613"/>
              <a:gd name="connsiteY13" fmla="*/ 2299834 h 2519877"/>
              <a:gd name="connsiteX14" fmla="*/ 785486 w 2188613"/>
              <a:gd name="connsiteY14" fmla="*/ 2497954 h 2519877"/>
              <a:gd name="connsiteX15" fmla="*/ 2088506 w 2188613"/>
              <a:gd name="connsiteY15" fmla="*/ 2513194 h 2519877"/>
              <a:gd name="connsiteX0" fmla="*/ 2088506 w 2188613"/>
              <a:gd name="connsiteY0" fmla="*/ 2533313 h 2539996"/>
              <a:gd name="connsiteX1" fmla="*/ 1814186 w 2188613"/>
              <a:gd name="connsiteY1" fmla="*/ 1588433 h 2539996"/>
              <a:gd name="connsiteX2" fmla="*/ 2058026 w 2188613"/>
              <a:gd name="connsiteY2" fmla="*/ 293033 h 2539996"/>
              <a:gd name="connsiteX3" fmla="*/ 526406 w 2188613"/>
              <a:gd name="connsiteY3" fmla="*/ 178733 h 2539996"/>
              <a:gd name="connsiteX4" fmla="*/ 229226 w 2188613"/>
              <a:gd name="connsiteY4" fmla="*/ 1055033 h 2539996"/>
              <a:gd name="connsiteX5" fmla="*/ 626 w 2188613"/>
              <a:gd name="connsiteY5" fmla="*/ 1390313 h 2539996"/>
              <a:gd name="connsiteX6" fmla="*/ 160646 w 2188613"/>
              <a:gd name="connsiteY6" fmla="*/ 1527473 h 2539996"/>
              <a:gd name="connsiteX7" fmla="*/ 137786 w 2188613"/>
              <a:gd name="connsiteY7" fmla="*/ 1657013 h 2539996"/>
              <a:gd name="connsiteX8" fmla="*/ 221606 w 2188613"/>
              <a:gd name="connsiteY8" fmla="*/ 1687493 h 2539996"/>
              <a:gd name="connsiteX9" fmla="*/ 145406 w 2188613"/>
              <a:gd name="connsiteY9" fmla="*/ 1771313 h 2539996"/>
              <a:gd name="connsiteX10" fmla="*/ 221606 w 2188613"/>
              <a:gd name="connsiteY10" fmla="*/ 1847513 h 2539996"/>
              <a:gd name="connsiteX11" fmla="*/ 198746 w 2188613"/>
              <a:gd name="connsiteY11" fmla="*/ 2098973 h 2539996"/>
              <a:gd name="connsiteX12" fmla="*/ 526406 w 2188613"/>
              <a:gd name="connsiteY12" fmla="*/ 2152313 h 2539996"/>
              <a:gd name="connsiteX13" fmla="*/ 808346 w 2188613"/>
              <a:gd name="connsiteY13" fmla="*/ 2319953 h 2539996"/>
              <a:gd name="connsiteX14" fmla="*/ 785486 w 2188613"/>
              <a:gd name="connsiteY14" fmla="*/ 2518073 h 2539996"/>
              <a:gd name="connsiteX15" fmla="*/ 2088506 w 2188613"/>
              <a:gd name="connsiteY15" fmla="*/ 2533313 h 2539996"/>
              <a:gd name="connsiteX0" fmla="*/ 2088506 w 2205223"/>
              <a:gd name="connsiteY0" fmla="*/ 2587691 h 2594374"/>
              <a:gd name="connsiteX1" fmla="*/ 1814186 w 2205223"/>
              <a:gd name="connsiteY1" fmla="*/ 1642811 h 2594374"/>
              <a:gd name="connsiteX2" fmla="*/ 2058026 w 2205223"/>
              <a:gd name="connsiteY2" fmla="*/ 347411 h 2594374"/>
              <a:gd name="connsiteX3" fmla="*/ 526406 w 2205223"/>
              <a:gd name="connsiteY3" fmla="*/ 233111 h 2594374"/>
              <a:gd name="connsiteX4" fmla="*/ 229226 w 2205223"/>
              <a:gd name="connsiteY4" fmla="*/ 1109411 h 2594374"/>
              <a:gd name="connsiteX5" fmla="*/ 626 w 2205223"/>
              <a:gd name="connsiteY5" fmla="*/ 1444691 h 2594374"/>
              <a:gd name="connsiteX6" fmla="*/ 160646 w 2205223"/>
              <a:gd name="connsiteY6" fmla="*/ 1581851 h 2594374"/>
              <a:gd name="connsiteX7" fmla="*/ 137786 w 2205223"/>
              <a:gd name="connsiteY7" fmla="*/ 1711391 h 2594374"/>
              <a:gd name="connsiteX8" fmla="*/ 221606 w 2205223"/>
              <a:gd name="connsiteY8" fmla="*/ 1741871 h 2594374"/>
              <a:gd name="connsiteX9" fmla="*/ 145406 w 2205223"/>
              <a:gd name="connsiteY9" fmla="*/ 1825691 h 2594374"/>
              <a:gd name="connsiteX10" fmla="*/ 221606 w 2205223"/>
              <a:gd name="connsiteY10" fmla="*/ 1901891 h 2594374"/>
              <a:gd name="connsiteX11" fmla="*/ 198746 w 2205223"/>
              <a:gd name="connsiteY11" fmla="*/ 2153351 h 2594374"/>
              <a:gd name="connsiteX12" fmla="*/ 526406 w 2205223"/>
              <a:gd name="connsiteY12" fmla="*/ 2206691 h 2594374"/>
              <a:gd name="connsiteX13" fmla="*/ 808346 w 2205223"/>
              <a:gd name="connsiteY13" fmla="*/ 2374331 h 2594374"/>
              <a:gd name="connsiteX14" fmla="*/ 785486 w 2205223"/>
              <a:gd name="connsiteY14" fmla="*/ 2572451 h 2594374"/>
              <a:gd name="connsiteX15" fmla="*/ 2088506 w 2205223"/>
              <a:gd name="connsiteY15" fmla="*/ 2587691 h 2594374"/>
              <a:gd name="connsiteX0" fmla="*/ 2088506 w 2205223"/>
              <a:gd name="connsiteY0" fmla="*/ 2587691 h 2594374"/>
              <a:gd name="connsiteX1" fmla="*/ 1814186 w 2205223"/>
              <a:gd name="connsiteY1" fmla="*/ 1642811 h 2594374"/>
              <a:gd name="connsiteX2" fmla="*/ 2058026 w 2205223"/>
              <a:gd name="connsiteY2" fmla="*/ 347411 h 2594374"/>
              <a:gd name="connsiteX3" fmla="*/ 526406 w 2205223"/>
              <a:gd name="connsiteY3" fmla="*/ 233111 h 2594374"/>
              <a:gd name="connsiteX4" fmla="*/ 229226 w 2205223"/>
              <a:gd name="connsiteY4" fmla="*/ 1109411 h 2594374"/>
              <a:gd name="connsiteX5" fmla="*/ 626 w 2205223"/>
              <a:gd name="connsiteY5" fmla="*/ 1444691 h 2594374"/>
              <a:gd name="connsiteX6" fmla="*/ 160646 w 2205223"/>
              <a:gd name="connsiteY6" fmla="*/ 1581851 h 2594374"/>
              <a:gd name="connsiteX7" fmla="*/ 137786 w 2205223"/>
              <a:gd name="connsiteY7" fmla="*/ 1711391 h 2594374"/>
              <a:gd name="connsiteX8" fmla="*/ 221606 w 2205223"/>
              <a:gd name="connsiteY8" fmla="*/ 1741871 h 2594374"/>
              <a:gd name="connsiteX9" fmla="*/ 145406 w 2205223"/>
              <a:gd name="connsiteY9" fmla="*/ 1825691 h 2594374"/>
              <a:gd name="connsiteX10" fmla="*/ 221606 w 2205223"/>
              <a:gd name="connsiteY10" fmla="*/ 1901891 h 2594374"/>
              <a:gd name="connsiteX11" fmla="*/ 198746 w 2205223"/>
              <a:gd name="connsiteY11" fmla="*/ 2153351 h 2594374"/>
              <a:gd name="connsiteX12" fmla="*/ 526406 w 2205223"/>
              <a:gd name="connsiteY12" fmla="*/ 2206691 h 2594374"/>
              <a:gd name="connsiteX13" fmla="*/ 808346 w 2205223"/>
              <a:gd name="connsiteY13" fmla="*/ 2374331 h 2594374"/>
              <a:gd name="connsiteX14" fmla="*/ 785486 w 2205223"/>
              <a:gd name="connsiteY14" fmla="*/ 2572451 h 2594374"/>
              <a:gd name="connsiteX15" fmla="*/ 2088506 w 2205223"/>
              <a:gd name="connsiteY15" fmla="*/ 2587691 h 2594374"/>
              <a:gd name="connsiteX0" fmla="*/ 2088506 w 2205223"/>
              <a:gd name="connsiteY0" fmla="*/ 2587691 h 2594374"/>
              <a:gd name="connsiteX1" fmla="*/ 1814186 w 2205223"/>
              <a:gd name="connsiteY1" fmla="*/ 1642811 h 2594374"/>
              <a:gd name="connsiteX2" fmla="*/ 2058026 w 2205223"/>
              <a:gd name="connsiteY2" fmla="*/ 347411 h 2594374"/>
              <a:gd name="connsiteX3" fmla="*/ 526406 w 2205223"/>
              <a:gd name="connsiteY3" fmla="*/ 233111 h 2594374"/>
              <a:gd name="connsiteX4" fmla="*/ 229226 w 2205223"/>
              <a:gd name="connsiteY4" fmla="*/ 1109411 h 2594374"/>
              <a:gd name="connsiteX5" fmla="*/ 626 w 2205223"/>
              <a:gd name="connsiteY5" fmla="*/ 1444691 h 2594374"/>
              <a:gd name="connsiteX6" fmla="*/ 160646 w 2205223"/>
              <a:gd name="connsiteY6" fmla="*/ 1581851 h 2594374"/>
              <a:gd name="connsiteX7" fmla="*/ 137786 w 2205223"/>
              <a:gd name="connsiteY7" fmla="*/ 1711391 h 2594374"/>
              <a:gd name="connsiteX8" fmla="*/ 221606 w 2205223"/>
              <a:gd name="connsiteY8" fmla="*/ 1741871 h 2594374"/>
              <a:gd name="connsiteX9" fmla="*/ 145406 w 2205223"/>
              <a:gd name="connsiteY9" fmla="*/ 1825691 h 2594374"/>
              <a:gd name="connsiteX10" fmla="*/ 221606 w 2205223"/>
              <a:gd name="connsiteY10" fmla="*/ 1901891 h 2594374"/>
              <a:gd name="connsiteX11" fmla="*/ 198746 w 2205223"/>
              <a:gd name="connsiteY11" fmla="*/ 2153351 h 2594374"/>
              <a:gd name="connsiteX12" fmla="*/ 526406 w 2205223"/>
              <a:gd name="connsiteY12" fmla="*/ 2206691 h 2594374"/>
              <a:gd name="connsiteX13" fmla="*/ 808346 w 2205223"/>
              <a:gd name="connsiteY13" fmla="*/ 2374331 h 2594374"/>
              <a:gd name="connsiteX14" fmla="*/ 785486 w 2205223"/>
              <a:gd name="connsiteY14" fmla="*/ 2572451 h 2594374"/>
              <a:gd name="connsiteX15" fmla="*/ 2088506 w 2205223"/>
              <a:gd name="connsiteY15" fmla="*/ 2587691 h 2594374"/>
              <a:gd name="connsiteX0" fmla="*/ 2088506 w 2205223"/>
              <a:gd name="connsiteY0" fmla="*/ 2587691 h 2594374"/>
              <a:gd name="connsiteX1" fmla="*/ 1814186 w 2205223"/>
              <a:gd name="connsiteY1" fmla="*/ 1642811 h 2594374"/>
              <a:gd name="connsiteX2" fmla="*/ 2058026 w 2205223"/>
              <a:gd name="connsiteY2" fmla="*/ 347411 h 2594374"/>
              <a:gd name="connsiteX3" fmla="*/ 526406 w 2205223"/>
              <a:gd name="connsiteY3" fmla="*/ 233111 h 2594374"/>
              <a:gd name="connsiteX4" fmla="*/ 229226 w 2205223"/>
              <a:gd name="connsiteY4" fmla="*/ 1109411 h 2594374"/>
              <a:gd name="connsiteX5" fmla="*/ 626 w 2205223"/>
              <a:gd name="connsiteY5" fmla="*/ 1444691 h 2594374"/>
              <a:gd name="connsiteX6" fmla="*/ 160646 w 2205223"/>
              <a:gd name="connsiteY6" fmla="*/ 1581851 h 2594374"/>
              <a:gd name="connsiteX7" fmla="*/ 137786 w 2205223"/>
              <a:gd name="connsiteY7" fmla="*/ 1711391 h 2594374"/>
              <a:gd name="connsiteX8" fmla="*/ 221606 w 2205223"/>
              <a:gd name="connsiteY8" fmla="*/ 1741871 h 2594374"/>
              <a:gd name="connsiteX9" fmla="*/ 145406 w 2205223"/>
              <a:gd name="connsiteY9" fmla="*/ 1825691 h 2594374"/>
              <a:gd name="connsiteX10" fmla="*/ 221606 w 2205223"/>
              <a:gd name="connsiteY10" fmla="*/ 1901891 h 2594374"/>
              <a:gd name="connsiteX11" fmla="*/ 198746 w 2205223"/>
              <a:gd name="connsiteY11" fmla="*/ 2153351 h 2594374"/>
              <a:gd name="connsiteX12" fmla="*/ 526406 w 2205223"/>
              <a:gd name="connsiteY12" fmla="*/ 2206691 h 2594374"/>
              <a:gd name="connsiteX13" fmla="*/ 808346 w 2205223"/>
              <a:gd name="connsiteY13" fmla="*/ 2374331 h 2594374"/>
              <a:gd name="connsiteX14" fmla="*/ 785486 w 2205223"/>
              <a:gd name="connsiteY14" fmla="*/ 2572451 h 2594374"/>
              <a:gd name="connsiteX15" fmla="*/ 2088506 w 2205223"/>
              <a:gd name="connsiteY15" fmla="*/ 2587691 h 2594374"/>
              <a:gd name="connsiteX0" fmla="*/ 2088506 w 2205223"/>
              <a:gd name="connsiteY0" fmla="*/ 2584576 h 2591259"/>
              <a:gd name="connsiteX1" fmla="*/ 1814186 w 2205223"/>
              <a:gd name="connsiteY1" fmla="*/ 1639696 h 2591259"/>
              <a:gd name="connsiteX2" fmla="*/ 2058026 w 2205223"/>
              <a:gd name="connsiteY2" fmla="*/ 344296 h 2591259"/>
              <a:gd name="connsiteX3" fmla="*/ 526406 w 2205223"/>
              <a:gd name="connsiteY3" fmla="*/ 229996 h 2591259"/>
              <a:gd name="connsiteX4" fmla="*/ 229226 w 2205223"/>
              <a:gd name="connsiteY4" fmla="*/ 1106296 h 2591259"/>
              <a:gd name="connsiteX5" fmla="*/ 626 w 2205223"/>
              <a:gd name="connsiteY5" fmla="*/ 1441576 h 2591259"/>
              <a:gd name="connsiteX6" fmla="*/ 160646 w 2205223"/>
              <a:gd name="connsiteY6" fmla="*/ 1578736 h 2591259"/>
              <a:gd name="connsiteX7" fmla="*/ 137786 w 2205223"/>
              <a:gd name="connsiteY7" fmla="*/ 1708276 h 2591259"/>
              <a:gd name="connsiteX8" fmla="*/ 221606 w 2205223"/>
              <a:gd name="connsiteY8" fmla="*/ 1738756 h 2591259"/>
              <a:gd name="connsiteX9" fmla="*/ 145406 w 2205223"/>
              <a:gd name="connsiteY9" fmla="*/ 1822576 h 2591259"/>
              <a:gd name="connsiteX10" fmla="*/ 221606 w 2205223"/>
              <a:gd name="connsiteY10" fmla="*/ 1898776 h 2591259"/>
              <a:gd name="connsiteX11" fmla="*/ 198746 w 2205223"/>
              <a:gd name="connsiteY11" fmla="*/ 2150236 h 2591259"/>
              <a:gd name="connsiteX12" fmla="*/ 526406 w 2205223"/>
              <a:gd name="connsiteY12" fmla="*/ 2203576 h 2591259"/>
              <a:gd name="connsiteX13" fmla="*/ 808346 w 2205223"/>
              <a:gd name="connsiteY13" fmla="*/ 2371216 h 2591259"/>
              <a:gd name="connsiteX14" fmla="*/ 785486 w 2205223"/>
              <a:gd name="connsiteY14" fmla="*/ 2569336 h 2591259"/>
              <a:gd name="connsiteX15" fmla="*/ 2088506 w 2205223"/>
              <a:gd name="connsiteY15" fmla="*/ 2584576 h 2591259"/>
              <a:gd name="connsiteX0" fmla="*/ 2088506 w 2205223"/>
              <a:gd name="connsiteY0" fmla="*/ 2584576 h 2591259"/>
              <a:gd name="connsiteX1" fmla="*/ 1814186 w 2205223"/>
              <a:gd name="connsiteY1" fmla="*/ 1639696 h 2591259"/>
              <a:gd name="connsiteX2" fmla="*/ 2058026 w 2205223"/>
              <a:gd name="connsiteY2" fmla="*/ 344296 h 2591259"/>
              <a:gd name="connsiteX3" fmla="*/ 526406 w 2205223"/>
              <a:gd name="connsiteY3" fmla="*/ 229996 h 2591259"/>
              <a:gd name="connsiteX4" fmla="*/ 229226 w 2205223"/>
              <a:gd name="connsiteY4" fmla="*/ 1106296 h 2591259"/>
              <a:gd name="connsiteX5" fmla="*/ 626 w 2205223"/>
              <a:gd name="connsiteY5" fmla="*/ 1441576 h 2591259"/>
              <a:gd name="connsiteX6" fmla="*/ 160646 w 2205223"/>
              <a:gd name="connsiteY6" fmla="*/ 1578736 h 2591259"/>
              <a:gd name="connsiteX7" fmla="*/ 137786 w 2205223"/>
              <a:gd name="connsiteY7" fmla="*/ 1708276 h 2591259"/>
              <a:gd name="connsiteX8" fmla="*/ 221606 w 2205223"/>
              <a:gd name="connsiteY8" fmla="*/ 1738756 h 2591259"/>
              <a:gd name="connsiteX9" fmla="*/ 145406 w 2205223"/>
              <a:gd name="connsiteY9" fmla="*/ 1822576 h 2591259"/>
              <a:gd name="connsiteX10" fmla="*/ 221606 w 2205223"/>
              <a:gd name="connsiteY10" fmla="*/ 1898776 h 2591259"/>
              <a:gd name="connsiteX11" fmla="*/ 198746 w 2205223"/>
              <a:gd name="connsiteY11" fmla="*/ 2150236 h 2591259"/>
              <a:gd name="connsiteX12" fmla="*/ 526406 w 2205223"/>
              <a:gd name="connsiteY12" fmla="*/ 2203576 h 2591259"/>
              <a:gd name="connsiteX13" fmla="*/ 808346 w 2205223"/>
              <a:gd name="connsiteY13" fmla="*/ 2371216 h 2591259"/>
              <a:gd name="connsiteX14" fmla="*/ 785486 w 2205223"/>
              <a:gd name="connsiteY14" fmla="*/ 2569336 h 2591259"/>
              <a:gd name="connsiteX15" fmla="*/ 2088506 w 2205223"/>
              <a:gd name="connsiteY15" fmla="*/ 2584576 h 2591259"/>
              <a:gd name="connsiteX0" fmla="*/ 2103699 w 2220416"/>
              <a:gd name="connsiteY0" fmla="*/ 2584576 h 2591259"/>
              <a:gd name="connsiteX1" fmla="*/ 1829379 w 2220416"/>
              <a:gd name="connsiteY1" fmla="*/ 1639696 h 2591259"/>
              <a:gd name="connsiteX2" fmla="*/ 2073219 w 2220416"/>
              <a:gd name="connsiteY2" fmla="*/ 344296 h 2591259"/>
              <a:gd name="connsiteX3" fmla="*/ 541599 w 2220416"/>
              <a:gd name="connsiteY3" fmla="*/ 229996 h 2591259"/>
              <a:gd name="connsiteX4" fmla="*/ 244419 w 2220416"/>
              <a:gd name="connsiteY4" fmla="*/ 1106296 h 2591259"/>
              <a:gd name="connsiteX5" fmla="*/ 579 w 2220416"/>
              <a:gd name="connsiteY5" fmla="*/ 1464436 h 2591259"/>
              <a:gd name="connsiteX6" fmla="*/ 175839 w 2220416"/>
              <a:gd name="connsiteY6" fmla="*/ 1578736 h 2591259"/>
              <a:gd name="connsiteX7" fmla="*/ 152979 w 2220416"/>
              <a:gd name="connsiteY7" fmla="*/ 1708276 h 2591259"/>
              <a:gd name="connsiteX8" fmla="*/ 236799 w 2220416"/>
              <a:gd name="connsiteY8" fmla="*/ 1738756 h 2591259"/>
              <a:gd name="connsiteX9" fmla="*/ 160599 w 2220416"/>
              <a:gd name="connsiteY9" fmla="*/ 1822576 h 2591259"/>
              <a:gd name="connsiteX10" fmla="*/ 236799 w 2220416"/>
              <a:gd name="connsiteY10" fmla="*/ 1898776 h 2591259"/>
              <a:gd name="connsiteX11" fmla="*/ 213939 w 2220416"/>
              <a:gd name="connsiteY11" fmla="*/ 2150236 h 2591259"/>
              <a:gd name="connsiteX12" fmla="*/ 541599 w 2220416"/>
              <a:gd name="connsiteY12" fmla="*/ 2203576 h 2591259"/>
              <a:gd name="connsiteX13" fmla="*/ 823539 w 2220416"/>
              <a:gd name="connsiteY13" fmla="*/ 2371216 h 2591259"/>
              <a:gd name="connsiteX14" fmla="*/ 800679 w 2220416"/>
              <a:gd name="connsiteY14" fmla="*/ 2569336 h 2591259"/>
              <a:gd name="connsiteX15" fmla="*/ 2103699 w 2220416"/>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52464 w 2219901"/>
              <a:gd name="connsiteY7" fmla="*/ 1708276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52464 w 2219901"/>
              <a:gd name="connsiteY7" fmla="*/ 1708276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52464 w 2219901"/>
              <a:gd name="connsiteY7" fmla="*/ 1708276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84576"/>
              <a:gd name="connsiteX1" fmla="*/ 1828864 w 2219901"/>
              <a:gd name="connsiteY1" fmla="*/ 1639696 h 2584576"/>
              <a:gd name="connsiteX2" fmla="*/ 2072704 w 2219901"/>
              <a:gd name="connsiteY2" fmla="*/ 344296 h 2584576"/>
              <a:gd name="connsiteX3" fmla="*/ 541084 w 2219901"/>
              <a:gd name="connsiteY3" fmla="*/ 229996 h 2584576"/>
              <a:gd name="connsiteX4" fmla="*/ 243904 w 2219901"/>
              <a:gd name="connsiteY4" fmla="*/ 1106296 h 2584576"/>
              <a:gd name="connsiteX5" fmla="*/ 64 w 2219901"/>
              <a:gd name="connsiteY5" fmla="*/ 1464436 h 2584576"/>
              <a:gd name="connsiteX6" fmla="*/ 175324 w 2219901"/>
              <a:gd name="connsiteY6" fmla="*/ 1578736 h 2584576"/>
              <a:gd name="connsiteX7" fmla="*/ 133414 w 2219901"/>
              <a:gd name="connsiteY7" fmla="*/ 1705895 h 2584576"/>
              <a:gd name="connsiteX8" fmla="*/ 233903 w 2219901"/>
              <a:gd name="connsiteY8" fmla="*/ 1736375 h 2584576"/>
              <a:gd name="connsiteX9" fmla="*/ 160084 w 2219901"/>
              <a:gd name="connsiteY9" fmla="*/ 1822576 h 2584576"/>
              <a:gd name="connsiteX10" fmla="*/ 236284 w 2219901"/>
              <a:gd name="connsiteY10" fmla="*/ 1898776 h 2584576"/>
              <a:gd name="connsiteX11" fmla="*/ 211042 w 2219901"/>
              <a:gd name="connsiteY11" fmla="*/ 2138330 h 2584576"/>
              <a:gd name="connsiteX12" fmla="*/ 780161 w 2219901"/>
              <a:gd name="connsiteY12" fmla="*/ 2321210 h 2584576"/>
              <a:gd name="connsiteX13" fmla="*/ 800164 w 2219901"/>
              <a:gd name="connsiteY13" fmla="*/ 2569336 h 2584576"/>
              <a:gd name="connsiteX14" fmla="*/ 2103184 w 2219901"/>
              <a:gd name="connsiteY14" fmla="*/ 2584576 h 2584576"/>
              <a:gd name="connsiteX0" fmla="*/ 2103184 w 2219901"/>
              <a:gd name="connsiteY0" fmla="*/ 2584576 h 2584576"/>
              <a:gd name="connsiteX1" fmla="*/ 1828864 w 2219901"/>
              <a:gd name="connsiteY1" fmla="*/ 1639696 h 2584576"/>
              <a:gd name="connsiteX2" fmla="*/ 2072704 w 2219901"/>
              <a:gd name="connsiteY2" fmla="*/ 344296 h 2584576"/>
              <a:gd name="connsiteX3" fmla="*/ 541084 w 2219901"/>
              <a:gd name="connsiteY3" fmla="*/ 229996 h 2584576"/>
              <a:gd name="connsiteX4" fmla="*/ 243904 w 2219901"/>
              <a:gd name="connsiteY4" fmla="*/ 1106296 h 2584576"/>
              <a:gd name="connsiteX5" fmla="*/ 64 w 2219901"/>
              <a:gd name="connsiteY5" fmla="*/ 1464436 h 2584576"/>
              <a:gd name="connsiteX6" fmla="*/ 175324 w 2219901"/>
              <a:gd name="connsiteY6" fmla="*/ 1578736 h 2584576"/>
              <a:gd name="connsiteX7" fmla="*/ 133414 w 2219901"/>
              <a:gd name="connsiteY7" fmla="*/ 1705895 h 2584576"/>
              <a:gd name="connsiteX8" fmla="*/ 233903 w 2219901"/>
              <a:gd name="connsiteY8" fmla="*/ 1736375 h 2584576"/>
              <a:gd name="connsiteX9" fmla="*/ 160084 w 2219901"/>
              <a:gd name="connsiteY9" fmla="*/ 1822576 h 2584576"/>
              <a:gd name="connsiteX10" fmla="*/ 236284 w 2219901"/>
              <a:gd name="connsiteY10" fmla="*/ 1898776 h 2584576"/>
              <a:gd name="connsiteX11" fmla="*/ 211042 w 2219901"/>
              <a:gd name="connsiteY11" fmla="*/ 2138330 h 2584576"/>
              <a:gd name="connsiteX12" fmla="*/ 780161 w 2219901"/>
              <a:gd name="connsiteY12" fmla="*/ 2321210 h 2584576"/>
              <a:gd name="connsiteX13" fmla="*/ 800164 w 2219901"/>
              <a:gd name="connsiteY13" fmla="*/ 2569336 h 2584576"/>
              <a:gd name="connsiteX14" fmla="*/ 2103184 w 2219901"/>
              <a:gd name="connsiteY14" fmla="*/ 2584576 h 2584576"/>
              <a:gd name="connsiteX0" fmla="*/ 2103184 w 2219901"/>
              <a:gd name="connsiteY0" fmla="*/ 2584576 h 2660776"/>
              <a:gd name="connsiteX1" fmla="*/ 1828864 w 2219901"/>
              <a:gd name="connsiteY1" fmla="*/ 1639696 h 2660776"/>
              <a:gd name="connsiteX2" fmla="*/ 2072704 w 2219901"/>
              <a:gd name="connsiteY2" fmla="*/ 344296 h 2660776"/>
              <a:gd name="connsiteX3" fmla="*/ 541084 w 2219901"/>
              <a:gd name="connsiteY3" fmla="*/ 229996 h 2660776"/>
              <a:gd name="connsiteX4" fmla="*/ 243904 w 2219901"/>
              <a:gd name="connsiteY4" fmla="*/ 1106296 h 2660776"/>
              <a:gd name="connsiteX5" fmla="*/ 64 w 2219901"/>
              <a:gd name="connsiteY5" fmla="*/ 1464436 h 2660776"/>
              <a:gd name="connsiteX6" fmla="*/ 175324 w 2219901"/>
              <a:gd name="connsiteY6" fmla="*/ 1578736 h 2660776"/>
              <a:gd name="connsiteX7" fmla="*/ 133414 w 2219901"/>
              <a:gd name="connsiteY7" fmla="*/ 1705895 h 2660776"/>
              <a:gd name="connsiteX8" fmla="*/ 233903 w 2219901"/>
              <a:gd name="connsiteY8" fmla="*/ 1736375 h 2660776"/>
              <a:gd name="connsiteX9" fmla="*/ 160084 w 2219901"/>
              <a:gd name="connsiteY9" fmla="*/ 1822576 h 2660776"/>
              <a:gd name="connsiteX10" fmla="*/ 236284 w 2219901"/>
              <a:gd name="connsiteY10" fmla="*/ 1898776 h 2660776"/>
              <a:gd name="connsiteX11" fmla="*/ 211042 w 2219901"/>
              <a:gd name="connsiteY11" fmla="*/ 2138330 h 2660776"/>
              <a:gd name="connsiteX12" fmla="*/ 780161 w 2219901"/>
              <a:gd name="connsiteY12" fmla="*/ 2321210 h 2660776"/>
              <a:gd name="connsiteX13" fmla="*/ 891604 w 2219901"/>
              <a:gd name="connsiteY13" fmla="*/ 2660776 h 266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19901" h="2660776">
                <a:moveTo>
                  <a:pt x="2103184" y="2584576"/>
                </a:moveTo>
                <a:cubicBezTo>
                  <a:pt x="1840294" y="2079116"/>
                  <a:pt x="1833944" y="2013076"/>
                  <a:pt x="1828864" y="1639696"/>
                </a:cubicBezTo>
                <a:cubicBezTo>
                  <a:pt x="2258124" y="1372996"/>
                  <a:pt x="2325434" y="762126"/>
                  <a:pt x="2072704" y="344296"/>
                </a:cubicBezTo>
                <a:cubicBezTo>
                  <a:pt x="1819974" y="-73534"/>
                  <a:pt x="891604" y="-110364"/>
                  <a:pt x="541084" y="229996"/>
                </a:cubicBezTo>
                <a:cubicBezTo>
                  <a:pt x="190564" y="570356"/>
                  <a:pt x="301054" y="927226"/>
                  <a:pt x="243904" y="1106296"/>
                </a:cubicBezTo>
                <a:cubicBezTo>
                  <a:pt x="163894" y="1315846"/>
                  <a:pt x="-3746" y="1408556"/>
                  <a:pt x="64" y="1464436"/>
                </a:cubicBezTo>
                <a:cubicBezTo>
                  <a:pt x="3874" y="1520316"/>
                  <a:pt x="149924" y="1538096"/>
                  <a:pt x="175324" y="1578736"/>
                </a:cubicBezTo>
                <a:cubicBezTo>
                  <a:pt x="184055" y="1640807"/>
                  <a:pt x="123651" y="1679622"/>
                  <a:pt x="133414" y="1705895"/>
                </a:cubicBezTo>
                <a:cubicBezTo>
                  <a:pt x="143177" y="1732168"/>
                  <a:pt x="196120" y="1728835"/>
                  <a:pt x="233903" y="1736375"/>
                </a:cubicBezTo>
                <a:cubicBezTo>
                  <a:pt x="216917" y="1767729"/>
                  <a:pt x="159687" y="1795509"/>
                  <a:pt x="160084" y="1822576"/>
                </a:cubicBezTo>
                <a:cubicBezTo>
                  <a:pt x="160481" y="1849643"/>
                  <a:pt x="227791" y="1846150"/>
                  <a:pt x="236284" y="1898776"/>
                </a:cubicBezTo>
                <a:cubicBezTo>
                  <a:pt x="244777" y="1951402"/>
                  <a:pt x="170402" y="2051255"/>
                  <a:pt x="211042" y="2138330"/>
                </a:cubicBezTo>
                <a:cubicBezTo>
                  <a:pt x="251682" y="2225405"/>
                  <a:pt x="617680" y="2189846"/>
                  <a:pt x="780161" y="2321210"/>
                </a:cubicBezTo>
                <a:cubicBezTo>
                  <a:pt x="849772" y="2404950"/>
                  <a:pt x="789210" y="2475436"/>
                  <a:pt x="891604" y="2660776"/>
                </a:cubicBezTo>
              </a:path>
            </a:pathLst>
          </a:cu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100" dirty="0">
              <a:solidFill>
                <a:prstClr val="white"/>
              </a:solidFill>
              <a:latin typeface="Calibri"/>
            </a:endParaRPr>
          </a:p>
        </p:txBody>
      </p:sp>
      <p:sp>
        <p:nvSpPr>
          <p:cNvPr id="64" name="Rechteck 41">
            <a:extLst>
              <a:ext uri="{FF2B5EF4-FFF2-40B4-BE49-F238E27FC236}">
                <a16:creationId xmlns:a16="http://schemas.microsoft.com/office/drawing/2014/main" id="{27F8C309-2AB4-4CBC-BAAC-13710D3F93AA}"/>
              </a:ext>
            </a:extLst>
          </p:cNvPr>
          <p:cNvSpPr/>
          <p:nvPr/>
        </p:nvSpPr>
        <p:spPr>
          <a:xfrm>
            <a:off x="836507" y="1690688"/>
            <a:ext cx="840864" cy="818516"/>
          </a:xfrm>
          <a:prstGeom prst="rect">
            <a:avLst/>
          </a:prstGeom>
          <a:solidFill>
            <a:srgbClr val="00A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5200" dirty="0">
                <a:solidFill>
                  <a:srgbClr val="CCEEEC"/>
                </a:solidFill>
                <a:latin typeface="Source Sans Pro Black" panose="020B0803030403020204" pitchFamily="34" charset="0"/>
                <a:ea typeface="Source Sans Pro Black" panose="020B0803030403020204" pitchFamily="34" charset="0"/>
              </a:rPr>
              <a:t>A</a:t>
            </a:r>
          </a:p>
        </p:txBody>
      </p:sp>
      <p:sp>
        <p:nvSpPr>
          <p:cNvPr id="65" name="Rechteck 42">
            <a:extLst>
              <a:ext uri="{FF2B5EF4-FFF2-40B4-BE49-F238E27FC236}">
                <a16:creationId xmlns:a16="http://schemas.microsoft.com/office/drawing/2014/main" id="{D52C5928-53AC-45C1-AC80-75BB439A8DDE}"/>
              </a:ext>
            </a:extLst>
          </p:cNvPr>
          <p:cNvSpPr/>
          <p:nvPr/>
        </p:nvSpPr>
        <p:spPr>
          <a:xfrm>
            <a:off x="836507" y="3838945"/>
            <a:ext cx="840864" cy="818516"/>
          </a:xfrm>
          <a:prstGeom prst="rect">
            <a:avLst/>
          </a:prstGeom>
          <a:solidFill>
            <a:srgbClr val="A84D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5200" dirty="0">
                <a:solidFill>
                  <a:srgbClr val="EEDBEA"/>
                </a:solidFill>
                <a:latin typeface="Source Sans Pro Black" panose="020B0803030403020204" pitchFamily="34" charset="0"/>
                <a:ea typeface="Source Sans Pro Black" panose="020B0803030403020204" pitchFamily="34" charset="0"/>
              </a:rPr>
              <a:t>B</a:t>
            </a:r>
          </a:p>
        </p:txBody>
      </p:sp>
      <p:grpSp>
        <p:nvGrpSpPr>
          <p:cNvPr id="71" name="Gruppieren 70">
            <a:extLst>
              <a:ext uri="{FF2B5EF4-FFF2-40B4-BE49-F238E27FC236}">
                <a16:creationId xmlns:a16="http://schemas.microsoft.com/office/drawing/2014/main" id="{3EA99158-2E1C-48F0-A252-92A927627B69}"/>
              </a:ext>
            </a:extLst>
          </p:cNvPr>
          <p:cNvGrpSpPr/>
          <p:nvPr/>
        </p:nvGrpSpPr>
        <p:grpSpPr>
          <a:xfrm>
            <a:off x="3747166" y="2091361"/>
            <a:ext cx="1321907" cy="2165426"/>
            <a:chOff x="2544442" y="3500435"/>
            <a:chExt cx="1805532" cy="1372309"/>
          </a:xfrm>
        </p:grpSpPr>
        <p:cxnSp>
          <p:nvCxnSpPr>
            <p:cNvPr id="72" name="Verbinder: gekrümmt 71">
              <a:extLst>
                <a:ext uri="{FF2B5EF4-FFF2-40B4-BE49-F238E27FC236}">
                  <a16:creationId xmlns:a16="http://schemas.microsoft.com/office/drawing/2014/main" id="{4640D60C-BA65-4DBC-BC55-876F7C332AC4}"/>
                </a:ext>
              </a:extLst>
            </p:cNvPr>
            <p:cNvCxnSpPr>
              <a:cxnSpLocks/>
            </p:cNvCxnSpPr>
            <p:nvPr/>
          </p:nvCxnSpPr>
          <p:spPr>
            <a:xfrm rot="5400000" flipH="1" flipV="1">
              <a:off x="3259088" y="2785790"/>
              <a:ext cx="376241" cy="1805531"/>
            </a:xfrm>
            <a:prstGeom prst="curvedConnector2">
              <a:avLst/>
            </a:prstGeom>
            <a:ln w="38100" cap="rnd">
              <a:gradFill>
                <a:gsLst>
                  <a:gs pos="0">
                    <a:srgbClr val="92D050"/>
                  </a:gs>
                  <a:gs pos="84000">
                    <a:schemeClr val="accent5">
                      <a:lumMod val="75000"/>
                    </a:schemeClr>
                  </a:gs>
                </a:gsLst>
                <a:lin ang="5400000" scaled="1"/>
              </a:gradFill>
              <a:round/>
              <a:tailEnd type="triangle" w="lg" len="lg"/>
            </a:ln>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44D32B45-C4C5-440E-B70D-BE25606B0811}"/>
                </a:ext>
              </a:extLst>
            </p:cNvPr>
            <p:cNvCxnSpPr>
              <a:cxnSpLocks/>
            </p:cNvCxnSpPr>
            <p:nvPr/>
          </p:nvCxnSpPr>
          <p:spPr>
            <a:xfrm rot="16200000" flipH="1">
              <a:off x="3274735" y="3797505"/>
              <a:ext cx="344946" cy="1805531"/>
            </a:xfrm>
            <a:prstGeom prst="curvedConnector2">
              <a:avLst/>
            </a:prstGeom>
            <a:ln w="38100" cap="rnd">
              <a:gradFill>
                <a:gsLst>
                  <a:gs pos="0">
                    <a:srgbClr val="92D050"/>
                  </a:gs>
                  <a:gs pos="78000">
                    <a:schemeClr val="accent6">
                      <a:lumMod val="75000"/>
                    </a:schemeClr>
                  </a:gs>
                </a:gsLst>
                <a:lin ang="5400000" scaled="1"/>
              </a:gradFill>
              <a:round/>
              <a:tailEnd type="triangle" w="lg" len="lg"/>
            </a:ln>
          </p:spPr>
          <p:style>
            <a:lnRef idx="1">
              <a:schemeClr val="accent1"/>
            </a:lnRef>
            <a:fillRef idx="0">
              <a:schemeClr val="accent1"/>
            </a:fillRef>
            <a:effectRef idx="0">
              <a:schemeClr val="accent1"/>
            </a:effectRef>
            <a:fontRef idx="minor">
              <a:schemeClr val="tx1"/>
            </a:fontRef>
          </p:style>
        </p:cxnSp>
      </p:grpSp>
      <p:sp>
        <p:nvSpPr>
          <p:cNvPr id="79" name="Ellipse 78">
            <a:extLst>
              <a:ext uri="{FF2B5EF4-FFF2-40B4-BE49-F238E27FC236}">
                <a16:creationId xmlns:a16="http://schemas.microsoft.com/office/drawing/2014/main" id="{39D9AAB2-0870-4A51-8F21-8940BD001E2B}"/>
              </a:ext>
            </a:extLst>
          </p:cNvPr>
          <p:cNvSpPr/>
          <p:nvPr/>
        </p:nvSpPr>
        <p:spPr>
          <a:xfrm>
            <a:off x="5201824" y="1933691"/>
            <a:ext cx="332510" cy="332510"/>
          </a:xfrm>
          <a:prstGeom prst="ellipse">
            <a:avLst/>
          </a:prstGeom>
          <a:solidFill>
            <a:schemeClr val="accent5"/>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Ellipse 79">
            <a:extLst>
              <a:ext uri="{FF2B5EF4-FFF2-40B4-BE49-F238E27FC236}">
                <a16:creationId xmlns:a16="http://schemas.microsoft.com/office/drawing/2014/main" id="{FB9E5D69-EF9D-49CE-B909-21C6F50EE2F1}"/>
              </a:ext>
            </a:extLst>
          </p:cNvPr>
          <p:cNvSpPr/>
          <p:nvPr/>
        </p:nvSpPr>
        <p:spPr>
          <a:xfrm>
            <a:off x="5201824" y="4081948"/>
            <a:ext cx="332510" cy="332510"/>
          </a:xfrm>
          <a:prstGeom prst="ellipse">
            <a:avLst/>
          </a:prstGeom>
          <a:solidFill>
            <a:schemeClr val="accent6"/>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Gerade Verbindung mit Pfeil 80">
            <a:extLst>
              <a:ext uri="{FF2B5EF4-FFF2-40B4-BE49-F238E27FC236}">
                <a16:creationId xmlns:a16="http://schemas.microsoft.com/office/drawing/2014/main" id="{9ECA0975-8B01-4F1D-A9D0-FA0824D96AB2}"/>
              </a:ext>
            </a:extLst>
          </p:cNvPr>
          <p:cNvCxnSpPr>
            <a:cxnSpLocks/>
          </p:cNvCxnSpPr>
          <p:nvPr/>
        </p:nvCxnSpPr>
        <p:spPr>
          <a:xfrm>
            <a:off x="5716704" y="2091360"/>
            <a:ext cx="1332000" cy="0"/>
          </a:xfrm>
          <a:prstGeom prst="straightConnector1">
            <a:avLst/>
          </a:prstGeom>
          <a:ln w="38100" cap="rnd">
            <a:solidFill>
              <a:schemeClr val="accent5">
                <a:lumMod val="75000"/>
              </a:schemeClr>
            </a:solidFill>
            <a:round/>
            <a:tailEnd type="triangle" w="lg" len="lg"/>
          </a:ln>
        </p:spPr>
        <p:style>
          <a:lnRef idx="1">
            <a:schemeClr val="accent1"/>
          </a:lnRef>
          <a:fillRef idx="0">
            <a:schemeClr val="accent1"/>
          </a:fillRef>
          <a:effectRef idx="0">
            <a:schemeClr val="accent1"/>
          </a:effectRef>
          <a:fontRef idx="minor">
            <a:schemeClr val="tx1"/>
          </a:fontRef>
        </p:style>
      </p:cxnSp>
      <p:cxnSp>
        <p:nvCxnSpPr>
          <p:cNvPr id="82" name="Gerade Verbindung mit Pfeil 81">
            <a:extLst>
              <a:ext uri="{FF2B5EF4-FFF2-40B4-BE49-F238E27FC236}">
                <a16:creationId xmlns:a16="http://schemas.microsoft.com/office/drawing/2014/main" id="{BD1F3610-4CCF-46E7-B414-C9CDEC29448C}"/>
              </a:ext>
            </a:extLst>
          </p:cNvPr>
          <p:cNvCxnSpPr>
            <a:cxnSpLocks/>
          </p:cNvCxnSpPr>
          <p:nvPr/>
        </p:nvCxnSpPr>
        <p:spPr>
          <a:xfrm>
            <a:off x="5716704" y="4256786"/>
            <a:ext cx="1332000" cy="0"/>
          </a:xfrm>
          <a:prstGeom prst="straightConnector1">
            <a:avLst/>
          </a:prstGeom>
          <a:ln w="38100" cap="rnd">
            <a:solidFill>
              <a:schemeClr val="accent6">
                <a:lumMod val="75000"/>
              </a:schemeClr>
            </a:solidFill>
            <a:round/>
            <a:tailEnd type="triangle" w="lg" len="lg"/>
          </a:ln>
        </p:spPr>
        <p:style>
          <a:lnRef idx="1">
            <a:schemeClr val="accent1"/>
          </a:lnRef>
          <a:fillRef idx="0">
            <a:schemeClr val="accent1"/>
          </a:fillRef>
          <a:effectRef idx="0">
            <a:schemeClr val="accent1"/>
          </a:effectRef>
          <a:fontRef idx="minor">
            <a:schemeClr val="tx1"/>
          </a:fontRef>
        </p:style>
      </p:cxnSp>
      <p:sp>
        <p:nvSpPr>
          <p:cNvPr id="85" name="Freihandform: Form 84">
            <a:extLst>
              <a:ext uri="{FF2B5EF4-FFF2-40B4-BE49-F238E27FC236}">
                <a16:creationId xmlns:a16="http://schemas.microsoft.com/office/drawing/2014/main" id="{563BD86C-4C5D-4BF9-927E-1899E0B95972}"/>
              </a:ext>
            </a:extLst>
          </p:cNvPr>
          <p:cNvSpPr/>
          <p:nvPr/>
        </p:nvSpPr>
        <p:spPr>
          <a:xfrm rot="2700000">
            <a:off x="5970542" y="2987756"/>
            <a:ext cx="422150" cy="422150"/>
          </a:xfrm>
          <a:custGeom>
            <a:avLst/>
            <a:gdLst>
              <a:gd name="connsiteX0" fmla="*/ 304800 w 342900"/>
              <a:gd name="connsiteY0" fmla="*/ 0 h 342900"/>
              <a:gd name="connsiteX1" fmla="*/ 38100 w 342900"/>
              <a:gd name="connsiteY1" fmla="*/ 0 h 342900"/>
              <a:gd name="connsiteX2" fmla="*/ 0 w 342900"/>
              <a:gd name="connsiteY2" fmla="*/ 38100 h 342900"/>
              <a:gd name="connsiteX3" fmla="*/ 0 w 342900"/>
              <a:gd name="connsiteY3" fmla="*/ 304800 h 342900"/>
              <a:gd name="connsiteX4" fmla="*/ 38100 w 342900"/>
              <a:gd name="connsiteY4" fmla="*/ 342900 h 342900"/>
              <a:gd name="connsiteX5" fmla="*/ 304800 w 342900"/>
              <a:gd name="connsiteY5" fmla="*/ 342900 h 342900"/>
              <a:gd name="connsiteX6" fmla="*/ 342900 w 342900"/>
              <a:gd name="connsiteY6" fmla="*/ 304800 h 342900"/>
              <a:gd name="connsiteX7" fmla="*/ 342900 w 342900"/>
              <a:gd name="connsiteY7" fmla="*/ 38100 h 342900"/>
              <a:gd name="connsiteX8" fmla="*/ 304800 w 342900"/>
              <a:gd name="connsiteY8" fmla="*/ 0 h 342900"/>
              <a:gd name="connsiteX9" fmla="*/ 104775 w 342900"/>
              <a:gd name="connsiteY9" fmla="*/ 295275 h 342900"/>
              <a:gd name="connsiteX10" fmla="*/ 76200 w 342900"/>
              <a:gd name="connsiteY10" fmla="*/ 266700 h 342900"/>
              <a:gd name="connsiteX11" fmla="*/ 104775 w 342900"/>
              <a:gd name="connsiteY11" fmla="*/ 238125 h 342900"/>
              <a:gd name="connsiteX12" fmla="*/ 133350 w 342900"/>
              <a:gd name="connsiteY12" fmla="*/ 266700 h 342900"/>
              <a:gd name="connsiteX13" fmla="*/ 104775 w 342900"/>
              <a:gd name="connsiteY13" fmla="*/ 295275 h 342900"/>
              <a:gd name="connsiteX14" fmla="*/ 104775 w 342900"/>
              <a:gd name="connsiteY14" fmla="*/ 200025 h 342900"/>
              <a:gd name="connsiteX15" fmla="*/ 76200 w 342900"/>
              <a:gd name="connsiteY15" fmla="*/ 171450 h 342900"/>
              <a:gd name="connsiteX16" fmla="*/ 104775 w 342900"/>
              <a:gd name="connsiteY16" fmla="*/ 142875 h 342900"/>
              <a:gd name="connsiteX17" fmla="*/ 133350 w 342900"/>
              <a:gd name="connsiteY17" fmla="*/ 171450 h 342900"/>
              <a:gd name="connsiteX18" fmla="*/ 104775 w 342900"/>
              <a:gd name="connsiteY18" fmla="*/ 200025 h 342900"/>
              <a:gd name="connsiteX19" fmla="*/ 104775 w 342900"/>
              <a:gd name="connsiteY19" fmla="*/ 104775 h 342900"/>
              <a:gd name="connsiteX20" fmla="*/ 76200 w 342900"/>
              <a:gd name="connsiteY20" fmla="*/ 76200 h 342900"/>
              <a:gd name="connsiteX21" fmla="*/ 104775 w 342900"/>
              <a:gd name="connsiteY21" fmla="*/ 47625 h 342900"/>
              <a:gd name="connsiteX22" fmla="*/ 133350 w 342900"/>
              <a:gd name="connsiteY22" fmla="*/ 76200 h 342900"/>
              <a:gd name="connsiteX23" fmla="*/ 104775 w 342900"/>
              <a:gd name="connsiteY23" fmla="*/ 104775 h 342900"/>
              <a:gd name="connsiteX24" fmla="*/ 238125 w 342900"/>
              <a:gd name="connsiteY24" fmla="*/ 295275 h 342900"/>
              <a:gd name="connsiteX25" fmla="*/ 209550 w 342900"/>
              <a:gd name="connsiteY25" fmla="*/ 266700 h 342900"/>
              <a:gd name="connsiteX26" fmla="*/ 238125 w 342900"/>
              <a:gd name="connsiteY26" fmla="*/ 238125 h 342900"/>
              <a:gd name="connsiteX27" fmla="*/ 266700 w 342900"/>
              <a:gd name="connsiteY27" fmla="*/ 266700 h 342900"/>
              <a:gd name="connsiteX28" fmla="*/ 238125 w 342900"/>
              <a:gd name="connsiteY28" fmla="*/ 295275 h 342900"/>
              <a:gd name="connsiteX29" fmla="*/ 238125 w 342900"/>
              <a:gd name="connsiteY29" fmla="*/ 200025 h 342900"/>
              <a:gd name="connsiteX30" fmla="*/ 209550 w 342900"/>
              <a:gd name="connsiteY30" fmla="*/ 171450 h 342900"/>
              <a:gd name="connsiteX31" fmla="*/ 238125 w 342900"/>
              <a:gd name="connsiteY31" fmla="*/ 142875 h 342900"/>
              <a:gd name="connsiteX32" fmla="*/ 266700 w 342900"/>
              <a:gd name="connsiteY32" fmla="*/ 171450 h 342900"/>
              <a:gd name="connsiteX33" fmla="*/ 238125 w 342900"/>
              <a:gd name="connsiteY33" fmla="*/ 200025 h 342900"/>
              <a:gd name="connsiteX34" fmla="*/ 238125 w 342900"/>
              <a:gd name="connsiteY34" fmla="*/ 104775 h 342900"/>
              <a:gd name="connsiteX35" fmla="*/ 209550 w 342900"/>
              <a:gd name="connsiteY35" fmla="*/ 76200 h 342900"/>
              <a:gd name="connsiteX36" fmla="*/ 238125 w 342900"/>
              <a:gd name="connsiteY36" fmla="*/ 47625 h 342900"/>
              <a:gd name="connsiteX37" fmla="*/ 266700 w 342900"/>
              <a:gd name="connsiteY37" fmla="*/ 76200 h 342900"/>
              <a:gd name="connsiteX38" fmla="*/ 238125 w 342900"/>
              <a:gd name="connsiteY38" fmla="*/ 104775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42900" h="342900">
                <a:moveTo>
                  <a:pt x="304800" y="0"/>
                </a:moveTo>
                <a:lnTo>
                  <a:pt x="38100" y="0"/>
                </a:lnTo>
                <a:cubicBezTo>
                  <a:pt x="17058" y="0"/>
                  <a:pt x="0" y="17058"/>
                  <a:pt x="0" y="38100"/>
                </a:cubicBezTo>
                <a:lnTo>
                  <a:pt x="0" y="304800"/>
                </a:lnTo>
                <a:cubicBezTo>
                  <a:pt x="0" y="325842"/>
                  <a:pt x="17058" y="342900"/>
                  <a:pt x="38100" y="342900"/>
                </a:cubicBezTo>
                <a:lnTo>
                  <a:pt x="304800" y="342900"/>
                </a:lnTo>
                <a:cubicBezTo>
                  <a:pt x="325842" y="342900"/>
                  <a:pt x="342900" y="325842"/>
                  <a:pt x="342900" y="304800"/>
                </a:cubicBezTo>
                <a:lnTo>
                  <a:pt x="342900" y="38100"/>
                </a:lnTo>
                <a:cubicBezTo>
                  <a:pt x="342900" y="17058"/>
                  <a:pt x="325842" y="0"/>
                  <a:pt x="304800" y="0"/>
                </a:cubicBezTo>
                <a:close/>
                <a:moveTo>
                  <a:pt x="104775" y="295275"/>
                </a:moveTo>
                <a:cubicBezTo>
                  <a:pt x="88993" y="295275"/>
                  <a:pt x="76200" y="282482"/>
                  <a:pt x="76200" y="266700"/>
                </a:cubicBezTo>
                <a:cubicBezTo>
                  <a:pt x="76200" y="250918"/>
                  <a:pt x="88993" y="238125"/>
                  <a:pt x="104775" y="238125"/>
                </a:cubicBezTo>
                <a:cubicBezTo>
                  <a:pt x="120557" y="238125"/>
                  <a:pt x="133350" y="250918"/>
                  <a:pt x="133350" y="266700"/>
                </a:cubicBezTo>
                <a:cubicBezTo>
                  <a:pt x="133350" y="282482"/>
                  <a:pt x="120557" y="295275"/>
                  <a:pt x="104775" y="295275"/>
                </a:cubicBezTo>
                <a:close/>
                <a:moveTo>
                  <a:pt x="104775" y="200025"/>
                </a:moveTo>
                <a:cubicBezTo>
                  <a:pt x="88993" y="200025"/>
                  <a:pt x="76200" y="187232"/>
                  <a:pt x="76200" y="171450"/>
                </a:cubicBezTo>
                <a:cubicBezTo>
                  <a:pt x="76200" y="155668"/>
                  <a:pt x="88993" y="142875"/>
                  <a:pt x="104775" y="142875"/>
                </a:cubicBezTo>
                <a:cubicBezTo>
                  <a:pt x="120557" y="142875"/>
                  <a:pt x="133350" y="155668"/>
                  <a:pt x="133350" y="171450"/>
                </a:cubicBezTo>
                <a:cubicBezTo>
                  <a:pt x="133350" y="187232"/>
                  <a:pt x="120557" y="200025"/>
                  <a:pt x="104775" y="200025"/>
                </a:cubicBezTo>
                <a:close/>
                <a:moveTo>
                  <a:pt x="104775" y="104775"/>
                </a:moveTo>
                <a:cubicBezTo>
                  <a:pt x="88993" y="104775"/>
                  <a:pt x="76200" y="91982"/>
                  <a:pt x="76200" y="76200"/>
                </a:cubicBezTo>
                <a:cubicBezTo>
                  <a:pt x="76200" y="60418"/>
                  <a:pt x="88993" y="47625"/>
                  <a:pt x="104775" y="47625"/>
                </a:cubicBezTo>
                <a:cubicBezTo>
                  <a:pt x="120557" y="47625"/>
                  <a:pt x="133350" y="60418"/>
                  <a:pt x="133350" y="76200"/>
                </a:cubicBezTo>
                <a:cubicBezTo>
                  <a:pt x="133350" y="91982"/>
                  <a:pt x="120557" y="104775"/>
                  <a:pt x="104775" y="104775"/>
                </a:cubicBezTo>
                <a:close/>
                <a:moveTo>
                  <a:pt x="238125" y="295275"/>
                </a:moveTo>
                <a:cubicBezTo>
                  <a:pt x="222343" y="295275"/>
                  <a:pt x="209550" y="282482"/>
                  <a:pt x="209550" y="266700"/>
                </a:cubicBezTo>
                <a:cubicBezTo>
                  <a:pt x="209550" y="250918"/>
                  <a:pt x="222343" y="238125"/>
                  <a:pt x="238125" y="238125"/>
                </a:cubicBezTo>
                <a:cubicBezTo>
                  <a:pt x="253907" y="238125"/>
                  <a:pt x="266700" y="250918"/>
                  <a:pt x="266700" y="266700"/>
                </a:cubicBezTo>
                <a:cubicBezTo>
                  <a:pt x="266700" y="282482"/>
                  <a:pt x="253907" y="295275"/>
                  <a:pt x="238125" y="295275"/>
                </a:cubicBezTo>
                <a:close/>
                <a:moveTo>
                  <a:pt x="238125" y="200025"/>
                </a:moveTo>
                <a:cubicBezTo>
                  <a:pt x="222343" y="200025"/>
                  <a:pt x="209550" y="187232"/>
                  <a:pt x="209550" y="171450"/>
                </a:cubicBezTo>
                <a:cubicBezTo>
                  <a:pt x="209550" y="155668"/>
                  <a:pt x="222343" y="142875"/>
                  <a:pt x="238125" y="142875"/>
                </a:cubicBezTo>
                <a:cubicBezTo>
                  <a:pt x="253907" y="142875"/>
                  <a:pt x="266700" y="155668"/>
                  <a:pt x="266700" y="171450"/>
                </a:cubicBezTo>
                <a:cubicBezTo>
                  <a:pt x="266700" y="187232"/>
                  <a:pt x="253907" y="200025"/>
                  <a:pt x="238125" y="200025"/>
                </a:cubicBezTo>
                <a:close/>
                <a:moveTo>
                  <a:pt x="238125" y="104775"/>
                </a:moveTo>
                <a:cubicBezTo>
                  <a:pt x="222343" y="104775"/>
                  <a:pt x="209550" y="91982"/>
                  <a:pt x="209550" y="76200"/>
                </a:cubicBezTo>
                <a:cubicBezTo>
                  <a:pt x="209550" y="60418"/>
                  <a:pt x="222343" y="47625"/>
                  <a:pt x="238125" y="47625"/>
                </a:cubicBezTo>
                <a:cubicBezTo>
                  <a:pt x="253907" y="47625"/>
                  <a:pt x="266700" y="60418"/>
                  <a:pt x="266700" y="76200"/>
                </a:cubicBezTo>
                <a:cubicBezTo>
                  <a:pt x="266700" y="91982"/>
                  <a:pt x="253907" y="104775"/>
                  <a:pt x="238125" y="104775"/>
                </a:cubicBezTo>
                <a:close/>
              </a:path>
            </a:pathLst>
          </a:custGeom>
          <a:solidFill>
            <a:schemeClr val="tx2"/>
          </a:solidFill>
          <a:ln w="9525" cap="flat">
            <a:solidFill>
              <a:schemeClr val="tx2"/>
            </a:solidFill>
            <a:prstDash val="solid"/>
            <a:miter/>
          </a:ln>
          <a:effectLst/>
        </p:spPr>
        <p:txBody>
          <a:bodyPr rtlCol="0" anchor="ctr"/>
          <a:lstStyle/>
          <a:p>
            <a:endParaRPr lang="en-US"/>
          </a:p>
        </p:txBody>
      </p:sp>
      <p:sp>
        <p:nvSpPr>
          <p:cNvPr id="86" name="Grafik 7" descr="Lupe mit einfarbiger Füllung">
            <a:extLst>
              <a:ext uri="{FF2B5EF4-FFF2-40B4-BE49-F238E27FC236}">
                <a16:creationId xmlns:a16="http://schemas.microsoft.com/office/drawing/2014/main" id="{23417E83-6AFE-4854-8FC4-F1874372B049}"/>
              </a:ext>
            </a:extLst>
          </p:cNvPr>
          <p:cNvSpPr/>
          <p:nvPr/>
        </p:nvSpPr>
        <p:spPr>
          <a:xfrm>
            <a:off x="5717050" y="2749585"/>
            <a:ext cx="1216898" cy="1217858"/>
          </a:xfrm>
          <a:custGeom>
            <a:avLst/>
            <a:gdLst>
              <a:gd name="connsiteX0" fmla="*/ 1114177 w 1143700"/>
              <a:gd name="connsiteY0" fmla="*/ 970739 h 1144602"/>
              <a:gd name="connsiteX1" fmla="*/ 933069 w 1143700"/>
              <a:gd name="connsiteY1" fmla="*/ 789631 h 1144602"/>
              <a:gd name="connsiteX2" fmla="*/ 843239 w 1143700"/>
              <a:gd name="connsiteY2" fmla="*/ 762103 h 1144602"/>
              <a:gd name="connsiteX3" fmla="*/ 779489 w 1143700"/>
              <a:gd name="connsiteY3" fmla="*/ 698353 h 1144602"/>
              <a:gd name="connsiteX4" fmla="*/ 869319 w 1143700"/>
              <a:gd name="connsiteY4" fmla="*/ 434659 h 1144602"/>
              <a:gd name="connsiteX5" fmla="*/ 434659 w 1143700"/>
              <a:gd name="connsiteY5" fmla="*/ 0 h 1144602"/>
              <a:gd name="connsiteX6" fmla="*/ 0 w 1143700"/>
              <a:gd name="connsiteY6" fmla="*/ 434659 h 1144602"/>
              <a:gd name="connsiteX7" fmla="*/ 434659 w 1143700"/>
              <a:gd name="connsiteY7" fmla="*/ 869319 h 1144602"/>
              <a:gd name="connsiteX8" fmla="*/ 698353 w 1143700"/>
              <a:gd name="connsiteY8" fmla="*/ 779489 h 1144602"/>
              <a:gd name="connsiteX9" fmla="*/ 762103 w 1143700"/>
              <a:gd name="connsiteY9" fmla="*/ 843239 h 1144602"/>
              <a:gd name="connsiteX10" fmla="*/ 789631 w 1143700"/>
              <a:gd name="connsiteY10" fmla="*/ 933069 h 1144602"/>
              <a:gd name="connsiteX11" fmla="*/ 970739 w 1143700"/>
              <a:gd name="connsiteY11" fmla="*/ 1114177 h 1144602"/>
              <a:gd name="connsiteX12" fmla="*/ 1043183 w 1143700"/>
              <a:gd name="connsiteY12" fmla="*/ 1144603 h 1144602"/>
              <a:gd name="connsiteX13" fmla="*/ 1115626 w 1143700"/>
              <a:gd name="connsiteY13" fmla="*/ 1114177 h 1144602"/>
              <a:gd name="connsiteX14" fmla="*/ 1114177 w 1143700"/>
              <a:gd name="connsiteY14" fmla="*/ 970739 h 1144602"/>
              <a:gd name="connsiteX15" fmla="*/ 433211 w 1143700"/>
              <a:gd name="connsiteY15" fmla="*/ 780938 h 1144602"/>
              <a:gd name="connsiteX16" fmla="*/ 85483 w 1143700"/>
              <a:gd name="connsiteY16" fmla="*/ 433211 h 1144602"/>
              <a:gd name="connsiteX17" fmla="*/ 433211 w 1143700"/>
              <a:gd name="connsiteY17" fmla="*/ 85483 h 1144602"/>
              <a:gd name="connsiteX18" fmla="*/ 780938 w 1143700"/>
              <a:gd name="connsiteY18" fmla="*/ 433211 h 1144602"/>
              <a:gd name="connsiteX19" fmla="*/ 433211 w 1143700"/>
              <a:gd name="connsiteY19" fmla="*/ 780938 h 114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43700" h="1144602">
                <a:moveTo>
                  <a:pt x="1114177" y="970739"/>
                </a:moveTo>
                <a:lnTo>
                  <a:pt x="933069" y="789631"/>
                </a:lnTo>
                <a:cubicBezTo>
                  <a:pt x="908438" y="765001"/>
                  <a:pt x="875114" y="756307"/>
                  <a:pt x="843239" y="762103"/>
                </a:cubicBezTo>
                <a:lnTo>
                  <a:pt x="779489" y="698353"/>
                </a:lnTo>
                <a:cubicBezTo>
                  <a:pt x="835995" y="625910"/>
                  <a:pt x="869319" y="533182"/>
                  <a:pt x="869319" y="434659"/>
                </a:cubicBezTo>
                <a:cubicBezTo>
                  <a:pt x="869319" y="195597"/>
                  <a:pt x="673722" y="0"/>
                  <a:pt x="434659" y="0"/>
                </a:cubicBezTo>
                <a:cubicBezTo>
                  <a:pt x="195597" y="0"/>
                  <a:pt x="0" y="195597"/>
                  <a:pt x="0" y="434659"/>
                </a:cubicBezTo>
                <a:cubicBezTo>
                  <a:pt x="0" y="673722"/>
                  <a:pt x="195597" y="869319"/>
                  <a:pt x="434659" y="869319"/>
                </a:cubicBezTo>
                <a:cubicBezTo>
                  <a:pt x="533182" y="869319"/>
                  <a:pt x="624461" y="835995"/>
                  <a:pt x="698353" y="779489"/>
                </a:cubicBezTo>
                <a:lnTo>
                  <a:pt x="762103" y="843239"/>
                </a:lnTo>
                <a:cubicBezTo>
                  <a:pt x="756307" y="875114"/>
                  <a:pt x="765001" y="908438"/>
                  <a:pt x="789631" y="933069"/>
                </a:cubicBezTo>
                <a:lnTo>
                  <a:pt x="970739" y="1114177"/>
                </a:lnTo>
                <a:cubicBezTo>
                  <a:pt x="991023" y="1134461"/>
                  <a:pt x="1017103" y="1144603"/>
                  <a:pt x="1043183" y="1144603"/>
                </a:cubicBezTo>
                <a:cubicBezTo>
                  <a:pt x="1069262" y="1144603"/>
                  <a:pt x="1095342" y="1134461"/>
                  <a:pt x="1115626" y="1114177"/>
                </a:cubicBezTo>
                <a:cubicBezTo>
                  <a:pt x="1153296" y="1073609"/>
                  <a:pt x="1153296" y="1009859"/>
                  <a:pt x="1114177" y="970739"/>
                </a:cubicBezTo>
                <a:close/>
                <a:moveTo>
                  <a:pt x="433211" y="780938"/>
                </a:moveTo>
                <a:cubicBezTo>
                  <a:pt x="241960" y="780938"/>
                  <a:pt x="85483" y="624461"/>
                  <a:pt x="85483" y="433211"/>
                </a:cubicBezTo>
                <a:cubicBezTo>
                  <a:pt x="85483" y="241960"/>
                  <a:pt x="241960" y="85483"/>
                  <a:pt x="433211" y="85483"/>
                </a:cubicBezTo>
                <a:cubicBezTo>
                  <a:pt x="624461" y="85483"/>
                  <a:pt x="780938" y="241960"/>
                  <a:pt x="780938" y="433211"/>
                </a:cubicBezTo>
                <a:cubicBezTo>
                  <a:pt x="780938" y="624461"/>
                  <a:pt x="624461" y="780938"/>
                  <a:pt x="433211" y="780938"/>
                </a:cubicBezTo>
                <a:close/>
              </a:path>
            </a:pathLst>
          </a:custGeom>
          <a:solidFill>
            <a:schemeClr val="accent4"/>
          </a:solidFill>
          <a:ln w="14486" cap="flat">
            <a:noFill/>
            <a:prstDash val="solid"/>
            <a:miter/>
          </a:ln>
        </p:spPr>
        <p:txBody>
          <a:bodyPr rtlCol="0" anchor="ctr"/>
          <a:lstStyle/>
          <a:p>
            <a:endParaRPr lang="de-DE"/>
          </a:p>
        </p:txBody>
      </p:sp>
      <p:sp>
        <p:nvSpPr>
          <p:cNvPr id="89" name="Ellipse 88">
            <a:extLst>
              <a:ext uri="{FF2B5EF4-FFF2-40B4-BE49-F238E27FC236}">
                <a16:creationId xmlns:a16="http://schemas.microsoft.com/office/drawing/2014/main" id="{B3A6BD1A-7723-41A3-94BD-BAF5804399FE}"/>
              </a:ext>
            </a:extLst>
          </p:cNvPr>
          <p:cNvSpPr/>
          <p:nvPr/>
        </p:nvSpPr>
        <p:spPr>
          <a:xfrm>
            <a:off x="7156074" y="1933691"/>
            <a:ext cx="332510" cy="332510"/>
          </a:xfrm>
          <a:prstGeom prst="ellipse">
            <a:avLst/>
          </a:prstGeom>
          <a:solidFill>
            <a:schemeClr val="accent5"/>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Ellipse 89">
            <a:extLst>
              <a:ext uri="{FF2B5EF4-FFF2-40B4-BE49-F238E27FC236}">
                <a16:creationId xmlns:a16="http://schemas.microsoft.com/office/drawing/2014/main" id="{2D7DF2AC-A163-477F-AEB3-CBE59685B9D9}"/>
              </a:ext>
            </a:extLst>
          </p:cNvPr>
          <p:cNvSpPr/>
          <p:nvPr/>
        </p:nvSpPr>
        <p:spPr>
          <a:xfrm>
            <a:off x="7156074" y="4081948"/>
            <a:ext cx="332510" cy="332510"/>
          </a:xfrm>
          <a:prstGeom prst="ellipse">
            <a:avLst/>
          </a:prstGeom>
          <a:solidFill>
            <a:schemeClr val="accent6"/>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Gerade Verbindung mit Pfeil 90">
            <a:extLst>
              <a:ext uri="{FF2B5EF4-FFF2-40B4-BE49-F238E27FC236}">
                <a16:creationId xmlns:a16="http://schemas.microsoft.com/office/drawing/2014/main" id="{1501762E-0113-426D-8741-DAD047413690}"/>
              </a:ext>
            </a:extLst>
          </p:cNvPr>
          <p:cNvCxnSpPr>
            <a:cxnSpLocks/>
          </p:cNvCxnSpPr>
          <p:nvPr/>
        </p:nvCxnSpPr>
        <p:spPr>
          <a:xfrm>
            <a:off x="7670954" y="2091360"/>
            <a:ext cx="1332000" cy="0"/>
          </a:xfrm>
          <a:prstGeom prst="straightConnector1">
            <a:avLst/>
          </a:prstGeom>
          <a:ln w="38100" cap="rnd">
            <a:solidFill>
              <a:schemeClr val="accent5">
                <a:lumMod val="75000"/>
              </a:schemeClr>
            </a:solidFill>
            <a:round/>
            <a:tailEnd type="triangle" w="lg" len="lg"/>
          </a:ln>
        </p:spPr>
        <p:style>
          <a:lnRef idx="1">
            <a:schemeClr val="accent1"/>
          </a:lnRef>
          <a:fillRef idx="0">
            <a:schemeClr val="accent1"/>
          </a:fillRef>
          <a:effectRef idx="0">
            <a:schemeClr val="accent1"/>
          </a:effectRef>
          <a:fontRef idx="minor">
            <a:schemeClr val="tx1"/>
          </a:fontRef>
        </p:style>
      </p:cxnSp>
      <p:cxnSp>
        <p:nvCxnSpPr>
          <p:cNvPr id="92" name="Gerade Verbindung mit Pfeil 91">
            <a:extLst>
              <a:ext uri="{FF2B5EF4-FFF2-40B4-BE49-F238E27FC236}">
                <a16:creationId xmlns:a16="http://schemas.microsoft.com/office/drawing/2014/main" id="{69DADE1F-59D1-467F-9421-B0A5B49751DE}"/>
              </a:ext>
            </a:extLst>
          </p:cNvPr>
          <p:cNvCxnSpPr>
            <a:cxnSpLocks/>
          </p:cNvCxnSpPr>
          <p:nvPr/>
        </p:nvCxnSpPr>
        <p:spPr>
          <a:xfrm>
            <a:off x="7670954" y="4256786"/>
            <a:ext cx="1332000" cy="0"/>
          </a:xfrm>
          <a:prstGeom prst="straightConnector1">
            <a:avLst/>
          </a:prstGeom>
          <a:ln w="38100" cap="rnd">
            <a:solidFill>
              <a:schemeClr val="accent6">
                <a:lumMod val="75000"/>
              </a:schemeClr>
            </a:solidFill>
            <a:round/>
            <a:tailEnd type="triangle" w="lg" len="lg"/>
          </a:ln>
        </p:spPr>
        <p:style>
          <a:lnRef idx="1">
            <a:schemeClr val="accent1"/>
          </a:lnRef>
          <a:fillRef idx="0">
            <a:schemeClr val="accent1"/>
          </a:fillRef>
          <a:effectRef idx="0">
            <a:schemeClr val="accent1"/>
          </a:effectRef>
          <a:fontRef idx="minor">
            <a:schemeClr val="tx1"/>
          </a:fontRef>
        </p:style>
      </p:cxnSp>
      <p:grpSp>
        <p:nvGrpSpPr>
          <p:cNvPr id="99" name="Grafik 97" descr="Änderungen &amp; Schneider Silhouette">
            <a:extLst>
              <a:ext uri="{FF2B5EF4-FFF2-40B4-BE49-F238E27FC236}">
                <a16:creationId xmlns:a16="http://schemas.microsoft.com/office/drawing/2014/main" id="{6B5CE46B-A189-48C5-AAF1-EE96A3BC0217}"/>
              </a:ext>
            </a:extLst>
          </p:cNvPr>
          <p:cNvGrpSpPr/>
          <p:nvPr/>
        </p:nvGrpSpPr>
        <p:grpSpPr>
          <a:xfrm rot="20700000">
            <a:off x="7822982" y="2848225"/>
            <a:ext cx="1027946" cy="700870"/>
            <a:chOff x="7244884" y="3904370"/>
            <a:chExt cx="838199" cy="571499"/>
          </a:xfrm>
          <a:solidFill>
            <a:schemeClr val="tx2"/>
          </a:solidFill>
        </p:grpSpPr>
        <p:sp>
          <p:nvSpPr>
            <p:cNvPr id="100" name="Freihandform: Form 99">
              <a:extLst>
                <a:ext uri="{FF2B5EF4-FFF2-40B4-BE49-F238E27FC236}">
                  <a16:creationId xmlns:a16="http://schemas.microsoft.com/office/drawing/2014/main" id="{A91F9678-9824-4956-AC98-0A54BDBBC8D1}"/>
                </a:ext>
              </a:extLst>
            </p:cNvPr>
            <p:cNvSpPr/>
            <p:nvPr/>
          </p:nvSpPr>
          <p:spPr>
            <a:xfrm>
              <a:off x="7321084" y="3961520"/>
              <a:ext cx="323850" cy="190500"/>
            </a:xfrm>
            <a:custGeom>
              <a:avLst/>
              <a:gdLst>
                <a:gd name="connsiteX0" fmla="*/ 161925 w 323850"/>
                <a:gd name="connsiteY0" fmla="*/ 190500 h 190500"/>
                <a:gd name="connsiteX1" fmla="*/ 323850 w 323850"/>
                <a:gd name="connsiteY1" fmla="*/ 95250 h 190500"/>
                <a:gd name="connsiteX2" fmla="*/ 161925 w 323850"/>
                <a:gd name="connsiteY2" fmla="*/ 0 h 190500"/>
                <a:gd name="connsiteX3" fmla="*/ 0 w 323850"/>
                <a:gd name="connsiteY3" fmla="*/ 95250 h 190500"/>
                <a:gd name="connsiteX4" fmla="*/ 161925 w 323850"/>
                <a:gd name="connsiteY4" fmla="*/ 190500 h 190500"/>
                <a:gd name="connsiteX5" fmla="*/ 161925 w 323850"/>
                <a:gd name="connsiteY5" fmla="*/ 19050 h 190500"/>
                <a:gd name="connsiteX6" fmla="*/ 304800 w 323850"/>
                <a:gd name="connsiteY6" fmla="*/ 95250 h 190500"/>
                <a:gd name="connsiteX7" fmla="*/ 161925 w 323850"/>
                <a:gd name="connsiteY7" fmla="*/ 171450 h 190500"/>
                <a:gd name="connsiteX8" fmla="*/ 19050 w 323850"/>
                <a:gd name="connsiteY8" fmla="*/ 95250 h 190500"/>
                <a:gd name="connsiteX9" fmla="*/ 161925 w 323850"/>
                <a:gd name="connsiteY9" fmla="*/ 1905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850" h="190500">
                  <a:moveTo>
                    <a:pt x="161925" y="190500"/>
                  </a:moveTo>
                  <a:cubicBezTo>
                    <a:pt x="254241" y="190500"/>
                    <a:pt x="323850" y="149543"/>
                    <a:pt x="323850" y="95250"/>
                  </a:cubicBezTo>
                  <a:cubicBezTo>
                    <a:pt x="323850" y="40957"/>
                    <a:pt x="254241" y="0"/>
                    <a:pt x="161925" y="0"/>
                  </a:cubicBezTo>
                  <a:cubicBezTo>
                    <a:pt x="69609" y="0"/>
                    <a:pt x="0" y="40957"/>
                    <a:pt x="0" y="95250"/>
                  </a:cubicBezTo>
                  <a:cubicBezTo>
                    <a:pt x="0" y="149543"/>
                    <a:pt x="69618" y="190500"/>
                    <a:pt x="161925" y="190500"/>
                  </a:cubicBezTo>
                  <a:close/>
                  <a:moveTo>
                    <a:pt x="161925" y="19050"/>
                  </a:moveTo>
                  <a:cubicBezTo>
                    <a:pt x="240706" y="19050"/>
                    <a:pt x="304800" y="53235"/>
                    <a:pt x="304800" y="95250"/>
                  </a:cubicBezTo>
                  <a:cubicBezTo>
                    <a:pt x="304800" y="137265"/>
                    <a:pt x="240706" y="171450"/>
                    <a:pt x="161925" y="171450"/>
                  </a:cubicBezTo>
                  <a:cubicBezTo>
                    <a:pt x="83144" y="171450"/>
                    <a:pt x="19050" y="137265"/>
                    <a:pt x="19050" y="95250"/>
                  </a:cubicBezTo>
                  <a:cubicBezTo>
                    <a:pt x="19050" y="53235"/>
                    <a:pt x="83191" y="19050"/>
                    <a:pt x="161925" y="19050"/>
                  </a:cubicBezTo>
                  <a:close/>
                </a:path>
              </a:pathLst>
            </a:custGeom>
            <a:grpFill/>
            <a:ln w="25400" cap="flat">
              <a:solidFill>
                <a:schemeClr val="tx2"/>
              </a:solidFill>
              <a:prstDash val="solid"/>
              <a:miter/>
            </a:ln>
          </p:spPr>
          <p:txBody>
            <a:bodyPr rtlCol="0" anchor="ctr"/>
            <a:lstStyle/>
            <a:p>
              <a:endParaRPr lang="en-US"/>
            </a:p>
          </p:txBody>
        </p:sp>
        <p:sp>
          <p:nvSpPr>
            <p:cNvPr id="101" name="Freihandform: Form 100">
              <a:extLst>
                <a:ext uri="{FF2B5EF4-FFF2-40B4-BE49-F238E27FC236}">
                  <a16:creationId xmlns:a16="http://schemas.microsoft.com/office/drawing/2014/main" id="{7EC05730-5628-469E-A856-C75292C22156}"/>
                </a:ext>
              </a:extLst>
            </p:cNvPr>
            <p:cNvSpPr/>
            <p:nvPr/>
          </p:nvSpPr>
          <p:spPr>
            <a:xfrm>
              <a:off x="7397284" y="4018670"/>
              <a:ext cx="171450" cy="76200"/>
            </a:xfrm>
            <a:custGeom>
              <a:avLst/>
              <a:gdLst>
                <a:gd name="connsiteX0" fmla="*/ 85725 w 171450"/>
                <a:gd name="connsiteY0" fmla="*/ 76200 h 76200"/>
                <a:gd name="connsiteX1" fmla="*/ 171450 w 171450"/>
                <a:gd name="connsiteY1" fmla="*/ 38100 h 76200"/>
                <a:gd name="connsiteX2" fmla="*/ 85725 w 171450"/>
                <a:gd name="connsiteY2" fmla="*/ 0 h 76200"/>
                <a:gd name="connsiteX3" fmla="*/ 0 w 171450"/>
                <a:gd name="connsiteY3" fmla="*/ 38100 h 76200"/>
                <a:gd name="connsiteX4" fmla="*/ 85725 w 171450"/>
                <a:gd name="connsiteY4" fmla="*/ 76200 h 76200"/>
                <a:gd name="connsiteX5" fmla="*/ 85725 w 171450"/>
                <a:gd name="connsiteY5" fmla="*/ 19050 h 76200"/>
                <a:gd name="connsiteX6" fmla="*/ 152295 w 171450"/>
                <a:gd name="connsiteY6" fmla="*/ 38100 h 76200"/>
                <a:gd name="connsiteX7" fmla="*/ 85725 w 171450"/>
                <a:gd name="connsiteY7" fmla="*/ 57150 h 76200"/>
                <a:gd name="connsiteX8" fmla="*/ 19164 w 171450"/>
                <a:gd name="connsiteY8" fmla="*/ 38100 h 76200"/>
                <a:gd name="connsiteX9" fmla="*/ 85725 w 171450"/>
                <a:gd name="connsiteY9" fmla="*/ 190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450" h="76200">
                  <a:moveTo>
                    <a:pt x="85725" y="76200"/>
                  </a:moveTo>
                  <a:cubicBezTo>
                    <a:pt x="133074" y="76200"/>
                    <a:pt x="171450" y="59141"/>
                    <a:pt x="171450" y="38100"/>
                  </a:cubicBezTo>
                  <a:cubicBezTo>
                    <a:pt x="171450" y="17059"/>
                    <a:pt x="133074" y="0"/>
                    <a:pt x="85725" y="0"/>
                  </a:cubicBezTo>
                  <a:cubicBezTo>
                    <a:pt x="38376" y="0"/>
                    <a:pt x="0" y="17059"/>
                    <a:pt x="0" y="38100"/>
                  </a:cubicBezTo>
                  <a:cubicBezTo>
                    <a:pt x="0" y="59141"/>
                    <a:pt x="38424" y="76200"/>
                    <a:pt x="85725" y="76200"/>
                  </a:cubicBezTo>
                  <a:close/>
                  <a:moveTo>
                    <a:pt x="85725" y="19050"/>
                  </a:moveTo>
                  <a:cubicBezTo>
                    <a:pt x="126587" y="19050"/>
                    <a:pt x="149609" y="32480"/>
                    <a:pt x="152295" y="38100"/>
                  </a:cubicBezTo>
                  <a:cubicBezTo>
                    <a:pt x="149609" y="43720"/>
                    <a:pt x="126578" y="57150"/>
                    <a:pt x="85725" y="57150"/>
                  </a:cubicBezTo>
                  <a:cubicBezTo>
                    <a:pt x="44872" y="57150"/>
                    <a:pt x="21841" y="43720"/>
                    <a:pt x="19164" y="38100"/>
                  </a:cubicBezTo>
                  <a:cubicBezTo>
                    <a:pt x="21841" y="32480"/>
                    <a:pt x="44872" y="19050"/>
                    <a:pt x="85725" y="19050"/>
                  </a:cubicBezTo>
                  <a:close/>
                </a:path>
              </a:pathLst>
            </a:custGeom>
            <a:grpFill/>
            <a:ln w="25400" cap="flat">
              <a:solidFill>
                <a:schemeClr val="tx2"/>
              </a:solidFill>
              <a:prstDash val="solid"/>
              <a:miter/>
            </a:ln>
          </p:spPr>
          <p:txBody>
            <a:bodyPr rtlCol="0" anchor="ctr"/>
            <a:lstStyle/>
            <a:p>
              <a:endParaRPr lang="en-US"/>
            </a:p>
          </p:txBody>
        </p:sp>
        <p:sp>
          <p:nvSpPr>
            <p:cNvPr id="102" name="Freihandform: Form 101">
              <a:extLst>
                <a:ext uri="{FF2B5EF4-FFF2-40B4-BE49-F238E27FC236}">
                  <a16:creationId xmlns:a16="http://schemas.microsoft.com/office/drawing/2014/main" id="{D7E56F4E-DDCF-48A1-A9C5-4BA1CCDAC117}"/>
                </a:ext>
              </a:extLst>
            </p:cNvPr>
            <p:cNvSpPr/>
            <p:nvPr/>
          </p:nvSpPr>
          <p:spPr>
            <a:xfrm>
              <a:off x="7244884" y="3904370"/>
              <a:ext cx="838199" cy="571499"/>
            </a:xfrm>
            <a:custGeom>
              <a:avLst/>
              <a:gdLst>
                <a:gd name="connsiteX0" fmla="*/ 808120 w 838199"/>
                <a:gd name="connsiteY0" fmla="*/ 196310 h 571499"/>
                <a:gd name="connsiteX1" fmla="*/ 466230 w 838199"/>
                <a:gd name="connsiteY1" fmla="*/ 213865 h 571499"/>
                <a:gd name="connsiteX2" fmla="*/ 449237 w 838199"/>
                <a:gd name="connsiteY2" fmla="*/ 222780 h 571499"/>
                <a:gd name="connsiteX3" fmla="*/ 476250 w 838199"/>
                <a:gd name="connsiteY3" fmla="*/ 152400 h 571499"/>
                <a:gd name="connsiteX4" fmla="*/ 238125 w 838199"/>
                <a:gd name="connsiteY4" fmla="*/ 0 h 571499"/>
                <a:gd name="connsiteX5" fmla="*/ 0 w 838199"/>
                <a:gd name="connsiteY5" fmla="*/ 152400 h 571499"/>
                <a:gd name="connsiteX6" fmla="*/ 0 w 838199"/>
                <a:gd name="connsiteY6" fmla="*/ 406660 h 571499"/>
                <a:gd name="connsiteX7" fmla="*/ 249174 w 838199"/>
                <a:gd name="connsiteY7" fmla="*/ 571500 h 571499"/>
                <a:gd name="connsiteX8" fmla="*/ 475145 w 838199"/>
                <a:gd name="connsiteY8" fmla="*/ 497405 h 571499"/>
                <a:gd name="connsiteX9" fmla="*/ 800291 w 838199"/>
                <a:gd name="connsiteY9" fmla="*/ 480393 h 571499"/>
                <a:gd name="connsiteX10" fmla="*/ 838200 w 838199"/>
                <a:gd name="connsiteY10" fmla="*/ 497472 h 571499"/>
                <a:gd name="connsiteX11" fmla="*/ 838200 w 838199"/>
                <a:gd name="connsiteY11" fmla="*/ 209874 h 571499"/>
                <a:gd name="connsiteX12" fmla="*/ 238125 w 838199"/>
                <a:gd name="connsiteY12" fmla="*/ 19050 h 571499"/>
                <a:gd name="connsiteX13" fmla="*/ 457200 w 838199"/>
                <a:gd name="connsiteY13" fmla="*/ 152400 h 571499"/>
                <a:gd name="connsiteX14" fmla="*/ 362121 w 838199"/>
                <a:gd name="connsiteY14" fmla="*/ 262261 h 571499"/>
                <a:gd name="connsiteX15" fmla="*/ 299028 w 838199"/>
                <a:gd name="connsiteY15" fmla="*/ 280473 h 571499"/>
                <a:gd name="connsiteX16" fmla="*/ 238125 w 838199"/>
                <a:gd name="connsiteY16" fmla="*/ 285750 h 571499"/>
                <a:gd name="connsiteX17" fmla="*/ 19050 w 838199"/>
                <a:gd name="connsiteY17" fmla="*/ 152400 h 571499"/>
                <a:gd name="connsiteX18" fmla="*/ 238125 w 838199"/>
                <a:gd name="connsiteY18" fmla="*/ 19050 h 571499"/>
                <a:gd name="connsiteX19" fmla="*/ 466192 w 838199"/>
                <a:gd name="connsiteY19" fmla="*/ 480593 h 571499"/>
                <a:gd name="connsiteX20" fmla="*/ 249174 w 838199"/>
                <a:gd name="connsiteY20" fmla="*/ 552450 h 571499"/>
                <a:gd name="connsiteX21" fmla="*/ 19050 w 838199"/>
                <a:gd name="connsiteY21" fmla="*/ 406660 h 571499"/>
                <a:gd name="connsiteX22" fmla="*/ 19050 w 838199"/>
                <a:gd name="connsiteY22" fmla="*/ 212103 h 571499"/>
                <a:gd name="connsiteX23" fmla="*/ 95250 w 838199"/>
                <a:gd name="connsiteY23" fmla="*/ 274244 h 571499"/>
                <a:gd name="connsiteX24" fmla="*/ 95250 w 838199"/>
                <a:gd name="connsiteY24" fmla="*/ 390525 h 571499"/>
                <a:gd name="connsiteX25" fmla="*/ 114300 w 838199"/>
                <a:gd name="connsiteY25" fmla="*/ 390525 h 571499"/>
                <a:gd name="connsiteX26" fmla="*/ 114300 w 838199"/>
                <a:gd name="connsiteY26" fmla="*/ 282531 h 571499"/>
                <a:gd name="connsiteX27" fmla="*/ 190500 w 838199"/>
                <a:gd name="connsiteY27" fmla="*/ 301733 h 571499"/>
                <a:gd name="connsiteX28" fmla="*/ 190500 w 838199"/>
                <a:gd name="connsiteY28" fmla="*/ 466725 h 571499"/>
                <a:gd name="connsiteX29" fmla="*/ 209550 w 838199"/>
                <a:gd name="connsiteY29" fmla="*/ 466725 h 571499"/>
                <a:gd name="connsiteX30" fmla="*/ 209550 w 838199"/>
                <a:gd name="connsiteY30" fmla="*/ 303667 h 571499"/>
                <a:gd name="connsiteX31" fmla="*/ 238125 w 838199"/>
                <a:gd name="connsiteY31" fmla="*/ 304800 h 571499"/>
                <a:gd name="connsiteX32" fmla="*/ 249174 w 838199"/>
                <a:gd name="connsiteY32" fmla="*/ 304619 h 571499"/>
                <a:gd name="connsiteX33" fmla="*/ 249174 w 838199"/>
                <a:gd name="connsiteY33" fmla="*/ 304800 h 571499"/>
                <a:gd name="connsiteX34" fmla="*/ 285750 w 838199"/>
                <a:gd name="connsiteY34" fmla="*/ 302019 h 571499"/>
                <a:gd name="connsiteX35" fmla="*/ 285750 w 838199"/>
                <a:gd name="connsiteY35" fmla="*/ 390525 h 571499"/>
                <a:gd name="connsiteX36" fmla="*/ 304800 w 838199"/>
                <a:gd name="connsiteY36" fmla="*/ 390525 h 571499"/>
                <a:gd name="connsiteX37" fmla="*/ 304800 w 838199"/>
                <a:gd name="connsiteY37" fmla="*/ 298714 h 571499"/>
                <a:gd name="connsiteX38" fmla="*/ 306153 w 838199"/>
                <a:gd name="connsiteY38" fmla="*/ 298437 h 571499"/>
                <a:gd name="connsiteX39" fmla="*/ 358464 w 838199"/>
                <a:gd name="connsiteY39" fmla="*/ 283826 h 571499"/>
                <a:gd name="connsiteX40" fmla="*/ 381000 w 838199"/>
                <a:gd name="connsiteY40" fmla="*/ 275434 h 571499"/>
                <a:gd name="connsiteX41" fmla="*/ 381000 w 838199"/>
                <a:gd name="connsiteY41" fmla="*/ 428625 h 571499"/>
                <a:gd name="connsiteX42" fmla="*/ 400050 w 838199"/>
                <a:gd name="connsiteY42" fmla="*/ 428625 h 571499"/>
                <a:gd name="connsiteX43" fmla="*/ 400050 w 838199"/>
                <a:gd name="connsiteY43" fmla="*/ 267529 h 571499"/>
                <a:gd name="connsiteX44" fmla="*/ 475145 w 838199"/>
                <a:gd name="connsiteY44" fmla="*/ 230705 h 571499"/>
                <a:gd name="connsiteX45" fmla="*/ 476250 w 838199"/>
                <a:gd name="connsiteY45" fmla="*/ 230153 h 571499"/>
                <a:gd name="connsiteX46" fmla="*/ 476250 w 838199"/>
                <a:gd name="connsiteY46" fmla="*/ 323850 h 571499"/>
                <a:gd name="connsiteX47" fmla="*/ 495300 w 838199"/>
                <a:gd name="connsiteY47" fmla="*/ 323850 h 571499"/>
                <a:gd name="connsiteX48" fmla="*/ 495300 w 838199"/>
                <a:gd name="connsiteY48" fmla="*/ 220637 h 571499"/>
                <a:gd name="connsiteX49" fmla="*/ 571500 w 838199"/>
                <a:gd name="connsiteY49" fmla="*/ 193129 h 571499"/>
                <a:gd name="connsiteX50" fmla="*/ 571500 w 838199"/>
                <a:gd name="connsiteY50" fmla="*/ 361950 h 571499"/>
                <a:gd name="connsiteX51" fmla="*/ 590550 w 838199"/>
                <a:gd name="connsiteY51" fmla="*/ 361950 h 571499"/>
                <a:gd name="connsiteX52" fmla="*/ 590550 w 838199"/>
                <a:gd name="connsiteY52" fmla="*/ 188843 h 571499"/>
                <a:gd name="connsiteX53" fmla="*/ 666750 w 838199"/>
                <a:gd name="connsiteY53" fmla="*/ 182328 h 571499"/>
                <a:gd name="connsiteX54" fmla="*/ 666750 w 838199"/>
                <a:gd name="connsiteY54" fmla="*/ 285750 h 571499"/>
                <a:gd name="connsiteX55" fmla="*/ 685800 w 838199"/>
                <a:gd name="connsiteY55" fmla="*/ 285750 h 571499"/>
                <a:gd name="connsiteX56" fmla="*/ 685800 w 838199"/>
                <a:gd name="connsiteY56" fmla="*/ 183394 h 571499"/>
                <a:gd name="connsiteX57" fmla="*/ 778774 w 838199"/>
                <a:gd name="connsiteY57" fmla="*/ 204816 h 571499"/>
                <a:gd name="connsiteX58" fmla="*/ 734178 w 838199"/>
                <a:gd name="connsiteY58" fmla="*/ 333346 h 571499"/>
                <a:gd name="connsiteX59" fmla="*/ 763343 w 838199"/>
                <a:gd name="connsiteY59" fmla="*/ 446065 h 571499"/>
                <a:gd name="connsiteX60" fmla="*/ 466192 w 838199"/>
                <a:gd name="connsiteY60" fmla="*/ 480593 h 571499"/>
                <a:gd name="connsiteX61" fmla="*/ 819150 w 838199"/>
                <a:gd name="connsiteY61" fmla="*/ 467849 h 571499"/>
                <a:gd name="connsiteX62" fmla="*/ 819074 w 838199"/>
                <a:gd name="connsiteY62" fmla="*/ 467943 h 571499"/>
                <a:gd name="connsiteX63" fmla="*/ 819026 w 838199"/>
                <a:gd name="connsiteY63" fmla="*/ 467935 h 571499"/>
                <a:gd name="connsiteX64" fmla="*/ 808120 w 838199"/>
                <a:gd name="connsiteY64" fmla="*/ 463010 h 571499"/>
                <a:gd name="connsiteX65" fmla="*/ 791280 w 838199"/>
                <a:gd name="connsiteY65" fmla="*/ 455971 h 571499"/>
                <a:gd name="connsiteX66" fmla="*/ 753180 w 838199"/>
                <a:gd name="connsiteY66" fmla="*/ 333327 h 571499"/>
                <a:gd name="connsiteX67" fmla="*/ 795823 w 838199"/>
                <a:gd name="connsiteY67" fmla="*/ 214027 h 571499"/>
                <a:gd name="connsiteX68" fmla="*/ 799233 w 838199"/>
                <a:gd name="connsiteY68" fmla="*/ 213208 h 571499"/>
                <a:gd name="connsiteX69" fmla="*/ 819150 w 838199"/>
                <a:gd name="connsiteY69" fmla="*/ 222190 h 571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838199" h="571499">
                  <a:moveTo>
                    <a:pt x="808120" y="196310"/>
                  </a:moveTo>
                  <a:cubicBezTo>
                    <a:pt x="697554" y="146523"/>
                    <a:pt x="582501" y="152419"/>
                    <a:pt x="466230" y="213865"/>
                  </a:cubicBezTo>
                  <a:cubicBezTo>
                    <a:pt x="461058" y="216599"/>
                    <a:pt x="455314" y="219627"/>
                    <a:pt x="449237" y="222780"/>
                  </a:cubicBezTo>
                  <a:cubicBezTo>
                    <a:pt x="466194" y="203201"/>
                    <a:pt x="475753" y="178298"/>
                    <a:pt x="476250" y="152400"/>
                  </a:cubicBezTo>
                  <a:cubicBezTo>
                    <a:pt x="476250" y="68370"/>
                    <a:pt x="369427" y="0"/>
                    <a:pt x="238125" y="0"/>
                  </a:cubicBezTo>
                  <a:cubicBezTo>
                    <a:pt x="106823" y="0"/>
                    <a:pt x="0" y="68370"/>
                    <a:pt x="0" y="152400"/>
                  </a:cubicBezTo>
                  <a:lnTo>
                    <a:pt x="0" y="406660"/>
                  </a:lnTo>
                  <a:cubicBezTo>
                    <a:pt x="0" y="499100"/>
                    <a:pt x="109452" y="571500"/>
                    <a:pt x="249174" y="571500"/>
                  </a:cubicBezTo>
                  <a:cubicBezTo>
                    <a:pt x="334899" y="571500"/>
                    <a:pt x="426101" y="523323"/>
                    <a:pt x="475145" y="497405"/>
                  </a:cubicBezTo>
                  <a:cubicBezTo>
                    <a:pt x="585911" y="438855"/>
                    <a:pt x="695315" y="433130"/>
                    <a:pt x="800291" y="480393"/>
                  </a:cubicBezTo>
                  <a:lnTo>
                    <a:pt x="838200" y="497472"/>
                  </a:lnTo>
                  <a:lnTo>
                    <a:pt x="838200" y="209874"/>
                  </a:lnTo>
                  <a:close/>
                  <a:moveTo>
                    <a:pt x="238125" y="19050"/>
                  </a:moveTo>
                  <a:cubicBezTo>
                    <a:pt x="358921" y="19050"/>
                    <a:pt x="457200" y="78877"/>
                    <a:pt x="457200" y="152400"/>
                  </a:cubicBezTo>
                  <a:cubicBezTo>
                    <a:pt x="457200" y="197929"/>
                    <a:pt x="419500" y="238192"/>
                    <a:pt x="362121" y="262261"/>
                  </a:cubicBezTo>
                  <a:cubicBezTo>
                    <a:pt x="341607" y="269995"/>
                    <a:pt x="320509" y="276084"/>
                    <a:pt x="299028" y="280473"/>
                  </a:cubicBezTo>
                  <a:cubicBezTo>
                    <a:pt x="278919" y="283998"/>
                    <a:pt x="258541" y="285764"/>
                    <a:pt x="238125" y="285750"/>
                  </a:cubicBezTo>
                  <a:cubicBezTo>
                    <a:pt x="117329" y="285750"/>
                    <a:pt x="19050" y="225933"/>
                    <a:pt x="19050" y="152400"/>
                  </a:cubicBezTo>
                  <a:cubicBezTo>
                    <a:pt x="19050" y="78867"/>
                    <a:pt x="117329" y="19050"/>
                    <a:pt x="238125" y="19050"/>
                  </a:cubicBezTo>
                  <a:close/>
                  <a:moveTo>
                    <a:pt x="466192" y="480593"/>
                  </a:moveTo>
                  <a:cubicBezTo>
                    <a:pt x="418662" y="505711"/>
                    <a:pt x="330184" y="552450"/>
                    <a:pt x="249174" y="552450"/>
                  </a:cubicBezTo>
                  <a:cubicBezTo>
                    <a:pt x="120139" y="552450"/>
                    <a:pt x="19050" y="488413"/>
                    <a:pt x="19050" y="406660"/>
                  </a:cubicBezTo>
                  <a:lnTo>
                    <a:pt x="19050" y="212103"/>
                  </a:lnTo>
                  <a:cubicBezTo>
                    <a:pt x="38517" y="239182"/>
                    <a:pt x="64808" y="260623"/>
                    <a:pt x="95250" y="274244"/>
                  </a:cubicBezTo>
                  <a:lnTo>
                    <a:pt x="95250" y="390525"/>
                  </a:lnTo>
                  <a:lnTo>
                    <a:pt x="114300" y="390525"/>
                  </a:lnTo>
                  <a:lnTo>
                    <a:pt x="114300" y="282531"/>
                  </a:lnTo>
                  <a:cubicBezTo>
                    <a:pt x="138831" y="291987"/>
                    <a:pt x="164418" y="298435"/>
                    <a:pt x="190500" y="301733"/>
                  </a:cubicBezTo>
                  <a:lnTo>
                    <a:pt x="190500" y="466725"/>
                  </a:lnTo>
                  <a:lnTo>
                    <a:pt x="209550" y="466725"/>
                  </a:lnTo>
                  <a:lnTo>
                    <a:pt x="209550" y="303667"/>
                  </a:lnTo>
                  <a:cubicBezTo>
                    <a:pt x="218932" y="304390"/>
                    <a:pt x="228448" y="304800"/>
                    <a:pt x="238125" y="304800"/>
                  </a:cubicBezTo>
                  <a:cubicBezTo>
                    <a:pt x="241830" y="304800"/>
                    <a:pt x="245507" y="304733"/>
                    <a:pt x="249174" y="304619"/>
                  </a:cubicBezTo>
                  <a:lnTo>
                    <a:pt x="249174" y="304800"/>
                  </a:lnTo>
                  <a:cubicBezTo>
                    <a:pt x="261416" y="304732"/>
                    <a:pt x="273638" y="303804"/>
                    <a:pt x="285750" y="302019"/>
                  </a:cubicBezTo>
                  <a:lnTo>
                    <a:pt x="285750" y="390525"/>
                  </a:lnTo>
                  <a:lnTo>
                    <a:pt x="304800" y="390525"/>
                  </a:lnTo>
                  <a:lnTo>
                    <a:pt x="304800" y="298714"/>
                  </a:lnTo>
                  <a:lnTo>
                    <a:pt x="306153" y="298437"/>
                  </a:lnTo>
                  <a:cubicBezTo>
                    <a:pt x="323975" y="295068"/>
                    <a:pt x="341475" y="290180"/>
                    <a:pt x="358464" y="283826"/>
                  </a:cubicBezTo>
                  <a:cubicBezTo>
                    <a:pt x="366084" y="281169"/>
                    <a:pt x="373637" y="278349"/>
                    <a:pt x="381000" y="275434"/>
                  </a:cubicBezTo>
                  <a:lnTo>
                    <a:pt x="381000" y="428625"/>
                  </a:lnTo>
                  <a:lnTo>
                    <a:pt x="400050" y="428625"/>
                  </a:lnTo>
                  <a:lnTo>
                    <a:pt x="400050" y="267529"/>
                  </a:lnTo>
                  <a:cubicBezTo>
                    <a:pt x="429701" y="254670"/>
                    <a:pt x="455762" y="240944"/>
                    <a:pt x="475145" y="230705"/>
                  </a:cubicBezTo>
                  <a:cubicBezTo>
                    <a:pt x="475517" y="230505"/>
                    <a:pt x="476250" y="230153"/>
                    <a:pt x="476250" y="230153"/>
                  </a:cubicBezTo>
                  <a:lnTo>
                    <a:pt x="476250" y="323850"/>
                  </a:lnTo>
                  <a:lnTo>
                    <a:pt x="495300" y="323850"/>
                  </a:lnTo>
                  <a:lnTo>
                    <a:pt x="495300" y="220637"/>
                  </a:lnTo>
                  <a:cubicBezTo>
                    <a:pt x="519755" y="209036"/>
                    <a:pt x="545274" y="199824"/>
                    <a:pt x="571500" y="193129"/>
                  </a:cubicBezTo>
                  <a:lnTo>
                    <a:pt x="571500" y="361950"/>
                  </a:lnTo>
                  <a:lnTo>
                    <a:pt x="590550" y="361950"/>
                  </a:lnTo>
                  <a:lnTo>
                    <a:pt x="590550" y="188843"/>
                  </a:lnTo>
                  <a:cubicBezTo>
                    <a:pt x="615627" y="183830"/>
                    <a:pt x="641187" y="181645"/>
                    <a:pt x="666750" y="182328"/>
                  </a:cubicBezTo>
                  <a:lnTo>
                    <a:pt x="666750" y="285750"/>
                  </a:lnTo>
                  <a:lnTo>
                    <a:pt x="685800" y="285750"/>
                  </a:lnTo>
                  <a:lnTo>
                    <a:pt x="685800" y="183394"/>
                  </a:lnTo>
                  <a:cubicBezTo>
                    <a:pt x="717634" y="186193"/>
                    <a:pt x="748925" y="193402"/>
                    <a:pt x="778774" y="204816"/>
                  </a:cubicBezTo>
                  <a:cubicBezTo>
                    <a:pt x="750404" y="241712"/>
                    <a:pt x="734758" y="286808"/>
                    <a:pt x="734178" y="333346"/>
                  </a:cubicBezTo>
                  <a:cubicBezTo>
                    <a:pt x="734779" y="372707"/>
                    <a:pt x="744779" y="411353"/>
                    <a:pt x="763343" y="446065"/>
                  </a:cubicBezTo>
                  <a:cubicBezTo>
                    <a:pt x="666607" y="415890"/>
                    <a:pt x="566880" y="427377"/>
                    <a:pt x="466192" y="480593"/>
                  </a:cubicBezTo>
                  <a:close/>
                  <a:moveTo>
                    <a:pt x="819150" y="467849"/>
                  </a:moveTo>
                  <a:cubicBezTo>
                    <a:pt x="819155" y="467896"/>
                    <a:pt x="819121" y="467938"/>
                    <a:pt x="819074" y="467943"/>
                  </a:cubicBezTo>
                  <a:cubicBezTo>
                    <a:pt x="819058" y="467945"/>
                    <a:pt x="819040" y="467942"/>
                    <a:pt x="819026" y="467935"/>
                  </a:cubicBezTo>
                  <a:lnTo>
                    <a:pt x="808120" y="463010"/>
                  </a:lnTo>
                  <a:cubicBezTo>
                    <a:pt x="802519" y="460486"/>
                    <a:pt x="796900" y="458248"/>
                    <a:pt x="791280" y="455971"/>
                  </a:cubicBezTo>
                  <a:cubicBezTo>
                    <a:pt x="767439" y="419420"/>
                    <a:pt x="754247" y="376953"/>
                    <a:pt x="753180" y="333327"/>
                  </a:cubicBezTo>
                  <a:cubicBezTo>
                    <a:pt x="754014" y="289976"/>
                    <a:pt x="768989" y="248084"/>
                    <a:pt x="795823" y="214027"/>
                  </a:cubicBezTo>
                  <a:lnTo>
                    <a:pt x="799233" y="213208"/>
                  </a:lnTo>
                  <a:lnTo>
                    <a:pt x="819150" y="222190"/>
                  </a:lnTo>
                  <a:close/>
                </a:path>
              </a:pathLst>
            </a:custGeom>
            <a:grpFill/>
            <a:ln w="25400" cap="flat">
              <a:solidFill>
                <a:schemeClr val="tx2"/>
              </a:solidFill>
              <a:prstDash val="solid"/>
              <a:miter/>
            </a:ln>
          </p:spPr>
          <p:txBody>
            <a:bodyPr rtlCol="0" anchor="ctr"/>
            <a:lstStyle/>
            <a:p>
              <a:endParaRPr lang="en-US"/>
            </a:p>
          </p:txBody>
        </p:sp>
      </p:grpSp>
      <p:grpSp>
        <p:nvGrpSpPr>
          <p:cNvPr id="105" name="Gruppieren 104">
            <a:extLst>
              <a:ext uri="{FF2B5EF4-FFF2-40B4-BE49-F238E27FC236}">
                <a16:creationId xmlns:a16="http://schemas.microsoft.com/office/drawing/2014/main" id="{AFB87480-BF5D-468A-BB83-FA30FF495A6D}"/>
              </a:ext>
            </a:extLst>
          </p:cNvPr>
          <p:cNvGrpSpPr/>
          <p:nvPr/>
        </p:nvGrpSpPr>
        <p:grpSpPr>
          <a:xfrm>
            <a:off x="9190907" y="1420874"/>
            <a:ext cx="933900" cy="1323439"/>
            <a:chOff x="8430491" y="2303343"/>
            <a:chExt cx="1119560" cy="1586538"/>
          </a:xfrm>
        </p:grpSpPr>
        <p:sp>
          <p:nvSpPr>
            <p:cNvPr id="103" name="Grafik 4" descr="Tabelle mit einfarbiger Füllung">
              <a:extLst>
                <a:ext uri="{FF2B5EF4-FFF2-40B4-BE49-F238E27FC236}">
                  <a16:creationId xmlns:a16="http://schemas.microsoft.com/office/drawing/2014/main" id="{936E6B48-059F-49DE-B26D-5B6C618DC20B}"/>
                </a:ext>
              </a:extLst>
            </p:cNvPr>
            <p:cNvSpPr/>
            <p:nvPr/>
          </p:nvSpPr>
          <p:spPr>
            <a:xfrm>
              <a:off x="8430491" y="2738592"/>
              <a:ext cx="1070092" cy="778358"/>
            </a:xfrm>
            <a:custGeom>
              <a:avLst/>
              <a:gdLst>
                <a:gd name="connsiteX0" fmla="*/ 704850 w 762000"/>
                <a:gd name="connsiteY0" fmla="*/ 171450 h 533400"/>
                <a:gd name="connsiteX1" fmla="*/ 514350 w 762000"/>
                <a:gd name="connsiteY1" fmla="*/ 171450 h 533400"/>
                <a:gd name="connsiteX2" fmla="*/ 514350 w 762000"/>
                <a:gd name="connsiteY2" fmla="*/ 57150 h 533400"/>
                <a:gd name="connsiteX3" fmla="*/ 704850 w 762000"/>
                <a:gd name="connsiteY3" fmla="*/ 57150 h 533400"/>
                <a:gd name="connsiteX4" fmla="*/ 704850 w 762000"/>
                <a:gd name="connsiteY4" fmla="*/ 171450 h 533400"/>
                <a:gd name="connsiteX5" fmla="*/ 704850 w 762000"/>
                <a:gd name="connsiteY5" fmla="*/ 323850 h 533400"/>
                <a:gd name="connsiteX6" fmla="*/ 514350 w 762000"/>
                <a:gd name="connsiteY6" fmla="*/ 323850 h 533400"/>
                <a:gd name="connsiteX7" fmla="*/ 514350 w 762000"/>
                <a:gd name="connsiteY7" fmla="*/ 209550 h 533400"/>
                <a:gd name="connsiteX8" fmla="*/ 704850 w 762000"/>
                <a:gd name="connsiteY8" fmla="*/ 209550 h 533400"/>
                <a:gd name="connsiteX9" fmla="*/ 704850 w 762000"/>
                <a:gd name="connsiteY9" fmla="*/ 323850 h 533400"/>
                <a:gd name="connsiteX10" fmla="*/ 704850 w 762000"/>
                <a:gd name="connsiteY10" fmla="*/ 476250 h 533400"/>
                <a:gd name="connsiteX11" fmla="*/ 514350 w 762000"/>
                <a:gd name="connsiteY11" fmla="*/ 476250 h 533400"/>
                <a:gd name="connsiteX12" fmla="*/ 514350 w 762000"/>
                <a:gd name="connsiteY12" fmla="*/ 361950 h 533400"/>
                <a:gd name="connsiteX13" fmla="*/ 704850 w 762000"/>
                <a:gd name="connsiteY13" fmla="*/ 361950 h 533400"/>
                <a:gd name="connsiteX14" fmla="*/ 704850 w 762000"/>
                <a:gd name="connsiteY14" fmla="*/ 476250 h 533400"/>
                <a:gd name="connsiteX15" fmla="*/ 285750 w 762000"/>
                <a:gd name="connsiteY15" fmla="*/ 476250 h 533400"/>
                <a:gd name="connsiteX16" fmla="*/ 285750 w 762000"/>
                <a:gd name="connsiteY16" fmla="*/ 361950 h 533400"/>
                <a:gd name="connsiteX17" fmla="*/ 476250 w 762000"/>
                <a:gd name="connsiteY17" fmla="*/ 361950 h 533400"/>
                <a:gd name="connsiteX18" fmla="*/ 476250 w 762000"/>
                <a:gd name="connsiteY18" fmla="*/ 476250 h 533400"/>
                <a:gd name="connsiteX19" fmla="*/ 285750 w 762000"/>
                <a:gd name="connsiteY19" fmla="*/ 476250 h 533400"/>
                <a:gd name="connsiteX20" fmla="*/ 57150 w 762000"/>
                <a:gd name="connsiteY20" fmla="*/ 476250 h 533400"/>
                <a:gd name="connsiteX21" fmla="*/ 57150 w 762000"/>
                <a:gd name="connsiteY21" fmla="*/ 361950 h 533400"/>
                <a:gd name="connsiteX22" fmla="*/ 247650 w 762000"/>
                <a:gd name="connsiteY22" fmla="*/ 361950 h 533400"/>
                <a:gd name="connsiteX23" fmla="*/ 247650 w 762000"/>
                <a:gd name="connsiteY23" fmla="*/ 476250 h 533400"/>
                <a:gd name="connsiteX24" fmla="*/ 57150 w 762000"/>
                <a:gd name="connsiteY24" fmla="*/ 476250 h 533400"/>
                <a:gd name="connsiteX25" fmla="*/ 57150 w 762000"/>
                <a:gd name="connsiteY25" fmla="*/ 209550 h 533400"/>
                <a:gd name="connsiteX26" fmla="*/ 247650 w 762000"/>
                <a:gd name="connsiteY26" fmla="*/ 209550 h 533400"/>
                <a:gd name="connsiteX27" fmla="*/ 247650 w 762000"/>
                <a:gd name="connsiteY27" fmla="*/ 323850 h 533400"/>
                <a:gd name="connsiteX28" fmla="*/ 57150 w 762000"/>
                <a:gd name="connsiteY28" fmla="*/ 323850 h 533400"/>
                <a:gd name="connsiteX29" fmla="*/ 57150 w 762000"/>
                <a:gd name="connsiteY29" fmla="*/ 209550 h 533400"/>
                <a:gd name="connsiteX30" fmla="*/ 57150 w 762000"/>
                <a:gd name="connsiteY30" fmla="*/ 57150 h 533400"/>
                <a:gd name="connsiteX31" fmla="*/ 247650 w 762000"/>
                <a:gd name="connsiteY31" fmla="*/ 57150 h 533400"/>
                <a:gd name="connsiteX32" fmla="*/ 247650 w 762000"/>
                <a:gd name="connsiteY32" fmla="*/ 171450 h 533400"/>
                <a:gd name="connsiteX33" fmla="*/ 57150 w 762000"/>
                <a:gd name="connsiteY33" fmla="*/ 171450 h 533400"/>
                <a:gd name="connsiteX34" fmla="*/ 57150 w 762000"/>
                <a:gd name="connsiteY34" fmla="*/ 57150 h 533400"/>
                <a:gd name="connsiteX35" fmla="*/ 476250 w 762000"/>
                <a:gd name="connsiteY35" fmla="*/ 209550 h 533400"/>
                <a:gd name="connsiteX36" fmla="*/ 476250 w 762000"/>
                <a:gd name="connsiteY36" fmla="*/ 323850 h 533400"/>
                <a:gd name="connsiteX37" fmla="*/ 285750 w 762000"/>
                <a:gd name="connsiteY37" fmla="*/ 323850 h 533400"/>
                <a:gd name="connsiteX38" fmla="*/ 285750 w 762000"/>
                <a:gd name="connsiteY38" fmla="*/ 209550 h 533400"/>
                <a:gd name="connsiteX39" fmla="*/ 476250 w 762000"/>
                <a:gd name="connsiteY39" fmla="*/ 209550 h 533400"/>
                <a:gd name="connsiteX40" fmla="*/ 476250 w 762000"/>
                <a:gd name="connsiteY40" fmla="*/ 57150 h 533400"/>
                <a:gd name="connsiteX41" fmla="*/ 476250 w 762000"/>
                <a:gd name="connsiteY41" fmla="*/ 171450 h 533400"/>
                <a:gd name="connsiteX42" fmla="*/ 285750 w 762000"/>
                <a:gd name="connsiteY42" fmla="*/ 171450 h 533400"/>
                <a:gd name="connsiteX43" fmla="*/ 285750 w 762000"/>
                <a:gd name="connsiteY43" fmla="*/ 57150 h 533400"/>
                <a:gd name="connsiteX44" fmla="*/ 476250 w 762000"/>
                <a:gd name="connsiteY44" fmla="*/ 57150 h 533400"/>
                <a:gd name="connsiteX45" fmla="*/ 0 w 762000"/>
                <a:gd name="connsiteY45" fmla="*/ 0 h 533400"/>
                <a:gd name="connsiteX46" fmla="*/ 0 w 762000"/>
                <a:gd name="connsiteY46" fmla="*/ 533400 h 533400"/>
                <a:gd name="connsiteX47" fmla="*/ 762000 w 762000"/>
                <a:gd name="connsiteY47" fmla="*/ 533400 h 533400"/>
                <a:gd name="connsiteX48" fmla="*/ 762000 w 762000"/>
                <a:gd name="connsiteY48" fmla="*/ 0 h 533400"/>
                <a:gd name="connsiteX49" fmla="*/ 0 w 762000"/>
                <a:gd name="connsiteY49"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762000" h="533400">
                  <a:moveTo>
                    <a:pt x="704850" y="171450"/>
                  </a:moveTo>
                  <a:lnTo>
                    <a:pt x="514350" y="171450"/>
                  </a:lnTo>
                  <a:lnTo>
                    <a:pt x="514350" y="57150"/>
                  </a:lnTo>
                  <a:lnTo>
                    <a:pt x="704850" y="57150"/>
                  </a:lnTo>
                  <a:lnTo>
                    <a:pt x="704850" y="171450"/>
                  </a:lnTo>
                  <a:close/>
                  <a:moveTo>
                    <a:pt x="704850" y="323850"/>
                  </a:moveTo>
                  <a:lnTo>
                    <a:pt x="514350" y="323850"/>
                  </a:lnTo>
                  <a:lnTo>
                    <a:pt x="514350" y="209550"/>
                  </a:lnTo>
                  <a:lnTo>
                    <a:pt x="704850" y="209550"/>
                  </a:lnTo>
                  <a:lnTo>
                    <a:pt x="704850" y="323850"/>
                  </a:lnTo>
                  <a:close/>
                  <a:moveTo>
                    <a:pt x="704850" y="476250"/>
                  </a:moveTo>
                  <a:lnTo>
                    <a:pt x="514350" y="476250"/>
                  </a:lnTo>
                  <a:lnTo>
                    <a:pt x="514350" y="361950"/>
                  </a:lnTo>
                  <a:lnTo>
                    <a:pt x="704850" y="361950"/>
                  </a:lnTo>
                  <a:lnTo>
                    <a:pt x="704850" y="476250"/>
                  </a:lnTo>
                  <a:close/>
                  <a:moveTo>
                    <a:pt x="285750" y="476250"/>
                  </a:moveTo>
                  <a:lnTo>
                    <a:pt x="285750" y="361950"/>
                  </a:lnTo>
                  <a:lnTo>
                    <a:pt x="476250" y="361950"/>
                  </a:lnTo>
                  <a:lnTo>
                    <a:pt x="476250" y="476250"/>
                  </a:lnTo>
                  <a:lnTo>
                    <a:pt x="285750" y="476250"/>
                  </a:lnTo>
                  <a:close/>
                  <a:moveTo>
                    <a:pt x="57150" y="476250"/>
                  </a:moveTo>
                  <a:lnTo>
                    <a:pt x="57150" y="361950"/>
                  </a:lnTo>
                  <a:lnTo>
                    <a:pt x="247650" y="361950"/>
                  </a:lnTo>
                  <a:lnTo>
                    <a:pt x="247650" y="476250"/>
                  </a:lnTo>
                  <a:lnTo>
                    <a:pt x="57150" y="476250"/>
                  </a:lnTo>
                  <a:close/>
                  <a:moveTo>
                    <a:pt x="57150" y="209550"/>
                  </a:moveTo>
                  <a:lnTo>
                    <a:pt x="247650" y="209550"/>
                  </a:lnTo>
                  <a:lnTo>
                    <a:pt x="247650" y="323850"/>
                  </a:lnTo>
                  <a:lnTo>
                    <a:pt x="57150" y="323850"/>
                  </a:lnTo>
                  <a:lnTo>
                    <a:pt x="57150" y="209550"/>
                  </a:lnTo>
                  <a:close/>
                  <a:moveTo>
                    <a:pt x="57150" y="57150"/>
                  </a:moveTo>
                  <a:lnTo>
                    <a:pt x="247650" y="57150"/>
                  </a:lnTo>
                  <a:lnTo>
                    <a:pt x="247650" y="171450"/>
                  </a:lnTo>
                  <a:lnTo>
                    <a:pt x="57150" y="171450"/>
                  </a:lnTo>
                  <a:lnTo>
                    <a:pt x="57150" y="57150"/>
                  </a:lnTo>
                  <a:close/>
                  <a:moveTo>
                    <a:pt x="476250" y="209550"/>
                  </a:moveTo>
                  <a:lnTo>
                    <a:pt x="476250" y="323850"/>
                  </a:lnTo>
                  <a:lnTo>
                    <a:pt x="285750" y="323850"/>
                  </a:lnTo>
                  <a:lnTo>
                    <a:pt x="285750" y="209550"/>
                  </a:lnTo>
                  <a:lnTo>
                    <a:pt x="476250" y="209550"/>
                  </a:lnTo>
                  <a:close/>
                  <a:moveTo>
                    <a:pt x="476250" y="57150"/>
                  </a:moveTo>
                  <a:lnTo>
                    <a:pt x="476250" y="171450"/>
                  </a:lnTo>
                  <a:lnTo>
                    <a:pt x="285750" y="171450"/>
                  </a:lnTo>
                  <a:lnTo>
                    <a:pt x="285750" y="57150"/>
                  </a:lnTo>
                  <a:lnTo>
                    <a:pt x="476250" y="57150"/>
                  </a:lnTo>
                  <a:close/>
                  <a:moveTo>
                    <a:pt x="0" y="0"/>
                  </a:moveTo>
                  <a:lnTo>
                    <a:pt x="0" y="533400"/>
                  </a:lnTo>
                  <a:lnTo>
                    <a:pt x="762000" y="533400"/>
                  </a:lnTo>
                  <a:lnTo>
                    <a:pt x="762000" y="0"/>
                  </a:lnTo>
                  <a:lnTo>
                    <a:pt x="0" y="0"/>
                  </a:lnTo>
                  <a:close/>
                </a:path>
              </a:pathLst>
            </a:custGeom>
            <a:solidFill>
              <a:schemeClr val="accent5">
                <a:alpha val="50000"/>
              </a:schemeClr>
            </a:solidFill>
            <a:ln w="9525" cap="flat">
              <a:noFill/>
              <a:prstDash val="solid"/>
              <a:miter/>
            </a:ln>
          </p:spPr>
          <p:txBody>
            <a:bodyPr rtlCol="0" anchor="ctr"/>
            <a:lstStyle/>
            <a:p>
              <a:endParaRPr lang="de-DE" sz="1400"/>
            </a:p>
          </p:txBody>
        </p:sp>
        <p:sp>
          <p:nvSpPr>
            <p:cNvPr id="104" name="Textfeld 103">
              <a:extLst>
                <a:ext uri="{FF2B5EF4-FFF2-40B4-BE49-F238E27FC236}">
                  <a16:creationId xmlns:a16="http://schemas.microsoft.com/office/drawing/2014/main" id="{2C415752-E575-4D58-BE19-45E3DBF61871}"/>
                </a:ext>
              </a:extLst>
            </p:cNvPr>
            <p:cNvSpPr txBox="1"/>
            <p:nvPr/>
          </p:nvSpPr>
          <p:spPr>
            <a:xfrm>
              <a:off x="8663773" y="2303343"/>
              <a:ext cx="886278" cy="1586538"/>
            </a:xfrm>
            <a:prstGeom prst="rect">
              <a:avLst/>
            </a:prstGeom>
            <a:noFill/>
          </p:spPr>
          <p:txBody>
            <a:bodyPr wrap="none" rtlCol="0">
              <a:spAutoFit/>
            </a:bodyPr>
            <a:lstStyle/>
            <a:p>
              <a:r>
                <a:rPr lang="de-DE" sz="8000" dirty="0">
                  <a:ln w="38100">
                    <a:solidFill>
                      <a:schemeClr val="bg1"/>
                    </a:solidFill>
                  </a:ln>
                  <a:solidFill>
                    <a:schemeClr val="accent5"/>
                  </a:solidFill>
                  <a:effectLst/>
                  <a:latin typeface="Source Sans Pro Black" panose="020B0803030403020204" pitchFamily="34" charset="0"/>
                  <a:ea typeface="Source Sans Pro Black" panose="020B0803030403020204" pitchFamily="34" charset="0"/>
                </a:rPr>
                <a:t>3</a:t>
              </a:r>
            </a:p>
          </p:txBody>
        </p:sp>
      </p:grpSp>
      <p:grpSp>
        <p:nvGrpSpPr>
          <p:cNvPr id="109" name="Gruppieren 108">
            <a:extLst>
              <a:ext uri="{FF2B5EF4-FFF2-40B4-BE49-F238E27FC236}">
                <a16:creationId xmlns:a16="http://schemas.microsoft.com/office/drawing/2014/main" id="{3D9ADA72-5BB9-4028-9351-53FCE171D897}"/>
              </a:ext>
            </a:extLst>
          </p:cNvPr>
          <p:cNvGrpSpPr/>
          <p:nvPr/>
        </p:nvGrpSpPr>
        <p:grpSpPr>
          <a:xfrm>
            <a:off x="9190906" y="3579991"/>
            <a:ext cx="926812" cy="1323439"/>
            <a:chOff x="8430491" y="2303343"/>
            <a:chExt cx="1111063" cy="1586538"/>
          </a:xfrm>
        </p:grpSpPr>
        <p:sp>
          <p:nvSpPr>
            <p:cNvPr id="110" name="Grafik 4" descr="Tabelle mit einfarbiger Füllung">
              <a:extLst>
                <a:ext uri="{FF2B5EF4-FFF2-40B4-BE49-F238E27FC236}">
                  <a16:creationId xmlns:a16="http://schemas.microsoft.com/office/drawing/2014/main" id="{E7CF6B62-560D-4B1D-8062-5B243E226847}"/>
                </a:ext>
              </a:extLst>
            </p:cNvPr>
            <p:cNvSpPr/>
            <p:nvPr/>
          </p:nvSpPr>
          <p:spPr>
            <a:xfrm>
              <a:off x="8430491" y="2738592"/>
              <a:ext cx="1070092" cy="778358"/>
            </a:xfrm>
            <a:custGeom>
              <a:avLst/>
              <a:gdLst>
                <a:gd name="connsiteX0" fmla="*/ 704850 w 762000"/>
                <a:gd name="connsiteY0" fmla="*/ 171450 h 533400"/>
                <a:gd name="connsiteX1" fmla="*/ 514350 w 762000"/>
                <a:gd name="connsiteY1" fmla="*/ 171450 h 533400"/>
                <a:gd name="connsiteX2" fmla="*/ 514350 w 762000"/>
                <a:gd name="connsiteY2" fmla="*/ 57150 h 533400"/>
                <a:gd name="connsiteX3" fmla="*/ 704850 w 762000"/>
                <a:gd name="connsiteY3" fmla="*/ 57150 h 533400"/>
                <a:gd name="connsiteX4" fmla="*/ 704850 w 762000"/>
                <a:gd name="connsiteY4" fmla="*/ 171450 h 533400"/>
                <a:gd name="connsiteX5" fmla="*/ 704850 w 762000"/>
                <a:gd name="connsiteY5" fmla="*/ 323850 h 533400"/>
                <a:gd name="connsiteX6" fmla="*/ 514350 w 762000"/>
                <a:gd name="connsiteY6" fmla="*/ 323850 h 533400"/>
                <a:gd name="connsiteX7" fmla="*/ 514350 w 762000"/>
                <a:gd name="connsiteY7" fmla="*/ 209550 h 533400"/>
                <a:gd name="connsiteX8" fmla="*/ 704850 w 762000"/>
                <a:gd name="connsiteY8" fmla="*/ 209550 h 533400"/>
                <a:gd name="connsiteX9" fmla="*/ 704850 w 762000"/>
                <a:gd name="connsiteY9" fmla="*/ 323850 h 533400"/>
                <a:gd name="connsiteX10" fmla="*/ 704850 w 762000"/>
                <a:gd name="connsiteY10" fmla="*/ 476250 h 533400"/>
                <a:gd name="connsiteX11" fmla="*/ 514350 w 762000"/>
                <a:gd name="connsiteY11" fmla="*/ 476250 h 533400"/>
                <a:gd name="connsiteX12" fmla="*/ 514350 w 762000"/>
                <a:gd name="connsiteY12" fmla="*/ 361950 h 533400"/>
                <a:gd name="connsiteX13" fmla="*/ 704850 w 762000"/>
                <a:gd name="connsiteY13" fmla="*/ 361950 h 533400"/>
                <a:gd name="connsiteX14" fmla="*/ 704850 w 762000"/>
                <a:gd name="connsiteY14" fmla="*/ 476250 h 533400"/>
                <a:gd name="connsiteX15" fmla="*/ 285750 w 762000"/>
                <a:gd name="connsiteY15" fmla="*/ 476250 h 533400"/>
                <a:gd name="connsiteX16" fmla="*/ 285750 w 762000"/>
                <a:gd name="connsiteY16" fmla="*/ 361950 h 533400"/>
                <a:gd name="connsiteX17" fmla="*/ 476250 w 762000"/>
                <a:gd name="connsiteY17" fmla="*/ 361950 h 533400"/>
                <a:gd name="connsiteX18" fmla="*/ 476250 w 762000"/>
                <a:gd name="connsiteY18" fmla="*/ 476250 h 533400"/>
                <a:gd name="connsiteX19" fmla="*/ 285750 w 762000"/>
                <a:gd name="connsiteY19" fmla="*/ 476250 h 533400"/>
                <a:gd name="connsiteX20" fmla="*/ 57150 w 762000"/>
                <a:gd name="connsiteY20" fmla="*/ 476250 h 533400"/>
                <a:gd name="connsiteX21" fmla="*/ 57150 w 762000"/>
                <a:gd name="connsiteY21" fmla="*/ 361950 h 533400"/>
                <a:gd name="connsiteX22" fmla="*/ 247650 w 762000"/>
                <a:gd name="connsiteY22" fmla="*/ 361950 h 533400"/>
                <a:gd name="connsiteX23" fmla="*/ 247650 w 762000"/>
                <a:gd name="connsiteY23" fmla="*/ 476250 h 533400"/>
                <a:gd name="connsiteX24" fmla="*/ 57150 w 762000"/>
                <a:gd name="connsiteY24" fmla="*/ 476250 h 533400"/>
                <a:gd name="connsiteX25" fmla="*/ 57150 w 762000"/>
                <a:gd name="connsiteY25" fmla="*/ 209550 h 533400"/>
                <a:gd name="connsiteX26" fmla="*/ 247650 w 762000"/>
                <a:gd name="connsiteY26" fmla="*/ 209550 h 533400"/>
                <a:gd name="connsiteX27" fmla="*/ 247650 w 762000"/>
                <a:gd name="connsiteY27" fmla="*/ 323850 h 533400"/>
                <a:gd name="connsiteX28" fmla="*/ 57150 w 762000"/>
                <a:gd name="connsiteY28" fmla="*/ 323850 h 533400"/>
                <a:gd name="connsiteX29" fmla="*/ 57150 w 762000"/>
                <a:gd name="connsiteY29" fmla="*/ 209550 h 533400"/>
                <a:gd name="connsiteX30" fmla="*/ 57150 w 762000"/>
                <a:gd name="connsiteY30" fmla="*/ 57150 h 533400"/>
                <a:gd name="connsiteX31" fmla="*/ 247650 w 762000"/>
                <a:gd name="connsiteY31" fmla="*/ 57150 h 533400"/>
                <a:gd name="connsiteX32" fmla="*/ 247650 w 762000"/>
                <a:gd name="connsiteY32" fmla="*/ 171450 h 533400"/>
                <a:gd name="connsiteX33" fmla="*/ 57150 w 762000"/>
                <a:gd name="connsiteY33" fmla="*/ 171450 h 533400"/>
                <a:gd name="connsiteX34" fmla="*/ 57150 w 762000"/>
                <a:gd name="connsiteY34" fmla="*/ 57150 h 533400"/>
                <a:gd name="connsiteX35" fmla="*/ 476250 w 762000"/>
                <a:gd name="connsiteY35" fmla="*/ 209550 h 533400"/>
                <a:gd name="connsiteX36" fmla="*/ 476250 w 762000"/>
                <a:gd name="connsiteY36" fmla="*/ 323850 h 533400"/>
                <a:gd name="connsiteX37" fmla="*/ 285750 w 762000"/>
                <a:gd name="connsiteY37" fmla="*/ 323850 h 533400"/>
                <a:gd name="connsiteX38" fmla="*/ 285750 w 762000"/>
                <a:gd name="connsiteY38" fmla="*/ 209550 h 533400"/>
                <a:gd name="connsiteX39" fmla="*/ 476250 w 762000"/>
                <a:gd name="connsiteY39" fmla="*/ 209550 h 533400"/>
                <a:gd name="connsiteX40" fmla="*/ 476250 w 762000"/>
                <a:gd name="connsiteY40" fmla="*/ 57150 h 533400"/>
                <a:gd name="connsiteX41" fmla="*/ 476250 w 762000"/>
                <a:gd name="connsiteY41" fmla="*/ 171450 h 533400"/>
                <a:gd name="connsiteX42" fmla="*/ 285750 w 762000"/>
                <a:gd name="connsiteY42" fmla="*/ 171450 h 533400"/>
                <a:gd name="connsiteX43" fmla="*/ 285750 w 762000"/>
                <a:gd name="connsiteY43" fmla="*/ 57150 h 533400"/>
                <a:gd name="connsiteX44" fmla="*/ 476250 w 762000"/>
                <a:gd name="connsiteY44" fmla="*/ 57150 h 533400"/>
                <a:gd name="connsiteX45" fmla="*/ 0 w 762000"/>
                <a:gd name="connsiteY45" fmla="*/ 0 h 533400"/>
                <a:gd name="connsiteX46" fmla="*/ 0 w 762000"/>
                <a:gd name="connsiteY46" fmla="*/ 533400 h 533400"/>
                <a:gd name="connsiteX47" fmla="*/ 762000 w 762000"/>
                <a:gd name="connsiteY47" fmla="*/ 533400 h 533400"/>
                <a:gd name="connsiteX48" fmla="*/ 762000 w 762000"/>
                <a:gd name="connsiteY48" fmla="*/ 0 h 533400"/>
                <a:gd name="connsiteX49" fmla="*/ 0 w 762000"/>
                <a:gd name="connsiteY49"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762000" h="533400">
                  <a:moveTo>
                    <a:pt x="704850" y="171450"/>
                  </a:moveTo>
                  <a:lnTo>
                    <a:pt x="514350" y="171450"/>
                  </a:lnTo>
                  <a:lnTo>
                    <a:pt x="514350" y="57150"/>
                  </a:lnTo>
                  <a:lnTo>
                    <a:pt x="704850" y="57150"/>
                  </a:lnTo>
                  <a:lnTo>
                    <a:pt x="704850" y="171450"/>
                  </a:lnTo>
                  <a:close/>
                  <a:moveTo>
                    <a:pt x="704850" y="323850"/>
                  </a:moveTo>
                  <a:lnTo>
                    <a:pt x="514350" y="323850"/>
                  </a:lnTo>
                  <a:lnTo>
                    <a:pt x="514350" y="209550"/>
                  </a:lnTo>
                  <a:lnTo>
                    <a:pt x="704850" y="209550"/>
                  </a:lnTo>
                  <a:lnTo>
                    <a:pt x="704850" y="323850"/>
                  </a:lnTo>
                  <a:close/>
                  <a:moveTo>
                    <a:pt x="704850" y="476250"/>
                  </a:moveTo>
                  <a:lnTo>
                    <a:pt x="514350" y="476250"/>
                  </a:lnTo>
                  <a:lnTo>
                    <a:pt x="514350" y="361950"/>
                  </a:lnTo>
                  <a:lnTo>
                    <a:pt x="704850" y="361950"/>
                  </a:lnTo>
                  <a:lnTo>
                    <a:pt x="704850" y="476250"/>
                  </a:lnTo>
                  <a:close/>
                  <a:moveTo>
                    <a:pt x="285750" y="476250"/>
                  </a:moveTo>
                  <a:lnTo>
                    <a:pt x="285750" y="361950"/>
                  </a:lnTo>
                  <a:lnTo>
                    <a:pt x="476250" y="361950"/>
                  </a:lnTo>
                  <a:lnTo>
                    <a:pt x="476250" y="476250"/>
                  </a:lnTo>
                  <a:lnTo>
                    <a:pt x="285750" y="476250"/>
                  </a:lnTo>
                  <a:close/>
                  <a:moveTo>
                    <a:pt x="57150" y="476250"/>
                  </a:moveTo>
                  <a:lnTo>
                    <a:pt x="57150" y="361950"/>
                  </a:lnTo>
                  <a:lnTo>
                    <a:pt x="247650" y="361950"/>
                  </a:lnTo>
                  <a:lnTo>
                    <a:pt x="247650" y="476250"/>
                  </a:lnTo>
                  <a:lnTo>
                    <a:pt x="57150" y="476250"/>
                  </a:lnTo>
                  <a:close/>
                  <a:moveTo>
                    <a:pt x="57150" y="209550"/>
                  </a:moveTo>
                  <a:lnTo>
                    <a:pt x="247650" y="209550"/>
                  </a:lnTo>
                  <a:lnTo>
                    <a:pt x="247650" y="323850"/>
                  </a:lnTo>
                  <a:lnTo>
                    <a:pt x="57150" y="323850"/>
                  </a:lnTo>
                  <a:lnTo>
                    <a:pt x="57150" y="209550"/>
                  </a:lnTo>
                  <a:close/>
                  <a:moveTo>
                    <a:pt x="57150" y="57150"/>
                  </a:moveTo>
                  <a:lnTo>
                    <a:pt x="247650" y="57150"/>
                  </a:lnTo>
                  <a:lnTo>
                    <a:pt x="247650" y="171450"/>
                  </a:lnTo>
                  <a:lnTo>
                    <a:pt x="57150" y="171450"/>
                  </a:lnTo>
                  <a:lnTo>
                    <a:pt x="57150" y="57150"/>
                  </a:lnTo>
                  <a:close/>
                  <a:moveTo>
                    <a:pt x="476250" y="209550"/>
                  </a:moveTo>
                  <a:lnTo>
                    <a:pt x="476250" y="323850"/>
                  </a:lnTo>
                  <a:lnTo>
                    <a:pt x="285750" y="323850"/>
                  </a:lnTo>
                  <a:lnTo>
                    <a:pt x="285750" y="209550"/>
                  </a:lnTo>
                  <a:lnTo>
                    <a:pt x="476250" y="209550"/>
                  </a:lnTo>
                  <a:close/>
                  <a:moveTo>
                    <a:pt x="476250" y="57150"/>
                  </a:moveTo>
                  <a:lnTo>
                    <a:pt x="476250" y="171450"/>
                  </a:lnTo>
                  <a:lnTo>
                    <a:pt x="285750" y="171450"/>
                  </a:lnTo>
                  <a:lnTo>
                    <a:pt x="285750" y="57150"/>
                  </a:lnTo>
                  <a:lnTo>
                    <a:pt x="476250" y="57150"/>
                  </a:lnTo>
                  <a:close/>
                  <a:moveTo>
                    <a:pt x="0" y="0"/>
                  </a:moveTo>
                  <a:lnTo>
                    <a:pt x="0" y="533400"/>
                  </a:lnTo>
                  <a:lnTo>
                    <a:pt x="762000" y="533400"/>
                  </a:lnTo>
                  <a:lnTo>
                    <a:pt x="762000" y="0"/>
                  </a:lnTo>
                  <a:lnTo>
                    <a:pt x="0" y="0"/>
                  </a:lnTo>
                  <a:close/>
                </a:path>
              </a:pathLst>
            </a:custGeom>
            <a:solidFill>
              <a:schemeClr val="accent6">
                <a:alpha val="50000"/>
              </a:schemeClr>
            </a:solidFill>
            <a:ln w="9525" cap="flat">
              <a:noFill/>
              <a:prstDash val="solid"/>
              <a:miter/>
            </a:ln>
          </p:spPr>
          <p:txBody>
            <a:bodyPr rtlCol="0" anchor="ctr"/>
            <a:lstStyle/>
            <a:p>
              <a:endParaRPr lang="de-DE" sz="1400"/>
            </a:p>
          </p:txBody>
        </p:sp>
        <p:sp>
          <p:nvSpPr>
            <p:cNvPr id="111" name="Textfeld 110">
              <a:extLst>
                <a:ext uri="{FF2B5EF4-FFF2-40B4-BE49-F238E27FC236}">
                  <a16:creationId xmlns:a16="http://schemas.microsoft.com/office/drawing/2014/main" id="{8230E4BB-15D2-416E-B103-2CF122A39BAF}"/>
                </a:ext>
              </a:extLst>
            </p:cNvPr>
            <p:cNvSpPr txBox="1"/>
            <p:nvPr/>
          </p:nvSpPr>
          <p:spPr>
            <a:xfrm>
              <a:off x="8655276" y="2303343"/>
              <a:ext cx="886278" cy="1586538"/>
            </a:xfrm>
            <a:prstGeom prst="rect">
              <a:avLst/>
            </a:prstGeom>
            <a:noFill/>
          </p:spPr>
          <p:txBody>
            <a:bodyPr wrap="none" rtlCol="0">
              <a:spAutoFit/>
            </a:bodyPr>
            <a:lstStyle/>
            <a:p>
              <a:r>
                <a:rPr lang="de-DE" sz="8000" dirty="0">
                  <a:ln w="38100">
                    <a:solidFill>
                      <a:schemeClr val="bg1"/>
                    </a:solidFill>
                  </a:ln>
                  <a:solidFill>
                    <a:schemeClr val="accent6"/>
                  </a:solidFill>
                  <a:effectLst/>
                  <a:latin typeface="Source Sans Pro Black" panose="020B0803030403020204" pitchFamily="34" charset="0"/>
                  <a:ea typeface="Source Sans Pro Black" panose="020B0803030403020204" pitchFamily="34" charset="0"/>
                </a:rPr>
                <a:t>3</a:t>
              </a:r>
            </a:p>
          </p:txBody>
        </p:sp>
      </p:grpSp>
      <p:grpSp>
        <p:nvGrpSpPr>
          <p:cNvPr id="114" name="Group 78">
            <a:extLst>
              <a:ext uri="{FF2B5EF4-FFF2-40B4-BE49-F238E27FC236}">
                <a16:creationId xmlns:a16="http://schemas.microsoft.com/office/drawing/2014/main" id="{8B3BCE2F-E8FB-4615-B23D-4369CA3C070B}"/>
              </a:ext>
            </a:extLst>
          </p:cNvPr>
          <p:cNvGrpSpPr/>
          <p:nvPr/>
        </p:nvGrpSpPr>
        <p:grpSpPr>
          <a:xfrm>
            <a:off x="2559670" y="2566652"/>
            <a:ext cx="810610" cy="810604"/>
            <a:chOff x="1816217" y="2100006"/>
            <a:chExt cx="774856" cy="774854"/>
          </a:xfrm>
        </p:grpSpPr>
        <p:sp>
          <p:nvSpPr>
            <p:cNvPr id="115" name="Ellipse 23">
              <a:extLst>
                <a:ext uri="{FF2B5EF4-FFF2-40B4-BE49-F238E27FC236}">
                  <a16:creationId xmlns:a16="http://schemas.microsoft.com/office/drawing/2014/main" id="{C1CF8A5C-A88E-4CED-A623-46C035E699B3}"/>
                </a:ext>
              </a:extLst>
            </p:cNvPr>
            <p:cNvSpPr/>
            <p:nvPr/>
          </p:nvSpPr>
          <p:spPr>
            <a:xfrm rot="19800000">
              <a:off x="1841887" y="2120556"/>
              <a:ext cx="732791" cy="732793"/>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Freihandform: Form 65">
              <a:extLst>
                <a:ext uri="{FF2B5EF4-FFF2-40B4-BE49-F238E27FC236}">
                  <a16:creationId xmlns:a16="http://schemas.microsoft.com/office/drawing/2014/main" id="{53904C7D-05DB-4384-8C02-1D35C085EFEF}"/>
                </a:ext>
              </a:extLst>
            </p:cNvPr>
            <p:cNvSpPr/>
            <p:nvPr/>
          </p:nvSpPr>
          <p:spPr>
            <a:xfrm rot="1800000">
              <a:off x="1816217" y="2100006"/>
              <a:ext cx="774856" cy="774854"/>
            </a:xfrm>
            <a:custGeom>
              <a:avLst/>
              <a:gdLst>
                <a:gd name="connsiteX0" fmla="*/ 501348 w 1002695"/>
                <a:gd name="connsiteY0" fmla="*/ 0 h 1002695"/>
                <a:gd name="connsiteX1" fmla="*/ 0 w 1002695"/>
                <a:gd name="connsiteY1" fmla="*/ 501348 h 1002695"/>
                <a:gd name="connsiteX2" fmla="*/ 501348 w 1002695"/>
                <a:gd name="connsiteY2" fmla="*/ 1002695 h 1002695"/>
                <a:gd name="connsiteX3" fmla="*/ 1002695 w 1002695"/>
                <a:gd name="connsiteY3" fmla="*/ 501348 h 1002695"/>
                <a:gd name="connsiteX4" fmla="*/ 501348 w 1002695"/>
                <a:gd name="connsiteY4" fmla="*/ 0 h 1002695"/>
                <a:gd name="connsiteX5" fmla="*/ 501348 w 1002695"/>
                <a:gd name="connsiteY5" fmla="*/ 952560 h 1002695"/>
                <a:gd name="connsiteX6" fmla="*/ 50135 w 1002695"/>
                <a:gd name="connsiteY6" fmla="*/ 501348 h 1002695"/>
                <a:gd name="connsiteX7" fmla="*/ 501348 w 1002695"/>
                <a:gd name="connsiteY7" fmla="*/ 50135 h 1002695"/>
                <a:gd name="connsiteX8" fmla="*/ 952560 w 1002695"/>
                <a:gd name="connsiteY8" fmla="*/ 501348 h 1002695"/>
                <a:gd name="connsiteX9" fmla="*/ 501348 w 1002695"/>
                <a:gd name="connsiteY9" fmla="*/ 952560 h 100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695" h="1002695">
                  <a:moveTo>
                    <a:pt x="501348" y="0"/>
                  </a:moveTo>
                  <a:cubicBezTo>
                    <a:pt x="224461" y="0"/>
                    <a:pt x="0" y="224461"/>
                    <a:pt x="0" y="501348"/>
                  </a:cubicBezTo>
                  <a:cubicBezTo>
                    <a:pt x="0" y="778234"/>
                    <a:pt x="224461" y="1002695"/>
                    <a:pt x="501348" y="1002695"/>
                  </a:cubicBezTo>
                  <a:cubicBezTo>
                    <a:pt x="778234" y="1002695"/>
                    <a:pt x="1002695" y="778234"/>
                    <a:pt x="1002695" y="501348"/>
                  </a:cubicBezTo>
                  <a:cubicBezTo>
                    <a:pt x="1002695" y="224461"/>
                    <a:pt x="778234" y="0"/>
                    <a:pt x="501348" y="0"/>
                  </a:cubicBezTo>
                  <a:close/>
                  <a:moveTo>
                    <a:pt x="501348" y="952560"/>
                  </a:moveTo>
                  <a:cubicBezTo>
                    <a:pt x="252149" y="952560"/>
                    <a:pt x="50135" y="750545"/>
                    <a:pt x="50135" y="501348"/>
                  </a:cubicBezTo>
                  <a:cubicBezTo>
                    <a:pt x="50135" y="252149"/>
                    <a:pt x="252149" y="50135"/>
                    <a:pt x="501348" y="50135"/>
                  </a:cubicBezTo>
                  <a:cubicBezTo>
                    <a:pt x="750545" y="50135"/>
                    <a:pt x="952560" y="252149"/>
                    <a:pt x="952560" y="501348"/>
                  </a:cubicBezTo>
                  <a:cubicBezTo>
                    <a:pt x="952560" y="750545"/>
                    <a:pt x="750545" y="952560"/>
                    <a:pt x="501348" y="952560"/>
                  </a:cubicBezTo>
                  <a:close/>
                </a:path>
              </a:pathLst>
            </a:custGeom>
            <a:solidFill>
              <a:schemeClr val="accent2"/>
            </a:solidFill>
            <a:ln w="12502" cap="flat">
              <a:solidFill>
                <a:schemeClr val="accent2"/>
              </a:solidFill>
              <a:prstDash val="solid"/>
              <a:miter/>
            </a:ln>
          </p:spPr>
          <p:txBody>
            <a:bodyPr rtlCol="0" anchor="ctr"/>
            <a:lstStyle/>
            <a:p>
              <a:endParaRPr lang="de-DE"/>
            </a:p>
          </p:txBody>
        </p:sp>
        <p:sp>
          <p:nvSpPr>
            <p:cNvPr id="117" name="Freihandform: Form 66">
              <a:extLst>
                <a:ext uri="{FF2B5EF4-FFF2-40B4-BE49-F238E27FC236}">
                  <a16:creationId xmlns:a16="http://schemas.microsoft.com/office/drawing/2014/main" id="{78A01CAC-EF83-45ED-BD9D-9ADFADE6A373}"/>
                </a:ext>
              </a:extLst>
            </p:cNvPr>
            <p:cNvSpPr/>
            <p:nvPr/>
          </p:nvSpPr>
          <p:spPr>
            <a:xfrm rot="1800000">
              <a:off x="1974031" y="2209313"/>
              <a:ext cx="242142" cy="184028"/>
            </a:xfrm>
            <a:custGeom>
              <a:avLst/>
              <a:gdLst>
                <a:gd name="connsiteX0" fmla="*/ 310990 w 313342"/>
                <a:gd name="connsiteY0" fmla="*/ 196867 h 238140"/>
                <a:gd name="connsiteX1" fmla="*/ 121230 w 313342"/>
                <a:gd name="connsiteY1" fmla="*/ 7483 h 238140"/>
                <a:gd name="connsiteX2" fmla="*/ 85781 w 313342"/>
                <a:gd name="connsiteY2" fmla="*/ 7203 h 238140"/>
                <a:gd name="connsiteX3" fmla="*/ 83629 w 313342"/>
                <a:gd name="connsiteY3" fmla="*/ 9613 h 238140"/>
                <a:gd name="connsiteX4" fmla="*/ 154 w 313342"/>
                <a:gd name="connsiteY4" fmla="*/ 211782 h 238140"/>
                <a:gd name="connsiteX5" fmla="*/ 22311 w 313342"/>
                <a:gd name="connsiteY5" fmla="*/ 239455 h 238140"/>
                <a:gd name="connsiteX6" fmla="*/ 25222 w 313342"/>
                <a:gd name="connsiteY6" fmla="*/ 239607 h 238140"/>
                <a:gd name="connsiteX7" fmla="*/ 292816 w 313342"/>
                <a:gd name="connsiteY7" fmla="*/ 239607 h 238140"/>
                <a:gd name="connsiteX8" fmla="*/ 318279 w 313342"/>
                <a:gd name="connsiteY8" fmla="*/ 214941 h 238140"/>
                <a:gd name="connsiteX9" fmla="*/ 310990 w 313342"/>
                <a:gd name="connsiteY9" fmla="*/ 196867 h 23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3342" h="238140">
                  <a:moveTo>
                    <a:pt x="310990" y="196867"/>
                  </a:moveTo>
                  <a:lnTo>
                    <a:pt x="121230" y="7483"/>
                  </a:lnTo>
                  <a:cubicBezTo>
                    <a:pt x="111517" y="-2384"/>
                    <a:pt x="95646" y="-2509"/>
                    <a:pt x="85781" y="7203"/>
                  </a:cubicBezTo>
                  <a:cubicBezTo>
                    <a:pt x="85012" y="7960"/>
                    <a:pt x="84293" y="8765"/>
                    <a:pt x="83629" y="9613"/>
                  </a:cubicBezTo>
                  <a:cubicBezTo>
                    <a:pt x="37485" y="67894"/>
                    <a:pt x="8569" y="137923"/>
                    <a:pt x="154" y="211782"/>
                  </a:cubicBezTo>
                  <a:cubicBezTo>
                    <a:pt x="-1369" y="225542"/>
                    <a:pt x="8552" y="237932"/>
                    <a:pt x="22311" y="239455"/>
                  </a:cubicBezTo>
                  <a:cubicBezTo>
                    <a:pt x="23278" y="239561"/>
                    <a:pt x="24249" y="239613"/>
                    <a:pt x="25222" y="239607"/>
                  </a:cubicBezTo>
                  <a:lnTo>
                    <a:pt x="292816" y="239607"/>
                  </a:lnTo>
                  <a:cubicBezTo>
                    <a:pt x="306658" y="239827"/>
                    <a:pt x="318059" y="228784"/>
                    <a:pt x="318279" y="214941"/>
                  </a:cubicBezTo>
                  <a:cubicBezTo>
                    <a:pt x="318387" y="208180"/>
                    <a:pt x="315758" y="201662"/>
                    <a:pt x="310990" y="196867"/>
                  </a:cubicBezTo>
                  <a:close/>
                </a:path>
              </a:pathLst>
            </a:custGeom>
            <a:solidFill>
              <a:schemeClr val="accent2">
                <a:lumMod val="60000"/>
                <a:lumOff val="40000"/>
              </a:schemeClr>
            </a:solidFill>
            <a:ln w="12502" cap="flat">
              <a:noFill/>
              <a:prstDash val="solid"/>
              <a:miter/>
            </a:ln>
          </p:spPr>
          <p:txBody>
            <a:bodyPr rtlCol="0" anchor="ctr"/>
            <a:lstStyle/>
            <a:p>
              <a:endParaRPr lang="de-DE"/>
            </a:p>
          </p:txBody>
        </p:sp>
        <p:sp>
          <p:nvSpPr>
            <p:cNvPr id="118" name="Freihandform: Form 67">
              <a:extLst>
                <a:ext uri="{FF2B5EF4-FFF2-40B4-BE49-F238E27FC236}">
                  <a16:creationId xmlns:a16="http://schemas.microsoft.com/office/drawing/2014/main" id="{02C46274-408A-464A-BA34-5BE2562254D9}"/>
                </a:ext>
              </a:extLst>
            </p:cNvPr>
            <p:cNvSpPr/>
            <p:nvPr/>
          </p:nvSpPr>
          <p:spPr>
            <a:xfrm rot="1800000">
              <a:off x="2297171" y="2257481"/>
              <a:ext cx="184028" cy="242142"/>
            </a:xfrm>
            <a:custGeom>
              <a:avLst/>
              <a:gdLst>
                <a:gd name="connsiteX0" fmla="*/ 43129 w 238140"/>
                <a:gd name="connsiteY0" fmla="*/ 311631 h 313342"/>
                <a:gd name="connsiteX1" fmla="*/ 232262 w 238140"/>
                <a:gd name="connsiteY1" fmla="*/ 122121 h 313342"/>
                <a:gd name="connsiteX2" fmla="*/ 232652 w 238140"/>
                <a:gd name="connsiteY2" fmla="*/ 86672 h 313342"/>
                <a:gd name="connsiteX3" fmla="*/ 230256 w 238140"/>
                <a:gd name="connsiteY3" fmla="*/ 84520 h 313342"/>
                <a:gd name="connsiteX4" fmla="*/ 27963 w 238140"/>
                <a:gd name="connsiteY4" fmla="*/ 169 h 313342"/>
                <a:gd name="connsiteX5" fmla="*/ 178 w 238140"/>
                <a:gd name="connsiteY5" fmla="*/ 22187 h 313342"/>
                <a:gd name="connsiteX6" fmla="*/ 13 w 238140"/>
                <a:gd name="connsiteY6" fmla="*/ 25236 h 313342"/>
                <a:gd name="connsiteX7" fmla="*/ 13 w 238140"/>
                <a:gd name="connsiteY7" fmla="*/ 293457 h 313342"/>
                <a:gd name="connsiteX8" fmla="*/ 24277 w 238140"/>
                <a:gd name="connsiteY8" fmla="*/ 319303 h 313342"/>
                <a:gd name="connsiteX9" fmla="*/ 43129 w 238140"/>
                <a:gd name="connsiteY9" fmla="*/ 311631 h 313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40" h="313342">
                  <a:moveTo>
                    <a:pt x="43129" y="311631"/>
                  </a:moveTo>
                  <a:lnTo>
                    <a:pt x="232262" y="122121"/>
                  </a:lnTo>
                  <a:cubicBezTo>
                    <a:pt x="242158" y="112440"/>
                    <a:pt x="242333" y="96569"/>
                    <a:pt x="232652" y="86672"/>
                  </a:cubicBezTo>
                  <a:cubicBezTo>
                    <a:pt x="231900" y="85905"/>
                    <a:pt x="231100" y="85186"/>
                    <a:pt x="230256" y="84520"/>
                  </a:cubicBezTo>
                  <a:cubicBezTo>
                    <a:pt x="172044" y="38033"/>
                    <a:pt x="101957" y="8809"/>
                    <a:pt x="27963" y="169"/>
                  </a:cubicBezTo>
                  <a:cubicBezTo>
                    <a:pt x="14211" y="-1423"/>
                    <a:pt x="1771" y="8433"/>
                    <a:pt x="178" y="22187"/>
                  </a:cubicBezTo>
                  <a:cubicBezTo>
                    <a:pt x="62" y="23198"/>
                    <a:pt x="6" y="24217"/>
                    <a:pt x="13" y="25236"/>
                  </a:cubicBezTo>
                  <a:lnTo>
                    <a:pt x="13" y="293457"/>
                  </a:lnTo>
                  <a:cubicBezTo>
                    <a:pt x="-424" y="307294"/>
                    <a:pt x="10439" y="318865"/>
                    <a:pt x="24277" y="319303"/>
                  </a:cubicBezTo>
                  <a:cubicBezTo>
                    <a:pt x="31363" y="319526"/>
                    <a:pt x="38213" y="316738"/>
                    <a:pt x="43129" y="311631"/>
                  </a:cubicBezTo>
                  <a:close/>
                </a:path>
              </a:pathLst>
            </a:custGeom>
            <a:solidFill>
              <a:schemeClr val="accent2">
                <a:lumMod val="40000"/>
                <a:lumOff val="60000"/>
              </a:schemeClr>
            </a:solidFill>
            <a:ln w="12502" cap="flat">
              <a:noFill/>
              <a:prstDash val="solid"/>
              <a:miter/>
            </a:ln>
          </p:spPr>
          <p:txBody>
            <a:bodyPr rtlCol="0" anchor="ctr"/>
            <a:lstStyle/>
            <a:p>
              <a:endParaRPr lang="de-DE"/>
            </a:p>
          </p:txBody>
        </p:sp>
        <p:sp>
          <p:nvSpPr>
            <p:cNvPr id="119" name="Freihandform: Form 68">
              <a:extLst>
                <a:ext uri="{FF2B5EF4-FFF2-40B4-BE49-F238E27FC236}">
                  <a16:creationId xmlns:a16="http://schemas.microsoft.com/office/drawing/2014/main" id="{F42597B1-5DA6-4883-87E7-8FC63B27E55A}"/>
                </a:ext>
              </a:extLst>
            </p:cNvPr>
            <p:cNvSpPr/>
            <p:nvPr/>
          </p:nvSpPr>
          <p:spPr>
            <a:xfrm rot="1800000">
              <a:off x="2111644" y="2150705"/>
              <a:ext cx="184028" cy="242142"/>
            </a:xfrm>
            <a:custGeom>
              <a:avLst/>
              <a:gdLst>
                <a:gd name="connsiteX0" fmla="*/ 239788 w 238140"/>
                <a:gd name="connsiteY0" fmla="*/ 293454 h 313342"/>
                <a:gd name="connsiteX1" fmla="*/ 239788 w 238140"/>
                <a:gd name="connsiteY1" fmla="*/ 25233 h 313342"/>
                <a:gd name="connsiteX2" fmla="*/ 214888 w 238140"/>
                <a:gd name="connsiteY2" fmla="*/ 1 h 313342"/>
                <a:gd name="connsiteX3" fmla="*/ 211838 w 238140"/>
                <a:gd name="connsiteY3" fmla="*/ 166 h 313342"/>
                <a:gd name="connsiteX4" fmla="*/ 9544 w 238140"/>
                <a:gd name="connsiteY4" fmla="*/ 85019 h 313342"/>
                <a:gd name="connsiteX5" fmla="*/ 5387 w 238140"/>
                <a:gd name="connsiteY5" fmla="*/ 120225 h 313342"/>
                <a:gd name="connsiteX6" fmla="*/ 7539 w 238140"/>
                <a:gd name="connsiteY6" fmla="*/ 122620 h 313342"/>
                <a:gd name="connsiteX7" fmla="*/ 197048 w 238140"/>
                <a:gd name="connsiteY7" fmla="*/ 311252 h 313342"/>
                <a:gd name="connsiteX8" fmla="*/ 232499 w 238140"/>
                <a:gd name="connsiteY8" fmla="*/ 311147 h 313342"/>
                <a:gd name="connsiteX9" fmla="*/ 239788 w 238140"/>
                <a:gd name="connsiteY9" fmla="*/ 293454 h 313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40" h="313342">
                  <a:moveTo>
                    <a:pt x="239788" y="293454"/>
                  </a:moveTo>
                  <a:lnTo>
                    <a:pt x="239788" y="25233"/>
                  </a:lnTo>
                  <a:cubicBezTo>
                    <a:pt x="239880" y="11390"/>
                    <a:pt x="228732" y="92"/>
                    <a:pt x="214888" y="1"/>
                  </a:cubicBezTo>
                  <a:cubicBezTo>
                    <a:pt x="213869" y="-7"/>
                    <a:pt x="212851" y="48"/>
                    <a:pt x="211838" y="166"/>
                  </a:cubicBezTo>
                  <a:cubicBezTo>
                    <a:pt x="137792" y="8952"/>
                    <a:pt x="67701" y="38352"/>
                    <a:pt x="9544" y="85019"/>
                  </a:cubicBezTo>
                  <a:cubicBezTo>
                    <a:pt x="-1326" y="93592"/>
                    <a:pt x="-3187" y="109355"/>
                    <a:pt x="5387" y="120225"/>
                  </a:cubicBezTo>
                  <a:cubicBezTo>
                    <a:pt x="6053" y="121069"/>
                    <a:pt x="6771" y="121868"/>
                    <a:pt x="7539" y="122620"/>
                  </a:cubicBezTo>
                  <a:lnTo>
                    <a:pt x="197048" y="311252"/>
                  </a:lnTo>
                  <a:cubicBezTo>
                    <a:pt x="206867" y="321012"/>
                    <a:pt x="222739" y="320966"/>
                    <a:pt x="232499" y="311147"/>
                  </a:cubicBezTo>
                  <a:cubicBezTo>
                    <a:pt x="237173" y="306446"/>
                    <a:pt x="239793" y="300084"/>
                    <a:pt x="239788" y="293454"/>
                  </a:cubicBezTo>
                  <a:close/>
                </a:path>
              </a:pathLst>
            </a:custGeom>
            <a:solidFill>
              <a:schemeClr val="accent2">
                <a:lumMod val="60000"/>
                <a:lumOff val="40000"/>
              </a:schemeClr>
            </a:solidFill>
            <a:ln w="12502" cap="flat">
              <a:noFill/>
              <a:prstDash val="solid"/>
              <a:miter/>
            </a:ln>
          </p:spPr>
          <p:txBody>
            <a:bodyPr rtlCol="0" anchor="ctr"/>
            <a:lstStyle/>
            <a:p>
              <a:endParaRPr lang="de-DE"/>
            </a:p>
          </p:txBody>
        </p:sp>
        <p:sp>
          <p:nvSpPr>
            <p:cNvPr id="120" name="Freihandform: Form 69">
              <a:extLst>
                <a:ext uri="{FF2B5EF4-FFF2-40B4-BE49-F238E27FC236}">
                  <a16:creationId xmlns:a16="http://schemas.microsoft.com/office/drawing/2014/main" id="{37E72593-83FE-4472-AD88-8BA5418AE326}"/>
                </a:ext>
              </a:extLst>
            </p:cNvPr>
            <p:cNvSpPr/>
            <p:nvPr/>
          </p:nvSpPr>
          <p:spPr>
            <a:xfrm rot="1800000">
              <a:off x="1867242" y="2395011"/>
              <a:ext cx="242142" cy="184028"/>
            </a:xfrm>
            <a:custGeom>
              <a:avLst/>
              <a:gdLst>
                <a:gd name="connsiteX0" fmla="*/ 292341 w 313342"/>
                <a:gd name="connsiteY0" fmla="*/ 6 h 238140"/>
                <a:gd name="connsiteX1" fmla="*/ 25248 w 313342"/>
                <a:gd name="connsiteY1" fmla="*/ 6 h 238140"/>
                <a:gd name="connsiteX2" fmla="*/ 1 w 313342"/>
                <a:gd name="connsiteY2" fmla="*/ 24891 h 238140"/>
                <a:gd name="connsiteX3" fmla="*/ 181 w 313342"/>
                <a:gd name="connsiteY3" fmla="*/ 28081 h 238140"/>
                <a:gd name="connsiteX4" fmla="*/ 84909 w 313342"/>
                <a:gd name="connsiteY4" fmla="*/ 229247 h 238140"/>
                <a:gd name="connsiteX5" fmla="*/ 120115 w 313342"/>
                <a:gd name="connsiteY5" fmla="*/ 233404 h 238140"/>
                <a:gd name="connsiteX6" fmla="*/ 122510 w 313342"/>
                <a:gd name="connsiteY6" fmla="*/ 231252 h 238140"/>
                <a:gd name="connsiteX7" fmla="*/ 310515 w 313342"/>
                <a:gd name="connsiteY7" fmla="*/ 42871 h 238140"/>
                <a:gd name="connsiteX8" fmla="*/ 310672 w 313342"/>
                <a:gd name="connsiteY8" fmla="*/ 7420 h 238140"/>
                <a:gd name="connsiteX9" fmla="*/ 292341 w 313342"/>
                <a:gd name="connsiteY9" fmla="*/ 6 h 23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3342" h="238140">
                  <a:moveTo>
                    <a:pt x="292341" y="6"/>
                  </a:moveTo>
                  <a:lnTo>
                    <a:pt x="25248" y="6"/>
                  </a:lnTo>
                  <a:cubicBezTo>
                    <a:pt x="11405" y="-95"/>
                    <a:pt x="101" y="11046"/>
                    <a:pt x="1" y="24891"/>
                  </a:cubicBezTo>
                  <a:cubicBezTo>
                    <a:pt x="-7" y="25957"/>
                    <a:pt x="53" y="27023"/>
                    <a:pt x="181" y="28081"/>
                  </a:cubicBezTo>
                  <a:cubicBezTo>
                    <a:pt x="9148" y="101716"/>
                    <a:pt x="38492" y="171386"/>
                    <a:pt x="84909" y="229247"/>
                  </a:cubicBezTo>
                  <a:cubicBezTo>
                    <a:pt x="93482" y="240117"/>
                    <a:pt x="109244" y="241978"/>
                    <a:pt x="120115" y="233404"/>
                  </a:cubicBezTo>
                  <a:cubicBezTo>
                    <a:pt x="120958" y="232740"/>
                    <a:pt x="121758" y="232020"/>
                    <a:pt x="122510" y="231252"/>
                  </a:cubicBezTo>
                  <a:lnTo>
                    <a:pt x="310515" y="42871"/>
                  </a:lnTo>
                  <a:cubicBezTo>
                    <a:pt x="320348" y="33125"/>
                    <a:pt x="320418" y="17253"/>
                    <a:pt x="310672" y="7420"/>
                  </a:cubicBezTo>
                  <a:cubicBezTo>
                    <a:pt x="305835" y="2541"/>
                    <a:pt x="299210" y="-139"/>
                    <a:pt x="292341" y="6"/>
                  </a:cubicBezTo>
                  <a:close/>
                </a:path>
              </a:pathLst>
            </a:custGeom>
            <a:solidFill>
              <a:schemeClr val="accent2">
                <a:lumMod val="60000"/>
                <a:lumOff val="40000"/>
              </a:schemeClr>
            </a:solidFill>
            <a:ln w="12502" cap="flat">
              <a:noFill/>
              <a:prstDash val="solid"/>
              <a:miter/>
            </a:ln>
          </p:spPr>
          <p:txBody>
            <a:bodyPr rtlCol="0" anchor="ctr"/>
            <a:lstStyle/>
            <a:p>
              <a:endParaRPr lang="de-DE"/>
            </a:p>
          </p:txBody>
        </p:sp>
        <p:sp>
          <p:nvSpPr>
            <p:cNvPr id="121" name="Freihandform: Form 70">
              <a:extLst>
                <a:ext uri="{FF2B5EF4-FFF2-40B4-BE49-F238E27FC236}">
                  <a16:creationId xmlns:a16="http://schemas.microsoft.com/office/drawing/2014/main" id="{F1440DA1-9F1A-4268-8DE0-0C53E2365EE7}"/>
                </a:ext>
              </a:extLst>
            </p:cNvPr>
            <p:cNvSpPr/>
            <p:nvPr/>
          </p:nvSpPr>
          <p:spPr>
            <a:xfrm rot="1800000">
              <a:off x="2187400" y="2579509"/>
              <a:ext cx="242142" cy="184028"/>
            </a:xfrm>
            <a:custGeom>
              <a:avLst/>
              <a:gdLst>
                <a:gd name="connsiteX0" fmla="*/ 7821 w 313342"/>
                <a:gd name="connsiteY0" fmla="*/ 43259 h 238140"/>
                <a:gd name="connsiteX1" fmla="*/ 195826 w 313342"/>
                <a:gd name="connsiteY1" fmla="*/ 231264 h 238140"/>
                <a:gd name="connsiteX2" fmla="*/ 231275 w 313342"/>
                <a:gd name="connsiteY2" fmla="*/ 231654 h 238140"/>
                <a:gd name="connsiteX3" fmla="*/ 233427 w 313342"/>
                <a:gd name="connsiteY3" fmla="*/ 229259 h 238140"/>
                <a:gd name="connsiteX4" fmla="*/ 317653 w 313342"/>
                <a:gd name="connsiteY4" fmla="*/ 28093 h 238140"/>
                <a:gd name="connsiteX5" fmla="*/ 295776 w 313342"/>
                <a:gd name="connsiteY5" fmla="*/ 198 h 238140"/>
                <a:gd name="connsiteX6" fmla="*/ 292586 w 313342"/>
                <a:gd name="connsiteY6" fmla="*/ 17 h 238140"/>
                <a:gd name="connsiteX7" fmla="*/ 25994 w 313342"/>
                <a:gd name="connsiteY7" fmla="*/ 17 h 238140"/>
                <a:gd name="connsiteX8" fmla="*/ 17 w 313342"/>
                <a:gd name="connsiteY8" fmla="*/ 24141 h 238140"/>
                <a:gd name="connsiteX9" fmla="*/ 7821 w 313342"/>
                <a:gd name="connsiteY9" fmla="*/ 43259 h 23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3342" h="238140">
                  <a:moveTo>
                    <a:pt x="7821" y="43259"/>
                  </a:moveTo>
                  <a:lnTo>
                    <a:pt x="195826" y="231264"/>
                  </a:lnTo>
                  <a:cubicBezTo>
                    <a:pt x="205507" y="241161"/>
                    <a:pt x="221378" y="241335"/>
                    <a:pt x="231275" y="231654"/>
                  </a:cubicBezTo>
                  <a:cubicBezTo>
                    <a:pt x="232042" y="230902"/>
                    <a:pt x="232761" y="230102"/>
                    <a:pt x="233427" y="229259"/>
                  </a:cubicBezTo>
                  <a:cubicBezTo>
                    <a:pt x="279664" y="171342"/>
                    <a:pt x="308832" y="101676"/>
                    <a:pt x="317653" y="28093"/>
                  </a:cubicBezTo>
                  <a:cubicBezTo>
                    <a:pt x="319315" y="14348"/>
                    <a:pt x="309520" y="1860"/>
                    <a:pt x="295776" y="198"/>
                  </a:cubicBezTo>
                  <a:cubicBezTo>
                    <a:pt x="294718" y="70"/>
                    <a:pt x="293653" y="10"/>
                    <a:pt x="292586" y="17"/>
                  </a:cubicBezTo>
                  <a:lnTo>
                    <a:pt x="25994" y="17"/>
                  </a:lnTo>
                  <a:cubicBezTo>
                    <a:pt x="12160" y="-494"/>
                    <a:pt x="530" y="10306"/>
                    <a:pt x="17" y="24141"/>
                  </a:cubicBezTo>
                  <a:cubicBezTo>
                    <a:pt x="-249" y="31339"/>
                    <a:pt x="2594" y="38303"/>
                    <a:pt x="7821" y="43259"/>
                  </a:cubicBezTo>
                  <a:close/>
                </a:path>
              </a:pathLst>
            </a:custGeom>
            <a:solidFill>
              <a:schemeClr val="accent2">
                <a:lumMod val="40000"/>
                <a:lumOff val="60000"/>
              </a:schemeClr>
            </a:solidFill>
            <a:ln w="12502" cap="flat">
              <a:noFill/>
              <a:prstDash val="solid"/>
              <a:miter/>
            </a:ln>
          </p:spPr>
          <p:txBody>
            <a:bodyPr rtlCol="0" anchor="ctr"/>
            <a:lstStyle/>
            <a:p>
              <a:endParaRPr lang="de-DE"/>
            </a:p>
          </p:txBody>
        </p:sp>
        <p:sp>
          <p:nvSpPr>
            <p:cNvPr id="122" name="Freihandform: Form 71">
              <a:extLst>
                <a:ext uri="{FF2B5EF4-FFF2-40B4-BE49-F238E27FC236}">
                  <a16:creationId xmlns:a16="http://schemas.microsoft.com/office/drawing/2014/main" id="{69684E3C-A780-4405-ADF9-E12A670D2F28}"/>
                </a:ext>
              </a:extLst>
            </p:cNvPr>
            <p:cNvSpPr/>
            <p:nvPr/>
          </p:nvSpPr>
          <p:spPr>
            <a:xfrm rot="1800000">
              <a:off x="2294711" y="2394457"/>
              <a:ext cx="242142" cy="184028"/>
            </a:xfrm>
            <a:custGeom>
              <a:avLst/>
              <a:gdLst>
                <a:gd name="connsiteX0" fmla="*/ 25467 w 313342"/>
                <a:gd name="connsiteY0" fmla="*/ 239607 h 238140"/>
                <a:gd name="connsiteX1" fmla="*/ 292810 w 313342"/>
                <a:gd name="connsiteY1" fmla="*/ 239607 h 238140"/>
                <a:gd name="connsiteX2" fmla="*/ 318029 w 313342"/>
                <a:gd name="connsiteY2" fmla="*/ 214693 h 238140"/>
                <a:gd name="connsiteX3" fmla="*/ 317877 w 313342"/>
                <a:gd name="connsiteY3" fmla="*/ 211782 h 238140"/>
                <a:gd name="connsiteX4" fmla="*/ 234403 w 313342"/>
                <a:gd name="connsiteY4" fmla="*/ 9614 h 238140"/>
                <a:gd name="connsiteX5" fmla="*/ 199212 w 313342"/>
                <a:gd name="connsiteY5" fmla="*/ 5331 h 238140"/>
                <a:gd name="connsiteX6" fmla="*/ 196802 w 313342"/>
                <a:gd name="connsiteY6" fmla="*/ 7483 h 238140"/>
                <a:gd name="connsiteX7" fmla="*/ 7293 w 313342"/>
                <a:gd name="connsiteY7" fmla="*/ 196867 h 238140"/>
                <a:gd name="connsiteX8" fmla="*/ 7392 w 313342"/>
                <a:gd name="connsiteY8" fmla="*/ 232318 h 238140"/>
                <a:gd name="connsiteX9" fmla="*/ 25467 w 313342"/>
                <a:gd name="connsiteY9" fmla="*/ 239607 h 23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3342" h="238140">
                  <a:moveTo>
                    <a:pt x="25467" y="239607"/>
                  </a:moveTo>
                  <a:lnTo>
                    <a:pt x="292810" y="239607"/>
                  </a:lnTo>
                  <a:cubicBezTo>
                    <a:pt x="306654" y="239691"/>
                    <a:pt x="317945" y="228536"/>
                    <a:pt x="318029" y="214693"/>
                  </a:cubicBezTo>
                  <a:cubicBezTo>
                    <a:pt x="318035" y="213720"/>
                    <a:pt x="317984" y="212749"/>
                    <a:pt x="317877" y="211782"/>
                  </a:cubicBezTo>
                  <a:cubicBezTo>
                    <a:pt x="309462" y="137924"/>
                    <a:pt x="280547" y="67894"/>
                    <a:pt x="234403" y="9614"/>
                  </a:cubicBezTo>
                  <a:cubicBezTo>
                    <a:pt x="225868" y="-1286"/>
                    <a:pt x="210113" y="-3203"/>
                    <a:pt x="199212" y="5331"/>
                  </a:cubicBezTo>
                  <a:cubicBezTo>
                    <a:pt x="198364" y="5997"/>
                    <a:pt x="197558" y="6715"/>
                    <a:pt x="196802" y="7483"/>
                  </a:cubicBezTo>
                  <a:lnTo>
                    <a:pt x="7293" y="196867"/>
                  </a:lnTo>
                  <a:cubicBezTo>
                    <a:pt x="-2470" y="206684"/>
                    <a:pt x="-2425" y="222556"/>
                    <a:pt x="7392" y="232318"/>
                  </a:cubicBezTo>
                  <a:cubicBezTo>
                    <a:pt x="12187" y="237087"/>
                    <a:pt x="18705" y="239715"/>
                    <a:pt x="25467" y="239607"/>
                  </a:cubicBezTo>
                  <a:close/>
                </a:path>
              </a:pathLst>
            </a:custGeom>
            <a:solidFill>
              <a:schemeClr val="accent2">
                <a:lumMod val="40000"/>
                <a:lumOff val="60000"/>
              </a:schemeClr>
            </a:solidFill>
            <a:ln w="12502" cap="flat">
              <a:noFill/>
              <a:prstDash val="solid"/>
              <a:miter/>
            </a:ln>
          </p:spPr>
          <p:txBody>
            <a:bodyPr rtlCol="0" anchor="ctr"/>
            <a:lstStyle/>
            <a:p>
              <a:endParaRPr lang="de-DE" dirty="0"/>
            </a:p>
          </p:txBody>
        </p:sp>
        <p:sp>
          <p:nvSpPr>
            <p:cNvPr id="123" name="Freihandform: Form 72">
              <a:extLst>
                <a:ext uri="{FF2B5EF4-FFF2-40B4-BE49-F238E27FC236}">
                  <a16:creationId xmlns:a16="http://schemas.microsoft.com/office/drawing/2014/main" id="{B91A0434-0A83-4545-BDF2-CF482788D681}"/>
                </a:ext>
              </a:extLst>
            </p:cNvPr>
            <p:cNvSpPr/>
            <p:nvPr/>
          </p:nvSpPr>
          <p:spPr>
            <a:xfrm rot="1800000">
              <a:off x="2112301" y="2576988"/>
              <a:ext cx="174342" cy="242142"/>
            </a:xfrm>
            <a:custGeom>
              <a:avLst/>
              <a:gdLst>
                <a:gd name="connsiteX0" fmla="*/ 1 w 225606"/>
                <a:gd name="connsiteY0" fmla="*/ 24839 h 313342"/>
                <a:gd name="connsiteX1" fmla="*/ 1 w 225606"/>
                <a:gd name="connsiteY1" fmla="*/ 291055 h 313342"/>
                <a:gd name="connsiteX2" fmla="*/ 24901 w 225606"/>
                <a:gd name="connsiteY2" fmla="*/ 316288 h 313342"/>
                <a:gd name="connsiteX3" fmla="*/ 27951 w 225606"/>
                <a:gd name="connsiteY3" fmla="*/ 316122 h 313342"/>
                <a:gd name="connsiteX4" fmla="*/ 228490 w 225606"/>
                <a:gd name="connsiteY4" fmla="*/ 232773 h 313342"/>
                <a:gd name="connsiteX5" fmla="*/ 232772 w 225606"/>
                <a:gd name="connsiteY5" fmla="*/ 197582 h 313342"/>
                <a:gd name="connsiteX6" fmla="*/ 230620 w 225606"/>
                <a:gd name="connsiteY6" fmla="*/ 195172 h 313342"/>
                <a:gd name="connsiteX7" fmla="*/ 42615 w 225606"/>
                <a:gd name="connsiteY7" fmla="*/ 7167 h 313342"/>
                <a:gd name="connsiteX8" fmla="*/ 7166 w 225606"/>
                <a:gd name="connsiteY8" fmla="*/ 7519 h 313342"/>
                <a:gd name="connsiteX9" fmla="*/ 1 w 225606"/>
                <a:gd name="connsiteY9" fmla="*/ 24839 h 313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5606" h="313342">
                  <a:moveTo>
                    <a:pt x="1" y="24839"/>
                  </a:moveTo>
                  <a:lnTo>
                    <a:pt x="1" y="291055"/>
                  </a:lnTo>
                  <a:cubicBezTo>
                    <a:pt x="-91" y="304898"/>
                    <a:pt x="11057" y="316196"/>
                    <a:pt x="24901" y="316288"/>
                  </a:cubicBezTo>
                  <a:cubicBezTo>
                    <a:pt x="25920" y="316295"/>
                    <a:pt x="26938" y="316240"/>
                    <a:pt x="27951" y="316122"/>
                  </a:cubicBezTo>
                  <a:cubicBezTo>
                    <a:pt x="101225" y="307444"/>
                    <a:pt x="170650" y="278589"/>
                    <a:pt x="228490" y="232773"/>
                  </a:cubicBezTo>
                  <a:cubicBezTo>
                    <a:pt x="239390" y="224238"/>
                    <a:pt x="241307" y="208483"/>
                    <a:pt x="232772" y="197582"/>
                  </a:cubicBezTo>
                  <a:cubicBezTo>
                    <a:pt x="232107" y="196734"/>
                    <a:pt x="231389" y="195928"/>
                    <a:pt x="230620" y="195172"/>
                  </a:cubicBezTo>
                  <a:lnTo>
                    <a:pt x="42615" y="7167"/>
                  </a:lnTo>
                  <a:cubicBezTo>
                    <a:pt x="32729" y="-2524"/>
                    <a:pt x="16858" y="-2368"/>
                    <a:pt x="7166" y="7519"/>
                  </a:cubicBezTo>
                  <a:cubicBezTo>
                    <a:pt x="2628" y="12149"/>
                    <a:pt x="59" y="18357"/>
                    <a:pt x="1" y="24839"/>
                  </a:cubicBezTo>
                  <a:close/>
                </a:path>
              </a:pathLst>
            </a:custGeom>
            <a:solidFill>
              <a:schemeClr val="accent2">
                <a:lumMod val="40000"/>
                <a:lumOff val="60000"/>
              </a:schemeClr>
            </a:solidFill>
            <a:ln w="12502" cap="flat">
              <a:noFill/>
              <a:prstDash val="solid"/>
              <a:miter/>
            </a:ln>
          </p:spPr>
          <p:txBody>
            <a:bodyPr rtlCol="0" anchor="ctr"/>
            <a:lstStyle/>
            <a:p>
              <a:endParaRPr lang="de-DE"/>
            </a:p>
          </p:txBody>
        </p:sp>
        <p:sp>
          <p:nvSpPr>
            <p:cNvPr id="124" name="Freihandform: Form 73">
              <a:extLst>
                <a:ext uri="{FF2B5EF4-FFF2-40B4-BE49-F238E27FC236}">
                  <a16:creationId xmlns:a16="http://schemas.microsoft.com/office/drawing/2014/main" id="{EC186262-F4BD-48F2-974C-0178421280D9}"/>
                </a:ext>
              </a:extLst>
            </p:cNvPr>
            <p:cNvSpPr/>
            <p:nvPr/>
          </p:nvSpPr>
          <p:spPr>
            <a:xfrm rot="1800000">
              <a:off x="1927705" y="2470412"/>
              <a:ext cx="174342" cy="242142"/>
            </a:xfrm>
            <a:custGeom>
              <a:avLst/>
              <a:gdLst>
                <a:gd name="connsiteX0" fmla="*/ 195488 w 225606"/>
                <a:gd name="connsiteY0" fmla="*/ 7167 h 313342"/>
                <a:gd name="connsiteX1" fmla="*/ 7483 w 225606"/>
                <a:gd name="connsiteY1" fmla="*/ 195172 h 313342"/>
                <a:gd name="connsiteX2" fmla="*/ 7203 w 225606"/>
                <a:gd name="connsiteY2" fmla="*/ 230621 h 313342"/>
                <a:gd name="connsiteX3" fmla="*/ 9613 w 225606"/>
                <a:gd name="connsiteY3" fmla="*/ 232773 h 313342"/>
                <a:gd name="connsiteX4" fmla="*/ 210152 w 225606"/>
                <a:gd name="connsiteY4" fmla="*/ 316122 h 313342"/>
                <a:gd name="connsiteX5" fmla="*/ 237937 w 225606"/>
                <a:gd name="connsiteY5" fmla="*/ 294104 h 313342"/>
                <a:gd name="connsiteX6" fmla="*/ 238102 w 225606"/>
                <a:gd name="connsiteY6" fmla="*/ 291055 h 313342"/>
                <a:gd name="connsiteX7" fmla="*/ 238102 w 225606"/>
                <a:gd name="connsiteY7" fmla="*/ 24839 h 313342"/>
                <a:gd name="connsiteX8" fmla="*/ 212808 w 225606"/>
                <a:gd name="connsiteY8" fmla="*/ 1 h 313342"/>
                <a:gd name="connsiteX9" fmla="*/ 195488 w 225606"/>
                <a:gd name="connsiteY9" fmla="*/ 7167 h 313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5606" h="313342">
                  <a:moveTo>
                    <a:pt x="195488" y="7167"/>
                  </a:moveTo>
                  <a:lnTo>
                    <a:pt x="7483" y="195172"/>
                  </a:lnTo>
                  <a:cubicBezTo>
                    <a:pt x="-2384" y="204884"/>
                    <a:pt x="-2509" y="220756"/>
                    <a:pt x="7203" y="230621"/>
                  </a:cubicBezTo>
                  <a:cubicBezTo>
                    <a:pt x="7960" y="231389"/>
                    <a:pt x="8765" y="232109"/>
                    <a:pt x="9613" y="232773"/>
                  </a:cubicBezTo>
                  <a:cubicBezTo>
                    <a:pt x="67453" y="278589"/>
                    <a:pt x="136878" y="307444"/>
                    <a:pt x="210152" y="316122"/>
                  </a:cubicBezTo>
                  <a:cubicBezTo>
                    <a:pt x="223904" y="317715"/>
                    <a:pt x="236344" y="307857"/>
                    <a:pt x="237937" y="294104"/>
                  </a:cubicBezTo>
                  <a:cubicBezTo>
                    <a:pt x="238054" y="293093"/>
                    <a:pt x="238109" y="292074"/>
                    <a:pt x="238102" y="291055"/>
                  </a:cubicBezTo>
                  <a:lnTo>
                    <a:pt x="238102" y="24839"/>
                  </a:lnTo>
                  <a:cubicBezTo>
                    <a:pt x="237976" y="10996"/>
                    <a:pt x="226652" y="-126"/>
                    <a:pt x="212808" y="1"/>
                  </a:cubicBezTo>
                  <a:cubicBezTo>
                    <a:pt x="206326" y="60"/>
                    <a:pt x="200118" y="2628"/>
                    <a:pt x="195488" y="7167"/>
                  </a:cubicBezTo>
                  <a:close/>
                </a:path>
              </a:pathLst>
            </a:custGeom>
            <a:solidFill>
              <a:schemeClr val="accent2">
                <a:lumMod val="60000"/>
                <a:lumOff val="40000"/>
              </a:schemeClr>
            </a:solidFill>
            <a:ln w="12502" cap="flat">
              <a:noFill/>
              <a:prstDash val="solid"/>
              <a:miter/>
            </a:ln>
          </p:spPr>
          <p:txBody>
            <a:bodyPr rtlCol="0" anchor="ctr"/>
            <a:lstStyle/>
            <a:p>
              <a:endParaRPr lang="de-DE"/>
            </a:p>
          </p:txBody>
        </p:sp>
      </p:grpSp>
      <p:grpSp>
        <p:nvGrpSpPr>
          <p:cNvPr id="113" name="Gruppieren 52">
            <a:extLst>
              <a:ext uri="{FF2B5EF4-FFF2-40B4-BE49-F238E27FC236}">
                <a16:creationId xmlns:a16="http://schemas.microsoft.com/office/drawing/2014/main" id="{087BA849-D1DF-4D07-852E-84DE8278B20F}"/>
              </a:ext>
            </a:extLst>
          </p:cNvPr>
          <p:cNvGrpSpPr/>
          <p:nvPr/>
        </p:nvGrpSpPr>
        <p:grpSpPr>
          <a:xfrm rot="19800000">
            <a:off x="3172211" y="2685805"/>
            <a:ext cx="782074" cy="929094"/>
            <a:chOff x="888015" y="2350803"/>
            <a:chExt cx="905071" cy="1028487"/>
          </a:xfrm>
        </p:grpSpPr>
        <p:sp>
          <p:nvSpPr>
            <p:cNvPr id="125" name="Grafik 19" descr="Apfel">
              <a:extLst>
                <a:ext uri="{FF2B5EF4-FFF2-40B4-BE49-F238E27FC236}">
                  <a16:creationId xmlns:a16="http://schemas.microsoft.com/office/drawing/2014/main" id="{C9569D82-EE96-4333-AFE7-2AA780AAB500}"/>
                </a:ext>
              </a:extLst>
            </p:cNvPr>
            <p:cNvSpPr/>
            <p:nvPr/>
          </p:nvSpPr>
          <p:spPr>
            <a:xfrm>
              <a:off x="1151438" y="2350803"/>
              <a:ext cx="224603" cy="277719"/>
            </a:xfrm>
            <a:custGeom>
              <a:avLst/>
              <a:gdLst>
                <a:gd name="connsiteX0" fmla="*/ 844026 w 887128"/>
                <a:gd name="connsiteY0" fmla="*/ 364582 h 1078201"/>
                <a:gd name="connsiteX1" fmla="*/ 487810 w 887128"/>
                <a:gd name="connsiteY1" fmla="*/ 345475 h 1078201"/>
                <a:gd name="connsiteX2" fmla="*/ 467338 w 887128"/>
                <a:gd name="connsiteY2" fmla="*/ 254033 h 1078201"/>
                <a:gd name="connsiteX3" fmla="*/ 616102 w 887128"/>
                <a:gd name="connsiteY3" fmla="*/ 191251 h 1078201"/>
                <a:gd name="connsiteX4" fmla="*/ 680249 w 887128"/>
                <a:gd name="connsiteY4" fmla="*/ 178 h 1078201"/>
                <a:gd name="connsiteX5" fmla="*/ 489175 w 887128"/>
                <a:gd name="connsiteY5" fmla="*/ 64324 h 1078201"/>
                <a:gd name="connsiteX6" fmla="*/ 431853 w 887128"/>
                <a:gd name="connsiteY6" fmla="*/ 178968 h 1078201"/>
                <a:gd name="connsiteX7" fmla="*/ 278994 w 887128"/>
                <a:gd name="connsiteY7" fmla="*/ 20650 h 1078201"/>
                <a:gd name="connsiteX8" fmla="*/ 236684 w 887128"/>
                <a:gd name="connsiteY8" fmla="*/ 90255 h 1078201"/>
                <a:gd name="connsiteX9" fmla="*/ 405921 w 887128"/>
                <a:gd name="connsiteY9" fmla="*/ 344110 h 1078201"/>
                <a:gd name="connsiteX10" fmla="*/ 52435 w 887128"/>
                <a:gd name="connsiteY10" fmla="*/ 363218 h 1078201"/>
                <a:gd name="connsiteX11" fmla="*/ 449595 w 887128"/>
                <a:gd name="connsiteY11" fmla="*/ 1051083 h 1078201"/>
                <a:gd name="connsiteX12" fmla="*/ 844026 w 887128"/>
                <a:gd name="connsiteY12" fmla="*/ 364582 h 1078201"/>
                <a:gd name="connsiteX0" fmla="*/ 449595 w 680426"/>
                <a:gd name="connsiteY0" fmla="*/ 1051083 h 1086750"/>
                <a:gd name="connsiteX1" fmla="*/ 487810 w 680426"/>
                <a:gd name="connsiteY1" fmla="*/ 345475 h 1086750"/>
                <a:gd name="connsiteX2" fmla="*/ 467338 w 680426"/>
                <a:gd name="connsiteY2" fmla="*/ 254033 h 1086750"/>
                <a:gd name="connsiteX3" fmla="*/ 616102 w 680426"/>
                <a:gd name="connsiteY3" fmla="*/ 191251 h 1086750"/>
                <a:gd name="connsiteX4" fmla="*/ 680249 w 680426"/>
                <a:gd name="connsiteY4" fmla="*/ 178 h 1086750"/>
                <a:gd name="connsiteX5" fmla="*/ 489175 w 680426"/>
                <a:gd name="connsiteY5" fmla="*/ 64324 h 1086750"/>
                <a:gd name="connsiteX6" fmla="*/ 431853 w 680426"/>
                <a:gd name="connsiteY6" fmla="*/ 178968 h 1086750"/>
                <a:gd name="connsiteX7" fmla="*/ 278994 w 680426"/>
                <a:gd name="connsiteY7" fmla="*/ 20650 h 1086750"/>
                <a:gd name="connsiteX8" fmla="*/ 236684 w 680426"/>
                <a:gd name="connsiteY8" fmla="*/ 90255 h 1086750"/>
                <a:gd name="connsiteX9" fmla="*/ 405921 w 680426"/>
                <a:gd name="connsiteY9" fmla="*/ 344110 h 1086750"/>
                <a:gd name="connsiteX10" fmla="*/ 52435 w 680426"/>
                <a:gd name="connsiteY10" fmla="*/ 363218 h 1086750"/>
                <a:gd name="connsiteX11" fmla="*/ 449595 w 680426"/>
                <a:gd name="connsiteY11" fmla="*/ 1051083 h 1086750"/>
                <a:gd name="connsiteX0" fmla="*/ 0 w 627991"/>
                <a:gd name="connsiteY0" fmla="*/ 363218 h 363268"/>
                <a:gd name="connsiteX1" fmla="*/ 435375 w 627991"/>
                <a:gd name="connsiteY1" fmla="*/ 345475 h 363268"/>
                <a:gd name="connsiteX2" fmla="*/ 414903 w 627991"/>
                <a:gd name="connsiteY2" fmla="*/ 254033 h 363268"/>
                <a:gd name="connsiteX3" fmla="*/ 563667 w 627991"/>
                <a:gd name="connsiteY3" fmla="*/ 191251 h 363268"/>
                <a:gd name="connsiteX4" fmla="*/ 627814 w 627991"/>
                <a:gd name="connsiteY4" fmla="*/ 178 h 363268"/>
                <a:gd name="connsiteX5" fmla="*/ 436740 w 627991"/>
                <a:gd name="connsiteY5" fmla="*/ 64324 h 363268"/>
                <a:gd name="connsiteX6" fmla="*/ 379418 w 627991"/>
                <a:gd name="connsiteY6" fmla="*/ 178968 h 363268"/>
                <a:gd name="connsiteX7" fmla="*/ 226559 w 627991"/>
                <a:gd name="connsiteY7" fmla="*/ 20650 h 363268"/>
                <a:gd name="connsiteX8" fmla="*/ 184249 w 627991"/>
                <a:gd name="connsiteY8" fmla="*/ 90255 h 363268"/>
                <a:gd name="connsiteX9" fmla="*/ 353486 w 627991"/>
                <a:gd name="connsiteY9" fmla="*/ 344110 h 363268"/>
                <a:gd name="connsiteX10" fmla="*/ 0 w 627991"/>
                <a:gd name="connsiteY10" fmla="*/ 363218 h 363268"/>
                <a:gd name="connsiteX0" fmla="*/ 169237 w 443742"/>
                <a:gd name="connsiteY0" fmla="*/ 344110 h 367292"/>
                <a:gd name="connsiteX1" fmla="*/ 251126 w 443742"/>
                <a:gd name="connsiteY1" fmla="*/ 345475 h 367292"/>
                <a:gd name="connsiteX2" fmla="*/ 230654 w 443742"/>
                <a:gd name="connsiteY2" fmla="*/ 254033 h 367292"/>
                <a:gd name="connsiteX3" fmla="*/ 379418 w 443742"/>
                <a:gd name="connsiteY3" fmla="*/ 191251 h 367292"/>
                <a:gd name="connsiteX4" fmla="*/ 443565 w 443742"/>
                <a:gd name="connsiteY4" fmla="*/ 178 h 367292"/>
                <a:gd name="connsiteX5" fmla="*/ 252491 w 443742"/>
                <a:gd name="connsiteY5" fmla="*/ 64324 h 367292"/>
                <a:gd name="connsiteX6" fmla="*/ 195169 w 443742"/>
                <a:gd name="connsiteY6" fmla="*/ 178968 h 367292"/>
                <a:gd name="connsiteX7" fmla="*/ 42310 w 443742"/>
                <a:gd name="connsiteY7" fmla="*/ 20650 h 367292"/>
                <a:gd name="connsiteX8" fmla="*/ 0 w 443742"/>
                <a:gd name="connsiteY8" fmla="*/ 90255 h 367292"/>
                <a:gd name="connsiteX9" fmla="*/ 169237 w 443742"/>
                <a:gd name="connsiteY9" fmla="*/ 344110 h 367292"/>
                <a:gd name="connsiteX0" fmla="*/ 169237 w 443565"/>
                <a:gd name="connsiteY0" fmla="*/ 344110 h 367292"/>
                <a:gd name="connsiteX1" fmla="*/ 251126 w 443565"/>
                <a:gd name="connsiteY1" fmla="*/ 345475 h 367292"/>
                <a:gd name="connsiteX2" fmla="*/ 230654 w 443565"/>
                <a:gd name="connsiteY2" fmla="*/ 254033 h 367292"/>
                <a:gd name="connsiteX3" fmla="*/ 443565 w 443565"/>
                <a:gd name="connsiteY3" fmla="*/ 178 h 367292"/>
                <a:gd name="connsiteX4" fmla="*/ 252491 w 443565"/>
                <a:gd name="connsiteY4" fmla="*/ 64324 h 367292"/>
                <a:gd name="connsiteX5" fmla="*/ 195169 w 443565"/>
                <a:gd name="connsiteY5" fmla="*/ 178968 h 367292"/>
                <a:gd name="connsiteX6" fmla="*/ 42310 w 443565"/>
                <a:gd name="connsiteY6" fmla="*/ 20650 h 367292"/>
                <a:gd name="connsiteX7" fmla="*/ 0 w 443565"/>
                <a:gd name="connsiteY7" fmla="*/ 90255 h 367292"/>
                <a:gd name="connsiteX8" fmla="*/ 169237 w 443565"/>
                <a:gd name="connsiteY8" fmla="*/ 344110 h 367292"/>
                <a:gd name="connsiteX0" fmla="*/ 169237 w 253323"/>
                <a:gd name="connsiteY0" fmla="*/ 323460 h 346642"/>
                <a:gd name="connsiteX1" fmla="*/ 251126 w 253323"/>
                <a:gd name="connsiteY1" fmla="*/ 324825 h 346642"/>
                <a:gd name="connsiteX2" fmla="*/ 230654 w 253323"/>
                <a:gd name="connsiteY2" fmla="*/ 233383 h 346642"/>
                <a:gd name="connsiteX3" fmla="*/ 252491 w 253323"/>
                <a:gd name="connsiteY3" fmla="*/ 43674 h 346642"/>
                <a:gd name="connsiteX4" fmla="*/ 195169 w 253323"/>
                <a:gd name="connsiteY4" fmla="*/ 158318 h 346642"/>
                <a:gd name="connsiteX5" fmla="*/ 42310 w 253323"/>
                <a:gd name="connsiteY5" fmla="*/ 0 h 346642"/>
                <a:gd name="connsiteX6" fmla="*/ 0 w 253323"/>
                <a:gd name="connsiteY6" fmla="*/ 69605 h 346642"/>
                <a:gd name="connsiteX7" fmla="*/ 169237 w 253323"/>
                <a:gd name="connsiteY7" fmla="*/ 323460 h 346642"/>
                <a:gd name="connsiteX0" fmla="*/ 169237 w 251126"/>
                <a:gd name="connsiteY0" fmla="*/ 323460 h 346642"/>
                <a:gd name="connsiteX1" fmla="*/ 251126 w 251126"/>
                <a:gd name="connsiteY1" fmla="*/ 324825 h 346642"/>
                <a:gd name="connsiteX2" fmla="*/ 230654 w 251126"/>
                <a:gd name="connsiteY2" fmla="*/ 233383 h 346642"/>
                <a:gd name="connsiteX3" fmla="*/ 195169 w 251126"/>
                <a:gd name="connsiteY3" fmla="*/ 158318 h 346642"/>
                <a:gd name="connsiteX4" fmla="*/ 42310 w 251126"/>
                <a:gd name="connsiteY4" fmla="*/ 0 h 346642"/>
                <a:gd name="connsiteX5" fmla="*/ 0 w 251126"/>
                <a:gd name="connsiteY5" fmla="*/ 69605 h 346642"/>
                <a:gd name="connsiteX6" fmla="*/ 169237 w 251126"/>
                <a:gd name="connsiteY6" fmla="*/ 323460 h 34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126" h="346642">
                  <a:moveTo>
                    <a:pt x="169237" y="323460"/>
                  </a:moveTo>
                  <a:cubicBezTo>
                    <a:pt x="211091" y="365997"/>
                    <a:pt x="240890" y="339838"/>
                    <a:pt x="251126" y="324825"/>
                  </a:cubicBezTo>
                  <a:cubicBezTo>
                    <a:pt x="248396" y="292070"/>
                    <a:pt x="240207" y="262044"/>
                    <a:pt x="230654" y="233383"/>
                  </a:cubicBezTo>
                  <a:cubicBezTo>
                    <a:pt x="221328" y="205632"/>
                    <a:pt x="226560" y="197215"/>
                    <a:pt x="195169" y="158318"/>
                  </a:cubicBezTo>
                  <a:cubicBezTo>
                    <a:pt x="135117" y="57322"/>
                    <a:pt x="47769" y="4094"/>
                    <a:pt x="42310" y="0"/>
                  </a:cubicBezTo>
                  <a:lnTo>
                    <a:pt x="0" y="69605"/>
                  </a:lnTo>
                  <a:cubicBezTo>
                    <a:pt x="1365" y="70970"/>
                    <a:pt x="148765" y="162412"/>
                    <a:pt x="169237" y="323460"/>
                  </a:cubicBezTo>
                  <a:close/>
                </a:path>
              </a:pathLst>
            </a:custGeom>
            <a:solidFill>
              <a:srgbClr val="92D050"/>
            </a:solidFill>
            <a:ln w="12700" cap="flat">
              <a:solidFill>
                <a:srgbClr val="92D050"/>
              </a:solidFill>
              <a:prstDash val="solid"/>
              <a:miter/>
            </a:ln>
          </p:spPr>
          <p:txBody>
            <a:bodyPr rtlCol="0" anchor="ctr"/>
            <a:lstStyle/>
            <a:p>
              <a:endParaRPr lang="de-DE" sz="1350"/>
            </a:p>
          </p:txBody>
        </p:sp>
        <p:sp>
          <p:nvSpPr>
            <p:cNvPr id="126" name="Grafik 19" descr="Apfel">
              <a:extLst>
                <a:ext uri="{FF2B5EF4-FFF2-40B4-BE49-F238E27FC236}">
                  <a16:creationId xmlns:a16="http://schemas.microsoft.com/office/drawing/2014/main" id="{CA301E47-D280-437C-B8C9-A1B0419823C1}"/>
                </a:ext>
              </a:extLst>
            </p:cNvPr>
            <p:cNvSpPr/>
            <p:nvPr/>
          </p:nvSpPr>
          <p:spPr>
            <a:xfrm>
              <a:off x="890404" y="2584320"/>
              <a:ext cx="896717" cy="794970"/>
            </a:xfrm>
            <a:custGeom>
              <a:avLst/>
              <a:gdLst>
                <a:gd name="connsiteX0" fmla="*/ 844026 w 887128"/>
                <a:gd name="connsiteY0" fmla="*/ 364582 h 1078201"/>
                <a:gd name="connsiteX1" fmla="*/ 487810 w 887128"/>
                <a:gd name="connsiteY1" fmla="*/ 345475 h 1078201"/>
                <a:gd name="connsiteX2" fmla="*/ 467338 w 887128"/>
                <a:gd name="connsiteY2" fmla="*/ 254033 h 1078201"/>
                <a:gd name="connsiteX3" fmla="*/ 616102 w 887128"/>
                <a:gd name="connsiteY3" fmla="*/ 191251 h 1078201"/>
                <a:gd name="connsiteX4" fmla="*/ 680249 w 887128"/>
                <a:gd name="connsiteY4" fmla="*/ 178 h 1078201"/>
                <a:gd name="connsiteX5" fmla="*/ 489175 w 887128"/>
                <a:gd name="connsiteY5" fmla="*/ 64324 h 1078201"/>
                <a:gd name="connsiteX6" fmla="*/ 431853 w 887128"/>
                <a:gd name="connsiteY6" fmla="*/ 178968 h 1078201"/>
                <a:gd name="connsiteX7" fmla="*/ 278994 w 887128"/>
                <a:gd name="connsiteY7" fmla="*/ 20650 h 1078201"/>
                <a:gd name="connsiteX8" fmla="*/ 236684 w 887128"/>
                <a:gd name="connsiteY8" fmla="*/ 90255 h 1078201"/>
                <a:gd name="connsiteX9" fmla="*/ 405921 w 887128"/>
                <a:gd name="connsiteY9" fmla="*/ 344110 h 1078201"/>
                <a:gd name="connsiteX10" fmla="*/ 52435 w 887128"/>
                <a:gd name="connsiteY10" fmla="*/ 363218 h 1078201"/>
                <a:gd name="connsiteX11" fmla="*/ 449595 w 887128"/>
                <a:gd name="connsiteY11" fmla="*/ 1051083 h 1078201"/>
                <a:gd name="connsiteX12" fmla="*/ 844026 w 887128"/>
                <a:gd name="connsiteY12" fmla="*/ 364582 h 1078201"/>
                <a:gd name="connsiteX0" fmla="*/ 844026 w 896717"/>
                <a:gd name="connsiteY0" fmla="*/ 364582 h 1087185"/>
                <a:gd name="connsiteX1" fmla="*/ 487810 w 896717"/>
                <a:gd name="connsiteY1" fmla="*/ 345475 h 1087185"/>
                <a:gd name="connsiteX2" fmla="*/ 467338 w 896717"/>
                <a:gd name="connsiteY2" fmla="*/ 254033 h 1087185"/>
                <a:gd name="connsiteX3" fmla="*/ 616102 w 896717"/>
                <a:gd name="connsiteY3" fmla="*/ 191251 h 1087185"/>
                <a:gd name="connsiteX4" fmla="*/ 680249 w 896717"/>
                <a:gd name="connsiteY4" fmla="*/ 178 h 1087185"/>
                <a:gd name="connsiteX5" fmla="*/ 489175 w 896717"/>
                <a:gd name="connsiteY5" fmla="*/ 64324 h 1087185"/>
                <a:gd name="connsiteX6" fmla="*/ 278994 w 896717"/>
                <a:gd name="connsiteY6" fmla="*/ 20650 h 1087185"/>
                <a:gd name="connsiteX7" fmla="*/ 236684 w 896717"/>
                <a:gd name="connsiteY7" fmla="*/ 90255 h 1087185"/>
                <a:gd name="connsiteX8" fmla="*/ 405921 w 896717"/>
                <a:gd name="connsiteY8" fmla="*/ 344110 h 1087185"/>
                <a:gd name="connsiteX9" fmla="*/ 52435 w 896717"/>
                <a:gd name="connsiteY9" fmla="*/ 363218 h 1087185"/>
                <a:gd name="connsiteX10" fmla="*/ 449595 w 896717"/>
                <a:gd name="connsiteY10" fmla="*/ 1051083 h 1087185"/>
                <a:gd name="connsiteX11" fmla="*/ 844026 w 896717"/>
                <a:gd name="connsiteY11" fmla="*/ 364582 h 1087185"/>
                <a:gd name="connsiteX0" fmla="*/ 844026 w 896717"/>
                <a:gd name="connsiteY0" fmla="*/ 364582 h 1087185"/>
                <a:gd name="connsiteX1" fmla="*/ 487810 w 896717"/>
                <a:gd name="connsiteY1" fmla="*/ 345475 h 1087185"/>
                <a:gd name="connsiteX2" fmla="*/ 467338 w 896717"/>
                <a:gd name="connsiteY2" fmla="*/ 254033 h 1087185"/>
                <a:gd name="connsiteX3" fmla="*/ 680249 w 896717"/>
                <a:gd name="connsiteY3" fmla="*/ 178 h 1087185"/>
                <a:gd name="connsiteX4" fmla="*/ 489175 w 896717"/>
                <a:gd name="connsiteY4" fmla="*/ 64324 h 1087185"/>
                <a:gd name="connsiteX5" fmla="*/ 278994 w 896717"/>
                <a:gd name="connsiteY5" fmla="*/ 20650 h 1087185"/>
                <a:gd name="connsiteX6" fmla="*/ 236684 w 896717"/>
                <a:gd name="connsiteY6" fmla="*/ 90255 h 1087185"/>
                <a:gd name="connsiteX7" fmla="*/ 405921 w 896717"/>
                <a:gd name="connsiteY7" fmla="*/ 344110 h 1087185"/>
                <a:gd name="connsiteX8" fmla="*/ 52435 w 896717"/>
                <a:gd name="connsiteY8" fmla="*/ 363218 h 1087185"/>
                <a:gd name="connsiteX9" fmla="*/ 449595 w 896717"/>
                <a:gd name="connsiteY9" fmla="*/ 1051083 h 1087185"/>
                <a:gd name="connsiteX10" fmla="*/ 844026 w 896717"/>
                <a:gd name="connsiteY10" fmla="*/ 364582 h 1087185"/>
                <a:gd name="connsiteX0" fmla="*/ 844026 w 896717"/>
                <a:gd name="connsiteY0" fmla="*/ 344191 h 1066794"/>
                <a:gd name="connsiteX1" fmla="*/ 487810 w 896717"/>
                <a:gd name="connsiteY1" fmla="*/ 325084 h 1066794"/>
                <a:gd name="connsiteX2" fmla="*/ 467338 w 896717"/>
                <a:gd name="connsiteY2" fmla="*/ 233642 h 1066794"/>
                <a:gd name="connsiteX3" fmla="*/ 489175 w 896717"/>
                <a:gd name="connsiteY3" fmla="*/ 43933 h 1066794"/>
                <a:gd name="connsiteX4" fmla="*/ 278994 w 896717"/>
                <a:gd name="connsiteY4" fmla="*/ 259 h 1066794"/>
                <a:gd name="connsiteX5" fmla="*/ 236684 w 896717"/>
                <a:gd name="connsiteY5" fmla="*/ 69864 h 1066794"/>
                <a:gd name="connsiteX6" fmla="*/ 405921 w 896717"/>
                <a:gd name="connsiteY6" fmla="*/ 323719 h 1066794"/>
                <a:gd name="connsiteX7" fmla="*/ 52435 w 896717"/>
                <a:gd name="connsiteY7" fmla="*/ 342827 h 1066794"/>
                <a:gd name="connsiteX8" fmla="*/ 449595 w 896717"/>
                <a:gd name="connsiteY8" fmla="*/ 1030692 h 1066794"/>
                <a:gd name="connsiteX9" fmla="*/ 844026 w 896717"/>
                <a:gd name="connsiteY9" fmla="*/ 344191 h 1066794"/>
                <a:gd name="connsiteX0" fmla="*/ 844026 w 896717"/>
                <a:gd name="connsiteY0" fmla="*/ 316366 h 1038969"/>
                <a:gd name="connsiteX1" fmla="*/ 487810 w 896717"/>
                <a:gd name="connsiteY1" fmla="*/ 297259 h 1038969"/>
                <a:gd name="connsiteX2" fmla="*/ 467338 w 896717"/>
                <a:gd name="connsiteY2" fmla="*/ 205817 h 1038969"/>
                <a:gd name="connsiteX3" fmla="*/ 489175 w 896717"/>
                <a:gd name="connsiteY3" fmla="*/ 16108 h 1038969"/>
                <a:gd name="connsiteX4" fmla="*/ 236684 w 896717"/>
                <a:gd name="connsiteY4" fmla="*/ 42039 h 1038969"/>
                <a:gd name="connsiteX5" fmla="*/ 405921 w 896717"/>
                <a:gd name="connsiteY5" fmla="*/ 295894 h 1038969"/>
                <a:gd name="connsiteX6" fmla="*/ 52435 w 896717"/>
                <a:gd name="connsiteY6" fmla="*/ 315002 h 1038969"/>
                <a:gd name="connsiteX7" fmla="*/ 449595 w 896717"/>
                <a:gd name="connsiteY7" fmla="*/ 1002867 h 1038969"/>
                <a:gd name="connsiteX8" fmla="*/ 844026 w 896717"/>
                <a:gd name="connsiteY8" fmla="*/ 316366 h 1038969"/>
                <a:gd name="connsiteX0" fmla="*/ 844026 w 896717"/>
                <a:gd name="connsiteY0" fmla="*/ 275477 h 998080"/>
                <a:gd name="connsiteX1" fmla="*/ 487810 w 896717"/>
                <a:gd name="connsiteY1" fmla="*/ 256370 h 998080"/>
                <a:gd name="connsiteX2" fmla="*/ 467338 w 896717"/>
                <a:gd name="connsiteY2" fmla="*/ 164928 h 998080"/>
                <a:gd name="connsiteX3" fmla="*/ 236684 w 896717"/>
                <a:gd name="connsiteY3" fmla="*/ 1150 h 998080"/>
                <a:gd name="connsiteX4" fmla="*/ 405921 w 896717"/>
                <a:gd name="connsiteY4" fmla="*/ 255005 h 998080"/>
                <a:gd name="connsiteX5" fmla="*/ 52435 w 896717"/>
                <a:gd name="connsiteY5" fmla="*/ 274113 h 998080"/>
                <a:gd name="connsiteX6" fmla="*/ 449595 w 896717"/>
                <a:gd name="connsiteY6" fmla="*/ 961978 h 998080"/>
                <a:gd name="connsiteX7" fmla="*/ 844026 w 896717"/>
                <a:gd name="connsiteY7" fmla="*/ 275477 h 998080"/>
                <a:gd name="connsiteX0" fmla="*/ 844026 w 896717"/>
                <a:gd name="connsiteY0" fmla="*/ 110550 h 833153"/>
                <a:gd name="connsiteX1" fmla="*/ 487810 w 896717"/>
                <a:gd name="connsiteY1" fmla="*/ 91443 h 833153"/>
                <a:gd name="connsiteX2" fmla="*/ 467338 w 896717"/>
                <a:gd name="connsiteY2" fmla="*/ 1 h 833153"/>
                <a:gd name="connsiteX3" fmla="*/ 405921 w 896717"/>
                <a:gd name="connsiteY3" fmla="*/ 90078 h 833153"/>
                <a:gd name="connsiteX4" fmla="*/ 52435 w 896717"/>
                <a:gd name="connsiteY4" fmla="*/ 109186 h 833153"/>
                <a:gd name="connsiteX5" fmla="*/ 449595 w 896717"/>
                <a:gd name="connsiteY5" fmla="*/ 797051 h 833153"/>
                <a:gd name="connsiteX6" fmla="*/ 844026 w 896717"/>
                <a:gd name="connsiteY6" fmla="*/ 110550 h 833153"/>
                <a:gd name="connsiteX0" fmla="*/ 844026 w 896717"/>
                <a:gd name="connsiteY0" fmla="*/ 72366 h 794969"/>
                <a:gd name="connsiteX1" fmla="*/ 487810 w 896717"/>
                <a:gd name="connsiteY1" fmla="*/ 53259 h 794969"/>
                <a:gd name="connsiteX2" fmla="*/ 405921 w 896717"/>
                <a:gd name="connsiteY2" fmla="*/ 51894 h 794969"/>
                <a:gd name="connsiteX3" fmla="*/ 52435 w 896717"/>
                <a:gd name="connsiteY3" fmla="*/ 71002 h 794969"/>
                <a:gd name="connsiteX4" fmla="*/ 449595 w 896717"/>
                <a:gd name="connsiteY4" fmla="*/ 758867 h 794969"/>
                <a:gd name="connsiteX5" fmla="*/ 844026 w 896717"/>
                <a:gd name="connsiteY5" fmla="*/ 72366 h 794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6717" h="794969">
                  <a:moveTo>
                    <a:pt x="844026" y="72366"/>
                  </a:moveTo>
                  <a:cubicBezTo>
                    <a:pt x="721193" y="-61385"/>
                    <a:pt x="588806" y="30057"/>
                    <a:pt x="487810" y="53259"/>
                  </a:cubicBezTo>
                  <a:cubicBezTo>
                    <a:pt x="414792" y="49847"/>
                    <a:pt x="478483" y="48937"/>
                    <a:pt x="405921" y="51894"/>
                  </a:cubicBezTo>
                  <a:cubicBezTo>
                    <a:pt x="306290" y="27328"/>
                    <a:pt x="172538" y="-61385"/>
                    <a:pt x="52435" y="71002"/>
                  </a:cubicBezTo>
                  <a:cubicBezTo>
                    <a:pt x="-79952" y="217037"/>
                    <a:pt x="33327" y="964954"/>
                    <a:pt x="449595" y="758867"/>
                  </a:cubicBezTo>
                  <a:cubicBezTo>
                    <a:pt x="864498" y="966319"/>
                    <a:pt x="976413" y="218401"/>
                    <a:pt x="844026" y="72366"/>
                  </a:cubicBezTo>
                  <a:close/>
                </a:path>
              </a:pathLst>
            </a:custGeom>
            <a:solidFill>
              <a:srgbClr val="FFF9EB"/>
            </a:solidFill>
            <a:ln w="13593" cap="flat">
              <a:noFill/>
              <a:prstDash val="solid"/>
              <a:miter/>
            </a:ln>
          </p:spPr>
          <p:txBody>
            <a:bodyPr rtlCol="0" anchor="ctr"/>
            <a:lstStyle/>
            <a:p>
              <a:endParaRPr lang="de-DE" sz="1350"/>
            </a:p>
          </p:txBody>
        </p:sp>
        <p:sp>
          <p:nvSpPr>
            <p:cNvPr id="127" name="Grafik 19" descr="Apfel">
              <a:extLst>
                <a:ext uri="{FF2B5EF4-FFF2-40B4-BE49-F238E27FC236}">
                  <a16:creationId xmlns:a16="http://schemas.microsoft.com/office/drawing/2014/main" id="{D3401C8B-2551-4D43-8A5F-573CC749955B}"/>
                </a:ext>
              </a:extLst>
            </p:cNvPr>
            <p:cNvSpPr/>
            <p:nvPr/>
          </p:nvSpPr>
          <p:spPr>
            <a:xfrm>
              <a:off x="1333755" y="2356052"/>
              <a:ext cx="249365" cy="254033"/>
            </a:xfrm>
            <a:custGeom>
              <a:avLst/>
              <a:gdLst>
                <a:gd name="connsiteX0" fmla="*/ 844026 w 887128"/>
                <a:gd name="connsiteY0" fmla="*/ 364582 h 1078201"/>
                <a:gd name="connsiteX1" fmla="*/ 487810 w 887128"/>
                <a:gd name="connsiteY1" fmla="*/ 345475 h 1078201"/>
                <a:gd name="connsiteX2" fmla="*/ 467338 w 887128"/>
                <a:gd name="connsiteY2" fmla="*/ 254033 h 1078201"/>
                <a:gd name="connsiteX3" fmla="*/ 616102 w 887128"/>
                <a:gd name="connsiteY3" fmla="*/ 191251 h 1078201"/>
                <a:gd name="connsiteX4" fmla="*/ 680249 w 887128"/>
                <a:gd name="connsiteY4" fmla="*/ 178 h 1078201"/>
                <a:gd name="connsiteX5" fmla="*/ 489175 w 887128"/>
                <a:gd name="connsiteY5" fmla="*/ 64324 h 1078201"/>
                <a:gd name="connsiteX6" fmla="*/ 431853 w 887128"/>
                <a:gd name="connsiteY6" fmla="*/ 178968 h 1078201"/>
                <a:gd name="connsiteX7" fmla="*/ 278994 w 887128"/>
                <a:gd name="connsiteY7" fmla="*/ 20650 h 1078201"/>
                <a:gd name="connsiteX8" fmla="*/ 236684 w 887128"/>
                <a:gd name="connsiteY8" fmla="*/ 90255 h 1078201"/>
                <a:gd name="connsiteX9" fmla="*/ 405921 w 887128"/>
                <a:gd name="connsiteY9" fmla="*/ 344110 h 1078201"/>
                <a:gd name="connsiteX10" fmla="*/ 52435 w 887128"/>
                <a:gd name="connsiteY10" fmla="*/ 363218 h 1078201"/>
                <a:gd name="connsiteX11" fmla="*/ 449595 w 887128"/>
                <a:gd name="connsiteY11" fmla="*/ 1051083 h 1078201"/>
                <a:gd name="connsiteX12" fmla="*/ 844026 w 887128"/>
                <a:gd name="connsiteY12" fmla="*/ 364582 h 1078201"/>
                <a:gd name="connsiteX0" fmla="*/ 844026 w 896717"/>
                <a:gd name="connsiteY0" fmla="*/ 364582 h 1087185"/>
                <a:gd name="connsiteX1" fmla="*/ 467338 w 896717"/>
                <a:gd name="connsiteY1" fmla="*/ 254033 h 1087185"/>
                <a:gd name="connsiteX2" fmla="*/ 616102 w 896717"/>
                <a:gd name="connsiteY2" fmla="*/ 191251 h 1087185"/>
                <a:gd name="connsiteX3" fmla="*/ 680249 w 896717"/>
                <a:gd name="connsiteY3" fmla="*/ 178 h 1087185"/>
                <a:gd name="connsiteX4" fmla="*/ 489175 w 896717"/>
                <a:gd name="connsiteY4" fmla="*/ 64324 h 1087185"/>
                <a:gd name="connsiteX5" fmla="*/ 431853 w 896717"/>
                <a:gd name="connsiteY5" fmla="*/ 178968 h 1087185"/>
                <a:gd name="connsiteX6" fmla="*/ 278994 w 896717"/>
                <a:gd name="connsiteY6" fmla="*/ 20650 h 1087185"/>
                <a:gd name="connsiteX7" fmla="*/ 236684 w 896717"/>
                <a:gd name="connsiteY7" fmla="*/ 90255 h 1087185"/>
                <a:gd name="connsiteX8" fmla="*/ 405921 w 896717"/>
                <a:gd name="connsiteY8" fmla="*/ 344110 h 1087185"/>
                <a:gd name="connsiteX9" fmla="*/ 52435 w 896717"/>
                <a:gd name="connsiteY9" fmla="*/ 363218 h 1087185"/>
                <a:gd name="connsiteX10" fmla="*/ 449595 w 896717"/>
                <a:gd name="connsiteY10" fmla="*/ 1051083 h 1087185"/>
                <a:gd name="connsiteX11" fmla="*/ 844026 w 896717"/>
                <a:gd name="connsiteY11" fmla="*/ 364582 h 1087185"/>
                <a:gd name="connsiteX0" fmla="*/ 449595 w 680426"/>
                <a:gd name="connsiteY0" fmla="*/ 1051083 h 1086750"/>
                <a:gd name="connsiteX1" fmla="*/ 467338 w 680426"/>
                <a:gd name="connsiteY1" fmla="*/ 254033 h 1086750"/>
                <a:gd name="connsiteX2" fmla="*/ 616102 w 680426"/>
                <a:gd name="connsiteY2" fmla="*/ 191251 h 1086750"/>
                <a:gd name="connsiteX3" fmla="*/ 680249 w 680426"/>
                <a:gd name="connsiteY3" fmla="*/ 178 h 1086750"/>
                <a:gd name="connsiteX4" fmla="*/ 489175 w 680426"/>
                <a:gd name="connsiteY4" fmla="*/ 64324 h 1086750"/>
                <a:gd name="connsiteX5" fmla="*/ 431853 w 680426"/>
                <a:gd name="connsiteY5" fmla="*/ 178968 h 1086750"/>
                <a:gd name="connsiteX6" fmla="*/ 278994 w 680426"/>
                <a:gd name="connsiteY6" fmla="*/ 20650 h 1086750"/>
                <a:gd name="connsiteX7" fmla="*/ 236684 w 680426"/>
                <a:gd name="connsiteY7" fmla="*/ 90255 h 1086750"/>
                <a:gd name="connsiteX8" fmla="*/ 405921 w 680426"/>
                <a:gd name="connsiteY8" fmla="*/ 344110 h 1086750"/>
                <a:gd name="connsiteX9" fmla="*/ 52435 w 680426"/>
                <a:gd name="connsiteY9" fmla="*/ 363218 h 1086750"/>
                <a:gd name="connsiteX10" fmla="*/ 449595 w 680426"/>
                <a:gd name="connsiteY10" fmla="*/ 1051083 h 1086750"/>
                <a:gd name="connsiteX0" fmla="*/ 449595 w 680426"/>
                <a:gd name="connsiteY0" fmla="*/ 1051083 h 1086750"/>
                <a:gd name="connsiteX1" fmla="*/ 467338 w 680426"/>
                <a:gd name="connsiteY1" fmla="*/ 254033 h 1086750"/>
                <a:gd name="connsiteX2" fmla="*/ 616102 w 680426"/>
                <a:gd name="connsiteY2" fmla="*/ 191251 h 1086750"/>
                <a:gd name="connsiteX3" fmla="*/ 680249 w 680426"/>
                <a:gd name="connsiteY3" fmla="*/ 178 h 1086750"/>
                <a:gd name="connsiteX4" fmla="*/ 489175 w 680426"/>
                <a:gd name="connsiteY4" fmla="*/ 64324 h 1086750"/>
                <a:gd name="connsiteX5" fmla="*/ 431853 w 680426"/>
                <a:gd name="connsiteY5" fmla="*/ 178968 h 1086750"/>
                <a:gd name="connsiteX6" fmla="*/ 278994 w 680426"/>
                <a:gd name="connsiteY6" fmla="*/ 20650 h 1086750"/>
                <a:gd name="connsiteX7" fmla="*/ 236684 w 680426"/>
                <a:gd name="connsiteY7" fmla="*/ 90255 h 1086750"/>
                <a:gd name="connsiteX8" fmla="*/ 52435 w 680426"/>
                <a:gd name="connsiteY8" fmla="*/ 363218 h 1086750"/>
                <a:gd name="connsiteX9" fmla="*/ 449595 w 680426"/>
                <a:gd name="connsiteY9" fmla="*/ 1051083 h 1086750"/>
                <a:gd name="connsiteX0" fmla="*/ 4563 w 632554"/>
                <a:gd name="connsiteY0" fmla="*/ 363218 h 367606"/>
                <a:gd name="connsiteX1" fmla="*/ 419466 w 632554"/>
                <a:gd name="connsiteY1" fmla="*/ 254033 h 367606"/>
                <a:gd name="connsiteX2" fmla="*/ 568230 w 632554"/>
                <a:gd name="connsiteY2" fmla="*/ 191251 h 367606"/>
                <a:gd name="connsiteX3" fmla="*/ 632377 w 632554"/>
                <a:gd name="connsiteY3" fmla="*/ 178 h 367606"/>
                <a:gd name="connsiteX4" fmla="*/ 441303 w 632554"/>
                <a:gd name="connsiteY4" fmla="*/ 64324 h 367606"/>
                <a:gd name="connsiteX5" fmla="*/ 383981 w 632554"/>
                <a:gd name="connsiteY5" fmla="*/ 178968 h 367606"/>
                <a:gd name="connsiteX6" fmla="*/ 231122 w 632554"/>
                <a:gd name="connsiteY6" fmla="*/ 20650 h 367606"/>
                <a:gd name="connsiteX7" fmla="*/ 188812 w 632554"/>
                <a:gd name="connsiteY7" fmla="*/ 90255 h 367606"/>
                <a:gd name="connsiteX8" fmla="*/ 4563 w 632554"/>
                <a:gd name="connsiteY8" fmla="*/ 363218 h 367606"/>
                <a:gd name="connsiteX0" fmla="*/ 0 w 443742"/>
                <a:gd name="connsiteY0" fmla="*/ 90255 h 254033"/>
                <a:gd name="connsiteX1" fmla="*/ 230654 w 443742"/>
                <a:gd name="connsiteY1" fmla="*/ 254033 h 254033"/>
                <a:gd name="connsiteX2" fmla="*/ 379418 w 443742"/>
                <a:gd name="connsiteY2" fmla="*/ 191251 h 254033"/>
                <a:gd name="connsiteX3" fmla="*/ 443565 w 443742"/>
                <a:gd name="connsiteY3" fmla="*/ 178 h 254033"/>
                <a:gd name="connsiteX4" fmla="*/ 252491 w 443742"/>
                <a:gd name="connsiteY4" fmla="*/ 64324 h 254033"/>
                <a:gd name="connsiteX5" fmla="*/ 195169 w 443742"/>
                <a:gd name="connsiteY5" fmla="*/ 178968 h 254033"/>
                <a:gd name="connsiteX6" fmla="*/ 42310 w 443742"/>
                <a:gd name="connsiteY6" fmla="*/ 20650 h 254033"/>
                <a:gd name="connsiteX7" fmla="*/ 0 w 443742"/>
                <a:gd name="connsiteY7" fmla="*/ 90255 h 254033"/>
                <a:gd name="connsiteX0" fmla="*/ 0 w 401432"/>
                <a:gd name="connsiteY0" fmla="*/ 20650 h 254033"/>
                <a:gd name="connsiteX1" fmla="*/ 188344 w 401432"/>
                <a:gd name="connsiteY1" fmla="*/ 254033 h 254033"/>
                <a:gd name="connsiteX2" fmla="*/ 337108 w 401432"/>
                <a:gd name="connsiteY2" fmla="*/ 191251 h 254033"/>
                <a:gd name="connsiteX3" fmla="*/ 401255 w 401432"/>
                <a:gd name="connsiteY3" fmla="*/ 178 h 254033"/>
                <a:gd name="connsiteX4" fmla="*/ 210181 w 401432"/>
                <a:gd name="connsiteY4" fmla="*/ 64324 h 254033"/>
                <a:gd name="connsiteX5" fmla="*/ 152859 w 401432"/>
                <a:gd name="connsiteY5" fmla="*/ 178968 h 254033"/>
                <a:gd name="connsiteX6" fmla="*/ 0 w 401432"/>
                <a:gd name="connsiteY6" fmla="*/ 20650 h 254033"/>
                <a:gd name="connsiteX0" fmla="*/ 792 w 249365"/>
                <a:gd name="connsiteY0" fmla="*/ 178968 h 254033"/>
                <a:gd name="connsiteX1" fmla="*/ 36277 w 249365"/>
                <a:gd name="connsiteY1" fmla="*/ 254033 h 254033"/>
                <a:gd name="connsiteX2" fmla="*/ 185041 w 249365"/>
                <a:gd name="connsiteY2" fmla="*/ 191251 h 254033"/>
                <a:gd name="connsiteX3" fmla="*/ 249188 w 249365"/>
                <a:gd name="connsiteY3" fmla="*/ 178 h 254033"/>
                <a:gd name="connsiteX4" fmla="*/ 58114 w 249365"/>
                <a:gd name="connsiteY4" fmla="*/ 64324 h 254033"/>
                <a:gd name="connsiteX5" fmla="*/ 792 w 249365"/>
                <a:gd name="connsiteY5" fmla="*/ 178968 h 25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365" h="254033">
                  <a:moveTo>
                    <a:pt x="792" y="178968"/>
                  </a:moveTo>
                  <a:cubicBezTo>
                    <a:pt x="-2847" y="210586"/>
                    <a:pt x="5569" y="251986"/>
                    <a:pt x="36277" y="254033"/>
                  </a:cubicBezTo>
                  <a:cubicBezTo>
                    <a:pt x="78586" y="249938"/>
                    <a:pt x="141367" y="236290"/>
                    <a:pt x="185041" y="191251"/>
                  </a:cubicBezTo>
                  <a:cubicBezTo>
                    <a:pt x="256012" y="120281"/>
                    <a:pt x="249188" y="178"/>
                    <a:pt x="249188" y="178"/>
                  </a:cubicBezTo>
                  <a:cubicBezTo>
                    <a:pt x="249188" y="178"/>
                    <a:pt x="127719" y="-6647"/>
                    <a:pt x="58114" y="64324"/>
                  </a:cubicBezTo>
                  <a:cubicBezTo>
                    <a:pt x="25358" y="97079"/>
                    <a:pt x="8981" y="140753"/>
                    <a:pt x="792" y="178968"/>
                  </a:cubicBezTo>
                  <a:close/>
                </a:path>
              </a:pathLst>
            </a:custGeom>
            <a:noFill/>
            <a:ln w="57150" cap="flat">
              <a:solidFill>
                <a:srgbClr val="92D050"/>
              </a:solidFill>
              <a:prstDash val="solid"/>
              <a:miter/>
            </a:ln>
          </p:spPr>
          <p:txBody>
            <a:bodyPr rtlCol="0" anchor="ctr"/>
            <a:lstStyle/>
            <a:p>
              <a:endParaRPr lang="de-DE" sz="1350"/>
            </a:p>
          </p:txBody>
        </p:sp>
        <p:sp>
          <p:nvSpPr>
            <p:cNvPr id="128" name="Grafik 19" descr="Apfel">
              <a:extLst>
                <a:ext uri="{FF2B5EF4-FFF2-40B4-BE49-F238E27FC236}">
                  <a16:creationId xmlns:a16="http://schemas.microsoft.com/office/drawing/2014/main" id="{C285DCDD-DEA2-4C33-9922-DA2264064CAF}"/>
                </a:ext>
              </a:extLst>
            </p:cNvPr>
            <p:cNvSpPr/>
            <p:nvPr/>
          </p:nvSpPr>
          <p:spPr>
            <a:xfrm>
              <a:off x="888015" y="2567626"/>
              <a:ext cx="460815" cy="791887"/>
            </a:xfrm>
            <a:custGeom>
              <a:avLst/>
              <a:gdLst>
                <a:gd name="connsiteX0" fmla="*/ 844026 w 887128"/>
                <a:gd name="connsiteY0" fmla="*/ 364582 h 1078201"/>
                <a:gd name="connsiteX1" fmla="*/ 487810 w 887128"/>
                <a:gd name="connsiteY1" fmla="*/ 345475 h 1078201"/>
                <a:gd name="connsiteX2" fmla="*/ 467338 w 887128"/>
                <a:gd name="connsiteY2" fmla="*/ 254033 h 1078201"/>
                <a:gd name="connsiteX3" fmla="*/ 616102 w 887128"/>
                <a:gd name="connsiteY3" fmla="*/ 191251 h 1078201"/>
                <a:gd name="connsiteX4" fmla="*/ 680249 w 887128"/>
                <a:gd name="connsiteY4" fmla="*/ 178 h 1078201"/>
                <a:gd name="connsiteX5" fmla="*/ 489175 w 887128"/>
                <a:gd name="connsiteY5" fmla="*/ 64324 h 1078201"/>
                <a:gd name="connsiteX6" fmla="*/ 431853 w 887128"/>
                <a:gd name="connsiteY6" fmla="*/ 178968 h 1078201"/>
                <a:gd name="connsiteX7" fmla="*/ 278994 w 887128"/>
                <a:gd name="connsiteY7" fmla="*/ 20650 h 1078201"/>
                <a:gd name="connsiteX8" fmla="*/ 236684 w 887128"/>
                <a:gd name="connsiteY8" fmla="*/ 90255 h 1078201"/>
                <a:gd name="connsiteX9" fmla="*/ 405921 w 887128"/>
                <a:gd name="connsiteY9" fmla="*/ 344110 h 1078201"/>
                <a:gd name="connsiteX10" fmla="*/ 52435 w 887128"/>
                <a:gd name="connsiteY10" fmla="*/ 363218 h 1078201"/>
                <a:gd name="connsiteX11" fmla="*/ 449595 w 887128"/>
                <a:gd name="connsiteY11" fmla="*/ 1051083 h 1078201"/>
                <a:gd name="connsiteX12" fmla="*/ 844026 w 887128"/>
                <a:gd name="connsiteY12" fmla="*/ 364582 h 1078201"/>
                <a:gd name="connsiteX0" fmla="*/ 844026 w 896717"/>
                <a:gd name="connsiteY0" fmla="*/ 364582 h 1087185"/>
                <a:gd name="connsiteX1" fmla="*/ 487810 w 896717"/>
                <a:gd name="connsiteY1" fmla="*/ 345475 h 1087185"/>
                <a:gd name="connsiteX2" fmla="*/ 467338 w 896717"/>
                <a:gd name="connsiteY2" fmla="*/ 254033 h 1087185"/>
                <a:gd name="connsiteX3" fmla="*/ 616102 w 896717"/>
                <a:gd name="connsiteY3" fmla="*/ 191251 h 1087185"/>
                <a:gd name="connsiteX4" fmla="*/ 680249 w 896717"/>
                <a:gd name="connsiteY4" fmla="*/ 178 h 1087185"/>
                <a:gd name="connsiteX5" fmla="*/ 489175 w 896717"/>
                <a:gd name="connsiteY5" fmla="*/ 64324 h 1087185"/>
                <a:gd name="connsiteX6" fmla="*/ 278994 w 896717"/>
                <a:gd name="connsiteY6" fmla="*/ 20650 h 1087185"/>
                <a:gd name="connsiteX7" fmla="*/ 236684 w 896717"/>
                <a:gd name="connsiteY7" fmla="*/ 90255 h 1087185"/>
                <a:gd name="connsiteX8" fmla="*/ 405921 w 896717"/>
                <a:gd name="connsiteY8" fmla="*/ 344110 h 1087185"/>
                <a:gd name="connsiteX9" fmla="*/ 52435 w 896717"/>
                <a:gd name="connsiteY9" fmla="*/ 363218 h 1087185"/>
                <a:gd name="connsiteX10" fmla="*/ 449595 w 896717"/>
                <a:gd name="connsiteY10" fmla="*/ 1051083 h 1087185"/>
                <a:gd name="connsiteX11" fmla="*/ 844026 w 896717"/>
                <a:gd name="connsiteY11" fmla="*/ 364582 h 1087185"/>
                <a:gd name="connsiteX0" fmla="*/ 844026 w 896717"/>
                <a:gd name="connsiteY0" fmla="*/ 364582 h 1087185"/>
                <a:gd name="connsiteX1" fmla="*/ 487810 w 896717"/>
                <a:gd name="connsiteY1" fmla="*/ 345475 h 1087185"/>
                <a:gd name="connsiteX2" fmla="*/ 467338 w 896717"/>
                <a:gd name="connsiteY2" fmla="*/ 254033 h 1087185"/>
                <a:gd name="connsiteX3" fmla="*/ 680249 w 896717"/>
                <a:gd name="connsiteY3" fmla="*/ 178 h 1087185"/>
                <a:gd name="connsiteX4" fmla="*/ 489175 w 896717"/>
                <a:gd name="connsiteY4" fmla="*/ 64324 h 1087185"/>
                <a:gd name="connsiteX5" fmla="*/ 278994 w 896717"/>
                <a:gd name="connsiteY5" fmla="*/ 20650 h 1087185"/>
                <a:gd name="connsiteX6" fmla="*/ 236684 w 896717"/>
                <a:gd name="connsiteY6" fmla="*/ 90255 h 1087185"/>
                <a:gd name="connsiteX7" fmla="*/ 405921 w 896717"/>
                <a:gd name="connsiteY7" fmla="*/ 344110 h 1087185"/>
                <a:gd name="connsiteX8" fmla="*/ 52435 w 896717"/>
                <a:gd name="connsiteY8" fmla="*/ 363218 h 1087185"/>
                <a:gd name="connsiteX9" fmla="*/ 449595 w 896717"/>
                <a:gd name="connsiteY9" fmla="*/ 1051083 h 1087185"/>
                <a:gd name="connsiteX10" fmla="*/ 844026 w 896717"/>
                <a:gd name="connsiteY10" fmla="*/ 364582 h 1087185"/>
                <a:gd name="connsiteX0" fmla="*/ 844026 w 896717"/>
                <a:gd name="connsiteY0" fmla="*/ 344191 h 1066794"/>
                <a:gd name="connsiteX1" fmla="*/ 487810 w 896717"/>
                <a:gd name="connsiteY1" fmla="*/ 325084 h 1066794"/>
                <a:gd name="connsiteX2" fmla="*/ 467338 w 896717"/>
                <a:gd name="connsiteY2" fmla="*/ 233642 h 1066794"/>
                <a:gd name="connsiteX3" fmla="*/ 489175 w 896717"/>
                <a:gd name="connsiteY3" fmla="*/ 43933 h 1066794"/>
                <a:gd name="connsiteX4" fmla="*/ 278994 w 896717"/>
                <a:gd name="connsiteY4" fmla="*/ 259 h 1066794"/>
                <a:gd name="connsiteX5" fmla="*/ 236684 w 896717"/>
                <a:gd name="connsiteY5" fmla="*/ 69864 h 1066794"/>
                <a:gd name="connsiteX6" fmla="*/ 405921 w 896717"/>
                <a:gd name="connsiteY6" fmla="*/ 323719 h 1066794"/>
                <a:gd name="connsiteX7" fmla="*/ 52435 w 896717"/>
                <a:gd name="connsiteY7" fmla="*/ 342827 h 1066794"/>
                <a:gd name="connsiteX8" fmla="*/ 449595 w 896717"/>
                <a:gd name="connsiteY8" fmla="*/ 1030692 h 1066794"/>
                <a:gd name="connsiteX9" fmla="*/ 844026 w 896717"/>
                <a:gd name="connsiteY9" fmla="*/ 344191 h 1066794"/>
                <a:gd name="connsiteX0" fmla="*/ 844026 w 896717"/>
                <a:gd name="connsiteY0" fmla="*/ 316366 h 1038969"/>
                <a:gd name="connsiteX1" fmla="*/ 487810 w 896717"/>
                <a:gd name="connsiteY1" fmla="*/ 297259 h 1038969"/>
                <a:gd name="connsiteX2" fmla="*/ 467338 w 896717"/>
                <a:gd name="connsiteY2" fmla="*/ 205817 h 1038969"/>
                <a:gd name="connsiteX3" fmla="*/ 489175 w 896717"/>
                <a:gd name="connsiteY3" fmla="*/ 16108 h 1038969"/>
                <a:gd name="connsiteX4" fmla="*/ 236684 w 896717"/>
                <a:gd name="connsiteY4" fmla="*/ 42039 h 1038969"/>
                <a:gd name="connsiteX5" fmla="*/ 405921 w 896717"/>
                <a:gd name="connsiteY5" fmla="*/ 295894 h 1038969"/>
                <a:gd name="connsiteX6" fmla="*/ 52435 w 896717"/>
                <a:gd name="connsiteY6" fmla="*/ 315002 h 1038969"/>
                <a:gd name="connsiteX7" fmla="*/ 449595 w 896717"/>
                <a:gd name="connsiteY7" fmla="*/ 1002867 h 1038969"/>
                <a:gd name="connsiteX8" fmla="*/ 844026 w 896717"/>
                <a:gd name="connsiteY8" fmla="*/ 316366 h 1038969"/>
                <a:gd name="connsiteX0" fmla="*/ 844026 w 896717"/>
                <a:gd name="connsiteY0" fmla="*/ 275477 h 998080"/>
                <a:gd name="connsiteX1" fmla="*/ 487810 w 896717"/>
                <a:gd name="connsiteY1" fmla="*/ 256370 h 998080"/>
                <a:gd name="connsiteX2" fmla="*/ 467338 w 896717"/>
                <a:gd name="connsiteY2" fmla="*/ 164928 h 998080"/>
                <a:gd name="connsiteX3" fmla="*/ 236684 w 896717"/>
                <a:gd name="connsiteY3" fmla="*/ 1150 h 998080"/>
                <a:gd name="connsiteX4" fmla="*/ 405921 w 896717"/>
                <a:gd name="connsiteY4" fmla="*/ 255005 h 998080"/>
                <a:gd name="connsiteX5" fmla="*/ 52435 w 896717"/>
                <a:gd name="connsiteY5" fmla="*/ 274113 h 998080"/>
                <a:gd name="connsiteX6" fmla="*/ 449595 w 896717"/>
                <a:gd name="connsiteY6" fmla="*/ 961978 h 998080"/>
                <a:gd name="connsiteX7" fmla="*/ 844026 w 896717"/>
                <a:gd name="connsiteY7" fmla="*/ 275477 h 998080"/>
                <a:gd name="connsiteX0" fmla="*/ 844026 w 896717"/>
                <a:gd name="connsiteY0" fmla="*/ 110550 h 833153"/>
                <a:gd name="connsiteX1" fmla="*/ 487810 w 896717"/>
                <a:gd name="connsiteY1" fmla="*/ 91443 h 833153"/>
                <a:gd name="connsiteX2" fmla="*/ 467338 w 896717"/>
                <a:gd name="connsiteY2" fmla="*/ 1 h 833153"/>
                <a:gd name="connsiteX3" fmla="*/ 405921 w 896717"/>
                <a:gd name="connsiteY3" fmla="*/ 90078 h 833153"/>
                <a:gd name="connsiteX4" fmla="*/ 52435 w 896717"/>
                <a:gd name="connsiteY4" fmla="*/ 109186 h 833153"/>
                <a:gd name="connsiteX5" fmla="*/ 449595 w 896717"/>
                <a:gd name="connsiteY5" fmla="*/ 797051 h 833153"/>
                <a:gd name="connsiteX6" fmla="*/ 844026 w 896717"/>
                <a:gd name="connsiteY6" fmla="*/ 110550 h 833153"/>
                <a:gd name="connsiteX0" fmla="*/ 844026 w 896717"/>
                <a:gd name="connsiteY0" fmla="*/ 72366 h 794969"/>
                <a:gd name="connsiteX1" fmla="*/ 487810 w 896717"/>
                <a:gd name="connsiteY1" fmla="*/ 53259 h 794969"/>
                <a:gd name="connsiteX2" fmla="*/ 405921 w 896717"/>
                <a:gd name="connsiteY2" fmla="*/ 51894 h 794969"/>
                <a:gd name="connsiteX3" fmla="*/ 52435 w 896717"/>
                <a:gd name="connsiteY3" fmla="*/ 71002 h 794969"/>
                <a:gd name="connsiteX4" fmla="*/ 449595 w 896717"/>
                <a:gd name="connsiteY4" fmla="*/ 758867 h 794969"/>
                <a:gd name="connsiteX5" fmla="*/ 844026 w 896717"/>
                <a:gd name="connsiteY5" fmla="*/ 72366 h 794969"/>
                <a:gd name="connsiteX0" fmla="*/ 844026 w 896717"/>
                <a:gd name="connsiteY0" fmla="*/ 72366 h 794969"/>
                <a:gd name="connsiteX1" fmla="*/ 405921 w 896717"/>
                <a:gd name="connsiteY1" fmla="*/ 51894 h 794969"/>
                <a:gd name="connsiteX2" fmla="*/ 52435 w 896717"/>
                <a:gd name="connsiteY2" fmla="*/ 71002 h 794969"/>
                <a:gd name="connsiteX3" fmla="*/ 449595 w 896717"/>
                <a:gd name="connsiteY3" fmla="*/ 758867 h 794969"/>
                <a:gd name="connsiteX4" fmla="*/ 844026 w 896717"/>
                <a:gd name="connsiteY4" fmla="*/ 72366 h 794969"/>
                <a:gd name="connsiteX0" fmla="*/ 449595 w 479237"/>
                <a:gd name="connsiteY0" fmla="*/ 758867 h 794534"/>
                <a:gd name="connsiteX1" fmla="*/ 405921 w 479237"/>
                <a:gd name="connsiteY1" fmla="*/ 51894 h 794534"/>
                <a:gd name="connsiteX2" fmla="*/ 52435 w 479237"/>
                <a:gd name="connsiteY2" fmla="*/ 71002 h 794534"/>
                <a:gd name="connsiteX3" fmla="*/ 449595 w 479237"/>
                <a:gd name="connsiteY3" fmla="*/ 758867 h 794534"/>
                <a:gd name="connsiteX0" fmla="*/ 449595 w 497629"/>
                <a:gd name="connsiteY0" fmla="*/ 756219 h 791886"/>
                <a:gd name="connsiteX1" fmla="*/ 451641 w 497629"/>
                <a:gd name="connsiteY1" fmla="*/ 56866 h 791886"/>
                <a:gd name="connsiteX2" fmla="*/ 52435 w 497629"/>
                <a:gd name="connsiteY2" fmla="*/ 68354 h 791886"/>
                <a:gd name="connsiteX3" fmla="*/ 449595 w 497629"/>
                <a:gd name="connsiteY3" fmla="*/ 756219 h 791886"/>
                <a:gd name="connsiteX0" fmla="*/ 449595 w 477564"/>
                <a:gd name="connsiteY0" fmla="*/ 756219 h 791886"/>
                <a:gd name="connsiteX1" fmla="*/ 451641 w 477564"/>
                <a:gd name="connsiteY1" fmla="*/ 56866 h 791886"/>
                <a:gd name="connsiteX2" fmla="*/ 52435 w 477564"/>
                <a:gd name="connsiteY2" fmla="*/ 68354 h 791886"/>
                <a:gd name="connsiteX3" fmla="*/ 449595 w 477564"/>
                <a:gd name="connsiteY3" fmla="*/ 756219 h 791886"/>
                <a:gd name="connsiteX0" fmla="*/ 449595 w 460815"/>
                <a:gd name="connsiteY0" fmla="*/ 756219 h 791886"/>
                <a:gd name="connsiteX1" fmla="*/ 451641 w 460815"/>
                <a:gd name="connsiteY1" fmla="*/ 56866 h 791886"/>
                <a:gd name="connsiteX2" fmla="*/ 52435 w 460815"/>
                <a:gd name="connsiteY2" fmla="*/ 68354 h 791886"/>
                <a:gd name="connsiteX3" fmla="*/ 449595 w 460815"/>
                <a:gd name="connsiteY3" fmla="*/ 756219 h 791886"/>
              </a:gdLst>
              <a:ahLst/>
              <a:cxnLst>
                <a:cxn ang="0">
                  <a:pos x="connsiteX0" y="connsiteY0"/>
                </a:cxn>
                <a:cxn ang="0">
                  <a:pos x="connsiteX1" y="connsiteY1"/>
                </a:cxn>
                <a:cxn ang="0">
                  <a:pos x="connsiteX2" y="connsiteY2"/>
                </a:cxn>
                <a:cxn ang="0">
                  <a:pos x="connsiteX3" y="connsiteY3"/>
                </a:cxn>
              </a:cxnLst>
              <a:rect l="l" t="t" r="r" b="b"/>
              <a:pathLst>
                <a:path w="460815" h="791886">
                  <a:moveTo>
                    <a:pt x="449595" y="756219"/>
                  </a:moveTo>
                  <a:cubicBezTo>
                    <a:pt x="470409" y="676834"/>
                    <a:pt x="456874" y="179130"/>
                    <a:pt x="451641" y="56866"/>
                  </a:cubicBezTo>
                  <a:cubicBezTo>
                    <a:pt x="352010" y="32300"/>
                    <a:pt x="172538" y="-64033"/>
                    <a:pt x="52435" y="68354"/>
                  </a:cubicBezTo>
                  <a:cubicBezTo>
                    <a:pt x="-79952" y="214389"/>
                    <a:pt x="33327" y="962306"/>
                    <a:pt x="449595" y="756219"/>
                  </a:cubicBezTo>
                  <a:close/>
                </a:path>
              </a:pathLst>
            </a:custGeom>
            <a:solidFill>
              <a:srgbClr val="FEEAB8"/>
            </a:solidFill>
            <a:ln w="13593" cap="flat">
              <a:noFill/>
              <a:prstDash val="solid"/>
              <a:miter/>
            </a:ln>
          </p:spPr>
          <p:txBody>
            <a:bodyPr rtlCol="0" anchor="ctr"/>
            <a:lstStyle/>
            <a:p>
              <a:endParaRPr lang="de-DE" sz="1350"/>
            </a:p>
          </p:txBody>
        </p:sp>
        <p:sp>
          <p:nvSpPr>
            <p:cNvPr id="129" name="Grafik 19" descr="Apfel">
              <a:extLst>
                <a:ext uri="{FF2B5EF4-FFF2-40B4-BE49-F238E27FC236}">
                  <a16:creationId xmlns:a16="http://schemas.microsoft.com/office/drawing/2014/main" id="{D9099D2F-8762-42F2-87F9-5054ACBF7400}"/>
                </a:ext>
              </a:extLst>
            </p:cNvPr>
            <p:cNvSpPr/>
            <p:nvPr/>
          </p:nvSpPr>
          <p:spPr>
            <a:xfrm>
              <a:off x="896369" y="2564978"/>
              <a:ext cx="896717" cy="794970"/>
            </a:xfrm>
            <a:custGeom>
              <a:avLst/>
              <a:gdLst>
                <a:gd name="connsiteX0" fmla="*/ 844026 w 887128"/>
                <a:gd name="connsiteY0" fmla="*/ 364582 h 1078201"/>
                <a:gd name="connsiteX1" fmla="*/ 487810 w 887128"/>
                <a:gd name="connsiteY1" fmla="*/ 345475 h 1078201"/>
                <a:gd name="connsiteX2" fmla="*/ 467338 w 887128"/>
                <a:gd name="connsiteY2" fmla="*/ 254033 h 1078201"/>
                <a:gd name="connsiteX3" fmla="*/ 616102 w 887128"/>
                <a:gd name="connsiteY3" fmla="*/ 191251 h 1078201"/>
                <a:gd name="connsiteX4" fmla="*/ 680249 w 887128"/>
                <a:gd name="connsiteY4" fmla="*/ 178 h 1078201"/>
                <a:gd name="connsiteX5" fmla="*/ 489175 w 887128"/>
                <a:gd name="connsiteY5" fmla="*/ 64324 h 1078201"/>
                <a:gd name="connsiteX6" fmla="*/ 431853 w 887128"/>
                <a:gd name="connsiteY6" fmla="*/ 178968 h 1078201"/>
                <a:gd name="connsiteX7" fmla="*/ 278994 w 887128"/>
                <a:gd name="connsiteY7" fmla="*/ 20650 h 1078201"/>
                <a:gd name="connsiteX8" fmla="*/ 236684 w 887128"/>
                <a:gd name="connsiteY8" fmla="*/ 90255 h 1078201"/>
                <a:gd name="connsiteX9" fmla="*/ 405921 w 887128"/>
                <a:gd name="connsiteY9" fmla="*/ 344110 h 1078201"/>
                <a:gd name="connsiteX10" fmla="*/ 52435 w 887128"/>
                <a:gd name="connsiteY10" fmla="*/ 363218 h 1078201"/>
                <a:gd name="connsiteX11" fmla="*/ 449595 w 887128"/>
                <a:gd name="connsiteY11" fmla="*/ 1051083 h 1078201"/>
                <a:gd name="connsiteX12" fmla="*/ 844026 w 887128"/>
                <a:gd name="connsiteY12" fmla="*/ 364582 h 1078201"/>
                <a:gd name="connsiteX0" fmla="*/ 844026 w 896717"/>
                <a:gd name="connsiteY0" fmla="*/ 364582 h 1087185"/>
                <a:gd name="connsiteX1" fmla="*/ 487810 w 896717"/>
                <a:gd name="connsiteY1" fmla="*/ 345475 h 1087185"/>
                <a:gd name="connsiteX2" fmla="*/ 467338 w 896717"/>
                <a:gd name="connsiteY2" fmla="*/ 254033 h 1087185"/>
                <a:gd name="connsiteX3" fmla="*/ 616102 w 896717"/>
                <a:gd name="connsiteY3" fmla="*/ 191251 h 1087185"/>
                <a:gd name="connsiteX4" fmla="*/ 680249 w 896717"/>
                <a:gd name="connsiteY4" fmla="*/ 178 h 1087185"/>
                <a:gd name="connsiteX5" fmla="*/ 489175 w 896717"/>
                <a:gd name="connsiteY5" fmla="*/ 64324 h 1087185"/>
                <a:gd name="connsiteX6" fmla="*/ 278994 w 896717"/>
                <a:gd name="connsiteY6" fmla="*/ 20650 h 1087185"/>
                <a:gd name="connsiteX7" fmla="*/ 236684 w 896717"/>
                <a:gd name="connsiteY7" fmla="*/ 90255 h 1087185"/>
                <a:gd name="connsiteX8" fmla="*/ 405921 w 896717"/>
                <a:gd name="connsiteY8" fmla="*/ 344110 h 1087185"/>
                <a:gd name="connsiteX9" fmla="*/ 52435 w 896717"/>
                <a:gd name="connsiteY9" fmla="*/ 363218 h 1087185"/>
                <a:gd name="connsiteX10" fmla="*/ 449595 w 896717"/>
                <a:gd name="connsiteY10" fmla="*/ 1051083 h 1087185"/>
                <a:gd name="connsiteX11" fmla="*/ 844026 w 896717"/>
                <a:gd name="connsiteY11" fmla="*/ 364582 h 1087185"/>
                <a:gd name="connsiteX0" fmla="*/ 844026 w 896717"/>
                <a:gd name="connsiteY0" fmla="*/ 364582 h 1087185"/>
                <a:gd name="connsiteX1" fmla="*/ 487810 w 896717"/>
                <a:gd name="connsiteY1" fmla="*/ 345475 h 1087185"/>
                <a:gd name="connsiteX2" fmla="*/ 467338 w 896717"/>
                <a:gd name="connsiteY2" fmla="*/ 254033 h 1087185"/>
                <a:gd name="connsiteX3" fmla="*/ 680249 w 896717"/>
                <a:gd name="connsiteY3" fmla="*/ 178 h 1087185"/>
                <a:gd name="connsiteX4" fmla="*/ 489175 w 896717"/>
                <a:gd name="connsiteY4" fmla="*/ 64324 h 1087185"/>
                <a:gd name="connsiteX5" fmla="*/ 278994 w 896717"/>
                <a:gd name="connsiteY5" fmla="*/ 20650 h 1087185"/>
                <a:gd name="connsiteX6" fmla="*/ 236684 w 896717"/>
                <a:gd name="connsiteY6" fmla="*/ 90255 h 1087185"/>
                <a:gd name="connsiteX7" fmla="*/ 405921 w 896717"/>
                <a:gd name="connsiteY7" fmla="*/ 344110 h 1087185"/>
                <a:gd name="connsiteX8" fmla="*/ 52435 w 896717"/>
                <a:gd name="connsiteY8" fmla="*/ 363218 h 1087185"/>
                <a:gd name="connsiteX9" fmla="*/ 449595 w 896717"/>
                <a:gd name="connsiteY9" fmla="*/ 1051083 h 1087185"/>
                <a:gd name="connsiteX10" fmla="*/ 844026 w 896717"/>
                <a:gd name="connsiteY10" fmla="*/ 364582 h 1087185"/>
                <a:gd name="connsiteX0" fmla="*/ 844026 w 896717"/>
                <a:gd name="connsiteY0" fmla="*/ 344191 h 1066794"/>
                <a:gd name="connsiteX1" fmla="*/ 487810 w 896717"/>
                <a:gd name="connsiteY1" fmla="*/ 325084 h 1066794"/>
                <a:gd name="connsiteX2" fmla="*/ 467338 w 896717"/>
                <a:gd name="connsiteY2" fmla="*/ 233642 h 1066794"/>
                <a:gd name="connsiteX3" fmla="*/ 489175 w 896717"/>
                <a:gd name="connsiteY3" fmla="*/ 43933 h 1066794"/>
                <a:gd name="connsiteX4" fmla="*/ 278994 w 896717"/>
                <a:gd name="connsiteY4" fmla="*/ 259 h 1066794"/>
                <a:gd name="connsiteX5" fmla="*/ 236684 w 896717"/>
                <a:gd name="connsiteY5" fmla="*/ 69864 h 1066794"/>
                <a:gd name="connsiteX6" fmla="*/ 405921 w 896717"/>
                <a:gd name="connsiteY6" fmla="*/ 323719 h 1066794"/>
                <a:gd name="connsiteX7" fmla="*/ 52435 w 896717"/>
                <a:gd name="connsiteY7" fmla="*/ 342827 h 1066794"/>
                <a:gd name="connsiteX8" fmla="*/ 449595 w 896717"/>
                <a:gd name="connsiteY8" fmla="*/ 1030692 h 1066794"/>
                <a:gd name="connsiteX9" fmla="*/ 844026 w 896717"/>
                <a:gd name="connsiteY9" fmla="*/ 344191 h 1066794"/>
                <a:gd name="connsiteX0" fmla="*/ 844026 w 896717"/>
                <a:gd name="connsiteY0" fmla="*/ 316366 h 1038969"/>
                <a:gd name="connsiteX1" fmla="*/ 487810 w 896717"/>
                <a:gd name="connsiteY1" fmla="*/ 297259 h 1038969"/>
                <a:gd name="connsiteX2" fmla="*/ 467338 w 896717"/>
                <a:gd name="connsiteY2" fmla="*/ 205817 h 1038969"/>
                <a:gd name="connsiteX3" fmla="*/ 489175 w 896717"/>
                <a:gd name="connsiteY3" fmla="*/ 16108 h 1038969"/>
                <a:gd name="connsiteX4" fmla="*/ 236684 w 896717"/>
                <a:gd name="connsiteY4" fmla="*/ 42039 h 1038969"/>
                <a:gd name="connsiteX5" fmla="*/ 405921 w 896717"/>
                <a:gd name="connsiteY5" fmla="*/ 295894 h 1038969"/>
                <a:gd name="connsiteX6" fmla="*/ 52435 w 896717"/>
                <a:gd name="connsiteY6" fmla="*/ 315002 h 1038969"/>
                <a:gd name="connsiteX7" fmla="*/ 449595 w 896717"/>
                <a:gd name="connsiteY7" fmla="*/ 1002867 h 1038969"/>
                <a:gd name="connsiteX8" fmla="*/ 844026 w 896717"/>
                <a:gd name="connsiteY8" fmla="*/ 316366 h 1038969"/>
                <a:gd name="connsiteX0" fmla="*/ 844026 w 896717"/>
                <a:gd name="connsiteY0" fmla="*/ 275477 h 998080"/>
                <a:gd name="connsiteX1" fmla="*/ 487810 w 896717"/>
                <a:gd name="connsiteY1" fmla="*/ 256370 h 998080"/>
                <a:gd name="connsiteX2" fmla="*/ 467338 w 896717"/>
                <a:gd name="connsiteY2" fmla="*/ 164928 h 998080"/>
                <a:gd name="connsiteX3" fmla="*/ 236684 w 896717"/>
                <a:gd name="connsiteY3" fmla="*/ 1150 h 998080"/>
                <a:gd name="connsiteX4" fmla="*/ 405921 w 896717"/>
                <a:gd name="connsiteY4" fmla="*/ 255005 h 998080"/>
                <a:gd name="connsiteX5" fmla="*/ 52435 w 896717"/>
                <a:gd name="connsiteY5" fmla="*/ 274113 h 998080"/>
                <a:gd name="connsiteX6" fmla="*/ 449595 w 896717"/>
                <a:gd name="connsiteY6" fmla="*/ 961978 h 998080"/>
                <a:gd name="connsiteX7" fmla="*/ 844026 w 896717"/>
                <a:gd name="connsiteY7" fmla="*/ 275477 h 998080"/>
                <a:gd name="connsiteX0" fmla="*/ 844026 w 896717"/>
                <a:gd name="connsiteY0" fmla="*/ 110550 h 833153"/>
                <a:gd name="connsiteX1" fmla="*/ 487810 w 896717"/>
                <a:gd name="connsiteY1" fmla="*/ 91443 h 833153"/>
                <a:gd name="connsiteX2" fmla="*/ 467338 w 896717"/>
                <a:gd name="connsiteY2" fmla="*/ 1 h 833153"/>
                <a:gd name="connsiteX3" fmla="*/ 405921 w 896717"/>
                <a:gd name="connsiteY3" fmla="*/ 90078 h 833153"/>
                <a:gd name="connsiteX4" fmla="*/ 52435 w 896717"/>
                <a:gd name="connsiteY4" fmla="*/ 109186 h 833153"/>
                <a:gd name="connsiteX5" fmla="*/ 449595 w 896717"/>
                <a:gd name="connsiteY5" fmla="*/ 797051 h 833153"/>
                <a:gd name="connsiteX6" fmla="*/ 844026 w 896717"/>
                <a:gd name="connsiteY6" fmla="*/ 110550 h 833153"/>
                <a:gd name="connsiteX0" fmla="*/ 844026 w 896717"/>
                <a:gd name="connsiteY0" fmla="*/ 72366 h 794969"/>
                <a:gd name="connsiteX1" fmla="*/ 487810 w 896717"/>
                <a:gd name="connsiteY1" fmla="*/ 53259 h 794969"/>
                <a:gd name="connsiteX2" fmla="*/ 405921 w 896717"/>
                <a:gd name="connsiteY2" fmla="*/ 51894 h 794969"/>
                <a:gd name="connsiteX3" fmla="*/ 52435 w 896717"/>
                <a:gd name="connsiteY3" fmla="*/ 71002 h 794969"/>
                <a:gd name="connsiteX4" fmla="*/ 449595 w 896717"/>
                <a:gd name="connsiteY4" fmla="*/ 758867 h 794969"/>
                <a:gd name="connsiteX5" fmla="*/ 844026 w 896717"/>
                <a:gd name="connsiteY5" fmla="*/ 72366 h 794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6717" h="794969">
                  <a:moveTo>
                    <a:pt x="844026" y="72366"/>
                  </a:moveTo>
                  <a:cubicBezTo>
                    <a:pt x="721193" y="-61385"/>
                    <a:pt x="588806" y="30057"/>
                    <a:pt x="487810" y="53259"/>
                  </a:cubicBezTo>
                  <a:cubicBezTo>
                    <a:pt x="414792" y="49847"/>
                    <a:pt x="478483" y="48937"/>
                    <a:pt x="405921" y="51894"/>
                  </a:cubicBezTo>
                  <a:cubicBezTo>
                    <a:pt x="306290" y="27328"/>
                    <a:pt x="172538" y="-61385"/>
                    <a:pt x="52435" y="71002"/>
                  </a:cubicBezTo>
                  <a:cubicBezTo>
                    <a:pt x="-79952" y="217037"/>
                    <a:pt x="33327" y="964954"/>
                    <a:pt x="449595" y="758867"/>
                  </a:cubicBezTo>
                  <a:cubicBezTo>
                    <a:pt x="864498" y="966319"/>
                    <a:pt x="976413" y="218401"/>
                    <a:pt x="844026" y="72366"/>
                  </a:cubicBezTo>
                  <a:close/>
                </a:path>
              </a:pathLst>
            </a:custGeom>
            <a:noFill/>
            <a:ln w="57150" cap="flat">
              <a:solidFill>
                <a:srgbClr val="92D050"/>
              </a:solidFill>
              <a:prstDash val="solid"/>
              <a:miter/>
            </a:ln>
          </p:spPr>
          <p:txBody>
            <a:bodyPr rtlCol="0" anchor="ctr"/>
            <a:lstStyle/>
            <a:p>
              <a:endParaRPr lang="de-DE" sz="1350"/>
            </a:p>
          </p:txBody>
        </p:sp>
        <p:sp>
          <p:nvSpPr>
            <p:cNvPr id="130" name="Ellipse 50">
              <a:extLst>
                <a:ext uri="{FF2B5EF4-FFF2-40B4-BE49-F238E27FC236}">
                  <a16:creationId xmlns:a16="http://schemas.microsoft.com/office/drawing/2014/main" id="{B81322B2-1621-4D42-B4AB-BC679778BE99}"/>
                </a:ext>
              </a:extLst>
            </p:cNvPr>
            <p:cNvSpPr/>
            <p:nvPr/>
          </p:nvSpPr>
          <p:spPr>
            <a:xfrm rot="1800000">
              <a:off x="1426655" y="2901243"/>
              <a:ext cx="58191" cy="165235"/>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131" name="Ellipse 51">
              <a:extLst>
                <a:ext uri="{FF2B5EF4-FFF2-40B4-BE49-F238E27FC236}">
                  <a16:creationId xmlns:a16="http://schemas.microsoft.com/office/drawing/2014/main" id="{35275B42-4412-43D1-AAFB-03CAD3FD0275}"/>
                </a:ext>
              </a:extLst>
            </p:cNvPr>
            <p:cNvSpPr/>
            <p:nvPr/>
          </p:nvSpPr>
          <p:spPr>
            <a:xfrm rot="19800000" flipH="1">
              <a:off x="1219799" y="2901243"/>
              <a:ext cx="58191" cy="165235"/>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grpSp>
      <p:sp>
        <p:nvSpPr>
          <p:cNvPr id="146" name="Textfeld 145">
            <a:extLst>
              <a:ext uri="{FF2B5EF4-FFF2-40B4-BE49-F238E27FC236}">
                <a16:creationId xmlns:a16="http://schemas.microsoft.com/office/drawing/2014/main" id="{C95C1DB4-4FC1-4ABE-B5BF-4B288E2E7177}"/>
              </a:ext>
            </a:extLst>
          </p:cNvPr>
          <p:cNvSpPr txBox="1"/>
          <p:nvPr/>
        </p:nvSpPr>
        <p:spPr>
          <a:xfrm>
            <a:off x="3620907" y="4908797"/>
            <a:ext cx="1467069" cy="461665"/>
          </a:xfrm>
          <a:prstGeom prst="rect">
            <a:avLst/>
          </a:prstGeom>
          <a:noFill/>
        </p:spPr>
        <p:txBody>
          <a:bodyPr wrap="none" rtlCol="0">
            <a:spAutoFit/>
          </a:bodyPr>
          <a:lstStyle/>
          <a:p>
            <a:pPr algn="r"/>
            <a:r>
              <a:rPr lang="de-DE" sz="2400" dirty="0" err="1">
                <a:latin typeface="Source Sans Pro Black" panose="020B0803030403020204" pitchFamily="34" charset="0"/>
                <a:ea typeface="Source Sans Pro Black" panose="020B0803030403020204" pitchFamily="34" charset="0"/>
              </a:rPr>
              <a:t>Concepts</a:t>
            </a:r>
            <a:endParaRPr lang="en-US" sz="2400" dirty="0">
              <a:latin typeface="Source Sans Pro Black" panose="020B0803030403020204" pitchFamily="34" charset="0"/>
              <a:ea typeface="Source Sans Pro Black" panose="020B0803030403020204" pitchFamily="34" charset="0"/>
            </a:endParaRPr>
          </a:p>
        </p:txBody>
      </p:sp>
      <p:sp>
        <p:nvSpPr>
          <p:cNvPr id="147" name="Textfeld 146">
            <a:extLst>
              <a:ext uri="{FF2B5EF4-FFF2-40B4-BE49-F238E27FC236}">
                <a16:creationId xmlns:a16="http://schemas.microsoft.com/office/drawing/2014/main" id="{18B1B52A-3792-498E-87A5-B9448FB3ED16}"/>
              </a:ext>
            </a:extLst>
          </p:cNvPr>
          <p:cNvSpPr txBox="1"/>
          <p:nvPr/>
        </p:nvSpPr>
        <p:spPr>
          <a:xfrm>
            <a:off x="5539873" y="4908796"/>
            <a:ext cx="1620957" cy="461665"/>
          </a:xfrm>
          <a:prstGeom prst="rect">
            <a:avLst/>
          </a:prstGeom>
          <a:noFill/>
        </p:spPr>
        <p:txBody>
          <a:bodyPr wrap="none" rtlCol="0">
            <a:spAutoFit/>
          </a:bodyPr>
          <a:lstStyle/>
          <a:p>
            <a:pPr algn="ctr"/>
            <a:r>
              <a:rPr lang="de-DE" sz="2400" dirty="0" err="1">
                <a:latin typeface="Source Sans Pro Black" panose="020B0803030403020204" pitchFamily="34" charset="0"/>
                <a:ea typeface="Source Sans Pro Black" panose="020B0803030403020204" pitchFamily="34" charset="0"/>
              </a:rPr>
              <a:t>Reliability</a:t>
            </a:r>
            <a:endParaRPr lang="en-US" sz="2400" dirty="0">
              <a:latin typeface="Source Sans Pro Black" panose="020B0803030403020204" pitchFamily="34" charset="0"/>
              <a:ea typeface="Source Sans Pro Black" panose="020B0803030403020204" pitchFamily="34" charset="0"/>
            </a:endParaRPr>
          </a:p>
        </p:txBody>
      </p:sp>
      <p:sp>
        <p:nvSpPr>
          <p:cNvPr id="148" name="Textfeld 147">
            <a:extLst>
              <a:ext uri="{FF2B5EF4-FFF2-40B4-BE49-F238E27FC236}">
                <a16:creationId xmlns:a16="http://schemas.microsoft.com/office/drawing/2014/main" id="{C36D758D-EE52-41C0-AE36-F8EE21223FA2}"/>
              </a:ext>
            </a:extLst>
          </p:cNvPr>
          <p:cNvSpPr txBox="1"/>
          <p:nvPr/>
        </p:nvSpPr>
        <p:spPr>
          <a:xfrm>
            <a:off x="7569352" y="4903430"/>
            <a:ext cx="2090637" cy="830997"/>
          </a:xfrm>
          <a:prstGeom prst="rect">
            <a:avLst/>
          </a:prstGeom>
          <a:noFill/>
        </p:spPr>
        <p:txBody>
          <a:bodyPr wrap="none" rtlCol="0">
            <a:spAutoFit/>
          </a:bodyPr>
          <a:lstStyle/>
          <a:p>
            <a:r>
              <a:rPr lang="de-DE" sz="2400" dirty="0">
                <a:latin typeface="Source Sans Pro Black" panose="020B0803030403020204" pitchFamily="34" charset="0"/>
                <a:ea typeface="Source Sans Pro Black" panose="020B0803030403020204" pitchFamily="34" charset="0"/>
              </a:rPr>
              <a:t>Measurement</a:t>
            </a:r>
          </a:p>
          <a:p>
            <a:r>
              <a:rPr lang="de-DE" sz="2400" dirty="0" err="1">
                <a:latin typeface="Source Sans Pro Black" panose="020B0803030403020204" pitchFamily="34" charset="0"/>
                <a:ea typeface="Source Sans Pro Black" panose="020B0803030403020204" pitchFamily="34" charset="0"/>
              </a:rPr>
              <a:t>units</a:t>
            </a:r>
            <a:endParaRPr lang="en-US" sz="2400" dirty="0">
              <a:latin typeface="Source Sans Pro Black" panose="020B0803030403020204" pitchFamily="34" charset="0"/>
              <a:ea typeface="Source Sans Pro Black" panose="020B0803030403020204" pitchFamily="34" charset="0"/>
            </a:endParaRPr>
          </a:p>
        </p:txBody>
      </p:sp>
      <p:sp>
        <p:nvSpPr>
          <p:cNvPr id="193" name="Textfeld 192">
            <a:extLst>
              <a:ext uri="{FF2B5EF4-FFF2-40B4-BE49-F238E27FC236}">
                <a16:creationId xmlns:a16="http://schemas.microsoft.com/office/drawing/2014/main" id="{9FB577BE-BEF3-4510-B9C2-E2A0C5DE6817}"/>
              </a:ext>
            </a:extLst>
          </p:cNvPr>
          <p:cNvSpPr txBox="1"/>
          <p:nvPr/>
        </p:nvSpPr>
        <p:spPr>
          <a:xfrm>
            <a:off x="722227" y="4908797"/>
            <a:ext cx="2178802" cy="461665"/>
          </a:xfrm>
          <a:prstGeom prst="rect">
            <a:avLst/>
          </a:prstGeom>
          <a:noFill/>
        </p:spPr>
        <p:txBody>
          <a:bodyPr wrap="none" rtlCol="0">
            <a:spAutoFit/>
          </a:bodyPr>
          <a:lstStyle/>
          <a:p>
            <a:pPr algn="r"/>
            <a:r>
              <a:rPr lang="de-DE" sz="2400" dirty="0" err="1">
                <a:latin typeface="Source Sans Pro Black" panose="020B0803030403020204" pitchFamily="34" charset="0"/>
                <a:ea typeface="Source Sans Pro Black" panose="020B0803030403020204" pitchFamily="34" charset="0"/>
              </a:rPr>
              <a:t>Comparable</a:t>
            </a:r>
            <a:r>
              <a:rPr lang="de-DE" sz="2400" dirty="0">
                <a:latin typeface="Source Sans Pro Black" panose="020B0803030403020204" pitchFamily="34" charset="0"/>
                <a:ea typeface="Source Sans Pro Black" panose="020B0803030403020204" pitchFamily="34" charset="0"/>
              </a:rPr>
              <a:t>…</a:t>
            </a:r>
            <a:endParaRPr lang="en-US" sz="2400" dirty="0">
              <a:latin typeface="Source Sans Pro Black" panose="020B0803030403020204" pitchFamily="34" charset="0"/>
              <a:ea typeface="Source Sans Pro Black" panose="020B0803030403020204" pitchFamily="34" charset="0"/>
            </a:endParaRPr>
          </a:p>
        </p:txBody>
      </p:sp>
      <p:sp>
        <p:nvSpPr>
          <p:cNvPr id="194" name="Textfeld 193">
            <a:extLst>
              <a:ext uri="{FF2B5EF4-FFF2-40B4-BE49-F238E27FC236}">
                <a16:creationId xmlns:a16="http://schemas.microsoft.com/office/drawing/2014/main" id="{B15F3B81-B14F-4C36-93AC-47EBDD7195B6}"/>
              </a:ext>
            </a:extLst>
          </p:cNvPr>
          <p:cNvSpPr txBox="1"/>
          <p:nvPr/>
        </p:nvSpPr>
        <p:spPr>
          <a:xfrm>
            <a:off x="2989325" y="5690993"/>
            <a:ext cx="2098651" cy="400110"/>
          </a:xfrm>
          <a:prstGeom prst="rect">
            <a:avLst/>
          </a:prstGeom>
          <a:noFill/>
        </p:spPr>
        <p:txBody>
          <a:bodyPr wrap="none" rtlCol="0">
            <a:spAutoFit/>
          </a:bodyPr>
          <a:lstStyle/>
          <a:p>
            <a:pPr algn="r"/>
            <a:r>
              <a:rPr lang="de-DE" sz="2000" dirty="0" err="1">
                <a:latin typeface="Georgia Pro" panose="02040502050405020303" pitchFamily="18" charset="0"/>
                <a:ea typeface="Source Sans Pro Black" panose="020B0803030403020204" pitchFamily="34" charset="0"/>
              </a:rPr>
              <a:t>Systematic</a:t>
            </a:r>
            <a:r>
              <a:rPr lang="de-DE" sz="2000" dirty="0">
                <a:latin typeface="Georgia Pro" panose="02040502050405020303" pitchFamily="18" charset="0"/>
                <a:ea typeface="Source Sans Pro Black" panose="020B0803030403020204" pitchFamily="34" charset="0"/>
              </a:rPr>
              <a:t> Error</a:t>
            </a:r>
            <a:endParaRPr lang="en-US" sz="2000" dirty="0">
              <a:latin typeface="Georgia Pro" panose="02040502050405020303" pitchFamily="18" charset="0"/>
              <a:ea typeface="Source Sans Pro Black" panose="020B0803030403020204" pitchFamily="34" charset="0"/>
            </a:endParaRPr>
          </a:p>
        </p:txBody>
      </p:sp>
      <p:sp>
        <p:nvSpPr>
          <p:cNvPr id="195" name="Textfeld 194">
            <a:extLst>
              <a:ext uri="{FF2B5EF4-FFF2-40B4-BE49-F238E27FC236}">
                <a16:creationId xmlns:a16="http://schemas.microsoft.com/office/drawing/2014/main" id="{51C54E9D-F08A-424B-8FE2-E16F1950992B}"/>
              </a:ext>
            </a:extLst>
          </p:cNvPr>
          <p:cNvSpPr txBox="1"/>
          <p:nvPr/>
        </p:nvSpPr>
        <p:spPr>
          <a:xfrm>
            <a:off x="5450907" y="5690992"/>
            <a:ext cx="1798890" cy="400110"/>
          </a:xfrm>
          <a:prstGeom prst="rect">
            <a:avLst/>
          </a:prstGeom>
          <a:noFill/>
        </p:spPr>
        <p:txBody>
          <a:bodyPr wrap="none" rtlCol="0">
            <a:spAutoFit/>
          </a:bodyPr>
          <a:lstStyle/>
          <a:p>
            <a:pPr algn="ctr"/>
            <a:r>
              <a:rPr lang="de-DE" sz="2000" dirty="0">
                <a:latin typeface="Georgia Pro" panose="02040502050405020303" pitchFamily="18" charset="0"/>
                <a:ea typeface="Source Sans Pro Black" panose="020B0803030403020204" pitchFamily="34" charset="0"/>
              </a:rPr>
              <a:t>Random </a:t>
            </a:r>
            <a:r>
              <a:rPr lang="de-DE" sz="2000" dirty="0" err="1">
                <a:latin typeface="Georgia Pro" panose="02040502050405020303" pitchFamily="18" charset="0"/>
                <a:ea typeface="Source Sans Pro Black" panose="020B0803030403020204" pitchFamily="34" charset="0"/>
              </a:rPr>
              <a:t>error</a:t>
            </a:r>
            <a:endParaRPr lang="en-US" sz="2000" dirty="0">
              <a:latin typeface="Georgia Pro" panose="02040502050405020303" pitchFamily="18" charset="0"/>
              <a:ea typeface="Source Sans Pro Black" panose="020B0803030403020204" pitchFamily="34" charset="0"/>
            </a:endParaRPr>
          </a:p>
        </p:txBody>
      </p:sp>
      <p:sp>
        <p:nvSpPr>
          <p:cNvPr id="196" name="Textfeld 195">
            <a:extLst>
              <a:ext uri="{FF2B5EF4-FFF2-40B4-BE49-F238E27FC236}">
                <a16:creationId xmlns:a16="http://schemas.microsoft.com/office/drawing/2014/main" id="{3BF82B93-7BA2-49EA-B4C0-8463CB14A7E0}"/>
              </a:ext>
            </a:extLst>
          </p:cNvPr>
          <p:cNvSpPr txBox="1"/>
          <p:nvPr/>
        </p:nvSpPr>
        <p:spPr>
          <a:xfrm>
            <a:off x="7569352" y="5685626"/>
            <a:ext cx="1007007" cy="400110"/>
          </a:xfrm>
          <a:prstGeom prst="rect">
            <a:avLst/>
          </a:prstGeom>
          <a:noFill/>
        </p:spPr>
        <p:txBody>
          <a:bodyPr wrap="none" rtlCol="0">
            <a:spAutoFit/>
          </a:bodyPr>
          <a:lstStyle/>
          <a:p>
            <a:r>
              <a:rPr lang="de-DE" sz="2000" dirty="0" err="1">
                <a:latin typeface="Georgia Pro" panose="02040502050405020303" pitchFamily="18" charset="0"/>
                <a:ea typeface="Source Sans Pro Black" panose="020B0803030403020204" pitchFamily="34" charset="0"/>
              </a:rPr>
              <a:t>Scaling</a:t>
            </a:r>
            <a:endParaRPr lang="en-US" sz="2000" dirty="0">
              <a:latin typeface="Georgia Pro" panose="02040502050405020303" pitchFamily="18" charset="0"/>
              <a:ea typeface="Source Sans Pro Black" panose="020B0803030403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4CA766-1C9E-444D-97BB-835B0FA2BA90}"/>
                  </a:ext>
                </a:extLst>
              </p:cNvPr>
              <p:cNvSpPr txBox="1"/>
              <p:nvPr/>
            </p:nvSpPr>
            <p:spPr>
              <a:xfrm>
                <a:off x="5101925" y="6109994"/>
                <a:ext cx="540000" cy="540000"/>
              </a:xfrm>
              <a:prstGeom prst="ellipse">
                <a:avLst/>
              </a:prstGeom>
              <a:solidFill>
                <a:schemeClr val="bg1"/>
              </a:solidFill>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txBody>
              <a:bodyPr wrap="none" lIns="0" tIns="0" rIns="0" bIns="36000" rtlCol="0" anchor="ctr">
                <a:noAutofit/>
              </a:bodyPr>
              <a:lstStyle/>
              <a:p>
                <a:pPr/>
                <a14:m>
                  <m:oMathPara xmlns:m="http://schemas.openxmlformats.org/officeDocument/2006/math">
                    <m:oMathParaPr>
                      <m:jc m:val="centerGroup"/>
                    </m:oMathParaPr>
                    <m:oMath xmlns:m="http://schemas.openxmlformats.org/officeDocument/2006/math">
                      <m:r>
                        <a:rPr lang="de-DE" sz="3600" b="0" i="1" smtClean="0">
                          <a:solidFill>
                            <a:schemeClr val="tx2"/>
                          </a:solidFill>
                          <a:latin typeface="Cambria Math" panose="02040503050406030204" pitchFamily="18" charset="0"/>
                        </a:rPr>
                        <m:t>𝛥</m:t>
                      </m:r>
                    </m:oMath>
                  </m:oMathPara>
                </a14:m>
                <a:endParaRPr lang="de-DE" sz="3600" i="1" dirty="0">
                  <a:solidFill>
                    <a:schemeClr val="tx2"/>
                  </a:solidFill>
                </a:endParaRPr>
              </a:p>
            </p:txBody>
          </p:sp>
        </mc:Choice>
        <mc:Fallback xmlns="">
          <p:sp>
            <p:nvSpPr>
              <p:cNvPr id="3" name="TextBox 2">
                <a:extLst>
                  <a:ext uri="{FF2B5EF4-FFF2-40B4-BE49-F238E27FC236}">
                    <a16:creationId xmlns:a16="http://schemas.microsoft.com/office/drawing/2014/main" id="{A04CA766-1C9E-444D-97BB-835B0FA2BA90}"/>
                  </a:ext>
                </a:extLst>
              </p:cNvPr>
              <p:cNvSpPr txBox="1">
                <a:spLocks noRot="1" noChangeAspect="1" noMove="1" noResize="1" noEditPoints="1" noAdjustHandles="1" noChangeArrowheads="1" noChangeShapeType="1" noTextEdit="1"/>
              </p:cNvSpPr>
              <p:nvPr/>
            </p:nvSpPr>
            <p:spPr>
              <a:xfrm>
                <a:off x="5101925" y="6109994"/>
                <a:ext cx="540000" cy="540000"/>
              </a:xfrm>
              <a:prstGeom prst="ellipse">
                <a:avLst/>
              </a:prstGeom>
              <a:blipFill>
                <a:blip r:embed="rId4"/>
                <a:stretch>
                  <a:fillRect/>
                </a:stretch>
              </a:blipFill>
              <a:ln w="25400" cap="rnd">
                <a:solidFill>
                  <a:schemeClr val="tx2"/>
                </a:solidFill>
                <a:prstDash val="solid"/>
                <a:rou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BF6BDE0D-AC83-46AF-AEBC-2D0DEB58F4DA}"/>
                  </a:ext>
                </a:extLst>
              </p:cNvPr>
              <p:cNvSpPr txBox="1"/>
              <p:nvPr/>
            </p:nvSpPr>
            <p:spPr>
              <a:xfrm>
                <a:off x="7058373" y="6109994"/>
                <a:ext cx="540000" cy="540000"/>
              </a:xfrm>
              <a:prstGeom prst="ellipse">
                <a:avLst/>
              </a:prstGeom>
              <a:solidFill>
                <a:schemeClr val="bg1"/>
              </a:solidFill>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txBody>
              <a:bodyPr wrap="none" lIns="0" tIns="0" rIns="0" bIns="36000" rtlCol="0" anchor="ctr">
                <a:noAutofit/>
              </a:bodyPr>
              <a:lstStyle/>
              <a:p>
                <a:pPr/>
                <a14:m>
                  <m:oMathPara xmlns:m="http://schemas.openxmlformats.org/officeDocument/2006/math">
                    <m:oMathParaPr>
                      <m:jc m:val="centerGroup"/>
                    </m:oMathParaPr>
                    <m:oMath xmlns:m="http://schemas.openxmlformats.org/officeDocument/2006/math">
                      <m:r>
                        <a:rPr lang="de-DE" sz="3600" b="0" i="1" smtClean="0">
                          <a:solidFill>
                            <a:schemeClr val="tx2"/>
                          </a:solidFill>
                          <a:latin typeface="Cambria Math" panose="02040503050406030204" pitchFamily="18" charset="0"/>
                        </a:rPr>
                        <m:t>𝛥</m:t>
                      </m:r>
                    </m:oMath>
                  </m:oMathPara>
                </a14:m>
                <a:endParaRPr lang="de-DE" sz="3600" i="1" dirty="0">
                  <a:solidFill>
                    <a:schemeClr val="tx2"/>
                  </a:solidFill>
                </a:endParaRPr>
              </a:p>
            </p:txBody>
          </p:sp>
        </mc:Choice>
        <mc:Fallback xmlns="">
          <p:sp>
            <p:nvSpPr>
              <p:cNvPr id="61" name="TextBox 60">
                <a:extLst>
                  <a:ext uri="{FF2B5EF4-FFF2-40B4-BE49-F238E27FC236}">
                    <a16:creationId xmlns:a16="http://schemas.microsoft.com/office/drawing/2014/main" id="{BF6BDE0D-AC83-46AF-AEBC-2D0DEB58F4DA}"/>
                  </a:ext>
                </a:extLst>
              </p:cNvPr>
              <p:cNvSpPr txBox="1">
                <a:spLocks noRot="1" noChangeAspect="1" noMove="1" noResize="1" noEditPoints="1" noAdjustHandles="1" noChangeArrowheads="1" noChangeShapeType="1" noTextEdit="1"/>
              </p:cNvSpPr>
              <p:nvPr/>
            </p:nvSpPr>
            <p:spPr>
              <a:xfrm>
                <a:off x="7058373" y="6109994"/>
                <a:ext cx="540000" cy="540000"/>
              </a:xfrm>
              <a:prstGeom prst="ellipse">
                <a:avLst/>
              </a:prstGeom>
              <a:blipFill>
                <a:blip r:embed="rId5"/>
                <a:stretch>
                  <a:fillRect/>
                </a:stretch>
              </a:blipFill>
              <a:ln w="25400" cap="rnd">
                <a:solidFill>
                  <a:schemeClr val="tx2"/>
                </a:solidFill>
                <a:prstDash val="solid"/>
                <a:round/>
              </a:ln>
            </p:spPr>
            <p:txBody>
              <a:bodyPr/>
              <a:lstStyle/>
              <a:p>
                <a:r>
                  <a:rPr lang="en-US">
                    <a:noFill/>
                  </a:rPr>
                  <a:t> </a:t>
                </a:r>
              </a:p>
            </p:txBody>
          </p:sp>
        </mc:Fallback>
      </mc:AlternateContent>
      <p:sp>
        <p:nvSpPr>
          <p:cNvPr id="5" name="Foliennummernplatzhalter 4">
            <a:extLst>
              <a:ext uri="{FF2B5EF4-FFF2-40B4-BE49-F238E27FC236}">
                <a16:creationId xmlns:a16="http://schemas.microsoft.com/office/drawing/2014/main" id="{C0429E52-490D-4CC9-B16B-656684B86868}"/>
              </a:ext>
            </a:extLst>
          </p:cNvPr>
          <p:cNvSpPr>
            <a:spLocks noGrp="1"/>
          </p:cNvSpPr>
          <p:nvPr>
            <p:ph type="sldNum" sz="quarter" idx="12"/>
          </p:nvPr>
        </p:nvSpPr>
        <p:spPr/>
        <p:txBody>
          <a:bodyPr/>
          <a:lstStyle/>
          <a:p>
            <a:fld id="{90C2389C-3430-4069-9E08-8BBDF98C334F}" type="slidenum">
              <a:rPr lang="en-US" smtClean="0"/>
              <a:t>5</a:t>
            </a:fld>
            <a:endParaRPr lang="en-US" dirty="0"/>
          </a:p>
        </p:txBody>
      </p:sp>
    </p:spTree>
    <p:extLst>
      <p:ext uri="{BB962C8B-B14F-4D97-AF65-F5344CB8AC3E}">
        <p14:creationId xmlns:p14="http://schemas.microsoft.com/office/powerpoint/2010/main" val="3959877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DE3D0B-493C-4660-AFDA-7C32AECB7202}"/>
              </a:ext>
            </a:extLst>
          </p:cNvPr>
          <p:cNvSpPr>
            <a:spLocks noGrp="1"/>
          </p:cNvSpPr>
          <p:nvPr>
            <p:ph type="title"/>
          </p:nvPr>
        </p:nvSpPr>
        <p:spPr/>
        <p:txBody>
          <a:bodyPr/>
          <a:lstStyle/>
          <a:p>
            <a:r>
              <a:rPr lang="de-DE" dirty="0" err="1"/>
              <a:t>Comparable</a:t>
            </a:r>
            <a:r>
              <a:rPr lang="de-DE" dirty="0"/>
              <a:t> </a:t>
            </a:r>
            <a:r>
              <a:rPr lang="de-DE" dirty="0" err="1"/>
              <a:t>Concepts</a:t>
            </a:r>
            <a:endParaRPr lang="en-US" dirty="0"/>
          </a:p>
        </p:txBody>
      </p:sp>
      <p:sp>
        <p:nvSpPr>
          <p:cNvPr id="3" name="Inhaltsplatzhalter 2">
            <a:extLst>
              <a:ext uri="{FF2B5EF4-FFF2-40B4-BE49-F238E27FC236}">
                <a16:creationId xmlns:a16="http://schemas.microsoft.com/office/drawing/2014/main" id="{644EC7BB-CBC8-4B89-A34F-7CE43DCD0238}"/>
              </a:ext>
            </a:extLst>
          </p:cNvPr>
          <p:cNvSpPr>
            <a:spLocks noGrp="1"/>
          </p:cNvSpPr>
          <p:nvPr>
            <p:ph idx="1"/>
          </p:nvPr>
        </p:nvSpPr>
        <p:spPr>
          <a:xfrm>
            <a:off x="838200" y="1690688"/>
            <a:ext cx="10515600" cy="4621212"/>
          </a:xfrm>
        </p:spPr>
        <p:txBody>
          <a:bodyPr>
            <a:normAutofit/>
          </a:bodyPr>
          <a:lstStyle/>
          <a:p>
            <a:pPr marL="0" indent="0">
              <a:buNone/>
            </a:pPr>
            <a:r>
              <a:rPr lang="de-DE" dirty="0"/>
              <a:t>The </a:t>
            </a:r>
            <a:r>
              <a:rPr lang="de-DE" dirty="0" err="1"/>
              <a:t>first</a:t>
            </a:r>
            <a:r>
              <a:rPr lang="de-DE" dirty="0"/>
              <a:t> and </a:t>
            </a:r>
            <a:r>
              <a:rPr lang="de-DE" dirty="0" err="1"/>
              <a:t>most</a:t>
            </a:r>
            <a:r>
              <a:rPr lang="de-DE" dirty="0"/>
              <a:t> fundamental </a:t>
            </a:r>
            <a:r>
              <a:rPr lang="de-DE" dirty="0" err="1"/>
              <a:t>issue</a:t>
            </a:r>
            <a:r>
              <a:rPr lang="de-DE" dirty="0"/>
              <a:t> in </a:t>
            </a:r>
            <a:r>
              <a:rPr lang="de-DE" dirty="0" err="1"/>
              <a:t>comparability</a:t>
            </a:r>
            <a:r>
              <a:rPr lang="de-DE" dirty="0"/>
              <a:t>:</a:t>
            </a:r>
            <a:br>
              <a:rPr lang="en-US" dirty="0"/>
            </a:br>
            <a:r>
              <a:rPr lang="en-US" dirty="0">
                <a:latin typeface="Source Sans Pro Black" panose="020B0803030403020204" pitchFamily="34" charset="0"/>
                <a:ea typeface="Source Sans Pro Black" panose="020B0803030403020204" pitchFamily="34" charset="0"/>
              </a:rPr>
              <a:t>Do we measure the same concept?</a:t>
            </a:r>
            <a:endParaRPr lang="de-DE" dirty="0">
              <a:latin typeface="Source Sans Pro Black" panose="020B0803030403020204" pitchFamily="34" charset="0"/>
              <a:ea typeface="Source Sans Pro Black" panose="020B0803030403020204" pitchFamily="34" charset="0"/>
            </a:endParaRPr>
          </a:p>
          <a:p>
            <a:endParaRPr lang="de-DE" sz="100" dirty="0">
              <a:latin typeface="Source Sans Pro Black" panose="020B0803030403020204" pitchFamily="34" charset="0"/>
              <a:ea typeface="Source Sans Pro Black" panose="020B0803030403020204" pitchFamily="34" charset="0"/>
            </a:endParaRPr>
          </a:p>
          <a:p>
            <a:r>
              <a:rPr lang="de-DE" dirty="0" err="1"/>
              <a:t>Between</a:t>
            </a:r>
            <a:r>
              <a:rPr lang="de-DE" dirty="0"/>
              <a:t> different </a:t>
            </a:r>
            <a:r>
              <a:rPr lang="de-DE" dirty="0" err="1"/>
              <a:t>survey</a:t>
            </a:r>
            <a:r>
              <a:rPr lang="de-DE" dirty="0"/>
              <a:t> </a:t>
            </a:r>
            <a:r>
              <a:rPr lang="de-DE" dirty="0" err="1"/>
              <a:t>modes</a:t>
            </a:r>
            <a:r>
              <a:rPr lang="de-DE" dirty="0"/>
              <a:t>, </a:t>
            </a:r>
            <a:r>
              <a:rPr lang="de-DE" b="1" dirty="0" err="1"/>
              <a:t>substantive</a:t>
            </a:r>
            <a:r>
              <a:rPr lang="de-DE" b="1" dirty="0"/>
              <a:t> </a:t>
            </a:r>
            <a:r>
              <a:rPr lang="de-DE" b="1" dirty="0" err="1"/>
              <a:t>differences</a:t>
            </a:r>
            <a:r>
              <a:rPr lang="de-DE" b="1" dirty="0"/>
              <a:t> in </a:t>
            </a:r>
            <a:r>
              <a:rPr lang="de-DE" b="1" dirty="0" err="1"/>
              <a:t>question</a:t>
            </a:r>
            <a:r>
              <a:rPr lang="de-DE" b="1" dirty="0"/>
              <a:t> </a:t>
            </a:r>
            <a:r>
              <a:rPr lang="de-DE" b="1" dirty="0" err="1"/>
              <a:t>understanding</a:t>
            </a:r>
            <a:r>
              <a:rPr lang="de-DE" dirty="0"/>
              <a:t> </a:t>
            </a:r>
            <a:r>
              <a:rPr lang="de-DE" dirty="0" err="1"/>
              <a:t>are</a:t>
            </a:r>
            <a:r>
              <a:rPr lang="de-DE" dirty="0"/>
              <a:t> </a:t>
            </a:r>
            <a:r>
              <a:rPr lang="de-DE" dirty="0" err="1"/>
              <a:t>unlikely</a:t>
            </a:r>
            <a:r>
              <a:rPr lang="de-DE" dirty="0"/>
              <a:t>.</a:t>
            </a:r>
          </a:p>
          <a:p>
            <a:r>
              <a:rPr lang="de-DE" dirty="0" err="1"/>
              <a:t>However</a:t>
            </a:r>
            <a:r>
              <a:rPr lang="de-DE" dirty="0"/>
              <a:t>, </a:t>
            </a:r>
            <a:r>
              <a:rPr lang="de-DE" dirty="0" err="1"/>
              <a:t>survey</a:t>
            </a:r>
            <a:r>
              <a:rPr lang="de-DE" dirty="0"/>
              <a:t> </a:t>
            </a:r>
            <a:r>
              <a:rPr lang="de-DE" dirty="0" err="1"/>
              <a:t>modes</a:t>
            </a:r>
            <a:r>
              <a:rPr lang="de-DE" dirty="0"/>
              <a:t> </a:t>
            </a:r>
            <a:r>
              <a:rPr lang="de-DE" dirty="0" err="1"/>
              <a:t>may</a:t>
            </a:r>
            <a:r>
              <a:rPr lang="de-DE" dirty="0"/>
              <a:t> </a:t>
            </a:r>
            <a:r>
              <a:rPr lang="de-DE" b="1" dirty="0" err="1"/>
              <a:t>contaminate</a:t>
            </a:r>
            <a:r>
              <a:rPr lang="de-DE" b="1" dirty="0"/>
              <a:t> </a:t>
            </a:r>
            <a:r>
              <a:rPr lang="de-DE" b="1" dirty="0" err="1"/>
              <a:t>measurement</a:t>
            </a:r>
            <a:r>
              <a:rPr lang="de-DE" b="1" dirty="0"/>
              <a:t> </a:t>
            </a:r>
            <a:r>
              <a:rPr lang="de-DE" dirty="0" err="1"/>
              <a:t>with</a:t>
            </a:r>
            <a:r>
              <a:rPr lang="de-DE" dirty="0"/>
              <a:t> </a:t>
            </a:r>
            <a:r>
              <a:rPr lang="de-DE" dirty="0" err="1"/>
              <a:t>mode</a:t>
            </a:r>
            <a:r>
              <a:rPr lang="de-DE" dirty="0"/>
              <a:t> </a:t>
            </a:r>
            <a:r>
              <a:rPr lang="de-DE" dirty="0" err="1"/>
              <a:t>specific</a:t>
            </a:r>
            <a:r>
              <a:rPr lang="de-DE" dirty="0"/>
              <a:t> </a:t>
            </a:r>
            <a:r>
              <a:rPr lang="de-DE" b="1" dirty="0" err="1"/>
              <a:t>systematic</a:t>
            </a:r>
            <a:r>
              <a:rPr lang="de-DE" b="1" dirty="0"/>
              <a:t> </a:t>
            </a:r>
            <a:r>
              <a:rPr lang="de-DE" b="1" dirty="0" err="1"/>
              <a:t>errors</a:t>
            </a:r>
            <a:endParaRPr lang="de-DE" dirty="0"/>
          </a:p>
          <a:p>
            <a:endParaRPr lang="en-US" dirty="0">
              <a:latin typeface="Source Sans Pro Black" panose="020B0803030403020204" pitchFamily="34" charset="0"/>
              <a:ea typeface="Source Sans Pro Black" panose="020B0803030403020204" pitchFamily="34" charset="0"/>
            </a:endParaRPr>
          </a:p>
        </p:txBody>
      </p:sp>
      <p:grpSp>
        <p:nvGrpSpPr>
          <p:cNvPr id="4" name="Group 96">
            <a:extLst>
              <a:ext uri="{FF2B5EF4-FFF2-40B4-BE49-F238E27FC236}">
                <a16:creationId xmlns:a16="http://schemas.microsoft.com/office/drawing/2014/main" id="{0E65573B-8B20-45B1-BBCB-A14A1C2DEDC5}"/>
              </a:ext>
            </a:extLst>
          </p:cNvPr>
          <p:cNvGrpSpPr/>
          <p:nvPr/>
        </p:nvGrpSpPr>
        <p:grpSpPr>
          <a:xfrm>
            <a:off x="10391553" y="491395"/>
            <a:ext cx="1606891" cy="1123402"/>
            <a:chOff x="648383" y="2106523"/>
            <a:chExt cx="1136782" cy="794743"/>
          </a:xfrm>
        </p:grpSpPr>
        <p:grpSp>
          <p:nvGrpSpPr>
            <p:cNvPr id="5" name="Gruppieren 52">
              <a:extLst>
                <a:ext uri="{FF2B5EF4-FFF2-40B4-BE49-F238E27FC236}">
                  <a16:creationId xmlns:a16="http://schemas.microsoft.com/office/drawing/2014/main" id="{6741B95C-19B5-4C88-B37B-9AE9BFA45FCB}"/>
                </a:ext>
              </a:extLst>
            </p:cNvPr>
            <p:cNvGrpSpPr/>
            <p:nvPr/>
          </p:nvGrpSpPr>
          <p:grpSpPr>
            <a:xfrm rot="18900000">
              <a:off x="648383" y="2106523"/>
              <a:ext cx="655332" cy="778524"/>
              <a:chOff x="888015" y="2350803"/>
              <a:chExt cx="905071" cy="1028487"/>
            </a:xfrm>
          </p:grpSpPr>
          <p:sp>
            <p:nvSpPr>
              <p:cNvPr id="17" name="Grafik 19" descr="Apfel">
                <a:extLst>
                  <a:ext uri="{FF2B5EF4-FFF2-40B4-BE49-F238E27FC236}">
                    <a16:creationId xmlns:a16="http://schemas.microsoft.com/office/drawing/2014/main" id="{BA4BBBCA-5D4E-48C5-A063-F2736980E2A4}"/>
                  </a:ext>
                </a:extLst>
              </p:cNvPr>
              <p:cNvSpPr/>
              <p:nvPr/>
            </p:nvSpPr>
            <p:spPr>
              <a:xfrm>
                <a:off x="1151438" y="2350803"/>
                <a:ext cx="224603" cy="277719"/>
              </a:xfrm>
              <a:custGeom>
                <a:avLst/>
                <a:gdLst>
                  <a:gd name="connsiteX0" fmla="*/ 844026 w 887128"/>
                  <a:gd name="connsiteY0" fmla="*/ 364582 h 1078201"/>
                  <a:gd name="connsiteX1" fmla="*/ 487810 w 887128"/>
                  <a:gd name="connsiteY1" fmla="*/ 345475 h 1078201"/>
                  <a:gd name="connsiteX2" fmla="*/ 467338 w 887128"/>
                  <a:gd name="connsiteY2" fmla="*/ 254033 h 1078201"/>
                  <a:gd name="connsiteX3" fmla="*/ 616102 w 887128"/>
                  <a:gd name="connsiteY3" fmla="*/ 191251 h 1078201"/>
                  <a:gd name="connsiteX4" fmla="*/ 680249 w 887128"/>
                  <a:gd name="connsiteY4" fmla="*/ 178 h 1078201"/>
                  <a:gd name="connsiteX5" fmla="*/ 489175 w 887128"/>
                  <a:gd name="connsiteY5" fmla="*/ 64324 h 1078201"/>
                  <a:gd name="connsiteX6" fmla="*/ 431853 w 887128"/>
                  <a:gd name="connsiteY6" fmla="*/ 178968 h 1078201"/>
                  <a:gd name="connsiteX7" fmla="*/ 278994 w 887128"/>
                  <a:gd name="connsiteY7" fmla="*/ 20650 h 1078201"/>
                  <a:gd name="connsiteX8" fmla="*/ 236684 w 887128"/>
                  <a:gd name="connsiteY8" fmla="*/ 90255 h 1078201"/>
                  <a:gd name="connsiteX9" fmla="*/ 405921 w 887128"/>
                  <a:gd name="connsiteY9" fmla="*/ 344110 h 1078201"/>
                  <a:gd name="connsiteX10" fmla="*/ 52435 w 887128"/>
                  <a:gd name="connsiteY10" fmla="*/ 363218 h 1078201"/>
                  <a:gd name="connsiteX11" fmla="*/ 449595 w 887128"/>
                  <a:gd name="connsiteY11" fmla="*/ 1051083 h 1078201"/>
                  <a:gd name="connsiteX12" fmla="*/ 844026 w 887128"/>
                  <a:gd name="connsiteY12" fmla="*/ 364582 h 1078201"/>
                  <a:gd name="connsiteX0" fmla="*/ 449595 w 680426"/>
                  <a:gd name="connsiteY0" fmla="*/ 1051083 h 1086750"/>
                  <a:gd name="connsiteX1" fmla="*/ 487810 w 680426"/>
                  <a:gd name="connsiteY1" fmla="*/ 345475 h 1086750"/>
                  <a:gd name="connsiteX2" fmla="*/ 467338 w 680426"/>
                  <a:gd name="connsiteY2" fmla="*/ 254033 h 1086750"/>
                  <a:gd name="connsiteX3" fmla="*/ 616102 w 680426"/>
                  <a:gd name="connsiteY3" fmla="*/ 191251 h 1086750"/>
                  <a:gd name="connsiteX4" fmla="*/ 680249 w 680426"/>
                  <a:gd name="connsiteY4" fmla="*/ 178 h 1086750"/>
                  <a:gd name="connsiteX5" fmla="*/ 489175 w 680426"/>
                  <a:gd name="connsiteY5" fmla="*/ 64324 h 1086750"/>
                  <a:gd name="connsiteX6" fmla="*/ 431853 w 680426"/>
                  <a:gd name="connsiteY6" fmla="*/ 178968 h 1086750"/>
                  <a:gd name="connsiteX7" fmla="*/ 278994 w 680426"/>
                  <a:gd name="connsiteY7" fmla="*/ 20650 h 1086750"/>
                  <a:gd name="connsiteX8" fmla="*/ 236684 w 680426"/>
                  <a:gd name="connsiteY8" fmla="*/ 90255 h 1086750"/>
                  <a:gd name="connsiteX9" fmla="*/ 405921 w 680426"/>
                  <a:gd name="connsiteY9" fmla="*/ 344110 h 1086750"/>
                  <a:gd name="connsiteX10" fmla="*/ 52435 w 680426"/>
                  <a:gd name="connsiteY10" fmla="*/ 363218 h 1086750"/>
                  <a:gd name="connsiteX11" fmla="*/ 449595 w 680426"/>
                  <a:gd name="connsiteY11" fmla="*/ 1051083 h 1086750"/>
                  <a:gd name="connsiteX0" fmla="*/ 0 w 627991"/>
                  <a:gd name="connsiteY0" fmla="*/ 363218 h 363268"/>
                  <a:gd name="connsiteX1" fmla="*/ 435375 w 627991"/>
                  <a:gd name="connsiteY1" fmla="*/ 345475 h 363268"/>
                  <a:gd name="connsiteX2" fmla="*/ 414903 w 627991"/>
                  <a:gd name="connsiteY2" fmla="*/ 254033 h 363268"/>
                  <a:gd name="connsiteX3" fmla="*/ 563667 w 627991"/>
                  <a:gd name="connsiteY3" fmla="*/ 191251 h 363268"/>
                  <a:gd name="connsiteX4" fmla="*/ 627814 w 627991"/>
                  <a:gd name="connsiteY4" fmla="*/ 178 h 363268"/>
                  <a:gd name="connsiteX5" fmla="*/ 436740 w 627991"/>
                  <a:gd name="connsiteY5" fmla="*/ 64324 h 363268"/>
                  <a:gd name="connsiteX6" fmla="*/ 379418 w 627991"/>
                  <a:gd name="connsiteY6" fmla="*/ 178968 h 363268"/>
                  <a:gd name="connsiteX7" fmla="*/ 226559 w 627991"/>
                  <a:gd name="connsiteY7" fmla="*/ 20650 h 363268"/>
                  <a:gd name="connsiteX8" fmla="*/ 184249 w 627991"/>
                  <a:gd name="connsiteY8" fmla="*/ 90255 h 363268"/>
                  <a:gd name="connsiteX9" fmla="*/ 353486 w 627991"/>
                  <a:gd name="connsiteY9" fmla="*/ 344110 h 363268"/>
                  <a:gd name="connsiteX10" fmla="*/ 0 w 627991"/>
                  <a:gd name="connsiteY10" fmla="*/ 363218 h 363268"/>
                  <a:gd name="connsiteX0" fmla="*/ 169237 w 443742"/>
                  <a:gd name="connsiteY0" fmla="*/ 344110 h 367292"/>
                  <a:gd name="connsiteX1" fmla="*/ 251126 w 443742"/>
                  <a:gd name="connsiteY1" fmla="*/ 345475 h 367292"/>
                  <a:gd name="connsiteX2" fmla="*/ 230654 w 443742"/>
                  <a:gd name="connsiteY2" fmla="*/ 254033 h 367292"/>
                  <a:gd name="connsiteX3" fmla="*/ 379418 w 443742"/>
                  <a:gd name="connsiteY3" fmla="*/ 191251 h 367292"/>
                  <a:gd name="connsiteX4" fmla="*/ 443565 w 443742"/>
                  <a:gd name="connsiteY4" fmla="*/ 178 h 367292"/>
                  <a:gd name="connsiteX5" fmla="*/ 252491 w 443742"/>
                  <a:gd name="connsiteY5" fmla="*/ 64324 h 367292"/>
                  <a:gd name="connsiteX6" fmla="*/ 195169 w 443742"/>
                  <a:gd name="connsiteY6" fmla="*/ 178968 h 367292"/>
                  <a:gd name="connsiteX7" fmla="*/ 42310 w 443742"/>
                  <a:gd name="connsiteY7" fmla="*/ 20650 h 367292"/>
                  <a:gd name="connsiteX8" fmla="*/ 0 w 443742"/>
                  <a:gd name="connsiteY8" fmla="*/ 90255 h 367292"/>
                  <a:gd name="connsiteX9" fmla="*/ 169237 w 443742"/>
                  <a:gd name="connsiteY9" fmla="*/ 344110 h 367292"/>
                  <a:gd name="connsiteX0" fmla="*/ 169237 w 443565"/>
                  <a:gd name="connsiteY0" fmla="*/ 344110 h 367292"/>
                  <a:gd name="connsiteX1" fmla="*/ 251126 w 443565"/>
                  <a:gd name="connsiteY1" fmla="*/ 345475 h 367292"/>
                  <a:gd name="connsiteX2" fmla="*/ 230654 w 443565"/>
                  <a:gd name="connsiteY2" fmla="*/ 254033 h 367292"/>
                  <a:gd name="connsiteX3" fmla="*/ 443565 w 443565"/>
                  <a:gd name="connsiteY3" fmla="*/ 178 h 367292"/>
                  <a:gd name="connsiteX4" fmla="*/ 252491 w 443565"/>
                  <a:gd name="connsiteY4" fmla="*/ 64324 h 367292"/>
                  <a:gd name="connsiteX5" fmla="*/ 195169 w 443565"/>
                  <a:gd name="connsiteY5" fmla="*/ 178968 h 367292"/>
                  <a:gd name="connsiteX6" fmla="*/ 42310 w 443565"/>
                  <a:gd name="connsiteY6" fmla="*/ 20650 h 367292"/>
                  <a:gd name="connsiteX7" fmla="*/ 0 w 443565"/>
                  <a:gd name="connsiteY7" fmla="*/ 90255 h 367292"/>
                  <a:gd name="connsiteX8" fmla="*/ 169237 w 443565"/>
                  <a:gd name="connsiteY8" fmla="*/ 344110 h 367292"/>
                  <a:gd name="connsiteX0" fmla="*/ 169237 w 253323"/>
                  <a:gd name="connsiteY0" fmla="*/ 323460 h 346642"/>
                  <a:gd name="connsiteX1" fmla="*/ 251126 w 253323"/>
                  <a:gd name="connsiteY1" fmla="*/ 324825 h 346642"/>
                  <a:gd name="connsiteX2" fmla="*/ 230654 w 253323"/>
                  <a:gd name="connsiteY2" fmla="*/ 233383 h 346642"/>
                  <a:gd name="connsiteX3" fmla="*/ 252491 w 253323"/>
                  <a:gd name="connsiteY3" fmla="*/ 43674 h 346642"/>
                  <a:gd name="connsiteX4" fmla="*/ 195169 w 253323"/>
                  <a:gd name="connsiteY4" fmla="*/ 158318 h 346642"/>
                  <a:gd name="connsiteX5" fmla="*/ 42310 w 253323"/>
                  <a:gd name="connsiteY5" fmla="*/ 0 h 346642"/>
                  <a:gd name="connsiteX6" fmla="*/ 0 w 253323"/>
                  <a:gd name="connsiteY6" fmla="*/ 69605 h 346642"/>
                  <a:gd name="connsiteX7" fmla="*/ 169237 w 253323"/>
                  <a:gd name="connsiteY7" fmla="*/ 323460 h 346642"/>
                  <a:gd name="connsiteX0" fmla="*/ 169237 w 251126"/>
                  <a:gd name="connsiteY0" fmla="*/ 323460 h 346642"/>
                  <a:gd name="connsiteX1" fmla="*/ 251126 w 251126"/>
                  <a:gd name="connsiteY1" fmla="*/ 324825 h 346642"/>
                  <a:gd name="connsiteX2" fmla="*/ 230654 w 251126"/>
                  <a:gd name="connsiteY2" fmla="*/ 233383 h 346642"/>
                  <a:gd name="connsiteX3" fmla="*/ 195169 w 251126"/>
                  <a:gd name="connsiteY3" fmla="*/ 158318 h 346642"/>
                  <a:gd name="connsiteX4" fmla="*/ 42310 w 251126"/>
                  <a:gd name="connsiteY4" fmla="*/ 0 h 346642"/>
                  <a:gd name="connsiteX5" fmla="*/ 0 w 251126"/>
                  <a:gd name="connsiteY5" fmla="*/ 69605 h 346642"/>
                  <a:gd name="connsiteX6" fmla="*/ 169237 w 251126"/>
                  <a:gd name="connsiteY6" fmla="*/ 323460 h 34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126" h="346642">
                    <a:moveTo>
                      <a:pt x="169237" y="323460"/>
                    </a:moveTo>
                    <a:cubicBezTo>
                      <a:pt x="211091" y="365997"/>
                      <a:pt x="240890" y="339838"/>
                      <a:pt x="251126" y="324825"/>
                    </a:cubicBezTo>
                    <a:cubicBezTo>
                      <a:pt x="248396" y="292070"/>
                      <a:pt x="240207" y="262044"/>
                      <a:pt x="230654" y="233383"/>
                    </a:cubicBezTo>
                    <a:cubicBezTo>
                      <a:pt x="221328" y="205632"/>
                      <a:pt x="226560" y="197215"/>
                      <a:pt x="195169" y="158318"/>
                    </a:cubicBezTo>
                    <a:cubicBezTo>
                      <a:pt x="135117" y="57322"/>
                      <a:pt x="47769" y="4094"/>
                      <a:pt x="42310" y="0"/>
                    </a:cubicBezTo>
                    <a:lnTo>
                      <a:pt x="0" y="69605"/>
                    </a:lnTo>
                    <a:cubicBezTo>
                      <a:pt x="1365" y="70970"/>
                      <a:pt x="148765" y="162412"/>
                      <a:pt x="169237" y="323460"/>
                    </a:cubicBezTo>
                    <a:close/>
                  </a:path>
                </a:pathLst>
              </a:custGeom>
              <a:solidFill>
                <a:srgbClr val="169B9C"/>
              </a:solidFill>
              <a:ln w="12700" cap="flat">
                <a:solidFill>
                  <a:srgbClr val="169B9C"/>
                </a:solidFill>
                <a:prstDash val="solid"/>
                <a:miter/>
              </a:ln>
            </p:spPr>
            <p:txBody>
              <a:bodyPr rtlCol="0" anchor="ctr"/>
              <a:lstStyle/>
              <a:p>
                <a:endParaRPr lang="de-DE" sz="1350"/>
              </a:p>
            </p:txBody>
          </p:sp>
          <p:sp>
            <p:nvSpPr>
              <p:cNvPr id="18" name="Grafik 19" descr="Apfel">
                <a:extLst>
                  <a:ext uri="{FF2B5EF4-FFF2-40B4-BE49-F238E27FC236}">
                    <a16:creationId xmlns:a16="http://schemas.microsoft.com/office/drawing/2014/main" id="{233A335B-DF41-4004-BD4F-127E58822E58}"/>
                  </a:ext>
                </a:extLst>
              </p:cNvPr>
              <p:cNvSpPr/>
              <p:nvPr/>
            </p:nvSpPr>
            <p:spPr>
              <a:xfrm>
                <a:off x="890404" y="2584320"/>
                <a:ext cx="896717" cy="794970"/>
              </a:xfrm>
              <a:custGeom>
                <a:avLst/>
                <a:gdLst>
                  <a:gd name="connsiteX0" fmla="*/ 844026 w 887128"/>
                  <a:gd name="connsiteY0" fmla="*/ 364582 h 1078201"/>
                  <a:gd name="connsiteX1" fmla="*/ 487810 w 887128"/>
                  <a:gd name="connsiteY1" fmla="*/ 345475 h 1078201"/>
                  <a:gd name="connsiteX2" fmla="*/ 467338 w 887128"/>
                  <a:gd name="connsiteY2" fmla="*/ 254033 h 1078201"/>
                  <a:gd name="connsiteX3" fmla="*/ 616102 w 887128"/>
                  <a:gd name="connsiteY3" fmla="*/ 191251 h 1078201"/>
                  <a:gd name="connsiteX4" fmla="*/ 680249 w 887128"/>
                  <a:gd name="connsiteY4" fmla="*/ 178 h 1078201"/>
                  <a:gd name="connsiteX5" fmla="*/ 489175 w 887128"/>
                  <a:gd name="connsiteY5" fmla="*/ 64324 h 1078201"/>
                  <a:gd name="connsiteX6" fmla="*/ 431853 w 887128"/>
                  <a:gd name="connsiteY6" fmla="*/ 178968 h 1078201"/>
                  <a:gd name="connsiteX7" fmla="*/ 278994 w 887128"/>
                  <a:gd name="connsiteY7" fmla="*/ 20650 h 1078201"/>
                  <a:gd name="connsiteX8" fmla="*/ 236684 w 887128"/>
                  <a:gd name="connsiteY8" fmla="*/ 90255 h 1078201"/>
                  <a:gd name="connsiteX9" fmla="*/ 405921 w 887128"/>
                  <a:gd name="connsiteY9" fmla="*/ 344110 h 1078201"/>
                  <a:gd name="connsiteX10" fmla="*/ 52435 w 887128"/>
                  <a:gd name="connsiteY10" fmla="*/ 363218 h 1078201"/>
                  <a:gd name="connsiteX11" fmla="*/ 449595 w 887128"/>
                  <a:gd name="connsiteY11" fmla="*/ 1051083 h 1078201"/>
                  <a:gd name="connsiteX12" fmla="*/ 844026 w 887128"/>
                  <a:gd name="connsiteY12" fmla="*/ 364582 h 1078201"/>
                  <a:gd name="connsiteX0" fmla="*/ 844026 w 896717"/>
                  <a:gd name="connsiteY0" fmla="*/ 364582 h 1087185"/>
                  <a:gd name="connsiteX1" fmla="*/ 487810 w 896717"/>
                  <a:gd name="connsiteY1" fmla="*/ 345475 h 1087185"/>
                  <a:gd name="connsiteX2" fmla="*/ 467338 w 896717"/>
                  <a:gd name="connsiteY2" fmla="*/ 254033 h 1087185"/>
                  <a:gd name="connsiteX3" fmla="*/ 616102 w 896717"/>
                  <a:gd name="connsiteY3" fmla="*/ 191251 h 1087185"/>
                  <a:gd name="connsiteX4" fmla="*/ 680249 w 896717"/>
                  <a:gd name="connsiteY4" fmla="*/ 178 h 1087185"/>
                  <a:gd name="connsiteX5" fmla="*/ 489175 w 896717"/>
                  <a:gd name="connsiteY5" fmla="*/ 64324 h 1087185"/>
                  <a:gd name="connsiteX6" fmla="*/ 278994 w 896717"/>
                  <a:gd name="connsiteY6" fmla="*/ 20650 h 1087185"/>
                  <a:gd name="connsiteX7" fmla="*/ 236684 w 896717"/>
                  <a:gd name="connsiteY7" fmla="*/ 90255 h 1087185"/>
                  <a:gd name="connsiteX8" fmla="*/ 405921 w 896717"/>
                  <a:gd name="connsiteY8" fmla="*/ 344110 h 1087185"/>
                  <a:gd name="connsiteX9" fmla="*/ 52435 w 896717"/>
                  <a:gd name="connsiteY9" fmla="*/ 363218 h 1087185"/>
                  <a:gd name="connsiteX10" fmla="*/ 449595 w 896717"/>
                  <a:gd name="connsiteY10" fmla="*/ 1051083 h 1087185"/>
                  <a:gd name="connsiteX11" fmla="*/ 844026 w 896717"/>
                  <a:gd name="connsiteY11" fmla="*/ 364582 h 1087185"/>
                  <a:gd name="connsiteX0" fmla="*/ 844026 w 896717"/>
                  <a:gd name="connsiteY0" fmla="*/ 364582 h 1087185"/>
                  <a:gd name="connsiteX1" fmla="*/ 487810 w 896717"/>
                  <a:gd name="connsiteY1" fmla="*/ 345475 h 1087185"/>
                  <a:gd name="connsiteX2" fmla="*/ 467338 w 896717"/>
                  <a:gd name="connsiteY2" fmla="*/ 254033 h 1087185"/>
                  <a:gd name="connsiteX3" fmla="*/ 680249 w 896717"/>
                  <a:gd name="connsiteY3" fmla="*/ 178 h 1087185"/>
                  <a:gd name="connsiteX4" fmla="*/ 489175 w 896717"/>
                  <a:gd name="connsiteY4" fmla="*/ 64324 h 1087185"/>
                  <a:gd name="connsiteX5" fmla="*/ 278994 w 896717"/>
                  <a:gd name="connsiteY5" fmla="*/ 20650 h 1087185"/>
                  <a:gd name="connsiteX6" fmla="*/ 236684 w 896717"/>
                  <a:gd name="connsiteY6" fmla="*/ 90255 h 1087185"/>
                  <a:gd name="connsiteX7" fmla="*/ 405921 w 896717"/>
                  <a:gd name="connsiteY7" fmla="*/ 344110 h 1087185"/>
                  <a:gd name="connsiteX8" fmla="*/ 52435 w 896717"/>
                  <a:gd name="connsiteY8" fmla="*/ 363218 h 1087185"/>
                  <a:gd name="connsiteX9" fmla="*/ 449595 w 896717"/>
                  <a:gd name="connsiteY9" fmla="*/ 1051083 h 1087185"/>
                  <a:gd name="connsiteX10" fmla="*/ 844026 w 896717"/>
                  <a:gd name="connsiteY10" fmla="*/ 364582 h 1087185"/>
                  <a:gd name="connsiteX0" fmla="*/ 844026 w 896717"/>
                  <a:gd name="connsiteY0" fmla="*/ 344191 h 1066794"/>
                  <a:gd name="connsiteX1" fmla="*/ 487810 w 896717"/>
                  <a:gd name="connsiteY1" fmla="*/ 325084 h 1066794"/>
                  <a:gd name="connsiteX2" fmla="*/ 467338 w 896717"/>
                  <a:gd name="connsiteY2" fmla="*/ 233642 h 1066794"/>
                  <a:gd name="connsiteX3" fmla="*/ 489175 w 896717"/>
                  <a:gd name="connsiteY3" fmla="*/ 43933 h 1066794"/>
                  <a:gd name="connsiteX4" fmla="*/ 278994 w 896717"/>
                  <a:gd name="connsiteY4" fmla="*/ 259 h 1066794"/>
                  <a:gd name="connsiteX5" fmla="*/ 236684 w 896717"/>
                  <a:gd name="connsiteY5" fmla="*/ 69864 h 1066794"/>
                  <a:gd name="connsiteX6" fmla="*/ 405921 w 896717"/>
                  <a:gd name="connsiteY6" fmla="*/ 323719 h 1066794"/>
                  <a:gd name="connsiteX7" fmla="*/ 52435 w 896717"/>
                  <a:gd name="connsiteY7" fmla="*/ 342827 h 1066794"/>
                  <a:gd name="connsiteX8" fmla="*/ 449595 w 896717"/>
                  <a:gd name="connsiteY8" fmla="*/ 1030692 h 1066794"/>
                  <a:gd name="connsiteX9" fmla="*/ 844026 w 896717"/>
                  <a:gd name="connsiteY9" fmla="*/ 344191 h 1066794"/>
                  <a:gd name="connsiteX0" fmla="*/ 844026 w 896717"/>
                  <a:gd name="connsiteY0" fmla="*/ 316366 h 1038969"/>
                  <a:gd name="connsiteX1" fmla="*/ 487810 w 896717"/>
                  <a:gd name="connsiteY1" fmla="*/ 297259 h 1038969"/>
                  <a:gd name="connsiteX2" fmla="*/ 467338 w 896717"/>
                  <a:gd name="connsiteY2" fmla="*/ 205817 h 1038969"/>
                  <a:gd name="connsiteX3" fmla="*/ 489175 w 896717"/>
                  <a:gd name="connsiteY3" fmla="*/ 16108 h 1038969"/>
                  <a:gd name="connsiteX4" fmla="*/ 236684 w 896717"/>
                  <a:gd name="connsiteY4" fmla="*/ 42039 h 1038969"/>
                  <a:gd name="connsiteX5" fmla="*/ 405921 w 896717"/>
                  <a:gd name="connsiteY5" fmla="*/ 295894 h 1038969"/>
                  <a:gd name="connsiteX6" fmla="*/ 52435 w 896717"/>
                  <a:gd name="connsiteY6" fmla="*/ 315002 h 1038969"/>
                  <a:gd name="connsiteX7" fmla="*/ 449595 w 896717"/>
                  <a:gd name="connsiteY7" fmla="*/ 1002867 h 1038969"/>
                  <a:gd name="connsiteX8" fmla="*/ 844026 w 896717"/>
                  <a:gd name="connsiteY8" fmla="*/ 316366 h 1038969"/>
                  <a:gd name="connsiteX0" fmla="*/ 844026 w 896717"/>
                  <a:gd name="connsiteY0" fmla="*/ 275477 h 998080"/>
                  <a:gd name="connsiteX1" fmla="*/ 487810 w 896717"/>
                  <a:gd name="connsiteY1" fmla="*/ 256370 h 998080"/>
                  <a:gd name="connsiteX2" fmla="*/ 467338 w 896717"/>
                  <a:gd name="connsiteY2" fmla="*/ 164928 h 998080"/>
                  <a:gd name="connsiteX3" fmla="*/ 236684 w 896717"/>
                  <a:gd name="connsiteY3" fmla="*/ 1150 h 998080"/>
                  <a:gd name="connsiteX4" fmla="*/ 405921 w 896717"/>
                  <a:gd name="connsiteY4" fmla="*/ 255005 h 998080"/>
                  <a:gd name="connsiteX5" fmla="*/ 52435 w 896717"/>
                  <a:gd name="connsiteY5" fmla="*/ 274113 h 998080"/>
                  <a:gd name="connsiteX6" fmla="*/ 449595 w 896717"/>
                  <a:gd name="connsiteY6" fmla="*/ 961978 h 998080"/>
                  <a:gd name="connsiteX7" fmla="*/ 844026 w 896717"/>
                  <a:gd name="connsiteY7" fmla="*/ 275477 h 998080"/>
                  <a:gd name="connsiteX0" fmla="*/ 844026 w 896717"/>
                  <a:gd name="connsiteY0" fmla="*/ 110550 h 833153"/>
                  <a:gd name="connsiteX1" fmla="*/ 487810 w 896717"/>
                  <a:gd name="connsiteY1" fmla="*/ 91443 h 833153"/>
                  <a:gd name="connsiteX2" fmla="*/ 467338 w 896717"/>
                  <a:gd name="connsiteY2" fmla="*/ 1 h 833153"/>
                  <a:gd name="connsiteX3" fmla="*/ 405921 w 896717"/>
                  <a:gd name="connsiteY3" fmla="*/ 90078 h 833153"/>
                  <a:gd name="connsiteX4" fmla="*/ 52435 w 896717"/>
                  <a:gd name="connsiteY4" fmla="*/ 109186 h 833153"/>
                  <a:gd name="connsiteX5" fmla="*/ 449595 w 896717"/>
                  <a:gd name="connsiteY5" fmla="*/ 797051 h 833153"/>
                  <a:gd name="connsiteX6" fmla="*/ 844026 w 896717"/>
                  <a:gd name="connsiteY6" fmla="*/ 110550 h 833153"/>
                  <a:gd name="connsiteX0" fmla="*/ 844026 w 896717"/>
                  <a:gd name="connsiteY0" fmla="*/ 72366 h 794969"/>
                  <a:gd name="connsiteX1" fmla="*/ 487810 w 896717"/>
                  <a:gd name="connsiteY1" fmla="*/ 53259 h 794969"/>
                  <a:gd name="connsiteX2" fmla="*/ 405921 w 896717"/>
                  <a:gd name="connsiteY2" fmla="*/ 51894 h 794969"/>
                  <a:gd name="connsiteX3" fmla="*/ 52435 w 896717"/>
                  <a:gd name="connsiteY3" fmla="*/ 71002 h 794969"/>
                  <a:gd name="connsiteX4" fmla="*/ 449595 w 896717"/>
                  <a:gd name="connsiteY4" fmla="*/ 758867 h 794969"/>
                  <a:gd name="connsiteX5" fmla="*/ 844026 w 896717"/>
                  <a:gd name="connsiteY5" fmla="*/ 72366 h 794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6717" h="794969">
                    <a:moveTo>
                      <a:pt x="844026" y="72366"/>
                    </a:moveTo>
                    <a:cubicBezTo>
                      <a:pt x="721193" y="-61385"/>
                      <a:pt x="588806" y="30057"/>
                      <a:pt x="487810" y="53259"/>
                    </a:cubicBezTo>
                    <a:cubicBezTo>
                      <a:pt x="414792" y="49847"/>
                      <a:pt x="478483" y="48937"/>
                      <a:pt x="405921" y="51894"/>
                    </a:cubicBezTo>
                    <a:cubicBezTo>
                      <a:pt x="306290" y="27328"/>
                      <a:pt x="172538" y="-61385"/>
                      <a:pt x="52435" y="71002"/>
                    </a:cubicBezTo>
                    <a:cubicBezTo>
                      <a:pt x="-79952" y="217037"/>
                      <a:pt x="33327" y="964954"/>
                      <a:pt x="449595" y="758867"/>
                    </a:cubicBezTo>
                    <a:cubicBezTo>
                      <a:pt x="864498" y="966319"/>
                      <a:pt x="976413" y="218401"/>
                      <a:pt x="844026" y="72366"/>
                    </a:cubicBezTo>
                    <a:close/>
                  </a:path>
                </a:pathLst>
              </a:custGeom>
              <a:solidFill>
                <a:srgbClr val="169B9C">
                  <a:alpha val="15000"/>
                </a:srgbClr>
              </a:solidFill>
              <a:ln w="13593" cap="flat">
                <a:noFill/>
                <a:prstDash val="solid"/>
                <a:miter/>
              </a:ln>
            </p:spPr>
            <p:txBody>
              <a:bodyPr rtlCol="0" anchor="ctr"/>
              <a:lstStyle/>
              <a:p>
                <a:endParaRPr lang="de-DE" sz="1350"/>
              </a:p>
            </p:txBody>
          </p:sp>
          <p:sp>
            <p:nvSpPr>
              <p:cNvPr id="19" name="Grafik 19" descr="Apfel">
                <a:extLst>
                  <a:ext uri="{FF2B5EF4-FFF2-40B4-BE49-F238E27FC236}">
                    <a16:creationId xmlns:a16="http://schemas.microsoft.com/office/drawing/2014/main" id="{C366000F-39DC-4436-9CBE-71AE61F6E6BB}"/>
                  </a:ext>
                </a:extLst>
              </p:cNvPr>
              <p:cNvSpPr/>
              <p:nvPr/>
            </p:nvSpPr>
            <p:spPr>
              <a:xfrm>
                <a:off x="1333755" y="2356052"/>
                <a:ext cx="249365" cy="254033"/>
              </a:xfrm>
              <a:custGeom>
                <a:avLst/>
                <a:gdLst>
                  <a:gd name="connsiteX0" fmla="*/ 844026 w 887128"/>
                  <a:gd name="connsiteY0" fmla="*/ 364582 h 1078201"/>
                  <a:gd name="connsiteX1" fmla="*/ 487810 w 887128"/>
                  <a:gd name="connsiteY1" fmla="*/ 345475 h 1078201"/>
                  <a:gd name="connsiteX2" fmla="*/ 467338 w 887128"/>
                  <a:gd name="connsiteY2" fmla="*/ 254033 h 1078201"/>
                  <a:gd name="connsiteX3" fmla="*/ 616102 w 887128"/>
                  <a:gd name="connsiteY3" fmla="*/ 191251 h 1078201"/>
                  <a:gd name="connsiteX4" fmla="*/ 680249 w 887128"/>
                  <a:gd name="connsiteY4" fmla="*/ 178 h 1078201"/>
                  <a:gd name="connsiteX5" fmla="*/ 489175 w 887128"/>
                  <a:gd name="connsiteY5" fmla="*/ 64324 h 1078201"/>
                  <a:gd name="connsiteX6" fmla="*/ 431853 w 887128"/>
                  <a:gd name="connsiteY6" fmla="*/ 178968 h 1078201"/>
                  <a:gd name="connsiteX7" fmla="*/ 278994 w 887128"/>
                  <a:gd name="connsiteY7" fmla="*/ 20650 h 1078201"/>
                  <a:gd name="connsiteX8" fmla="*/ 236684 w 887128"/>
                  <a:gd name="connsiteY8" fmla="*/ 90255 h 1078201"/>
                  <a:gd name="connsiteX9" fmla="*/ 405921 w 887128"/>
                  <a:gd name="connsiteY9" fmla="*/ 344110 h 1078201"/>
                  <a:gd name="connsiteX10" fmla="*/ 52435 w 887128"/>
                  <a:gd name="connsiteY10" fmla="*/ 363218 h 1078201"/>
                  <a:gd name="connsiteX11" fmla="*/ 449595 w 887128"/>
                  <a:gd name="connsiteY11" fmla="*/ 1051083 h 1078201"/>
                  <a:gd name="connsiteX12" fmla="*/ 844026 w 887128"/>
                  <a:gd name="connsiteY12" fmla="*/ 364582 h 1078201"/>
                  <a:gd name="connsiteX0" fmla="*/ 844026 w 896717"/>
                  <a:gd name="connsiteY0" fmla="*/ 364582 h 1087185"/>
                  <a:gd name="connsiteX1" fmla="*/ 467338 w 896717"/>
                  <a:gd name="connsiteY1" fmla="*/ 254033 h 1087185"/>
                  <a:gd name="connsiteX2" fmla="*/ 616102 w 896717"/>
                  <a:gd name="connsiteY2" fmla="*/ 191251 h 1087185"/>
                  <a:gd name="connsiteX3" fmla="*/ 680249 w 896717"/>
                  <a:gd name="connsiteY3" fmla="*/ 178 h 1087185"/>
                  <a:gd name="connsiteX4" fmla="*/ 489175 w 896717"/>
                  <a:gd name="connsiteY4" fmla="*/ 64324 h 1087185"/>
                  <a:gd name="connsiteX5" fmla="*/ 431853 w 896717"/>
                  <a:gd name="connsiteY5" fmla="*/ 178968 h 1087185"/>
                  <a:gd name="connsiteX6" fmla="*/ 278994 w 896717"/>
                  <a:gd name="connsiteY6" fmla="*/ 20650 h 1087185"/>
                  <a:gd name="connsiteX7" fmla="*/ 236684 w 896717"/>
                  <a:gd name="connsiteY7" fmla="*/ 90255 h 1087185"/>
                  <a:gd name="connsiteX8" fmla="*/ 405921 w 896717"/>
                  <a:gd name="connsiteY8" fmla="*/ 344110 h 1087185"/>
                  <a:gd name="connsiteX9" fmla="*/ 52435 w 896717"/>
                  <a:gd name="connsiteY9" fmla="*/ 363218 h 1087185"/>
                  <a:gd name="connsiteX10" fmla="*/ 449595 w 896717"/>
                  <a:gd name="connsiteY10" fmla="*/ 1051083 h 1087185"/>
                  <a:gd name="connsiteX11" fmla="*/ 844026 w 896717"/>
                  <a:gd name="connsiteY11" fmla="*/ 364582 h 1087185"/>
                  <a:gd name="connsiteX0" fmla="*/ 449595 w 680426"/>
                  <a:gd name="connsiteY0" fmla="*/ 1051083 h 1086750"/>
                  <a:gd name="connsiteX1" fmla="*/ 467338 w 680426"/>
                  <a:gd name="connsiteY1" fmla="*/ 254033 h 1086750"/>
                  <a:gd name="connsiteX2" fmla="*/ 616102 w 680426"/>
                  <a:gd name="connsiteY2" fmla="*/ 191251 h 1086750"/>
                  <a:gd name="connsiteX3" fmla="*/ 680249 w 680426"/>
                  <a:gd name="connsiteY3" fmla="*/ 178 h 1086750"/>
                  <a:gd name="connsiteX4" fmla="*/ 489175 w 680426"/>
                  <a:gd name="connsiteY4" fmla="*/ 64324 h 1086750"/>
                  <a:gd name="connsiteX5" fmla="*/ 431853 w 680426"/>
                  <a:gd name="connsiteY5" fmla="*/ 178968 h 1086750"/>
                  <a:gd name="connsiteX6" fmla="*/ 278994 w 680426"/>
                  <a:gd name="connsiteY6" fmla="*/ 20650 h 1086750"/>
                  <a:gd name="connsiteX7" fmla="*/ 236684 w 680426"/>
                  <a:gd name="connsiteY7" fmla="*/ 90255 h 1086750"/>
                  <a:gd name="connsiteX8" fmla="*/ 405921 w 680426"/>
                  <a:gd name="connsiteY8" fmla="*/ 344110 h 1086750"/>
                  <a:gd name="connsiteX9" fmla="*/ 52435 w 680426"/>
                  <a:gd name="connsiteY9" fmla="*/ 363218 h 1086750"/>
                  <a:gd name="connsiteX10" fmla="*/ 449595 w 680426"/>
                  <a:gd name="connsiteY10" fmla="*/ 1051083 h 1086750"/>
                  <a:gd name="connsiteX0" fmla="*/ 449595 w 680426"/>
                  <a:gd name="connsiteY0" fmla="*/ 1051083 h 1086750"/>
                  <a:gd name="connsiteX1" fmla="*/ 467338 w 680426"/>
                  <a:gd name="connsiteY1" fmla="*/ 254033 h 1086750"/>
                  <a:gd name="connsiteX2" fmla="*/ 616102 w 680426"/>
                  <a:gd name="connsiteY2" fmla="*/ 191251 h 1086750"/>
                  <a:gd name="connsiteX3" fmla="*/ 680249 w 680426"/>
                  <a:gd name="connsiteY3" fmla="*/ 178 h 1086750"/>
                  <a:gd name="connsiteX4" fmla="*/ 489175 w 680426"/>
                  <a:gd name="connsiteY4" fmla="*/ 64324 h 1086750"/>
                  <a:gd name="connsiteX5" fmla="*/ 431853 w 680426"/>
                  <a:gd name="connsiteY5" fmla="*/ 178968 h 1086750"/>
                  <a:gd name="connsiteX6" fmla="*/ 278994 w 680426"/>
                  <a:gd name="connsiteY6" fmla="*/ 20650 h 1086750"/>
                  <a:gd name="connsiteX7" fmla="*/ 236684 w 680426"/>
                  <a:gd name="connsiteY7" fmla="*/ 90255 h 1086750"/>
                  <a:gd name="connsiteX8" fmla="*/ 52435 w 680426"/>
                  <a:gd name="connsiteY8" fmla="*/ 363218 h 1086750"/>
                  <a:gd name="connsiteX9" fmla="*/ 449595 w 680426"/>
                  <a:gd name="connsiteY9" fmla="*/ 1051083 h 1086750"/>
                  <a:gd name="connsiteX0" fmla="*/ 4563 w 632554"/>
                  <a:gd name="connsiteY0" fmla="*/ 363218 h 367606"/>
                  <a:gd name="connsiteX1" fmla="*/ 419466 w 632554"/>
                  <a:gd name="connsiteY1" fmla="*/ 254033 h 367606"/>
                  <a:gd name="connsiteX2" fmla="*/ 568230 w 632554"/>
                  <a:gd name="connsiteY2" fmla="*/ 191251 h 367606"/>
                  <a:gd name="connsiteX3" fmla="*/ 632377 w 632554"/>
                  <a:gd name="connsiteY3" fmla="*/ 178 h 367606"/>
                  <a:gd name="connsiteX4" fmla="*/ 441303 w 632554"/>
                  <a:gd name="connsiteY4" fmla="*/ 64324 h 367606"/>
                  <a:gd name="connsiteX5" fmla="*/ 383981 w 632554"/>
                  <a:gd name="connsiteY5" fmla="*/ 178968 h 367606"/>
                  <a:gd name="connsiteX6" fmla="*/ 231122 w 632554"/>
                  <a:gd name="connsiteY6" fmla="*/ 20650 h 367606"/>
                  <a:gd name="connsiteX7" fmla="*/ 188812 w 632554"/>
                  <a:gd name="connsiteY7" fmla="*/ 90255 h 367606"/>
                  <a:gd name="connsiteX8" fmla="*/ 4563 w 632554"/>
                  <a:gd name="connsiteY8" fmla="*/ 363218 h 367606"/>
                  <a:gd name="connsiteX0" fmla="*/ 0 w 443742"/>
                  <a:gd name="connsiteY0" fmla="*/ 90255 h 254033"/>
                  <a:gd name="connsiteX1" fmla="*/ 230654 w 443742"/>
                  <a:gd name="connsiteY1" fmla="*/ 254033 h 254033"/>
                  <a:gd name="connsiteX2" fmla="*/ 379418 w 443742"/>
                  <a:gd name="connsiteY2" fmla="*/ 191251 h 254033"/>
                  <a:gd name="connsiteX3" fmla="*/ 443565 w 443742"/>
                  <a:gd name="connsiteY3" fmla="*/ 178 h 254033"/>
                  <a:gd name="connsiteX4" fmla="*/ 252491 w 443742"/>
                  <a:gd name="connsiteY4" fmla="*/ 64324 h 254033"/>
                  <a:gd name="connsiteX5" fmla="*/ 195169 w 443742"/>
                  <a:gd name="connsiteY5" fmla="*/ 178968 h 254033"/>
                  <a:gd name="connsiteX6" fmla="*/ 42310 w 443742"/>
                  <a:gd name="connsiteY6" fmla="*/ 20650 h 254033"/>
                  <a:gd name="connsiteX7" fmla="*/ 0 w 443742"/>
                  <a:gd name="connsiteY7" fmla="*/ 90255 h 254033"/>
                  <a:gd name="connsiteX0" fmla="*/ 0 w 401432"/>
                  <a:gd name="connsiteY0" fmla="*/ 20650 h 254033"/>
                  <a:gd name="connsiteX1" fmla="*/ 188344 w 401432"/>
                  <a:gd name="connsiteY1" fmla="*/ 254033 h 254033"/>
                  <a:gd name="connsiteX2" fmla="*/ 337108 w 401432"/>
                  <a:gd name="connsiteY2" fmla="*/ 191251 h 254033"/>
                  <a:gd name="connsiteX3" fmla="*/ 401255 w 401432"/>
                  <a:gd name="connsiteY3" fmla="*/ 178 h 254033"/>
                  <a:gd name="connsiteX4" fmla="*/ 210181 w 401432"/>
                  <a:gd name="connsiteY4" fmla="*/ 64324 h 254033"/>
                  <a:gd name="connsiteX5" fmla="*/ 152859 w 401432"/>
                  <a:gd name="connsiteY5" fmla="*/ 178968 h 254033"/>
                  <a:gd name="connsiteX6" fmla="*/ 0 w 401432"/>
                  <a:gd name="connsiteY6" fmla="*/ 20650 h 254033"/>
                  <a:gd name="connsiteX0" fmla="*/ 792 w 249365"/>
                  <a:gd name="connsiteY0" fmla="*/ 178968 h 254033"/>
                  <a:gd name="connsiteX1" fmla="*/ 36277 w 249365"/>
                  <a:gd name="connsiteY1" fmla="*/ 254033 h 254033"/>
                  <a:gd name="connsiteX2" fmla="*/ 185041 w 249365"/>
                  <a:gd name="connsiteY2" fmla="*/ 191251 h 254033"/>
                  <a:gd name="connsiteX3" fmla="*/ 249188 w 249365"/>
                  <a:gd name="connsiteY3" fmla="*/ 178 h 254033"/>
                  <a:gd name="connsiteX4" fmla="*/ 58114 w 249365"/>
                  <a:gd name="connsiteY4" fmla="*/ 64324 h 254033"/>
                  <a:gd name="connsiteX5" fmla="*/ 792 w 249365"/>
                  <a:gd name="connsiteY5" fmla="*/ 178968 h 25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365" h="254033">
                    <a:moveTo>
                      <a:pt x="792" y="178968"/>
                    </a:moveTo>
                    <a:cubicBezTo>
                      <a:pt x="-2847" y="210586"/>
                      <a:pt x="5569" y="251986"/>
                      <a:pt x="36277" y="254033"/>
                    </a:cubicBezTo>
                    <a:cubicBezTo>
                      <a:pt x="78586" y="249938"/>
                      <a:pt x="141367" y="236290"/>
                      <a:pt x="185041" y="191251"/>
                    </a:cubicBezTo>
                    <a:cubicBezTo>
                      <a:pt x="256012" y="120281"/>
                      <a:pt x="249188" y="178"/>
                      <a:pt x="249188" y="178"/>
                    </a:cubicBezTo>
                    <a:cubicBezTo>
                      <a:pt x="249188" y="178"/>
                      <a:pt x="127719" y="-6647"/>
                      <a:pt x="58114" y="64324"/>
                    </a:cubicBezTo>
                    <a:cubicBezTo>
                      <a:pt x="25358" y="97079"/>
                      <a:pt x="8981" y="140753"/>
                      <a:pt x="792" y="178968"/>
                    </a:cubicBezTo>
                    <a:close/>
                  </a:path>
                </a:pathLst>
              </a:custGeom>
              <a:noFill/>
              <a:ln w="57150" cap="flat">
                <a:solidFill>
                  <a:srgbClr val="169B9C"/>
                </a:solidFill>
                <a:prstDash val="solid"/>
                <a:miter/>
              </a:ln>
            </p:spPr>
            <p:txBody>
              <a:bodyPr rtlCol="0" anchor="ctr"/>
              <a:lstStyle/>
              <a:p>
                <a:endParaRPr lang="de-DE" sz="1350"/>
              </a:p>
            </p:txBody>
          </p:sp>
          <p:sp>
            <p:nvSpPr>
              <p:cNvPr id="20" name="Grafik 19" descr="Apfel">
                <a:extLst>
                  <a:ext uri="{FF2B5EF4-FFF2-40B4-BE49-F238E27FC236}">
                    <a16:creationId xmlns:a16="http://schemas.microsoft.com/office/drawing/2014/main" id="{19F8A678-E14D-4557-B514-BDDE9648F68D}"/>
                  </a:ext>
                </a:extLst>
              </p:cNvPr>
              <p:cNvSpPr/>
              <p:nvPr/>
            </p:nvSpPr>
            <p:spPr>
              <a:xfrm>
                <a:off x="888015" y="2567626"/>
                <a:ext cx="460815" cy="791887"/>
              </a:xfrm>
              <a:custGeom>
                <a:avLst/>
                <a:gdLst>
                  <a:gd name="connsiteX0" fmla="*/ 844026 w 887128"/>
                  <a:gd name="connsiteY0" fmla="*/ 364582 h 1078201"/>
                  <a:gd name="connsiteX1" fmla="*/ 487810 w 887128"/>
                  <a:gd name="connsiteY1" fmla="*/ 345475 h 1078201"/>
                  <a:gd name="connsiteX2" fmla="*/ 467338 w 887128"/>
                  <a:gd name="connsiteY2" fmla="*/ 254033 h 1078201"/>
                  <a:gd name="connsiteX3" fmla="*/ 616102 w 887128"/>
                  <a:gd name="connsiteY3" fmla="*/ 191251 h 1078201"/>
                  <a:gd name="connsiteX4" fmla="*/ 680249 w 887128"/>
                  <a:gd name="connsiteY4" fmla="*/ 178 h 1078201"/>
                  <a:gd name="connsiteX5" fmla="*/ 489175 w 887128"/>
                  <a:gd name="connsiteY5" fmla="*/ 64324 h 1078201"/>
                  <a:gd name="connsiteX6" fmla="*/ 431853 w 887128"/>
                  <a:gd name="connsiteY6" fmla="*/ 178968 h 1078201"/>
                  <a:gd name="connsiteX7" fmla="*/ 278994 w 887128"/>
                  <a:gd name="connsiteY7" fmla="*/ 20650 h 1078201"/>
                  <a:gd name="connsiteX8" fmla="*/ 236684 w 887128"/>
                  <a:gd name="connsiteY8" fmla="*/ 90255 h 1078201"/>
                  <a:gd name="connsiteX9" fmla="*/ 405921 w 887128"/>
                  <a:gd name="connsiteY9" fmla="*/ 344110 h 1078201"/>
                  <a:gd name="connsiteX10" fmla="*/ 52435 w 887128"/>
                  <a:gd name="connsiteY10" fmla="*/ 363218 h 1078201"/>
                  <a:gd name="connsiteX11" fmla="*/ 449595 w 887128"/>
                  <a:gd name="connsiteY11" fmla="*/ 1051083 h 1078201"/>
                  <a:gd name="connsiteX12" fmla="*/ 844026 w 887128"/>
                  <a:gd name="connsiteY12" fmla="*/ 364582 h 1078201"/>
                  <a:gd name="connsiteX0" fmla="*/ 844026 w 896717"/>
                  <a:gd name="connsiteY0" fmla="*/ 364582 h 1087185"/>
                  <a:gd name="connsiteX1" fmla="*/ 487810 w 896717"/>
                  <a:gd name="connsiteY1" fmla="*/ 345475 h 1087185"/>
                  <a:gd name="connsiteX2" fmla="*/ 467338 w 896717"/>
                  <a:gd name="connsiteY2" fmla="*/ 254033 h 1087185"/>
                  <a:gd name="connsiteX3" fmla="*/ 616102 w 896717"/>
                  <a:gd name="connsiteY3" fmla="*/ 191251 h 1087185"/>
                  <a:gd name="connsiteX4" fmla="*/ 680249 w 896717"/>
                  <a:gd name="connsiteY4" fmla="*/ 178 h 1087185"/>
                  <a:gd name="connsiteX5" fmla="*/ 489175 w 896717"/>
                  <a:gd name="connsiteY5" fmla="*/ 64324 h 1087185"/>
                  <a:gd name="connsiteX6" fmla="*/ 278994 w 896717"/>
                  <a:gd name="connsiteY6" fmla="*/ 20650 h 1087185"/>
                  <a:gd name="connsiteX7" fmla="*/ 236684 w 896717"/>
                  <a:gd name="connsiteY7" fmla="*/ 90255 h 1087185"/>
                  <a:gd name="connsiteX8" fmla="*/ 405921 w 896717"/>
                  <a:gd name="connsiteY8" fmla="*/ 344110 h 1087185"/>
                  <a:gd name="connsiteX9" fmla="*/ 52435 w 896717"/>
                  <a:gd name="connsiteY9" fmla="*/ 363218 h 1087185"/>
                  <a:gd name="connsiteX10" fmla="*/ 449595 w 896717"/>
                  <a:gd name="connsiteY10" fmla="*/ 1051083 h 1087185"/>
                  <a:gd name="connsiteX11" fmla="*/ 844026 w 896717"/>
                  <a:gd name="connsiteY11" fmla="*/ 364582 h 1087185"/>
                  <a:gd name="connsiteX0" fmla="*/ 844026 w 896717"/>
                  <a:gd name="connsiteY0" fmla="*/ 364582 h 1087185"/>
                  <a:gd name="connsiteX1" fmla="*/ 487810 w 896717"/>
                  <a:gd name="connsiteY1" fmla="*/ 345475 h 1087185"/>
                  <a:gd name="connsiteX2" fmla="*/ 467338 w 896717"/>
                  <a:gd name="connsiteY2" fmla="*/ 254033 h 1087185"/>
                  <a:gd name="connsiteX3" fmla="*/ 680249 w 896717"/>
                  <a:gd name="connsiteY3" fmla="*/ 178 h 1087185"/>
                  <a:gd name="connsiteX4" fmla="*/ 489175 w 896717"/>
                  <a:gd name="connsiteY4" fmla="*/ 64324 h 1087185"/>
                  <a:gd name="connsiteX5" fmla="*/ 278994 w 896717"/>
                  <a:gd name="connsiteY5" fmla="*/ 20650 h 1087185"/>
                  <a:gd name="connsiteX6" fmla="*/ 236684 w 896717"/>
                  <a:gd name="connsiteY6" fmla="*/ 90255 h 1087185"/>
                  <a:gd name="connsiteX7" fmla="*/ 405921 w 896717"/>
                  <a:gd name="connsiteY7" fmla="*/ 344110 h 1087185"/>
                  <a:gd name="connsiteX8" fmla="*/ 52435 w 896717"/>
                  <a:gd name="connsiteY8" fmla="*/ 363218 h 1087185"/>
                  <a:gd name="connsiteX9" fmla="*/ 449595 w 896717"/>
                  <a:gd name="connsiteY9" fmla="*/ 1051083 h 1087185"/>
                  <a:gd name="connsiteX10" fmla="*/ 844026 w 896717"/>
                  <a:gd name="connsiteY10" fmla="*/ 364582 h 1087185"/>
                  <a:gd name="connsiteX0" fmla="*/ 844026 w 896717"/>
                  <a:gd name="connsiteY0" fmla="*/ 344191 h 1066794"/>
                  <a:gd name="connsiteX1" fmla="*/ 487810 w 896717"/>
                  <a:gd name="connsiteY1" fmla="*/ 325084 h 1066794"/>
                  <a:gd name="connsiteX2" fmla="*/ 467338 w 896717"/>
                  <a:gd name="connsiteY2" fmla="*/ 233642 h 1066794"/>
                  <a:gd name="connsiteX3" fmla="*/ 489175 w 896717"/>
                  <a:gd name="connsiteY3" fmla="*/ 43933 h 1066794"/>
                  <a:gd name="connsiteX4" fmla="*/ 278994 w 896717"/>
                  <a:gd name="connsiteY4" fmla="*/ 259 h 1066794"/>
                  <a:gd name="connsiteX5" fmla="*/ 236684 w 896717"/>
                  <a:gd name="connsiteY5" fmla="*/ 69864 h 1066794"/>
                  <a:gd name="connsiteX6" fmla="*/ 405921 w 896717"/>
                  <a:gd name="connsiteY6" fmla="*/ 323719 h 1066794"/>
                  <a:gd name="connsiteX7" fmla="*/ 52435 w 896717"/>
                  <a:gd name="connsiteY7" fmla="*/ 342827 h 1066794"/>
                  <a:gd name="connsiteX8" fmla="*/ 449595 w 896717"/>
                  <a:gd name="connsiteY8" fmla="*/ 1030692 h 1066794"/>
                  <a:gd name="connsiteX9" fmla="*/ 844026 w 896717"/>
                  <a:gd name="connsiteY9" fmla="*/ 344191 h 1066794"/>
                  <a:gd name="connsiteX0" fmla="*/ 844026 w 896717"/>
                  <a:gd name="connsiteY0" fmla="*/ 316366 h 1038969"/>
                  <a:gd name="connsiteX1" fmla="*/ 487810 w 896717"/>
                  <a:gd name="connsiteY1" fmla="*/ 297259 h 1038969"/>
                  <a:gd name="connsiteX2" fmla="*/ 467338 w 896717"/>
                  <a:gd name="connsiteY2" fmla="*/ 205817 h 1038969"/>
                  <a:gd name="connsiteX3" fmla="*/ 489175 w 896717"/>
                  <a:gd name="connsiteY3" fmla="*/ 16108 h 1038969"/>
                  <a:gd name="connsiteX4" fmla="*/ 236684 w 896717"/>
                  <a:gd name="connsiteY4" fmla="*/ 42039 h 1038969"/>
                  <a:gd name="connsiteX5" fmla="*/ 405921 w 896717"/>
                  <a:gd name="connsiteY5" fmla="*/ 295894 h 1038969"/>
                  <a:gd name="connsiteX6" fmla="*/ 52435 w 896717"/>
                  <a:gd name="connsiteY6" fmla="*/ 315002 h 1038969"/>
                  <a:gd name="connsiteX7" fmla="*/ 449595 w 896717"/>
                  <a:gd name="connsiteY7" fmla="*/ 1002867 h 1038969"/>
                  <a:gd name="connsiteX8" fmla="*/ 844026 w 896717"/>
                  <a:gd name="connsiteY8" fmla="*/ 316366 h 1038969"/>
                  <a:gd name="connsiteX0" fmla="*/ 844026 w 896717"/>
                  <a:gd name="connsiteY0" fmla="*/ 275477 h 998080"/>
                  <a:gd name="connsiteX1" fmla="*/ 487810 w 896717"/>
                  <a:gd name="connsiteY1" fmla="*/ 256370 h 998080"/>
                  <a:gd name="connsiteX2" fmla="*/ 467338 w 896717"/>
                  <a:gd name="connsiteY2" fmla="*/ 164928 h 998080"/>
                  <a:gd name="connsiteX3" fmla="*/ 236684 w 896717"/>
                  <a:gd name="connsiteY3" fmla="*/ 1150 h 998080"/>
                  <a:gd name="connsiteX4" fmla="*/ 405921 w 896717"/>
                  <a:gd name="connsiteY4" fmla="*/ 255005 h 998080"/>
                  <a:gd name="connsiteX5" fmla="*/ 52435 w 896717"/>
                  <a:gd name="connsiteY5" fmla="*/ 274113 h 998080"/>
                  <a:gd name="connsiteX6" fmla="*/ 449595 w 896717"/>
                  <a:gd name="connsiteY6" fmla="*/ 961978 h 998080"/>
                  <a:gd name="connsiteX7" fmla="*/ 844026 w 896717"/>
                  <a:gd name="connsiteY7" fmla="*/ 275477 h 998080"/>
                  <a:gd name="connsiteX0" fmla="*/ 844026 w 896717"/>
                  <a:gd name="connsiteY0" fmla="*/ 110550 h 833153"/>
                  <a:gd name="connsiteX1" fmla="*/ 487810 w 896717"/>
                  <a:gd name="connsiteY1" fmla="*/ 91443 h 833153"/>
                  <a:gd name="connsiteX2" fmla="*/ 467338 w 896717"/>
                  <a:gd name="connsiteY2" fmla="*/ 1 h 833153"/>
                  <a:gd name="connsiteX3" fmla="*/ 405921 w 896717"/>
                  <a:gd name="connsiteY3" fmla="*/ 90078 h 833153"/>
                  <a:gd name="connsiteX4" fmla="*/ 52435 w 896717"/>
                  <a:gd name="connsiteY4" fmla="*/ 109186 h 833153"/>
                  <a:gd name="connsiteX5" fmla="*/ 449595 w 896717"/>
                  <a:gd name="connsiteY5" fmla="*/ 797051 h 833153"/>
                  <a:gd name="connsiteX6" fmla="*/ 844026 w 896717"/>
                  <a:gd name="connsiteY6" fmla="*/ 110550 h 833153"/>
                  <a:gd name="connsiteX0" fmla="*/ 844026 w 896717"/>
                  <a:gd name="connsiteY0" fmla="*/ 72366 h 794969"/>
                  <a:gd name="connsiteX1" fmla="*/ 487810 w 896717"/>
                  <a:gd name="connsiteY1" fmla="*/ 53259 h 794969"/>
                  <a:gd name="connsiteX2" fmla="*/ 405921 w 896717"/>
                  <a:gd name="connsiteY2" fmla="*/ 51894 h 794969"/>
                  <a:gd name="connsiteX3" fmla="*/ 52435 w 896717"/>
                  <a:gd name="connsiteY3" fmla="*/ 71002 h 794969"/>
                  <a:gd name="connsiteX4" fmla="*/ 449595 w 896717"/>
                  <a:gd name="connsiteY4" fmla="*/ 758867 h 794969"/>
                  <a:gd name="connsiteX5" fmla="*/ 844026 w 896717"/>
                  <a:gd name="connsiteY5" fmla="*/ 72366 h 794969"/>
                  <a:gd name="connsiteX0" fmla="*/ 844026 w 896717"/>
                  <a:gd name="connsiteY0" fmla="*/ 72366 h 794969"/>
                  <a:gd name="connsiteX1" fmla="*/ 405921 w 896717"/>
                  <a:gd name="connsiteY1" fmla="*/ 51894 h 794969"/>
                  <a:gd name="connsiteX2" fmla="*/ 52435 w 896717"/>
                  <a:gd name="connsiteY2" fmla="*/ 71002 h 794969"/>
                  <a:gd name="connsiteX3" fmla="*/ 449595 w 896717"/>
                  <a:gd name="connsiteY3" fmla="*/ 758867 h 794969"/>
                  <a:gd name="connsiteX4" fmla="*/ 844026 w 896717"/>
                  <a:gd name="connsiteY4" fmla="*/ 72366 h 794969"/>
                  <a:gd name="connsiteX0" fmla="*/ 449595 w 479237"/>
                  <a:gd name="connsiteY0" fmla="*/ 758867 h 794534"/>
                  <a:gd name="connsiteX1" fmla="*/ 405921 w 479237"/>
                  <a:gd name="connsiteY1" fmla="*/ 51894 h 794534"/>
                  <a:gd name="connsiteX2" fmla="*/ 52435 w 479237"/>
                  <a:gd name="connsiteY2" fmla="*/ 71002 h 794534"/>
                  <a:gd name="connsiteX3" fmla="*/ 449595 w 479237"/>
                  <a:gd name="connsiteY3" fmla="*/ 758867 h 794534"/>
                  <a:gd name="connsiteX0" fmla="*/ 449595 w 497629"/>
                  <a:gd name="connsiteY0" fmla="*/ 756219 h 791886"/>
                  <a:gd name="connsiteX1" fmla="*/ 451641 w 497629"/>
                  <a:gd name="connsiteY1" fmla="*/ 56866 h 791886"/>
                  <a:gd name="connsiteX2" fmla="*/ 52435 w 497629"/>
                  <a:gd name="connsiteY2" fmla="*/ 68354 h 791886"/>
                  <a:gd name="connsiteX3" fmla="*/ 449595 w 497629"/>
                  <a:gd name="connsiteY3" fmla="*/ 756219 h 791886"/>
                  <a:gd name="connsiteX0" fmla="*/ 449595 w 477564"/>
                  <a:gd name="connsiteY0" fmla="*/ 756219 h 791886"/>
                  <a:gd name="connsiteX1" fmla="*/ 451641 w 477564"/>
                  <a:gd name="connsiteY1" fmla="*/ 56866 h 791886"/>
                  <a:gd name="connsiteX2" fmla="*/ 52435 w 477564"/>
                  <a:gd name="connsiteY2" fmla="*/ 68354 h 791886"/>
                  <a:gd name="connsiteX3" fmla="*/ 449595 w 477564"/>
                  <a:gd name="connsiteY3" fmla="*/ 756219 h 791886"/>
                  <a:gd name="connsiteX0" fmla="*/ 449595 w 460815"/>
                  <a:gd name="connsiteY0" fmla="*/ 756219 h 791886"/>
                  <a:gd name="connsiteX1" fmla="*/ 451641 w 460815"/>
                  <a:gd name="connsiteY1" fmla="*/ 56866 h 791886"/>
                  <a:gd name="connsiteX2" fmla="*/ 52435 w 460815"/>
                  <a:gd name="connsiteY2" fmla="*/ 68354 h 791886"/>
                  <a:gd name="connsiteX3" fmla="*/ 449595 w 460815"/>
                  <a:gd name="connsiteY3" fmla="*/ 756219 h 791886"/>
                </a:gdLst>
                <a:ahLst/>
                <a:cxnLst>
                  <a:cxn ang="0">
                    <a:pos x="connsiteX0" y="connsiteY0"/>
                  </a:cxn>
                  <a:cxn ang="0">
                    <a:pos x="connsiteX1" y="connsiteY1"/>
                  </a:cxn>
                  <a:cxn ang="0">
                    <a:pos x="connsiteX2" y="connsiteY2"/>
                  </a:cxn>
                  <a:cxn ang="0">
                    <a:pos x="connsiteX3" y="connsiteY3"/>
                  </a:cxn>
                </a:cxnLst>
                <a:rect l="l" t="t" r="r" b="b"/>
                <a:pathLst>
                  <a:path w="460815" h="791886">
                    <a:moveTo>
                      <a:pt x="449595" y="756219"/>
                    </a:moveTo>
                    <a:cubicBezTo>
                      <a:pt x="470409" y="676834"/>
                      <a:pt x="456874" y="179130"/>
                      <a:pt x="451641" y="56866"/>
                    </a:cubicBezTo>
                    <a:cubicBezTo>
                      <a:pt x="352010" y="32300"/>
                      <a:pt x="172538" y="-64033"/>
                      <a:pt x="52435" y="68354"/>
                    </a:cubicBezTo>
                    <a:cubicBezTo>
                      <a:pt x="-79952" y="214389"/>
                      <a:pt x="33327" y="962306"/>
                      <a:pt x="449595" y="756219"/>
                    </a:cubicBezTo>
                    <a:close/>
                  </a:path>
                </a:pathLst>
              </a:custGeom>
              <a:solidFill>
                <a:srgbClr val="169B9C">
                  <a:alpha val="25000"/>
                </a:srgbClr>
              </a:solidFill>
              <a:ln w="13593" cap="flat">
                <a:noFill/>
                <a:prstDash val="solid"/>
                <a:miter/>
              </a:ln>
            </p:spPr>
            <p:txBody>
              <a:bodyPr rtlCol="0" anchor="ctr"/>
              <a:lstStyle/>
              <a:p>
                <a:endParaRPr lang="de-DE" sz="1350"/>
              </a:p>
            </p:txBody>
          </p:sp>
          <p:sp>
            <p:nvSpPr>
              <p:cNvPr id="21" name="Grafik 19" descr="Apfel">
                <a:extLst>
                  <a:ext uri="{FF2B5EF4-FFF2-40B4-BE49-F238E27FC236}">
                    <a16:creationId xmlns:a16="http://schemas.microsoft.com/office/drawing/2014/main" id="{93DABBCF-D27A-489A-A957-17F6D8B18C4B}"/>
                  </a:ext>
                </a:extLst>
              </p:cNvPr>
              <p:cNvSpPr/>
              <p:nvPr/>
            </p:nvSpPr>
            <p:spPr>
              <a:xfrm>
                <a:off x="896369" y="2564978"/>
                <a:ext cx="896717" cy="794970"/>
              </a:xfrm>
              <a:custGeom>
                <a:avLst/>
                <a:gdLst>
                  <a:gd name="connsiteX0" fmla="*/ 844026 w 887128"/>
                  <a:gd name="connsiteY0" fmla="*/ 364582 h 1078201"/>
                  <a:gd name="connsiteX1" fmla="*/ 487810 w 887128"/>
                  <a:gd name="connsiteY1" fmla="*/ 345475 h 1078201"/>
                  <a:gd name="connsiteX2" fmla="*/ 467338 w 887128"/>
                  <a:gd name="connsiteY2" fmla="*/ 254033 h 1078201"/>
                  <a:gd name="connsiteX3" fmla="*/ 616102 w 887128"/>
                  <a:gd name="connsiteY3" fmla="*/ 191251 h 1078201"/>
                  <a:gd name="connsiteX4" fmla="*/ 680249 w 887128"/>
                  <a:gd name="connsiteY4" fmla="*/ 178 h 1078201"/>
                  <a:gd name="connsiteX5" fmla="*/ 489175 w 887128"/>
                  <a:gd name="connsiteY5" fmla="*/ 64324 h 1078201"/>
                  <a:gd name="connsiteX6" fmla="*/ 431853 w 887128"/>
                  <a:gd name="connsiteY6" fmla="*/ 178968 h 1078201"/>
                  <a:gd name="connsiteX7" fmla="*/ 278994 w 887128"/>
                  <a:gd name="connsiteY7" fmla="*/ 20650 h 1078201"/>
                  <a:gd name="connsiteX8" fmla="*/ 236684 w 887128"/>
                  <a:gd name="connsiteY8" fmla="*/ 90255 h 1078201"/>
                  <a:gd name="connsiteX9" fmla="*/ 405921 w 887128"/>
                  <a:gd name="connsiteY9" fmla="*/ 344110 h 1078201"/>
                  <a:gd name="connsiteX10" fmla="*/ 52435 w 887128"/>
                  <a:gd name="connsiteY10" fmla="*/ 363218 h 1078201"/>
                  <a:gd name="connsiteX11" fmla="*/ 449595 w 887128"/>
                  <a:gd name="connsiteY11" fmla="*/ 1051083 h 1078201"/>
                  <a:gd name="connsiteX12" fmla="*/ 844026 w 887128"/>
                  <a:gd name="connsiteY12" fmla="*/ 364582 h 1078201"/>
                  <a:gd name="connsiteX0" fmla="*/ 844026 w 896717"/>
                  <a:gd name="connsiteY0" fmla="*/ 364582 h 1087185"/>
                  <a:gd name="connsiteX1" fmla="*/ 487810 w 896717"/>
                  <a:gd name="connsiteY1" fmla="*/ 345475 h 1087185"/>
                  <a:gd name="connsiteX2" fmla="*/ 467338 w 896717"/>
                  <a:gd name="connsiteY2" fmla="*/ 254033 h 1087185"/>
                  <a:gd name="connsiteX3" fmla="*/ 616102 w 896717"/>
                  <a:gd name="connsiteY3" fmla="*/ 191251 h 1087185"/>
                  <a:gd name="connsiteX4" fmla="*/ 680249 w 896717"/>
                  <a:gd name="connsiteY4" fmla="*/ 178 h 1087185"/>
                  <a:gd name="connsiteX5" fmla="*/ 489175 w 896717"/>
                  <a:gd name="connsiteY5" fmla="*/ 64324 h 1087185"/>
                  <a:gd name="connsiteX6" fmla="*/ 278994 w 896717"/>
                  <a:gd name="connsiteY6" fmla="*/ 20650 h 1087185"/>
                  <a:gd name="connsiteX7" fmla="*/ 236684 w 896717"/>
                  <a:gd name="connsiteY7" fmla="*/ 90255 h 1087185"/>
                  <a:gd name="connsiteX8" fmla="*/ 405921 w 896717"/>
                  <a:gd name="connsiteY8" fmla="*/ 344110 h 1087185"/>
                  <a:gd name="connsiteX9" fmla="*/ 52435 w 896717"/>
                  <a:gd name="connsiteY9" fmla="*/ 363218 h 1087185"/>
                  <a:gd name="connsiteX10" fmla="*/ 449595 w 896717"/>
                  <a:gd name="connsiteY10" fmla="*/ 1051083 h 1087185"/>
                  <a:gd name="connsiteX11" fmla="*/ 844026 w 896717"/>
                  <a:gd name="connsiteY11" fmla="*/ 364582 h 1087185"/>
                  <a:gd name="connsiteX0" fmla="*/ 844026 w 896717"/>
                  <a:gd name="connsiteY0" fmla="*/ 364582 h 1087185"/>
                  <a:gd name="connsiteX1" fmla="*/ 487810 w 896717"/>
                  <a:gd name="connsiteY1" fmla="*/ 345475 h 1087185"/>
                  <a:gd name="connsiteX2" fmla="*/ 467338 w 896717"/>
                  <a:gd name="connsiteY2" fmla="*/ 254033 h 1087185"/>
                  <a:gd name="connsiteX3" fmla="*/ 680249 w 896717"/>
                  <a:gd name="connsiteY3" fmla="*/ 178 h 1087185"/>
                  <a:gd name="connsiteX4" fmla="*/ 489175 w 896717"/>
                  <a:gd name="connsiteY4" fmla="*/ 64324 h 1087185"/>
                  <a:gd name="connsiteX5" fmla="*/ 278994 w 896717"/>
                  <a:gd name="connsiteY5" fmla="*/ 20650 h 1087185"/>
                  <a:gd name="connsiteX6" fmla="*/ 236684 w 896717"/>
                  <a:gd name="connsiteY6" fmla="*/ 90255 h 1087185"/>
                  <a:gd name="connsiteX7" fmla="*/ 405921 w 896717"/>
                  <a:gd name="connsiteY7" fmla="*/ 344110 h 1087185"/>
                  <a:gd name="connsiteX8" fmla="*/ 52435 w 896717"/>
                  <a:gd name="connsiteY8" fmla="*/ 363218 h 1087185"/>
                  <a:gd name="connsiteX9" fmla="*/ 449595 w 896717"/>
                  <a:gd name="connsiteY9" fmla="*/ 1051083 h 1087185"/>
                  <a:gd name="connsiteX10" fmla="*/ 844026 w 896717"/>
                  <a:gd name="connsiteY10" fmla="*/ 364582 h 1087185"/>
                  <a:gd name="connsiteX0" fmla="*/ 844026 w 896717"/>
                  <a:gd name="connsiteY0" fmla="*/ 344191 h 1066794"/>
                  <a:gd name="connsiteX1" fmla="*/ 487810 w 896717"/>
                  <a:gd name="connsiteY1" fmla="*/ 325084 h 1066794"/>
                  <a:gd name="connsiteX2" fmla="*/ 467338 w 896717"/>
                  <a:gd name="connsiteY2" fmla="*/ 233642 h 1066794"/>
                  <a:gd name="connsiteX3" fmla="*/ 489175 w 896717"/>
                  <a:gd name="connsiteY3" fmla="*/ 43933 h 1066794"/>
                  <a:gd name="connsiteX4" fmla="*/ 278994 w 896717"/>
                  <a:gd name="connsiteY4" fmla="*/ 259 h 1066794"/>
                  <a:gd name="connsiteX5" fmla="*/ 236684 w 896717"/>
                  <a:gd name="connsiteY5" fmla="*/ 69864 h 1066794"/>
                  <a:gd name="connsiteX6" fmla="*/ 405921 w 896717"/>
                  <a:gd name="connsiteY6" fmla="*/ 323719 h 1066794"/>
                  <a:gd name="connsiteX7" fmla="*/ 52435 w 896717"/>
                  <a:gd name="connsiteY7" fmla="*/ 342827 h 1066794"/>
                  <a:gd name="connsiteX8" fmla="*/ 449595 w 896717"/>
                  <a:gd name="connsiteY8" fmla="*/ 1030692 h 1066794"/>
                  <a:gd name="connsiteX9" fmla="*/ 844026 w 896717"/>
                  <a:gd name="connsiteY9" fmla="*/ 344191 h 1066794"/>
                  <a:gd name="connsiteX0" fmla="*/ 844026 w 896717"/>
                  <a:gd name="connsiteY0" fmla="*/ 316366 h 1038969"/>
                  <a:gd name="connsiteX1" fmla="*/ 487810 w 896717"/>
                  <a:gd name="connsiteY1" fmla="*/ 297259 h 1038969"/>
                  <a:gd name="connsiteX2" fmla="*/ 467338 w 896717"/>
                  <a:gd name="connsiteY2" fmla="*/ 205817 h 1038969"/>
                  <a:gd name="connsiteX3" fmla="*/ 489175 w 896717"/>
                  <a:gd name="connsiteY3" fmla="*/ 16108 h 1038969"/>
                  <a:gd name="connsiteX4" fmla="*/ 236684 w 896717"/>
                  <a:gd name="connsiteY4" fmla="*/ 42039 h 1038969"/>
                  <a:gd name="connsiteX5" fmla="*/ 405921 w 896717"/>
                  <a:gd name="connsiteY5" fmla="*/ 295894 h 1038969"/>
                  <a:gd name="connsiteX6" fmla="*/ 52435 w 896717"/>
                  <a:gd name="connsiteY6" fmla="*/ 315002 h 1038969"/>
                  <a:gd name="connsiteX7" fmla="*/ 449595 w 896717"/>
                  <a:gd name="connsiteY7" fmla="*/ 1002867 h 1038969"/>
                  <a:gd name="connsiteX8" fmla="*/ 844026 w 896717"/>
                  <a:gd name="connsiteY8" fmla="*/ 316366 h 1038969"/>
                  <a:gd name="connsiteX0" fmla="*/ 844026 w 896717"/>
                  <a:gd name="connsiteY0" fmla="*/ 275477 h 998080"/>
                  <a:gd name="connsiteX1" fmla="*/ 487810 w 896717"/>
                  <a:gd name="connsiteY1" fmla="*/ 256370 h 998080"/>
                  <a:gd name="connsiteX2" fmla="*/ 467338 w 896717"/>
                  <a:gd name="connsiteY2" fmla="*/ 164928 h 998080"/>
                  <a:gd name="connsiteX3" fmla="*/ 236684 w 896717"/>
                  <a:gd name="connsiteY3" fmla="*/ 1150 h 998080"/>
                  <a:gd name="connsiteX4" fmla="*/ 405921 w 896717"/>
                  <a:gd name="connsiteY4" fmla="*/ 255005 h 998080"/>
                  <a:gd name="connsiteX5" fmla="*/ 52435 w 896717"/>
                  <a:gd name="connsiteY5" fmla="*/ 274113 h 998080"/>
                  <a:gd name="connsiteX6" fmla="*/ 449595 w 896717"/>
                  <a:gd name="connsiteY6" fmla="*/ 961978 h 998080"/>
                  <a:gd name="connsiteX7" fmla="*/ 844026 w 896717"/>
                  <a:gd name="connsiteY7" fmla="*/ 275477 h 998080"/>
                  <a:gd name="connsiteX0" fmla="*/ 844026 w 896717"/>
                  <a:gd name="connsiteY0" fmla="*/ 110550 h 833153"/>
                  <a:gd name="connsiteX1" fmla="*/ 487810 w 896717"/>
                  <a:gd name="connsiteY1" fmla="*/ 91443 h 833153"/>
                  <a:gd name="connsiteX2" fmla="*/ 467338 w 896717"/>
                  <a:gd name="connsiteY2" fmla="*/ 1 h 833153"/>
                  <a:gd name="connsiteX3" fmla="*/ 405921 w 896717"/>
                  <a:gd name="connsiteY3" fmla="*/ 90078 h 833153"/>
                  <a:gd name="connsiteX4" fmla="*/ 52435 w 896717"/>
                  <a:gd name="connsiteY4" fmla="*/ 109186 h 833153"/>
                  <a:gd name="connsiteX5" fmla="*/ 449595 w 896717"/>
                  <a:gd name="connsiteY5" fmla="*/ 797051 h 833153"/>
                  <a:gd name="connsiteX6" fmla="*/ 844026 w 896717"/>
                  <a:gd name="connsiteY6" fmla="*/ 110550 h 833153"/>
                  <a:gd name="connsiteX0" fmla="*/ 844026 w 896717"/>
                  <a:gd name="connsiteY0" fmla="*/ 72366 h 794969"/>
                  <a:gd name="connsiteX1" fmla="*/ 487810 w 896717"/>
                  <a:gd name="connsiteY1" fmla="*/ 53259 h 794969"/>
                  <a:gd name="connsiteX2" fmla="*/ 405921 w 896717"/>
                  <a:gd name="connsiteY2" fmla="*/ 51894 h 794969"/>
                  <a:gd name="connsiteX3" fmla="*/ 52435 w 896717"/>
                  <a:gd name="connsiteY3" fmla="*/ 71002 h 794969"/>
                  <a:gd name="connsiteX4" fmla="*/ 449595 w 896717"/>
                  <a:gd name="connsiteY4" fmla="*/ 758867 h 794969"/>
                  <a:gd name="connsiteX5" fmla="*/ 844026 w 896717"/>
                  <a:gd name="connsiteY5" fmla="*/ 72366 h 794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6717" h="794969">
                    <a:moveTo>
                      <a:pt x="844026" y="72366"/>
                    </a:moveTo>
                    <a:cubicBezTo>
                      <a:pt x="721193" y="-61385"/>
                      <a:pt x="588806" y="30057"/>
                      <a:pt x="487810" y="53259"/>
                    </a:cubicBezTo>
                    <a:cubicBezTo>
                      <a:pt x="414792" y="49847"/>
                      <a:pt x="478483" y="48937"/>
                      <a:pt x="405921" y="51894"/>
                    </a:cubicBezTo>
                    <a:cubicBezTo>
                      <a:pt x="306290" y="27328"/>
                      <a:pt x="172538" y="-61385"/>
                      <a:pt x="52435" y="71002"/>
                    </a:cubicBezTo>
                    <a:cubicBezTo>
                      <a:pt x="-79952" y="217037"/>
                      <a:pt x="33327" y="964954"/>
                      <a:pt x="449595" y="758867"/>
                    </a:cubicBezTo>
                    <a:cubicBezTo>
                      <a:pt x="864498" y="966319"/>
                      <a:pt x="976413" y="218401"/>
                      <a:pt x="844026" y="72366"/>
                    </a:cubicBezTo>
                    <a:close/>
                  </a:path>
                </a:pathLst>
              </a:custGeom>
              <a:noFill/>
              <a:ln w="57150" cap="flat">
                <a:solidFill>
                  <a:srgbClr val="169B9C"/>
                </a:solidFill>
                <a:prstDash val="solid"/>
                <a:miter/>
              </a:ln>
            </p:spPr>
            <p:txBody>
              <a:bodyPr rtlCol="0" anchor="ctr"/>
              <a:lstStyle/>
              <a:p>
                <a:endParaRPr lang="de-DE" sz="1350"/>
              </a:p>
            </p:txBody>
          </p:sp>
          <p:sp>
            <p:nvSpPr>
              <p:cNvPr id="22" name="Ellipse 50">
                <a:extLst>
                  <a:ext uri="{FF2B5EF4-FFF2-40B4-BE49-F238E27FC236}">
                    <a16:creationId xmlns:a16="http://schemas.microsoft.com/office/drawing/2014/main" id="{87AD7490-BD48-409A-8B0D-C642D68D80C6}"/>
                  </a:ext>
                </a:extLst>
              </p:cNvPr>
              <p:cNvSpPr/>
              <p:nvPr/>
            </p:nvSpPr>
            <p:spPr>
              <a:xfrm rot="1800000">
                <a:off x="1426655" y="2901243"/>
                <a:ext cx="58191" cy="165235"/>
              </a:xfrm>
              <a:prstGeom prst="ellipse">
                <a:avLst/>
              </a:prstGeom>
              <a:solidFill>
                <a:srgbClr val="169B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23" name="Ellipse 51">
                <a:extLst>
                  <a:ext uri="{FF2B5EF4-FFF2-40B4-BE49-F238E27FC236}">
                    <a16:creationId xmlns:a16="http://schemas.microsoft.com/office/drawing/2014/main" id="{9747BFF5-F4F3-49A0-B232-EE11A892DEEE}"/>
                  </a:ext>
                </a:extLst>
              </p:cNvPr>
              <p:cNvSpPr/>
              <p:nvPr/>
            </p:nvSpPr>
            <p:spPr>
              <a:xfrm rot="19800000" flipH="1">
                <a:off x="1219799" y="2901243"/>
                <a:ext cx="58191" cy="165235"/>
              </a:xfrm>
              <a:prstGeom prst="ellipse">
                <a:avLst/>
              </a:prstGeom>
              <a:solidFill>
                <a:srgbClr val="169B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grpSp>
        <p:grpSp>
          <p:nvGrpSpPr>
            <p:cNvPr id="6" name="Group 78">
              <a:extLst>
                <a:ext uri="{FF2B5EF4-FFF2-40B4-BE49-F238E27FC236}">
                  <a16:creationId xmlns:a16="http://schemas.microsoft.com/office/drawing/2014/main" id="{BE9235CC-ED49-470B-BC74-73A2CC3A5C6D}"/>
                </a:ext>
              </a:extLst>
            </p:cNvPr>
            <p:cNvGrpSpPr/>
            <p:nvPr/>
          </p:nvGrpSpPr>
          <p:grpSpPr>
            <a:xfrm>
              <a:off x="1010309" y="2126412"/>
              <a:ext cx="774856" cy="774854"/>
              <a:chOff x="1816217" y="2100006"/>
              <a:chExt cx="774856" cy="774854"/>
            </a:xfrm>
          </p:grpSpPr>
          <p:sp>
            <p:nvSpPr>
              <p:cNvPr id="7" name="Ellipse 23">
                <a:extLst>
                  <a:ext uri="{FF2B5EF4-FFF2-40B4-BE49-F238E27FC236}">
                    <a16:creationId xmlns:a16="http://schemas.microsoft.com/office/drawing/2014/main" id="{4AB4CD5F-2320-4A36-BF4E-706087FACDD4}"/>
                  </a:ext>
                </a:extLst>
              </p:cNvPr>
              <p:cNvSpPr/>
              <p:nvPr/>
            </p:nvSpPr>
            <p:spPr>
              <a:xfrm rot="19800000">
                <a:off x="1841887" y="2120556"/>
                <a:ext cx="732791" cy="732793"/>
              </a:xfrm>
              <a:prstGeom prst="ellipse">
                <a:avLst/>
              </a:prstGeom>
              <a:solidFill>
                <a:srgbClr val="EED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reihandform: Form 65">
                <a:extLst>
                  <a:ext uri="{FF2B5EF4-FFF2-40B4-BE49-F238E27FC236}">
                    <a16:creationId xmlns:a16="http://schemas.microsoft.com/office/drawing/2014/main" id="{6364CD25-570F-4718-A9B7-13703AB155C0}"/>
                  </a:ext>
                </a:extLst>
              </p:cNvPr>
              <p:cNvSpPr/>
              <p:nvPr/>
            </p:nvSpPr>
            <p:spPr>
              <a:xfrm rot="1800000">
                <a:off x="1816217" y="2100006"/>
                <a:ext cx="774856" cy="774854"/>
              </a:xfrm>
              <a:custGeom>
                <a:avLst/>
                <a:gdLst>
                  <a:gd name="connsiteX0" fmla="*/ 501348 w 1002695"/>
                  <a:gd name="connsiteY0" fmla="*/ 0 h 1002695"/>
                  <a:gd name="connsiteX1" fmla="*/ 0 w 1002695"/>
                  <a:gd name="connsiteY1" fmla="*/ 501348 h 1002695"/>
                  <a:gd name="connsiteX2" fmla="*/ 501348 w 1002695"/>
                  <a:gd name="connsiteY2" fmla="*/ 1002695 h 1002695"/>
                  <a:gd name="connsiteX3" fmla="*/ 1002695 w 1002695"/>
                  <a:gd name="connsiteY3" fmla="*/ 501348 h 1002695"/>
                  <a:gd name="connsiteX4" fmla="*/ 501348 w 1002695"/>
                  <a:gd name="connsiteY4" fmla="*/ 0 h 1002695"/>
                  <a:gd name="connsiteX5" fmla="*/ 501348 w 1002695"/>
                  <a:gd name="connsiteY5" fmla="*/ 952560 h 1002695"/>
                  <a:gd name="connsiteX6" fmla="*/ 50135 w 1002695"/>
                  <a:gd name="connsiteY6" fmla="*/ 501348 h 1002695"/>
                  <a:gd name="connsiteX7" fmla="*/ 501348 w 1002695"/>
                  <a:gd name="connsiteY7" fmla="*/ 50135 h 1002695"/>
                  <a:gd name="connsiteX8" fmla="*/ 952560 w 1002695"/>
                  <a:gd name="connsiteY8" fmla="*/ 501348 h 1002695"/>
                  <a:gd name="connsiteX9" fmla="*/ 501348 w 1002695"/>
                  <a:gd name="connsiteY9" fmla="*/ 952560 h 100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695" h="1002695">
                    <a:moveTo>
                      <a:pt x="501348" y="0"/>
                    </a:moveTo>
                    <a:cubicBezTo>
                      <a:pt x="224461" y="0"/>
                      <a:pt x="0" y="224461"/>
                      <a:pt x="0" y="501348"/>
                    </a:cubicBezTo>
                    <a:cubicBezTo>
                      <a:pt x="0" y="778234"/>
                      <a:pt x="224461" y="1002695"/>
                      <a:pt x="501348" y="1002695"/>
                    </a:cubicBezTo>
                    <a:cubicBezTo>
                      <a:pt x="778234" y="1002695"/>
                      <a:pt x="1002695" y="778234"/>
                      <a:pt x="1002695" y="501348"/>
                    </a:cubicBezTo>
                    <a:cubicBezTo>
                      <a:pt x="1002695" y="224461"/>
                      <a:pt x="778234" y="0"/>
                      <a:pt x="501348" y="0"/>
                    </a:cubicBezTo>
                    <a:close/>
                    <a:moveTo>
                      <a:pt x="501348" y="952560"/>
                    </a:moveTo>
                    <a:cubicBezTo>
                      <a:pt x="252149" y="952560"/>
                      <a:pt x="50135" y="750545"/>
                      <a:pt x="50135" y="501348"/>
                    </a:cubicBezTo>
                    <a:cubicBezTo>
                      <a:pt x="50135" y="252149"/>
                      <a:pt x="252149" y="50135"/>
                      <a:pt x="501348" y="50135"/>
                    </a:cubicBezTo>
                    <a:cubicBezTo>
                      <a:pt x="750545" y="50135"/>
                      <a:pt x="952560" y="252149"/>
                      <a:pt x="952560" y="501348"/>
                    </a:cubicBezTo>
                    <a:cubicBezTo>
                      <a:pt x="952560" y="750545"/>
                      <a:pt x="750545" y="952560"/>
                      <a:pt x="501348" y="952560"/>
                    </a:cubicBezTo>
                    <a:close/>
                  </a:path>
                </a:pathLst>
              </a:custGeom>
              <a:solidFill>
                <a:srgbClr val="A84D97"/>
              </a:solidFill>
              <a:ln w="12502" cap="flat">
                <a:solidFill>
                  <a:schemeClr val="accent6"/>
                </a:solidFill>
                <a:prstDash val="solid"/>
                <a:miter/>
              </a:ln>
            </p:spPr>
            <p:txBody>
              <a:bodyPr rtlCol="0" anchor="ctr"/>
              <a:lstStyle/>
              <a:p>
                <a:endParaRPr lang="de-DE"/>
              </a:p>
            </p:txBody>
          </p:sp>
          <p:sp>
            <p:nvSpPr>
              <p:cNvPr id="9" name="Freihandform: Form 66">
                <a:extLst>
                  <a:ext uri="{FF2B5EF4-FFF2-40B4-BE49-F238E27FC236}">
                    <a16:creationId xmlns:a16="http://schemas.microsoft.com/office/drawing/2014/main" id="{8C1A9CC7-2156-4EC2-983D-337C4D133646}"/>
                  </a:ext>
                </a:extLst>
              </p:cNvPr>
              <p:cNvSpPr/>
              <p:nvPr/>
            </p:nvSpPr>
            <p:spPr>
              <a:xfrm rot="1800000">
                <a:off x="1974031" y="2209313"/>
                <a:ext cx="242142" cy="184028"/>
              </a:xfrm>
              <a:custGeom>
                <a:avLst/>
                <a:gdLst>
                  <a:gd name="connsiteX0" fmla="*/ 310990 w 313342"/>
                  <a:gd name="connsiteY0" fmla="*/ 196867 h 238140"/>
                  <a:gd name="connsiteX1" fmla="*/ 121230 w 313342"/>
                  <a:gd name="connsiteY1" fmla="*/ 7483 h 238140"/>
                  <a:gd name="connsiteX2" fmla="*/ 85781 w 313342"/>
                  <a:gd name="connsiteY2" fmla="*/ 7203 h 238140"/>
                  <a:gd name="connsiteX3" fmla="*/ 83629 w 313342"/>
                  <a:gd name="connsiteY3" fmla="*/ 9613 h 238140"/>
                  <a:gd name="connsiteX4" fmla="*/ 154 w 313342"/>
                  <a:gd name="connsiteY4" fmla="*/ 211782 h 238140"/>
                  <a:gd name="connsiteX5" fmla="*/ 22311 w 313342"/>
                  <a:gd name="connsiteY5" fmla="*/ 239455 h 238140"/>
                  <a:gd name="connsiteX6" fmla="*/ 25222 w 313342"/>
                  <a:gd name="connsiteY6" fmla="*/ 239607 h 238140"/>
                  <a:gd name="connsiteX7" fmla="*/ 292816 w 313342"/>
                  <a:gd name="connsiteY7" fmla="*/ 239607 h 238140"/>
                  <a:gd name="connsiteX8" fmla="*/ 318279 w 313342"/>
                  <a:gd name="connsiteY8" fmla="*/ 214941 h 238140"/>
                  <a:gd name="connsiteX9" fmla="*/ 310990 w 313342"/>
                  <a:gd name="connsiteY9" fmla="*/ 196867 h 23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3342" h="238140">
                    <a:moveTo>
                      <a:pt x="310990" y="196867"/>
                    </a:moveTo>
                    <a:lnTo>
                      <a:pt x="121230" y="7483"/>
                    </a:lnTo>
                    <a:cubicBezTo>
                      <a:pt x="111517" y="-2384"/>
                      <a:pt x="95646" y="-2509"/>
                      <a:pt x="85781" y="7203"/>
                    </a:cubicBezTo>
                    <a:cubicBezTo>
                      <a:pt x="85012" y="7960"/>
                      <a:pt x="84293" y="8765"/>
                      <a:pt x="83629" y="9613"/>
                    </a:cubicBezTo>
                    <a:cubicBezTo>
                      <a:pt x="37485" y="67894"/>
                      <a:pt x="8569" y="137923"/>
                      <a:pt x="154" y="211782"/>
                    </a:cubicBezTo>
                    <a:cubicBezTo>
                      <a:pt x="-1369" y="225542"/>
                      <a:pt x="8552" y="237932"/>
                      <a:pt x="22311" y="239455"/>
                    </a:cubicBezTo>
                    <a:cubicBezTo>
                      <a:pt x="23278" y="239561"/>
                      <a:pt x="24249" y="239613"/>
                      <a:pt x="25222" y="239607"/>
                    </a:cubicBezTo>
                    <a:lnTo>
                      <a:pt x="292816" y="239607"/>
                    </a:lnTo>
                    <a:cubicBezTo>
                      <a:pt x="306658" y="239827"/>
                      <a:pt x="318059" y="228784"/>
                      <a:pt x="318279" y="214941"/>
                    </a:cubicBezTo>
                    <a:cubicBezTo>
                      <a:pt x="318387" y="208180"/>
                      <a:pt x="315758" y="201662"/>
                      <a:pt x="310990" y="196867"/>
                    </a:cubicBezTo>
                    <a:close/>
                  </a:path>
                </a:pathLst>
              </a:custGeom>
              <a:solidFill>
                <a:srgbClr val="CB94C1"/>
              </a:solidFill>
              <a:ln w="12502" cap="flat">
                <a:noFill/>
                <a:prstDash val="solid"/>
                <a:miter/>
              </a:ln>
            </p:spPr>
            <p:txBody>
              <a:bodyPr rtlCol="0" anchor="ctr"/>
              <a:lstStyle/>
              <a:p>
                <a:endParaRPr lang="de-DE"/>
              </a:p>
            </p:txBody>
          </p:sp>
          <p:sp>
            <p:nvSpPr>
              <p:cNvPr id="10" name="Freihandform: Form 67">
                <a:extLst>
                  <a:ext uri="{FF2B5EF4-FFF2-40B4-BE49-F238E27FC236}">
                    <a16:creationId xmlns:a16="http://schemas.microsoft.com/office/drawing/2014/main" id="{DA84E420-EEB6-4456-988B-8F8A658EC040}"/>
                  </a:ext>
                </a:extLst>
              </p:cNvPr>
              <p:cNvSpPr/>
              <p:nvPr/>
            </p:nvSpPr>
            <p:spPr>
              <a:xfrm rot="1800000">
                <a:off x="2297171" y="2257481"/>
                <a:ext cx="184028" cy="242142"/>
              </a:xfrm>
              <a:custGeom>
                <a:avLst/>
                <a:gdLst>
                  <a:gd name="connsiteX0" fmla="*/ 43129 w 238140"/>
                  <a:gd name="connsiteY0" fmla="*/ 311631 h 313342"/>
                  <a:gd name="connsiteX1" fmla="*/ 232262 w 238140"/>
                  <a:gd name="connsiteY1" fmla="*/ 122121 h 313342"/>
                  <a:gd name="connsiteX2" fmla="*/ 232652 w 238140"/>
                  <a:gd name="connsiteY2" fmla="*/ 86672 h 313342"/>
                  <a:gd name="connsiteX3" fmla="*/ 230256 w 238140"/>
                  <a:gd name="connsiteY3" fmla="*/ 84520 h 313342"/>
                  <a:gd name="connsiteX4" fmla="*/ 27963 w 238140"/>
                  <a:gd name="connsiteY4" fmla="*/ 169 h 313342"/>
                  <a:gd name="connsiteX5" fmla="*/ 178 w 238140"/>
                  <a:gd name="connsiteY5" fmla="*/ 22187 h 313342"/>
                  <a:gd name="connsiteX6" fmla="*/ 13 w 238140"/>
                  <a:gd name="connsiteY6" fmla="*/ 25236 h 313342"/>
                  <a:gd name="connsiteX7" fmla="*/ 13 w 238140"/>
                  <a:gd name="connsiteY7" fmla="*/ 293457 h 313342"/>
                  <a:gd name="connsiteX8" fmla="*/ 24277 w 238140"/>
                  <a:gd name="connsiteY8" fmla="*/ 319303 h 313342"/>
                  <a:gd name="connsiteX9" fmla="*/ 43129 w 238140"/>
                  <a:gd name="connsiteY9" fmla="*/ 311631 h 313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40" h="313342">
                    <a:moveTo>
                      <a:pt x="43129" y="311631"/>
                    </a:moveTo>
                    <a:lnTo>
                      <a:pt x="232262" y="122121"/>
                    </a:lnTo>
                    <a:cubicBezTo>
                      <a:pt x="242158" y="112440"/>
                      <a:pt x="242333" y="96569"/>
                      <a:pt x="232652" y="86672"/>
                    </a:cubicBezTo>
                    <a:cubicBezTo>
                      <a:pt x="231900" y="85905"/>
                      <a:pt x="231100" y="85186"/>
                      <a:pt x="230256" y="84520"/>
                    </a:cubicBezTo>
                    <a:cubicBezTo>
                      <a:pt x="172044" y="38033"/>
                      <a:pt x="101957" y="8809"/>
                      <a:pt x="27963" y="169"/>
                    </a:cubicBezTo>
                    <a:cubicBezTo>
                      <a:pt x="14211" y="-1423"/>
                      <a:pt x="1771" y="8433"/>
                      <a:pt x="178" y="22187"/>
                    </a:cubicBezTo>
                    <a:cubicBezTo>
                      <a:pt x="62" y="23198"/>
                      <a:pt x="6" y="24217"/>
                      <a:pt x="13" y="25236"/>
                    </a:cubicBezTo>
                    <a:lnTo>
                      <a:pt x="13" y="293457"/>
                    </a:lnTo>
                    <a:cubicBezTo>
                      <a:pt x="-424" y="307294"/>
                      <a:pt x="10439" y="318865"/>
                      <a:pt x="24277" y="319303"/>
                    </a:cubicBezTo>
                    <a:cubicBezTo>
                      <a:pt x="31363" y="319526"/>
                      <a:pt x="38213" y="316738"/>
                      <a:pt x="43129" y="311631"/>
                    </a:cubicBezTo>
                    <a:close/>
                  </a:path>
                </a:pathLst>
              </a:custGeom>
              <a:solidFill>
                <a:srgbClr val="DCB7D5"/>
              </a:solidFill>
              <a:ln w="12502" cap="flat">
                <a:noFill/>
                <a:prstDash val="solid"/>
                <a:miter/>
              </a:ln>
            </p:spPr>
            <p:txBody>
              <a:bodyPr rtlCol="0" anchor="ctr"/>
              <a:lstStyle/>
              <a:p>
                <a:endParaRPr lang="de-DE"/>
              </a:p>
            </p:txBody>
          </p:sp>
          <p:sp>
            <p:nvSpPr>
              <p:cNvPr id="11" name="Freihandform: Form 68">
                <a:extLst>
                  <a:ext uri="{FF2B5EF4-FFF2-40B4-BE49-F238E27FC236}">
                    <a16:creationId xmlns:a16="http://schemas.microsoft.com/office/drawing/2014/main" id="{8E862E92-F6A9-4D94-8A20-D5DE8BE3305A}"/>
                  </a:ext>
                </a:extLst>
              </p:cNvPr>
              <p:cNvSpPr/>
              <p:nvPr/>
            </p:nvSpPr>
            <p:spPr>
              <a:xfrm rot="1800000">
                <a:off x="2111644" y="2150705"/>
                <a:ext cx="184028" cy="242142"/>
              </a:xfrm>
              <a:custGeom>
                <a:avLst/>
                <a:gdLst>
                  <a:gd name="connsiteX0" fmla="*/ 239788 w 238140"/>
                  <a:gd name="connsiteY0" fmla="*/ 293454 h 313342"/>
                  <a:gd name="connsiteX1" fmla="*/ 239788 w 238140"/>
                  <a:gd name="connsiteY1" fmla="*/ 25233 h 313342"/>
                  <a:gd name="connsiteX2" fmla="*/ 214888 w 238140"/>
                  <a:gd name="connsiteY2" fmla="*/ 1 h 313342"/>
                  <a:gd name="connsiteX3" fmla="*/ 211838 w 238140"/>
                  <a:gd name="connsiteY3" fmla="*/ 166 h 313342"/>
                  <a:gd name="connsiteX4" fmla="*/ 9544 w 238140"/>
                  <a:gd name="connsiteY4" fmla="*/ 85019 h 313342"/>
                  <a:gd name="connsiteX5" fmla="*/ 5387 w 238140"/>
                  <a:gd name="connsiteY5" fmla="*/ 120225 h 313342"/>
                  <a:gd name="connsiteX6" fmla="*/ 7539 w 238140"/>
                  <a:gd name="connsiteY6" fmla="*/ 122620 h 313342"/>
                  <a:gd name="connsiteX7" fmla="*/ 197048 w 238140"/>
                  <a:gd name="connsiteY7" fmla="*/ 311252 h 313342"/>
                  <a:gd name="connsiteX8" fmla="*/ 232499 w 238140"/>
                  <a:gd name="connsiteY8" fmla="*/ 311147 h 313342"/>
                  <a:gd name="connsiteX9" fmla="*/ 239788 w 238140"/>
                  <a:gd name="connsiteY9" fmla="*/ 293454 h 313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40" h="313342">
                    <a:moveTo>
                      <a:pt x="239788" y="293454"/>
                    </a:moveTo>
                    <a:lnTo>
                      <a:pt x="239788" y="25233"/>
                    </a:lnTo>
                    <a:cubicBezTo>
                      <a:pt x="239880" y="11390"/>
                      <a:pt x="228732" y="92"/>
                      <a:pt x="214888" y="1"/>
                    </a:cubicBezTo>
                    <a:cubicBezTo>
                      <a:pt x="213869" y="-7"/>
                      <a:pt x="212851" y="48"/>
                      <a:pt x="211838" y="166"/>
                    </a:cubicBezTo>
                    <a:cubicBezTo>
                      <a:pt x="137792" y="8952"/>
                      <a:pt x="67701" y="38352"/>
                      <a:pt x="9544" y="85019"/>
                    </a:cubicBezTo>
                    <a:cubicBezTo>
                      <a:pt x="-1326" y="93592"/>
                      <a:pt x="-3187" y="109355"/>
                      <a:pt x="5387" y="120225"/>
                    </a:cubicBezTo>
                    <a:cubicBezTo>
                      <a:pt x="6053" y="121069"/>
                      <a:pt x="6771" y="121868"/>
                      <a:pt x="7539" y="122620"/>
                    </a:cubicBezTo>
                    <a:lnTo>
                      <a:pt x="197048" y="311252"/>
                    </a:lnTo>
                    <a:cubicBezTo>
                      <a:pt x="206867" y="321012"/>
                      <a:pt x="222739" y="320966"/>
                      <a:pt x="232499" y="311147"/>
                    </a:cubicBezTo>
                    <a:cubicBezTo>
                      <a:pt x="237173" y="306446"/>
                      <a:pt x="239793" y="300084"/>
                      <a:pt x="239788" y="293454"/>
                    </a:cubicBezTo>
                    <a:close/>
                  </a:path>
                </a:pathLst>
              </a:custGeom>
              <a:solidFill>
                <a:srgbClr val="CB94C1"/>
              </a:solidFill>
              <a:ln w="12502" cap="flat">
                <a:noFill/>
                <a:prstDash val="solid"/>
                <a:miter/>
              </a:ln>
            </p:spPr>
            <p:txBody>
              <a:bodyPr rtlCol="0" anchor="ctr"/>
              <a:lstStyle/>
              <a:p>
                <a:endParaRPr lang="de-DE"/>
              </a:p>
            </p:txBody>
          </p:sp>
          <p:sp>
            <p:nvSpPr>
              <p:cNvPr id="12" name="Freihandform: Form 69">
                <a:extLst>
                  <a:ext uri="{FF2B5EF4-FFF2-40B4-BE49-F238E27FC236}">
                    <a16:creationId xmlns:a16="http://schemas.microsoft.com/office/drawing/2014/main" id="{08ECEC7C-7764-4BE2-8003-C0B1CAF917C7}"/>
                  </a:ext>
                </a:extLst>
              </p:cNvPr>
              <p:cNvSpPr/>
              <p:nvPr/>
            </p:nvSpPr>
            <p:spPr>
              <a:xfrm rot="1800000">
                <a:off x="1867242" y="2395011"/>
                <a:ext cx="242142" cy="184028"/>
              </a:xfrm>
              <a:custGeom>
                <a:avLst/>
                <a:gdLst>
                  <a:gd name="connsiteX0" fmla="*/ 292341 w 313342"/>
                  <a:gd name="connsiteY0" fmla="*/ 6 h 238140"/>
                  <a:gd name="connsiteX1" fmla="*/ 25248 w 313342"/>
                  <a:gd name="connsiteY1" fmla="*/ 6 h 238140"/>
                  <a:gd name="connsiteX2" fmla="*/ 1 w 313342"/>
                  <a:gd name="connsiteY2" fmla="*/ 24891 h 238140"/>
                  <a:gd name="connsiteX3" fmla="*/ 181 w 313342"/>
                  <a:gd name="connsiteY3" fmla="*/ 28081 h 238140"/>
                  <a:gd name="connsiteX4" fmla="*/ 84909 w 313342"/>
                  <a:gd name="connsiteY4" fmla="*/ 229247 h 238140"/>
                  <a:gd name="connsiteX5" fmla="*/ 120115 w 313342"/>
                  <a:gd name="connsiteY5" fmla="*/ 233404 h 238140"/>
                  <a:gd name="connsiteX6" fmla="*/ 122510 w 313342"/>
                  <a:gd name="connsiteY6" fmla="*/ 231252 h 238140"/>
                  <a:gd name="connsiteX7" fmla="*/ 310515 w 313342"/>
                  <a:gd name="connsiteY7" fmla="*/ 42871 h 238140"/>
                  <a:gd name="connsiteX8" fmla="*/ 310672 w 313342"/>
                  <a:gd name="connsiteY8" fmla="*/ 7420 h 238140"/>
                  <a:gd name="connsiteX9" fmla="*/ 292341 w 313342"/>
                  <a:gd name="connsiteY9" fmla="*/ 6 h 23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3342" h="238140">
                    <a:moveTo>
                      <a:pt x="292341" y="6"/>
                    </a:moveTo>
                    <a:lnTo>
                      <a:pt x="25248" y="6"/>
                    </a:lnTo>
                    <a:cubicBezTo>
                      <a:pt x="11405" y="-95"/>
                      <a:pt x="101" y="11046"/>
                      <a:pt x="1" y="24891"/>
                    </a:cubicBezTo>
                    <a:cubicBezTo>
                      <a:pt x="-7" y="25957"/>
                      <a:pt x="53" y="27023"/>
                      <a:pt x="181" y="28081"/>
                    </a:cubicBezTo>
                    <a:cubicBezTo>
                      <a:pt x="9148" y="101716"/>
                      <a:pt x="38492" y="171386"/>
                      <a:pt x="84909" y="229247"/>
                    </a:cubicBezTo>
                    <a:cubicBezTo>
                      <a:pt x="93482" y="240117"/>
                      <a:pt x="109244" y="241978"/>
                      <a:pt x="120115" y="233404"/>
                    </a:cubicBezTo>
                    <a:cubicBezTo>
                      <a:pt x="120958" y="232740"/>
                      <a:pt x="121758" y="232020"/>
                      <a:pt x="122510" y="231252"/>
                    </a:cubicBezTo>
                    <a:lnTo>
                      <a:pt x="310515" y="42871"/>
                    </a:lnTo>
                    <a:cubicBezTo>
                      <a:pt x="320348" y="33125"/>
                      <a:pt x="320418" y="17253"/>
                      <a:pt x="310672" y="7420"/>
                    </a:cubicBezTo>
                    <a:cubicBezTo>
                      <a:pt x="305835" y="2541"/>
                      <a:pt x="299210" y="-139"/>
                      <a:pt x="292341" y="6"/>
                    </a:cubicBezTo>
                    <a:close/>
                  </a:path>
                </a:pathLst>
              </a:custGeom>
              <a:solidFill>
                <a:srgbClr val="CB94C1"/>
              </a:solidFill>
              <a:ln w="12502" cap="flat">
                <a:noFill/>
                <a:prstDash val="solid"/>
                <a:miter/>
              </a:ln>
            </p:spPr>
            <p:txBody>
              <a:bodyPr rtlCol="0" anchor="ctr"/>
              <a:lstStyle/>
              <a:p>
                <a:endParaRPr lang="de-DE"/>
              </a:p>
            </p:txBody>
          </p:sp>
          <p:sp>
            <p:nvSpPr>
              <p:cNvPr id="13" name="Freihandform: Form 70">
                <a:extLst>
                  <a:ext uri="{FF2B5EF4-FFF2-40B4-BE49-F238E27FC236}">
                    <a16:creationId xmlns:a16="http://schemas.microsoft.com/office/drawing/2014/main" id="{DC1C0CEA-674C-42C7-9D09-B212C1E98BD4}"/>
                  </a:ext>
                </a:extLst>
              </p:cNvPr>
              <p:cNvSpPr/>
              <p:nvPr/>
            </p:nvSpPr>
            <p:spPr>
              <a:xfrm rot="1800000">
                <a:off x="2187400" y="2579509"/>
                <a:ext cx="242142" cy="184028"/>
              </a:xfrm>
              <a:custGeom>
                <a:avLst/>
                <a:gdLst>
                  <a:gd name="connsiteX0" fmla="*/ 7821 w 313342"/>
                  <a:gd name="connsiteY0" fmla="*/ 43259 h 238140"/>
                  <a:gd name="connsiteX1" fmla="*/ 195826 w 313342"/>
                  <a:gd name="connsiteY1" fmla="*/ 231264 h 238140"/>
                  <a:gd name="connsiteX2" fmla="*/ 231275 w 313342"/>
                  <a:gd name="connsiteY2" fmla="*/ 231654 h 238140"/>
                  <a:gd name="connsiteX3" fmla="*/ 233427 w 313342"/>
                  <a:gd name="connsiteY3" fmla="*/ 229259 h 238140"/>
                  <a:gd name="connsiteX4" fmla="*/ 317653 w 313342"/>
                  <a:gd name="connsiteY4" fmla="*/ 28093 h 238140"/>
                  <a:gd name="connsiteX5" fmla="*/ 295776 w 313342"/>
                  <a:gd name="connsiteY5" fmla="*/ 198 h 238140"/>
                  <a:gd name="connsiteX6" fmla="*/ 292586 w 313342"/>
                  <a:gd name="connsiteY6" fmla="*/ 17 h 238140"/>
                  <a:gd name="connsiteX7" fmla="*/ 25994 w 313342"/>
                  <a:gd name="connsiteY7" fmla="*/ 17 h 238140"/>
                  <a:gd name="connsiteX8" fmla="*/ 17 w 313342"/>
                  <a:gd name="connsiteY8" fmla="*/ 24141 h 238140"/>
                  <a:gd name="connsiteX9" fmla="*/ 7821 w 313342"/>
                  <a:gd name="connsiteY9" fmla="*/ 43259 h 23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3342" h="238140">
                    <a:moveTo>
                      <a:pt x="7821" y="43259"/>
                    </a:moveTo>
                    <a:lnTo>
                      <a:pt x="195826" y="231264"/>
                    </a:lnTo>
                    <a:cubicBezTo>
                      <a:pt x="205507" y="241161"/>
                      <a:pt x="221378" y="241335"/>
                      <a:pt x="231275" y="231654"/>
                    </a:cubicBezTo>
                    <a:cubicBezTo>
                      <a:pt x="232042" y="230902"/>
                      <a:pt x="232761" y="230102"/>
                      <a:pt x="233427" y="229259"/>
                    </a:cubicBezTo>
                    <a:cubicBezTo>
                      <a:pt x="279664" y="171342"/>
                      <a:pt x="308832" y="101676"/>
                      <a:pt x="317653" y="28093"/>
                    </a:cubicBezTo>
                    <a:cubicBezTo>
                      <a:pt x="319315" y="14348"/>
                      <a:pt x="309520" y="1860"/>
                      <a:pt x="295776" y="198"/>
                    </a:cubicBezTo>
                    <a:cubicBezTo>
                      <a:pt x="294718" y="70"/>
                      <a:pt x="293653" y="10"/>
                      <a:pt x="292586" y="17"/>
                    </a:cubicBezTo>
                    <a:lnTo>
                      <a:pt x="25994" y="17"/>
                    </a:lnTo>
                    <a:cubicBezTo>
                      <a:pt x="12160" y="-494"/>
                      <a:pt x="530" y="10306"/>
                      <a:pt x="17" y="24141"/>
                    </a:cubicBezTo>
                    <a:cubicBezTo>
                      <a:pt x="-249" y="31339"/>
                      <a:pt x="2594" y="38303"/>
                      <a:pt x="7821" y="43259"/>
                    </a:cubicBezTo>
                    <a:close/>
                  </a:path>
                </a:pathLst>
              </a:custGeom>
              <a:solidFill>
                <a:srgbClr val="DCB7D5"/>
              </a:solidFill>
              <a:ln w="12502" cap="flat">
                <a:noFill/>
                <a:prstDash val="solid"/>
                <a:miter/>
              </a:ln>
            </p:spPr>
            <p:txBody>
              <a:bodyPr rtlCol="0" anchor="ctr"/>
              <a:lstStyle/>
              <a:p>
                <a:endParaRPr lang="de-DE"/>
              </a:p>
            </p:txBody>
          </p:sp>
          <p:sp>
            <p:nvSpPr>
              <p:cNvPr id="14" name="Freihandform: Form 71">
                <a:extLst>
                  <a:ext uri="{FF2B5EF4-FFF2-40B4-BE49-F238E27FC236}">
                    <a16:creationId xmlns:a16="http://schemas.microsoft.com/office/drawing/2014/main" id="{0288B2B1-B137-4D87-A029-0C613D97C46A}"/>
                  </a:ext>
                </a:extLst>
              </p:cNvPr>
              <p:cNvSpPr/>
              <p:nvPr/>
            </p:nvSpPr>
            <p:spPr>
              <a:xfrm rot="1800000">
                <a:off x="2294711" y="2394457"/>
                <a:ext cx="242142" cy="184028"/>
              </a:xfrm>
              <a:custGeom>
                <a:avLst/>
                <a:gdLst>
                  <a:gd name="connsiteX0" fmla="*/ 25467 w 313342"/>
                  <a:gd name="connsiteY0" fmla="*/ 239607 h 238140"/>
                  <a:gd name="connsiteX1" fmla="*/ 292810 w 313342"/>
                  <a:gd name="connsiteY1" fmla="*/ 239607 h 238140"/>
                  <a:gd name="connsiteX2" fmla="*/ 318029 w 313342"/>
                  <a:gd name="connsiteY2" fmla="*/ 214693 h 238140"/>
                  <a:gd name="connsiteX3" fmla="*/ 317877 w 313342"/>
                  <a:gd name="connsiteY3" fmla="*/ 211782 h 238140"/>
                  <a:gd name="connsiteX4" fmla="*/ 234403 w 313342"/>
                  <a:gd name="connsiteY4" fmla="*/ 9614 h 238140"/>
                  <a:gd name="connsiteX5" fmla="*/ 199212 w 313342"/>
                  <a:gd name="connsiteY5" fmla="*/ 5331 h 238140"/>
                  <a:gd name="connsiteX6" fmla="*/ 196802 w 313342"/>
                  <a:gd name="connsiteY6" fmla="*/ 7483 h 238140"/>
                  <a:gd name="connsiteX7" fmla="*/ 7293 w 313342"/>
                  <a:gd name="connsiteY7" fmla="*/ 196867 h 238140"/>
                  <a:gd name="connsiteX8" fmla="*/ 7392 w 313342"/>
                  <a:gd name="connsiteY8" fmla="*/ 232318 h 238140"/>
                  <a:gd name="connsiteX9" fmla="*/ 25467 w 313342"/>
                  <a:gd name="connsiteY9" fmla="*/ 239607 h 23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3342" h="238140">
                    <a:moveTo>
                      <a:pt x="25467" y="239607"/>
                    </a:moveTo>
                    <a:lnTo>
                      <a:pt x="292810" y="239607"/>
                    </a:lnTo>
                    <a:cubicBezTo>
                      <a:pt x="306654" y="239691"/>
                      <a:pt x="317945" y="228536"/>
                      <a:pt x="318029" y="214693"/>
                    </a:cubicBezTo>
                    <a:cubicBezTo>
                      <a:pt x="318035" y="213720"/>
                      <a:pt x="317984" y="212749"/>
                      <a:pt x="317877" y="211782"/>
                    </a:cubicBezTo>
                    <a:cubicBezTo>
                      <a:pt x="309462" y="137924"/>
                      <a:pt x="280547" y="67894"/>
                      <a:pt x="234403" y="9614"/>
                    </a:cubicBezTo>
                    <a:cubicBezTo>
                      <a:pt x="225868" y="-1286"/>
                      <a:pt x="210113" y="-3203"/>
                      <a:pt x="199212" y="5331"/>
                    </a:cubicBezTo>
                    <a:cubicBezTo>
                      <a:pt x="198364" y="5997"/>
                      <a:pt x="197558" y="6715"/>
                      <a:pt x="196802" y="7483"/>
                    </a:cubicBezTo>
                    <a:lnTo>
                      <a:pt x="7293" y="196867"/>
                    </a:lnTo>
                    <a:cubicBezTo>
                      <a:pt x="-2470" y="206684"/>
                      <a:pt x="-2425" y="222556"/>
                      <a:pt x="7392" y="232318"/>
                    </a:cubicBezTo>
                    <a:cubicBezTo>
                      <a:pt x="12187" y="237087"/>
                      <a:pt x="18705" y="239715"/>
                      <a:pt x="25467" y="239607"/>
                    </a:cubicBezTo>
                    <a:close/>
                  </a:path>
                </a:pathLst>
              </a:custGeom>
              <a:solidFill>
                <a:srgbClr val="DCB7D5"/>
              </a:solidFill>
              <a:ln w="12502" cap="flat">
                <a:noFill/>
                <a:prstDash val="solid"/>
                <a:miter/>
              </a:ln>
            </p:spPr>
            <p:txBody>
              <a:bodyPr rtlCol="0" anchor="ctr"/>
              <a:lstStyle/>
              <a:p>
                <a:endParaRPr lang="de-DE" dirty="0"/>
              </a:p>
            </p:txBody>
          </p:sp>
          <p:sp>
            <p:nvSpPr>
              <p:cNvPr id="15" name="Freihandform: Form 72">
                <a:extLst>
                  <a:ext uri="{FF2B5EF4-FFF2-40B4-BE49-F238E27FC236}">
                    <a16:creationId xmlns:a16="http://schemas.microsoft.com/office/drawing/2014/main" id="{16D46F45-B75D-4C29-BCF1-798869E2C5C1}"/>
                  </a:ext>
                </a:extLst>
              </p:cNvPr>
              <p:cNvSpPr/>
              <p:nvPr/>
            </p:nvSpPr>
            <p:spPr>
              <a:xfrm rot="1800000">
                <a:off x="2112301" y="2576988"/>
                <a:ext cx="174342" cy="242142"/>
              </a:xfrm>
              <a:custGeom>
                <a:avLst/>
                <a:gdLst>
                  <a:gd name="connsiteX0" fmla="*/ 1 w 225606"/>
                  <a:gd name="connsiteY0" fmla="*/ 24839 h 313342"/>
                  <a:gd name="connsiteX1" fmla="*/ 1 w 225606"/>
                  <a:gd name="connsiteY1" fmla="*/ 291055 h 313342"/>
                  <a:gd name="connsiteX2" fmla="*/ 24901 w 225606"/>
                  <a:gd name="connsiteY2" fmla="*/ 316288 h 313342"/>
                  <a:gd name="connsiteX3" fmla="*/ 27951 w 225606"/>
                  <a:gd name="connsiteY3" fmla="*/ 316122 h 313342"/>
                  <a:gd name="connsiteX4" fmla="*/ 228490 w 225606"/>
                  <a:gd name="connsiteY4" fmla="*/ 232773 h 313342"/>
                  <a:gd name="connsiteX5" fmla="*/ 232772 w 225606"/>
                  <a:gd name="connsiteY5" fmla="*/ 197582 h 313342"/>
                  <a:gd name="connsiteX6" fmla="*/ 230620 w 225606"/>
                  <a:gd name="connsiteY6" fmla="*/ 195172 h 313342"/>
                  <a:gd name="connsiteX7" fmla="*/ 42615 w 225606"/>
                  <a:gd name="connsiteY7" fmla="*/ 7167 h 313342"/>
                  <a:gd name="connsiteX8" fmla="*/ 7166 w 225606"/>
                  <a:gd name="connsiteY8" fmla="*/ 7519 h 313342"/>
                  <a:gd name="connsiteX9" fmla="*/ 1 w 225606"/>
                  <a:gd name="connsiteY9" fmla="*/ 24839 h 313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5606" h="313342">
                    <a:moveTo>
                      <a:pt x="1" y="24839"/>
                    </a:moveTo>
                    <a:lnTo>
                      <a:pt x="1" y="291055"/>
                    </a:lnTo>
                    <a:cubicBezTo>
                      <a:pt x="-91" y="304898"/>
                      <a:pt x="11057" y="316196"/>
                      <a:pt x="24901" y="316288"/>
                    </a:cubicBezTo>
                    <a:cubicBezTo>
                      <a:pt x="25920" y="316295"/>
                      <a:pt x="26938" y="316240"/>
                      <a:pt x="27951" y="316122"/>
                    </a:cubicBezTo>
                    <a:cubicBezTo>
                      <a:pt x="101225" y="307444"/>
                      <a:pt x="170650" y="278589"/>
                      <a:pt x="228490" y="232773"/>
                    </a:cubicBezTo>
                    <a:cubicBezTo>
                      <a:pt x="239390" y="224238"/>
                      <a:pt x="241307" y="208483"/>
                      <a:pt x="232772" y="197582"/>
                    </a:cubicBezTo>
                    <a:cubicBezTo>
                      <a:pt x="232107" y="196734"/>
                      <a:pt x="231389" y="195928"/>
                      <a:pt x="230620" y="195172"/>
                    </a:cubicBezTo>
                    <a:lnTo>
                      <a:pt x="42615" y="7167"/>
                    </a:lnTo>
                    <a:cubicBezTo>
                      <a:pt x="32729" y="-2524"/>
                      <a:pt x="16858" y="-2368"/>
                      <a:pt x="7166" y="7519"/>
                    </a:cubicBezTo>
                    <a:cubicBezTo>
                      <a:pt x="2628" y="12149"/>
                      <a:pt x="59" y="18357"/>
                      <a:pt x="1" y="24839"/>
                    </a:cubicBezTo>
                    <a:close/>
                  </a:path>
                </a:pathLst>
              </a:custGeom>
              <a:solidFill>
                <a:srgbClr val="DCB7D5"/>
              </a:solidFill>
              <a:ln w="12502" cap="flat">
                <a:noFill/>
                <a:prstDash val="solid"/>
                <a:miter/>
              </a:ln>
            </p:spPr>
            <p:txBody>
              <a:bodyPr rtlCol="0" anchor="ctr"/>
              <a:lstStyle/>
              <a:p>
                <a:endParaRPr lang="de-DE"/>
              </a:p>
            </p:txBody>
          </p:sp>
          <p:sp>
            <p:nvSpPr>
              <p:cNvPr id="16" name="Freihandform: Form 73">
                <a:extLst>
                  <a:ext uri="{FF2B5EF4-FFF2-40B4-BE49-F238E27FC236}">
                    <a16:creationId xmlns:a16="http://schemas.microsoft.com/office/drawing/2014/main" id="{9E0CD810-63F2-4A95-96C8-8B52B64AAFFC}"/>
                  </a:ext>
                </a:extLst>
              </p:cNvPr>
              <p:cNvSpPr/>
              <p:nvPr/>
            </p:nvSpPr>
            <p:spPr>
              <a:xfrm rot="1800000">
                <a:off x="1927705" y="2470412"/>
                <a:ext cx="174342" cy="242142"/>
              </a:xfrm>
              <a:custGeom>
                <a:avLst/>
                <a:gdLst>
                  <a:gd name="connsiteX0" fmla="*/ 195488 w 225606"/>
                  <a:gd name="connsiteY0" fmla="*/ 7167 h 313342"/>
                  <a:gd name="connsiteX1" fmla="*/ 7483 w 225606"/>
                  <a:gd name="connsiteY1" fmla="*/ 195172 h 313342"/>
                  <a:gd name="connsiteX2" fmla="*/ 7203 w 225606"/>
                  <a:gd name="connsiteY2" fmla="*/ 230621 h 313342"/>
                  <a:gd name="connsiteX3" fmla="*/ 9613 w 225606"/>
                  <a:gd name="connsiteY3" fmla="*/ 232773 h 313342"/>
                  <a:gd name="connsiteX4" fmla="*/ 210152 w 225606"/>
                  <a:gd name="connsiteY4" fmla="*/ 316122 h 313342"/>
                  <a:gd name="connsiteX5" fmla="*/ 237937 w 225606"/>
                  <a:gd name="connsiteY5" fmla="*/ 294104 h 313342"/>
                  <a:gd name="connsiteX6" fmla="*/ 238102 w 225606"/>
                  <a:gd name="connsiteY6" fmla="*/ 291055 h 313342"/>
                  <a:gd name="connsiteX7" fmla="*/ 238102 w 225606"/>
                  <a:gd name="connsiteY7" fmla="*/ 24839 h 313342"/>
                  <a:gd name="connsiteX8" fmla="*/ 212808 w 225606"/>
                  <a:gd name="connsiteY8" fmla="*/ 1 h 313342"/>
                  <a:gd name="connsiteX9" fmla="*/ 195488 w 225606"/>
                  <a:gd name="connsiteY9" fmla="*/ 7167 h 313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5606" h="313342">
                    <a:moveTo>
                      <a:pt x="195488" y="7167"/>
                    </a:moveTo>
                    <a:lnTo>
                      <a:pt x="7483" y="195172"/>
                    </a:lnTo>
                    <a:cubicBezTo>
                      <a:pt x="-2384" y="204884"/>
                      <a:pt x="-2509" y="220756"/>
                      <a:pt x="7203" y="230621"/>
                    </a:cubicBezTo>
                    <a:cubicBezTo>
                      <a:pt x="7960" y="231389"/>
                      <a:pt x="8765" y="232109"/>
                      <a:pt x="9613" y="232773"/>
                    </a:cubicBezTo>
                    <a:cubicBezTo>
                      <a:pt x="67453" y="278589"/>
                      <a:pt x="136878" y="307444"/>
                      <a:pt x="210152" y="316122"/>
                    </a:cubicBezTo>
                    <a:cubicBezTo>
                      <a:pt x="223904" y="317715"/>
                      <a:pt x="236344" y="307857"/>
                      <a:pt x="237937" y="294104"/>
                    </a:cubicBezTo>
                    <a:cubicBezTo>
                      <a:pt x="238054" y="293093"/>
                      <a:pt x="238109" y="292074"/>
                      <a:pt x="238102" y="291055"/>
                    </a:cubicBezTo>
                    <a:lnTo>
                      <a:pt x="238102" y="24839"/>
                    </a:lnTo>
                    <a:cubicBezTo>
                      <a:pt x="237976" y="10996"/>
                      <a:pt x="226652" y="-126"/>
                      <a:pt x="212808" y="1"/>
                    </a:cubicBezTo>
                    <a:cubicBezTo>
                      <a:pt x="206326" y="60"/>
                      <a:pt x="200118" y="2628"/>
                      <a:pt x="195488" y="7167"/>
                    </a:cubicBezTo>
                    <a:close/>
                  </a:path>
                </a:pathLst>
              </a:custGeom>
              <a:solidFill>
                <a:srgbClr val="CB94C1"/>
              </a:solidFill>
              <a:ln w="12502" cap="flat">
                <a:noFill/>
                <a:prstDash val="solid"/>
                <a:miter/>
              </a:ln>
            </p:spPr>
            <p:txBody>
              <a:bodyPr rtlCol="0" anchor="ctr"/>
              <a:lstStyle/>
              <a:p>
                <a:endParaRPr lang="de-DE"/>
              </a:p>
            </p:txBody>
          </p:sp>
        </p:grpSp>
      </p:grpSp>
      <p:sp>
        <p:nvSpPr>
          <p:cNvPr id="25" name="Textfeld 24">
            <a:extLst>
              <a:ext uri="{FF2B5EF4-FFF2-40B4-BE49-F238E27FC236}">
                <a16:creationId xmlns:a16="http://schemas.microsoft.com/office/drawing/2014/main" id="{CB4AE702-396B-4F52-B8A2-140929C94B6D}"/>
              </a:ext>
            </a:extLst>
          </p:cNvPr>
          <p:cNvSpPr txBox="1"/>
          <p:nvPr/>
        </p:nvSpPr>
        <p:spPr>
          <a:xfrm>
            <a:off x="838200" y="5167312"/>
            <a:ext cx="10178158" cy="1128716"/>
          </a:xfrm>
          <a:prstGeom prst="rect">
            <a:avLst/>
          </a:prstGeom>
          <a:noFill/>
          <a:ln w="25400"/>
        </p:spPr>
        <p:style>
          <a:lnRef idx="2">
            <a:schemeClr val="accent1"/>
          </a:lnRef>
          <a:fillRef idx="1">
            <a:schemeClr val="lt1"/>
          </a:fillRef>
          <a:effectRef idx="0">
            <a:schemeClr val="accent1"/>
          </a:effectRef>
          <a:fontRef idx="minor">
            <a:schemeClr val="dk1"/>
          </a:fontRef>
        </p:style>
        <p:txBody>
          <a:bodyPr wrap="square" lIns="144000" tIns="288000" rIns="144000" bIns="144000">
            <a:spAutoFit/>
          </a:bodyPr>
          <a:lstStyle/>
          <a:p>
            <a:pPr marL="285750" indent="-285750">
              <a:spcAft>
                <a:spcPts val="600"/>
              </a:spcAft>
              <a:buFont typeface="Arial" panose="020B0604020202020204" pitchFamily="34" charset="0"/>
              <a:buChar char="•"/>
            </a:pPr>
            <a:r>
              <a:rPr lang="de-DE" sz="2000" dirty="0">
                <a:latin typeface="Source Sans Pro" panose="020B0503030403020204" pitchFamily="34" charset="0"/>
                <a:ea typeface="Source Sans Pro" panose="020B0503030403020204" pitchFamily="34" charset="0"/>
              </a:rPr>
              <a:t>More </a:t>
            </a:r>
            <a:r>
              <a:rPr lang="de-DE" sz="2000" b="1" dirty="0" err="1">
                <a:latin typeface="Source Sans Pro" panose="020B0503030403020204" pitchFamily="34" charset="0"/>
                <a:ea typeface="Source Sans Pro" panose="020B0503030403020204" pitchFamily="34" charset="0"/>
              </a:rPr>
              <a:t>socially</a:t>
            </a:r>
            <a:r>
              <a:rPr lang="de-DE" sz="2000" b="1" dirty="0">
                <a:latin typeface="Source Sans Pro" panose="020B0503030403020204" pitchFamily="34" charset="0"/>
                <a:ea typeface="Source Sans Pro" panose="020B0503030403020204" pitchFamily="34" charset="0"/>
              </a:rPr>
              <a:t> </a:t>
            </a:r>
            <a:r>
              <a:rPr lang="de-DE" sz="2000" b="1" dirty="0" err="1">
                <a:latin typeface="Source Sans Pro" panose="020B0503030403020204" pitchFamily="34" charset="0"/>
                <a:ea typeface="Source Sans Pro" panose="020B0503030403020204" pitchFamily="34" charset="0"/>
              </a:rPr>
              <a:t>desirable</a:t>
            </a:r>
            <a:r>
              <a:rPr lang="de-DE" sz="2000" b="1" dirty="0">
                <a:latin typeface="Source Sans Pro" panose="020B0503030403020204" pitchFamily="34" charset="0"/>
                <a:ea typeface="Source Sans Pro" panose="020B0503030403020204" pitchFamily="34" charset="0"/>
              </a:rPr>
              <a:t> </a:t>
            </a:r>
            <a:r>
              <a:rPr lang="de-DE" sz="2000" b="1" dirty="0" err="1">
                <a:latin typeface="Source Sans Pro" panose="020B0503030403020204" pitchFamily="34" charset="0"/>
                <a:ea typeface="Source Sans Pro" panose="020B0503030403020204" pitchFamily="34" charset="0"/>
              </a:rPr>
              <a:t>responding</a:t>
            </a:r>
            <a:r>
              <a:rPr lang="de-DE" sz="2000" b="1" dirty="0">
                <a:latin typeface="Source Sans Pro" panose="020B0503030403020204" pitchFamily="34" charset="0"/>
                <a:ea typeface="Source Sans Pro" panose="020B0503030403020204" pitchFamily="34" charset="0"/>
              </a:rPr>
              <a:t> </a:t>
            </a:r>
            <a:r>
              <a:rPr lang="de-DE" sz="2000" dirty="0" err="1">
                <a:latin typeface="Source Sans Pro" panose="020B0503030403020204" pitchFamily="34" charset="0"/>
                <a:ea typeface="Source Sans Pro" panose="020B0503030403020204" pitchFamily="34" charset="0"/>
              </a:rPr>
              <a:t>when</a:t>
            </a:r>
            <a:r>
              <a:rPr lang="de-DE" sz="2000" dirty="0">
                <a:latin typeface="Source Sans Pro" panose="020B0503030403020204" pitchFamily="34" charset="0"/>
                <a:ea typeface="Source Sans Pro" panose="020B0503030403020204" pitchFamily="34" charset="0"/>
              </a:rPr>
              <a:t> an Interviewer </a:t>
            </a:r>
            <a:r>
              <a:rPr lang="de-DE" sz="2000" dirty="0" err="1">
                <a:latin typeface="Source Sans Pro" panose="020B0503030403020204" pitchFamily="34" charset="0"/>
                <a:ea typeface="Source Sans Pro" panose="020B0503030403020204" pitchFamily="34" charset="0"/>
              </a:rPr>
              <a:t>is</a:t>
            </a:r>
            <a:r>
              <a:rPr lang="de-DE" sz="2000" dirty="0">
                <a:latin typeface="Source Sans Pro" panose="020B0503030403020204" pitchFamily="34" charset="0"/>
                <a:ea typeface="Source Sans Pro" panose="020B0503030403020204" pitchFamily="34" charset="0"/>
              </a:rPr>
              <a:t> </a:t>
            </a:r>
            <a:r>
              <a:rPr lang="de-DE" sz="2000" dirty="0" err="1">
                <a:latin typeface="Source Sans Pro" panose="020B0503030403020204" pitchFamily="34" charset="0"/>
                <a:ea typeface="Source Sans Pro" panose="020B0503030403020204" pitchFamily="34" charset="0"/>
              </a:rPr>
              <a:t>present</a:t>
            </a:r>
            <a:r>
              <a:rPr lang="de-DE" sz="2000" dirty="0">
                <a:latin typeface="Source Sans Pro" panose="020B0503030403020204" pitchFamily="34" charset="0"/>
                <a:ea typeface="Source Sans Pro" panose="020B0503030403020204" pitchFamily="34" charset="0"/>
              </a:rPr>
              <a:t>?</a:t>
            </a:r>
          </a:p>
          <a:p>
            <a:pPr marL="285750" indent="-285750">
              <a:spcAft>
                <a:spcPts val="600"/>
              </a:spcAft>
              <a:buFont typeface="Arial" panose="020B0604020202020204" pitchFamily="34" charset="0"/>
              <a:buChar char="•"/>
            </a:pPr>
            <a:r>
              <a:rPr lang="de-DE" sz="2000" dirty="0" err="1">
                <a:latin typeface="Source Sans Pro" panose="020B0503030403020204" pitchFamily="34" charset="0"/>
                <a:ea typeface="Source Sans Pro" panose="020B0503030403020204" pitchFamily="34" charset="0"/>
              </a:rPr>
              <a:t>Greater</a:t>
            </a:r>
            <a:r>
              <a:rPr lang="de-DE" sz="2000" dirty="0">
                <a:latin typeface="Source Sans Pro" panose="020B0503030403020204" pitchFamily="34" charset="0"/>
                <a:ea typeface="Source Sans Pro" panose="020B0503030403020204" pitchFamily="34" charset="0"/>
              </a:rPr>
              <a:t> </a:t>
            </a:r>
            <a:r>
              <a:rPr lang="de-DE" sz="2000" b="1" dirty="0" err="1">
                <a:latin typeface="Source Sans Pro" panose="020B0503030403020204" pitchFamily="34" charset="0"/>
                <a:ea typeface="Source Sans Pro" panose="020B0503030403020204" pitchFamily="34" charset="0"/>
              </a:rPr>
              <a:t>respondent</a:t>
            </a:r>
            <a:r>
              <a:rPr lang="de-DE" sz="2000" b="1" dirty="0">
                <a:latin typeface="Source Sans Pro" panose="020B0503030403020204" pitchFamily="34" charset="0"/>
                <a:ea typeface="Source Sans Pro" panose="020B0503030403020204" pitchFamily="34" charset="0"/>
              </a:rPr>
              <a:t> </a:t>
            </a:r>
            <a:r>
              <a:rPr lang="de-DE" sz="2000" b="1" dirty="0" err="1">
                <a:latin typeface="Source Sans Pro" panose="020B0503030403020204" pitchFamily="34" charset="0"/>
                <a:ea typeface="Source Sans Pro" panose="020B0503030403020204" pitchFamily="34" charset="0"/>
              </a:rPr>
              <a:t>burden</a:t>
            </a:r>
            <a:r>
              <a:rPr lang="de-DE" sz="2000" b="1" dirty="0">
                <a:latin typeface="Source Sans Pro" panose="020B0503030403020204" pitchFamily="34" charset="0"/>
                <a:ea typeface="Source Sans Pro" panose="020B0503030403020204" pitchFamily="34" charset="0"/>
              </a:rPr>
              <a:t> </a:t>
            </a:r>
            <a:r>
              <a:rPr lang="de-DE" sz="2000" dirty="0">
                <a:latin typeface="Source Sans Pro" panose="020B0503030403020204" pitchFamily="34" charset="0"/>
                <a:ea typeface="Source Sans Pro" panose="020B0503030403020204" pitchFamily="34" charset="0"/>
              </a:rPr>
              <a:t>in </a:t>
            </a:r>
            <a:r>
              <a:rPr lang="de-DE" sz="2000" dirty="0" err="1">
                <a:latin typeface="Source Sans Pro" panose="020B0503030403020204" pitchFamily="34" charset="0"/>
                <a:ea typeface="Source Sans Pro" panose="020B0503030403020204" pitchFamily="34" charset="0"/>
              </a:rPr>
              <a:t>one</a:t>
            </a:r>
            <a:r>
              <a:rPr lang="de-DE" sz="2000" dirty="0">
                <a:latin typeface="Source Sans Pro" panose="020B0503030403020204" pitchFamily="34" charset="0"/>
                <a:ea typeface="Source Sans Pro" panose="020B0503030403020204" pitchFamily="34" charset="0"/>
              </a:rPr>
              <a:t> </a:t>
            </a:r>
            <a:r>
              <a:rPr lang="de-DE" sz="2000" dirty="0" err="1">
                <a:latin typeface="Source Sans Pro" panose="020B0503030403020204" pitchFamily="34" charset="0"/>
                <a:ea typeface="Source Sans Pro" panose="020B0503030403020204" pitchFamily="34" charset="0"/>
              </a:rPr>
              <a:t>mode</a:t>
            </a:r>
            <a:r>
              <a:rPr lang="de-DE" sz="2000" dirty="0">
                <a:latin typeface="Source Sans Pro" panose="020B0503030403020204" pitchFamily="34" charset="0"/>
                <a:ea typeface="Source Sans Pro" panose="020B0503030403020204" pitchFamily="34" charset="0"/>
              </a:rPr>
              <a:t> </a:t>
            </a:r>
            <a:r>
              <a:rPr lang="de-DE" sz="2000" dirty="0" err="1">
                <a:latin typeface="Source Sans Pro" panose="020B0503030403020204" pitchFamily="34" charset="0"/>
                <a:ea typeface="Source Sans Pro" panose="020B0503030403020204" pitchFamily="34" charset="0"/>
              </a:rPr>
              <a:t>may</a:t>
            </a:r>
            <a:r>
              <a:rPr lang="de-DE" sz="2000" dirty="0">
                <a:latin typeface="Source Sans Pro" panose="020B0503030403020204" pitchFamily="34" charset="0"/>
                <a:ea typeface="Source Sans Pro" panose="020B0503030403020204" pitchFamily="34" charset="0"/>
              </a:rPr>
              <a:t> </a:t>
            </a:r>
            <a:r>
              <a:rPr lang="de-DE" sz="2000" dirty="0" err="1">
                <a:latin typeface="Source Sans Pro" panose="020B0503030403020204" pitchFamily="34" charset="0"/>
                <a:ea typeface="Source Sans Pro" panose="020B0503030403020204" pitchFamily="34" charset="0"/>
              </a:rPr>
              <a:t>intefere</a:t>
            </a:r>
            <a:r>
              <a:rPr lang="de-DE" sz="2000" dirty="0">
                <a:latin typeface="Source Sans Pro" panose="020B0503030403020204" pitchFamily="34" charset="0"/>
                <a:ea typeface="Source Sans Pro" panose="020B0503030403020204" pitchFamily="34" charset="0"/>
              </a:rPr>
              <a:t> </a:t>
            </a:r>
            <a:r>
              <a:rPr lang="de-DE" sz="2000" dirty="0" err="1">
                <a:latin typeface="Source Sans Pro" panose="020B0503030403020204" pitchFamily="34" charset="0"/>
                <a:ea typeface="Source Sans Pro" panose="020B0503030403020204" pitchFamily="34" charset="0"/>
              </a:rPr>
              <a:t>with</a:t>
            </a:r>
            <a:r>
              <a:rPr lang="de-DE" sz="2000" dirty="0">
                <a:latin typeface="Source Sans Pro" panose="020B0503030403020204" pitchFamily="34" charset="0"/>
                <a:ea typeface="Source Sans Pro" panose="020B0503030403020204" pitchFamily="34" charset="0"/>
              </a:rPr>
              <a:t> </a:t>
            </a:r>
            <a:r>
              <a:rPr lang="de-DE" sz="2000" dirty="0" err="1">
                <a:latin typeface="Source Sans Pro" panose="020B0503030403020204" pitchFamily="34" charset="0"/>
                <a:ea typeface="Source Sans Pro" panose="020B0503030403020204" pitchFamily="34" charset="0"/>
              </a:rPr>
              <a:t>memory</a:t>
            </a:r>
            <a:r>
              <a:rPr lang="de-DE" sz="2000" dirty="0">
                <a:latin typeface="Source Sans Pro" panose="020B0503030403020204" pitchFamily="34" charset="0"/>
                <a:ea typeface="Source Sans Pro" panose="020B0503030403020204" pitchFamily="34" charset="0"/>
              </a:rPr>
              <a:t> </a:t>
            </a:r>
            <a:r>
              <a:rPr lang="de-DE" sz="2000" dirty="0" err="1">
                <a:latin typeface="Source Sans Pro" panose="020B0503030403020204" pitchFamily="34" charset="0"/>
                <a:ea typeface="Source Sans Pro" panose="020B0503030403020204" pitchFamily="34" charset="0"/>
              </a:rPr>
              <a:t>retrieval</a:t>
            </a:r>
            <a:endParaRPr lang="de-DE" sz="2000" dirty="0">
              <a:latin typeface="Source Sans Pro" panose="020B0503030403020204" pitchFamily="34" charset="0"/>
              <a:ea typeface="Source Sans Pro" panose="020B0503030403020204" pitchFamily="34" charset="0"/>
            </a:endParaRPr>
          </a:p>
        </p:txBody>
      </p:sp>
      <p:sp>
        <p:nvSpPr>
          <p:cNvPr id="27" name="Textfeld 26">
            <a:extLst>
              <a:ext uri="{FF2B5EF4-FFF2-40B4-BE49-F238E27FC236}">
                <a16:creationId xmlns:a16="http://schemas.microsoft.com/office/drawing/2014/main" id="{702B43D4-4ED7-4F6E-87C3-D9A3C6A48858}"/>
              </a:ext>
            </a:extLst>
          </p:cNvPr>
          <p:cNvSpPr txBox="1"/>
          <p:nvPr/>
        </p:nvSpPr>
        <p:spPr>
          <a:xfrm>
            <a:off x="1052948" y="4924174"/>
            <a:ext cx="1864613" cy="523220"/>
          </a:xfrm>
          <a:prstGeom prst="rect">
            <a:avLst/>
          </a:prstGeom>
          <a:solidFill>
            <a:schemeClr val="bg1"/>
          </a:solidFill>
        </p:spPr>
        <p:txBody>
          <a:bodyPr wrap="none" rtlCol="0">
            <a:spAutoFit/>
          </a:bodyPr>
          <a:lstStyle/>
          <a:p>
            <a:r>
              <a:rPr lang="de-DE" sz="2800" dirty="0" err="1">
                <a:latin typeface="Source Sans Pro Black" panose="020B0803030403020204" pitchFamily="34" charset="0"/>
                <a:ea typeface="Source Sans Pro Black" panose="020B0803030403020204" pitchFamily="34" charset="0"/>
              </a:rPr>
              <a:t>Examples</a:t>
            </a:r>
            <a:r>
              <a:rPr lang="de-DE" sz="2800" dirty="0">
                <a:latin typeface="Source Sans Pro Black" panose="020B0803030403020204" pitchFamily="34" charset="0"/>
                <a:ea typeface="Source Sans Pro Black" panose="020B0803030403020204" pitchFamily="34" charset="0"/>
              </a:rPr>
              <a:t>:</a:t>
            </a:r>
            <a:endParaRPr lang="en-US" sz="2800" dirty="0">
              <a:latin typeface="Source Sans Pro Black" panose="020B0803030403020204" pitchFamily="34" charset="0"/>
              <a:ea typeface="Source Sans Pro Black" panose="020B0803030403020204" pitchFamily="34" charset="0"/>
            </a:endParaRPr>
          </a:p>
        </p:txBody>
      </p:sp>
      <p:sp>
        <p:nvSpPr>
          <p:cNvPr id="24" name="Foliennummernplatzhalter 23">
            <a:extLst>
              <a:ext uri="{FF2B5EF4-FFF2-40B4-BE49-F238E27FC236}">
                <a16:creationId xmlns:a16="http://schemas.microsoft.com/office/drawing/2014/main" id="{74F6CCB2-28F3-40D5-B405-683EED17754D}"/>
              </a:ext>
            </a:extLst>
          </p:cNvPr>
          <p:cNvSpPr>
            <a:spLocks noGrp="1"/>
          </p:cNvSpPr>
          <p:nvPr>
            <p:ph type="sldNum" sz="quarter" idx="12"/>
          </p:nvPr>
        </p:nvSpPr>
        <p:spPr/>
        <p:txBody>
          <a:bodyPr/>
          <a:lstStyle/>
          <a:p>
            <a:fld id="{90C2389C-3430-4069-9E08-8BBDF98C334F}" type="slidenum">
              <a:rPr lang="en-US" smtClean="0"/>
              <a:t>6</a:t>
            </a:fld>
            <a:endParaRPr lang="en-US" dirty="0"/>
          </a:p>
        </p:txBody>
      </p:sp>
    </p:spTree>
    <p:extLst>
      <p:ext uri="{BB962C8B-B14F-4D97-AF65-F5344CB8AC3E}">
        <p14:creationId xmlns:p14="http://schemas.microsoft.com/office/powerpoint/2010/main" val="2510879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22C227-1932-4436-8D32-3D887BA60EAA}"/>
              </a:ext>
            </a:extLst>
          </p:cNvPr>
          <p:cNvSpPr>
            <a:spLocks noGrp="1"/>
          </p:cNvSpPr>
          <p:nvPr>
            <p:ph type="title"/>
          </p:nvPr>
        </p:nvSpPr>
        <p:spPr/>
        <p:txBody>
          <a:bodyPr/>
          <a:lstStyle/>
          <a:p>
            <a:r>
              <a:rPr lang="de-DE" dirty="0" err="1"/>
              <a:t>Comparable</a:t>
            </a:r>
            <a:r>
              <a:rPr lang="de-DE" dirty="0"/>
              <a:t> </a:t>
            </a:r>
            <a:r>
              <a:rPr lang="de-DE" dirty="0" err="1"/>
              <a:t>reliabilities</a:t>
            </a:r>
            <a:endParaRPr lang="en-US" dirty="0"/>
          </a:p>
        </p:txBody>
      </p:sp>
      <p:sp>
        <p:nvSpPr>
          <p:cNvPr id="3" name="Inhaltsplatzhalter 2">
            <a:extLst>
              <a:ext uri="{FF2B5EF4-FFF2-40B4-BE49-F238E27FC236}">
                <a16:creationId xmlns:a16="http://schemas.microsoft.com/office/drawing/2014/main" id="{69E5650E-0B15-445A-9FE7-5AB400F52511}"/>
              </a:ext>
            </a:extLst>
          </p:cNvPr>
          <p:cNvSpPr>
            <a:spLocks noGrp="1"/>
          </p:cNvSpPr>
          <p:nvPr>
            <p:ph idx="1"/>
          </p:nvPr>
        </p:nvSpPr>
        <p:spPr>
          <a:xfrm>
            <a:off x="838200" y="1616364"/>
            <a:ext cx="10515600" cy="4876511"/>
          </a:xfrm>
        </p:spPr>
        <p:txBody>
          <a:bodyPr>
            <a:normAutofit/>
          </a:bodyPr>
          <a:lstStyle/>
          <a:p>
            <a:r>
              <a:rPr lang="de-DE" dirty="0"/>
              <a:t>Random </a:t>
            </a:r>
            <a:r>
              <a:rPr lang="de-DE" dirty="0" err="1"/>
              <a:t>error</a:t>
            </a:r>
            <a:r>
              <a:rPr lang="de-DE" dirty="0"/>
              <a:t> </a:t>
            </a:r>
            <a:r>
              <a:rPr lang="de-DE" dirty="0" err="1"/>
              <a:t>is</a:t>
            </a:r>
            <a:r>
              <a:rPr lang="de-DE" dirty="0"/>
              <a:t> </a:t>
            </a:r>
            <a:r>
              <a:rPr lang="de-DE" b="1" dirty="0"/>
              <a:t>non-</a:t>
            </a:r>
            <a:r>
              <a:rPr lang="de-DE" b="1" dirty="0" err="1"/>
              <a:t>systematic</a:t>
            </a:r>
            <a:r>
              <a:rPr lang="de-DE" b="1" dirty="0"/>
              <a:t> </a:t>
            </a:r>
            <a:r>
              <a:rPr lang="de-DE" b="1" dirty="0" err="1"/>
              <a:t>error</a:t>
            </a:r>
            <a:r>
              <a:rPr lang="de-DE" b="1" dirty="0"/>
              <a:t> </a:t>
            </a:r>
            <a:r>
              <a:rPr lang="de-DE" b="1" dirty="0" err="1"/>
              <a:t>variance</a:t>
            </a:r>
            <a:r>
              <a:rPr lang="de-DE" b="1" dirty="0"/>
              <a:t> </a:t>
            </a:r>
            <a:br>
              <a:rPr lang="de-DE" dirty="0"/>
            </a:br>
            <a:r>
              <a:rPr lang="de-DE" dirty="0" err="1"/>
              <a:t>Reliability</a:t>
            </a:r>
            <a:r>
              <a:rPr lang="de-DE" dirty="0"/>
              <a:t> </a:t>
            </a:r>
            <a:r>
              <a:rPr lang="de-DE" dirty="0" err="1"/>
              <a:t>is</a:t>
            </a:r>
            <a:r>
              <a:rPr lang="de-DE" dirty="0"/>
              <a:t> the </a:t>
            </a:r>
            <a:r>
              <a:rPr lang="de-DE" dirty="0" err="1"/>
              <a:t>other</a:t>
            </a:r>
            <a:r>
              <a:rPr lang="de-DE" dirty="0"/>
              <a:t> </a:t>
            </a:r>
            <a:r>
              <a:rPr lang="de-DE" dirty="0" err="1"/>
              <a:t>side</a:t>
            </a:r>
            <a:r>
              <a:rPr lang="de-DE" dirty="0"/>
              <a:t> </a:t>
            </a:r>
            <a:r>
              <a:rPr lang="de-DE" dirty="0" err="1"/>
              <a:t>of</a:t>
            </a:r>
            <a:r>
              <a:rPr lang="de-DE" dirty="0"/>
              <a:t> the same </a:t>
            </a:r>
            <a:r>
              <a:rPr lang="de-DE" dirty="0" err="1"/>
              <a:t>coin</a:t>
            </a:r>
            <a:endParaRPr lang="de-DE" dirty="0"/>
          </a:p>
          <a:p>
            <a:r>
              <a:rPr lang="de-DE" b="1" dirty="0"/>
              <a:t>Attenuation</a:t>
            </a:r>
            <a:br>
              <a:rPr lang="de-DE" b="1" dirty="0"/>
            </a:br>
            <a:r>
              <a:rPr lang="de-DE" dirty="0"/>
              <a:t>The </a:t>
            </a:r>
            <a:r>
              <a:rPr lang="de-DE" b="1" dirty="0" err="1"/>
              <a:t>less</a:t>
            </a:r>
            <a:r>
              <a:rPr lang="de-DE" b="1" dirty="0"/>
              <a:t> reliable </a:t>
            </a:r>
            <a:r>
              <a:rPr lang="de-DE" dirty="0" err="1"/>
              <a:t>our</a:t>
            </a:r>
            <a:r>
              <a:rPr lang="de-DE" dirty="0"/>
              <a:t> </a:t>
            </a:r>
            <a:r>
              <a:rPr lang="de-DE" dirty="0" err="1"/>
              <a:t>measurement</a:t>
            </a:r>
            <a:r>
              <a:rPr lang="de-DE" dirty="0"/>
              <a:t>, </a:t>
            </a:r>
            <a:br>
              <a:rPr lang="de-DE" dirty="0"/>
            </a:br>
            <a:r>
              <a:rPr lang="de-DE" dirty="0"/>
              <a:t>the </a:t>
            </a:r>
            <a:r>
              <a:rPr lang="de-DE" b="1" dirty="0" err="1"/>
              <a:t>lower</a:t>
            </a:r>
            <a:r>
              <a:rPr lang="de-DE" b="1" dirty="0"/>
              <a:t> </a:t>
            </a:r>
            <a:r>
              <a:rPr lang="de-DE" b="1" dirty="0" err="1"/>
              <a:t>are</a:t>
            </a:r>
            <a:r>
              <a:rPr lang="de-DE" b="1" dirty="0"/>
              <a:t> </a:t>
            </a:r>
            <a:r>
              <a:rPr lang="de-DE" b="1" dirty="0" err="1"/>
              <a:t>correlations</a:t>
            </a:r>
            <a:r>
              <a:rPr lang="de-DE" b="1" dirty="0"/>
              <a:t> </a:t>
            </a:r>
            <a:r>
              <a:rPr lang="de-DE" dirty="0"/>
              <a:t>in </a:t>
            </a:r>
            <a:r>
              <a:rPr lang="de-DE" dirty="0" err="1"/>
              <a:t>our</a:t>
            </a:r>
            <a:r>
              <a:rPr lang="de-DE" dirty="0"/>
              <a:t> </a:t>
            </a:r>
            <a:r>
              <a:rPr lang="de-DE" dirty="0" err="1"/>
              <a:t>analyses</a:t>
            </a:r>
            <a:endParaRPr lang="de-DE" dirty="0"/>
          </a:p>
          <a:p>
            <a:r>
              <a:rPr lang="de-DE" dirty="0" err="1"/>
              <a:t>If</a:t>
            </a:r>
            <a:r>
              <a:rPr lang="de-DE" dirty="0"/>
              <a:t> </a:t>
            </a:r>
            <a:r>
              <a:rPr lang="de-DE" b="1" dirty="0" err="1"/>
              <a:t>survey</a:t>
            </a:r>
            <a:r>
              <a:rPr lang="de-DE" b="1" dirty="0"/>
              <a:t> </a:t>
            </a:r>
            <a:r>
              <a:rPr lang="de-DE" b="1" dirty="0" err="1"/>
              <a:t>modes</a:t>
            </a:r>
            <a:r>
              <a:rPr lang="de-DE" b="1" dirty="0"/>
              <a:t> </a:t>
            </a:r>
            <a:r>
              <a:rPr lang="de-DE" dirty="0" err="1"/>
              <a:t>lead</a:t>
            </a:r>
            <a:r>
              <a:rPr lang="de-DE" dirty="0"/>
              <a:t> </a:t>
            </a:r>
            <a:r>
              <a:rPr lang="de-DE" dirty="0" err="1"/>
              <a:t>to</a:t>
            </a:r>
            <a:r>
              <a:rPr lang="de-DE" dirty="0"/>
              <a:t> </a:t>
            </a:r>
            <a:r>
              <a:rPr lang="de-DE" b="1" dirty="0"/>
              <a:t>different </a:t>
            </a:r>
            <a:r>
              <a:rPr lang="de-DE" b="1" dirty="0" err="1"/>
              <a:t>reliabilities</a:t>
            </a:r>
            <a:r>
              <a:rPr lang="de-DE" dirty="0"/>
              <a:t>, </a:t>
            </a:r>
            <a:r>
              <a:rPr lang="de-DE" dirty="0" err="1"/>
              <a:t>substantive</a:t>
            </a:r>
            <a:r>
              <a:rPr lang="de-DE" dirty="0"/>
              <a:t> </a:t>
            </a:r>
            <a:r>
              <a:rPr lang="de-DE" dirty="0" err="1"/>
              <a:t>correlations</a:t>
            </a:r>
            <a:r>
              <a:rPr lang="de-DE" dirty="0"/>
              <a:t> </a:t>
            </a:r>
            <a:r>
              <a:rPr lang="de-DE" dirty="0" err="1"/>
              <a:t>are</a:t>
            </a:r>
            <a:r>
              <a:rPr lang="de-DE" dirty="0"/>
              <a:t> </a:t>
            </a:r>
            <a:r>
              <a:rPr lang="de-DE" dirty="0" err="1"/>
              <a:t>spuriously</a:t>
            </a:r>
            <a:r>
              <a:rPr lang="de-DE" dirty="0"/>
              <a:t> </a:t>
            </a:r>
            <a:r>
              <a:rPr lang="de-DE" dirty="0" err="1"/>
              <a:t>lower</a:t>
            </a:r>
            <a:r>
              <a:rPr lang="de-DE" dirty="0"/>
              <a:t> in </a:t>
            </a:r>
            <a:r>
              <a:rPr lang="de-DE" dirty="0" err="1"/>
              <a:t>one</a:t>
            </a:r>
            <a:r>
              <a:rPr lang="de-DE" dirty="0"/>
              <a:t> </a:t>
            </a:r>
            <a:r>
              <a:rPr lang="de-DE" dirty="0" err="1"/>
              <a:t>mode</a:t>
            </a:r>
            <a:r>
              <a:rPr lang="de-DE" dirty="0"/>
              <a:t> </a:t>
            </a:r>
            <a:r>
              <a:rPr lang="de-DE" dirty="0" err="1"/>
              <a:t>than</a:t>
            </a:r>
            <a:r>
              <a:rPr lang="de-DE" dirty="0"/>
              <a:t> the </a:t>
            </a:r>
            <a:r>
              <a:rPr lang="de-DE" dirty="0" err="1"/>
              <a:t>other</a:t>
            </a:r>
            <a:br>
              <a:rPr lang="de-DE" sz="2400" dirty="0"/>
            </a:br>
            <a:endParaRPr lang="de-DE" sz="2400" dirty="0"/>
          </a:p>
        </p:txBody>
      </p:sp>
      <p:grpSp>
        <p:nvGrpSpPr>
          <p:cNvPr id="8" name="Group 93">
            <a:extLst>
              <a:ext uri="{FF2B5EF4-FFF2-40B4-BE49-F238E27FC236}">
                <a16:creationId xmlns:a16="http://schemas.microsoft.com/office/drawing/2014/main" id="{79D68975-8B33-4FA2-BB5C-139AEAEEFF20}"/>
              </a:ext>
            </a:extLst>
          </p:cNvPr>
          <p:cNvGrpSpPr/>
          <p:nvPr/>
        </p:nvGrpSpPr>
        <p:grpSpPr>
          <a:xfrm>
            <a:off x="10420790" y="441948"/>
            <a:ext cx="1635775" cy="1127353"/>
            <a:chOff x="787972" y="3841331"/>
            <a:chExt cx="1091832" cy="752475"/>
          </a:xfrm>
        </p:grpSpPr>
        <p:sp>
          <p:nvSpPr>
            <p:cNvPr id="9" name="Freeform: Shape 63">
              <a:extLst>
                <a:ext uri="{FF2B5EF4-FFF2-40B4-BE49-F238E27FC236}">
                  <a16:creationId xmlns:a16="http://schemas.microsoft.com/office/drawing/2014/main" id="{FEAF232F-290C-4258-9A7D-2664800127BE}"/>
                </a:ext>
              </a:extLst>
            </p:cNvPr>
            <p:cNvSpPr/>
            <p:nvPr/>
          </p:nvSpPr>
          <p:spPr>
            <a:xfrm>
              <a:off x="921322" y="4003256"/>
              <a:ext cx="457200" cy="457200"/>
            </a:xfrm>
            <a:custGeom>
              <a:avLst/>
              <a:gdLst>
                <a:gd name="connsiteX0" fmla="*/ 387668 w 457200"/>
                <a:gd name="connsiteY0" fmla="*/ 163830 h 457200"/>
                <a:gd name="connsiteX1" fmla="*/ 400050 w 457200"/>
                <a:gd name="connsiteY1" fmla="*/ 228600 h 457200"/>
                <a:gd name="connsiteX2" fmla="*/ 228600 w 457200"/>
                <a:gd name="connsiteY2" fmla="*/ 400050 h 457200"/>
                <a:gd name="connsiteX3" fmla="*/ 57150 w 457200"/>
                <a:gd name="connsiteY3" fmla="*/ 228600 h 457200"/>
                <a:gd name="connsiteX4" fmla="*/ 228600 w 457200"/>
                <a:gd name="connsiteY4" fmla="*/ 57150 h 457200"/>
                <a:gd name="connsiteX5" fmla="*/ 293370 w 457200"/>
                <a:gd name="connsiteY5" fmla="*/ 69532 h 457200"/>
                <a:gd name="connsiteX6" fmla="*/ 336233 w 457200"/>
                <a:gd name="connsiteY6" fmla="*/ 26670 h 457200"/>
                <a:gd name="connsiteX7" fmla="*/ 228600 w 457200"/>
                <a:gd name="connsiteY7" fmla="*/ 0 h 457200"/>
                <a:gd name="connsiteX8" fmla="*/ 0 w 457200"/>
                <a:gd name="connsiteY8" fmla="*/ 228600 h 457200"/>
                <a:gd name="connsiteX9" fmla="*/ 228600 w 457200"/>
                <a:gd name="connsiteY9" fmla="*/ 457200 h 457200"/>
                <a:gd name="connsiteX10" fmla="*/ 457200 w 457200"/>
                <a:gd name="connsiteY10" fmla="*/ 228600 h 457200"/>
                <a:gd name="connsiteX11" fmla="*/ 430530 w 457200"/>
                <a:gd name="connsiteY11" fmla="*/ 120968 h 457200"/>
                <a:gd name="connsiteX12" fmla="*/ 387668 w 457200"/>
                <a:gd name="connsiteY12" fmla="*/ 1638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457200">
                  <a:moveTo>
                    <a:pt x="387668" y="163830"/>
                  </a:moveTo>
                  <a:cubicBezTo>
                    <a:pt x="396240" y="183833"/>
                    <a:pt x="400050" y="205740"/>
                    <a:pt x="400050" y="228600"/>
                  </a:cubicBezTo>
                  <a:cubicBezTo>
                    <a:pt x="400050" y="322898"/>
                    <a:pt x="322898" y="400050"/>
                    <a:pt x="228600" y="400050"/>
                  </a:cubicBezTo>
                  <a:cubicBezTo>
                    <a:pt x="134302" y="400050"/>
                    <a:pt x="57150" y="322898"/>
                    <a:pt x="57150" y="228600"/>
                  </a:cubicBezTo>
                  <a:cubicBezTo>
                    <a:pt x="57150" y="134302"/>
                    <a:pt x="134302" y="57150"/>
                    <a:pt x="228600" y="57150"/>
                  </a:cubicBezTo>
                  <a:cubicBezTo>
                    <a:pt x="251460" y="57150"/>
                    <a:pt x="273368" y="61913"/>
                    <a:pt x="293370" y="69532"/>
                  </a:cubicBezTo>
                  <a:lnTo>
                    <a:pt x="336233" y="26670"/>
                  </a:lnTo>
                  <a:cubicBezTo>
                    <a:pt x="303848" y="9525"/>
                    <a:pt x="267653" y="0"/>
                    <a:pt x="228600" y="0"/>
                  </a:cubicBezTo>
                  <a:cubicBezTo>
                    <a:pt x="102870" y="0"/>
                    <a:pt x="0" y="102870"/>
                    <a:pt x="0" y="228600"/>
                  </a:cubicBezTo>
                  <a:cubicBezTo>
                    <a:pt x="0" y="354330"/>
                    <a:pt x="102870" y="457200"/>
                    <a:pt x="228600" y="457200"/>
                  </a:cubicBezTo>
                  <a:cubicBezTo>
                    <a:pt x="354330" y="457200"/>
                    <a:pt x="457200" y="354330"/>
                    <a:pt x="457200" y="228600"/>
                  </a:cubicBezTo>
                  <a:cubicBezTo>
                    <a:pt x="457200" y="189548"/>
                    <a:pt x="447675" y="153352"/>
                    <a:pt x="430530" y="120968"/>
                  </a:cubicBezTo>
                  <a:lnTo>
                    <a:pt x="387668" y="163830"/>
                  </a:lnTo>
                  <a:close/>
                </a:path>
              </a:pathLst>
            </a:custGeom>
            <a:solidFill>
              <a:srgbClr val="ABDBDB"/>
            </a:solidFill>
            <a:ln w="9525" cap="flat">
              <a:noFill/>
              <a:prstDash val="solid"/>
              <a:miter/>
            </a:ln>
          </p:spPr>
          <p:txBody>
            <a:bodyPr rtlCol="0" anchor="ctr"/>
            <a:lstStyle/>
            <a:p>
              <a:endParaRPr lang="en-US"/>
            </a:p>
          </p:txBody>
        </p:sp>
        <p:grpSp>
          <p:nvGrpSpPr>
            <p:cNvPr id="10" name="Group 87">
              <a:extLst>
                <a:ext uri="{FF2B5EF4-FFF2-40B4-BE49-F238E27FC236}">
                  <a16:creationId xmlns:a16="http://schemas.microsoft.com/office/drawing/2014/main" id="{72D3A099-0F01-4D02-B162-09DA09DD7457}"/>
                </a:ext>
              </a:extLst>
            </p:cNvPr>
            <p:cNvGrpSpPr/>
            <p:nvPr/>
          </p:nvGrpSpPr>
          <p:grpSpPr>
            <a:xfrm>
              <a:off x="1127329" y="3841331"/>
              <a:ext cx="752475" cy="752475"/>
              <a:chOff x="5594097" y="4365353"/>
              <a:chExt cx="752475" cy="752475"/>
            </a:xfrm>
          </p:grpSpPr>
          <p:sp>
            <p:nvSpPr>
              <p:cNvPr id="13" name="Freeform: Shape 88">
                <a:extLst>
                  <a:ext uri="{FF2B5EF4-FFF2-40B4-BE49-F238E27FC236}">
                    <a16:creationId xmlns:a16="http://schemas.microsoft.com/office/drawing/2014/main" id="{4D711879-029F-4BF9-BB1C-5A0F74011225}"/>
                  </a:ext>
                </a:extLst>
              </p:cNvPr>
              <p:cNvSpPr/>
              <p:nvPr/>
            </p:nvSpPr>
            <p:spPr>
              <a:xfrm>
                <a:off x="5859845" y="4365353"/>
                <a:ext cx="486727" cy="485775"/>
              </a:xfrm>
              <a:custGeom>
                <a:avLst/>
                <a:gdLst>
                  <a:gd name="connsiteX0" fmla="*/ 401003 w 486727"/>
                  <a:gd name="connsiteY0" fmla="*/ 85725 h 485775"/>
                  <a:gd name="connsiteX1" fmla="*/ 391478 w 486727"/>
                  <a:gd name="connsiteY1" fmla="*/ 0 h 485775"/>
                  <a:gd name="connsiteX2" fmla="*/ 286703 w 486727"/>
                  <a:gd name="connsiteY2" fmla="*/ 104775 h 485775"/>
                  <a:gd name="connsiteX3" fmla="*/ 292417 w 486727"/>
                  <a:gd name="connsiteY3" fmla="*/ 154305 h 485775"/>
                  <a:gd name="connsiteX4" fmla="*/ 140017 w 486727"/>
                  <a:gd name="connsiteY4" fmla="*/ 306705 h 485775"/>
                  <a:gd name="connsiteX5" fmla="*/ 95250 w 486727"/>
                  <a:gd name="connsiteY5" fmla="*/ 295275 h 485775"/>
                  <a:gd name="connsiteX6" fmla="*/ 0 w 486727"/>
                  <a:gd name="connsiteY6" fmla="*/ 390525 h 485775"/>
                  <a:gd name="connsiteX7" fmla="*/ 95250 w 486727"/>
                  <a:gd name="connsiteY7" fmla="*/ 485775 h 485775"/>
                  <a:gd name="connsiteX8" fmla="*/ 190500 w 486727"/>
                  <a:gd name="connsiteY8" fmla="*/ 390525 h 485775"/>
                  <a:gd name="connsiteX9" fmla="*/ 180022 w 486727"/>
                  <a:gd name="connsiteY9" fmla="*/ 346710 h 485775"/>
                  <a:gd name="connsiteX10" fmla="*/ 332423 w 486727"/>
                  <a:gd name="connsiteY10" fmla="*/ 194310 h 485775"/>
                  <a:gd name="connsiteX11" fmla="*/ 381953 w 486727"/>
                  <a:gd name="connsiteY11" fmla="*/ 200025 h 485775"/>
                  <a:gd name="connsiteX12" fmla="*/ 486728 w 486727"/>
                  <a:gd name="connsiteY12" fmla="*/ 95250 h 485775"/>
                  <a:gd name="connsiteX13" fmla="*/ 401003 w 486727"/>
                  <a:gd name="connsiteY13" fmla="*/ 8572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727" h="485775">
                    <a:moveTo>
                      <a:pt x="401003" y="85725"/>
                    </a:moveTo>
                    <a:lnTo>
                      <a:pt x="391478" y="0"/>
                    </a:lnTo>
                    <a:lnTo>
                      <a:pt x="286703" y="104775"/>
                    </a:lnTo>
                    <a:lnTo>
                      <a:pt x="292417" y="154305"/>
                    </a:lnTo>
                    <a:lnTo>
                      <a:pt x="140017" y="306705"/>
                    </a:lnTo>
                    <a:cubicBezTo>
                      <a:pt x="126682" y="300038"/>
                      <a:pt x="111442" y="295275"/>
                      <a:pt x="95250" y="295275"/>
                    </a:cubicBezTo>
                    <a:cubicBezTo>
                      <a:pt x="42863" y="295275"/>
                      <a:pt x="0" y="338138"/>
                      <a:pt x="0" y="390525"/>
                    </a:cubicBezTo>
                    <a:cubicBezTo>
                      <a:pt x="0" y="442913"/>
                      <a:pt x="42863" y="485775"/>
                      <a:pt x="95250" y="485775"/>
                    </a:cubicBezTo>
                    <a:cubicBezTo>
                      <a:pt x="147638" y="485775"/>
                      <a:pt x="190500" y="442913"/>
                      <a:pt x="190500" y="390525"/>
                    </a:cubicBezTo>
                    <a:cubicBezTo>
                      <a:pt x="190500" y="374333"/>
                      <a:pt x="186690" y="360045"/>
                      <a:pt x="180022" y="346710"/>
                    </a:cubicBezTo>
                    <a:lnTo>
                      <a:pt x="332423" y="194310"/>
                    </a:lnTo>
                    <a:lnTo>
                      <a:pt x="381953" y="200025"/>
                    </a:lnTo>
                    <a:lnTo>
                      <a:pt x="486728" y="95250"/>
                    </a:lnTo>
                    <a:lnTo>
                      <a:pt x="401003" y="85725"/>
                    </a:lnTo>
                    <a:close/>
                  </a:path>
                </a:pathLst>
              </a:custGeom>
              <a:solidFill>
                <a:srgbClr val="A84D97"/>
              </a:solidFill>
              <a:ln w="9525" cap="flat">
                <a:noFill/>
                <a:prstDash val="solid"/>
                <a:miter/>
              </a:ln>
            </p:spPr>
            <p:txBody>
              <a:bodyPr rtlCol="0" anchor="ctr"/>
              <a:lstStyle/>
              <a:p>
                <a:endParaRPr lang="en-US"/>
              </a:p>
            </p:txBody>
          </p:sp>
          <p:sp>
            <p:nvSpPr>
              <p:cNvPr id="14" name="Freeform: Shape 89">
                <a:extLst>
                  <a:ext uri="{FF2B5EF4-FFF2-40B4-BE49-F238E27FC236}">
                    <a16:creationId xmlns:a16="http://schemas.microsoft.com/office/drawing/2014/main" id="{A5E2EB07-4987-4245-BEEA-105462655F82}"/>
                  </a:ext>
                </a:extLst>
              </p:cNvPr>
              <p:cNvSpPr/>
              <p:nvPr/>
            </p:nvSpPr>
            <p:spPr>
              <a:xfrm>
                <a:off x="5594097" y="4393928"/>
                <a:ext cx="723900" cy="723900"/>
              </a:xfrm>
              <a:custGeom>
                <a:avLst/>
                <a:gdLst>
                  <a:gd name="connsiteX0" fmla="*/ 674370 w 723900"/>
                  <a:gd name="connsiteY0" fmla="*/ 198120 h 723900"/>
                  <a:gd name="connsiteX1" fmla="*/ 661988 w 723900"/>
                  <a:gd name="connsiteY1" fmla="*/ 211455 h 723900"/>
                  <a:gd name="connsiteX2" fmla="*/ 643890 w 723900"/>
                  <a:gd name="connsiteY2" fmla="*/ 209550 h 723900"/>
                  <a:gd name="connsiteX3" fmla="*/ 623888 w 723900"/>
                  <a:gd name="connsiteY3" fmla="*/ 206693 h 723900"/>
                  <a:gd name="connsiteX4" fmla="*/ 666750 w 723900"/>
                  <a:gd name="connsiteY4" fmla="*/ 361950 h 723900"/>
                  <a:gd name="connsiteX5" fmla="*/ 361950 w 723900"/>
                  <a:gd name="connsiteY5" fmla="*/ 666750 h 723900"/>
                  <a:gd name="connsiteX6" fmla="*/ 57150 w 723900"/>
                  <a:gd name="connsiteY6" fmla="*/ 361950 h 723900"/>
                  <a:gd name="connsiteX7" fmla="*/ 361950 w 723900"/>
                  <a:gd name="connsiteY7" fmla="*/ 57150 h 723900"/>
                  <a:gd name="connsiteX8" fmla="*/ 517208 w 723900"/>
                  <a:gd name="connsiteY8" fmla="*/ 100013 h 723900"/>
                  <a:gd name="connsiteX9" fmla="*/ 515303 w 723900"/>
                  <a:gd name="connsiteY9" fmla="*/ 80963 h 723900"/>
                  <a:gd name="connsiteX10" fmla="*/ 512445 w 723900"/>
                  <a:gd name="connsiteY10" fmla="*/ 61913 h 723900"/>
                  <a:gd name="connsiteX11" fmla="*/ 525780 w 723900"/>
                  <a:gd name="connsiteY11" fmla="*/ 48578 h 723900"/>
                  <a:gd name="connsiteX12" fmla="*/ 532448 w 723900"/>
                  <a:gd name="connsiteY12" fmla="*/ 41910 h 723900"/>
                  <a:gd name="connsiteX13" fmla="*/ 361950 w 723900"/>
                  <a:gd name="connsiteY13" fmla="*/ 0 h 723900"/>
                  <a:gd name="connsiteX14" fmla="*/ 0 w 723900"/>
                  <a:gd name="connsiteY14" fmla="*/ 361950 h 723900"/>
                  <a:gd name="connsiteX15" fmla="*/ 361950 w 723900"/>
                  <a:gd name="connsiteY15" fmla="*/ 723900 h 723900"/>
                  <a:gd name="connsiteX16" fmla="*/ 723900 w 723900"/>
                  <a:gd name="connsiteY16" fmla="*/ 361950 h 723900"/>
                  <a:gd name="connsiteX17" fmla="*/ 681038 w 723900"/>
                  <a:gd name="connsiteY17" fmla="*/ 192405 h 723900"/>
                  <a:gd name="connsiteX18" fmla="*/ 674370 w 723900"/>
                  <a:gd name="connsiteY18" fmla="*/ 19812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23900" h="723900">
                    <a:moveTo>
                      <a:pt x="674370" y="198120"/>
                    </a:moveTo>
                    <a:lnTo>
                      <a:pt x="661988" y="211455"/>
                    </a:lnTo>
                    <a:lnTo>
                      <a:pt x="643890" y="209550"/>
                    </a:lnTo>
                    <a:lnTo>
                      <a:pt x="623888" y="206693"/>
                    </a:lnTo>
                    <a:cubicBezTo>
                      <a:pt x="650558" y="252413"/>
                      <a:pt x="666750" y="304800"/>
                      <a:pt x="666750" y="361950"/>
                    </a:cubicBezTo>
                    <a:cubicBezTo>
                      <a:pt x="666750" y="529590"/>
                      <a:pt x="529590" y="666750"/>
                      <a:pt x="361950" y="666750"/>
                    </a:cubicBezTo>
                    <a:cubicBezTo>
                      <a:pt x="194310" y="666750"/>
                      <a:pt x="57150" y="529590"/>
                      <a:pt x="57150" y="361950"/>
                    </a:cubicBezTo>
                    <a:cubicBezTo>
                      <a:pt x="57150" y="194310"/>
                      <a:pt x="194310" y="57150"/>
                      <a:pt x="361950" y="57150"/>
                    </a:cubicBezTo>
                    <a:cubicBezTo>
                      <a:pt x="418148" y="57150"/>
                      <a:pt x="471488" y="72390"/>
                      <a:pt x="517208" y="100013"/>
                    </a:cubicBezTo>
                    <a:lnTo>
                      <a:pt x="515303" y="80963"/>
                    </a:lnTo>
                    <a:lnTo>
                      <a:pt x="512445" y="61913"/>
                    </a:lnTo>
                    <a:lnTo>
                      <a:pt x="525780" y="48578"/>
                    </a:lnTo>
                    <a:lnTo>
                      <a:pt x="532448" y="41910"/>
                    </a:lnTo>
                    <a:cubicBezTo>
                      <a:pt x="481013" y="15240"/>
                      <a:pt x="423863" y="0"/>
                      <a:pt x="361950" y="0"/>
                    </a:cubicBezTo>
                    <a:cubicBezTo>
                      <a:pt x="161925" y="0"/>
                      <a:pt x="0" y="161925"/>
                      <a:pt x="0" y="361950"/>
                    </a:cubicBezTo>
                    <a:cubicBezTo>
                      <a:pt x="0" y="561975"/>
                      <a:pt x="161925" y="723900"/>
                      <a:pt x="361950" y="723900"/>
                    </a:cubicBezTo>
                    <a:cubicBezTo>
                      <a:pt x="561975" y="723900"/>
                      <a:pt x="723900" y="561975"/>
                      <a:pt x="723900" y="361950"/>
                    </a:cubicBezTo>
                    <a:cubicBezTo>
                      <a:pt x="723900" y="300038"/>
                      <a:pt x="708660" y="242888"/>
                      <a:pt x="681038" y="192405"/>
                    </a:cubicBezTo>
                    <a:lnTo>
                      <a:pt x="674370" y="198120"/>
                    </a:lnTo>
                    <a:close/>
                  </a:path>
                </a:pathLst>
              </a:custGeom>
              <a:solidFill>
                <a:srgbClr val="A84D97"/>
              </a:solidFill>
              <a:ln w="9525" cap="flat">
                <a:noFill/>
                <a:prstDash val="solid"/>
                <a:miter/>
              </a:ln>
            </p:spPr>
            <p:txBody>
              <a:bodyPr rtlCol="0" anchor="ctr"/>
              <a:lstStyle/>
              <a:p>
                <a:endParaRPr lang="en-US"/>
              </a:p>
            </p:txBody>
          </p:sp>
          <p:sp>
            <p:nvSpPr>
              <p:cNvPr id="15" name="Freeform: Shape 90">
                <a:extLst>
                  <a:ext uri="{FF2B5EF4-FFF2-40B4-BE49-F238E27FC236}">
                    <a16:creationId xmlns:a16="http://schemas.microsoft.com/office/drawing/2014/main" id="{957358E5-504E-4ED1-B39D-64A2316BF0CA}"/>
                  </a:ext>
                </a:extLst>
              </p:cNvPr>
              <p:cNvSpPr/>
              <p:nvPr/>
            </p:nvSpPr>
            <p:spPr>
              <a:xfrm>
                <a:off x="5727447" y="4527278"/>
                <a:ext cx="457200" cy="457200"/>
              </a:xfrm>
              <a:custGeom>
                <a:avLst/>
                <a:gdLst>
                  <a:gd name="connsiteX0" fmla="*/ 387668 w 457200"/>
                  <a:gd name="connsiteY0" fmla="*/ 163830 h 457200"/>
                  <a:gd name="connsiteX1" fmla="*/ 400050 w 457200"/>
                  <a:gd name="connsiteY1" fmla="*/ 228600 h 457200"/>
                  <a:gd name="connsiteX2" fmla="*/ 228600 w 457200"/>
                  <a:gd name="connsiteY2" fmla="*/ 400050 h 457200"/>
                  <a:gd name="connsiteX3" fmla="*/ 57150 w 457200"/>
                  <a:gd name="connsiteY3" fmla="*/ 228600 h 457200"/>
                  <a:gd name="connsiteX4" fmla="*/ 228600 w 457200"/>
                  <a:gd name="connsiteY4" fmla="*/ 57150 h 457200"/>
                  <a:gd name="connsiteX5" fmla="*/ 293370 w 457200"/>
                  <a:gd name="connsiteY5" fmla="*/ 69532 h 457200"/>
                  <a:gd name="connsiteX6" fmla="*/ 336233 w 457200"/>
                  <a:gd name="connsiteY6" fmla="*/ 26670 h 457200"/>
                  <a:gd name="connsiteX7" fmla="*/ 228600 w 457200"/>
                  <a:gd name="connsiteY7" fmla="*/ 0 h 457200"/>
                  <a:gd name="connsiteX8" fmla="*/ 0 w 457200"/>
                  <a:gd name="connsiteY8" fmla="*/ 228600 h 457200"/>
                  <a:gd name="connsiteX9" fmla="*/ 228600 w 457200"/>
                  <a:gd name="connsiteY9" fmla="*/ 457200 h 457200"/>
                  <a:gd name="connsiteX10" fmla="*/ 457200 w 457200"/>
                  <a:gd name="connsiteY10" fmla="*/ 228600 h 457200"/>
                  <a:gd name="connsiteX11" fmla="*/ 430530 w 457200"/>
                  <a:gd name="connsiteY11" fmla="*/ 120968 h 457200"/>
                  <a:gd name="connsiteX12" fmla="*/ 387668 w 457200"/>
                  <a:gd name="connsiteY12" fmla="*/ 1638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457200">
                    <a:moveTo>
                      <a:pt x="387668" y="163830"/>
                    </a:moveTo>
                    <a:cubicBezTo>
                      <a:pt x="396240" y="183833"/>
                      <a:pt x="400050" y="205740"/>
                      <a:pt x="400050" y="228600"/>
                    </a:cubicBezTo>
                    <a:cubicBezTo>
                      <a:pt x="400050" y="322898"/>
                      <a:pt x="322898" y="400050"/>
                      <a:pt x="228600" y="400050"/>
                    </a:cubicBezTo>
                    <a:cubicBezTo>
                      <a:pt x="134302" y="400050"/>
                      <a:pt x="57150" y="322898"/>
                      <a:pt x="57150" y="228600"/>
                    </a:cubicBezTo>
                    <a:cubicBezTo>
                      <a:pt x="57150" y="134302"/>
                      <a:pt x="134302" y="57150"/>
                      <a:pt x="228600" y="57150"/>
                    </a:cubicBezTo>
                    <a:cubicBezTo>
                      <a:pt x="251460" y="57150"/>
                      <a:pt x="273368" y="61913"/>
                      <a:pt x="293370" y="69532"/>
                    </a:cubicBezTo>
                    <a:lnTo>
                      <a:pt x="336233" y="26670"/>
                    </a:lnTo>
                    <a:cubicBezTo>
                      <a:pt x="303848" y="9525"/>
                      <a:pt x="267653" y="0"/>
                      <a:pt x="228600" y="0"/>
                    </a:cubicBezTo>
                    <a:cubicBezTo>
                      <a:pt x="102870" y="0"/>
                      <a:pt x="0" y="102870"/>
                      <a:pt x="0" y="228600"/>
                    </a:cubicBezTo>
                    <a:cubicBezTo>
                      <a:pt x="0" y="354330"/>
                      <a:pt x="102870" y="457200"/>
                      <a:pt x="228600" y="457200"/>
                    </a:cubicBezTo>
                    <a:cubicBezTo>
                      <a:pt x="354330" y="457200"/>
                      <a:pt x="457200" y="354330"/>
                      <a:pt x="457200" y="228600"/>
                    </a:cubicBezTo>
                    <a:cubicBezTo>
                      <a:pt x="457200" y="189548"/>
                      <a:pt x="447675" y="153352"/>
                      <a:pt x="430530" y="120968"/>
                    </a:cubicBezTo>
                    <a:lnTo>
                      <a:pt x="387668" y="163830"/>
                    </a:lnTo>
                    <a:close/>
                  </a:path>
                </a:pathLst>
              </a:custGeom>
              <a:solidFill>
                <a:srgbClr val="CB94C1"/>
              </a:solidFill>
              <a:ln w="9525" cap="flat">
                <a:noFill/>
                <a:prstDash val="solid"/>
                <a:miter/>
              </a:ln>
            </p:spPr>
            <p:txBody>
              <a:bodyPr rtlCol="0" anchor="ctr"/>
              <a:lstStyle/>
              <a:p>
                <a:endParaRPr lang="en-US"/>
              </a:p>
            </p:txBody>
          </p:sp>
        </p:grpSp>
        <p:sp>
          <p:nvSpPr>
            <p:cNvPr id="11" name="Freeform: Shape 61">
              <a:extLst>
                <a:ext uri="{FF2B5EF4-FFF2-40B4-BE49-F238E27FC236}">
                  <a16:creationId xmlns:a16="http://schemas.microsoft.com/office/drawing/2014/main" id="{AFFF9708-B182-4E5C-A4A3-F09E6CD68466}"/>
                </a:ext>
              </a:extLst>
            </p:cNvPr>
            <p:cNvSpPr/>
            <p:nvPr/>
          </p:nvSpPr>
          <p:spPr>
            <a:xfrm>
              <a:off x="1053720" y="3841331"/>
              <a:ext cx="486727" cy="485775"/>
            </a:xfrm>
            <a:custGeom>
              <a:avLst/>
              <a:gdLst>
                <a:gd name="connsiteX0" fmla="*/ 401003 w 486727"/>
                <a:gd name="connsiteY0" fmla="*/ 85725 h 485775"/>
                <a:gd name="connsiteX1" fmla="*/ 391478 w 486727"/>
                <a:gd name="connsiteY1" fmla="*/ 0 h 485775"/>
                <a:gd name="connsiteX2" fmla="*/ 286703 w 486727"/>
                <a:gd name="connsiteY2" fmla="*/ 104775 h 485775"/>
                <a:gd name="connsiteX3" fmla="*/ 292417 w 486727"/>
                <a:gd name="connsiteY3" fmla="*/ 154305 h 485775"/>
                <a:gd name="connsiteX4" fmla="*/ 140017 w 486727"/>
                <a:gd name="connsiteY4" fmla="*/ 306705 h 485775"/>
                <a:gd name="connsiteX5" fmla="*/ 95250 w 486727"/>
                <a:gd name="connsiteY5" fmla="*/ 295275 h 485775"/>
                <a:gd name="connsiteX6" fmla="*/ 0 w 486727"/>
                <a:gd name="connsiteY6" fmla="*/ 390525 h 485775"/>
                <a:gd name="connsiteX7" fmla="*/ 95250 w 486727"/>
                <a:gd name="connsiteY7" fmla="*/ 485775 h 485775"/>
                <a:gd name="connsiteX8" fmla="*/ 190500 w 486727"/>
                <a:gd name="connsiteY8" fmla="*/ 390525 h 485775"/>
                <a:gd name="connsiteX9" fmla="*/ 180022 w 486727"/>
                <a:gd name="connsiteY9" fmla="*/ 346710 h 485775"/>
                <a:gd name="connsiteX10" fmla="*/ 332423 w 486727"/>
                <a:gd name="connsiteY10" fmla="*/ 194310 h 485775"/>
                <a:gd name="connsiteX11" fmla="*/ 381953 w 486727"/>
                <a:gd name="connsiteY11" fmla="*/ 200025 h 485775"/>
                <a:gd name="connsiteX12" fmla="*/ 486728 w 486727"/>
                <a:gd name="connsiteY12" fmla="*/ 95250 h 485775"/>
                <a:gd name="connsiteX13" fmla="*/ 401003 w 486727"/>
                <a:gd name="connsiteY13" fmla="*/ 8572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727" h="485775">
                  <a:moveTo>
                    <a:pt x="401003" y="85725"/>
                  </a:moveTo>
                  <a:lnTo>
                    <a:pt x="391478" y="0"/>
                  </a:lnTo>
                  <a:lnTo>
                    <a:pt x="286703" y="104775"/>
                  </a:lnTo>
                  <a:lnTo>
                    <a:pt x="292417" y="154305"/>
                  </a:lnTo>
                  <a:lnTo>
                    <a:pt x="140017" y="306705"/>
                  </a:lnTo>
                  <a:cubicBezTo>
                    <a:pt x="126682" y="300038"/>
                    <a:pt x="111442" y="295275"/>
                    <a:pt x="95250" y="295275"/>
                  </a:cubicBezTo>
                  <a:cubicBezTo>
                    <a:pt x="42863" y="295275"/>
                    <a:pt x="0" y="338138"/>
                    <a:pt x="0" y="390525"/>
                  </a:cubicBezTo>
                  <a:cubicBezTo>
                    <a:pt x="0" y="442913"/>
                    <a:pt x="42863" y="485775"/>
                    <a:pt x="95250" y="485775"/>
                  </a:cubicBezTo>
                  <a:cubicBezTo>
                    <a:pt x="147638" y="485775"/>
                    <a:pt x="190500" y="442913"/>
                    <a:pt x="190500" y="390525"/>
                  </a:cubicBezTo>
                  <a:cubicBezTo>
                    <a:pt x="190500" y="374333"/>
                    <a:pt x="186690" y="360045"/>
                    <a:pt x="180022" y="346710"/>
                  </a:cubicBezTo>
                  <a:lnTo>
                    <a:pt x="332423" y="194310"/>
                  </a:lnTo>
                  <a:lnTo>
                    <a:pt x="381953" y="200025"/>
                  </a:lnTo>
                  <a:lnTo>
                    <a:pt x="486728" y="95250"/>
                  </a:lnTo>
                  <a:lnTo>
                    <a:pt x="401003" y="85725"/>
                  </a:lnTo>
                  <a:close/>
                </a:path>
              </a:pathLst>
            </a:custGeom>
            <a:solidFill>
              <a:srgbClr val="169B9C"/>
            </a:solidFill>
            <a:ln w="9525" cap="flat">
              <a:noFill/>
              <a:prstDash val="solid"/>
              <a:miter/>
            </a:ln>
          </p:spPr>
          <p:txBody>
            <a:bodyPr rtlCol="0" anchor="ctr"/>
            <a:lstStyle/>
            <a:p>
              <a:endParaRPr lang="en-US"/>
            </a:p>
          </p:txBody>
        </p:sp>
        <p:sp>
          <p:nvSpPr>
            <p:cNvPr id="12" name="Freeform: Shape 62">
              <a:extLst>
                <a:ext uri="{FF2B5EF4-FFF2-40B4-BE49-F238E27FC236}">
                  <a16:creationId xmlns:a16="http://schemas.microsoft.com/office/drawing/2014/main" id="{0344FF3E-C6F8-4343-9256-C5CE0F85F796}"/>
                </a:ext>
              </a:extLst>
            </p:cNvPr>
            <p:cNvSpPr/>
            <p:nvPr/>
          </p:nvSpPr>
          <p:spPr>
            <a:xfrm>
              <a:off x="787972" y="3869906"/>
              <a:ext cx="723900" cy="723900"/>
            </a:xfrm>
            <a:custGeom>
              <a:avLst/>
              <a:gdLst>
                <a:gd name="connsiteX0" fmla="*/ 674370 w 723900"/>
                <a:gd name="connsiteY0" fmla="*/ 198120 h 723900"/>
                <a:gd name="connsiteX1" fmla="*/ 661988 w 723900"/>
                <a:gd name="connsiteY1" fmla="*/ 211455 h 723900"/>
                <a:gd name="connsiteX2" fmla="*/ 643890 w 723900"/>
                <a:gd name="connsiteY2" fmla="*/ 209550 h 723900"/>
                <a:gd name="connsiteX3" fmla="*/ 623888 w 723900"/>
                <a:gd name="connsiteY3" fmla="*/ 206693 h 723900"/>
                <a:gd name="connsiteX4" fmla="*/ 666750 w 723900"/>
                <a:gd name="connsiteY4" fmla="*/ 361950 h 723900"/>
                <a:gd name="connsiteX5" fmla="*/ 361950 w 723900"/>
                <a:gd name="connsiteY5" fmla="*/ 666750 h 723900"/>
                <a:gd name="connsiteX6" fmla="*/ 57150 w 723900"/>
                <a:gd name="connsiteY6" fmla="*/ 361950 h 723900"/>
                <a:gd name="connsiteX7" fmla="*/ 361950 w 723900"/>
                <a:gd name="connsiteY7" fmla="*/ 57150 h 723900"/>
                <a:gd name="connsiteX8" fmla="*/ 517208 w 723900"/>
                <a:gd name="connsiteY8" fmla="*/ 100013 h 723900"/>
                <a:gd name="connsiteX9" fmla="*/ 515303 w 723900"/>
                <a:gd name="connsiteY9" fmla="*/ 80963 h 723900"/>
                <a:gd name="connsiteX10" fmla="*/ 512445 w 723900"/>
                <a:gd name="connsiteY10" fmla="*/ 61913 h 723900"/>
                <a:gd name="connsiteX11" fmla="*/ 525780 w 723900"/>
                <a:gd name="connsiteY11" fmla="*/ 48578 h 723900"/>
                <a:gd name="connsiteX12" fmla="*/ 532448 w 723900"/>
                <a:gd name="connsiteY12" fmla="*/ 41910 h 723900"/>
                <a:gd name="connsiteX13" fmla="*/ 361950 w 723900"/>
                <a:gd name="connsiteY13" fmla="*/ 0 h 723900"/>
                <a:gd name="connsiteX14" fmla="*/ 0 w 723900"/>
                <a:gd name="connsiteY14" fmla="*/ 361950 h 723900"/>
                <a:gd name="connsiteX15" fmla="*/ 361950 w 723900"/>
                <a:gd name="connsiteY15" fmla="*/ 723900 h 723900"/>
                <a:gd name="connsiteX16" fmla="*/ 723900 w 723900"/>
                <a:gd name="connsiteY16" fmla="*/ 361950 h 723900"/>
                <a:gd name="connsiteX17" fmla="*/ 681038 w 723900"/>
                <a:gd name="connsiteY17" fmla="*/ 192405 h 723900"/>
                <a:gd name="connsiteX18" fmla="*/ 674370 w 723900"/>
                <a:gd name="connsiteY18" fmla="*/ 19812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23900" h="723900">
                  <a:moveTo>
                    <a:pt x="674370" y="198120"/>
                  </a:moveTo>
                  <a:lnTo>
                    <a:pt x="661988" y="211455"/>
                  </a:lnTo>
                  <a:lnTo>
                    <a:pt x="643890" y="209550"/>
                  </a:lnTo>
                  <a:lnTo>
                    <a:pt x="623888" y="206693"/>
                  </a:lnTo>
                  <a:cubicBezTo>
                    <a:pt x="650558" y="252413"/>
                    <a:pt x="666750" y="304800"/>
                    <a:pt x="666750" y="361950"/>
                  </a:cubicBezTo>
                  <a:cubicBezTo>
                    <a:pt x="666750" y="529590"/>
                    <a:pt x="529590" y="666750"/>
                    <a:pt x="361950" y="666750"/>
                  </a:cubicBezTo>
                  <a:cubicBezTo>
                    <a:pt x="194310" y="666750"/>
                    <a:pt x="57150" y="529590"/>
                    <a:pt x="57150" y="361950"/>
                  </a:cubicBezTo>
                  <a:cubicBezTo>
                    <a:pt x="57150" y="194310"/>
                    <a:pt x="194310" y="57150"/>
                    <a:pt x="361950" y="57150"/>
                  </a:cubicBezTo>
                  <a:cubicBezTo>
                    <a:pt x="418148" y="57150"/>
                    <a:pt x="471488" y="72390"/>
                    <a:pt x="517208" y="100013"/>
                  </a:cubicBezTo>
                  <a:lnTo>
                    <a:pt x="515303" y="80963"/>
                  </a:lnTo>
                  <a:lnTo>
                    <a:pt x="512445" y="61913"/>
                  </a:lnTo>
                  <a:lnTo>
                    <a:pt x="525780" y="48578"/>
                  </a:lnTo>
                  <a:lnTo>
                    <a:pt x="532448" y="41910"/>
                  </a:lnTo>
                  <a:cubicBezTo>
                    <a:pt x="481013" y="15240"/>
                    <a:pt x="423863" y="0"/>
                    <a:pt x="361950" y="0"/>
                  </a:cubicBezTo>
                  <a:cubicBezTo>
                    <a:pt x="161925" y="0"/>
                    <a:pt x="0" y="161925"/>
                    <a:pt x="0" y="361950"/>
                  </a:cubicBezTo>
                  <a:cubicBezTo>
                    <a:pt x="0" y="561975"/>
                    <a:pt x="161925" y="723900"/>
                    <a:pt x="361950" y="723900"/>
                  </a:cubicBezTo>
                  <a:cubicBezTo>
                    <a:pt x="561975" y="723900"/>
                    <a:pt x="723900" y="561975"/>
                    <a:pt x="723900" y="361950"/>
                  </a:cubicBezTo>
                  <a:cubicBezTo>
                    <a:pt x="723900" y="300038"/>
                    <a:pt x="708660" y="242888"/>
                    <a:pt x="681038" y="192405"/>
                  </a:cubicBezTo>
                  <a:lnTo>
                    <a:pt x="674370" y="198120"/>
                  </a:lnTo>
                  <a:close/>
                </a:path>
              </a:pathLst>
            </a:custGeom>
            <a:solidFill>
              <a:srgbClr val="169B9C"/>
            </a:solidFill>
            <a:ln w="9525" cap="flat">
              <a:noFill/>
              <a:prstDash val="solid"/>
              <a:miter/>
            </a:ln>
          </p:spPr>
          <p:txBody>
            <a:bodyPr rtlCol="0" anchor="ctr"/>
            <a:lstStyle/>
            <a:p>
              <a:endParaRPr lang="en-US"/>
            </a:p>
          </p:txBody>
        </p:sp>
      </p:grpSp>
      <p:grpSp>
        <p:nvGrpSpPr>
          <p:cNvPr id="50" name="Gruppieren 49">
            <a:extLst>
              <a:ext uri="{FF2B5EF4-FFF2-40B4-BE49-F238E27FC236}">
                <a16:creationId xmlns:a16="http://schemas.microsoft.com/office/drawing/2014/main" id="{1EFFF976-551C-465D-8AAE-841C9EAF709F}"/>
              </a:ext>
            </a:extLst>
          </p:cNvPr>
          <p:cNvGrpSpPr/>
          <p:nvPr/>
        </p:nvGrpSpPr>
        <p:grpSpPr>
          <a:xfrm>
            <a:off x="8197013" y="2091112"/>
            <a:ext cx="1563523" cy="1563523"/>
            <a:chOff x="1187624" y="2348880"/>
            <a:chExt cx="1440160" cy="1440160"/>
          </a:xfrm>
        </p:grpSpPr>
        <p:sp>
          <p:nvSpPr>
            <p:cNvPr id="73" name="Ellipse 72">
              <a:extLst>
                <a:ext uri="{FF2B5EF4-FFF2-40B4-BE49-F238E27FC236}">
                  <a16:creationId xmlns:a16="http://schemas.microsoft.com/office/drawing/2014/main" id="{1132B9C0-E2A1-4292-89B2-D7EF67CB1F3A}"/>
                </a:ext>
              </a:extLst>
            </p:cNvPr>
            <p:cNvSpPr/>
            <p:nvPr/>
          </p:nvSpPr>
          <p:spPr>
            <a:xfrm>
              <a:off x="1187624" y="2348880"/>
              <a:ext cx="1440160" cy="1440160"/>
            </a:xfrm>
            <a:prstGeom prst="ellipse">
              <a:avLst/>
            </a:prstGeom>
            <a:solidFill>
              <a:srgbClr val="DC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Ellipse 73">
              <a:extLst>
                <a:ext uri="{FF2B5EF4-FFF2-40B4-BE49-F238E27FC236}">
                  <a16:creationId xmlns:a16="http://schemas.microsoft.com/office/drawing/2014/main" id="{F5493479-96BE-4FA6-9DB6-B0E5845F3EF3}"/>
                </a:ext>
              </a:extLst>
            </p:cNvPr>
            <p:cNvSpPr/>
            <p:nvPr/>
          </p:nvSpPr>
          <p:spPr>
            <a:xfrm>
              <a:off x="1403648" y="2564904"/>
              <a:ext cx="1008112" cy="10081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Ellipse 74">
              <a:extLst>
                <a:ext uri="{FF2B5EF4-FFF2-40B4-BE49-F238E27FC236}">
                  <a16:creationId xmlns:a16="http://schemas.microsoft.com/office/drawing/2014/main" id="{63BD9293-E8DA-4768-8578-BAB056BFD4A0}"/>
                </a:ext>
              </a:extLst>
            </p:cNvPr>
            <p:cNvSpPr/>
            <p:nvPr/>
          </p:nvSpPr>
          <p:spPr>
            <a:xfrm>
              <a:off x="1619672" y="2780928"/>
              <a:ext cx="576064" cy="576064"/>
            </a:xfrm>
            <a:prstGeom prst="ellipse">
              <a:avLst/>
            </a:prstGeom>
            <a:solidFill>
              <a:srgbClr val="DC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Multiplikationszeichen 50">
            <a:extLst>
              <a:ext uri="{FF2B5EF4-FFF2-40B4-BE49-F238E27FC236}">
                <a16:creationId xmlns:a16="http://schemas.microsoft.com/office/drawing/2014/main" id="{E35D5C85-B3FA-4DCC-8688-57E0DA4D6449}"/>
              </a:ext>
            </a:extLst>
          </p:cNvPr>
          <p:cNvSpPr/>
          <p:nvPr/>
        </p:nvSpPr>
        <p:spPr>
          <a:xfrm>
            <a:off x="8777981" y="2626017"/>
            <a:ext cx="401585" cy="401585"/>
          </a:xfrm>
          <a:prstGeom prst="mathMultiply">
            <a:avLst>
              <a:gd name="adj1" fmla="val 7545"/>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ultiplikationszeichen 51">
            <a:extLst>
              <a:ext uri="{FF2B5EF4-FFF2-40B4-BE49-F238E27FC236}">
                <a16:creationId xmlns:a16="http://schemas.microsoft.com/office/drawing/2014/main" id="{46CDC331-E2EF-4C0E-A290-B6BC5F60044A}"/>
              </a:ext>
            </a:extLst>
          </p:cNvPr>
          <p:cNvSpPr/>
          <p:nvPr/>
        </p:nvSpPr>
        <p:spPr>
          <a:xfrm>
            <a:off x="8666068" y="2391488"/>
            <a:ext cx="401585" cy="401585"/>
          </a:xfrm>
          <a:prstGeom prst="mathMultiply">
            <a:avLst>
              <a:gd name="adj1" fmla="val 7545"/>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Multiplikationszeichen 52">
            <a:extLst>
              <a:ext uri="{FF2B5EF4-FFF2-40B4-BE49-F238E27FC236}">
                <a16:creationId xmlns:a16="http://schemas.microsoft.com/office/drawing/2014/main" id="{E7989B42-3F4E-43AB-A969-71E77CEA4150}"/>
              </a:ext>
            </a:extLst>
          </p:cNvPr>
          <p:cNvSpPr/>
          <p:nvPr/>
        </p:nvSpPr>
        <p:spPr>
          <a:xfrm>
            <a:off x="8521233" y="2783992"/>
            <a:ext cx="401585" cy="401585"/>
          </a:xfrm>
          <a:prstGeom prst="mathMultiply">
            <a:avLst>
              <a:gd name="adj1" fmla="val 7545"/>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Multiplikationszeichen 53">
            <a:extLst>
              <a:ext uri="{FF2B5EF4-FFF2-40B4-BE49-F238E27FC236}">
                <a16:creationId xmlns:a16="http://schemas.microsoft.com/office/drawing/2014/main" id="{DB593039-37D6-4556-BD4C-53C3CDE56A62}"/>
              </a:ext>
            </a:extLst>
          </p:cNvPr>
          <p:cNvSpPr/>
          <p:nvPr/>
        </p:nvSpPr>
        <p:spPr>
          <a:xfrm>
            <a:off x="8958792" y="2949496"/>
            <a:ext cx="401585" cy="401585"/>
          </a:xfrm>
          <a:prstGeom prst="mathMultiply">
            <a:avLst>
              <a:gd name="adj1" fmla="val 7545"/>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Multiplikationszeichen 54">
            <a:extLst>
              <a:ext uri="{FF2B5EF4-FFF2-40B4-BE49-F238E27FC236}">
                <a16:creationId xmlns:a16="http://schemas.microsoft.com/office/drawing/2014/main" id="{241EE0A9-B6F8-4A52-8C47-01858DFD95FF}"/>
              </a:ext>
            </a:extLst>
          </p:cNvPr>
          <p:cNvSpPr/>
          <p:nvPr/>
        </p:nvSpPr>
        <p:spPr>
          <a:xfrm>
            <a:off x="8996047" y="2675081"/>
            <a:ext cx="401585" cy="401585"/>
          </a:xfrm>
          <a:prstGeom prst="mathMultiply">
            <a:avLst>
              <a:gd name="adj1" fmla="val 7545"/>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Multiplikationszeichen 55">
            <a:extLst>
              <a:ext uri="{FF2B5EF4-FFF2-40B4-BE49-F238E27FC236}">
                <a16:creationId xmlns:a16="http://schemas.microsoft.com/office/drawing/2014/main" id="{C0237A09-A75D-4654-88FC-7C5240812790}"/>
              </a:ext>
            </a:extLst>
          </p:cNvPr>
          <p:cNvSpPr/>
          <p:nvPr/>
        </p:nvSpPr>
        <p:spPr>
          <a:xfrm>
            <a:off x="9026904" y="2367769"/>
            <a:ext cx="401585" cy="401585"/>
          </a:xfrm>
          <a:prstGeom prst="mathMultiply">
            <a:avLst>
              <a:gd name="adj1" fmla="val 7545"/>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Multiplikationszeichen 56">
            <a:extLst>
              <a:ext uri="{FF2B5EF4-FFF2-40B4-BE49-F238E27FC236}">
                <a16:creationId xmlns:a16="http://schemas.microsoft.com/office/drawing/2014/main" id="{5E4532D5-0C86-4322-9E2C-738877BB9D1C}"/>
              </a:ext>
            </a:extLst>
          </p:cNvPr>
          <p:cNvSpPr/>
          <p:nvPr/>
        </p:nvSpPr>
        <p:spPr>
          <a:xfrm>
            <a:off x="8494936" y="2597978"/>
            <a:ext cx="401585" cy="401585"/>
          </a:xfrm>
          <a:prstGeom prst="mathMultiply">
            <a:avLst>
              <a:gd name="adj1" fmla="val 7545"/>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Multiplikationszeichen 57">
            <a:extLst>
              <a:ext uri="{FF2B5EF4-FFF2-40B4-BE49-F238E27FC236}">
                <a16:creationId xmlns:a16="http://schemas.microsoft.com/office/drawing/2014/main" id="{BFC81F92-FF65-4671-8338-4E0B01325BE1}"/>
              </a:ext>
            </a:extLst>
          </p:cNvPr>
          <p:cNvSpPr/>
          <p:nvPr/>
        </p:nvSpPr>
        <p:spPr>
          <a:xfrm>
            <a:off x="8714200" y="2954743"/>
            <a:ext cx="401585" cy="401585"/>
          </a:xfrm>
          <a:prstGeom prst="mathMultiply">
            <a:avLst>
              <a:gd name="adj1" fmla="val 7545"/>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uppieren 58">
            <a:extLst>
              <a:ext uri="{FF2B5EF4-FFF2-40B4-BE49-F238E27FC236}">
                <a16:creationId xmlns:a16="http://schemas.microsoft.com/office/drawing/2014/main" id="{87917BA6-44A6-4F0E-865B-15C2C600B5EE}"/>
              </a:ext>
            </a:extLst>
          </p:cNvPr>
          <p:cNvGrpSpPr/>
          <p:nvPr/>
        </p:nvGrpSpPr>
        <p:grpSpPr>
          <a:xfrm>
            <a:off x="10294946" y="2091112"/>
            <a:ext cx="1563523" cy="1563523"/>
            <a:chOff x="1187624" y="2348880"/>
            <a:chExt cx="1440160" cy="1440160"/>
          </a:xfrm>
        </p:grpSpPr>
        <p:sp>
          <p:nvSpPr>
            <p:cNvPr id="70" name="Ellipse 69">
              <a:extLst>
                <a:ext uri="{FF2B5EF4-FFF2-40B4-BE49-F238E27FC236}">
                  <a16:creationId xmlns:a16="http://schemas.microsoft.com/office/drawing/2014/main" id="{0E88A17C-9BBF-4C25-BD71-B35A11567312}"/>
                </a:ext>
              </a:extLst>
            </p:cNvPr>
            <p:cNvSpPr/>
            <p:nvPr/>
          </p:nvSpPr>
          <p:spPr>
            <a:xfrm>
              <a:off x="1187624" y="2348880"/>
              <a:ext cx="1440160" cy="1440160"/>
            </a:xfrm>
            <a:prstGeom prst="ellipse">
              <a:avLst/>
            </a:prstGeom>
            <a:solidFill>
              <a:srgbClr val="EED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Ellipse 70">
              <a:extLst>
                <a:ext uri="{FF2B5EF4-FFF2-40B4-BE49-F238E27FC236}">
                  <a16:creationId xmlns:a16="http://schemas.microsoft.com/office/drawing/2014/main" id="{3242FCFE-3582-4781-869C-2B1C6CB76F15}"/>
                </a:ext>
              </a:extLst>
            </p:cNvPr>
            <p:cNvSpPr/>
            <p:nvPr/>
          </p:nvSpPr>
          <p:spPr>
            <a:xfrm>
              <a:off x="1403648" y="2564904"/>
              <a:ext cx="1008112" cy="10081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Ellipse 71">
              <a:extLst>
                <a:ext uri="{FF2B5EF4-FFF2-40B4-BE49-F238E27FC236}">
                  <a16:creationId xmlns:a16="http://schemas.microsoft.com/office/drawing/2014/main" id="{EE1559A6-5AE4-415E-9559-63576F6A442B}"/>
                </a:ext>
              </a:extLst>
            </p:cNvPr>
            <p:cNvSpPr/>
            <p:nvPr/>
          </p:nvSpPr>
          <p:spPr>
            <a:xfrm>
              <a:off x="1619672" y="2780928"/>
              <a:ext cx="576064" cy="576064"/>
            </a:xfrm>
            <a:prstGeom prst="ellipse">
              <a:avLst/>
            </a:prstGeom>
            <a:solidFill>
              <a:srgbClr val="EED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Multiplikationszeichen 59">
            <a:extLst>
              <a:ext uri="{FF2B5EF4-FFF2-40B4-BE49-F238E27FC236}">
                <a16:creationId xmlns:a16="http://schemas.microsoft.com/office/drawing/2014/main" id="{D304B3F3-9F5E-4AFB-A795-318E5E31BF97}"/>
              </a:ext>
            </a:extLst>
          </p:cNvPr>
          <p:cNvSpPr/>
          <p:nvPr/>
        </p:nvSpPr>
        <p:spPr>
          <a:xfrm>
            <a:off x="10648323" y="2690078"/>
            <a:ext cx="401585" cy="401585"/>
          </a:xfrm>
          <a:prstGeom prst="mathMultiply">
            <a:avLst>
              <a:gd name="adj1" fmla="val 7545"/>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Multiplikationszeichen 60">
            <a:extLst>
              <a:ext uri="{FF2B5EF4-FFF2-40B4-BE49-F238E27FC236}">
                <a16:creationId xmlns:a16="http://schemas.microsoft.com/office/drawing/2014/main" id="{A6A9535B-2DBF-419D-8901-D0A88ADAE0AA}"/>
              </a:ext>
            </a:extLst>
          </p:cNvPr>
          <p:cNvSpPr/>
          <p:nvPr/>
        </p:nvSpPr>
        <p:spPr>
          <a:xfrm>
            <a:off x="10574469" y="2046302"/>
            <a:ext cx="401585" cy="401585"/>
          </a:xfrm>
          <a:prstGeom prst="mathMultiply">
            <a:avLst>
              <a:gd name="adj1" fmla="val 7545"/>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Multiplikationszeichen 61">
            <a:extLst>
              <a:ext uri="{FF2B5EF4-FFF2-40B4-BE49-F238E27FC236}">
                <a16:creationId xmlns:a16="http://schemas.microsoft.com/office/drawing/2014/main" id="{E8A59523-536F-4BFB-AE6E-A75CB0508034}"/>
              </a:ext>
            </a:extLst>
          </p:cNvPr>
          <p:cNvSpPr/>
          <p:nvPr/>
        </p:nvSpPr>
        <p:spPr>
          <a:xfrm>
            <a:off x="10219998" y="3272054"/>
            <a:ext cx="401585" cy="401585"/>
          </a:xfrm>
          <a:prstGeom prst="mathMultiply">
            <a:avLst>
              <a:gd name="adj1" fmla="val 7545"/>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Multiplikationszeichen 62">
            <a:extLst>
              <a:ext uri="{FF2B5EF4-FFF2-40B4-BE49-F238E27FC236}">
                <a16:creationId xmlns:a16="http://schemas.microsoft.com/office/drawing/2014/main" id="{A581E783-E959-4763-BEBB-C642C5FB4C41}"/>
              </a:ext>
            </a:extLst>
          </p:cNvPr>
          <p:cNvSpPr/>
          <p:nvPr/>
        </p:nvSpPr>
        <p:spPr>
          <a:xfrm>
            <a:off x="11458265" y="3260921"/>
            <a:ext cx="401585" cy="401585"/>
          </a:xfrm>
          <a:prstGeom prst="mathMultiply">
            <a:avLst>
              <a:gd name="adj1" fmla="val 7545"/>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Multiplikationszeichen 63">
            <a:extLst>
              <a:ext uri="{FF2B5EF4-FFF2-40B4-BE49-F238E27FC236}">
                <a16:creationId xmlns:a16="http://schemas.microsoft.com/office/drawing/2014/main" id="{D55B78FD-9342-406C-A04B-2191BEB9FA38}"/>
              </a:ext>
            </a:extLst>
          </p:cNvPr>
          <p:cNvSpPr/>
          <p:nvPr/>
        </p:nvSpPr>
        <p:spPr>
          <a:xfrm>
            <a:off x="11513031" y="2547910"/>
            <a:ext cx="401585" cy="401585"/>
          </a:xfrm>
          <a:prstGeom prst="mathMultiply">
            <a:avLst>
              <a:gd name="adj1" fmla="val 7545"/>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Multiplikationszeichen 64">
            <a:extLst>
              <a:ext uri="{FF2B5EF4-FFF2-40B4-BE49-F238E27FC236}">
                <a16:creationId xmlns:a16="http://schemas.microsoft.com/office/drawing/2014/main" id="{541DA7F3-02D5-462E-9403-9E422B06827F}"/>
              </a:ext>
            </a:extLst>
          </p:cNvPr>
          <p:cNvSpPr/>
          <p:nvPr/>
        </p:nvSpPr>
        <p:spPr>
          <a:xfrm>
            <a:off x="11157358" y="1899523"/>
            <a:ext cx="401585" cy="401585"/>
          </a:xfrm>
          <a:prstGeom prst="mathMultiply">
            <a:avLst>
              <a:gd name="adj1" fmla="val 7545"/>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Multiplikationszeichen 65">
            <a:extLst>
              <a:ext uri="{FF2B5EF4-FFF2-40B4-BE49-F238E27FC236}">
                <a16:creationId xmlns:a16="http://schemas.microsoft.com/office/drawing/2014/main" id="{9AA9E221-4AE2-4399-BEBF-6ECA03E759C0}"/>
              </a:ext>
            </a:extLst>
          </p:cNvPr>
          <p:cNvSpPr/>
          <p:nvPr/>
        </p:nvSpPr>
        <p:spPr>
          <a:xfrm>
            <a:off x="10256392" y="2466881"/>
            <a:ext cx="401585" cy="401585"/>
          </a:xfrm>
          <a:prstGeom prst="mathMultiply">
            <a:avLst>
              <a:gd name="adj1" fmla="val 7545"/>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Multiplikationszeichen 66">
            <a:extLst>
              <a:ext uri="{FF2B5EF4-FFF2-40B4-BE49-F238E27FC236}">
                <a16:creationId xmlns:a16="http://schemas.microsoft.com/office/drawing/2014/main" id="{6AB6562A-FB49-4092-ADCB-D1148892D4AE}"/>
              </a:ext>
            </a:extLst>
          </p:cNvPr>
          <p:cNvSpPr/>
          <p:nvPr/>
        </p:nvSpPr>
        <p:spPr>
          <a:xfrm>
            <a:off x="10934633" y="3221745"/>
            <a:ext cx="401585" cy="401585"/>
          </a:xfrm>
          <a:prstGeom prst="mathMultiply">
            <a:avLst>
              <a:gd name="adj1" fmla="val 7545"/>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Multiplikationszeichen 67">
            <a:extLst>
              <a:ext uri="{FF2B5EF4-FFF2-40B4-BE49-F238E27FC236}">
                <a16:creationId xmlns:a16="http://schemas.microsoft.com/office/drawing/2014/main" id="{5D2FCE64-AC2D-4112-8A1B-D39BA3D91331}"/>
              </a:ext>
            </a:extLst>
          </p:cNvPr>
          <p:cNvSpPr/>
          <p:nvPr/>
        </p:nvSpPr>
        <p:spPr>
          <a:xfrm>
            <a:off x="10976054" y="2607214"/>
            <a:ext cx="401585" cy="401585"/>
          </a:xfrm>
          <a:prstGeom prst="mathMultiply">
            <a:avLst>
              <a:gd name="adj1" fmla="val 7545"/>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Multiplikationszeichen 68">
            <a:extLst>
              <a:ext uri="{FF2B5EF4-FFF2-40B4-BE49-F238E27FC236}">
                <a16:creationId xmlns:a16="http://schemas.microsoft.com/office/drawing/2014/main" id="{65BBA268-C973-4097-A6C9-61A16BEB302C}"/>
              </a:ext>
            </a:extLst>
          </p:cNvPr>
          <p:cNvSpPr/>
          <p:nvPr/>
        </p:nvSpPr>
        <p:spPr>
          <a:xfrm>
            <a:off x="11075974" y="2915760"/>
            <a:ext cx="401585" cy="401585"/>
          </a:xfrm>
          <a:prstGeom prst="mathMultiply">
            <a:avLst>
              <a:gd name="adj1" fmla="val 7545"/>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feld 81">
            <a:extLst>
              <a:ext uri="{FF2B5EF4-FFF2-40B4-BE49-F238E27FC236}">
                <a16:creationId xmlns:a16="http://schemas.microsoft.com/office/drawing/2014/main" id="{2BC20D71-688E-478E-8737-3AA16A1EF317}"/>
              </a:ext>
            </a:extLst>
          </p:cNvPr>
          <p:cNvSpPr txBox="1"/>
          <p:nvPr/>
        </p:nvSpPr>
        <p:spPr>
          <a:xfrm>
            <a:off x="838200" y="5167312"/>
            <a:ext cx="10489514" cy="1359548"/>
          </a:xfrm>
          <a:prstGeom prst="rect">
            <a:avLst/>
          </a:prstGeom>
          <a:noFill/>
          <a:ln w="25400"/>
        </p:spPr>
        <p:style>
          <a:lnRef idx="2">
            <a:schemeClr val="accent1"/>
          </a:lnRef>
          <a:fillRef idx="1">
            <a:schemeClr val="lt1"/>
          </a:fillRef>
          <a:effectRef idx="0">
            <a:schemeClr val="accent1"/>
          </a:effectRef>
          <a:fontRef idx="minor">
            <a:schemeClr val="dk1"/>
          </a:fontRef>
        </p:style>
        <p:txBody>
          <a:bodyPr wrap="square" lIns="144000" tIns="288000" rIns="144000" bIns="144000">
            <a:spAutoFit/>
          </a:bodyPr>
          <a:lstStyle/>
          <a:p>
            <a:r>
              <a:rPr lang="de-DE" sz="2000" dirty="0"/>
              <a:t>A </a:t>
            </a:r>
            <a:r>
              <a:rPr lang="de-DE" sz="2000" dirty="0" err="1"/>
              <a:t>survey</a:t>
            </a:r>
            <a:r>
              <a:rPr lang="de-DE" sz="2000" dirty="0"/>
              <a:t> </a:t>
            </a:r>
            <a:r>
              <a:rPr lang="de-DE" sz="2000" dirty="0" err="1"/>
              <a:t>switches</a:t>
            </a:r>
            <a:r>
              <a:rPr lang="de-DE" sz="2000" dirty="0"/>
              <a:t> </a:t>
            </a:r>
            <a:r>
              <a:rPr lang="de-DE" sz="2000" dirty="0" err="1"/>
              <a:t>its</a:t>
            </a:r>
            <a:r>
              <a:rPr lang="de-DE" sz="2000" dirty="0"/>
              <a:t> </a:t>
            </a:r>
            <a:r>
              <a:rPr lang="de-DE" sz="2000" dirty="0" err="1"/>
              <a:t>mode</a:t>
            </a:r>
            <a:r>
              <a:rPr lang="de-DE" sz="2000" dirty="0"/>
              <a:t>. The </a:t>
            </a:r>
            <a:r>
              <a:rPr lang="de-DE" sz="2000" dirty="0" err="1"/>
              <a:t>new</a:t>
            </a:r>
            <a:r>
              <a:rPr lang="de-DE" sz="2000" dirty="0"/>
              <a:t> </a:t>
            </a:r>
            <a:r>
              <a:rPr lang="de-DE" sz="2000" dirty="0" err="1"/>
              <a:t>mode</a:t>
            </a:r>
            <a:r>
              <a:rPr lang="de-DE" sz="2000" dirty="0"/>
              <a:t> </a:t>
            </a:r>
            <a:r>
              <a:rPr lang="de-DE" sz="2000" dirty="0" err="1"/>
              <a:t>leads</a:t>
            </a:r>
            <a:r>
              <a:rPr lang="de-DE" sz="2000" dirty="0"/>
              <a:t> </a:t>
            </a:r>
            <a:r>
              <a:rPr lang="de-DE" sz="2000" dirty="0" err="1"/>
              <a:t>to</a:t>
            </a:r>
            <a:r>
              <a:rPr lang="de-DE" sz="2000" dirty="0"/>
              <a:t> </a:t>
            </a:r>
            <a:r>
              <a:rPr lang="de-DE" sz="2000" dirty="0" err="1"/>
              <a:t>higher</a:t>
            </a:r>
            <a:r>
              <a:rPr lang="de-DE" sz="2000" dirty="0"/>
              <a:t> </a:t>
            </a:r>
            <a:r>
              <a:rPr lang="de-DE" sz="2000" dirty="0" err="1"/>
              <a:t>random</a:t>
            </a:r>
            <a:r>
              <a:rPr lang="de-DE" sz="2000" dirty="0"/>
              <a:t> </a:t>
            </a:r>
            <a:r>
              <a:rPr lang="de-DE" sz="2000" dirty="0" err="1"/>
              <a:t>error</a:t>
            </a:r>
            <a:r>
              <a:rPr lang="de-DE" sz="2000" dirty="0"/>
              <a:t> and </a:t>
            </a:r>
            <a:r>
              <a:rPr lang="de-DE" sz="2000" dirty="0" err="1"/>
              <a:t>thus</a:t>
            </a:r>
            <a:r>
              <a:rPr lang="de-DE" sz="2000" dirty="0"/>
              <a:t> </a:t>
            </a:r>
            <a:r>
              <a:rPr lang="de-DE" sz="2000" dirty="0" err="1"/>
              <a:t>lower</a:t>
            </a:r>
            <a:r>
              <a:rPr lang="de-DE" sz="2000" dirty="0"/>
              <a:t> </a:t>
            </a:r>
            <a:r>
              <a:rPr lang="de-DE" sz="2000" dirty="0" err="1"/>
              <a:t>reliability</a:t>
            </a:r>
            <a:r>
              <a:rPr lang="de-DE" sz="2000" dirty="0"/>
              <a:t>. </a:t>
            </a:r>
            <a:r>
              <a:rPr lang="de-DE" sz="2000" dirty="0" err="1"/>
              <a:t>Now</a:t>
            </a:r>
            <a:r>
              <a:rPr lang="de-DE" sz="2000" dirty="0"/>
              <a:t> </a:t>
            </a:r>
            <a:r>
              <a:rPr lang="de-DE" sz="2000" dirty="0" err="1"/>
              <a:t>we</a:t>
            </a:r>
            <a:r>
              <a:rPr lang="de-DE" sz="2000" dirty="0"/>
              <a:t> find </a:t>
            </a:r>
            <a:r>
              <a:rPr lang="de-DE" sz="2000" dirty="0" err="1"/>
              <a:t>that</a:t>
            </a:r>
            <a:r>
              <a:rPr lang="de-DE" sz="2000" dirty="0"/>
              <a:t> </a:t>
            </a:r>
            <a:r>
              <a:rPr lang="de-DE" sz="2000" dirty="0" err="1"/>
              <a:t>political</a:t>
            </a:r>
            <a:r>
              <a:rPr lang="de-DE" sz="2000" dirty="0"/>
              <a:t> </a:t>
            </a:r>
            <a:r>
              <a:rPr lang="de-DE" sz="2000" dirty="0" err="1"/>
              <a:t>interest</a:t>
            </a:r>
            <a:r>
              <a:rPr lang="de-DE" sz="2000" dirty="0"/>
              <a:t> </a:t>
            </a:r>
            <a:r>
              <a:rPr lang="de-DE" sz="2000" dirty="0" err="1"/>
              <a:t>suddenly</a:t>
            </a:r>
            <a:r>
              <a:rPr lang="de-DE" sz="2000" dirty="0"/>
              <a:t> </a:t>
            </a:r>
            <a:r>
              <a:rPr lang="de-DE" sz="2000" dirty="0" err="1"/>
              <a:t>predicts</a:t>
            </a:r>
            <a:r>
              <a:rPr lang="de-DE" sz="2000" dirty="0"/>
              <a:t> </a:t>
            </a:r>
            <a:r>
              <a:rPr lang="de-DE" sz="2000" dirty="0" err="1"/>
              <a:t>political</a:t>
            </a:r>
            <a:r>
              <a:rPr lang="de-DE" sz="2000" dirty="0"/>
              <a:t> </a:t>
            </a:r>
            <a:r>
              <a:rPr lang="de-DE" sz="2000" dirty="0" err="1"/>
              <a:t>participation</a:t>
            </a:r>
            <a:r>
              <a:rPr lang="de-DE" sz="2000" dirty="0"/>
              <a:t> </a:t>
            </a:r>
            <a:r>
              <a:rPr lang="de-DE" sz="2000" dirty="0" err="1"/>
              <a:t>less</a:t>
            </a:r>
            <a:r>
              <a:rPr lang="de-DE" sz="2000" dirty="0"/>
              <a:t> after the </a:t>
            </a:r>
            <a:r>
              <a:rPr lang="de-DE" sz="2000" dirty="0" err="1"/>
              <a:t>mode</a:t>
            </a:r>
            <a:r>
              <a:rPr lang="de-DE" sz="2000" dirty="0"/>
              <a:t> switch. A </a:t>
            </a:r>
            <a:r>
              <a:rPr lang="de-DE" sz="2000" dirty="0" err="1"/>
              <a:t>methodological</a:t>
            </a:r>
            <a:r>
              <a:rPr lang="de-DE" sz="2000" dirty="0"/>
              <a:t> </a:t>
            </a:r>
            <a:r>
              <a:rPr lang="de-DE" sz="2000" dirty="0" err="1"/>
              <a:t>artifact</a:t>
            </a:r>
            <a:r>
              <a:rPr lang="de-DE" sz="2000" dirty="0"/>
              <a:t> due </a:t>
            </a:r>
            <a:r>
              <a:rPr lang="de-DE" sz="2000" dirty="0" err="1"/>
              <a:t>to</a:t>
            </a:r>
            <a:r>
              <a:rPr lang="de-DE" sz="2000" dirty="0"/>
              <a:t> </a:t>
            </a:r>
            <a:r>
              <a:rPr lang="de-DE" sz="2000" dirty="0" err="1"/>
              <a:t>attenuation</a:t>
            </a:r>
            <a:r>
              <a:rPr lang="de-DE" sz="2000" dirty="0"/>
              <a:t>!</a:t>
            </a:r>
          </a:p>
        </p:txBody>
      </p:sp>
      <p:sp>
        <p:nvSpPr>
          <p:cNvPr id="83" name="Textfeld 82">
            <a:extLst>
              <a:ext uri="{FF2B5EF4-FFF2-40B4-BE49-F238E27FC236}">
                <a16:creationId xmlns:a16="http://schemas.microsoft.com/office/drawing/2014/main" id="{CD870757-E834-4108-B166-74531AF815EC}"/>
              </a:ext>
            </a:extLst>
          </p:cNvPr>
          <p:cNvSpPr txBox="1"/>
          <p:nvPr/>
        </p:nvSpPr>
        <p:spPr>
          <a:xfrm>
            <a:off x="1052948" y="4924174"/>
            <a:ext cx="1702710" cy="523220"/>
          </a:xfrm>
          <a:prstGeom prst="rect">
            <a:avLst/>
          </a:prstGeom>
          <a:solidFill>
            <a:schemeClr val="bg1"/>
          </a:solidFill>
        </p:spPr>
        <p:txBody>
          <a:bodyPr wrap="none" rtlCol="0">
            <a:spAutoFit/>
          </a:bodyPr>
          <a:lstStyle/>
          <a:p>
            <a:r>
              <a:rPr lang="de-DE" sz="2800" dirty="0" err="1">
                <a:latin typeface="Source Sans Pro Black" panose="020B0803030403020204" pitchFamily="34" charset="0"/>
                <a:ea typeface="Source Sans Pro Black" panose="020B0803030403020204" pitchFamily="34" charset="0"/>
              </a:rPr>
              <a:t>Example</a:t>
            </a:r>
            <a:r>
              <a:rPr lang="de-DE" sz="2800" dirty="0">
                <a:latin typeface="Source Sans Pro Black" panose="020B0803030403020204" pitchFamily="34" charset="0"/>
                <a:ea typeface="Source Sans Pro Black" panose="020B0803030403020204" pitchFamily="34" charset="0"/>
              </a:rPr>
              <a:t>:</a:t>
            </a:r>
            <a:endParaRPr lang="en-US" sz="2800" dirty="0">
              <a:latin typeface="Source Sans Pro Black" panose="020B0803030403020204" pitchFamily="34" charset="0"/>
              <a:ea typeface="Source Sans Pro Black" panose="020B0803030403020204" pitchFamily="34" charset="0"/>
            </a:endParaRPr>
          </a:p>
        </p:txBody>
      </p:sp>
      <p:sp>
        <p:nvSpPr>
          <p:cNvPr id="4" name="Foliennummernplatzhalter 3">
            <a:extLst>
              <a:ext uri="{FF2B5EF4-FFF2-40B4-BE49-F238E27FC236}">
                <a16:creationId xmlns:a16="http://schemas.microsoft.com/office/drawing/2014/main" id="{E3AE19AE-69BB-413A-8A80-98DD202FCC23}"/>
              </a:ext>
            </a:extLst>
          </p:cNvPr>
          <p:cNvSpPr>
            <a:spLocks noGrp="1"/>
          </p:cNvSpPr>
          <p:nvPr>
            <p:ph type="sldNum" sz="quarter" idx="12"/>
          </p:nvPr>
        </p:nvSpPr>
        <p:spPr/>
        <p:txBody>
          <a:bodyPr/>
          <a:lstStyle/>
          <a:p>
            <a:fld id="{90C2389C-3430-4069-9E08-8BBDF98C334F}" type="slidenum">
              <a:rPr lang="en-US" smtClean="0"/>
              <a:t>7</a:t>
            </a:fld>
            <a:endParaRPr lang="en-US" dirty="0"/>
          </a:p>
        </p:txBody>
      </p:sp>
    </p:spTree>
    <p:extLst>
      <p:ext uri="{BB962C8B-B14F-4D97-AF65-F5344CB8AC3E}">
        <p14:creationId xmlns:p14="http://schemas.microsoft.com/office/powerpoint/2010/main" val="4062177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0" name="Gerader Verbinder 109">
            <a:extLst>
              <a:ext uri="{FF2B5EF4-FFF2-40B4-BE49-F238E27FC236}">
                <a16:creationId xmlns:a16="http://schemas.microsoft.com/office/drawing/2014/main" id="{A1E4D6B8-9018-40A3-B98A-0A011E170D22}"/>
              </a:ext>
            </a:extLst>
          </p:cNvPr>
          <p:cNvCxnSpPr>
            <a:cxnSpLocks/>
          </p:cNvCxnSpPr>
          <p:nvPr/>
        </p:nvCxnSpPr>
        <p:spPr>
          <a:xfrm>
            <a:off x="3657600" y="4563182"/>
            <a:ext cx="5048250" cy="0"/>
          </a:xfrm>
          <a:prstGeom prst="line">
            <a:avLst/>
          </a:prstGeom>
          <a:gradFill>
            <a:gsLst>
              <a:gs pos="100000">
                <a:srgbClr val="E6AF00">
                  <a:alpha val="30000"/>
                </a:srgbClr>
              </a:gs>
              <a:gs pos="0">
                <a:schemeClr val="tx2">
                  <a:alpha val="30000"/>
                </a:schemeClr>
              </a:gs>
            </a:gsLst>
            <a:lin ang="0" scaled="0"/>
          </a:gradFill>
          <a:ln w="101600" cap="rnd">
            <a:gradFill>
              <a:gsLst>
                <a:gs pos="0">
                  <a:srgbClr val="E6AF00"/>
                </a:gs>
                <a:gs pos="100000">
                  <a:schemeClr val="tx2"/>
                </a:gs>
              </a:gsLst>
              <a:lin ang="0" scaled="0"/>
            </a:gradFill>
            <a:round/>
          </a:ln>
        </p:spPr>
        <p:style>
          <a:lnRef idx="2">
            <a:schemeClr val="accent1">
              <a:shade val="50000"/>
            </a:schemeClr>
          </a:lnRef>
          <a:fillRef idx="1">
            <a:schemeClr val="accent1"/>
          </a:fillRef>
          <a:effectRef idx="0">
            <a:schemeClr val="accent1"/>
          </a:effectRef>
          <a:fontRef idx="minor">
            <a:schemeClr val="lt1"/>
          </a:fontRef>
        </p:style>
      </p:cxnSp>
      <p:sp>
        <p:nvSpPr>
          <p:cNvPr id="2" name="Titel 1">
            <a:extLst>
              <a:ext uri="{FF2B5EF4-FFF2-40B4-BE49-F238E27FC236}">
                <a16:creationId xmlns:a16="http://schemas.microsoft.com/office/drawing/2014/main" id="{298CE51A-B7D6-4DBD-B48A-B8E12E93125D}"/>
              </a:ext>
            </a:extLst>
          </p:cNvPr>
          <p:cNvSpPr>
            <a:spLocks noGrp="1"/>
          </p:cNvSpPr>
          <p:nvPr>
            <p:ph type="title"/>
          </p:nvPr>
        </p:nvSpPr>
        <p:spPr/>
        <p:txBody>
          <a:bodyPr/>
          <a:lstStyle/>
          <a:p>
            <a:r>
              <a:rPr lang="de-DE" dirty="0" err="1"/>
              <a:t>Comparable</a:t>
            </a:r>
            <a:r>
              <a:rPr lang="de-DE" dirty="0"/>
              <a:t> Measurement Units</a:t>
            </a:r>
            <a:endParaRPr lang="en-US" dirty="0"/>
          </a:p>
        </p:txBody>
      </p:sp>
      <p:sp>
        <p:nvSpPr>
          <p:cNvPr id="63" name="Inhaltsplatzhalter 62">
            <a:extLst>
              <a:ext uri="{FF2B5EF4-FFF2-40B4-BE49-F238E27FC236}">
                <a16:creationId xmlns:a16="http://schemas.microsoft.com/office/drawing/2014/main" id="{32158B70-6ACB-473C-B3C3-5B1D63894F02}"/>
              </a:ext>
            </a:extLst>
          </p:cNvPr>
          <p:cNvSpPr>
            <a:spLocks noGrp="1"/>
          </p:cNvSpPr>
          <p:nvPr>
            <p:ph idx="1"/>
          </p:nvPr>
        </p:nvSpPr>
        <p:spPr/>
        <p:txBody>
          <a:bodyPr/>
          <a:lstStyle/>
          <a:p>
            <a:r>
              <a:rPr lang="de-DE" dirty="0"/>
              <a:t>Many </a:t>
            </a:r>
            <a:r>
              <a:rPr lang="de-DE" dirty="0" err="1"/>
              <a:t>survey</a:t>
            </a:r>
            <a:r>
              <a:rPr lang="de-DE" dirty="0"/>
              <a:t> </a:t>
            </a:r>
            <a:r>
              <a:rPr lang="de-DE" dirty="0" err="1"/>
              <a:t>questions</a:t>
            </a:r>
            <a:r>
              <a:rPr lang="de-DE" dirty="0"/>
              <a:t> </a:t>
            </a:r>
            <a:r>
              <a:rPr lang="de-DE" dirty="0" err="1"/>
              <a:t>capture</a:t>
            </a:r>
            <a:r>
              <a:rPr lang="de-DE" dirty="0"/>
              <a:t> a </a:t>
            </a:r>
            <a:r>
              <a:rPr lang="de-DE" b="1" dirty="0" err="1"/>
              <a:t>continuous</a:t>
            </a:r>
            <a:r>
              <a:rPr lang="de-DE" b="1" dirty="0"/>
              <a:t> </a:t>
            </a:r>
            <a:r>
              <a:rPr lang="de-DE" b="1" dirty="0" err="1"/>
              <a:t>concept</a:t>
            </a:r>
            <a:r>
              <a:rPr lang="de-DE" b="1" dirty="0"/>
              <a:t> </a:t>
            </a:r>
            <a:r>
              <a:rPr lang="de-DE" dirty="0"/>
              <a:t>in </a:t>
            </a:r>
            <a:br>
              <a:rPr lang="de-DE" dirty="0"/>
            </a:br>
            <a:r>
              <a:rPr lang="de-DE" dirty="0"/>
              <a:t>an </a:t>
            </a:r>
            <a:r>
              <a:rPr lang="de-DE" b="1" dirty="0"/>
              <a:t>ordinal (</a:t>
            </a:r>
            <a:r>
              <a:rPr lang="de-DE" b="1" dirty="0" err="1"/>
              <a:t>or</a:t>
            </a:r>
            <a:r>
              <a:rPr lang="de-DE" b="1" dirty="0"/>
              <a:t> pseudo-</a:t>
            </a:r>
            <a:r>
              <a:rPr lang="de-DE" b="1" dirty="0" err="1"/>
              <a:t>metric</a:t>
            </a:r>
            <a:r>
              <a:rPr lang="de-DE" b="1" dirty="0"/>
              <a:t>) </a:t>
            </a:r>
            <a:r>
              <a:rPr lang="de-DE" b="1" dirty="0" err="1"/>
              <a:t>measurement</a:t>
            </a:r>
            <a:r>
              <a:rPr lang="de-DE" b="1" dirty="0"/>
              <a:t> </a:t>
            </a:r>
            <a:r>
              <a:rPr lang="de-DE" b="1" dirty="0" err="1"/>
              <a:t>scheme</a:t>
            </a:r>
            <a:endParaRPr lang="de-DE" dirty="0"/>
          </a:p>
        </p:txBody>
      </p:sp>
      <p:sp>
        <p:nvSpPr>
          <p:cNvPr id="111" name="Ellipse 110">
            <a:extLst>
              <a:ext uri="{FF2B5EF4-FFF2-40B4-BE49-F238E27FC236}">
                <a16:creationId xmlns:a16="http://schemas.microsoft.com/office/drawing/2014/main" id="{247548C3-4F57-4984-B9C3-56294FECAA41}"/>
              </a:ext>
            </a:extLst>
          </p:cNvPr>
          <p:cNvSpPr/>
          <p:nvPr/>
        </p:nvSpPr>
        <p:spPr>
          <a:xfrm>
            <a:off x="4114810" y="5144771"/>
            <a:ext cx="528603" cy="528603"/>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chemeClr val="tx2"/>
                </a:solidFill>
                <a:latin typeface="Source Code Pro" panose="020B0509030403020204" pitchFamily="49" charset="0"/>
                <a:ea typeface="Source Code Pro" panose="020B0509030403020204" pitchFamily="49" charset="0"/>
              </a:rPr>
              <a:t>1</a:t>
            </a:r>
            <a:endParaRPr lang="en-US" sz="3600" dirty="0">
              <a:solidFill>
                <a:schemeClr val="tx2"/>
              </a:solidFill>
              <a:latin typeface="Source Code Pro" panose="020B0509030403020204" pitchFamily="49" charset="0"/>
              <a:ea typeface="Source Code Pro" panose="020B0509030403020204" pitchFamily="49" charset="0"/>
            </a:endParaRPr>
          </a:p>
        </p:txBody>
      </p:sp>
      <p:graphicFrame>
        <p:nvGraphicFramePr>
          <p:cNvPr id="112" name="Tabelle 15">
            <a:extLst>
              <a:ext uri="{FF2B5EF4-FFF2-40B4-BE49-F238E27FC236}">
                <a16:creationId xmlns:a16="http://schemas.microsoft.com/office/drawing/2014/main" id="{3AE80E54-4B3D-4DEB-BCB9-647478E48916}"/>
              </a:ext>
            </a:extLst>
          </p:cNvPr>
          <p:cNvGraphicFramePr>
            <a:graphicFrameLocks noGrp="1"/>
          </p:cNvGraphicFramePr>
          <p:nvPr>
            <p:extLst>
              <p:ext uri="{D42A27DB-BD31-4B8C-83A1-F6EECF244321}">
                <p14:modId xmlns:p14="http://schemas.microsoft.com/office/powerpoint/2010/main" val="2613189231"/>
              </p:ext>
            </p:extLst>
          </p:nvPr>
        </p:nvGraphicFramePr>
        <p:xfrm>
          <a:off x="3769766" y="5783594"/>
          <a:ext cx="4802908" cy="732895"/>
        </p:xfrm>
        <a:graphic>
          <a:graphicData uri="http://schemas.openxmlformats.org/drawingml/2006/table">
            <a:tbl>
              <a:tblPr firstRow="1" bandRow="1">
                <a:tableStyleId>{2D5ABB26-0587-4C30-8999-92F81FD0307C}</a:tableStyleId>
              </a:tblPr>
              <a:tblGrid>
                <a:gridCol w="1200727">
                  <a:extLst>
                    <a:ext uri="{9D8B030D-6E8A-4147-A177-3AD203B41FA5}">
                      <a16:colId xmlns:a16="http://schemas.microsoft.com/office/drawing/2014/main" val="98877545"/>
                    </a:ext>
                  </a:extLst>
                </a:gridCol>
                <a:gridCol w="1200727">
                  <a:extLst>
                    <a:ext uri="{9D8B030D-6E8A-4147-A177-3AD203B41FA5}">
                      <a16:colId xmlns:a16="http://schemas.microsoft.com/office/drawing/2014/main" val="4111999514"/>
                    </a:ext>
                  </a:extLst>
                </a:gridCol>
                <a:gridCol w="1200727">
                  <a:extLst>
                    <a:ext uri="{9D8B030D-6E8A-4147-A177-3AD203B41FA5}">
                      <a16:colId xmlns:a16="http://schemas.microsoft.com/office/drawing/2014/main" val="1325260091"/>
                    </a:ext>
                  </a:extLst>
                </a:gridCol>
                <a:gridCol w="1200727">
                  <a:extLst>
                    <a:ext uri="{9D8B030D-6E8A-4147-A177-3AD203B41FA5}">
                      <a16:colId xmlns:a16="http://schemas.microsoft.com/office/drawing/2014/main" val="3159638444"/>
                    </a:ext>
                  </a:extLst>
                </a:gridCol>
              </a:tblGrid>
              <a:tr h="732895">
                <a:tc>
                  <a:txBody>
                    <a:bodyPr/>
                    <a:lstStyle/>
                    <a:p>
                      <a:pPr algn="ctr"/>
                      <a:r>
                        <a:rPr lang="de-DE" sz="1800" dirty="0">
                          <a:solidFill>
                            <a:schemeClr val="tx2"/>
                          </a:solidFill>
                          <a:latin typeface="Source Sans Pro" panose="020B0503030403020204" pitchFamily="34" charset="0"/>
                          <a:ea typeface="Source Sans Pro" panose="020B0503030403020204" pitchFamily="34" charset="0"/>
                        </a:rPr>
                        <a:t>Very </a:t>
                      </a:r>
                      <a:r>
                        <a:rPr lang="de-DE" sz="1800" dirty="0" err="1">
                          <a:solidFill>
                            <a:schemeClr val="tx2"/>
                          </a:solidFill>
                          <a:latin typeface="Source Sans Pro" panose="020B0503030403020204" pitchFamily="34" charset="0"/>
                          <a:ea typeface="Source Sans Pro" panose="020B0503030403020204" pitchFamily="34" charset="0"/>
                        </a:rPr>
                        <a:t>interested</a:t>
                      </a:r>
                      <a:endParaRPr lang="de-DE" sz="1800" dirty="0">
                        <a:solidFill>
                          <a:schemeClr val="tx2"/>
                        </a:solidFill>
                        <a:latin typeface="Source Sans Pro" panose="020B0503030403020204" pitchFamily="34" charset="0"/>
                        <a:ea typeface="Source Sans Pro" panose="020B0503030403020204"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dirty="0" err="1">
                          <a:solidFill>
                            <a:schemeClr val="tx2"/>
                          </a:solidFill>
                          <a:latin typeface="Source Sans Pro" panose="020B0503030403020204" pitchFamily="34" charset="0"/>
                          <a:ea typeface="Source Sans Pro" panose="020B0503030403020204" pitchFamily="34" charset="0"/>
                        </a:rPr>
                        <a:t>Quite</a:t>
                      </a:r>
                      <a:r>
                        <a:rPr lang="de-DE" sz="1800" dirty="0">
                          <a:solidFill>
                            <a:schemeClr val="tx2"/>
                          </a:solidFill>
                          <a:latin typeface="Source Sans Pro" panose="020B0503030403020204" pitchFamily="34" charset="0"/>
                          <a:ea typeface="Source Sans Pro" panose="020B0503030403020204" pitchFamily="34" charset="0"/>
                        </a:rPr>
                        <a:t> </a:t>
                      </a:r>
                      <a:r>
                        <a:rPr lang="de-DE" sz="1800" dirty="0" err="1">
                          <a:solidFill>
                            <a:schemeClr val="tx2"/>
                          </a:solidFill>
                          <a:latin typeface="Source Sans Pro" panose="020B0503030403020204" pitchFamily="34" charset="0"/>
                          <a:ea typeface="Source Sans Pro" panose="020B0503030403020204" pitchFamily="34" charset="0"/>
                        </a:rPr>
                        <a:t>interested</a:t>
                      </a:r>
                      <a:endParaRPr lang="de-DE" sz="1800" dirty="0">
                        <a:solidFill>
                          <a:schemeClr val="tx2"/>
                        </a:solidFill>
                        <a:latin typeface="Source Sans Pro" panose="020B0503030403020204" pitchFamily="34" charset="0"/>
                        <a:ea typeface="Source Sans Pro" panose="020B0503030403020204"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dirty="0" err="1">
                          <a:solidFill>
                            <a:schemeClr val="tx2"/>
                          </a:solidFill>
                          <a:latin typeface="Source Sans Pro" panose="020B0503030403020204" pitchFamily="34" charset="0"/>
                          <a:ea typeface="Source Sans Pro" panose="020B0503030403020204" pitchFamily="34" charset="0"/>
                        </a:rPr>
                        <a:t>Hardly</a:t>
                      </a:r>
                      <a:r>
                        <a:rPr lang="de-DE" sz="1800" dirty="0">
                          <a:solidFill>
                            <a:schemeClr val="tx2"/>
                          </a:solidFill>
                          <a:latin typeface="Source Sans Pro" panose="020B0503030403020204" pitchFamily="34" charset="0"/>
                          <a:ea typeface="Source Sans Pro" panose="020B0503030403020204" pitchFamily="34" charset="0"/>
                        </a:rPr>
                        <a:t> </a:t>
                      </a:r>
                      <a:r>
                        <a:rPr lang="de-DE" sz="1800" dirty="0" err="1">
                          <a:solidFill>
                            <a:schemeClr val="tx2"/>
                          </a:solidFill>
                          <a:latin typeface="Source Sans Pro" panose="020B0503030403020204" pitchFamily="34" charset="0"/>
                          <a:ea typeface="Source Sans Pro" panose="020B0503030403020204" pitchFamily="34" charset="0"/>
                        </a:rPr>
                        <a:t>interested</a:t>
                      </a:r>
                      <a:endParaRPr lang="de-DE" sz="1800" dirty="0">
                        <a:solidFill>
                          <a:schemeClr val="tx2"/>
                        </a:solidFill>
                        <a:latin typeface="Source Sans Pro" panose="020B0503030403020204" pitchFamily="34" charset="0"/>
                        <a:ea typeface="Source Sans Pro" panose="020B0503030403020204"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800" dirty="0">
                          <a:solidFill>
                            <a:schemeClr val="tx2"/>
                          </a:solidFill>
                          <a:latin typeface="Source Sans Pro" panose="020B0503030403020204" pitchFamily="34" charset="0"/>
                          <a:ea typeface="Source Sans Pro" panose="020B0503030403020204" pitchFamily="34" charset="0"/>
                        </a:rPr>
                        <a:t>Not at all </a:t>
                      </a:r>
                      <a:r>
                        <a:rPr lang="de-DE" sz="1800" dirty="0" err="1">
                          <a:solidFill>
                            <a:schemeClr val="tx2"/>
                          </a:solidFill>
                          <a:latin typeface="Source Sans Pro" panose="020B0503030403020204" pitchFamily="34" charset="0"/>
                          <a:ea typeface="Source Sans Pro" panose="020B0503030403020204" pitchFamily="34" charset="0"/>
                        </a:rPr>
                        <a:t>interested</a:t>
                      </a:r>
                      <a:endParaRPr lang="de-DE" sz="1800" dirty="0">
                        <a:solidFill>
                          <a:schemeClr val="tx2"/>
                        </a:solidFill>
                        <a:latin typeface="Source Sans Pro" panose="020B0503030403020204" pitchFamily="34" charset="0"/>
                        <a:ea typeface="Source Sans Pro" panose="020B0503030403020204"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2544268"/>
                  </a:ext>
                </a:extLst>
              </a:tr>
            </a:tbl>
          </a:graphicData>
        </a:graphic>
      </p:graphicFrame>
      <p:sp>
        <p:nvSpPr>
          <p:cNvPr id="113" name="Ellipse 112">
            <a:extLst>
              <a:ext uri="{FF2B5EF4-FFF2-40B4-BE49-F238E27FC236}">
                <a16:creationId xmlns:a16="http://schemas.microsoft.com/office/drawing/2014/main" id="{EA87C532-930D-46DB-9827-C30B7012A42D}"/>
              </a:ext>
            </a:extLst>
          </p:cNvPr>
          <p:cNvSpPr/>
          <p:nvPr/>
        </p:nvSpPr>
        <p:spPr>
          <a:xfrm>
            <a:off x="5330101" y="5144771"/>
            <a:ext cx="528603" cy="528603"/>
          </a:xfrm>
          <a:prstGeom prst="ellipse">
            <a:avLst/>
          </a:prstGeom>
          <a:solidFill>
            <a:schemeClr val="bg1"/>
          </a:solid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chemeClr val="accent5">
                    <a:lumMod val="75000"/>
                  </a:schemeClr>
                </a:solidFill>
                <a:latin typeface="Source Code Pro" panose="020B0509030403020204" pitchFamily="49" charset="0"/>
                <a:ea typeface="Source Code Pro" panose="020B0509030403020204" pitchFamily="49" charset="0"/>
              </a:rPr>
              <a:t>2</a:t>
            </a:r>
            <a:endParaRPr lang="en-US" sz="3600" dirty="0">
              <a:solidFill>
                <a:schemeClr val="accent5">
                  <a:lumMod val="75000"/>
                </a:schemeClr>
              </a:solidFill>
              <a:latin typeface="Source Code Pro" panose="020B0509030403020204" pitchFamily="49" charset="0"/>
              <a:ea typeface="Source Code Pro" panose="020B0509030403020204" pitchFamily="49" charset="0"/>
            </a:endParaRPr>
          </a:p>
        </p:txBody>
      </p:sp>
      <p:sp>
        <p:nvSpPr>
          <p:cNvPr id="114" name="Ellipse 113">
            <a:extLst>
              <a:ext uri="{FF2B5EF4-FFF2-40B4-BE49-F238E27FC236}">
                <a16:creationId xmlns:a16="http://schemas.microsoft.com/office/drawing/2014/main" id="{D02BCD45-8090-46B5-A863-F1BE4DBC235B}"/>
              </a:ext>
            </a:extLst>
          </p:cNvPr>
          <p:cNvSpPr/>
          <p:nvPr/>
        </p:nvSpPr>
        <p:spPr>
          <a:xfrm>
            <a:off x="6545392" y="5144771"/>
            <a:ext cx="528603" cy="528603"/>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chemeClr val="tx2"/>
                </a:solidFill>
                <a:latin typeface="Source Code Pro" panose="020B0509030403020204" pitchFamily="49" charset="0"/>
                <a:ea typeface="Source Code Pro" panose="020B0509030403020204" pitchFamily="49" charset="0"/>
              </a:rPr>
              <a:t>3</a:t>
            </a:r>
            <a:endParaRPr lang="en-US" sz="3600" dirty="0">
              <a:solidFill>
                <a:schemeClr val="tx2"/>
              </a:solidFill>
              <a:latin typeface="Source Code Pro" panose="020B0509030403020204" pitchFamily="49" charset="0"/>
              <a:ea typeface="Source Code Pro" panose="020B0509030403020204" pitchFamily="49" charset="0"/>
            </a:endParaRPr>
          </a:p>
        </p:txBody>
      </p:sp>
      <p:sp>
        <p:nvSpPr>
          <p:cNvPr id="115" name="Ellipse 114">
            <a:extLst>
              <a:ext uri="{FF2B5EF4-FFF2-40B4-BE49-F238E27FC236}">
                <a16:creationId xmlns:a16="http://schemas.microsoft.com/office/drawing/2014/main" id="{11AAB75C-7ABD-4EC2-B7C6-728E6130D935}"/>
              </a:ext>
            </a:extLst>
          </p:cNvPr>
          <p:cNvSpPr/>
          <p:nvPr/>
        </p:nvSpPr>
        <p:spPr>
          <a:xfrm>
            <a:off x="7760683" y="5144771"/>
            <a:ext cx="528603" cy="528603"/>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chemeClr val="tx2"/>
                </a:solidFill>
                <a:latin typeface="Source Code Pro" panose="020B0509030403020204" pitchFamily="49" charset="0"/>
                <a:ea typeface="Source Code Pro" panose="020B0509030403020204" pitchFamily="49" charset="0"/>
              </a:rPr>
              <a:t>4</a:t>
            </a:r>
            <a:endParaRPr lang="en-US" sz="3600" dirty="0">
              <a:solidFill>
                <a:schemeClr val="tx2"/>
              </a:solidFill>
              <a:latin typeface="Source Code Pro" panose="020B0509030403020204" pitchFamily="49" charset="0"/>
              <a:ea typeface="Source Code Pro" panose="020B0509030403020204" pitchFamily="49" charset="0"/>
            </a:endParaRPr>
          </a:p>
        </p:txBody>
      </p:sp>
      <p:sp>
        <p:nvSpPr>
          <p:cNvPr id="116" name="Freihandform 35">
            <a:extLst>
              <a:ext uri="{FF2B5EF4-FFF2-40B4-BE49-F238E27FC236}">
                <a16:creationId xmlns:a16="http://schemas.microsoft.com/office/drawing/2014/main" id="{C425DDCF-44DC-4C54-8A24-C8B461499ECD}"/>
              </a:ext>
            </a:extLst>
          </p:cNvPr>
          <p:cNvSpPr/>
          <p:nvPr/>
        </p:nvSpPr>
        <p:spPr>
          <a:xfrm>
            <a:off x="4865665" y="3810000"/>
            <a:ext cx="445386" cy="533844"/>
          </a:xfrm>
          <a:custGeom>
            <a:avLst/>
            <a:gdLst>
              <a:gd name="connsiteX0" fmla="*/ 2088506 w 2128090"/>
              <a:gd name="connsiteY0" fmla="*/ 2436988 h 2509923"/>
              <a:gd name="connsiteX1" fmla="*/ 1814186 w 2128090"/>
              <a:gd name="connsiteY1" fmla="*/ 1492108 h 2509923"/>
              <a:gd name="connsiteX2" fmla="*/ 2058026 w 2128090"/>
              <a:gd name="connsiteY2" fmla="*/ 196708 h 2509923"/>
              <a:gd name="connsiteX3" fmla="*/ 488306 w 2128090"/>
              <a:gd name="connsiteY3" fmla="*/ 82408 h 2509923"/>
              <a:gd name="connsiteX4" fmla="*/ 229226 w 2128090"/>
              <a:gd name="connsiteY4" fmla="*/ 958708 h 2509923"/>
              <a:gd name="connsiteX5" fmla="*/ 626 w 2128090"/>
              <a:gd name="connsiteY5" fmla="*/ 1293988 h 2509923"/>
              <a:gd name="connsiteX6" fmla="*/ 160646 w 2128090"/>
              <a:gd name="connsiteY6" fmla="*/ 1431148 h 2509923"/>
              <a:gd name="connsiteX7" fmla="*/ 137786 w 2128090"/>
              <a:gd name="connsiteY7" fmla="*/ 1560688 h 2509923"/>
              <a:gd name="connsiteX8" fmla="*/ 221606 w 2128090"/>
              <a:gd name="connsiteY8" fmla="*/ 1591168 h 2509923"/>
              <a:gd name="connsiteX9" fmla="*/ 145406 w 2128090"/>
              <a:gd name="connsiteY9" fmla="*/ 1674988 h 2509923"/>
              <a:gd name="connsiteX10" fmla="*/ 221606 w 2128090"/>
              <a:gd name="connsiteY10" fmla="*/ 1751188 h 2509923"/>
              <a:gd name="connsiteX11" fmla="*/ 198746 w 2128090"/>
              <a:gd name="connsiteY11" fmla="*/ 2002648 h 2509923"/>
              <a:gd name="connsiteX12" fmla="*/ 526406 w 2128090"/>
              <a:gd name="connsiteY12" fmla="*/ 2055988 h 2509923"/>
              <a:gd name="connsiteX13" fmla="*/ 808346 w 2128090"/>
              <a:gd name="connsiteY13" fmla="*/ 2223628 h 2509923"/>
              <a:gd name="connsiteX14" fmla="*/ 785486 w 2128090"/>
              <a:gd name="connsiteY14" fmla="*/ 2421748 h 2509923"/>
              <a:gd name="connsiteX15" fmla="*/ 2088506 w 2128090"/>
              <a:gd name="connsiteY15" fmla="*/ 2436988 h 2509923"/>
              <a:gd name="connsiteX0" fmla="*/ 2088506 w 2128090"/>
              <a:gd name="connsiteY0" fmla="*/ 2436988 h 2509923"/>
              <a:gd name="connsiteX1" fmla="*/ 1814186 w 2128090"/>
              <a:gd name="connsiteY1" fmla="*/ 1492108 h 2509923"/>
              <a:gd name="connsiteX2" fmla="*/ 2058026 w 2128090"/>
              <a:gd name="connsiteY2" fmla="*/ 196708 h 2509923"/>
              <a:gd name="connsiteX3" fmla="*/ 488306 w 2128090"/>
              <a:gd name="connsiteY3" fmla="*/ 82408 h 2509923"/>
              <a:gd name="connsiteX4" fmla="*/ 229226 w 2128090"/>
              <a:gd name="connsiteY4" fmla="*/ 958708 h 2509923"/>
              <a:gd name="connsiteX5" fmla="*/ 626 w 2128090"/>
              <a:gd name="connsiteY5" fmla="*/ 1293988 h 2509923"/>
              <a:gd name="connsiteX6" fmla="*/ 160646 w 2128090"/>
              <a:gd name="connsiteY6" fmla="*/ 1431148 h 2509923"/>
              <a:gd name="connsiteX7" fmla="*/ 137786 w 2128090"/>
              <a:gd name="connsiteY7" fmla="*/ 1560688 h 2509923"/>
              <a:gd name="connsiteX8" fmla="*/ 221606 w 2128090"/>
              <a:gd name="connsiteY8" fmla="*/ 1591168 h 2509923"/>
              <a:gd name="connsiteX9" fmla="*/ 145406 w 2128090"/>
              <a:gd name="connsiteY9" fmla="*/ 1674988 h 2509923"/>
              <a:gd name="connsiteX10" fmla="*/ 221606 w 2128090"/>
              <a:gd name="connsiteY10" fmla="*/ 1751188 h 2509923"/>
              <a:gd name="connsiteX11" fmla="*/ 198746 w 2128090"/>
              <a:gd name="connsiteY11" fmla="*/ 2002648 h 2509923"/>
              <a:gd name="connsiteX12" fmla="*/ 526406 w 2128090"/>
              <a:gd name="connsiteY12" fmla="*/ 2055988 h 2509923"/>
              <a:gd name="connsiteX13" fmla="*/ 808346 w 2128090"/>
              <a:gd name="connsiteY13" fmla="*/ 2223628 h 2509923"/>
              <a:gd name="connsiteX14" fmla="*/ 785486 w 2128090"/>
              <a:gd name="connsiteY14" fmla="*/ 2421748 h 2509923"/>
              <a:gd name="connsiteX15" fmla="*/ 2088506 w 2128090"/>
              <a:gd name="connsiteY15" fmla="*/ 2436988 h 2509923"/>
              <a:gd name="connsiteX0" fmla="*/ 2088506 w 2128090"/>
              <a:gd name="connsiteY0" fmla="*/ 2436988 h 2443671"/>
              <a:gd name="connsiteX1" fmla="*/ 1814186 w 2128090"/>
              <a:gd name="connsiteY1" fmla="*/ 1492108 h 2443671"/>
              <a:gd name="connsiteX2" fmla="*/ 2058026 w 2128090"/>
              <a:gd name="connsiteY2" fmla="*/ 196708 h 2443671"/>
              <a:gd name="connsiteX3" fmla="*/ 488306 w 2128090"/>
              <a:gd name="connsiteY3" fmla="*/ 82408 h 2443671"/>
              <a:gd name="connsiteX4" fmla="*/ 229226 w 2128090"/>
              <a:gd name="connsiteY4" fmla="*/ 958708 h 2443671"/>
              <a:gd name="connsiteX5" fmla="*/ 626 w 2128090"/>
              <a:gd name="connsiteY5" fmla="*/ 1293988 h 2443671"/>
              <a:gd name="connsiteX6" fmla="*/ 160646 w 2128090"/>
              <a:gd name="connsiteY6" fmla="*/ 1431148 h 2443671"/>
              <a:gd name="connsiteX7" fmla="*/ 137786 w 2128090"/>
              <a:gd name="connsiteY7" fmla="*/ 1560688 h 2443671"/>
              <a:gd name="connsiteX8" fmla="*/ 221606 w 2128090"/>
              <a:gd name="connsiteY8" fmla="*/ 1591168 h 2443671"/>
              <a:gd name="connsiteX9" fmla="*/ 145406 w 2128090"/>
              <a:gd name="connsiteY9" fmla="*/ 1674988 h 2443671"/>
              <a:gd name="connsiteX10" fmla="*/ 221606 w 2128090"/>
              <a:gd name="connsiteY10" fmla="*/ 1751188 h 2443671"/>
              <a:gd name="connsiteX11" fmla="*/ 198746 w 2128090"/>
              <a:gd name="connsiteY11" fmla="*/ 2002648 h 2443671"/>
              <a:gd name="connsiteX12" fmla="*/ 526406 w 2128090"/>
              <a:gd name="connsiteY12" fmla="*/ 2055988 h 2443671"/>
              <a:gd name="connsiteX13" fmla="*/ 808346 w 2128090"/>
              <a:gd name="connsiteY13" fmla="*/ 2223628 h 2443671"/>
              <a:gd name="connsiteX14" fmla="*/ 785486 w 2128090"/>
              <a:gd name="connsiteY14" fmla="*/ 2421748 h 2443671"/>
              <a:gd name="connsiteX15" fmla="*/ 2088506 w 2128090"/>
              <a:gd name="connsiteY15" fmla="*/ 2436988 h 2443671"/>
              <a:gd name="connsiteX0" fmla="*/ 2088506 w 2117159"/>
              <a:gd name="connsiteY0" fmla="*/ 2436988 h 2443671"/>
              <a:gd name="connsiteX1" fmla="*/ 1814186 w 2117159"/>
              <a:gd name="connsiteY1" fmla="*/ 1492108 h 2443671"/>
              <a:gd name="connsiteX2" fmla="*/ 2058026 w 2117159"/>
              <a:gd name="connsiteY2" fmla="*/ 196708 h 2443671"/>
              <a:gd name="connsiteX3" fmla="*/ 488306 w 2117159"/>
              <a:gd name="connsiteY3" fmla="*/ 82408 h 2443671"/>
              <a:gd name="connsiteX4" fmla="*/ 229226 w 2117159"/>
              <a:gd name="connsiteY4" fmla="*/ 958708 h 2443671"/>
              <a:gd name="connsiteX5" fmla="*/ 626 w 2117159"/>
              <a:gd name="connsiteY5" fmla="*/ 1293988 h 2443671"/>
              <a:gd name="connsiteX6" fmla="*/ 160646 w 2117159"/>
              <a:gd name="connsiteY6" fmla="*/ 1431148 h 2443671"/>
              <a:gd name="connsiteX7" fmla="*/ 137786 w 2117159"/>
              <a:gd name="connsiteY7" fmla="*/ 1560688 h 2443671"/>
              <a:gd name="connsiteX8" fmla="*/ 221606 w 2117159"/>
              <a:gd name="connsiteY8" fmla="*/ 1591168 h 2443671"/>
              <a:gd name="connsiteX9" fmla="*/ 145406 w 2117159"/>
              <a:gd name="connsiteY9" fmla="*/ 1674988 h 2443671"/>
              <a:gd name="connsiteX10" fmla="*/ 221606 w 2117159"/>
              <a:gd name="connsiteY10" fmla="*/ 1751188 h 2443671"/>
              <a:gd name="connsiteX11" fmla="*/ 198746 w 2117159"/>
              <a:gd name="connsiteY11" fmla="*/ 2002648 h 2443671"/>
              <a:gd name="connsiteX12" fmla="*/ 526406 w 2117159"/>
              <a:gd name="connsiteY12" fmla="*/ 2055988 h 2443671"/>
              <a:gd name="connsiteX13" fmla="*/ 808346 w 2117159"/>
              <a:gd name="connsiteY13" fmla="*/ 2223628 h 2443671"/>
              <a:gd name="connsiteX14" fmla="*/ 785486 w 2117159"/>
              <a:gd name="connsiteY14" fmla="*/ 2421748 h 2443671"/>
              <a:gd name="connsiteX15" fmla="*/ 2088506 w 2117159"/>
              <a:gd name="connsiteY15" fmla="*/ 2436988 h 2443671"/>
              <a:gd name="connsiteX0" fmla="*/ 2088506 w 2117159"/>
              <a:gd name="connsiteY0" fmla="*/ 2436988 h 2443671"/>
              <a:gd name="connsiteX1" fmla="*/ 1814186 w 2117159"/>
              <a:gd name="connsiteY1" fmla="*/ 1492108 h 2443671"/>
              <a:gd name="connsiteX2" fmla="*/ 2058026 w 2117159"/>
              <a:gd name="connsiteY2" fmla="*/ 196708 h 2443671"/>
              <a:gd name="connsiteX3" fmla="*/ 488306 w 2117159"/>
              <a:gd name="connsiteY3" fmla="*/ 82408 h 2443671"/>
              <a:gd name="connsiteX4" fmla="*/ 229226 w 2117159"/>
              <a:gd name="connsiteY4" fmla="*/ 958708 h 2443671"/>
              <a:gd name="connsiteX5" fmla="*/ 626 w 2117159"/>
              <a:gd name="connsiteY5" fmla="*/ 1293988 h 2443671"/>
              <a:gd name="connsiteX6" fmla="*/ 160646 w 2117159"/>
              <a:gd name="connsiteY6" fmla="*/ 1431148 h 2443671"/>
              <a:gd name="connsiteX7" fmla="*/ 137786 w 2117159"/>
              <a:gd name="connsiteY7" fmla="*/ 1560688 h 2443671"/>
              <a:gd name="connsiteX8" fmla="*/ 221606 w 2117159"/>
              <a:gd name="connsiteY8" fmla="*/ 1591168 h 2443671"/>
              <a:gd name="connsiteX9" fmla="*/ 145406 w 2117159"/>
              <a:gd name="connsiteY9" fmla="*/ 1674988 h 2443671"/>
              <a:gd name="connsiteX10" fmla="*/ 221606 w 2117159"/>
              <a:gd name="connsiteY10" fmla="*/ 1751188 h 2443671"/>
              <a:gd name="connsiteX11" fmla="*/ 198746 w 2117159"/>
              <a:gd name="connsiteY11" fmla="*/ 2002648 h 2443671"/>
              <a:gd name="connsiteX12" fmla="*/ 526406 w 2117159"/>
              <a:gd name="connsiteY12" fmla="*/ 2055988 h 2443671"/>
              <a:gd name="connsiteX13" fmla="*/ 808346 w 2117159"/>
              <a:gd name="connsiteY13" fmla="*/ 2223628 h 2443671"/>
              <a:gd name="connsiteX14" fmla="*/ 785486 w 2117159"/>
              <a:gd name="connsiteY14" fmla="*/ 2421748 h 2443671"/>
              <a:gd name="connsiteX15" fmla="*/ 2088506 w 2117159"/>
              <a:gd name="connsiteY15" fmla="*/ 2436988 h 2443671"/>
              <a:gd name="connsiteX0" fmla="*/ 2088506 w 2191377"/>
              <a:gd name="connsiteY0" fmla="*/ 2436988 h 2443671"/>
              <a:gd name="connsiteX1" fmla="*/ 1814186 w 2191377"/>
              <a:gd name="connsiteY1" fmla="*/ 1492108 h 2443671"/>
              <a:gd name="connsiteX2" fmla="*/ 2058026 w 2191377"/>
              <a:gd name="connsiteY2" fmla="*/ 196708 h 2443671"/>
              <a:gd name="connsiteX3" fmla="*/ 488306 w 2191377"/>
              <a:gd name="connsiteY3" fmla="*/ 82408 h 2443671"/>
              <a:gd name="connsiteX4" fmla="*/ 229226 w 2191377"/>
              <a:gd name="connsiteY4" fmla="*/ 958708 h 2443671"/>
              <a:gd name="connsiteX5" fmla="*/ 626 w 2191377"/>
              <a:gd name="connsiteY5" fmla="*/ 1293988 h 2443671"/>
              <a:gd name="connsiteX6" fmla="*/ 160646 w 2191377"/>
              <a:gd name="connsiteY6" fmla="*/ 1431148 h 2443671"/>
              <a:gd name="connsiteX7" fmla="*/ 137786 w 2191377"/>
              <a:gd name="connsiteY7" fmla="*/ 1560688 h 2443671"/>
              <a:gd name="connsiteX8" fmla="*/ 221606 w 2191377"/>
              <a:gd name="connsiteY8" fmla="*/ 1591168 h 2443671"/>
              <a:gd name="connsiteX9" fmla="*/ 145406 w 2191377"/>
              <a:gd name="connsiteY9" fmla="*/ 1674988 h 2443671"/>
              <a:gd name="connsiteX10" fmla="*/ 221606 w 2191377"/>
              <a:gd name="connsiteY10" fmla="*/ 1751188 h 2443671"/>
              <a:gd name="connsiteX11" fmla="*/ 198746 w 2191377"/>
              <a:gd name="connsiteY11" fmla="*/ 2002648 h 2443671"/>
              <a:gd name="connsiteX12" fmla="*/ 526406 w 2191377"/>
              <a:gd name="connsiteY12" fmla="*/ 2055988 h 2443671"/>
              <a:gd name="connsiteX13" fmla="*/ 808346 w 2191377"/>
              <a:gd name="connsiteY13" fmla="*/ 2223628 h 2443671"/>
              <a:gd name="connsiteX14" fmla="*/ 785486 w 2191377"/>
              <a:gd name="connsiteY14" fmla="*/ 2421748 h 2443671"/>
              <a:gd name="connsiteX15" fmla="*/ 2088506 w 2191377"/>
              <a:gd name="connsiteY15" fmla="*/ 2436988 h 2443671"/>
              <a:gd name="connsiteX0" fmla="*/ 2088506 w 2207998"/>
              <a:gd name="connsiteY0" fmla="*/ 2517591 h 2524274"/>
              <a:gd name="connsiteX1" fmla="*/ 1814186 w 2207998"/>
              <a:gd name="connsiteY1" fmla="*/ 1572711 h 2524274"/>
              <a:gd name="connsiteX2" fmla="*/ 2058026 w 2207998"/>
              <a:gd name="connsiteY2" fmla="*/ 277311 h 2524274"/>
              <a:gd name="connsiteX3" fmla="*/ 488306 w 2207998"/>
              <a:gd name="connsiteY3" fmla="*/ 163011 h 2524274"/>
              <a:gd name="connsiteX4" fmla="*/ 229226 w 2207998"/>
              <a:gd name="connsiteY4" fmla="*/ 1039311 h 2524274"/>
              <a:gd name="connsiteX5" fmla="*/ 626 w 2207998"/>
              <a:gd name="connsiteY5" fmla="*/ 1374591 h 2524274"/>
              <a:gd name="connsiteX6" fmla="*/ 160646 w 2207998"/>
              <a:gd name="connsiteY6" fmla="*/ 1511751 h 2524274"/>
              <a:gd name="connsiteX7" fmla="*/ 137786 w 2207998"/>
              <a:gd name="connsiteY7" fmla="*/ 1641291 h 2524274"/>
              <a:gd name="connsiteX8" fmla="*/ 221606 w 2207998"/>
              <a:gd name="connsiteY8" fmla="*/ 1671771 h 2524274"/>
              <a:gd name="connsiteX9" fmla="*/ 145406 w 2207998"/>
              <a:gd name="connsiteY9" fmla="*/ 1755591 h 2524274"/>
              <a:gd name="connsiteX10" fmla="*/ 221606 w 2207998"/>
              <a:gd name="connsiteY10" fmla="*/ 1831791 h 2524274"/>
              <a:gd name="connsiteX11" fmla="*/ 198746 w 2207998"/>
              <a:gd name="connsiteY11" fmla="*/ 2083251 h 2524274"/>
              <a:gd name="connsiteX12" fmla="*/ 526406 w 2207998"/>
              <a:gd name="connsiteY12" fmla="*/ 2136591 h 2524274"/>
              <a:gd name="connsiteX13" fmla="*/ 808346 w 2207998"/>
              <a:gd name="connsiteY13" fmla="*/ 2304231 h 2524274"/>
              <a:gd name="connsiteX14" fmla="*/ 785486 w 2207998"/>
              <a:gd name="connsiteY14" fmla="*/ 2502351 h 2524274"/>
              <a:gd name="connsiteX15" fmla="*/ 2088506 w 2207998"/>
              <a:gd name="connsiteY15" fmla="*/ 2517591 h 2524274"/>
              <a:gd name="connsiteX0" fmla="*/ 2088506 w 2207998"/>
              <a:gd name="connsiteY0" fmla="*/ 2582449 h 2589132"/>
              <a:gd name="connsiteX1" fmla="*/ 1814186 w 2207998"/>
              <a:gd name="connsiteY1" fmla="*/ 1637569 h 2589132"/>
              <a:gd name="connsiteX2" fmla="*/ 2058026 w 2207998"/>
              <a:gd name="connsiteY2" fmla="*/ 342169 h 2589132"/>
              <a:gd name="connsiteX3" fmla="*/ 488306 w 2207998"/>
              <a:gd name="connsiteY3" fmla="*/ 227869 h 2589132"/>
              <a:gd name="connsiteX4" fmla="*/ 229226 w 2207998"/>
              <a:gd name="connsiteY4" fmla="*/ 1104169 h 2589132"/>
              <a:gd name="connsiteX5" fmla="*/ 626 w 2207998"/>
              <a:gd name="connsiteY5" fmla="*/ 1439449 h 2589132"/>
              <a:gd name="connsiteX6" fmla="*/ 160646 w 2207998"/>
              <a:gd name="connsiteY6" fmla="*/ 1576609 h 2589132"/>
              <a:gd name="connsiteX7" fmla="*/ 137786 w 2207998"/>
              <a:gd name="connsiteY7" fmla="*/ 1706149 h 2589132"/>
              <a:gd name="connsiteX8" fmla="*/ 221606 w 2207998"/>
              <a:gd name="connsiteY8" fmla="*/ 1736629 h 2589132"/>
              <a:gd name="connsiteX9" fmla="*/ 145406 w 2207998"/>
              <a:gd name="connsiteY9" fmla="*/ 1820449 h 2589132"/>
              <a:gd name="connsiteX10" fmla="*/ 221606 w 2207998"/>
              <a:gd name="connsiteY10" fmla="*/ 1896649 h 2589132"/>
              <a:gd name="connsiteX11" fmla="*/ 198746 w 2207998"/>
              <a:gd name="connsiteY11" fmla="*/ 2148109 h 2589132"/>
              <a:gd name="connsiteX12" fmla="*/ 526406 w 2207998"/>
              <a:gd name="connsiteY12" fmla="*/ 2201449 h 2589132"/>
              <a:gd name="connsiteX13" fmla="*/ 808346 w 2207998"/>
              <a:gd name="connsiteY13" fmla="*/ 2369089 h 2589132"/>
              <a:gd name="connsiteX14" fmla="*/ 785486 w 2207998"/>
              <a:gd name="connsiteY14" fmla="*/ 2567209 h 2589132"/>
              <a:gd name="connsiteX15" fmla="*/ 2088506 w 2207998"/>
              <a:gd name="connsiteY15" fmla="*/ 2582449 h 2589132"/>
              <a:gd name="connsiteX0" fmla="*/ 2088506 w 2188613"/>
              <a:gd name="connsiteY0" fmla="*/ 2513194 h 2519877"/>
              <a:gd name="connsiteX1" fmla="*/ 1814186 w 2188613"/>
              <a:gd name="connsiteY1" fmla="*/ 1568314 h 2519877"/>
              <a:gd name="connsiteX2" fmla="*/ 2058026 w 2188613"/>
              <a:gd name="connsiteY2" fmla="*/ 272914 h 2519877"/>
              <a:gd name="connsiteX3" fmla="*/ 526406 w 2188613"/>
              <a:gd name="connsiteY3" fmla="*/ 158614 h 2519877"/>
              <a:gd name="connsiteX4" fmla="*/ 229226 w 2188613"/>
              <a:gd name="connsiteY4" fmla="*/ 1034914 h 2519877"/>
              <a:gd name="connsiteX5" fmla="*/ 626 w 2188613"/>
              <a:gd name="connsiteY5" fmla="*/ 1370194 h 2519877"/>
              <a:gd name="connsiteX6" fmla="*/ 160646 w 2188613"/>
              <a:gd name="connsiteY6" fmla="*/ 1507354 h 2519877"/>
              <a:gd name="connsiteX7" fmla="*/ 137786 w 2188613"/>
              <a:gd name="connsiteY7" fmla="*/ 1636894 h 2519877"/>
              <a:gd name="connsiteX8" fmla="*/ 221606 w 2188613"/>
              <a:gd name="connsiteY8" fmla="*/ 1667374 h 2519877"/>
              <a:gd name="connsiteX9" fmla="*/ 145406 w 2188613"/>
              <a:gd name="connsiteY9" fmla="*/ 1751194 h 2519877"/>
              <a:gd name="connsiteX10" fmla="*/ 221606 w 2188613"/>
              <a:gd name="connsiteY10" fmla="*/ 1827394 h 2519877"/>
              <a:gd name="connsiteX11" fmla="*/ 198746 w 2188613"/>
              <a:gd name="connsiteY11" fmla="*/ 2078854 h 2519877"/>
              <a:gd name="connsiteX12" fmla="*/ 526406 w 2188613"/>
              <a:gd name="connsiteY12" fmla="*/ 2132194 h 2519877"/>
              <a:gd name="connsiteX13" fmla="*/ 808346 w 2188613"/>
              <a:gd name="connsiteY13" fmla="*/ 2299834 h 2519877"/>
              <a:gd name="connsiteX14" fmla="*/ 785486 w 2188613"/>
              <a:gd name="connsiteY14" fmla="*/ 2497954 h 2519877"/>
              <a:gd name="connsiteX15" fmla="*/ 2088506 w 2188613"/>
              <a:gd name="connsiteY15" fmla="*/ 2513194 h 2519877"/>
              <a:gd name="connsiteX0" fmla="*/ 2088506 w 2188613"/>
              <a:gd name="connsiteY0" fmla="*/ 2533313 h 2539996"/>
              <a:gd name="connsiteX1" fmla="*/ 1814186 w 2188613"/>
              <a:gd name="connsiteY1" fmla="*/ 1588433 h 2539996"/>
              <a:gd name="connsiteX2" fmla="*/ 2058026 w 2188613"/>
              <a:gd name="connsiteY2" fmla="*/ 293033 h 2539996"/>
              <a:gd name="connsiteX3" fmla="*/ 526406 w 2188613"/>
              <a:gd name="connsiteY3" fmla="*/ 178733 h 2539996"/>
              <a:gd name="connsiteX4" fmla="*/ 229226 w 2188613"/>
              <a:gd name="connsiteY4" fmla="*/ 1055033 h 2539996"/>
              <a:gd name="connsiteX5" fmla="*/ 626 w 2188613"/>
              <a:gd name="connsiteY5" fmla="*/ 1390313 h 2539996"/>
              <a:gd name="connsiteX6" fmla="*/ 160646 w 2188613"/>
              <a:gd name="connsiteY6" fmla="*/ 1527473 h 2539996"/>
              <a:gd name="connsiteX7" fmla="*/ 137786 w 2188613"/>
              <a:gd name="connsiteY7" fmla="*/ 1657013 h 2539996"/>
              <a:gd name="connsiteX8" fmla="*/ 221606 w 2188613"/>
              <a:gd name="connsiteY8" fmla="*/ 1687493 h 2539996"/>
              <a:gd name="connsiteX9" fmla="*/ 145406 w 2188613"/>
              <a:gd name="connsiteY9" fmla="*/ 1771313 h 2539996"/>
              <a:gd name="connsiteX10" fmla="*/ 221606 w 2188613"/>
              <a:gd name="connsiteY10" fmla="*/ 1847513 h 2539996"/>
              <a:gd name="connsiteX11" fmla="*/ 198746 w 2188613"/>
              <a:gd name="connsiteY11" fmla="*/ 2098973 h 2539996"/>
              <a:gd name="connsiteX12" fmla="*/ 526406 w 2188613"/>
              <a:gd name="connsiteY12" fmla="*/ 2152313 h 2539996"/>
              <a:gd name="connsiteX13" fmla="*/ 808346 w 2188613"/>
              <a:gd name="connsiteY13" fmla="*/ 2319953 h 2539996"/>
              <a:gd name="connsiteX14" fmla="*/ 785486 w 2188613"/>
              <a:gd name="connsiteY14" fmla="*/ 2518073 h 2539996"/>
              <a:gd name="connsiteX15" fmla="*/ 2088506 w 2188613"/>
              <a:gd name="connsiteY15" fmla="*/ 2533313 h 2539996"/>
              <a:gd name="connsiteX0" fmla="*/ 2088506 w 2205223"/>
              <a:gd name="connsiteY0" fmla="*/ 2587691 h 2594374"/>
              <a:gd name="connsiteX1" fmla="*/ 1814186 w 2205223"/>
              <a:gd name="connsiteY1" fmla="*/ 1642811 h 2594374"/>
              <a:gd name="connsiteX2" fmla="*/ 2058026 w 2205223"/>
              <a:gd name="connsiteY2" fmla="*/ 347411 h 2594374"/>
              <a:gd name="connsiteX3" fmla="*/ 526406 w 2205223"/>
              <a:gd name="connsiteY3" fmla="*/ 233111 h 2594374"/>
              <a:gd name="connsiteX4" fmla="*/ 229226 w 2205223"/>
              <a:gd name="connsiteY4" fmla="*/ 1109411 h 2594374"/>
              <a:gd name="connsiteX5" fmla="*/ 626 w 2205223"/>
              <a:gd name="connsiteY5" fmla="*/ 1444691 h 2594374"/>
              <a:gd name="connsiteX6" fmla="*/ 160646 w 2205223"/>
              <a:gd name="connsiteY6" fmla="*/ 1581851 h 2594374"/>
              <a:gd name="connsiteX7" fmla="*/ 137786 w 2205223"/>
              <a:gd name="connsiteY7" fmla="*/ 1711391 h 2594374"/>
              <a:gd name="connsiteX8" fmla="*/ 221606 w 2205223"/>
              <a:gd name="connsiteY8" fmla="*/ 1741871 h 2594374"/>
              <a:gd name="connsiteX9" fmla="*/ 145406 w 2205223"/>
              <a:gd name="connsiteY9" fmla="*/ 1825691 h 2594374"/>
              <a:gd name="connsiteX10" fmla="*/ 221606 w 2205223"/>
              <a:gd name="connsiteY10" fmla="*/ 1901891 h 2594374"/>
              <a:gd name="connsiteX11" fmla="*/ 198746 w 2205223"/>
              <a:gd name="connsiteY11" fmla="*/ 2153351 h 2594374"/>
              <a:gd name="connsiteX12" fmla="*/ 526406 w 2205223"/>
              <a:gd name="connsiteY12" fmla="*/ 2206691 h 2594374"/>
              <a:gd name="connsiteX13" fmla="*/ 808346 w 2205223"/>
              <a:gd name="connsiteY13" fmla="*/ 2374331 h 2594374"/>
              <a:gd name="connsiteX14" fmla="*/ 785486 w 2205223"/>
              <a:gd name="connsiteY14" fmla="*/ 2572451 h 2594374"/>
              <a:gd name="connsiteX15" fmla="*/ 2088506 w 2205223"/>
              <a:gd name="connsiteY15" fmla="*/ 2587691 h 2594374"/>
              <a:gd name="connsiteX0" fmla="*/ 2088506 w 2205223"/>
              <a:gd name="connsiteY0" fmla="*/ 2587691 h 2594374"/>
              <a:gd name="connsiteX1" fmla="*/ 1814186 w 2205223"/>
              <a:gd name="connsiteY1" fmla="*/ 1642811 h 2594374"/>
              <a:gd name="connsiteX2" fmla="*/ 2058026 w 2205223"/>
              <a:gd name="connsiteY2" fmla="*/ 347411 h 2594374"/>
              <a:gd name="connsiteX3" fmla="*/ 526406 w 2205223"/>
              <a:gd name="connsiteY3" fmla="*/ 233111 h 2594374"/>
              <a:gd name="connsiteX4" fmla="*/ 229226 w 2205223"/>
              <a:gd name="connsiteY4" fmla="*/ 1109411 h 2594374"/>
              <a:gd name="connsiteX5" fmla="*/ 626 w 2205223"/>
              <a:gd name="connsiteY5" fmla="*/ 1444691 h 2594374"/>
              <a:gd name="connsiteX6" fmla="*/ 160646 w 2205223"/>
              <a:gd name="connsiteY6" fmla="*/ 1581851 h 2594374"/>
              <a:gd name="connsiteX7" fmla="*/ 137786 w 2205223"/>
              <a:gd name="connsiteY7" fmla="*/ 1711391 h 2594374"/>
              <a:gd name="connsiteX8" fmla="*/ 221606 w 2205223"/>
              <a:gd name="connsiteY8" fmla="*/ 1741871 h 2594374"/>
              <a:gd name="connsiteX9" fmla="*/ 145406 w 2205223"/>
              <a:gd name="connsiteY9" fmla="*/ 1825691 h 2594374"/>
              <a:gd name="connsiteX10" fmla="*/ 221606 w 2205223"/>
              <a:gd name="connsiteY10" fmla="*/ 1901891 h 2594374"/>
              <a:gd name="connsiteX11" fmla="*/ 198746 w 2205223"/>
              <a:gd name="connsiteY11" fmla="*/ 2153351 h 2594374"/>
              <a:gd name="connsiteX12" fmla="*/ 526406 w 2205223"/>
              <a:gd name="connsiteY12" fmla="*/ 2206691 h 2594374"/>
              <a:gd name="connsiteX13" fmla="*/ 808346 w 2205223"/>
              <a:gd name="connsiteY13" fmla="*/ 2374331 h 2594374"/>
              <a:gd name="connsiteX14" fmla="*/ 785486 w 2205223"/>
              <a:gd name="connsiteY14" fmla="*/ 2572451 h 2594374"/>
              <a:gd name="connsiteX15" fmla="*/ 2088506 w 2205223"/>
              <a:gd name="connsiteY15" fmla="*/ 2587691 h 2594374"/>
              <a:gd name="connsiteX0" fmla="*/ 2088506 w 2205223"/>
              <a:gd name="connsiteY0" fmla="*/ 2587691 h 2594374"/>
              <a:gd name="connsiteX1" fmla="*/ 1814186 w 2205223"/>
              <a:gd name="connsiteY1" fmla="*/ 1642811 h 2594374"/>
              <a:gd name="connsiteX2" fmla="*/ 2058026 w 2205223"/>
              <a:gd name="connsiteY2" fmla="*/ 347411 h 2594374"/>
              <a:gd name="connsiteX3" fmla="*/ 526406 w 2205223"/>
              <a:gd name="connsiteY3" fmla="*/ 233111 h 2594374"/>
              <a:gd name="connsiteX4" fmla="*/ 229226 w 2205223"/>
              <a:gd name="connsiteY4" fmla="*/ 1109411 h 2594374"/>
              <a:gd name="connsiteX5" fmla="*/ 626 w 2205223"/>
              <a:gd name="connsiteY5" fmla="*/ 1444691 h 2594374"/>
              <a:gd name="connsiteX6" fmla="*/ 160646 w 2205223"/>
              <a:gd name="connsiteY6" fmla="*/ 1581851 h 2594374"/>
              <a:gd name="connsiteX7" fmla="*/ 137786 w 2205223"/>
              <a:gd name="connsiteY7" fmla="*/ 1711391 h 2594374"/>
              <a:gd name="connsiteX8" fmla="*/ 221606 w 2205223"/>
              <a:gd name="connsiteY8" fmla="*/ 1741871 h 2594374"/>
              <a:gd name="connsiteX9" fmla="*/ 145406 w 2205223"/>
              <a:gd name="connsiteY9" fmla="*/ 1825691 h 2594374"/>
              <a:gd name="connsiteX10" fmla="*/ 221606 w 2205223"/>
              <a:gd name="connsiteY10" fmla="*/ 1901891 h 2594374"/>
              <a:gd name="connsiteX11" fmla="*/ 198746 w 2205223"/>
              <a:gd name="connsiteY11" fmla="*/ 2153351 h 2594374"/>
              <a:gd name="connsiteX12" fmla="*/ 526406 w 2205223"/>
              <a:gd name="connsiteY12" fmla="*/ 2206691 h 2594374"/>
              <a:gd name="connsiteX13" fmla="*/ 808346 w 2205223"/>
              <a:gd name="connsiteY13" fmla="*/ 2374331 h 2594374"/>
              <a:gd name="connsiteX14" fmla="*/ 785486 w 2205223"/>
              <a:gd name="connsiteY14" fmla="*/ 2572451 h 2594374"/>
              <a:gd name="connsiteX15" fmla="*/ 2088506 w 2205223"/>
              <a:gd name="connsiteY15" fmla="*/ 2587691 h 2594374"/>
              <a:gd name="connsiteX0" fmla="*/ 2088506 w 2205223"/>
              <a:gd name="connsiteY0" fmla="*/ 2587691 h 2594374"/>
              <a:gd name="connsiteX1" fmla="*/ 1814186 w 2205223"/>
              <a:gd name="connsiteY1" fmla="*/ 1642811 h 2594374"/>
              <a:gd name="connsiteX2" fmla="*/ 2058026 w 2205223"/>
              <a:gd name="connsiteY2" fmla="*/ 347411 h 2594374"/>
              <a:gd name="connsiteX3" fmla="*/ 526406 w 2205223"/>
              <a:gd name="connsiteY3" fmla="*/ 233111 h 2594374"/>
              <a:gd name="connsiteX4" fmla="*/ 229226 w 2205223"/>
              <a:gd name="connsiteY4" fmla="*/ 1109411 h 2594374"/>
              <a:gd name="connsiteX5" fmla="*/ 626 w 2205223"/>
              <a:gd name="connsiteY5" fmla="*/ 1444691 h 2594374"/>
              <a:gd name="connsiteX6" fmla="*/ 160646 w 2205223"/>
              <a:gd name="connsiteY6" fmla="*/ 1581851 h 2594374"/>
              <a:gd name="connsiteX7" fmla="*/ 137786 w 2205223"/>
              <a:gd name="connsiteY7" fmla="*/ 1711391 h 2594374"/>
              <a:gd name="connsiteX8" fmla="*/ 221606 w 2205223"/>
              <a:gd name="connsiteY8" fmla="*/ 1741871 h 2594374"/>
              <a:gd name="connsiteX9" fmla="*/ 145406 w 2205223"/>
              <a:gd name="connsiteY9" fmla="*/ 1825691 h 2594374"/>
              <a:gd name="connsiteX10" fmla="*/ 221606 w 2205223"/>
              <a:gd name="connsiteY10" fmla="*/ 1901891 h 2594374"/>
              <a:gd name="connsiteX11" fmla="*/ 198746 w 2205223"/>
              <a:gd name="connsiteY11" fmla="*/ 2153351 h 2594374"/>
              <a:gd name="connsiteX12" fmla="*/ 526406 w 2205223"/>
              <a:gd name="connsiteY12" fmla="*/ 2206691 h 2594374"/>
              <a:gd name="connsiteX13" fmla="*/ 808346 w 2205223"/>
              <a:gd name="connsiteY13" fmla="*/ 2374331 h 2594374"/>
              <a:gd name="connsiteX14" fmla="*/ 785486 w 2205223"/>
              <a:gd name="connsiteY14" fmla="*/ 2572451 h 2594374"/>
              <a:gd name="connsiteX15" fmla="*/ 2088506 w 2205223"/>
              <a:gd name="connsiteY15" fmla="*/ 2587691 h 2594374"/>
              <a:gd name="connsiteX0" fmla="*/ 2088506 w 2205223"/>
              <a:gd name="connsiteY0" fmla="*/ 2584576 h 2591259"/>
              <a:gd name="connsiteX1" fmla="*/ 1814186 w 2205223"/>
              <a:gd name="connsiteY1" fmla="*/ 1639696 h 2591259"/>
              <a:gd name="connsiteX2" fmla="*/ 2058026 w 2205223"/>
              <a:gd name="connsiteY2" fmla="*/ 344296 h 2591259"/>
              <a:gd name="connsiteX3" fmla="*/ 526406 w 2205223"/>
              <a:gd name="connsiteY3" fmla="*/ 229996 h 2591259"/>
              <a:gd name="connsiteX4" fmla="*/ 229226 w 2205223"/>
              <a:gd name="connsiteY4" fmla="*/ 1106296 h 2591259"/>
              <a:gd name="connsiteX5" fmla="*/ 626 w 2205223"/>
              <a:gd name="connsiteY5" fmla="*/ 1441576 h 2591259"/>
              <a:gd name="connsiteX6" fmla="*/ 160646 w 2205223"/>
              <a:gd name="connsiteY6" fmla="*/ 1578736 h 2591259"/>
              <a:gd name="connsiteX7" fmla="*/ 137786 w 2205223"/>
              <a:gd name="connsiteY7" fmla="*/ 1708276 h 2591259"/>
              <a:gd name="connsiteX8" fmla="*/ 221606 w 2205223"/>
              <a:gd name="connsiteY8" fmla="*/ 1738756 h 2591259"/>
              <a:gd name="connsiteX9" fmla="*/ 145406 w 2205223"/>
              <a:gd name="connsiteY9" fmla="*/ 1822576 h 2591259"/>
              <a:gd name="connsiteX10" fmla="*/ 221606 w 2205223"/>
              <a:gd name="connsiteY10" fmla="*/ 1898776 h 2591259"/>
              <a:gd name="connsiteX11" fmla="*/ 198746 w 2205223"/>
              <a:gd name="connsiteY11" fmla="*/ 2150236 h 2591259"/>
              <a:gd name="connsiteX12" fmla="*/ 526406 w 2205223"/>
              <a:gd name="connsiteY12" fmla="*/ 2203576 h 2591259"/>
              <a:gd name="connsiteX13" fmla="*/ 808346 w 2205223"/>
              <a:gd name="connsiteY13" fmla="*/ 2371216 h 2591259"/>
              <a:gd name="connsiteX14" fmla="*/ 785486 w 2205223"/>
              <a:gd name="connsiteY14" fmla="*/ 2569336 h 2591259"/>
              <a:gd name="connsiteX15" fmla="*/ 2088506 w 2205223"/>
              <a:gd name="connsiteY15" fmla="*/ 2584576 h 2591259"/>
              <a:gd name="connsiteX0" fmla="*/ 2088506 w 2205223"/>
              <a:gd name="connsiteY0" fmla="*/ 2584576 h 2591259"/>
              <a:gd name="connsiteX1" fmla="*/ 1814186 w 2205223"/>
              <a:gd name="connsiteY1" fmla="*/ 1639696 h 2591259"/>
              <a:gd name="connsiteX2" fmla="*/ 2058026 w 2205223"/>
              <a:gd name="connsiteY2" fmla="*/ 344296 h 2591259"/>
              <a:gd name="connsiteX3" fmla="*/ 526406 w 2205223"/>
              <a:gd name="connsiteY3" fmla="*/ 229996 h 2591259"/>
              <a:gd name="connsiteX4" fmla="*/ 229226 w 2205223"/>
              <a:gd name="connsiteY4" fmla="*/ 1106296 h 2591259"/>
              <a:gd name="connsiteX5" fmla="*/ 626 w 2205223"/>
              <a:gd name="connsiteY5" fmla="*/ 1441576 h 2591259"/>
              <a:gd name="connsiteX6" fmla="*/ 160646 w 2205223"/>
              <a:gd name="connsiteY6" fmla="*/ 1578736 h 2591259"/>
              <a:gd name="connsiteX7" fmla="*/ 137786 w 2205223"/>
              <a:gd name="connsiteY7" fmla="*/ 1708276 h 2591259"/>
              <a:gd name="connsiteX8" fmla="*/ 221606 w 2205223"/>
              <a:gd name="connsiteY8" fmla="*/ 1738756 h 2591259"/>
              <a:gd name="connsiteX9" fmla="*/ 145406 w 2205223"/>
              <a:gd name="connsiteY9" fmla="*/ 1822576 h 2591259"/>
              <a:gd name="connsiteX10" fmla="*/ 221606 w 2205223"/>
              <a:gd name="connsiteY10" fmla="*/ 1898776 h 2591259"/>
              <a:gd name="connsiteX11" fmla="*/ 198746 w 2205223"/>
              <a:gd name="connsiteY11" fmla="*/ 2150236 h 2591259"/>
              <a:gd name="connsiteX12" fmla="*/ 526406 w 2205223"/>
              <a:gd name="connsiteY12" fmla="*/ 2203576 h 2591259"/>
              <a:gd name="connsiteX13" fmla="*/ 808346 w 2205223"/>
              <a:gd name="connsiteY13" fmla="*/ 2371216 h 2591259"/>
              <a:gd name="connsiteX14" fmla="*/ 785486 w 2205223"/>
              <a:gd name="connsiteY14" fmla="*/ 2569336 h 2591259"/>
              <a:gd name="connsiteX15" fmla="*/ 2088506 w 2205223"/>
              <a:gd name="connsiteY15" fmla="*/ 2584576 h 2591259"/>
              <a:gd name="connsiteX0" fmla="*/ 2103699 w 2220416"/>
              <a:gd name="connsiteY0" fmla="*/ 2584576 h 2591259"/>
              <a:gd name="connsiteX1" fmla="*/ 1829379 w 2220416"/>
              <a:gd name="connsiteY1" fmla="*/ 1639696 h 2591259"/>
              <a:gd name="connsiteX2" fmla="*/ 2073219 w 2220416"/>
              <a:gd name="connsiteY2" fmla="*/ 344296 h 2591259"/>
              <a:gd name="connsiteX3" fmla="*/ 541599 w 2220416"/>
              <a:gd name="connsiteY3" fmla="*/ 229996 h 2591259"/>
              <a:gd name="connsiteX4" fmla="*/ 244419 w 2220416"/>
              <a:gd name="connsiteY4" fmla="*/ 1106296 h 2591259"/>
              <a:gd name="connsiteX5" fmla="*/ 579 w 2220416"/>
              <a:gd name="connsiteY5" fmla="*/ 1464436 h 2591259"/>
              <a:gd name="connsiteX6" fmla="*/ 175839 w 2220416"/>
              <a:gd name="connsiteY6" fmla="*/ 1578736 h 2591259"/>
              <a:gd name="connsiteX7" fmla="*/ 152979 w 2220416"/>
              <a:gd name="connsiteY7" fmla="*/ 1708276 h 2591259"/>
              <a:gd name="connsiteX8" fmla="*/ 236799 w 2220416"/>
              <a:gd name="connsiteY8" fmla="*/ 1738756 h 2591259"/>
              <a:gd name="connsiteX9" fmla="*/ 160599 w 2220416"/>
              <a:gd name="connsiteY9" fmla="*/ 1822576 h 2591259"/>
              <a:gd name="connsiteX10" fmla="*/ 236799 w 2220416"/>
              <a:gd name="connsiteY10" fmla="*/ 1898776 h 2591259"/>
              <a:gd name="connsiteX11" fmla="*/ 213939 w 2220416"/>
              <a:gd name="connsiteY11" fmla="*/ 2150236 h 2591259"/>
              <a:gd name="connsiteX12" fmla="*/ 541599 w 2220416"/>
              <a:gd name="connsiteY12" fmla="*/ 2203576 h 2591259"/>
              <a:gd name="connsiteX13" fmla="*/ 823539 w 2220416"/>
              <a:gd name="connsiteY13" fmla="*/ 2371216 h 2591259"/>
              <a:gd name="connsiteX14" fmla="*/ 800679 w 2220416"/>
              <a:gd name="connsiteY14" fmla="*/ 2569336 h 2591259"/>
              <a:gd name="connsiteX15" fmla="*/ 2103699 w 2220416"/>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52464 w 2219901"/>
              <a:gd name="connsiteY7" fmla="*/ 1708276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52464 w 2219901"/>
              <a:gd name="connsiteY7" fmla="*/ 1708276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52464 w 2219901"/>
              <a:gd name="connsiteY7" fmla="*/ 1708276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84576"/>
              <a:gd name="connsiteX1" fmla="*/ 1828864 w 2219901"/>
              <a:gd name="connsiteY1" fmla="*/ 1639696 h 2584576"/>
              <a:gd name="connsiteX2" fmla="*/ 2072704 w 2219901"/>
              <a:gd name="connsiteY2" fmla="*/ 344296 h 2584576"/>
              <a:gd name="connsiteX3" fmla="*/ 541084 w 2219901"/>
              <a:gd name="connsiteY3" fmla="*/ 229996 h 2584576"/>
              <a:gd name="connsiteX4" fmla="*/ 243904 w 2219901"/>
              <a:gd name="connsiteY4" fmla="*/ 1106296 h 2584576"/>
              <a:gd name="connsiteX5" fmla="*/ 64 w 2219901"/>
              <a:gd name="connsiteY5" fmla="*/ 1464436 h 2584576"/>
              <a:gd name="connsiteX6" fmla="*/ 175324 w 2219901"/>
              <a:gd name="connsiteY6" fmla="*/ 1578736 h 2584576"/>
              <a:gd name="connsiteX7" fmla="*/ 133414 w 2219901"/>
              <a:gd name="connsiteY7" fmla="*/ 1705895 h 2584576"/>
              <a:gd name="connsiteX8" fmla="*/ 233903 w 2219901"/>
              <a:gd name="connsiteY8" fmla="*/ 1736375 h 2584576"/>
              <a:gd name="connsiteX9" fmla="*/ 160084 w 2219901"/>
              <a:gd name="connsiteY9" fmla="*/ 1822576 h 2584576"/>
              <a:gd name="connsiteX10" fmla="*/ 236284 w 2219901"/>
              <a:gd name="connsiteY10" fmla="*/ 1898776 h 2584576"/>
              <a:gd name="connsiteX11" fmla="*/ 211042 w 2219901"/>
              <a:gd name="connsiteY11" fmla="*/ 2138330 h 2584576"/>
              <a:gd name="connsiteX12" fmla="*/ 780161 w 2219901"/>
              <a:gd name="connsiteY12" fmla="*/ 2321210 h 2584576"/>
              <a:gd name="connsiteX13" fmla="*/ 800164 w 2219901"/>
              <a:gd name="connsiteY13" fmla="*/ 2569336 h 2584576"/>
              <a:gd name="connsiteX14" fmla="*/ 2103184 w 2219901"/>
              <a:gd name="connsiteY14" fmla="*/ 2584576 h 2584576"/>
              <a:gd name="connsiteX0" fmla="*/ 2103184 w 2219901"/>
              <a:gd name="connsiteY0" fmla="*/ 2584576 h 2584576"/>
              <a:gd name="connsiteX1" fmla="*/ 1828864 w 2219901"/>
              <a:gd name="connsiteY1" fmla="*/ 1639696 h 2584576"/>
              <a:gd name="connsiteX2" fmla="*/ 2072704 w 2219901"/>
              <a:gd name="connsiteY2" fmla="*/ 344296 h 2584576"/>
              <a:gd name="connsiteX3" fmla="*/ 541084 w 2219901"/>
              <a:gd name="connsiteY3" fmla="*/ 229996 h 2584576"/>
              <a:gd name="connsiteX4" fmla="*/ 243904 w 2219901"/>
              <a:gd name="connsiteY4" fmla="*/ 1106296 h 2584576"/>
              <a:gd name="connsiteX5" fmla="*/ 64 w 2219901"/>
              <a:gd name="connsiteY5" fmla="*/ 1464436 h 2584576"/>
              <a:gd name="connsiteX6" fmla="*/ 175324 w 2219901"/>
              <a:gd name="connsiteY6" fmla="*/ 1578736 h 2584576"/>
              <a:gd name="connsiteX7" fmla="*/ 133414 w 2219901"/>
              <a:gd name="connsiteY7" fmla="*/ 1705895 h 2584576"/>
              <a:gd name="connsiteX8" fmla="*/ 233903 w 2219901"/>
              <a:gd name="connsiteY8" fmla="*/ 1736375 h 2584576"/>
              <a:gd name="connsiteX9" fmla="*/ 160084 w 2219901"/>
              <a:gd name="connsiteY9" fmla="*/ 1822576 h 2584576"/>
              <a:gd name="connsiteX10" fmla="*/ 236284 w 2219901"/>
              <a:gd name="connsiteY10" fmla="*/ 1898776 h 2584576"/>
              <a:gd name="connsiteX11" fmla="*/ 211042 w 2219901"/>
              <a:gd name="connsiteY11" fmla="*/ 2138330 h 2584576"/>
              <a:gd name="connsiteX12" fmla="*/ 780161 w 2219901"/>
              <a:gd name="connsiteY12" fmla="*/ 2321210 h 2584576"/>
              <a:gd name="connsiteX13" fmla="*/ 800164 w 2219901"/>
              <a:gd name="connsiteY13" fmla="*/ 2569336 h 2584576"/>
              <a:gd name="connsiteX14" fmla="*/ 2103184 w 2219901"/>
              <a:gd name="connsiteY14" fmla="*/ 2584576 h 2584576"/>
              <a:gd name="connsiteX0" fmla="*/ 2103184 w 2219901"/>
              <a:gd name="connsiteY0" fmla="*/ 2584576 h 2660776"/>
              <a:gd name="connsiteX1" fmla="*/ 1828864 w 2219901"/>
              <a:gd name="connsiteY1" fmla="*/ 1639696 h 2660776"/>
              <a:gd name="connsiteX2" fmla="*/ 2072704 w 2219901"/>
              <a:gd name="connsiteY2" fmla="*/ 344296 h 2660776"/>
              <a:gd name="connsiteX3" fmla="*/ 541084 w 2219901"/>
              <a:gd name="connsiteY3" fmla="*/ 229996 h 2660776"/>
              <a:gd name="connsiteX4" fmla="*/ 243904 w 2219901"/>
              <a:gd name="connsiteY4" fmla="*/ 1106296 h 2660776"/>
              <a:gd name="connsiteX5" fmla="*/ 64 w 2219901"/>
              <a:gd name="connsiteY5" fmla="*/ 1464436 h 2660776"/>
              <a:gd name="connsiteX6" fmla="*/ 175324 w 2219901"/>
              <a:gd name="connsiteY6" fmla="*/ 1578736 h 2660776"/>
              <a:gd name="connsiteX7" fmla="*/ 133414 w 2219901"/>
              <a:gd name="connsiteY7" fmla="*/ 1705895 h 2660776"/>
              <a:gd name="connsiteX8" fmla="*/ 233903 w 2219901"/>
              <a:gd name="connsiteY8" fmla="*/ 1736375 h 2660776"/>
              <a:gd name="connsiteX9" fmla="*/ 160084 w 2219901"/>
              <a:gd name="connsiteY9" fmla="*/ 1822576 h 2660776"/>
              <a:gd name="connsiteX10" fmla="*/ 236284 w 2219901"/>
              <a:gd name="connsiteY10" fmla="*/ 1898776 h 2660776"/>
              <a:gd name="connsiteX11" fmla="*/ 211042 w 2219901"/>
              <a:gd name="connsiteY11" fmla="*/ 2138330 h 2660776"/>
              <a:gd name="connsiteX12" fmla="*/ 780161 w 2219901"/>
              <a:gd name="connsiteY12" fmla="*/ 2321210 h 2660776"/>
              <a:gd name="connsiteX13" fmla="*/ 891604 w 2219901"/>
              <a:gd name="connsiteY13" fmla="*/ 2660776 h 266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19901" h="2660776">
                <a:moveTo>
                  <a:pt x="2103184" y="2584576"/>
                </a:moveTo>
                <a:cubicBezTo>
                  <a:pt x="1840294" y="2079116"/>
                  <a:pt x="1833944" y="2013076"/>
                  <a:pt x="1828864" y="1639696"/>
                </a:cubicBezTo>
                <a:cubicBezTo>
                  <a:pt x="2258124" y="1372996"/>
                  <a:pt x="2325434" y="762126"/>
                  <a:pt x="2072704" y="344296"/>
                </a:cubicBezTo>
                <a:cubicBezTo>
                  <a:pt x="1819974" y="-73534"/>
                  <a:pt x="891604" y="-110364"/>
                  <a:pt x="541084" y="229996"/>
                </a:cubicBezTo>
                <a:cubicBezTo>
                  <a:pt x="190564" y="570356"/>
                  <a:pt x="301054" y="927226"/>
                  <a:pt x="243904" y="1106296"/>
                </a:cubicBezTo>
                <a:cubicBezTo>
                  <a:pt x="163894" y="1315846"/>
                  <a:pt x="-3746" y="1408556"/>
                  <a:pt x="64" y="1464436"/>
                </a:cubicBezTo>
                <a:cubicBezTo>
                  <a:pt x="3874" y="1520316"/>
                  <a:pt x="149924" y="1538096"/>
                  <a:pt x="175324" y="1578736"/>
                </a:cubicBezTo>
                <a:cubicBezTo>
                  <a:pt x="184055" y="1640807"/>
                  <a:pt x="123651" y="1679622"/>
                  <a:pt x="133414" y="1705895"/>
                </a:cubicBezTo>
                <a:cubicBezTo>
                  <a:pt x="143177" y="1732168"/>
                  <a:pt x="196120" y="1728835"/>
                  <a:pt x="233903" y="1736375"/>
                </a:cubicBezTo>
                <a:cubicBezTo>
                  <a:pt x="216917" y="1767729"/>
                  <a:pt x="159687" y="1795509"/>
                  <a:pt x="160084" y="1822576"/>
                </a:cubicBezTo>
                <a:cubicBezTo>
                  <a:pt x="160481" y="1849643"/>
                  <a:pt x="227791" y="1846150"/>
                  <a:pt x="236284" y="1898776"/>
                </a:cubicBezTo>
                <a:cubicBezTo>
                  <a:pt x="244777" y="1951402"/>
                  <a:pt x="170402" y="2051255"/>
                  <a:pt x="211042" y="2138330"/>
                </a:cubicBezTo>
                <a:cubicBezTo>
                  <a:pt x="251682" y="2225405"/>
                  <a:pt x="617680" y="2189846"/>
                  <a:pt x="780161" y="2321210"/>
                </a:cubicBezTo>
                <a:cubicBezTo>
                  <a:pt x="849772" y="2404950"/>
                  <a:pt x="789210" y="2475436"/>
                  <a:pt x="891604" y="2660776"/>
                </a:cubicBezTo>
              </a:path>
            </a:pathLst>
          </a:custGeom>
          <a:solidFill>
            <a:srgbClr val="FFDF7F"/>
          </a:solidFill>
          <a:ln w="38100">
            <a:solidFill>
              <a:srgbClr val="E6A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350" dirty="0">
              <a:solidFill>
                <a:prstClr val="white"/>
              </a:solidFill>
              <a:latin typeface="Calibri"/>
            </a:endParaRPr>
          </a:p>
        </p:txBody>
      </p:sp>
      <p:sp>
        <p:nvSpPr>
          <p:cNvPr id="124" name="Geschweifte Klammer rechts 123">
            <a:extLst>
              <a:ext uri="{FF2B5EF4-FFF2-40B4-BE49-F238E27FC236}">
                <a16:creationId xmlns:a16="http://schemas.microsoft.com/office/drawing/2014/main" id="{12569DD0-B81A-4A09-99BC-351657B7B9DA}"/>
              </a:ext>
            </a:extLst>
          </p:cNvPr>
          <p:cNvSpPr/>
          <p:nvPr/>
        </p:nvSpPr>
        <p:spPr>
          <a:xfrm rot="5400000">
            <a:off x="5462767" y="4362778"/>
            <a:ext cx="216001" cy="1050448"/>
          </a:xfrm>
          <a:prstGeom prst="rightBrace">
            <a:avLst>
              <a:gd name="adj1" fmla="val 31966"/>
              <a:gd name="adj2" fmla="val 50000"/>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Geschweifte Klammer rechts 124">
            <a:extLst>
              <a:ext uri="{FF2B5EF4-FFF2-40B4-BE49-F238E27FC236}">
                <a16:creationId xmlns:a16="http://schemas.microsoft.com/office/drawing/2014/main" id="{00234086-D841-4BCD-B6C5-110CB14DD26A}"/>
              </a:ext>
            </a:extLst>
          </p:cNvPr>
          <p:cNvSpPr/>
          <p:nvPr/>
        </p:nvSpPr>
        <p:spPr>
          <a:xfrm rot="5400000">
            <a:off x="6672730" y="4362779"/>
            <a:ext cx="216001" cy="1050448"/>
          </a:xfrm>
          <a:prstGeom prst="rightBrace">
            <a:avLst>
              <a:gd name="adj1" fmla="val 31966"/>
              <a:gd name="adj2" fmla="val 50000"/>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6" name="Geschweifte Klammer rechts 125">
            <a:extLst>
              <a:ext uri="{FF2B5EF4-FFF2-40B4-BE49-F238E27FC236}">
                <a16:creationId xmlns:a16="http://schemas.microsoft.com/office/drawing/2014/main" id="{8C1720E4-5843-4AC5-A926-78200C122241}"/>
              </a:ext>
            </a:extLst>
          </p:cNvPr>
          <p:cNvSpPr/>
          <p:nvPr/>
        </p:nvSpPr>
        <p:spPr>
          <a:xfrm rot="5400000">
            <a:off x="7892506" y="4352967"/>
            <a:ext cx="216001" cy="1070076"/>
          </a:xfrm>
          <a:prstGeom prst="rightBrace">
            <a:avLst>
              <a:gd name="adj1" fmla="val 31966"/>
              <a:gd name="adj2" fmla="val 50000"/>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7" name="Geschweifte Klammer rechts 126">
            <a:extLst>
              <a:ext uri="{FF2B5EF4-FFF2-40B4-BE49-F238E27FC236}">
                <a16:creationId xmlns:a16="http://schemas.microsoft.com/office/drawing/2014/main" id="{9BE227AE-4464-4638-B740-E78DEF70800D}"/>
              </a:ext>
            </a:extLst>
          </p:cNvPr>
          <p:cNvSpPr/>
          <p:nvPr/>
        </p:nvSpPr>
        <p:spPr>
          <a:xfrm rot="5400000">
            <a:off x="4270949" y="4362779"/>
            <a:ext cx="216001" cy="1050448"/>
          </a:xfrm>
          <a:prstGeom prst="rightBrace">
            <a:avLst>
              <a:gd name="adj1" fmla="val 31966"/>
              <a:gd name="adj2" fmla="val 50000"/>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5" name="Rechteck 134">
            <a:extLst>
              <a:ext uri="{FF2B5EF4-FFF2-40B4-BE49-F238E27FC236}">
                <a16:creationId xmlns:a16="http://schemas.microsoft.com/office/drawing/2014/main" id="{B0FBAB71-B8FF-484D-ABA7-F158877C616F}"/>
              </a:ext>
            </a:extLst>
          </p:cNvPr>
          <p:cNvSpPr/>
          <p:nvPr/>
        </p:nvSpPr>
        <p:spPr>
          <a:xfrm>
            <a:off x="8450148" y="4733170"/>
            <a:ext cx="511404" cy="215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Gerader Verbinder 135">
            <a:extLst>
              <a:ext uri="{FF2B5EF4-FFF2-40B4-BE49-F238E27FC236}">
                <a16:creationId xmlns:a16="http://schemas.microsoft.com/office/drawing/2014/main" id="{18334385-2F81-4866-945C-EA6B9D9CA902}"/>
              </a:ext>
            </a:extLst>
          </p:cNvPr>
          <p:cNvCxnSpPr>
            <a:cxnSpLocks/>
          </p:cNvCxnSpPr>
          <p:nvPr/>
        </p:nvCxnSpPr>
        <p:spPr>
          <a:xfrm>
            <a:off x="8515350" y="4888002"/>
            <a:ext cx="276225" cy="0"/>
          </a:xfrm>
          <a:prstGeom prst="line">
            <a:avLst/>
          </a:prstGeom>
          <a:ln w="254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139" name="Gruppieren 138">
            <a:extLst>
              <a:ext uri="{FF2B5EF4-FFF2-40B4-BE49-F238E27FC236}">
                <a16:creationId xmlns:a16="http://schemas.microsoft.com/office/drawing/2014/main" id="{815DB071-F885-4457-A061-30DBD08CF433}"/>
              </a:ext>
            </a:extLst>
          </p:cNvPr>
          <p:cNvGrpSpPr/>
          <p:nvPr/>
        </p:nvGrpSpPr>
        <p:grpSpPr>
          <a:xfrm rot="10800000">
            <a:off x="3552458" y="4774492"/>
            <a:ext cx="511404" cy="215994"/>
            <a:chOff x="8602548" y="4380832"/>
            <a:chExt cx="511404" cy="215994"/>
          </a:xfrm>
        </p:grpSpPr>
        <p:sp>
          <p:nvSpPr>
            <p:cNvPr id="137" name="Rechteck 136">
              <a:extLst>
                <a:ext uri="{FF2B5EF4-FFF2-40B4-BE49-F238E27FC236}">
                  <a16:creationId xmlns:a16="http://schemas.microsoft.com/office/drawing/2014/main" id="{D52CF9FD-1981-4A1E-85B5-D8FA210080DC}"/>
                </a:ext>
              </a:extLst>
            </p:cNvPr>
            <p:cNvSpPr/>
            <p:nvPr/>
          </p:nvSpPr>
          <p:spPr>
            <a:xfrm>
              <a:off x="8602548" y="4380832"/>
              <a:ext cx="511404" cy="215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Gerader Verbinder 137">
              <a:extLst>
                <a:ext uri="{FF2B5EF4-FFF2-40B4-BE49-F238E27FC236}">
                  <a16:creationId xmlns:a16="http://schemas.microsoft.com/office/drawing/2014/main" id="{F83B2CDC-699E-4970-8035-2313706B485F}"/>
                </a:ext>
              </a:extLst>
            </p:cNvPr>
            <p:cNvCxnSpPr>
              <a:cxnSpLocks/>
            </p:cNvCxnSpPr>
            <p:nvPr/>
          </p:nvCxnSpPr>
          <p:spPr>
            <a:xfrm>
              <a:off x="8667750" y="4478514"/>
              <a:ext cx="276225" cy="0"/>
            </a:xfrm>
            <a:prstGeom prst="line">
              <a:avLst/>
            </a:prstGeom>
            <a:ln w="25400">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grpSp>
      <p:cxnSp>
        <p:nvCxnSpPr>
          <p:cNvPr id="143" name="Gerade Verbindung mit Pfeil 142">
            <a:extLst>
              <a:ext uri="{FF2B5EF4-FFF2-40B4-BE49-F238E27FC236}">
                <a16:creationId xmlns:a16="http://schemas.microsoft.com/office/drawing/2014/main" id="{41A536DD-AEF8-4738-933B-0BD70BECF2F8}"/>
              </a:ext>
            </a:extLst>
          </p:cNvPr>
          <p:cNvCxnSpPr>
            <a:cxnSpLocks/>
          </p:cNvCxnSpPr>
          <p:nvPr/>
        </p:nvCxnSpPr>
        <p:spPr>
          <a:xfrm>
            <a:off x="5216906" y="4614127"/>
            <a:ext cx="225957" cy="506659"/>
          </a:xfrm>
          <a:prstGeom prst="straightConnector1">
            <a:avLst/>
          </a:prstGeom>
          <a:noFill/>
          <a:ln w="76200">
            <a:solidFill>
              <a:schemeClr val="accent5"/>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40" name="Ellipse 139">
            <a:extLst>
              <a:ext uri="{FF2B5EF4-FFF2-40B4-BE49-F238E27FC236}">
                <a16:creationId xmlns:a16="http://schemas.microsoft.com/office/drawing/2014/main" id="{0877590A-A352-4EDF-BD4A-174D56E0C287}"/>
              </a:ext>
            </a:extLst>
          </p:cNvPr>
          <p:cNvSpPr/>
          <p:nvPr/>
        </p:nvSpPr>
        <p:spPr>
          <a:xfrm>
            <a:off x="5092158" y="4460804"/>
            <a:ext cx="168470" cy="168470"/>
          </a:xfrm>
          <a:prstGeom prst="ellipse">
            <a:avLst/>
          </a:prstGeom>
          <a:solidFill>
            <a:srgbClr val="FFDF7F"/>
          </a:solidFill>
          <a:ln w="38100">
            <a:solidFill>
              <a:srgbClr val="E6A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350">
              <a:solidFill>
                <a:prstClr val="white"/>
              </a:solidFill>
              <a:latin typeface="Calibri"/>
            </a:endParaRPr>
          </a:p>
        </p:txBody>
      </p:sp>
      <p:cxnSp>
        <p:nvCxnSpPr>
          <p:cNvPr id="149" name="Gerader Verbinder 148">
            <a:extLst>
              <a:ext uri="{FF2B5EF4-FFF2-40B4-BE49-F238E27FC236}">
                <a16:creationId xmlns:a16="http://schemas.microsoft.com/office/drawing/2014/main" id="{8C4167B2-A41C-4616-B453-DC13C6A14B85}"/>
              </a:ext>
            </a:extLst>
          </p:cNvPr>
          <p:cNvCxnSpPr>
            <a:cxnSpLocks/>
          </p:cNvCxnSpPr>
          <p:nvPr/>
        </p:nvCxnSpPr>
        <p:spPr>
          <a:xfrm flipV="1">
            <a:off x="7385860" y="4456333"/>
            <a:ext cx="0" cy="216000"/>
          </a:xfrm>
          <a:prstGeom prst="line">
            <a:avLst/>
          </a:prstGeom>
          <a:ln w="101600"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cxnSp>
        <p:nvCxnSpPr>
          <p:cNvPr id="150" name="Gerader Verbinder 149">
            <a:extLst>
              <a:ext uri="{FF2B5EF4-FFF2-40B4-BE49-F238E27FC236}">
                <a16:creationId xmlns:a16="http://schemas.microsoft.com/office/drawing/2014/main" id="{04601A16-A064-4BF1-97A9-41F476DA31B8}"/>
              </a:ext>
            </a:extLst>
          </p:cNvPr>
          <p:cNvCxnSpPr>
            <a:cxnSpLocks/>
          </p:cNvCxnSpPr>
          <p:nvPr/>
        </p:nvCxnSpPr>
        <p:spPr>
          <a:xfrm flipV="1">
            <a:off x="6179129" y="4456333"/>
            <a:ext cx="0" cy="216000"/>
          </a:xfrm>
          <a:prstGeom prst="line">
            <a:avLst/>
          </a:prstGeom>
          <a:ln w="101600"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cxnSp>
        <p:nvCxnSpPr>
          <p:cNvPr id="152" name="Gerader Verbinder 151">
            <a:extLst>
              <a:ext uri="{FF2B5EF4-FFF2-40B4-BE49-F238E27FC236}">
                <a16:creationId xmlns:a16="http://schemas.microsoft.com/office/drawing/2014/main" id="{10AEE1B1-24DA-44F2-9FBC-423FB3D97EAC}"/>
              </a:ext>
            </a:extLst>
          </p:cNvPr>
          <p:cNvCxnSpPr>
            <a:cxnSpLocks/>
          </p:cNvCxnSpPr>
          <p:nvPr/>
        </p:nvCxnSpPr>
        <p:spPr>
          <a:xfrm flipV="1">
            <a:off x="7385860" y="4456333"/>
            <a:ext cx="0" cy="216000"/>
          </a:xfrm>
          <a:prstGeom prst="line">
            <a:avLst/>
          </a:prstGeom>
          <a:ln w="50800"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cxnSp>
      <p:cxnSp>
        <p:nvCxnSpPr>
          <p:cNvPr id="153" name="Gerader Verbinder 152">
            <a:extLst>
              <a:ext uri="{FF2B5EF4-FFF2-40B4-BE49-F238E27FC236}">
                <a16:creationId xmlns:a16="http://schemas.microsoft.com/office/drawing/2014/main" id="{5CC6D4A0-D02E-4355-869F-8D05ACFA2AEC}"/>
              </a:ext>
            </a:extLst>
          </p:cNvPr>
          <p:cNvCxnSpPr>
            <a:cxnSpLocks/>
          </p:cNvCxnSpPr>
          <p:nvPr/>
        </p:nvCxnSpPr>
        <p:spPr>
          <a:xfrm flipV="1">
            <a:off x="6179129" y="4456333"/>
            <a:ext cx="0" cy="216000"/>
          </a:xfrm>
          <a:prstGeom prst="line">
            <a:avLst/>
          </a:prstGeom>
          <a:ln w="50800"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cxnSp>
      <p:cxnSp>
        <p:nvCxnSpPr>
          <p:cNvPr id="166" name="Gerader Verbinder 165">
            <a:extLst>
              <a:ext uri="{FF2B5EF4-FFF2-40B4-BE49-F238E27FC236}">
                <a16:creationId xmlns:a16="http://schemas.microsoft.com/office/drawing/2014/main" id="{DEC4D4C8-7E5B-4147-9D00-7D16A9B2531B}"/>
              </a:ext>
            </a:extLst>
          </p:cNvPr>
          <p:cNvCxnSpPr>
            <a:cxnSpLocks/>
          </p:cNvCxnSpPr>
          <p:nvPr/>
        </p:nvCxnSpPr>
        <p:spPr>
          <a:xfrm flipV="1">
            <a:off x="4969165" y="4456333"/>
            <a:ext cx="0" cy="216000"/>
          </a:xfrm>
          <a:prstGeom prst="line">
            <a:avLst/>
          </a:prstGeom>
          <a:ln w="101600"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cxnSp>
        <p:nvCxnSpPr>
          <p:cNvPr id="167" name="Gerader Verbinder 166">
            <a:extLst>
              <a:ext uri="{FF2B5EF4-FFF2-40B4-BE49-F238E27FC236}">
                <a16:creationId xmlns:a16="http://schemas.microsoft.com/office/drawing/2014/main" id="{D2DC436F-9A7E-436C-A541-F0A6713A2910}"/>
              </a:ext>
            </a:extLst>
          </p:cNvPr>
          <p:cNvCxnSpPr>
            <a:cxnSpLocks/>
          </p:cNvCxnSpPr>
          <p:nvPr/>
        </p:nvCxnSpPr>
        <p:spPr>
          <a:xfrm flipV="1">
            <a:off x="4969165" y="4456333"/>
            <a:ext cx="0" cy="216000"/>
          </a:xfrm>
          <a:prstGeom prst="line">
            <a:avLst/>
          </a:prstGeom>
          <a:ln w="50800"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cxnSp>
      <p:grpSp>
        <p:nvGrpSpPr>
          <p:cNvPr id="168" name="Gruppieren 167">
            <a:extLst>
              <a:ext uri="{FF2B5EF4-FFF2-40B4-BE49-F238E27FC236}">
                <a16:creationId xmlns:a16="http://schemas.microsoft.com/office/drawing/2014/main" id="{C9AFF6B7-A8D4-4D9F-A66F-1317BF58240C}"/>
              </a:ext>
            </a:extLst>
          </p:cNvPr>
          <p:cNvGrpSpPr/>
          <p:nvPr/>
        </p:nvGrpSpPr>
        <p:grpSpPr>
          <a:xfrm>
            <a:off x="1144963" y="4294467"/>
            <a:ext cx="1552956" cy="700926"/>
            <a:chOff x="9605515" y="4083272"/>
            <a:chExt cx="1813483" cy="818516"/>
          </a:xfrm>
        </p:grpSpPr>
        <p:sp>
          <p:nvSpPr>
            <p:cNvPr id="169" name="Rechteck 41">
              <a:extLst>
                <a:ext uri="{FF2B5EF4-FFF2-40B4-BE49-F238E27FC236}">
                  <a16:creationId xmlns:a16="http://schemas.microsoft.com/office/drawing/2014/main" id="{B2AAFC72-A863-4A27-8B7F-C2E0B9A55864}"/>
                </a:ext>
              </a:extLst>
            </p:cNvPr>
            <p:cNvSpPr/>
            <p:nvPr/>
          </p:nvSpPr>
          <p:spPr>
            <a:xfrm>
              <a:off x="9605515" y="4083272"/>
              <a:ext cx="840864" cy="818516"/>
            </a:xfrm>
            <a:prstGeom prst="rect">
              <a:avLst/>
            </a:prstGeom>
            <a:solidFill>
              <a:srgbClr val="00A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5200" dirty="0">
                  <a:solidFill>
                    <a:srgbClr val="CCEEEC"/>
                  </a:solidFill>
                  <a:latin typeface="Source Sans Pro Black" panose="020B0803030403020204" pitchFamily="34" charset="0"/>
                  <a:ea typeface="Source Sans Pro Black" panose="020B0803030403020204" pitchFamily="34" charset="0"/>
                </a:rPr>
                <a:t>A</a:t>
              </a:r>
            </a:p>
          </p:txBody>
        </p:sp>
        <p:sp>
          <p:nvSpPr>
            <p:cNvPr id="170" name="Grafik 4" descr="Tabelle mit einfarbiger Füllung">
              <a:extLst>
                <a:ext uri="{FF2B5EF4-FFF2-40B4-BE49-F238E27FC236}">
                  <a16:creationId xmlns:a16="http://schemas.microsoft.com/office/drawing/2014/main" id="{47B647FC-F130-40D9-A6DB-A8206BA0F1C5}"/>
                </a:ext>
              </a:extLst>
            </p:cNvPr>
            <p:cNvSpPr/>
            <p:nvPr/>
          </p:nvSpPr>
          <p:spPr>
            <a:xfrm>
              <a:off x="10440875" y="4083274"/>
              <a:ext cx="978123" cy="818513"/>
            </a:xfrm>
            <a:custGeom>
              <a:avLst/>
              <a:gdLst>
                <a:gd name="connsiteX0" fmla="*/ 704850 w 762000"/>
                <a:gd name="connsiteY0" fmla="*/ 171450 h 533400"/>
                <a:gd name="connsiteX1" fmla="*/ 514350 w 762000"/>
                <a:gd name="connsiteY1" fmla="*/ 171450 h 533400"/>
                <a:gd name="connsiteX2" fmla="*/ 514350 w 762000"/>
                <a:gd name="connsiteY2" fmla="*/ 57150 h 533400"/>
                <a:gd name="connsiteX3" fmla="*/ 704850 w 762000"/>
                <a:gd name="connsiteY3" fmla="*/ 57150 h 533400"/>
                <a:gd name="connsiteX4" fmla="*/ 704850 w 762000"/>
                <a:gd name="connsiteY4" fmla="*/ 171450 h 533400"/>
                <a:gd name="connsiteX5" fmla="*/ 704850 w 762000"/>
                <a:gd name="connsiteY5" fmla="*/ 323850 h 533400"/>
                <a:gd name="connsiteX6" fmla="*/ 514350 w 762000"/>
                <a:gd name="connsiteY6" fmla="*/ 323850 h 533400"/>
                <a:gd name="connsiteX7" fmla="*/ 514350 w 762000"/>
                <a:gd name="connsiteY7" fmla="*/ 209550 h 533400"/>
                <a:gd name="connsiteX8" fmla="*/ 704850 w 762000"/>
                <a:gd name="connsiteY8" fmla="*/ 209550 h 533400"/>
                <a:gd name="connsiteX9" fmla="*/ 704850 w 762000"/>
                <a:gd name="connsiteY9" fmla="*/ 323850 h 533400"/>
                <a:gd name="connsiteX10" fmla="*/ 704850 w 762000"/>
                <a:gd name="connsiteY10" fmla="*/ 476250 h 533400"/>
                <a:gd name="connsiteX11" fmla="*/ 514350 w 762000"/>
                <a:gd name="connsiteY11" fmla="*/ 476250 h 533400"/>
                <a:gd name="connsiteX12" fmla="*/ 514350 w 762000"/>
                <a:gd name="connsiteY12" fmla="*/ 361950 h 533400"/>
                <a:gd name="connsiteX13" fmla="*/ 704850 w 762000"/>
                <a:gd name="connsiteY13" fmla="*/ 361950 h 533400"/>
                <a:gd name="connsiteX14" fmla="*/ 704850 w 762000"/>
                <a:gd name="connsiteY14" fmla="*/ 476250 h 533400"/>
                <a:gd name="connsiteX15" fmla="*/ 285750 w 762000"/>
                <a:gd name="connsiteY15" fmla="*/ 476250 h 533400"/>
                <a:gd name="connsiteX16" fmla="*/ 285750 w 762000"/>
                <a:gd name="connsiteY16" fmla="*/ 361950 h 533400"/>
                <a:gd name="connsiteX17" fmla="*/ 476250 w 762000"/>
                <a:gd name="connsiteY17" fmla="*/ 361950 h 533400"/>
                <a:gd name="connsiteX18" fmla="*/ 476250 w 762000"/>
                <a:gd name="connsiteY18" fmla="*/ 476250 h 533400"/>
                <a:gd name="connsiteX19" fmla="*/ 285750 w 762000"/>
                <a:gd name="connsiteY19" fmla="*/ 476250 h 533400"/>
                <a:gd name="connsiteX20" fmla="*/ 57150 w 762000"/>
                <a:gd name="connsiteY20" fmla="*/ 476250 h 533400"/>
                <a:gd name="connsiteX21" fmla="*/ 57150 w 762000"/>
                <a:gd name="connsiteY21" fmla="*/ 361950 h 533400"/>
                <a:gd name="connsiteX22" fmla="*/ 247650 w 762000"/>
                <a:gd name="connsiteY22" fmla="*/ 361950 h 533400"/>
                <a:gd name="connsiteX23" fmla="*/ 247650 w 762000"/>
                <a:gd name="connsiteY23" fmla="*/ 476250 h 533400"/>
                <a:gd name="connsiteX24" fmla="*/ 57150 w 762000"/>
                <a:gd name="connsiteY24" fmla="*/ 476250 h 533400"/>
                <a:gd name="connsiteX25" fmla="*/ 57150 w 762000"/>
                <a:gd name="connsiteY25" fmla="*/ 209550 h 533400"/>
                <a:gd name="connsiteX26" fmla="*/ 247650 w 762000"/>
                <a:gd name="connsiteY26" fmla="*/ 209550 h 533400"/>
                <a:gd name="connsiteX27" fmla="*/ 247650 w 762000"/>
                <a:gd name="connsiteY27" fmla="*/ 323850 h 533400"/>
                <a:gd name="connsiteX28" fmla="*/ 57150 w 762000"/>
                <a:gd name="connsiteY28" fmla="*/ 323850 h 533400"/>
                <a:gd name="connsiteX29" fmla="*/ 57150 w 762000"/>
                <a:gd name="connsiteY29" fmla="*/ 209550 h 533400"/>
                <a:gd name="connsiteX30" fmla="*/ 57150 w 762000"/>
                <a:gd name="connsiteY30" fmla="*/ 57150 h 533400"/>
                <a:gd name="connsiteX31" fmla="*/ 247650 w 762000"/>
                <a:gd name="connsiteY31" fmla="*/ 57150 h 533400"/>
                <a:gd name="connsiteX32" fmla="*/ 247650 w 762000"/>
                <a:gd name="connsiteY32" fmla="*/ 171450 h 533400"/>
                <a:gd name="connsiteX33" fmla="*/ 57150 w 762000"/>
                <a:gd name="connsiteY33" fmla="*/ 171450 h 533400"/>
                <a:gd name="connsiteX34" fmla="*/ 57150 w 762000"/>
                <a:gd name="connsiteY34" fmla="*/ 57150 h 533400"/>
                <a:gd name="connsiteX35" fmla="*/ 476250 w 762000"/>
                <a:gd name="connsiteY35" fmla="*/ 209550 h 533400"/>
                <a:gd name="connsiteX36" fmla="*/ 476250 w 762000"/>
                <a:gd name="connsiteY36" fmla="*/ 323850 h 533400"/>
                <a:gd name="connsiteX37" fmla="*/ 285750 w 762000"/>
                <a:gd name="connsiteY37" fmla="*/ 323850 h 533400"/>
                <a:gd name="connsiteX38" fmla="*/ 285750 w 762000"/>
                <a:gd name="connsiteY38" fmla="*/ 209550 h 533400"/>
                <a:gd name="connsiteX39" fmla="*/ 476250 w 762000"/>
                <a:gd name="connsiteY39" fmla="*/ 209550 h 533400"/>
                <a:gd name="connsiteX40" fmla="*/ 476250 w 762000"/>
                <a:gd name="connsiteY40" fmla="*/ 57150 h 533400"/>
                <a:gd name="connsiteX41" fmla="*/ 476250 w 762000"/>
                <a:gd name="connsiteY41" fmla="*/ 171450 h 533400"/>
                <a:gd name="connsiteX42" fmla="*/ 285750 w 762000"/>
                <a:gd name="connsiteY42" fmla="*/ 171450 h 533400"/>
                <a:gd name="connsiteX43" fmla="*/ 285750 w 762000"/>
                <a:gd name="connsiteY43" fmla="*/ 57150 h 533400"/>
                <a:gd name="connsiteX44" fmla="*/ 476250 w 762000"/>
                <a:gd name="connsiteY44" fmla="*/ 57150 h 533400"/>
                <a:gd name="connsiteX45" fmla="*/ 0 w 762000"/>
                <a:gd name="connsiteY45" fmla="*/ 0 h 533400"/>
                <a:gd name="connsiteX46" fmla="*/ 0 w 762000"/>
                <a:gd name="connsiteY46" fmla="*/ 533400 h 533400"/>
                <a:gd name="connsiteX47" fmla="*/ 762000 w 762000"/>
                <a:gd name="connsiteY47" fmla="*/ 533400 h 533400"/>
                <a:gd name="connsiteX48" fmla="*/ 762000 w 762000"/>
                <a:gd name="connsiteY48" fmla="*/ 0 h 533400"/>
                <a:gd name="connsiteX49" fmla="*/ 0 w 762000"/>
                <a:gd name="connsiteY49"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762000" h="533400">
                  <a:moveTo>
                    <a:pt x="704850" y="171450"/>
                  </a:moveTo>
                  <a:lnTo>
                    <a:pt x="514350" y="171450"/>
                  </a:lnTo>
                  <a:lnTo>
                    <a:pt x="514350" y="57150"/>
                  </a:lnTo>
                  <a:lnTo>
                    <a:pt x="704850" y="57150"/>
                  </a:lnTo>
                  <a:lnTo>
                    <a:pt x="704850" y="171450"/>
                  </a:lnTo>
                  <a:close/>
                  <a:moveTo>
                    <a:pt x="704850" y="323850"/>
                  </a:moveTo>
                  <a:lnTo>
                    <a:pt x="514350" y="323850"/>
                  </a:lnTo>
                  <a:lnTo>
                    <a:pt x="514350" y="209550"/>
                  </a:lnTo>
                  <a:lnTo>
                    <a:pt x="704850" y="209550"/>
                  </a:lnTo>
                  <a:lnTo>
                    <a:pt x="704850" y="323850"/>
                  </a:lnTo>
                  <a:close/>
                  <a:moveTo>
                    <a:pt x="704850" y="476250"/>
                  </a:moveTo>
                  <a:lnTo>
                    <a:pt x="514350" y="476250"/>
                  </a:lnTo>
                  <a:lnTo>
                    <a:pt x="514350" y="361950"/>
                  </a:lnTo>
                  <a:lnTo>
                    <a:pt x="704850" y="361950"/>
                  </a:lnTo>
                  <a:lnTo>
                    <a:pt x="704850" y="476250"/>
                  </a:lnTo>
                  <a:close/>
                  <a:moveTo>
                    <a:pt x="285750" y="476250"/>
                  </a:moveTo>
                  <a:lnTo>
                    <a:pt x="285750" y="361950"/>
                  </a:lnTo>
                  <a:lnTo>
                    <a:pt x="476250" y="361950"/>
                  </a:lnTo>
                  <a:lnTo>
                    <a:pt x="476250" y="476250"/>
                  </a:lnTo>
                  <a:lnTo>
                    <a:pt x="285750" y="476250"/>
                  </a:lnTo>
                  <a:close/>
                  <a:moveTo>
                    <a:pt x="57150" y="476250"/>
                  </a:moveTo>
                  <a:lnTo>
                    <a:pt x="57150" y="361950"/>
                  </a:lnTo>
                  <a:lnTo>
                    <a:pt x="247650" y="361950"/>
                  </a:lnTo>
                  <a:lnTo>
                    <a:pt x="247650" y="476250"/>
                  </a:lnTo>
                  <a:lnTo>
                    <a:pt x="57150" y="476250"/>
                  </a:lnTo>
                  <a:close/>
                  <a:moveTo>
                    <a:pt x="57150" y="209550"/>
                  </a:moveTo>
                  <a:lnTo>
                    <a:pt x="247650" y="209550"/>
                  </a:lnTo>
                  <a:lnTo>
                    <a:pt x="247650" y="323850"/>
                  </a:lnTo>
                  <a:lnTo>
                    <a:pt x="57150" y="323850"/>
                  </a:lnTo>
                  <a:lnTo>
                    <a:pt x="57150" y="209550"/>
                  </a:lnTo>
                  <a:close/>
                  <a:moveTo>
                    <a:pt x="57150" y="57150"/>
                  </a:moveTo>
                  <a:lnTo>
                    <a:pt x="247650" y="57150"/>
                  </a:lnTo>
                  <a:lnTo>
                    <a:pt x="247650" y="171450"/>
                  </a:lnTo>
                  <a:lnTo>
                    <a:pt x="57150" y="171450"/>
                  </a:lnTo>
                  <a:lnTo>
                    <a:pt x="57150" y="57150"/>
                  </a:lnTo>
                  <a:close/>
                  <a:moveTo>
                    <a:pt x="476250" y="209550"/>
                  </a:moveTo>
                  <a:lnTo>
                    <a:pt x="476250" y="323850"/>
                  </a:lnTo>
                  <a:lnTo>
                    <a:pt x="285750" y="323850"/>
                  </a:lnTo>
                  <a:lnTo>
                    <a:pt x="285750" y="209550"/>
                  </a:lnTo>
                  <a:lnTo>
                    <a:pt x="476250" y="209550"/>
                  </a:lnTo>
                  <a:close/>
                  <a:moveTo>
                    <a:pt x="476250" y="57150"/>
                  </a:moveTo>
                  <a:lnTo>
                    <a:pt x="476250" y="171450"/>
                  </a:lnTo>
                  <a:lnTo>
                    <a:pt x="285750" y="171450"/>
                  </a:lnTo>
                  <a:lnTo>
                    <a:pt x="285750" y="57150"/>
                  </a:lnTo>
                  <a:lnTo>
                    <a:pt x="476250" y="57150"/>
                  </a:lnTo>
                  <a:close/>
                  <a:moveTo>
                    <a:pt x="0" y="0"/>
                  </a:moveTo>
                  <a:lnTo>
                    <a:pt x="0" y="533400"/>
                  </a:lnTo>
                  <a:lnTo>
                    <a:pt x="762000" y="533400"/>
                  </a:lnTo>
                  <a:lnTo>
                    <a:pt x="762000" y="0"/>
                  </a:lnTo>
                  <a:lnTo>
                    <a:pt x="0" y="0"/>
                  </a:lnTo>
                  <a:close/>
                </a:path>
              </a:pathLst>
            </a:custGeom>
            <a:solidFill>
              <a:schemeClr val="accent5">
                <a:alpha val="50000"/>
              </a:schemeClr>
            </a:solidFill>
            <a:ln w="9525" cap="flat">
              <a:noFill/>
              <a:prstDash val="solid"/>
              <a:miter/>
            </a:ln>
          </p:spPr>
          <p:txBody>
            <a:bodyPr rtlCol="0" anchor="ctr"/>
            <a:lstStyle/>
            <a:p>
              <a:endParaRPr lang="de-DE" sz="1400"/>
            </a:p>
          </p:txBody>
        </p:sp>
      </p:grpSp>
      <p:sp>
        <p:nvSpPr>
          <p:cNvPr id="171" name="Textfeld 170">
            <a:extLst>
              <a:ext uri="{FF2B5EF4-FFF2-40B4-BE49-F238E27FC236}">
                <a16:creationId xmlns:a16="http://schemas.microsoft.com/office/drawing/2014/main" id="{EA20F208-FDB2-4664-B675-EA877E516F11}"/>
              </a:ext>
            </a:extLst>
          </p:cNvPr>
          <p:cNvSpPr txBox="1"/>
          <p:nvPr/>
        </p:nvSpPr>
        <p:spPr>
          <a:xfrm>
            <a:off x="1881930" y="3703526"/>
            <a:ext cx="849913" cy="1569660"/>
          </a:xfrm>
          <a:prstGeom prst="rect">
            <a:avLst/>
          </a:prstGeom>
          <a:noFill/>
        </p:spPr>
        <p:txBody>
          <a:bodyPr wrap="none" rtlCol="0">
            <a:spAutoFit/>
          </a:bodyPr>
          <a:lstStyle/>
          <a:p>
            <a:pPr algn="ctr"/>
            <a:r>
              <a:rPr lang="de-DE" sz="9600" dirty="0">
                <a:ln w="38100">
                  <a:solidFill>
                    <a:schemeClr val="bg1"/>
                  </a:solidFill>
                </a:ln>
                <a:solidFill>
                  <a:schemeClr val="accent5"/>
                </a:solidFill>
                <a:effectLst/>
                <a:latin typeface="Source Sans Pro Black" panose="020B0803030403020204" pitchFamily="34" charset="0"/>
                <a:ea typeface="Source Sans Pro Black" panose="020B0803030403020204" pitchFamily="34" charset="0"/>
              </a:rPr>
              <a:t>2</a:t>
            </a:r>
          </a:p>
        </p:txBody>
      </p:sp>
      <p:grpSp>
        <p:nvGrpSpPr>
          <p:cNvPr id="6" name="Group 5">
            <a:extLst>
              <a:ext uri="{FF2B5EF4-FFF2-40B4-BE49-F238E27FC236}">
                <a16:creationId xmlns:a16="http://schemas.microsoft.com/office/drawing/2014/main" id="{2EB55C78-EF19-415C-B123-6D8A67817B9D}"/>
              </a:ext>
            </a:extLst>
          </p:cNvPr>
          <p:cNvGrpSpPr/>
          <p:nvPr/>
        </p:nvGrpSpPr>
        <p:grpSpPr>
          <a:xfrm>
            <a:off x="10142875" y="464511"/>
            <a:ext cx="1870840" cy="908726"/>
            <a:chOff x="10418728" y="290747"/>
            <a:chExt cx="1631016" cy="792235"/>
          </a:xfrm>
        </p:grpSpPr>
        <p:grpSp>
          <p:nvGrpSpPr>
            <p:cNvPr id="177" name="Gruppieren 48">
              <a:extLst>
                <a:ext uri="{FF2B5EF4-FFF2-40B4-BE49-F238E27FC236}">
                  <a16:creationId xmlns:a16="http://schemas.microsoft.com/office/drawing/2014/main" id="{4E7DE7C6-F1E3-4769-8838-C47A20EBAC40}"/>
                </a:ext>
              </a:extLst>
            </p:cNvPr>
            <p:cNvGrpSpPr/>
            <p:nvPr/>
          </p:nvGrpSpPr>
          <p:grpSpPr>
            <a:xfrm>
              <a:off x="10418728" y="331967"/>
              <a:ext cx="1631016" cy="699031"/>
              <a:chOff x="478301" y="5557422"/>
              <a:chExt cx="1830266" cy="784426"/>
            </a:xfrm>
          </p:grpSpPr>
          <p:cxnSp>
            <p:nvCxnSpPr>
              <p:cNvPr id="180" name="Gerader Verbinder 34">
                <a:extLst>
                  <a:ext uri="{FF2B5EF4-FFF2-40B4-BE49-F238E27FC236}">
                    <a16:creationId xmlns:a16="http://schemas.microsoft.com/office/drawing/2014/main" id="{9B34B7D8-E883-41AB-A078-C3B06D71D970}"/>
                  </a:ext>
                </a:extLst>
              </p:cNvPr>
              <p:cNvCxnSpPr>
                <a:cxnSpLocks/>
                <a:stCxn id="185" idx="0"/>
              </p:cNvCxnSpPr>
              <p:nvPr/>
            </p:nvCxnSpPr>
            <p:spPr>
              <a:xfrm>
                <a:off x="1392482" y="5557422"/>
                <a:ext cx="2675" cy="784426"/>
              </a:xfrm>
              <a:prstGeom prst="line">
                <a:avLst/>
              </a:prstGeom>
              <a:ln w="50800" cap="rnd">
                <a:solidFill>
                  <a:srgbClr val="FFC000"/>
                </a:solidFill>
                <a:round/>
              </a:ln>
            </p:spPr>
            <p:style>
              <a:lnRef idx="1">
                <a:schemeClr val="accent1"/>
              </a:lnRef>
              <a:fillRef idx="0">
                <a:schemeClr val="accent1"/>
              </a:fillRef>
              <a:effectRef idx="0">
                <a:schemeClr val="accent1"/>
              </a:effectRef>
              <a:fontRef idx="minor">
                <a:schemeClr val="tx1"/>
              </a:fontRef>
            </p:style>
          </p:cxnSp>
          <p:sp>
            <p:nvSpPr>
              <p:cNvPr id="181" name="Ellipse 36">
                <a:extLst>
                  <a:ext uri="{FF2B5EF4-FFF2-40B4-BE49-F238E27FC236}">
                    <a16:creationId xmlns:a16="http://schemas.microsoft.com/office/drawing/2014/main" id="{BBB68CA4-C1FF-4DC2-A108-A3BC50103C8E}"/>
                  </a:ext>
                </a:extLst>
              </p:cNvPr>
              <p:cNvSpPr/>
              <p:nvPr/>
            </p:nvSpPr>
            <p:spPr>
              <a:xfrm>
                <a:off x="1257446" y="6067967"/>
                <a:ext cx="273881" cy="273881"/>
              </a:xfrm>
              <a:prstGeom prst="ellipse">
                <a:avLst/>
              </a:prstGeom>
              <a:solidFill>
                <a:schemeClr val="bg1"/>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2" name="Ellipse 38">
                <a:extLst>
                  <a:ext uri="{FF2B5EF4-FFF2-40B4-BE49-F238E27FC236}">
                    <a16:creationId xmlns:a16="http://schemas.microsoft.com/office/drawing/2014/main" id="{CC24090D-9780-46A0-89D9-EB54082A154B}"/>
                  </a:ext>
                </a:extLst>
              </p:cNvPr>
              <p:cNvSpPr/>
              <p:nvPr/>
            </p:nvSpPr>
            <p:spPr>
              <a:xfrm>
                <a:off x="478301" y="5557422"/>
                <a:ext cx="273881" cy="273881"/>
              </a:xfrm>
              <a:prstGeom prst="ellipse">
                <a:avLst/>
              </a:prstGeom>
              <a:solidFill>
                <a:schemeClr val="bg1"/>
              </a:solidFill>
              <a:ln w="50800">
                <a:solidFill>
                  <a:srgbClr val="169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3" name="Ellipse 39">
                <a:extLst>
                  <a:ext uri="{FF2B5EF4-FFF2-40B4-BE49-F238E27FC236}">
                    <a16:creationId xmlns:a16="http://schemas.microsoft.com/office/drawing/2014/main" id="{A9172AB8-B0ED-4FE2-9E83-CE4C8E85A1E2}"/>
                  </a:ext>
                </a:extLst>
              </p:cNvPr>
              <p:cNvSpPr/>
              <p:nvPr/>
            </p:nvSpPr>
            <p:spPr>
              <a:xfrm>
                <a:off x="866921" y="5557422"/>
                <a:ext cx="273881" cy="273881"/>
              </a:xfrm>
              <a:prstGeom prst="ellipse">
                <a:avLst/>
              </a:prstGeom>
              <a:solidFill>
                <a:schemeClr val="bg1"/>
              </a:solidFill>
              <a:ln w="50800">
                <a:solidFill>
                  <a:srgbClr val="169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4" name="Ellipse 40">
                <a:extLst>
                  <a:ext uri="{FF2B5EF4-FFF2-40B4-BE49-F238E27FC236}">
                    <a16:creationId xmlns:a16="http://schemas.microsoft.com/office/drawing/2014/main" id="{14DAC8A9-BF2D-4BAD-8E15-3703FB34A786}"/>
                  </a:ext>
                </a:extLst>
              </p:cNvPr>
              <p:cNvSpPr/>
              <p:nvPr/>
            </p:nvSpPr>
            <p:spPr>
              <a:xfrm>
                <a:off x="1644161" y="5557422"/>
                <a:ext cx="273881" cy="273881"/>
              </a:xfrm>
              <a:prstGeom prst="ellipse">
                <a:avLst/>
              </a:prstGeom>
              <a:solidFill>
                <a:schemeClr val="bg1"/>
              </a:solidFill>
              <a:ln w="50800">
                <a:solidFill>
                  <a:srgbClr val="169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5" name="Ellipse 41">
                <a:extLst>
                  <a:ext uri="{FF2B5EF4-FFF2-40B4-BE49-F238E27FC236}">
                    <a16:creationId xmlns:a16="http://schemas.microsoft.com/office/drawing/2014/main" id="{2D7A94E5-7DA5-4674-AF83-9E7AE261EA5F}"/>
                  </a:ext>
                </a:extLst>
              </p:cNvPr>
              <p:cNvSpPr/>
              <p:nvPr/>
            </p:nvSpPr>
            <p:spPr>
              <a:xfrm>
                <a:off x="1255541" y="5557422"/>
                <a:ext cx="273881" cy="273881"/>
              </a:xfrm>
              <a:prstGeom prst="ellipse">
                <a:avLst/>
              </a:prstGeom>
              <a:solidFill>
                <a:schemeClr val="bg1"/>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6" name="Ellipse 43">
                <a:extLst>
                  <a:ext uri="{FF2B5EF4-FFF2-40B4-BE49-F238E27FC236}">
                    <a16:creationId xmlns:a16="http://schemas.microsoft.com/office/drawing/2014/main" id="{090E1EC7-C038-4A37-8F1D-FBAB036F2FE8}"/>
                  </a:ext>
                </a:extLst>
              </p:cNvPr>
              <p:cNvSpPr/>
              <p:nvPr/>
            </p:nvSpPr>
            <p:spPr>
              <a:xfrm>
                <a:off x="868826" y="6067967"/>
                <a:ext cx="273881" cy="273881"/>
              </a:xfrm>
              <a:prstGeom prst="ellipse">
                <a:avLst/>
              </a:prstGeom>
              <a:solidFill>
                <a:schemeClr val="bg1"/>
              </a:solidFill>
              <a:ln w="50800">
                <a:solidFill>
                  <a:srgbClr val="A85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7" name="Ellipse 44">
                <a:extLst>
                  <a:ext uri="{FF2B5EF4-FFF2-40B4-BE49-F238E27FC236}">
                    <a16:creationId xmlns:a16="http://schemas.microsoft.com/office/drawing/2014/main" id="{B27FACD0-5345-455F-A068-69BD9360CD6C}"/>
                  </a:ext>
                </a:extLst>
              </p:cNvPr>
              <p:cNvSpPr/>
              <p:nvPr/>
            </p:nvSpPr>
            <p:spPr>
              <a:xfrm>
                <a:off x="1646066" y="6067967"/>
                <a:ext cx="273881" cy="273881"/>
              </a:xfrm>
              <a:prstGeom prst="ellipse">
                <a:avLst/>
              </a:prstGeom>
              <a:solidFill>
                <a:schemeClr val="bg1"/>
              </a:solidFill>
              <a:ln w="50800">
                <a:solidFill>
                  <a:srgbClr val="A85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8" name="Ellipse 45">
                <a:extLst>
                  <a:ext uri="{FF2B5EF4-FFF2-40B4-BE49-F238E27FC236}">
                    <a16:creationId xmlns:a16="http://schemas.microsoft.com/office/drawing/2014/main" id="{375FE44D-591E-4A53-A594-643BCE8E61CD}"/>
                  </a:ext>
                </a:extLst>
              </p:cNvPr>
              <p:cNvSpPr/>
              <p:nvPr/>
            </p:nvSpPr>
            <p:spPr>
              <a:xfrm>
                <a:off x="2034686" y="6067967"/>
                <a:ext cx="273881" cy="273881"/>
              </a:xfrm>
              <a:prstGeom prst="ellipse">
                <a:avLst/>
              </a:prstGeom>
              <a:solidFill>
                <a:schemeClr val="bg1"/>
              </a:solidFill>
              <a:ln w="50800">
                <a:solidFill>
                  <a:srgbClr val="A85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5" name="Group 4">
              <a:extLst>
                <a:ext uri="{FF2B5EF4-FFF2-40B4-BE49-F238E27FC236}">
                  <a16:creationId xmlns:a16="http://schemas.microsoft.com/office/drawing/2014/main" id="{223ED4B1-C86C-4927-9469-30BA901ECF4C}"/>
                </a:ext>
              </a:extLst>
            </p:cNvPr>
            <p:cNvGrpSpPr/>
            <p:nvPr/>
          </p:nvGrpSpPr>
          <p:grpSpPr>
            <a:xfrm rot="18900000">
              <a:off x="11066055" y="290747"/>
              <a:ext cx="343417" cy="343417"/>
              <a:chOff x="11003292" y="1825625"/>
              <a:chExt cx="343417" cy="343417"/>
            </a:xfrm>
          </p:grpSpPr>
          <p:cxnSp>
            <p:nvCxnSpPr>
              <p:cNvPr id="4" name="Straight Connector 3">
                <a:extLst>
                  <a:ext uri="{FF2B5EF4-FFF2-40B4-BE49-F238E27FC236}">
                    <a16:creationId xmlns:a16="http://schemas.microsoft.com/office/drawing/2014/main" id="{1271F48E-261B-48D4-976D-5372AA0E1C28}"/>
                  </a:ext>
                </a:extLst>
              </p:cNvPr>
              <p:cNvCxnSpPr>
                <a:cxnSpLocks/>
              </p:cNvCxnSpPr>
              <p:nvPr/>
            </p:nvCxnSpPr>
            <p:spPr>
              <a:xfrm>
                <a:off x="11175001" y="1825625"/>
                <a:ext cx="0" cy="343417"/>
              </a:xfrm>
              <a:prstGeom prst="line">
                <a:avLst/>
              </a:prstGeom>
              <a:ln w="50800"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AB59B-D4E3-438B-B275-8885330EB115}"/>
                  </a:ext>
                </a:extLst>
              </p:cNvPr>
              <p:cNvCxnSpPr>
                <a:cxnSpLocks/>
              </p:cNvCxnSpPr>
              <p:nvPr/>
            </p:nvCxnSpPr>
            <p:spPr>
              <a:xfrm rot="5400000">
                <a:off x="11175001" y="1825625"/>
                <a:ext cx="0" cy="343417"/>
              </a:xfrm>
              <a:prstGeom prst="line">
                <a:avLst/>
              </a:prstGeom>
              <a:ln w="50800" cap="rnd">
                <a:solidFill>
                  <a:srgbClr val="FFC000"/>
                </a:solidFill>
                <a:round/>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68EBAA85-04E8-41DC-BD25-034A69B3A9EE}"/>
                </a:ext>
              </a:extLst>
            </p:cNvPr>
            <p:cNvGrpSpPr/>
            <p:nvPr/>
          </p:nvGrpSpPr>
          <p:grpSpPr>
            <a:xfrm rot="18900000">
              <a:off x="11066055" y="739565"/>
              <a:ext cx="343417" cy="343417"/>
              <a:chOff x="11003292" y="1825625"/>
              <a:chExt cx="343417" cy="343417"/>
            </a:xfrm>
          </p:grpSpPr>
          <p:cxnSp>
            <p:nvCxnSpPr>
              <p:cNvPr id="50" name="Straight Connector 49">
                <a:extLst>
                  <a:ext uri="{FF2B5EF4-FFF2-40B4-BE49-F238E27FC236}">
                    <a16:creationId xmlns:a16="http://schemas.microsoft.com/office/drawing/2014/main" id="{59EF43D6-B8A8-41B2-9E37-DCF2D4F49EAC}"/>
                  </a:ext>
                </a:extLst>
              </p:cNvPr>
              <p:cNvCxnSpPr>
                <a:cxnSpLocks/>
              </p:cNvCxnSpPr>
              <p:nvPr/>
            </p:nvCxnSpPr>
            <p:spPr>
              <a:xfrm>
                <a:off x="11175001" y="1825625"/>
                <a:ext cx="0" cy="343417"/>
              </a:xfrm>
              <a:prstGeom prst="line">
                <a:avLst/>
              </a:prstGeom>
              <a:ln w="50800"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FA1494-8141-4432-9ED2-C92D5DB0E564}"/>
                  </a:ext>
                </a:extLst>
              </p:cNvPr>
              <p:cNvCxnSpPr>
                <a:cxnSpLocks/>
              </p:cNvCxnSpPr>
              <p:nvPr/>
            </p:nvCxnSpPr>
            <p:spPr>
              <a:xfrm rot="5400000">
                <a:off x="11175001" y="1825625"/>
                <a:ext cx="0" cy="343417"/>
              </a:xfrm>
              <a:prstGeom prst="line">
                <a:avLst/>
              </a:prstGeom>
              <a:ln w="50800" cap="rnd">
                <a:solidFill>
                  <a:srgbClr val="FFC000"/>
                </a:solidFill>
                <a:round/>
              </a:ln>
            </p:spPr>
            <p:style>
              <a:lnRef idx="1">
                <a:schemeClr val="accent1"/>
              </a:lnRef>
              <a:fillRef idx="0">
                <a:schemeClr val="accent1"/>
              </a:fillRef>
              <a:effectRef idx="0">
                <a:schemeClr val="accent1"/>
              </a:effectRef>
              <a:fontRef idx="minor">
                <a:schemeClr val="tx1"/>
              </a:fontRef>
            </p:style>
          </p:cxnSp>
        </p:grpSp>
      </p:grpSp>
      <p:sp>
        <p:nvSpPr>
          <p:cNvPr id="3" name="Foliennummernplatzhalter 2">
            <a:extLst>
              <a:ext uri="{FF2B5EF4-FFF2-40B4-BE49-F238E27FC236}">
                <a16:creationId xmlns:a16="http://schemas.microsoft.com/office/drawing/2014/main" id="{D07C7A4E-B6B0-4140-8E3D-17F348115BD5}"/>
              </a:ext>
            </a:extLst>
          </p:cNvPr>
          <p:cNvSpPr>
            <a:spLocks noGrp="1"/>
          </p:cNvSpPr>
          <p:nvPr>
            <p:ph type="sldNum" sz="quarter" idx="12"/>
          </p:nvPr>
        </p:nvSpPr>
        <p:spPr/>
        <p:txBody>
          <a:bodyPr/>
          <a:lstStyle/>
          <a:p>
            <a:fld id="{90C2389C-3430-4069-9E08-8BBDF98C334F}" type="slidenum">
              <a:rPr lang="en-US" smtClean="0"/>
              <a:t>8</a:t>
            </a:fld>
            <a:endParaRPr lang="en-US" dirty="0"/>
          </a:p>
        </p:txBody>
      </p:sp>
    </p:spTree>
    <p:extLst>
      <p:ext uri="{BB962C8B-B14F-4D97-AF65-F5344CB8AC3E}">
        <p14:creationId xmlns:p14="http://schemas.microsoft.com/office/powerpoint/2010/main" val="342304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0" name="Gerader Verbinder 109">
            <a:extLst>
              <a:ext uri="{FF2B5EF4-FFF2-40B4-BE49-F238E27FC236}">
                <a16:creationId xmlns:a16="http://schemas.microsoft.com/office/drawing/2014/main" id="{A1E4D6B8-9018-40A3-B98A-0A011E170D22}"/>
              </a:ext>
            </a:extLst>
          </p:cNvPr>
          <p:cNvCxnSpPr>
            <a:cxnSpLocks/>
          </p:cNvCxnSpPr>
          <p:nvPr/>
        </p:nvCxnSpPr>
        <p:spPr>
          <a:xfrm>
            <a:off x="3657600" y="4563182"/>
            <a:ext cx="5048250" cy="0"/>
          </a:xfrm>
          <a:prstGeom prst="line">
            <a:avLst/>
          </a:prstGeom>
          <a:gradFill>
            <a:gsLst>
              <a:gs pos="100000">
                <a:srgbClr val="E6AF00">
                  <a:alpha val="30000"/>
                </a:srgbClr>
              </a:gs>
              <a:gs pos="0">
                <a:schemeClr val="tx2">
                  <a:alpha val="30000"/>
                </a:schemeClr>
              </a:gs>
            </a:gsLst>
            <a:lin ang="0" scaled="0"/>
          </a:gradFill>
          <a:ln w="101600" cap="rnd">
            <a:gradFill>
              <a:gsLst>
                <a:gs pos="0">
                  <a:srgbClr val="E6AF00"/>
                </a:gs>
                <a:gs pos="100000">
                  <a:schemeClr val="tx2"/>
                </a:gs>
              </a:gsLst>
              <a:lin ang="0" scaled="0"/>
            </a:gradFill>
            <a:round/>
          </a:ln>
        </p:spPr>
        <p:style>
          <a:lnRef idx="2">
            <a:schemeClr val="accent1">
              <a:shade val="50000"/>
            </a:schemeClr>
          </a:lnRef>
          <a:fillRef idx="1">
            <a:schemeClr val="accent1"/>
          </a:fillRef>
          <a:effectRef idx="0">
            <a:schemeClr val="accent1"/>
          </a:effectRef>
          <a:fontRef idx="minor">
            <a:schemeClr val="lt1"/>
          </a:fontRef>
        </p:style>
      </p:cxnSp>
      <p:cxnSp>
        <p:nvCxnSpPr>
          <p:cNvPr id="158" name="Gerader Verbinder 157">
            <a:extLst>
              <a:ext uri="{FF2B5EF4-FFF2-40B4-BE49-F238E27FC236}">
                <a16:creationId xmlns:a16="http://schemas.microsoft.com/office/drawing/2014/main" id="{78895F1A-04B8-4F16-A782-864B2AD30033}"/>
              </a:ext>
            </a:extLst>
          </p:cNvPr>
          <p:cNvCxnSpPr>
            <a:cxnSpLocks/>
          </p:cNvCxnSpPr>
          <p:nvPr/>
        </p:nvCxnSpPr>
        <p:spPr>
          <a:xfrm flipV="1">
            <a:off x="5388265" y="4456333"/>
            <a:ext cx="0" cy="216000"/>
          </a:xfrm>
          <a:prstGeom prst="line">
            <a:avLst/>
          </a:prstGeom>
          <a:ln w="101600"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cxnSp>
        <p:nvCxnSpPr>
          <p:cNvPr id="159" name="Gerader Verbinder 158">
            <a:extLst>
              <a:ext uri="{FF2B5EF4-FFF2-40B4-BE49-F238E27FC236}">
                <a16:creationId xmlns:a16="http://schemas.microsoft.com/office/drawing/2014/main" id="{956F5464-4290-4026-AC02-8C71BABF8C43}"/>
              </a:ext>
            </a:extLst>
          </p:cNvPr>
          <p:cNvCxnSpPr>
            <a:cxnSpLocks/>
          </p:cNvCxnSpPr>
          <p:nvPr/>
        </p:nvCxnSpPr>
        <p:spPr>
          <a:xfrm flipV="1">
            <a:off x="7804960" y="4456333"/>
            <a:ext cx="0" cy="216000"/>
          </a:xfrm>
          <a:prstGeom prst="line">
            <a:avLst/>
          </a:prstGeom>
          <a:ln w="101600"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cxnSp>
        <p:nvCxnSpPr>
          <p:cNvPr id="160" name="Gerader Verbinder 159">
            <a:extLst>
              <a:ext uri="{FF2B5EF4-FFF2-40B4-BE49-F238E27FC236}">
                <a16:creationId xmlns:a16="http://schemas.microsoft.com/office/drawing/2014/main" id="{56EFC07D-1F28-4655-A5E3-51DE84AD9034}"/>
              </a:ext>
            </a:extLst>
          </p:cNvPr>
          <p:cNvCxnSpPr>
            <a:cxnSpLocks/>
          </p:cNvCxnSpPr>
          <p:nvPr/>
        </p:nvCxnSpPr>
        <p:spPr>
          <a:xfrm flipV="1">
            <a:off x="6598229" y="4456333"/>
            <a:ext cx="0" cy="216000"/>
          </a:xfrm>
          <a:prstGeom prst="line">
            <a:avLst/>
          </a:prstGeom>
          <a:ln w="101600"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298CE51A-B7D6-4DBD-B48A-B8E12E93125D}"/>
              </a:ext>
            </a:extLst>
          </p:cNvPr>
          <p:cNvSpPr>
            <a:spLocks noGrp="1"/>
          </p:cNvSpPr>
          <p:nvPr>
            <p:ph type="title"/>
          </p:nvPr>
        </p:nvSpPr>
        <p:spPr/>
        <p:txBody>
          <a:bodyPr/>
          <a:lstStyle/>
          <a:p>
            <a:r>
              <a:rPr lang="de-DE" dirty="0" err="1"/>
              <a:t>Comparable</a:t>
            </a:r>
            <a:r>
              <a:rPr lang="de-DE" dirty="0"/>
              <a:t> Measurement Units</a:t>
            </a:r>
            <a:endParaRPr lang="en-US" dirty="0"/>
          </a:p>
        </p:txBody>
      </p:sp>
      <p:sp>
        <p:nvSpPr>
          <p:cNvPr id="63" name="Inhaltsplatzhalter 62">
            <a:extLst>
              <a:ext uri="{FF2B5EF4-FFF2-40B4-BE49-F238E27FC236}">
                <a16:creationId xmlns:a16="http://schemas.microsoft.com/office/drawing/2014/main" id="{32158B70-6ACB-473C-B3C3-5B1D63894F02}"/>
              </a:ext>
            </a:extLst>
          </p:cNvPr>
          <p:cNvSpPr>
            <a:spLocks noGrp="1"/>
          </p:cNvSpPr>
          <p:nvPr>
            <p:ph idx="1"/>
          </p:nvPr>
        </p:nvSpPr>
        <p:spPr/>
        <p:txBody>
          <a:bodyPr/>
          <a:lstStyle/>
          <a:p>
            <a:r>
              <a:rPr lang="de-DE" dirty="0"/>
              <a:t>Many </a:t>
            </a:r>
            <a:r>
              <a:rPr lang="de-DE" dirty="0" err="1"/>
              <a:t>survey</a:t>
            </a:r>
            <a:r>
              <a:rPr lang="de-DE" dirty="0"/>
              <a:t> </a:t>
            </a:r>
            <a:r>
              <a:rPr lang="de-DE" dirty="0" err="1"/>
              <a:t>questions</a:t>
            </a:r>
            <a:r>
              <a:rPr lang="de-DE" dirty="0"/>
              <a:t> </a:t>
            </a:r>
            <a:r>
              <a:rPr lang="de-DE" dirty="0" err="1"/>
              <a:t>capture</a:t>
            </a:r>
            <a:r>
              <a:rPr lang="de-DE" dirty="0"/>
              <a:t> a </a:t>
            </a:r>
            <a:r>
              <a:rPr lang="de-DE" b="1" dirty="0" err="1"/>
              <a:t>continuous</a:t>
            </a:r>
            <a:r>
              <a:rPr lang="de-DE" b="1" dirty="0"/>
              <a:t> </a:t>
            </a:r>
            <a:r>
              <a:rPr lang="de-DE" b="1" dirty="0" err="1"/>
              <a:t>concept</a:t>
            </a:r>
            <a:r>
              <a:rPr lang="de-DE" b="1" dirty="0"/>
              <a:t> </a:t>
            </a:r>
            <a:r>
              <a:rPr lang="de-DE" dirty="0"/>
              <a:t>in </a:t>
            </a:r>
            <a:br>
              <a:rPr lang="de-DE" dirty="0"/>
            </a:br>
            <a:r>
              <a:rPr lang="de-DE" dirty="0"/>
              <a:t>an </a:t>
            </a:r>
            <a:r>
              <a:rPr lang="de-DE" b="1" dirty="0"/>
              <a:t>ordinal (</a:t>
            </a:r>
            <a:r>
              <a:rPr lang="de-DE" b="1" dirty="0" err="1"/>
              <a:t>or</a:t>
            </a:r>
            <a:r>
              <a:rPr lang="de-DE" b="1" dirty="0"/>
              <a:t> pseudo-</a:t>
            </a:r>
            <a:r>
              <a:rPr lang="de-DE" b="1" dirty="0" err="1"/>
              <a:t>metric</a:t>
            </a:r>
            <a:r>
              <a:rPr lang="de-DE" b="1" dirty="0"/>
              <a:t>) </a:t>
            </a:r>
            <a:r>
              <a:rPr lang="de-DE" b="1" dirty="0" err="1"/>
              <a:t>measurement</a:t>
            </a:r>
            <a:r>
              <a:rPr lang="de-DE" b="1" dirty="0"/>
              <a:t> </a:t>
            </a:r>
            <a:r>
              <a:rPr lang="de-DE" b="1" dirty="0" err="1"/>
              <a:t>scheme</a:t>
            </a:r>
            <a:endParaRPr lang="de-DE" dirty="0"/>
          </a:p>
          <a:p>
            <a:r>
              <a:rPr lang="de-DE" dirty="0"/>
              <a:t>This </a:t>
            </a:r>
            <a:r>
              <a:rPr lang="de-DE" b="1" dirty="0" err="1"/>
              <a:t>mapping</a:t>
            </a:r>
            <a:r>
              <a:rPr lang="de-DE" dirty="0"/>
              <a:t> </a:t>
            </a:r>
            <a:r>
              <a:rPr lang="de-DE" b="1" dirty="0" err="1"/>
              <a:t>may</a:t>
            </a:r>
            <a:r>
              <a:rPr lang="de-DE" b="1" dirty="0"/>
              <a:t> </a:t>
            </a:r>
            <a:r>
              <a:rPr lang="de-DE" b="1" dirty="0" err="1"/>
              <a:t>change</a:t>
            </a:r>
            <a:r>
              <a:rPr lang="de-DE" b="1" dirty="0"/>
              <a:t> </a:t>
            </a:r>
            <a:r>
              <a:rPr lang="de-DE" b="1" dirty="0" err="1"/>
              <a:t>between</a:t>
            </a:r>
            <a:r>
              <a:rPr lang="de-DE" b="1" dirty="0"/>
              <a:t> different </a:t>
            </a:r>
            <a:r>
              <a:rPr lang="de-DE" b="1" dirty="0" err="1"/>
              <a:t>survey</a:t>
            </a:r>
            <a:r>
              <a:rPr lang="de-DE" b="1" dirty="0"/>
              <a:t> </a:t>
            </a:r>
            <a:r>
              <a:rPr lang="de-DE" b="1" dirty="0" err="1"/>
              <a:t>modes</a:t>
            </a:r>
            <a:r>
              <a:rPr lang="de-DE" b="1" dirty="0"/>
              <a:t> </a:t>
            </a:r>
            <a:br>
              <a:rPr lang="de-DE" b="1" dirty="0"/>
            </a:br>
            <a:endParaRPr lang="en-US" dirty="0"/>
          </a:p>
        </p:txBody>
      </p:sp>
      <p:sp>
        <p:nvSpPr>
          <p:cNvPr id="111" name="Ellipse 110">
            <a:extLst>
              <a:ext uri="{FF2B5EF4-FFF2-40B4-BE49-F238E27FC236}">
                <a16:creationId xmlns:a16="http://schemas.microsoft.com/office/drawing/2014/main" id="{247548C3-4F57-4984-B9C3-56294FECAA41}"/>
              </a:ext>
            </a:extLst>
          </p:cNvPr>
          <p:cNvSpPr/>
          <p:nvPr/>
        </p:nvSpPr>
        <p:spPr>
          <a:xfrm>
            <a:off x="4114810" y="5144771"/>
            <a:ext cx="528603" cy="528603"/>
          </a:xfrm>
          <a:prstGeom prst="ellipse">
            <a:avLst/>
          </a:prstGeom>
          <a:solidFill>
            <a:schemeClr val="bg1"/>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chemeClr val="accent6">
                    <a:lumMod val="75000"/>
                  </a:schemeClr>
                </a:solidFill>
                <a:latin typeface="Source Code Pro" panose="020B0509030403020204" pitchFamily="49" charset="0"/>
                <a:ea typeface="Source Code Pro" panose="020B0509030403020204" pitchFamily="49" charset="0"/>
              </a:rPr>
              <a:t>1</a:t>
            </a:r>
            <a:endParaRPr lang="en-US" sz="3600" dirty="0">
              <a:solidFill>
                <a:schemeClr val="accent6">
                  <a:lumMod val="75000"/>
                </a:schemeClr>
              </a:solidFill>
              <a:latin typeface="Source Code Pro" panose="020B0509030403020204" pitchFamily="49" charset="0"/>
              <a:ea typeface="Source Code Pro" panose="020B0509030403020204" pitchFamily="49" charset="0"/>
            </a:endParaRPr>
          </a:p>
        </p:txBody>
      </p:sp>
      <p:graphicFrame>
        <p:nvGraphicFramePr>
          <p:cNvPr id="112" name="Tabelle 15">
            <a:extLst>
              <a:ext uri="{FF2B5EF4-FFF2-40B4-BE49-F238E27FC236}">
                <a16:creationId xmlns:a16="http://schemas.microsoft.com/office/drawing/2014/main" id="{3AE80E54-4B3D-4DEB-BCB9-647478E48916}"/>
              </a:ext>
            </a:extLst>
          </p:cNvPr>
          <p:cNvGraphicFramePr>
            <a:graphicFrameLocks noGrp="1"/>
          </p:cNvGraphicFramePr>
          <p:nvPr/>
        </p:nvGraphicFramePr>
        <p:xfrm>
          <a:off x="3769766" y="5783594"/>
          <a:ext cx="4802908" cy="732895"/>
        </p:xfrm>
        <a:graphic>
          <a:graphicData uri="http://schemas.openxmlformats.org/drawingml/2006/table">
            <a:tbl>
              <a:tblPr firstRow="1" bandRow="1">
                <a:tableStyleId>{2D5ABB26-0587-4C30-8999-92F81FD0307C}</a:tableStyleId>
              </a:tblPr>
              <a:tblGrid>
                <a:gridCol w="1200727">
                  <a:extLst>
                    <a:ext uri="{9D8B030D-6E8A-4147-A177-3AD203B41FA5}">
                      <a16:colId xmlns:a16="http://schemas.microsoft.com/office/drawing/2014/main" val="98877545"/>
                    </a:ext>
                  </a:extLst>
                </a:gridCol>
                <a:gridCol w="1200727">
                  <a:extLst>
                    <a:ext uri="{9D8B030D-6E8A-4147-A177-3AD203B41FA5}">
                      <a16:colId xmlns:a16="http://schemas.microsoft.com/office/drawing/2014/main" val="4111999514"/>
                    </a:ext>
                  </a:extLst>
                </a:gridCol>
                <a:gridCol w="1200727">
                  <a:extLst>
                    <a:ext uri="{9D8B030D-6E8A-4147-A177-3AD203B41FA5}">
                      <a16:colId xmlns:a16="http://schemas.microsoft.com/office/drawing/2014/main" val="1325260091"/>
                    </a:ext>
                  </a:extLst>
                </a:gridCol>
                <a:gridCol w="1200727">
                  <a:extLst>
                    <a:ext uri="{9D8B030D-6E8A-4147-A177-3AD203B41FA5}">
                      <a16:colId xmlns:a16="http://schemas.microsoft.com/office/drawing/2014/main" val="3159638444"/>
                    </a:ext>
                  </a:extLst>
                </a:gridCol>
              </a:tblGrid>
              <a:tr h="732895">
                <a:tc>
                  <a:txBody>
                    <a:bodyPr/>
                    <a:lstStyle/>
                    <a:p>
                      <a:pPr algn="ctr"/>
                      <a:r>
                        <a:rPr lang="de-DE" sz="1800" dirty="0">
                          <a:solidFill>
                            <a:schemeClr val="tx2"/>
                          </a:solidFill>
                          <a:latin typeface="Source Sans Pro" panose="020B0503030403020204" pitchFamily="34" charset="0"/>
                          <a:ea typeface="Source Sans Pro" panose="020B0503030403020204" pitchFamily="34" charset="0"/>
                        </a:rPr>
                        <a:t>Very </a:t>
                      </a:r>
                      <a:r>
                        <a:rPr lang="de-DE" sz="1800" dirty="0" err="1">
                          <a:solidFill>
                            <a:schemeClr val="tx2"/>
                          </a:solidFill>
                          <a:latin typeface="Source Sans Pro" panose="020B0503030403020204" pitchFamily="34" charset="0"/>
                          <a:ea typeface="Source Sans Pro" panose="020B0503030403020204" pitchFamily="34" charset="0"/>
                        </a:rPr>
                        <a:t>interested</a:t>
                      </a:r>
                      <a:endParaRPr lang="de-DE" sz="1800" dirty="0">
                        <a:solidFill>
                          <a:schemeClr val="tx2"/>
                        </a:solidFill>
                        <a:latin typeface="Source Sans Pro" panose="020B0503030403020204" pitchFamily="34" charset="0"/>
                        <a:ea typeface="Source Sans Pro" panose="020B0503030403020204"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dirty="0" err="1">
                          <a:solidFill>
                            <a:schemeClr val="tx2"/>
                          </a:solidFill>
                          <a:latin typeface="Source Sans Pro" panose="020B0503030403020204" pitchFamily="34" charset="0"/>
                          <a:ea typeface="Source Sans Pro" panose="020B0503030403020204" pitchFamily="34" charset="0"/>
                        </a:rPr>
                        <a:t>Quite</a:t>
                      </a:r>
                      <a:r>
                        <a:rPr lang="de-DE" sz="1800" dirty="0">
                          <a:solidFill>
                            <a:schemeClr val="tx2"/>
                          </a:solidFill>
                          <a:latin typeface="Source Sans Pro" panose="020B0503030403020204" pitchFamily="34" charset="0"/>
                          <a:ea typeface="Source Sans Pro" panose="020B0503030403020204" pitchFamily="34" charset="0"/>
                        </a:rPr>
                        <a:t> </a:t>
                      </a:r>
                      <a:r>
                        <a:rPr lang="de-DE" sz="1800" dirty="0" err="1">
                          <a:solidFill>
                            <a:schemeClr val="tx2"/>
                          </a:solidFill>
                          <a:latin typeface="Source Sans Pro" panose="020B0503030403020204" pitchFamily="34" charset="0"/>
                          <a:ea typeface="Source Sans Pro" panose="020B0503030403020204" pitchFamily="34" charset="0"/>
                        </a:rPr>
                        <a:t>interested</a:t>
                      </a:r>
                      <a:endParaRPr lang="de-DE" sz="1800" dirty="0">
                        <a:solidFill>
                          <a:schemeClr val="tx2"/>
                        </a:solidFill>
                        <a:latin typeface="Source Sans Pro" panose="020B0503030403020204" pitchFamily="34" charset="0"/>
                        <a:ea typeface="Source Sans Pro" panose="020B0503030403020204"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dirty="0" err="1">
                          <a:solidFill>
                            <a:schemeClr val="tx2"/>
                          </a:solidFill>
                          <a:latin typeface="Source Sans Pro" panose="020B0503030403020204" pitchFamily="34" charset="0"/>
                          <a:ea typeface="Source Sans Pro" panose="020B0503030403020204" pitchFamily="34" charset="0"/>
                        </a:rPr>
                        <a:t>Hardly</a:t>
                      </a:r>
                      <a:r>
                        <a:rPr lang="de-DE" sz="1800" dirty="0">
                          <a:solidFill>
                            <a:schemeClr val="tx2"/>
                          </a:solidFill>
                          <a:latin typeface="Source Sans Pro" panose="020B0503030403020204" pitchFamily="34" charset="0"/>
                          <a:ea typeface="Source Sans Pro" panose="020B0503030403020204" pitchFamily="34" charset="0"/>
                        </a:rPr>
                        <a:t> </a:t>
                      </a:r>
                      <a:r>
                        <a:rPr lang="de-DE" sz="1800" dirty="0" err="1">
                          <a:solidFill>
                            <a:schemeClr val="tx2"/>
                          </a:solidFill>
                          <a:latin typeface="Source Sans Pro" panose="020B0503030403020204" pitchFamily="34" charset="0"/>
                          <a:ea typeface="Source Sans Pro" panose="020B0503030403020204" pitchFamily="34" charset="0"/>
                        </a:rPr>
                        <a:t>interested</a:t>
                      </a:r>
                      <a:endParaRPr lang="de-DE" sz="1800" dirty="0">
                        <a:solidFill>
                          <a:schemeClr val="tx2"/>
                        </a:solidFill>
                        <a:latin typeface="Source Sans Pro" panose="020B0503030403020204" pitchFamily="34" charset="0"/>
                        <a:ea typeface="Source Sans Pro" panose="020B0503030403020204"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800" dirty="0">
                          <a:solidFill>
                            <a:schemeClr val="tx2"/>
                          </a:solidFill>
                          <a:latin typeface="Source Sans Pro" panose="020B0503030403020204" pitchFamily="34" charset="0"/>
                          <a:ea typeface="Source Sans Pro" panose="020B0503030403020204" pitchFamily="34" charset="0"/>
                        </a:rPr>
                        <a:t>Not at all </a:t>
                      </a:r>
                      <a:r>
                        <a:rPr lang="de-DE" sz="1800" dirty="0" err="1">
                          <a:solidFill>
                            <a:schemeClr val="tx2"/>
                          </a:solidFill>
                          <a:latin typeface="Source Sans Pro" panose="020B0503030403020204" pitchFamily="34" charset="0"/>
                          <a:ea typeface="Source Sans Pro" panose="020B0503030403020204" pitchFamily="34" charset="0"/>
                        </a:rPr>
                        <a:t>interested</a:t>
                      </a:r>
                      <a:endParaRPr lang="de-DE" sz="1800" dirty="0">
                        <a:solidFill>
                          <a:schemeClr val="tx2"/>
                        </a:solidFill>
                        <a:latin typeface="Source Sans Pro" panose="020B0503030403020204" pitchFamily="34" charset="0"/>
                        <a:ea typeface="Source Sans Pro" panose="020B0503030403020204"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2544268"/>
                  </a:ext>
                </a:extLst>
              </a:tr>
            </a:tbl>
          </a:graphicData>
        </a:graphic>
      </p:graphicFrame>
      <p:sp>
        <p:nvSpPr>
          <p:cNvPr id="114" name="Ellipse 113">
            <a:extLst>
              <a:ext uri="{FF2B5EF4-FFF2-40B4-BE49-F238E27FC236}">
                <a16:creationId xmlns:a16="http://schemas.microsoft.com/office/drawing/2014/main" id="{D02BCD45-8090-46B5-A863-F1BE4DBC235B}"/>
              </a:ext>
            </a:extLst>
          </p:cNvPr>
          <p:cNvSpPr/>
          <p:nvPr/>
        </p:nvSpPr>
        <p:spPr>
          <a:xfrm>
            <a:off x="6545392" y="5144771"/>
            <a:ext cx="528603" cy="528603"/>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chemeClr val="tx2"/>
                </a:solidFill>
                <a:latin typeface="Source Code Pro" panose="020B0509030403020204" pitchFamily="49" charset="0"/>
                <a:ea typeface="Source Code Pro" panose="020B0509030403020204" pitchFamily="49" charset="0"/>
              </a:rPr>
              <a:t>3</a:t>
            </a:r>
            <a:endParaRPr lang="en-US" sz="3600" dirty="0">
              <a:solidFill>
                <a:schemeClr val="tx2"/>
              </a:solidFill>
              <a:latin typeface="Source Code Pro" panose="020B0509030403020204" pitchFamily="49" charset="0"/>
              <a:ea typeface="Source Code Pro" panose="020B0509030403020204" pitchFamily="49" charset="0"/>
            </a:endParaRPr>
          </a:p>
        </p:txBody>
      </p:sp>
      <p:sp>
        <p:nvSpPr>
          <p:cNvPr id="115" name="Ellipse 114">
            <a:extLst>
              <a:ext uri="{FF2B5EF4-FFF2-40B4-BE49-F238E27FC236}">
                <a16:creationId xmlns:a16="http://schemas.microsoft.com/office/drawing/2014/main" id="{11AAB75C-7ABD-4EC2-B7C6-728E6130D935}"/>
              </a:ext>
            </a:extLst>
          </p:cNvPr>
          <p:cNvSpPr/>
          <p:nvPr/>
        </p:nvSpPr>
        <p:spPr>
          <a:xfrm>
            <a:off x="7760683" y="5144771"/>
            <a:ext cx="528603" cy="528603"/>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chemeClr val="tx2"/>
                </a:solidFill>
                <a:latin typeface="Source Code Pro" panose="020B0509030403020204" pitchFamily="49" charset="0"/>
                <a:ea typeface="Source Code Pro" panose="020B0509030403020204" pitchFamily="49" charset="0"/>
              </a:rPr>
              <a:t>4</a:t>
            </a:r>
            <a:endParaRPr lang="en-US" sz="3600" dirty="0">
              <a:solidFill>
                <a:schemeClr val="tx2"/>
              </a:solidFill>
              <a:latin typeface="Source Code Pro" panose="020B0509030403020204" pitchFamily="49" charset="0"/>
              <a:ea typeface="Source Code Pro" panose="020B0509030403020204" pitchFamily="49" charset="0"/>
            </a:endParaRPr>
          </a:p>
        </p:txBody>
      </p:sp>
      <p:sp>
        <p:nvSpPr>
          <p:cNvPr id="116" name="Freihandform 35">
            <a:extLst>
              <a:ext uri="{FF2B5EF4-FFF2-40B4-BE49-F238E27FC236}">
                <a16:creationId xmlns:a16="http://schemas.microsoft.com/office/drawing/2014/main" id="{C425DDCF-44DC-4C54-8A24-C8B461499ECD}"/>
              </a:ext>
            </a:extLst>
          </p:cNvPr>
          <p:cNvSpPr/>
          <p:nvPr/>
        </p:nvSpPr>
        <p:spPr>
          <a:xfrm>
            <a:off x="4865665" y="3810000"/>
            <a:ext cx="445386" cy="533844"/>
          </a:xfrm>
          <a:custGeom>
            <a:avLst/>
            <a:gdLst>
              <a:gd name="connsiteX0" fmla="*/ 2088506 w 2128090"/>
              <a:gd name="connsiteY0" fmla="*/ 2436988 h 2509923"/>
              <a:gd name="connsiteX1" fmla="*/ 1814186 w 2128090"/>
              <a:gd name="connsiteY1" fmla="*/ 1492108 h 2509923"/>
              <a:gd name="connsiteX2" fmla="*/ 2058026 w 2128090"/>
              <a:gd name="connsiteY2" fmla="*/ 196708 h 2509923"/>
              <a:gd name="connsiteX3" fmla="*/ 488306 w 2128090"/>
              <a:gd name="connsiteY3" fmla="*/ 82408 h 2509923"/>
              <a:gd name="connsiteX4" fmla="*/ 229226 w 2128090"/>
              <a:gd name="connsiteY4" fmla="*/ 958708 h 2509923"/>
              <a:gd name="connsiteX5" fmla="*/ 626 w 2128090"/>
              <a:gd name="connsiteY5" fmla="*/ 1293988 h 2509923"/>
              <a:gd name="connsiteX6" fmla="*/ 160646 w 2128090"/>
              <a:gd name="connsiteY6" fmla="*/ 1431148 h 2509923"/>
              <a:gd name="connsiteX7" fmla="*/ 137786 w 2128090"/>
              <a:gd name="connsiteY7" fmla="*/ 1560688 h 2509923"/>
              <a:gd name="connsiteX8" fmla="*/ 221606 w 2128090"/>
              <a:gd name="connsiteY8" fmla="*/ 1591168 h 2509923"/>
              <a:gd name="connsiteX9" fmla="*/ 145406 w 2128090"/>
              <a:gd name="connsiteY9" fmla="*/ 1674988 h 2509923"/>
              <a:gd name="connsiteX10" fmla="*/ 221606 w 2128090"/>
              <a:gd name="connsiteY10" fmla="*/ 1751188 h 2509923"/>
              <a:gd name="connsiteX11" fmla="*/ 198746 w 2128090"/>
              <a:gd name="connsiteY11" fmla="*/ 2002648 h 2509923"/>
              <a:gd name="connsiteX12" fmla="*/ 526406 w 2128090"/>
              <a:gd name="connsiteY12" fmla="*/ 2055988 h 2509923"/>
              <a:gd name="connsiteX13" fmla="*/ 808346 w 2128090"/>
              <a:gd name="connsiteY13" fmla="*/ 2223628 h 2509923"/>
              <a:gd name="connsiteX14" fmla="*/ 785486 w 2128090"/>
              <a:gd name="connsiteY14" fmla="*/ 2421748 h 2509923"/>
              <a:gd name="connsiteX15" fmla="*/ 2088506 w 2128090"/>
              <a:gd name="connsiteY15" fmla="*/ 2436988 h 2509923"/>
              <a:gd name="connsiteX0" fmla="*/ 2088506 w 2128090"/>
              <a:gd name="connsiteY0" fmla="*/ 2436988 h 2509923"/>
              <a:gd name="connsiteX1" fmla="*/ 1814186 w 2128090"/>
              <a:gd name="connsiteY1" fmla="*/ 1492108 h 2509923"/>
              <a:gd name="connsiteX2" fmla="*/ 2058026 w 2128090"/>
              <a:gd name="connsiteY2" fmla="*/ 196708 h 2509923"/>
              <a:gd name="connsiteX3" fmla="*/ 488306 w 2128090"/>
              <a:gd name="connsiteY3" fmla="*/ 82408 h 2509923"/>
              <a:gd name="connsiteX4" fmla="*/ 229226 w 2128090"/>
              <a:gd name="connsiteY4" fmla="*/ 958708 h 2509923"/>
              <a:gd name="connsiteX5" fmla="*/ 626 w 2128090"/>
              <a:gd name="connsiteY5" fmla="*/ 1293988 h 2509923"/>
              <a:gd name="connsiteX6" fmla="*/ 160646 w 2128090"/>
              <a:gd name="connsiteY6" fmla="*/ 1431148 h 2509923"/>
              <a:gd name="connsiteX7" fmla="*/ 137786 w 2128090"/>
              <a:gd name="connsiteY7" fmla="*/ 1560688 h 2509923"/>
              <a:gd name="connsiteX8" fmla="*/ 221606 w 2128090"/>
              <a:gd name="connsiteY8" fmla="*/ 1591168 h 2509923"/>
              <a:gd name="connsiteX9" fmla="*/ 145406 w 2128090"/>
              <a:gd name="connsiteY9" fmla="*/ 1674988 h 2509923"/>
              <a:gd name="connsiteX10" fmla="*/ 221606 w 2128090"/>
              <a:gd name="connsiteY10" fmla="*/ 1751188 h 2509923"/>
              <a:gd name="connsiteX11" fmla="*/ 198746 w 2128090"/>
              <a:gd name="connsiteY11" fmla="*/ 2002648 h 2509923"/>
              <a:gd name="connsiteX12" fmla="*/ 526406 w 2128090"/>
              <a:gd name="connsiteY12" fmla="*/ 2055988 h 2509923"/>
              <a:gd name="connsiteX13" fmla="*/ 808346 w 2128090"/>
              <a:gd name="connsiteY13" fmla="*/ 2223628 h 2509923"/>
              <a:gd name="connsiteX14" fmla="*/ 785486 w 2128090"/>
              <a:gd name="connsiteY14" fmla="*/ 2421748 h 2509923"/>
              <a:gd name="connsiteX15" fmla="*/ 2088506 w 2128090"/>
              <a:gd name="connsiteY15" fmla="*/ 2436988 h 2509923"/>
              <a:gd name="connsiteX0" fmla="*/ 2088506 w 2128090"/>
              <a:gd name="connsiteY0" fmla="*/ 2436988 h 2443671"/>
              <a:gd name="connsiteX1" fmla="*/ 1814186 w 2128090"/>
              <a:gd name="connsiteY1" fmla="*/ 1492108 h 2443671"/>
              <a:gd name="connsiteX2" fmla="*/ 2058026 w 2128090"/>
              <a:gd name="connsiteY2" fmla="*/ 196708 h 2443671"/>
              <a:gd name="connsiteX3" fmla="*/ 488306 w 2128090"/>
              <a:gd name="connsiteY3" fmla="*/ 82408 h 2443671"/>
              <a:gd name="connsiteX4" fmla="*/ 229226 w 2128090"/>
              <a:gd name="connsiteY4" fmla="*/ 958708 h 2443671"/>
              <a:gd name="connsiteX5" fmla="*/ 626 w 2128090"/>
              <a:gd name="connsiteY5" fmla="*/ 1293988 h 2443671"/>
              <a:gd name="connsiteX6" fmla="*/ 160646 w 2128090"/>
              <a:gd name="connsiteY6" fmla="*/ 1431148 h 2443671"/>
              <a:gd name="connsiteX7" fmla="*/ 137786 w 2128090"/>
              <a:gd name="connsiteY7" fmla="*/ 1560688 h 2443671"/>
              <a:gd name="connsiteX8" fmla="*/ 221606 w 2128090"/>
              <a:gd name="connsiteY8" fmla="*/ 1591168 h 2443671"/>
              <a:gd name="connsiteX9" fmla="*/ 145406 w 2128090"/>
              <a:gd name="connsiteY9" fmla="*/ 1674988 h 2443671"/>
              <a:gd name="connsiteX10" fmla="*/ 221606 w 2128090"/>
              <a:gd name="connsiteY10" fmla="*/ 1751188 h 2443671"/>
              <a:gd name="connsiteX11" fmla="*/ 198746 w 2128090"/>
              <a:gd name="connsiteY11" fmla="*/ 2002648 h 2443671"/>
              <a:gd name="connsiteX12" fmla="*/ 526406 w 2128090"/>
              <a:gd name="connsiteY12" fmla="*/ 2055988 h 2443671"/>
              <a:gd name="connsiteX13" fmla="*/ 808346 w 2128090"/>
              <a:gd name="connsiteY13" fmla="*/ 2223628 h 2443671"/>
              <a:gd name="connsiteX14" fmla="*/ 785486 w 2128090"/>
              <a:gd name="connsiteY14" fmla="*/ 2421748 h 2443671"/>
              <a:gd name="connsiteX15" fmla="*/ 2088506 w 2128090"/>
              <a:gd name="connsiteY15" fmla="*/ 2436988 h 2443671"/>
              <a:gd name="connsiteX0" fmla="*/ 2088506 w 2117159"/>
              <a:gd name="connsiteY0" fmla="*/ 2436988 h 2443671"/>
              <a:gd name="connsiteX1" fmla="*/ 1814186 w 2117159"/>
              <a:gd name="connsiteY1" fmla="*/ 1492108 h 2443671"/>
              <a:gd name="connsiteX2" fmla="*/ 2058026 w 2117159"/>
              <a:gd name="connsiteY2" fmla="*/ 196708 h 2443671"/>
              <a:gd name="connsiteX3" fmla="*/ 488306 w 2117159"/>
              <a:gd name="connsiteY3" fmla="*/ 82408 h 2443671"/>
              <a:gd name="connsiteX4" fmla="*/ 229226 w 2117159"/>
              <a:gd name="connsiteY4" fmla="*/ 958708 h 2443671"/>
              <a:gd name="connsiteX5" fmla="*/ 626 w 2117159"/>
              <a:gd name="connsiteY5" fmla="*/ 1293988 h 2443671"/>
              <a:gd name="connsiteX6" fmla="*/ 160646 w 2117159"/>
              <a:gd name="connsiteY6" fmla="*/ 1431148 h 2443671"/>
              <a:gd name="connsiteX7" fmla="*/ 137786 w 2117159"/>
              <a:gd name="connsiteY7" fmla="*/ 1560688 h 2443671"/>
              <a:gd name="connsiteX8" fmla="*/ 221606 w 2117159"/>
              <a:gd name="connsiteY8" fmla="*/ 1591168 h 2443671"/>
              <a:gd name="connsiteX9" fmla="*/ 145406 w 2117159"/>
              <a:gd name="connsiteY9" fmla="*/ 1674988 h 2443671"/>
              <a:gd name="connsiteX10" fmla="*/ 221606 w 2117159"/>
              <a:gd name="connsiteY10" fmla="*/ 1751188 h 2443671"/>
              <a:gd name="connsiteX11" fmla="*/ 198746 w 2117159"/>
              <a:gd name="connsiteY11" fmla="*/ 2002648 h 2443671"/>
              <a:gd name="connsiteX12" fmla="*/ 526406 w 2117159"/>
              <a:gd name="connsiteY12" fmla="*/ 2055988 h 2443671"/>
              <a:gd name="connsiteX13" fmla="*/ 808346 w 2117159"/>
              <a:gd name="connsiteY13" fmla="*/ 2223628 h 2443671"/>
              <a:gd name="connsiteX14" fmla="*/ 785486 w 2117159"/>
              <a:gd name="connsiteY14" fmla="*/ 2421748 h 2443671"/>
              <a:gd name="connsiteX15" fmla="*/ 2088506 w 2117159"/>
              <a:gd name="connsiteY15" fmla="*/ 2436988 h 2443671"/>
              <a:gd name="connsiteX0" fmla="*/ 2088506 w 2117159"/>
              <a:gd name="connsiteY0" fmla="*/ 2436988 h 2443671"/>
              <a:gd name="connsiteX1" fmla="*/ 1814186 w 2117159"/>
              <a:gd name="connsiteY1" fmla="*/ 1492108 h 2443671"/>
              <a:gd name="connsiteX2" fmla="*/ 2058026 w 2117159"/>
              <a:gd name="connsiteY2" fmla="*/ 196708 h 2443671"/>
              <a:gd name="connsiteX3" fmla="*/ 488306 w 2117159"/>
              <a:gd name="connsiteY3" fmla="*/ 82408 h 2443671"/>
              <a:gd name="connsiteX4" fmla="*/ 229226 w 2117159"/>
              <a:gd name="connsiteY4" fmla="*/ 958708 h 2443671"/>
              <a:gd name="connsiteX5" fmla="*/ 626 w 2117159"/>
              <a:gd name="connsiteY5" fmla="*/ 1293988 h 2443671"/>
              <a:gd name="connsiteX6" fmla="*/ 160646 w 2117159"/>
              <a:gd name="connsiteY6" fmla="*/ 1431148 h 2443671"/>
              <a:gd name="connsiteX7" fmla="*/ 137786 w 2117159"/>
              <a:gd name="connsiteY7" fmla="*/ 1560688 h 2443671"/>
              <a:gd name="connsiteX8" fmla="*/ 221606 w 2117159"/>
              <a:gd name="connsiteY8" fmla="*/ 1591168 h 2443671"/>
              <a:gd name="connsiteX9" fmla="*/ 145406 w 2117159"/>
              <a:gd name="connsiteY9" fmla="*/ 1674988 h 2443671"/>
              <a:gd name="connsiteX10" fmla="*/ 221606 w 2117159"/>
              <a:gd name="connsiteY10" fmla="*/ 1751188 h 2443671"/>
              <a:gd name="connsiteX11" fmla="*/ 198746 w 2117159"/>
              <a:gd name="connsiteY11" fmla="*/ 2002648 h 2443671"/>
              <a:gd name="connsiteX12" fmla="*/ 526406 w 2117159"/>
              <a:gd name="connsiteY12" fmla="*/ 2055988 h 2443671"/>
              <a:gd name="connsiteX13" fmla="*/ 808346 w 2117159"/>
              <a:gd name="connsiteY13" fmla="*/ 2223628 h 2443671"/>
              <a:gd name="connsiteX14" fmla="*/ 785486 w 2117159"/>
              <a:gd name="connsiteY14" fmla="*/ 2421748 h 2443671"/>
              <a:gd name="connsiteX15" fmla="*/ 2088506 w 2117159"/>
              <a:gd name="connsiteY15" fmla="*/ 2436988 h 2443671"/>
              <a:gd name="connsiteX0" fmla="*/ 2088506 w 2191377"/>
              <a:gd name="connsiteY0" fmla="*/ 2436988 h 2443671"/>
              <a:gd name="connsiteX1" fmla="*/ 1814186 w 2191377"/>
              <a:gd name="connsiteY1" fmla="*/ 1492108 h 2443671"/>
              <a:gd name="connsiteX2" fmla="*/ 2058026 w 2191377"/>
              <a:gd name="connsiteY2" fmla="*/ 196708 h 2443671"/>
              <a:gd name="connsiteX3" fmla="*/ 488306 w 2191377"/>
              <a:gd name="connsiteY3" fmla="*/ 82408 h 2443671"/>
              <a:gd name="connsiteX4" fmla="*/ 229226 w 2191377"/>
              <a:gd name="connsiteY4" fmla="*/ 958708 h 2443671"/>
              <a:gd name="connsiteX5" fmla="*/ 626 w 2191377"/>
              <a:gd name="connsiteY5" fmla="*/ 1293988 h 2443671"/>
              <a:gd name="connsiteX6" fmla="*/ 160646 w 2191377"/>
              <a:gd name="connsiteY6" fmla="*/ 1431148 h 2443671"/>
              <a:gd name="connsiteX7" fmla="*/ 137786 w 2191377"/>
              <a:gd name="connsiteY7" fmla="*/ 1560688 h 2443671"/>
              <a:gd name="connsiteX8" fmla="*/ 221606 w 2191377"/>
              <a:gd name="connsiteY8" fmla="*/ 1591168 h 2443671"/>
              <a:gd name="connsiteX9" fmla="*/ 145406 w 2191377"/>
              <a:gd name="connsiteY9" fmla="*/ 1674988 h 2443671"/>
              <a:gd name="connsiteX10" fmla="*/ 221606 w 2191377"/>
              <a:gd name="connsiteY10" fmla="*/ 1751188 h 2443671"/>
              <a:gd name="connsiteX11" fmla="*/ 198746 w 2191377"/>
              <a:gd name="connsiteY11" fmla="*/ 2002648 h 2443671"/>
              <a:gd name="connsiteX12" fmla="*/ 526406 w 2191377"/>
              <a:gd name="connsiteY12" fmla="*/ 2055988 h 2443671"/>
              <a:gd name="connsiteX13" fmla="*/ 808346 w 2191377"/>
              <a:gd name="connsiteY13" fmla="*/ 2223628 h 2443671"/>
              <a:gd name="connsiteX14" fmla="*/ 785486 w 2191377"/>
              <a:gd name="connsiteY14" fmla="*/ 2421748 h 2443671"/>
              <a:gd name="connsiteX15" fmla="*/ 2088506 w 2191377"/>
              <a:gd name="connsiteY15" fmla="*/ 2436988 h 2443671"/>
              <a:gd name="connsiteX0" fmla="*/ 2088506 w 2207998"/>
              <a:gd name="connsiteY0" fmla="*/ 2517591 h 2524274"/>
              <a:gd name="connsiteX1" fmla="*/ 1814186 w 2207998"/>
              <a:gd name="connsiteY1" fmla="*/ 1572711 h 2524274"/>
              <a:gd name="connsiteX2" fmla="*/ 2058026 w 2207998"/>
              <a:gd name="connsiteY2" fmla="*/ 277311 h 2524274"/>
              <a:gd name="connsiteX3" fmla="*/ 488306 w 2207998"/>
              <a:gd name="connsiteY3" fmla="*/ 163011 h 2524274"/>
              <a:gd name="connsiteX4" fmla="*/ 229226 w 2207998"/>
              <a:gd name="connsiteY4" fmla="*/ 1039311 h 2524274"/>
              <a:gd name="connsiteX5" fmla="*/ 626 w 2207998"/>
              <a:gd name="connsiteY5" fmla="*/ 1374591 h 2524274"/>
              <a:gd name="connsiteX6" fmla="*/ 160646 w 2207998"/>
              <a:gd name="connsiteY6" fmla="*/ 1511751 h 2524274"/>
              <a:gd name="connsiteX7" fmla="*/ 137786 w 2207998"/>
              <a:gd name="connsiteY7" fmla="*/ 1641291 h 2524274"/>
              <a:gd name="connsiteX8" fmla="*/ 221606 w 2207998"/>
              <a:gd name="connsiteY8" fmla="*/ 1671771 h 2524274"/>
              <a:gd name="connsiteX9" fmla="*/ 145406 w 2207998"/>
              <a:gd name="connsiteY9" fmla="*/ 1755591 h 2524274"/>
              <a:gd name="connsiteX10" fmla="*/ 221606 w 2207998"/>
              <a:gd name="connsiteY10" fmla="*/ 1831791 h 2524274"/>
              <a:gd name="connsiteX11" fmla="*/ 198746 w 2207998"/>
              <a:gd name="connsiteY11" fmla="*/ 2083251 h 2524274"/>
              <a:gd name="connsiteX12" fmla="*/ 526406 w 2207998"/>
              <a:gd name="connsiteY12" fmla="*/ 2136591 h 2524274"/>
              <a:gd name="connsiteX13" fmla="*/ 808346 w 2207998"/>
              <a:gd name="connsiteY13" fmla="*/ 2304231 h 2524274"/>
              <a:gd name="connsiteX14" fmla="*/ 785486 w 2207998"/>
              <a:gd name="connsiteY14" fmla="*/ 2502351 h 2524274"/>
              <a:gd name="connsiteX15" fmla="*/ 2088506 w 2207998"/>
              <a:gd name="connsiteY15" fmla="*/ 2517591 h 2524274"/>
              <a:gd name="connsiteX0" fmla="*/ 2088506 w 2207998"/>
              <a:gd name="connsiteY0" fmla="*/ 2582449 h 2589132"/>
              <a:gd name="connsiteX1" fmla="*/ 1814186 w 2207998"/>
              <a:gd name="connsiteY1" fmla="*/ 1637569 h 2589132"/>
              <a:gd name="connsiteX2" fmla="*/ 2058026 w 2207998"/>
              <a:gd name="connsiteY2" fmla="*/ 342169 h 2589132"/>
              <a:gd name="connsiteX3" fmla="*/ 488306 w 2207998"/>
              <a:gd name="connsiteY3" fmla="*/ 227869 h 2589132"/>
              <a:gd name="connsiteX4" fmla="*/ 229226 w 2207998"/>
              <a:gd name="connsiteY4" fmla="*/ 1104169 h 2589132"/>
              <a:gd name="connsiteX5" fmla="*/ 626 w 2207998"/>
              <a:gd name="connsiteY5" fmla="*/ 1439449 h 2589132"/>
              <a:gd name="connsiteX6" fmla="*/ 160646 w 2207998"/>
              <a:gd name="connsiteY6" fmla="*/ 1576609 h 2589132"/>
              <a:gd name="connsiteX7" fmla="*/ 137786 w 2207998"/>
              <a:gd name="connsiteY7" fmla="*/ 1706149 h 2589132"/>
              <a:gd name="connsiteX8" fmla="*/ 221606 w 2207998"/>
              <a:gd name="connsiteY8" fmla="*/ 1736629 h 2589132"/>
              <a:gd name="connsiteX9" fmla="*/ 145406 w 2207998"/>
              <a:gd name="connsiteY9" fmla="*/ 1820449 h 2589132"/>
              <a:gd name="connsiteX10" fmla="*/ 221606 w 2207998"/>
              <a:gd name="connsiteY10" fmla="*/ 1896649 h 2589132"/>
              <a:gd name="connsiteX11" fmla="*/ 198746 w 2207998"/>
              <a:gd name="connsiteY11" fmla="*/ 2148109 h 2589132"/>
              <a:gd name="connsiteX12" fmla="*/ 526406 w 2207998"/>
              <a:gd name="connsiteY12" fmla="*/ 2201449 h 2589132"/>
              <a:gd name="connsiteX13" fmla="*/ 808346 w 2207998"/>
              <a:gd name="connsiteY13" fmla="*/ 2369089 h 2589132"/>
              <a:gd name="connsiteX14" fmla="*/ 785486 w 2207998"/>
              <a:gd name="connsiteY14" fmla="*/ 2567209 h 2589132"/>
              <a:gd name="connsiteX15" fmla="*/ 2088506 w 2207998"/>
              <a:gd name="connsiteY15" fmla="*/ 2582449 h 2589132"/>
              <a:gd name="connsiteX0" fmla="*/ 2088506 w 2188613"/>
              <a:gd name="connsiteY0" fmla="*/ 2513194 h 2519877"/>
              <a:gd name="connsiteX1" fmla="*/ 1814186 w 2188613"/>
              <a:gd name="connsiteY1" fmla="*/ 1568314 h 2519877"/>
              <a:gd name="connsiteX2" fmla="*/ 2058026 w 2188613"/>
              <a:gd name="connsiteY2" fmla="*/ 272914 h 2519877"/>
              <a:gd name="connsiteX3" fmla="*/ 526406 w 2188613"/>
              <a:gd name="connsiteY3" fmla="*/ 158614 h 2519877"/>
              <a:gd name="connsiteX4" fmla="*/ 229226 w 2188613"/>
              <a:gd name="connsiteY4" fmla="*/ 1034914 h 2519877"/>
              <a:gd name="connsiteX5" fmla="*/ 626 w 2188613"/>
              <a:gd name="connsiteY5" fmla="*/ 1370194 h 2519877"/>
              <a:gd name="connsiteX6" fmla="*/ 160646 w 2188613"/>
              <a:gd name="connsiteY6" fmla="*/ 1507354 h 2519877"/>
              <a:gd name="connsiteX7" fmla="*/ 137786 w 2188613"/>
              <a:gd name="connsiteY7" fmla="*/ 1636894 h 2519877"/>
              <a:gd name="connsiteX8" fmla="*/ 221606 w 2188613"/>
              <a:gd name="connsiteY8" fmla="*/ 1667374 h 2519877"/>
              <a:gd name="connsiteX9" fmla="*/ 145406 w 2188613"/>
              <a:gd name="connsiteY9" fmla="*/ 1751194 h 2519877"/>
              <a:gd name="connsiteX10" fmla="*/ 221606 w 2188613"/>
              <a:gd name="connsiteY10" fmla="*/ 1827394 h 2519877"/>
              <a:gd name="connsiteX11" fmla="*/ 198746 w 2188613"/>
              <a:gd name="connsiteY11" fmla="*/ 2078854 h 2519877"/>
              <a:gd name="connsiteX12" fmla="*/ 526406 w 2188613"/>
              <a:gd name="connsiteY12" fmla="*/ 2132194 h 2519877"/>
              <a:gd name="connsiteX13" fmla="*/ 808346 w 2188613"/>
              <a:gd name="connsiteY13" fmla="*/ 2299834 h 2519877"/>
              <a:gd name="connsiteX14" fmla="*/ 785486 w 2188613"/>
              <a:gd name="connsiteY14" fmla="*/ 2497954 h 2519877"/>
              <a:gd name="connsiteX15" fmla="*/ 2088506 w 2188613"/>
              <a:gd name="connsiteY15" fmla="*/ 2513194 h 2519877"/>
              <a:gd name="connsiteX0" fmla="*/ 2088506 w 2188613"/>
              <a:gd name="connsiteY0" fmla="*/ 2533313 h 2539996"/>
              <a:gd name="connsiteX1" fmla="*/ 1814186 w 2188613"/>
              <a:gd name="connsiteY1" fmla="*/ 1588433 h 2539996"/>
              <a:gd name="connsiteX2" fmla="*/ 2058026 w 2188613"/>
              <a:gd name="connsiteY2" fmla="*/ 293033 h 2539996"/>
              <a:gd name="connsiteX3" fmla="*/ 526406 w 2188613"/>
              <a:gd name="connsiteY3" fmla="*/ 178733 h 2539996"/>
              <a:gd name="connsiteX4" fmla="*/ 229226 w 2188613"/>
              <a:gd name="connsiteY4" fmla="*/ 1055033 h 2539996"/>
              <a:gd name="connsiteX5" fmla="*/ 626 w 2188613"/>
              <a:gd name="connsiteY5" fmla="*/ 1390313 h 2539996"/>
              <a:gd name="connsiteX6" fmla="*/ 160646 w 2188613"/>
              <a:gd name="connsiteY6" fmla="*/ 1527473 h 2539996"/>
              <a:gd name="connsiteX7" fmla="*/ 137786 w 2188613"/>
              <a:gd name="connsiteY7" fmla="*/ 1657013 h 2539996"/>
              <a:gd name="connsiteX8" fmla="*/ 221606 w 2188613"/>
              <a:gd name="connsiteY8" fmla="*/ 1687493 h 2539996"/>
              <a:gd name="connsiteX9" fmla="*/ 145406 w 2188613"/>
              <a:gd name="connsiteY9" fmla="*/ 1771313 h 2539996"/>
              <a:gd name="connsiteX10" fmla="*/ 221606 w 2188613"/>
              <a:gd name="connsiteY10" fmla="*/ 1847513 h 2539996"/>
              <a:gd name="connsiteX11" fmla="*/ 198746 w 2188613"/>
              <a:gd name="connsiteY11" fmla="*/ 2098973 h 2539996"/>
              <a:gd name="connsiteX12" fmla="*/ 526406 w 2188613"/>
              <a:gd name="connsiteY12" fmla="*/ 2152313 h 2539996"/>
              <a:gd name="connsiteX13" fmla="*/ 808346 w 2188613"/>
              <a:gd name="connsiteY13" fmla="*/ 2319953 h 2539996"/>
              <a:gd name="connsiteX14" fmla="*/ 785486 w 2188613"/>
              <a:gd name="connsiteY14" fmla="*/ 2518073 h 2539996"/>
              <a:gd name="connsiteX15" fmla="*/ 2088506 w 2188613"/>
              <a:gd name="connsiteY15" fmla="*/ 2533313 h 2539996"/>
              <a:gd name="connsiteX0" fmla="*/ 2088506 w 2205223"/>
              <a:gd name="connsiteY0" fmla="*/ 2587691 h 2594374"/>
              <a:gd name="connsiteX1" fmla="*/ 1814186 w 2205223"/>
              <a:gd name="connsiteY1" fmla="*/ 1642811 h 2594374"/>
              <a:gd name="connsiteX2" fmla="*/ 2058026 w 2205223"/>
              <a:gd name="connsiteY2" fmla="*/ 347411 h 2594374"/>
              <a:gd name="connsiteX3" fmla="*/ 526406 w 2205223"/>
              <a:gd name="connsiteY3" fmla="*/ 233111 h 2594374"/>
              <a:gd name="connsiteX4" fmla="*/ 229226 w 2205223"/>
              <a:gd name="connsiteY4" fmla="*/ 1109411 h 2594374"/>
              <a:gd name="connsiteX5" fmla="*/ 626 w 2205223"/>
              <a:gd name="connsiteY5" fmla="*/ 1444691 h 2594374"/>
              <a:gd name="connsiteX6" fmla="*/ 160646 w 2205223"/>
              <a:gd name="connsiteY6" fmla="*/ 1581851 h 2594374"/>
              <a:gd name="connsiteX7" fmla="*/ 137786 w 2205223"/>
              <a:gd name="connsiteY7" fmla="*/ 1711391 h 2594374"/>
              <a:gd name="connsiteX8" fmla="*/ 221606 w 2205223"/>
              <a:gd name="connsiteY8" fmla="*/ 1741871 h 2594374"/>
              <a:gd name="connsiteX9" fmla="*/ 145406 w 2205223"/>
              <a:gd name="connsiteY9" fmla="*/ 1825691 h 2594374"/>
              <a:gd name="connsiteX10" fmla="*/ 221606 w 2205223"/>
              <a:gd name="connsiteY10" fmla="*/ 1901891 h 2594374"/>
              <a:gd name="connsiteX11" fmla="*/ 198746 w 2205223"/>
              <a:gd name="connsiteY11" fmla="*/ 2153351 h 2594374"/>
              <a:gd name="connsiteX12" fmla="*/ 526406 w 2205223"/>
              <a:gd name="connsiteY12" fmla="*/ 2206691 h 2594374"/>
              <a:gd name="connsiteX13" fmla="*/ 808346 w 2205223"/>
              <a:gd name="connsiteY13" fmla="*/ 2374331 h 2594374"/>
              <a:gd name="connsiteX14" fmla="*/ 785486 w 2205223"/>
              <a:gd name="connsiteY14" fmla="*/ 2572451 h 2594374"/>
              <a:gd name="connsiteX15" fmla="*/ 2088506 w 2205223"/>
              <a:gd name="connsiteY15" fmla="*/ 2587691 h 2594374"/>
              <a:gd name="connsiteX0" fmla="*/ 2088506 w 2205223"/>
              <a:gd name="connsiteY0" fmla="*/ 2587691 h 2594374"/>
              <a:gd name="connsiteX1" fmla="*/ 1814186 w 2205223"/>
              <a:gd name="connsiteY1" fmla="*/ 1642811 h 2594374"/>
              <a:gd name="connsiteX2" fmla="*/ 2058026 w 2205223"/>
              <a:gd name="connsiteY2" fmla="*/ 347411 h 2594374"/>
              <a:gd name="connsiteX3" fmla="*/ 526406 w 2205223"/>
              <a:gd name="connsiteY3" fmla="*/ 233111 h 2594374"/>
              <a:gd name="connsiteX4" fmla="*/ 229226 w 2205223"/>
              <a:gd name="connsiteY4" fmla="*/ 1109411 h 2594374"/>
              <a:gd name="connsiteX5" fmla="*/ 626 w 2205223"/>
              <a:gd name="connsiteY5" fmla="*/ 1444691 h 2594374"/>
              <a:gd name="connsiteX6" fmla="*/ 160646 w 2205223"/>
              <a:gd name="connsiteY6" fmla="*/ 1581851 h 2594374"/>
              <a:gd name="connsiteX7" fmla="*/ 137786 w 2205223"/>
              <a:gd name="connsiteY7" fmla="*/ 1711391 h 2594374"/>
              <a:gd name="connsiteX8" fmla="*/ 221606 w 2205223"/>
              <a:gd name="connsiteY8" fmla="*/ 1741871 h 2594374"/>
              <a:gd name="connsiteX9" fmla="*/ 145406 w 2205223"/>
              <a:gd name="connsiteY9" fmla="*/ 1825691 h 2594374"/>
              <a:gd name="connsiteX10" fmla="*/ 221606 w 2205223"/>
              <a:gd name="connsiteY10" fmla="*/ 1901891 h 2594374"/>
              <a:gd name="connsiteX11" fmla="*/ 198746 w 2205223"/>
              <a:gd name="connsiteY11" fmla="*/ 2153351 h 2594374"/>
              <a:gd name="connsiteX12" fmla="*/ 526406 w 2205223"/>
              <a:gd name="connsiteY12" fmla="*/ 2206691 h 2594374"/>
              <a:gd name="connsiteX13" fmla="*/ 808346 w 2205223"/>
              <a:gd name="connsiteY13" fmla="*/ 2374331 h 2594374"/>
              <a:gd name="connsiteX14" fmla="*/ 785486 w 2205223"/>
              <a:gd name="connsiteY14" fmla="*/ 2572451 h 2594374"/>
              <a:gd name="connsiteX15" fmla="*/ 2088506 w 2205223"/>
              <a:gd name="connsiteY15" fmla="*/ 2587691 h 2594374"/>
              <a:gd name="connsiteX0" fmla="*/ 2088506 w 2205223"/>
              <a:gd name="connsiteY0" fmla="*/ 2587691 h 2594374"/>
              <a:gd name="connsiteX1" fmla="*/ 1814186 w 2205223"/>
              <a:gd name="connsiteY1" fmla="*/ 1642811 h 2594374"/>
              <a:gd name="connsiteX2" fmla="*/ 2058026 w 2205223"/>
              <a:gd name="connsiteY2" fmla="*/ 347411 h 2594374"/>
              <a:gd name="connsiteX3" fmla="*/ 526406 w 2205223"/>
              <a:gd name="connsiteY3" fmla="*/ 233111 h 2594374"/>
              <a:gd name="connsiteX4" fmla="*/ 229226 w 2205223"/>
              <a:gd name="connsiteY4" fmla="*/ 1109411 h 2594374"/>
              <a:gd name="connsiteX5" fmla="*/ 626 w 2205223"/>
              <a:gd name="connsiteY5" fmla="*/ 1444691 h 2594374"/>
              <a:gd name="connsiteX6" fmla="*/ 160646 w 2205223"/>
              <a:gd name="connsiteY6" fmla="*/ 1581851 h 2594374"/>
              <a:gd name="connsiteX7" fmla="*/ 137786 w 2205223"/>
              <a:gd name="connsiteY7" fmla="*/ 1711391 h 2594374"/>
              <a:gd name="connsiteX8" fmla="*/ 221606 w 2205223"/>
              <a:gd name="connsiteY8" fmla="*/ 1741871 h 2594374"/>
              <a:gd name="connsiteX9" fmla="*/ 145406 w 2205223"/>
              <a:gd name="connsiteY9" fmla="*/ 1825691 h 2594374"/>
              <a:gd name="connsiteX10" fmla="*/ 221606 w 2205223"/>
              <a:gd name="connsiteY10" fmla="*/ 1901891 h 2594374"/>
              <a:gd name="connsiteX11" fmla="*/ 198746 w 2205223"/>
              <a:gd name="connsiteY11" fmla="*/ 2153351 h 2594374"/>
              <a:gd name="connsiteX12" fmla="*/ 526406 w 2205223"/>
              <a:gd name="connsiteY12" fmla="*/ 2206691 h 2594374"/>
              <a:gd name="connsiteX13" fmla="*/ 808346 w 2205223"/>
              <a:gd name="connsiteY13" fmla="*/ 2374331 h 2594374"/>
              <a:gd name="connsiteX14" fmla="*/ 785486 w 2205223"/>
              <a:gd name="connsiteY14" fmla="*/ 2572451 h 2594374"/>
              <a:gd name="connsiteX15" fmla="*/ 2088506 w 2205223"/>
              <a:gd name="connsiteY15" fmla="*/ 2587691 h 2594374"/>
              <a:gd name="connsiteX0" fmla="*/ 2088506 w 2205223"/>
              <a:gd name="connsiteY0" fmla="*/ 2587691 h 2594374"/>
              <a:gd name="connsiteX1" fmla="*/ 1814186 w 2205223"/>
              <a:gd name="connsiteY1" fmla="*/ 1642811 h 2594374"/>
              <a:gd name="connsiteX2" fmla="*/ 2058026 w 2205223"/>
              <a:gd name="connsiteY2" fmla="*/ 347411 h 2594374"/>
              <a:gd name="connsiteX3" fmla="*/ 526406 w 2205223"/>
              <a:gd name="connsiteY3" fmla="*/ 233111 h 2594374"/>
              <a:gd name="connsiteX4" fmla="*/ 229226 w 2205223"/>
              <a:gd name="connsiteY4" fmla="*/ 1109411 h 2594374"/>
              <a:gd name="connsiteX5" fmla="*/ 626 w 2205223"/>
              <a:gd name="connsiteY5" fmla="*/ 1444691 h 2594374"/>
              <a:gd name="connsiteX6" fmla="*/ 160646 w 2205223"/>
              <a:gd name="connsiteY6" fmla="*/ 1581851 h 2594374"/>
              <a:gd name="connsiteX7" fmla="*/ 137786 w 2205223"/>
              <a:gd name="connsiteY7" fmla="*/ 1711391 h 2594374"/>
              <a:gd name="connsiteX8" fmla="*/ 221606 w 2205223"/>
              <a:gd name="connsiteY8" fmla="*/ 1741871 h 2594374"/>
              <a:gd name="connsiteX9" fmla="*/ 145406 w 2205223"/>
              <a:gd name="connsiteY9" fmla="*/ 1825691 h 2594374"/>
              <a:gd name="connsiteX10" fmla="*/ 221606 w 2205223"/>
              <a:gd name="connsiteY10" fmla="*/ 1901891 h 2594374"/>
              <a:gd name="connsiteX11" fmla="*/ 198746 w 2205223"/>
              <a:gd name="connsiteY11" fmla="*/ 2153351 h 2594374"/>
              <a:gd name="connsiteX12" fmla="*/ 526406 w 2205223"/>
              <a:gd name="connsiteY12" fmla="*/ 2206691 h 2594374"/>
              <a:gd name="connsiteX13" fmla="*/ 808346 w 2205223"/>
              <a:gd name="connsiteY13" fmla="*/ 2374331 h 2594374"/>
              <a:gd name="connsiteX14" fmla="*/ 785486 w 2205223"/>
              <a:gd name="connsiteY14" fmla="*/ 2572451 h 2594374"/>
              <a:gd name="connsiteX15" fmla="*/ 2088506 w 2205223"/>
              <a:gd name="connsiteY15" fmla="*/ 2587691 h 2594374"/>
              <a:gd name="connsiteX0" fmla="*/ 2088506 w 2205223"/>
              <a:gd name="connsiteY0" fmla="*/ 2584576 h 2591259"/>
              <a:gd name="connsiteX1" fmla="*/ 1814186 w 2205223"/>
              <a:gd name="connsiteY1" fmla="*/ 1639696 h 2591259"/>
              <a:gd name="connsiteX2" fmla="*/ 2058026 w 2205223"/>
              <a:gd name="connsiteY2" fmla="*/ 344296 h 2591259"/>
              <a:gd name="connsiteX3" fmla="*/ 526406 w 2205223"/>
              <a:gd name="connsiteY3" fmla="*/ 229996 h 2591259"/>
              <a:gd name="connsiteX4" fmla="*/ 229226 w 2205223"/>
              <a:gd name="connsiteY4" fmla="*/ 1106296 h 2591259"/>
              <a:gd name="connsiteX5" fmla="*/ 626 w 2205223"/>
              <a:gd name="connsiteY5" fmla="*/ 1441576 h 2591259"/>
              <a:gd name="connsiteX6" fmla="*/ 160646 w 2205223"/>
              <a:gd name="connsiteY6" fmla="*/ 1578736 h 2591259"/>
              <a:gd name="connsiteX7" fmla="*/ 137786 w 2205223"/>
              <a:gd name="connsiteY7" fmla="*/ 1708276 h 2591259"/>
              <a:gd name="connsiteX8" fmla="*/ 221606 w 2205223"/>
              <a:gd name="connsiteY8" fmla="*/ 1738756 h 2591259"/>
              <a:gd name="connsiteX9" fmla="*/ 145406 w 2205223"/>
              <a:gd name="connsiteY9" fmla="*/ 1822576 h 2591259"/>
              <a:gd name="connsiteX10" fmla="*/ 221606 w 2205223"/>
              <a:gd name="connsiteY10" fmla="*/ 1898776 h 2591259"/>
              <a:gd name="connsiteX11" fmla="*/ 198746 w 2205223"/>
              <a:gd name="connsiteY11" fmla="*/ 2150236 h 2591259"/>
              <a:gd name="connsiteX12" fmla="*/ 526406 w 2205223"/>
              <a:gd name="connsiteY12" fmla="*/ 2203576 h 2591259"/>
              <a:gd name="connsiteX13" fmla="*/ 808346 w 2205223"/>
              <a:gd name="connsiteY13" fmla="*/ 2371216 h 2591259"/>
              <a:gd name="connsiteX14" fmla="*/ 785486 w 2205223"/>
              <a:gd name="connsiteY14" fmla="*/ 2569336 h 2591259"/>
              <a:gd name="connsiteX15" fmla="*/ 2088506 w 2205223"/>
              <a:gd name="connsiteY15" fmla="*/ 2584576 h 2591259"/>
              <a:gd name="connsiteX0" fmla="*/ 2088506 w 2205223"/>
              <a:gd name="connsiteY0" fmla="*/ 2584576 h 2591259"/>
              <a:gd name="connsiteX1" fmla="*/ 1814186 w 2205223"/>
              <a:gd name="connsiteY1" fmla="*/ 1639696 h 2591259"/>
              <a:gd name="connsiteX2" fmla="*/ 2058026 w 2205223"/>
              <a:gd name="connsiteY2" fmla="*/ 344296 h 2591259"/>
              <a:gd name="connsiteX3" fmla="*/ 526406 w 2205223"/>
              <a:gd name="connsiteY3" fmla="*/ 229996 h 2591259"/>
              <a:gd name="connsiteX4" fmla="*/ 229226 w 2205223"/>
              <a:gd name="connsiteY4" fmla="*/ 1106296 h 2591259"/>
              <a:gd name="connsiteX5" fmla="*/ 626 w 2205223"/>
              <a:gd name="connsiteY5" fmla="*/ 1441576 h 2591259"/>
              <a:gd name="connsiteX6" fmla="*/ 160646 w 2205223"/>
              <a:gd name="connsiteY6" fmla="*/ 1578736 h 2591259"/>
              <a:gd name="connsiteX7" fmla="*/ 137786 w 2205223"/>
              <a:gd name="connsiteY7" fmla="*/ 1708276 h 2591259"/>
              <a:gd name="connsiteX8" fmla="*/ 221606 w 2205223"/>
              <a:gd name="connsiteY8" fmla="*/ 1738756 h 2591259"/>
              <a:gd name="connsiteX9" fmla="*/ 145406 w 2205223"/>
              <a:gd name="connsiteY9" fmla="*/ 1822576 h 2591259"/>
              <a:gd name="connsiteX10" fmla="*/ 221606 w 2205223"/>
              <a:gd name="connsiteY10" fmla="*/ 1898776 h 2591259"/>
              <a:gd name="connsiteX11" fmla="*/ 198746 w 2205223"/>
              <a:gd name="connsiteY11" fmla="*/ 2150236 h 2591259"/>
              <a:gd name="connsiteX12" fmla="*/ 526406 w 2205223"/>
              <a:gd name="connsiteY12" fmla="*/ 2203576 h 2591259"/>
              <a:gd name="connsiteX13" fmla="*/ 808346 w 2205223"/>
              <a:gd name="connsiteY13" fmla="*/ 2371216 h 2591259"/>
              <a:gd name="connsiteX14" fmla="*/ 785486 w 2205223"/>
              <a:gd name="connsiteY14" fmla="*/ 2569336 h 2591259"/>
              <a:gd name="connsiteX15" fmla="*/ 2088506 w 2205223"/>
              <a:gd name="connsiteY15" fmla="*/ 2584576 h 2591259"/>
              <a:gd name="connsiteX0" fmla="*/ 2103699 w 2220416"/>
              <a:gd name="connsiteY0" fmla="*/ 2584576 h 2591259"/>
              <a:gd name="connsiteX1" fmla="*/ 1829379 w 2220416"/>
              <a:gd name="connsiteY1" fmla="*/ 1639696 h 2591259"/>
              <a:gd name="connsiteX2" fmla="*/ 2073219 w 2220416"/>
              <a:gd name="connsiteY2" fmla="*/ 344296 h 2591259"/>
              <a:gd name="connsiteX3" fmla="*/ 541599 w 2220416"/>
              <a:gd name="connsiteY3" fmla="*/ 229996 h 2591259"/>
              <a:gd name="connsiteX4" fmla="*/ 244419 w 2220416"/>
              <a:gd name="connsiteY4" fmla="*/ 1106296 h 2591259"/>
              <a:gd name="connsiteX5" fmla="*/ 579 w 2220416"/>
              <a:gd name="connsiteY5" fmla="*/ 1464436 h 2591259"/>
              <a:gd name="connsiteX6" fmla="*/ 175839 w 2220416"/>
              <a:gd name="connsiteY6" fmla="*/ 1578736 h 2591259"/>
              <a:gd name="connsiteX7" fmla="*/ 152979 w 2220416"/>
              <a:gd name="connsiteY7" fmla="*/ 1708276 h 2591259"/>
              <a:gd name="connsiteX8" fmla="*/ 236799 w 2220416"/>
              <a:gd name="connsiteY8" fmla="*/ 1738756 h 2591259"/>
              <a:gd name="connsiteX9" fmla="*/ 160599 w 2220416"/>
              <a:gd name="connsiteY9" fmla="*/ 1822576 h 2591259"/>
              <a:gd name="connsiteX10" fmla="*/ 236799 w 2220416"/>
              <a:gd name="connsiteY10" fmla="*/ 1898776 h 2591259"/>
              <a:gd name="connsiteX11" fmla="*/ 213939 w 2220416"/>
              <a:gd name="connsiteY11" fmla="*/ 2150236 h 2591259"/>
              <a:gd name="connsiteX12" fmla="*/ 541599 w 2220416"/>
              <a:gd name="connsiteY12" fmla="*/ 2203576 h 2591259"/>
              <a:gd name="connsiteX13" fmla="*/ 823539 w 2220416"/>
              <a:gd name="connsiteY13" fmla="*/ 2371216 h 2591259"/>
              <a:gd name="connsiteX14" fmla="*/ 800679 w 2220416"/>
              <a:gd name="connsiteY14" fmla="*/ 2569336 h 2591259"/>
              <a:gd name="connsiteX15" fmla="*/ 2103699 w 2220416"/>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52464 w 2219901"/>
              <a:gd name="connsiteY7" fmla="*/ 1708276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52464 w 2219901"/>
              <a:gd name="connsiteY7" fmla="*/ 1708276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52464 w 2219901"/>
              <a:gd name="connsiteY7" fmla="*/ 1708276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6284 w 2219901"/>
              <a:gd name="connsiteY8" fmla="*/ 1738756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3424 w 2219901"/>
              <a:gd name="connsiteY11" fmla="*/ 2150236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541084 w 2219901"/>
              <a:gd name="connsiteY12" fmla="*/ 2203576 h 2591259"/>
              <a:gd name="connsiteX13" fmla="*/ 823024 w 2219901"/>
              <a:gd name="connsiteY13" fmla="*/ 2371216 h 2591259"/>
              <a:gd name="connsiteX14" fmla="*/ 800164 w 2219901"/>
              <a:gd name="connsiteY14" fmla="*/ 2569336 h 2591259"/>
              <a:gd name="connsiteX15" fmla="*/ 2103184 w 2219901"/>
              <a:gd name="connsiteY15"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1259"/>
              <a:gd name="connsiteX1" fmla="*/ 1828864 w 2219901"/>
              <a:gd name="connsiteY1" fmla="*/ 1639696 h 2591259"/>
              <a:gd name="connsiteX2" fmla="*/ 2072704 w 2219901"/>
              <a:gd name="connsiteY2" fmla="*/ 344296 h 2591259"/>
              <a:gd name="connsiteX3" fmla="*/ 541084 w 2219901"/>
              <a:gd name="connsiteY3" fmla="*/ 229996 h 2591259"/>
              <a:gd name="connsiteX4" fmla="*/ 243904 w 2219901"/>
              <a:gd name="connsiteY4" fmla="*/ 1106296 h 2591259"/>
              <a:gd name="connsiteX5" fmla="*/ 64 w 2219901"/>
              <a:gd name="connsiteY5" fmla="*/ 1464436 h 2591259"/>
              <a:gd name="connsiteX6" fmla="*/ 175324 w 2219901"/>
              <a:gd name="connsiteY6" fmla="*/ 1578736 h 2591259"/>
              <a:gd name="connsiteX7" fmla="*/ 133414 w 2219901"/>
              <a:gd name="connsiteY7" fmla="*/ 1705895 h 2591259"/>
              <a:gd name="connsiteX8" fmla="*/ 233903 w 2219901"/>
              <a:gd name="connsiteY8" fmla="*/ 1736375 h 2591259"/>
              <a:gd name="connsiteX9" fmla="*/ 160084 w 2219901"/>
              <a:gd name="connsiteY9" fmla="*/ 1822576 h 2591259"/>
              <a:gd name="connsiteX10" fmla="*/ 236284 w 2219901"/>
              <a:gd name="connsiteY10" fmla="*/ 1898776 h 2591259"/>
              <a:gd name="connsiteX11" fmla="*/ 211042 w 2219901"/>
              <a:gd name="connsiteY11" fmla="*/ 2138330 h 2591259"/>
              <a:gd name="connsiteX12" fmla="*/ 823024 w 2219901"/>
              <a:gd name="connsiteY12" fmla="*/ 2371216 h 2591259"/>
              <a:gd name="connsiteX13" fmla="*/ 800164 w 2219901"/>
              <a:gd name="connsiteY13" fmla="*/ 2569336 h 2591259"/>
              <a:gd name="connsiteX14" fmla="*/ 2103184 w 2219901"/>
              <a:gd name="connsiteY14" fmla="*/ 2584576 h 2591259"/>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94591"/>
              <a:gd name="connsiteX1" fmla="*/ 1828864 w 2219901"/>
              <a:gd name="connsiteY1" fmla="*/ 1639696 h 2594591"/>
              <a:gd name="connsiteX2" fmla="*/ 2072704 w 2219901"/>
              <a:gd name="connsiteY2" fmla="*/ 344296 h 2594591"/>
              <a:gd name="connsiteX3" fmla="*/ 541084 w 2219901"/>
              <a:gd name="connsiteY3" fmla="*/ 229996 h 2594591"/>
              <a:gd name="connsiteX4" fmla="*/ 243904 w 2219901"/>
              <a:gd name="connsiteY4" fmla="*/ 1106296 h 2594591"/>
              <a:gd name="connsiteX5" fmla="*/ 64 w 2219901"/>
              <a:gd name="connsiteY5" fmla="*/ 1464436 h 2594591"/>
              <a:gd name="connsiteX6" fmla="*/ 175324 w 2219901"/>
              <a:gd name="connsiteY6" fmla="*/ 1578736 h 2594591"/>
              <a:gd name="connsiteX7" fmla="*/ 133414 w 2219901"/>
              <a:gd name="connsiteY7" fmla="*/ 1705895 h 2594591"/>
              <a:gd name="connsiteX8" fmla="*/ 233903 w 2219901"/>
              <a:gd name="connsiteY8" fmla="*/ 1736375 h 2594591"/>
              <a:gd name="connsiteX9" fmla="*/ 160084 w 2219901"/>
              <a:gd name="connsiteY9" fmla="*/ 1822576 h 2594591"/>
              <a:gd name="connsiteX10" fmla="*/ 236284 w 2219901"/>
              <a:gd name="connsiteY10" fmla="*/ 1898776 h 2594591"/>
              <a:gd name="connsiteX11" fmla="*/ 211042 w 2219901"/>
              <a:gd name="connsiteY11" fmla="*/ 2138330 h 2594591"/>
              <a:gd name="connsiteX12" fmla="*/ 780161 w 2219901"/>
              <a:gd name="connsiteY12" fmla="*/ 2321210 h 2594591"/>
              <a:gd name="connsiteX13" fmla="*/ 800164 w 2219901"/>
              <a:gd name="connsiteY13" fmla="*/ 2569336 h 2594591"/>
              <a:gd name="connsiteX14" fmla="*/ 2103184 w 2219901"/>
              <a:gd name="connsiteY14" fmla="*/ 2584576 h 2594591"/>
              <a:gd name="connsiteX0" fmla="*/ 2103184 w 2219901"/>
              <a:gd name="connsiteY0" fmla="*/ 2584576 h 2584576"/>
              <a:gd name="connsiteX1" fmla="*/ 1828864 w 2219901"/>
              <a:gd name="connsiteY1" fmla="*/ 1639696 h 2584576"/>
              <a:gd name="connsiteX2" fmla="*/ 2072704 w 2219901"/>
              <a:gd name="connsiteY2" fmla="*/ 344296 h 2584576"/>
              <a:gd name="connsiteX3" fmla="*/ 541084 w 2219901"/>
              <a:gd name="connsiteY3" fmla="*/ 229996 h 2584576"/>
              <a:gd name="connsiteX4" fmla="*/ 243904 w 2219901"/>
              <a:gd name="connsiteY4" fmla="*/ 1106296 h 2584576"/>
              <a:gd name="connsiteX5" fmla="*/ 64 w 2219901"/>
              <a:gd name="connsiteY5" fmla="*/ 1464436 h 2584576"/>
              <a:gd name="connsiteX6" fmla="*/ 175324 w 2219901"/>
              <a:gd name="connsiteY6" fmla="*/ 1578736 h 2584576"/>
              <a:gd name="connsiteX7" fmla="*/ 133414 w 2219901"/>
              <a:gd name="connsiteY7" fmla="*/ 1705895 h 2584576"/>
              <a:gd name="connsiteX8" fmla="*/ 233903 w 2219901"/>
              <a:gd name="connsiteY8" fmla="*/ 1736375 h 2584576"/>
              <a:gd name="connsiteX9" fmla="*/ 160084 w 2219901"/>
              <a:gd name="connsiteY9" fmla="*/ 1822576 h 2584576"/>
              <a:gd name="connsiteX10" fmla="*/ 236284 w 2219901"/>
              <a:gd name="connsiteY10" fmla="*/ 1898776 h 2584576"/>
              <a:gd name="connsiteX11" fmla="*/ 211042 w 2219901"/>
              <a:gd name="connsiteY11" fmla="*/ 2138330 h 2584576"/>
              <a:gd name="connsiteX12" fmla="*/ 780161 w 2219901"/>
              <a:gd name="connsiteY12" fmla="*/ 2321210 h 2584576"/>
              <a:gd name="connsiteX13" fmla="*/ 800164 w 2219901"/>
              <a:gd name="connsiteY13" fmla="*/ 2569336 h 2584576"/>
              <a:gd name="connsiteX14" fmla="*/ 2103184 w 2219901"/>
              <a:gd name="connsiteY14" fmla="*/ 2584576 h 2584576"/>
              <a:gd name="connsiteX0" fmla="*/ 2103184 w 2219901"/>
              <a:gd name="connsiteY0" fmla="*/ 2584576 h 2584576"/>
              <a:gd name="connsiteX1" fmla="*/ 1828864 w 2219901"/>
              <a:gd name="connsiteY1" fmla="*/ 1639696 h 2584576"/>
              <a:gd name="connsiteX2" fmla="*/ 2072704 w 2219901"/>
              <a:gd name="connsiteY2" fmla="*/ 344296 h 2584576"/>
              <a:gd name="connsiteX3" fmla="*/ 541084 w 2219901"/>
              <a:gd name="connsiteY3" fmla="*/ 229996 h 2584576"/>
              <a:gd name="connsiteX4" fmla="*/ 243904 w 2219901"/>
              <a:gd name="connsiteY4" fmla="*/ 1106296 h 2584576"/>
              <a:gd name="connsiteX5" fmla="*/ 64 w 2219901"/>
              <a:gd name="connsiteY5" fmla="*/ 1464436 h 2584576"/>
              <a:gd name="connsiteX6" fmla="*/ 175324 w 2219901"/>
              <a:gd name="connsiteY6" fmla="*/ 1578736 h 2584576"/>
              <a:gd name="connsiteX7" fmla="*/ 133414 w 2219901"/>
              <a:gd name="connsiteY7" fmla="*/ 1705895 h 2584576"/>
              <a:gd name="connsiteX8" fmla="*/ 233903 w 2219901"/>
              <a:gd name="connsiteY8" fmla="*/ 1736375 h 2584576"/>
              <a:gd name="connsiteX9" fmla="*/ 160084 w 2219901"/>
              <a:gd name="connsiteY9" fmla="*/ 1822576 h 2584576"/>
              <a:gd name="connsiteX10" fmla="*/ 236284 w 2219901"/>
              <a:gd name="connsiteY10" fmla="*/ 1898776 h 2584576"/>
              <a:gd name="connsiteX11" fmla="*/ 211042 w 2219901"/>
              <a:gd name="connsiteY11" fmla="*/ 2138330 h 2584576"/>
              <a:gd name="connsiteX12" fmla="*/ 780161 w 2219901"/>
              <a:gd name="connsiteY12" fmla="*/ 2321210 h 2584576"/>
              <a:gd name="connsiteX13" fmla="*/ 800164 w 2219901"/>
              <a:gd name="connsiteY13" fmla="*/ 2569336 h 2584576"/>
              <a:gd name="connsiteX14" fmla="*/ 2103184 w 2219901"/>
              <a:gd name="connsiteY14" fmla="*/ 2584576 h 2584576"/>
              <a:gd name="connsiteX0" fmla="*/ 2103184 w 2219901"/>
              <a:gd name="connsiteY0" fmla="*/ 2584576 h 2660776"/>
              <a:gd name="connsiteX1" fmla="*/ 1828864 w 2219901"/>
              <a:gd name="connsiteY1" fmla="*/ 1639696 h 2660776"/>
              <a:gd name="connsiteX2" fmla="*/ 2072704 w 2219901"/>
              <a:gd name="connsiteY2" fmla="*/ 344296 h 2660776"/>
              <a:gd name="connsiteX3" fmla="*/ 541084 w 2219901"/>
              <a:gd name="connsiteY3" fmla="*/ 229996 h 2660776"/>
              <a:gd name="connsiteX4" fmla="*/ 243904 w 2219901"/>
              <a:gd name="connsiteY4" fmla="*/ 1106296 h 2660776"/>
              <a:gd name="connsiteX5" fmla="*/ 64 w 2219901"/>
              <a:gd name="connsiteY5" fmla="*/ 1464436 h 2660776"/>
              <a:gd name="connsiteX6" fmla="*/ 175324 w 2219901"/>
              <a:gd name="connsiteY6" fmla="*/ 1578736 h 2660776"/>
              <a:gd name="connsiteX7" fmla="*/ 133414 w 2219901"/>
              <a:gd name="connsiteY7" fmla="*/ 1705895 h 2660776"/>
              <a:gd name="connsiteX8" fmla="*/ 233903 w 2219901"/>
              <a:gd name="connsiteY8" fmla="*/ 1736375 h 2660776"/>
              <a:gd name="connsiteX9" fmla="*/ 160084 w 2219901"/>
              <a:gd name="connsiteY9" fmla="*/ 1822576 h 2660776"/>
              <a:gd name="connsiteX10" fmla="*/ 236284 w 2219901"/>
              <a:gd name="connsiteY10" fmla="*/ 1898776 h 2660776"/>
              <a:gd name="connsiteX11" fmla="*/ 211042 w 2219901"/>
              <a:gd name="connsiteY11" fmla="*/ 2138330 h 2660776"/>
              <a:gd name="connsiteX12" fmla="*/ 780161 w 2219901"/>
              <a:gd name="connsiteY12" fmla="*/ 2321210 h 2660776"/>
              <a:gd name="connsiteX13" fmla="*/ 891604 w 2219901"/>
              <a:gd name="connsiteY13" fmla="*/ 2660776 h 266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19901" h="2660776">
                <a:moveTo>
                  <a:pt x="2103184" y="2584576"/>
                </a:moveTo>
                <a:cubicBezTo>
                  <a:pt x="1840294" y="2079116"/>
                  <a:pt x="1833944" y="2013076"/>
                  <a:pt x="1828864" y="1639696"/>
                </a:cubicBezTo>
                <a:cubicBezTo>
                  <a:pt x="2258124" y="1372996"/>
                  <a:pt x="2325434" y="762126"/>
                  <a:pt x="2072704" y="344296"/>
                </a:cubicBezTo>
                <a:cubicBezTo>
                  <a:pt x="1819974" y="-73534"/>
                  <a:pt x="891604" y="-110364"/>
                  <a:pt x="541084" y="229996"/>
                </a:cubicBezTo>
                <a:cubicBezTo>
                  <a:pt x="190564" y="570356"/>
                  <a:pt x="301054" y="927226"/>
                  <a:pt x="243904" y="1106296"/>
                </a:cubicBezTo>
                <a:cubicBezTo>
                  <a:pt x="163894" y="1315846"/>
                  <a:pt x="-3746" y="1408556"/>
                  <a:pt x="64" y="1464436"/>
                </a:cubicBezTo>
                <a:cubicBezTo>
                  <a:pt x="3874" y="1520316"/>
                  <a:pt x="149924" y="1538096"/>
                  <a:pt x="175324" y="1578736"/>
                </a:cubicBezTo>
                <a:cubicBezTo>
                  <a:pt x="184055" y="1640807"/>
                  <a:pt x="123651" y="1679622"/>
                  <a:pt x="133414" y="1705895"/>
                </a:cubicBezTo>
                <a:cubicBezTo>
                  <a:pt x="143177" y="1732168"/>
                  <a:pt x="196120" y="1728835"/>
                  <a:pt x="233903" y="1736375"/>
                </a:cubicBezTo>
                <a:cubicBezTo>
                  <a:pt x="216917" y="1767729"/>
                  <a:pt x="159687" y="1795509"/>
                  <a:pt x="160084" y="1822576"/>
                </a:cubicBezTo>
                <a:cubicBezTo>
                  <a:pt x="160481" y="1849643"/>
                  <a:pt x="227791" y="1846150"/>
                  <a:pt x="236284" y="1898776"/>
                </a:cubicBezTo>
                <a:cubicBezTo>
                  <a:pt x="244777" y="1951402"/>
                  <a:pt x="170402" y="2051255"/>
                  <a:pt x="211042" y="2138330"/>
                </a:cubicBezTo>
                <a:cubicBezTo>
                  <a:pt x="251682" y="2225405"/>
                  <a:pt x="617680" y="2189846"/>
                  <a:pt x="780161" y="2321210"/>
                </a:cubicBezTo>
                <a:cubicBezTo>
                  <a:pt x="849772" y="2404950"/>
                  <a:pt x="789210" y="2475436"/>
                  <a:pt x="891604" y="2660776"/>
                </a:cubicBezTo>
              </a:path>
            </a:pathLst>
          </a:custGeom>
          <a:solidFill>
            <a:srgbClr val="FFDF7F"/>
          </a:solidFill>
          <a:ln w="38100">
            <a:solidFill>
              <a:srgbClr val="E6A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350" dirty="0">
              <a:solidFill>
                <a:prstClr val="white"/>
              </a:solidFill>
              <a:latin typeface="Calibri"/>
            </a:endParaRPr>
          </a:p>
        </p:txBody>
      </p:sp>
      <p:sp>
        <p:nvSpPr>
          <p:cNvPr id="135" name="Rechteck 134">
            <a:extLst>
              <a:ext uri="{FF2B5EF4-FFF2-40B4-BE49-F238E27FC236}">
                <a16:creationId xmlns:a16="http://schemas.microsoft.com/office/drawing/2014/main" id="{B0FBAB71-B8FF-484D-ABA7-F158877C616F}"/>
              </a:ext>
            </a:extLst>
          </p:cNvPr>
          <p:cNvSpPr/>
          <p:nvPr/>
        </p:nvSpPr>
        <p:spPr>
          <a:xfrm>
            <a:off x="8450148" y="4733170"/>
            <a:ext cx="511404" cy="215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Gerade Verbindung mit Pfeil 142">
            <a:extLst>
              <a:ext uri="{FF2B5EF4-FFF2-40B4-BE49-F238E27FC236}">
                <a16:creationId xmlns:a16="http://schemas.microsoft.com/office/drawing/2014/main" id="{41A536DD-AEF8-4738-933B-0BD70BECF2F8}"/>
              </a:ext>
            </a:extLst>
          </p:cNvPr>
          <p:cNvCxnSpPr>
            <a:cxnSpLocks/>
          </p:cNvCxnSpPr>
          <p:nvPr/>
        </p:nvCxnSpPr>
        <p:spPr>
          <a:xfrm>
            <a:off x="5216906" y="4614127"/>
            <a:ext cx="225957" cy="506659"/>
          </a:xfrm>
          <a:prstGeom prst="straightConnector1">
            <a:avLst/>
          </a:prstGeom>
          <a:noFill/>
          <a:ln w="76200">
            <a:solidFill>
              <a:schemeClr val="accent5">
                <a:alpha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40" name="Ellipse 139">
            <a:extLst>
              <a:ext uri="{FF2B5EF4-FFF2-40B4-BE49-F238E27FC236}">
                <a16:creationId xmlns:a16="http://schemas.microsoft.com/office/drawing/2014/main" id="{0877590A-A352-4EDF-BD4A-174D56E0C287}"/>
              </a:ext>
            </a:extLst>
          </p:cNvPr>
          <p:cNvSpPr/>
          <p:nvPr/>
        </p:nvSpPr>
        <p:spPr>
          <a:xfrm>
            <a:off x="5092158" y="4460804"/>
            <a:ext cx="168470" cy="168470"/>
          </a:xfrm>
          <a:prstGeom prst="ellipse">
            <a:avLst/>
          </a:prstGeom>
          <a:solidFill>
            <a:srgbClr val="FFDF7F"/>
          </a:solidFill>
          <a:ln w="38100">
            <a:solidFill>
              <a:srgbClr val="E6A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350">
              <a:solidFill>
                <a:prstClr val="white"/>
              </a:solidFill>
              <a:latin typeface="Calibri"/>
            </a:endParaRPr>
          </a:p>
        </p:txBody>
      </p:sp>
      <p:cxnSp>
        <p:nvCxnSpPr>
          <p:cNvPr id="148" name="Gerader Verbinder 147">
            <a:extLst>
              <a:ext uri="{FF2B5EF4-FFF2-40B4-BE49-F238E27FC236}">
                <a16:creationId xmlns:a16="http://schemas.microsoft.com/office/drawing/2014/main" id="{4A876ABC-5693-44FA-8EDD-EF7F7A51C892}"/>
              </a:ext>
            </a:extLst>
          </p:cNvPr>
          <p:cNvCxnSpPr>
            <a:cxnSpLocks/>
          </p:cNvCxnSpPr>
          <p:nvPr/>
        </p:nvCxnSpPr>
        <p:spPr>
          <a:xfrm flipV="1">
            <a:off x="4969165" y="4456333"/>
            <a:ext cx="0" cy="216000"/>
          </a:xfrm>
          <a:prstGeom prst="line">
            <a:avLst/>
          </a:prstGeom>
          <a:ln w="101600"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cxnSp>
        <p:nvCxnSpPr>
          <p:cNvPr id="149" name="Gerader Verbinder 148">
            <a:extLst>
              <a:ext uri="{FF2B5EF4-FFF2-40B4-BE49-F238E27FC236}">
                <a16:creationId xmlns:a16="http://schemas.microsoft.com/office/drawing/2014/main" id="{8C4167B2-A41C-4616-B453-DC13C6A14B85}"/>
              </a:ext>
            </a:extLst>
          </p:cNvPr>
          <p:cNvCxnSpPr>
            <a:cxnSpLocks/>
          </p:cNvCxnSpPr>
          <p:nvPr/>
        </p:nvCxnSpPr>
        <p:spPr>
          <a:xfrm flipV="1">
            <a:off x="7385860" y="4456333"/>
            <a:ext cx="0" cy="216000"/>
          </a:xfrm>
          <a:prstGeom prst="line">
            <a:avLst/>
          </a:prstGeom>
          <a:ln w="101600"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cxnSp>
        <p:nvCxnSpPr>
          <p:cNvPr id="150" name="Gerader Verbinder 149">
            <a:extLst>
              <a:ext uri="{FF2B5EF4-FFF2-40B4-BE49-F238E27FC236}">
                <a16:creationId xmlns:a16="http://schemas.microsoft.com/office/drawing/2014/main" id="{04601A16-A064-4BF1-97A9-41F476DA31B8}"/>
              </a:ext>
            </a:extLst>
          </p:cNvPr>
          <p:cNvCxnSpPr>
            <a:cxnSpLocks/>
          </p:cNvCxnSpPr>
          <p:nvPr/>
        </p:nvCxnSpPr>
        <p:spPr>
          <a:xfrm flipV="1">
            <a:off x="6179129" y="4456333"/>
            <a:ext cx="0" cy="216000"/>
          </a:xfrm>
          <a:prstGeom prst="line">
            <a:avLst/>
          </a:prstGeom>
          <a:ln w="101600" cap="rnd">
            <a:solidFill>
              <a:schemeClr val="bg1"/>
            </a:solidFill>
            <a:prstDash val="solid"/>
            <a:round/>
          </a:ln>
        </p:spPr>
        <p:style>
          <a:lnRef idx="1">
            <a:schemeClr val="accent1"/>
          </a:lnRef>
          <a:fillRef idx="0">
            <a:schemeClr val="accent1"/>
          </a:fillRef>
          <a:effectRef idx="0">
            <a:schemeClr val="accent1"/>
          </a:effectRef>
          <a:fontRef idx="minor">
            <a:schemeClr val="tx1"/>
          </a:fontRef>
        </p:style>
      </p:cxnSp>
      <p:cxnSp>
        <p:nvCxnSpPr>
          <p:cNvPr id="151" name="Gerader Verbinder 150">
            <a:extLst>
              <a:ext uri="{FF2B5EF4-FFF2-40B4-BE49-F238E27FC236}">
                <a16:creationId xmlns:a16="http://schemas.microsoft.com/office/drawing/2014/main" id="{E51A6F2F-0AE3-4B16-BC6C-232F0E6DFFD8}"/>
              </a:ext>
            </a:extLst>
          </p:cNvPr>
          <p:cNvCxnSpPr>
            <a:cxnSpLocks/>
          </p:cNvCxnSpPr>
          <p:nvPr/>
        </p:nvCxnSpPr>
        <p:spPr>
          <a:xfrm flipV="1">
            <a:off x="4969165" y="4456333"/>
            <a:ext cx="0" cy="216000"/>
          </a:xfrm>
          <a:prstGeom prst="line">
            <a:avLst/>
          </a:prstGeom>
          <a:ln w="25400" cap="rnd">
            <a:solidFill>
              <a:schemeClr val="accent5"/>
            </a:solidFill>
            <a:prstDash val="sysDot"/>
            <a:round/>
          </a:ln>
        </p:spPr>
        <p:style>
          <a:lnRef idx="1">
            <a:schemeClr val="accent1"/>
          </a:lnRef>
          <a:fillRef idx="0">
            <a:schemeClr val="accent1"/>
          </a:fillRef>
          <a:effectRef idx="0">
            <a:schemeClr val="accent1"/>
          </a:effectRef>
          <a:fontRef idx="minor">
            <a:schemeClr val="tx1"/>
          </a:fontRef>
        </p:style>
      </p:cxnSp>
      <p:cxnSp>
        <p:nvCxnSpPr>
          <p:cNvPr id="152" name="Gerader Verbinder 151">
            <a:extLst>
              <a:ext uri="{FF2B5EF4-FFF2-40B4-BE49-F238E27FC236}">
                <a16:creationId xmlns:a16="http://schemas.microsoft.com/office/drawing/2014/main" id="{10AEE1B1-24DA-44F2-9FBC-423FB3D97EAC}"/>
              </a:ext>
            </a:extLst>
          </p:cNvPr>
          <p:cNvCxnSpPr>
            <a:cxnSpLocks/>
          </p:cNvCxnSpPr>
          <p:nvPr/>
        </p:nvCxnSpPr>
        <p:spPr>
          <a:xfrm flipV="1">
            <a:off x="7385860" y="4456333"/>
            <a:ext cx="0" cy="216000"/>
          </a:xfrm>
          <a:prstGeom prst="line">
            <a:avLst/>
          </a:prstGeom>
          <a:ln w="25400" cap="rnd">
            <a:solidFill>
              <a:schemeClr val="accent5"/>
            </a:solidFill>
            <a:prstDash val="sysDot"/>
            <a:round/>
          </a:ln>
        </p:spPr>
        <p:style>
          <a:lnRef idx="1">
            <a:schemeClr val="accent1"/>
          </a:lnRef>
          <a:fillRef idx="0">
            <a:schemeClr val="accent1"/>
          </a:fillRef>
          <a:effectRef idx="0">
            <a:schemeClr val="accent1"/>
          </a:effectRef>
          <a:fontRef idx="minor">
            <a:schemeClr val="tx1"/>
          </a:fontRef>
        </p:style>
      </p:cxnSp>
      <p:cxnSp>
        <p:nvCxnSpPr>
          <p:cNvPr id="153" name="Gerader Verbinder 152">
            <a:extLst>
              <a:ext uri="{FF2B5EF4-FFF2-40B4-BE49-F238E27FC236}">
                <a16:creationId xmlns:a16="http://schemas.microsoft.com/office/drawing/2014/main" id="{5CC6D4A0-D02E-4355-869F-8D05ACFA2AEC}"/>
              </a:ext>
            </a:extLst>
          </p:cNvPr>
          <p:cNvCxnSpPr>
            <a:cxnSpLocks/>
          </p:cNvCxnSpPr>
          <p:nvPr/>
        </p:nvCxnSpPr>
        <p:spPr>
          <a:xfrm flipV="1">
            <a:off x="6179129" y="4456333"/>
            <a:ext cx="0" cy="216000"/>
          </a:xfrm>
          <a:prstGeom prst="line">
            <a:avLst/>
          </a:prstGeom>
          <a:ln w="25400" cap="rnd">
            <a:solidFill>
              <a:schemeClr val="accent5"/>
            </a:solidFill>
            <a:prstDash val="sysDot"/>
            <a:round/>
          </a:ln>
        </p:spPr>
        <p:style>
          <a:lnRef idx="1">
            <a:schemeClr val="accent1"/>
          </a:lnRef>
          <a:fillRef idx="0">
            <a:schemeClr val="accent1"/>
          </a:fillRef>
          <a:effectRef idx="0">
            <a:schemeClr val="accent1"/>
          </a:effectRef>
          <a:fontRef idx="minor">
            <a:schemeClr val="tx1"/>
          </a:fontRef>
        </p:style>
      </p:cxnSp>
      <p:cxnSp>
        <p:nvCxnSpPr>
          <p:cNvPr id="154" name="Gerade Verbindung mit Pfeil 153">
            <a:extLst>
              <a:ext uri="{FF2B5EF4-FFF2-40B4-BE49-F238E27FC236}">
                <a16:creationId xmlns:a16="http://schemas.microsoft.com/office/drawing/2014/main" id="{8EF7D058-55D4-4EB4-BB11-87A674E8E866}"/>
              </a:ext>
            </a:extLst>
          </p:cNvPr>
          <p:cNvCxnSpPr>
            <a:cxnSpLocks/>
          </p:cNvCxnSpPr>
          <p:nvPr/>
        </p:nvCxnSpPr>
        <p:spPr>
          <a:xfrm flipH="1">
            <a:off x="4585051" y="4604602"/>
            <a:ext cx="550829" cy="617581"/>
          </a:xfrm>
          <a:prstGeom prst="straightConnector1">
            <a:avLst/>
          </a:prstGeom>
          <a:noFill/>
          <a:ln w="7620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55" name="Gerader Verbinder 154">
            <a:extLst>
              <a:ext uri="{FF2B5EF4-FFF2-40B4-BE49-F238E27FC236}">
                <a16:creationId xmlns:a16="http://schemas.microsoft.com/office/drawing/2014/main" id="{4CB32E31-14B1-4DC1-A1D5-DED0ACADE87C}"/>
              </a:ext>
            </a:extLst>
          </p:cNvPr>
          <p:cNvCxnSpPr>
            <a:cxnSpLocks/>
          </p:cNvCxnSpPr>
          <p:nvPr/>
        </p:nvCxnSpPr>
        <p:spPr>
          <a:xfrm flipV="1">
            <a:off x="5388265" y="4456333"/>
            <a:ext cx="0" cy="216000"/>
          </a:xfrm>
          <a:prstGeom prst="line">
            <a:avLst/>
          </a:prstGeom>
          <a:ln w="50800" cap="rnd">
            <a:solidFill>
              <a:schemeClr val="accent6"/>
            </a:solidFill>
            <a:prstDash val="solid"/>
            <a:round/>
          </a:ln>
        </p:spPr>
        <p:style>
          <a:lnRef idx="1">
            <a:schemeClr val="accent1"/>
          </a:lnRef>
          <a:fillRef idx="0">
            <a:schemeClr val="accent1"/>
          </a:fillRef>
          <a:effectRef idx="0">
            <a:schemeClr val="accent1"/>
          </a:effectRef>
          <a:fontRef idx="minor">
            <a:schemeClr val="tx1"/>
          </a:fontRef>
        </p:style>
      </p:cxnSp>
      <p:cxnSp>
        <p:nvCxnSpPr>
          <p:cNvPr id="156" name="Gerader Verbinder 155">
            <a:extLst>
              <a:ext uri="{FF2B5EF4-FFF2-40B4-BE49-F238E27FC236}">
                <a16:creationId xmlns:a16="http://schemas.microsoft.com/office/drawing/2014/main" id="{A3A60FAB-C989-4F1A-9DCD-E5DF1ACF8541}"/>
              </a:ext>
            </a:extLst>
          </p:cNvPr>
          <p:cNvCxnSpPr>
            <a:cxnSpLocks/>
          </p:cNvCxnSpPr>
          <p:nvPr/>
        </p:nvCxnSpPr>
        <p:spPr>
          <a:xfrm flipV="1">
            <a:off x="7804960" y="4456333"/>
            <a:ext cx="0" cy="216000"/>
          </a:xfrm>
          <a:prstGeom prst="line">
            <a:avLst/>
          </a:prstGeom>
          <a:ln w="50800" cap="rnd">
            <a:solidFill>
              <a:schemeClr val="accent6"/>
            </a:solidFill>
            <a:prstDash val="solid"/>
            <a:round/>
          </a:ln>
        </p:spPr>
        <p:style>
          <a:lnRef idx="1">
            <a:schemeClr val="accent1"/>
          </a:lnRef>
          <a:fillRef idx="0">
            <a:schemeClr val="accent1"/>
          </a:fillRef>
          <a:effectRef idx="0">
            <a:schemeClr val="accent1"/>
          </a:effectRef>
          <a:fontRef idx="minor">
            <a:schemeClr val="tx1"/>
          </a:fontRef>
        </p:style>
      </p:cxnSp>
      <p:cxnSp>
        <p:nvCxnSpPr>
          <p:cNvPr id="157" name="Gerader Verbinder 156">
            <a:extLst>
              <a:ext uri="{FF2B5EF4-FFF2-40B4-BE49-F238E27FC236}">
                <a16:creationId xmlns:a16="http://schemas.microsoft.com/office/drawing/2014/main" id="{B2A03A2C-C626-415C-86A1-BB47CCCC9E04}"/>
              </a:ext>
            </a:extLst>
          </p:cNvPr>
          <p:cNvCxnSpPr>
            <a:cxnSpLocks/>
          </p:cNvCxnSpPr>
          <p:nvPr/>
        </p:nvCxnSpPr>
        <p:spPr>
          <a:xfrm flipV="1">
            <a:off x="6598229" y="4456333"/>
            <a:ext cx="0" cy="216000"/>
          </a:xfrm>
          <a:prstGeom prst="line">
            <a:avLst/>
          </a:prstGeom>
          <a:ln w="50800" cap="rnd">
            <a:solidFill>
              <a:schemeClr val="accent6"/>
            </a:solidFill>
            <a:prstDash val="solid"/>
            <a:round/>
          </a:ln>
        </p:spPr>
        <p:style>
          <a:lnRef idx="1">
            <a:schemeClr val="accent1"/>
          </a:lnRef>
          <a:fillRef idx="0">
            <a:schemeClr val="accent1"/>
          </a:fillRef>
          <a:effectRef idx="0">
            <a:schemeClr val="accent1"/>
          </a:effectRef>
          <a:fontRef idx="minor">
            <a:schemeClr val="tx1"/>
          </a:fontRef>
        </p:style>
      </p:cxnSp>
      <p:sp>
        <p:nvSpPr>
          <p:cNvPr id="38" name="Ellipse 37">
            <a:extLst>
              <a:ext uri="{FF2B5EF4-FFF2-40B4-BE49-F238E27FC236}">
                <a16:creationId xmlns:a16="http://schemas.microsoft.com/office/drawing/2014/main" id="{E1927DC7-BAE6-423D-ADE1-E5D089AD98DC}"/>
              </a:ext>
            </a:extLst>
          </p:cNvPr>
          <p:cNvSpPr/>
          <p:nvPr/>
        </p:nvSpPr>
        <p:spPr>
          <a:xfrm>
            <a:off x="5330101" y="5144771"/>
            <a:ext cx="528603" cy="528603"/>
          </a:xfrm>
          <a:prstGeom prst="ellipse">
            <a:avLst/>
          </a:prstGeom>
          <a:solidFill>
            <a:schemeClr val="bg1"/>
          </a:solid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de-DE" sz="3600" dirty="0">
                <a:solidFill>
                  <a:schemeClr val="accent5">
                    <a:lumMod val="75000"/>
                  </a:schemeClr>
                </a:solidFill>
                <a:latin typeface="Source Code Pro" panose="020B0509030403020204" pitchFamily="49" charset="0"/>
                <a:ea typeface="Source Code Pro" panose="020B0509030403020204" pitchFamily="49" charset="0"/>
              </a:rPr>
              <a:t>2</a:t>
            </a:r>
            <a:endParaRPr lang="en-US" sz="3600" dirty="0">
              <a:solidFill>
                <a:schemeClr val="accent5">
                  <a:lumMod val="75000"/>
                </a:schemeClr>
              </a:solidFill>
              <a:latin typeface="Source Code Pro" panose="020B0509030403020204" pitchFamily="49" charset="0"/>
              <a:ea typeface="Source Code Pro" panose="020B0509030403020204" pitchFamily="49" charset="0"/>
            </a:endParaRPr>
          </a:p>
        </p:txBody>
      </p:sp>
      <p:grpSp>
        <p:nvGrpSpPr>
          <p:cNvPr id="39" name="Gruppieren 38">
            <a:extLst>
              <a:ext uri="{FF2B5EF4-FFF2-40B4-BE49-F238E27FC236}">
                <a16:creationId xmlns:a16="http://schemas.microsoft.com/office/drawing/2014/main" id="{EDE63785-FAC4-4DA3-8881-E664FFE56516}"/>
              </a:ext>
            </a:extLst>
          </p:cNvPr>
          <p:cNvGrpSpPr/>
          <p:nvPr/>
        </p:nvGrpSpPr>
        <p:grpSpPr>
          <a:xfrm>
            <a:off x="1144963" y="4294467"/>
            <a:ext cx="1552956" cy="700926"/>
            <a:chOff x="9605515" y="4083272"/>
            <a:chExt cx="1813483" cy="818516"/>
          </a:xfrm>
        </p:grpSpPr>
        <p:sp>
          <p:nvSpPr>
            <p:cNvPr id="40" name="Rechteck 41">
              <a:extLst>
                <a:ext uri="{FF2B5EF4-FFF2-40B4-BE49-F238E27FC236}">
                  <a16:creationId xmlns:a16="http://schemas.microsoft.com/office/drawing/2014/main" id="{9663D7B9-2DFB-45F0-A3E1-073118D13314}"/>
                </a:ext>
              </a:extLst>
            </p:cNvPr>
            <p:cNvSpPr/>
            <p:nvPr/>
          </p:nvSpPr>
          <p:spPr>
            <a:xfrm>
              <a:off x="9605515" y="4083272"/>
              <a:ext cx="840864" cy="818516"/>
            </a:xfrm>
            <a:prstGeom prst="rect">
              <a:avLst/>
            </a:prstGeom>
            <a:solidFill>
              <a:srgbClr val="00A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5200" dirty="0">
                  <a:solidFill>
                    <a:srgbClr val="CCEEEC"/>
                  </a:solidFill>
                  <a:latin typeface="Source Sans Pro Black" panose="020B0803030403020204" pitchFamily="34" charset="0"/>
                  <a:ea typeface="Source Sans Pro Black" panose="020B0803030403020204" pitchFamily="34" charset="0"/>
                </a:rPr>
                <a:t>A</a:t>
              </a:r>
            </a:p>
          </p:txBody>
        </p:sp>
        <p:sp>
          <p:nvSpPr>
            <p:cNvPr id="41" name="Grafik 4" descr="Tabelle mit einfarbiger Füllung">
              <a:extLst>
                <a:ext uri="{FF2B5EF4-FFF2-40B4-BE49-F238E27FC236}">
                  <a16:creationId xmlns:a16="http://schemas.microsoft.com/office/drawing/2014/main" id="{20E72A21-04D1-4723-A779-A7B5DB36ED64}"/>
                </a:ext>
              </a:extLst>
            </p:cNvPr>
            <p:cNvSpPr/>
            <p:nvPr/>
          </p:nvSpPr>
          <p:spPr>
            <a:xfrm>
              <a:off x="10440875" y="4083274"/>
              <a:ext cx="978123" cy="818513"/>
            </a:xfrm>
            <a:custGeom>
              <a:avLst/>
              <a:gdLst>
                <a:gd name="connsiteX0" fmla="*/ 704850 w 762000"/>
                <a:gd name="connsiteY0" fmla="*/ 171450 h 533400"/>
                <a:gd name="connsiteX1" fmla="*/ 514350 w 762000"/>
                <a:gd name="connsiteY1" fmla="*/ 171450 h 533400"/>
                <a:gd name="connsiteX2" fmla="*/ 514350 w 762000"/>
                <a:gd name="connsiteY2" fmla="*/ 57150 h 533400"/>
                <a:gd name="connsiteX3" fmla="*/ 704850 w 762000"/>
                <a:gd name="connsiteY3" fmla="*/ 57150 h 533400"/>
                <a:gd name="connsiteX4" fmla="*/ 704850 w 762000"/>
                <a:gd name="connsiteY4" fmla="*/ 171450 h 533400"/>
                <a:gd name="connsiteX5" fmla="*/ 704850 w 762000"/>
                <a:gd name="connsiteY5" fmla="*/ 323850 h 533400"/>
                <a:gd name="connsiteX6" fmla="*/ 514350 w 762000"/>
                <a:gd name="connsiteY6" fmla="*/ 323850 h 533400"/>
                <a:gd name="connsiteX7" fmla="*/ 514350 w 762000"/>
                <a:gd name="connsiteY7" fmla="*/ 209550 h 533400"/>
                <a:gd name="connsiteX8" fmla="*/ 704850 w 762000"/>
                <a:gd name="connsiteY8" fmla="*/ 209550 h 533400"/>
                <a:gd name="connsiteX9" fmla="*/ 704850 w 762000"/>
                <a:gd name="connsiteY9" fmla="*/ 323850 h 533400"/>
                <a:gd name="connsiteX10" fmla="*/ 704850 w 762000"/>
                <a:gd name="connsiteY10" fmla="*/ 476250 h 533400"/>
                <a:gd name="connsiteX11" fmla="*/ 514350 w 762000"/>
                <a:gd name="connsiteY11" fmla="*/ 476250 h 533400"/>
                <a:gd name="connsiteX12" fmla="*/ 514350 w 762000"/>
                <a:gd name="connsiteY12" fmla="*/ 361950 h 533400"/>
                <a:gd name="connsiteX13" fmla="*/ 704850 w 762000"/>
                <a:gd name="connsiteY13" fmla="*/ 361950 h 533400"/>
                <a:gd name="connsiteX14" fmla="*/ 704850 w 762000"/>
                <a:gd name="connsiteY14" fmla="*/ 476250 h 533400"/>
                <a:gd name="connsiteX15" fmla="*/ 285750 w 762000"/>
                <a:gd name="connsiteY15" fmla="*/ 476250 h 533400"/>
                <a:gd name="connsiteX16" fmla="*/ 285750 w 762000"/>
                <a:gd name="connsiteY16" fmla="*/ 361950 h 533400"/>
                <a:gd name="connsiteX17" fmla="*/ 476250 w 762000"/>
                <a:gd name="connsiteY17" fmla="*/ 361950 h 533400"/>
                <a:gd name="connsiteX18" fmla="*/ 476250 w 762000"/>
                <a:gd name="connsiteY18" fmla="*/ 476250 h 533400"/>
                <a:gd name="connsiteX19" fmla="*/ 285750 w 762000"/>
                <a:gd name="connsiteY19" fmla="*/ 476250 h 533400"/>
                <a:gd name="connsiteX20" fmla="*/ 57150 w 762000"/>
                <a:gd name="connsiteY20" fmla="*/ 476250 h 533400"/>
                <a:gd name="connsiteX21" fmla="*/ 57150 w 762000"/>
                <a:gd name="connsiteY21" fmla="*/ 361950 h 533400"/>
                <a:gd name="connsiteX22" fmla="*/ 247650 w 762000"/>
                <a:gd name="connsiteY22" fmla="*/ 361950 h 533400"/>
                <a:gd name="connsiteX23" fmla="*/ 247650 w 762000"/>
                <a:gd name="connsiteY23" fmla="*/ 476250 h 533400"/>
                <a:gd name="connsiteX24" fmla="*/ 57150 w 762000"/>
                <a:gd name="connsiteY24" fmla="*/ 476250 h 533400"/>
                <a:gd name="connsiteX25" fmla="*/ 57150 w 762000"/>
                <a:gd name="connsiteY25" fmla="*/ 209550 h 533400"/>
                <a:gd name="connsiteX26" fmla="*/ 247650 w 762000"/>
                <a:gd name="connsiteY26" fmla="*/ 209550 h 533400"/>
                <a:gd name="connsiteX27" fmla="*/ 247650 w 762000"/>
                <a:gd name="connsiteY27" fmla="*/ 323850 h 533400"/>
                <a:gd name="connsiteX28" fmla="*/ 57150 w 762000"/>
                <a:gd name="connsiteY28" fmla="*/ 323850 h 533400"/>
                <a:gd name="connsiteX29" fmla="*/ 57150 w 762000"/>
                <a:gd name="connsiteY29" fmla="*/ 209550 h 533400"/>
                <a:gd name="connsiteX30" fmla="*/ 57150 w 762000"/>
                <a:gd name="connsiteY30" fmla="*/ 57150 h 533400"/>
                <a:gd name="connsiteX31" fmla="*/ 247650 w 762000"/>
                <a:gd name="connsiteY31" fmla="*/ 57150 h 533400"/>
                <a:gd name="connsiteX32" fmla="*/ 247650 w 762000"/>
                <a:gd name="connsiteY32" fmla="*/ 171450 h 533400"/>
                <a:gd name="connsiteX33" fmla="*/ 57150 w 762000"/>
                <a:gd name="connsiteY33" fmla="*/ 171450 h 533400"/>
                <a:gd name="connsiteX34" fmla="*/ 57150 w 762000"/>
                <a:gd name="connsiteY34" fmla="*/ 57150 h 533400"/>
                <a:gd name="connsiteX35" fmla="*/ 476250 w 762000"/>
                <a:gd name="connsiteY35" fmla="*/ 209550 h 533400"/>
                <a:gd name="connsiteX36" fmla="*/ 476250 w 762000"/>
                <a:gd name="connsiteY36" fmla="*/ 323850 h 533400"/>
                <a:gd name="connsiteX37" fmla="*/ 285750 w 762000"/>
                <a:gd name="connsiteY37" fmla="*/ 323850 h 533400"/>
                <a:gd name="connsiteX38" fmla="*/ 285750 w 762000"/>
                <a:gd name="connsiteY38" fmla="*/ 209550 h 533400"/>
                <a:gd name="connsiteX39" fmla="*/ 476250 w 762000"/>
                <a:gd name="connsiteY39" fmla="*/ 209550 h 533400"/>
                <a:gd name="connsiteX40" fmla="*/ 476250 w 762000"/>
                <a:gd name="connsiteY40" fmla="*/ 57150 h 533400"/>
                <a:gd name="connsiteX41" fmla="*/ 476250 w 762000"/>
                <a:gd name="connsiteY41" fmla="*/ 171450 h 533400"/>
                <a:gd name="connsiteX42" fmla="*/ 285750 w 762000"/>
                <a:gd name="connsiteY42" fmla="*/ 171450 h 533400"/>
                <a:gd name="connsiteX43" fmla="*/ 285750 w 762000"/>
                <a:gd name="connsiteY43" fmla="*/ 57150 h 533400"/>
                <a:gd name="connsiteX44" fmla="*/ 476250 w 762000"/>
                <a:gd name="connsiteY44" fmla="*/ 57150 h 533400"/>
                <a:gd name="connsiteX45" fmla="*/ 0 w 762000"/>
                <a:gd name="connsiteY45" fmla="*/ 0 h 533400"/>
                <a:gd name="connsiteX46" fmla="*/ 0 w 762000"/>
                <a:gd name="connsiteY46" fmla="*/ 533400 h 533400"/>
                <a:gd name="connsiteX47" fmla="*/ 762000 w 762000"/>
                <a:gd name="connsiteY47" fmla="*/ 533400 h 533400"/>
                <a:gd name="connsiteX48" fmla="*/ 762000 w 762000"/>
                <a:gd name="connsiteY48" fmla="*/ 0 h 533400"/>
                <a:gd name="connsiteX49" fmla="*/ 0 w 762000"/>
                <a:gd name="connsiteY49"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762000" h="533400">
                  <a:moveTo>
                    <a:pt x="704850" y="171450"/>
                  </a:moveTo>
                  <a:lnTo>
                    <a:pt x="514350" y="171450"/>
                  </a:lnTo>
                  <a:lnTo>
                    <a:pt x="514350" y="57150"/>
                  </a:lnTo>
                  <a:lnTo>
                    <a:pt x="704850" y="57150"/>
                  </a:lnTo>
                  <a:lnTo>
                    <a:pt x="704850" y="171450"/>
                  </a:lnTo>
                  <a:close/>
                  <a:moveTo>
                    <a:pt x="704850" y="323850"/>
                  </a:moveTo>
                  <a:lnTo>
                    <a:pt x="514350" y="323850"/>
                  </a:lnTo>
                  <a:lnTo>
                    <a:pt x="514350" y="209550"/>
                  </a:lnTo>
                  <a:lnTo>
                    <a:pt x="704850" y="209550"/>
                  </a:lnTo>
                  <a:lnTo>
                    <a:pt x="704850" y="323850"/>
                  </a:lnTo>
                  <a:close/>
                  <a:moveTo>
                    <a:pt x="704850" y="476250"/>
                  </a:moveTo>
                  <a:lnTo>
                    <a:pt x="514350" y="476250"/>
                  </a:lnTo>
                  <a:lnTo>
                    <a:pt x="514350" y="361950"/>
                  </a:lnTo>
                  <a:lnTo>
                    <a:pt x="704850" y="361950"/>
                  </a:lnTo>
                  <a:lnTo>
                    <a:pt x="704850" y="476250"/>
                  </a:lnTo>
                  <a:close/>
                  <a:moveTo>
                    <a:pt x="285750" y="476250"/>
                  </a:moveTo>
                  <a:lnTo>
                    <a:pt x="285750" y="361950"/>
                  </a:lnTo>
                  <a:lnTo>
                    <a:pt x="476250" y="361950"/>
                  </a:lnTo>
                  <a:lnTo>
                    <a:pt x="476250" y="476250"/>
                  </a:lnTo>
                  <a:lnTo>
                    <a:pt x="285750" y="476250"/>
                  </a:lnTo>
                  <a:close/>
                  <a:moveTo>
                    <a:pt x="57150" y="476250"/>
                  </a:moveTo>
                  <a:lnTo>
                    <a:pt x="57150" y="361950"/>
                  </a:lnTo>
                  <a:lnTo>
                    <a:pt x="247650" y="361950"/>
                  </a:lnTo>
                  <a:lnTo>
                    <a:pt x="247650" y="476250"/>
                  </a:lnTo>
                  <a:lnTo>
                    <a:pt x="57150" y="476250"/>
                  </a:lnTo>
                  <a:close/>
                  <a:moveTo>
                    <a:pt x="57150" y="209550"/>
                  </a:moveTo>
                  <a:lnTo>
                    <a:pt x="247650" y="209550"/>
                  </a:lnTo>
                  <a:lnTo>
                    <a:pt x="247650" y="323850"/>
                  </a:lnTo>
                  <a:lnTo>
                    <a:pt x="57150" y="323850"/>
                  </a:lnTo>
                  <a:lnTo>
                    <a:pt x="57150" y="209550"/>
                  </a:lnTo>
                  <a:close/>
                  <a:moveTo>
                    <a:pt x="57150" y="57150"/>
                  </a:moveTo>
                  <a:lnTo>
                    <a:pt x="247650" y="57150"/>
                  </a:lnTo>
                  <a:lnTo>
                    <a:pt x="247650" y="171450"/>
                  </a:lnTo>
                  <a:lnTo>
                    <a:pt x="57150" y="171450"/>
                  </a:lnTo>
                  <a:lnTo>
                    <a:pt x="57150" y="57150"/>
                  </a:lnTo>
                  <a:close/>
                  <a:moveTo>
                    <a:pt x="476250" y="209550"/>
                  </a:moveTo>
                  <a:lnTo>
                    <a:pt x="476250" y="323850"/>
                  </a:lnTo>
                  <a:lnTo>
                    <a:pt x="285750" y="323850"/>
                  </a:lnTo>
                  <a:lnTo>
                    <a:pt x="285750" y="209550"/>
                  </a:lnTo>
                  <a:lnTo>
                    <a:pt x="476250" y="209550"/>
                  </a:lnTo>
                  <a:close/>
                  <a:moveTo>
                    <a:pt x="476250" y="57150"/>
                  </a:moveTo>
                  <a:lnTo>
                    <a:pt x="476250" y="171450"/>
                  </a:lnTo>
                  <a:lnTo>
                    <a:pt x="285750" y="171450"/>
                  </a:lnTo>
                  <a:lnTo>
                    <a:pt x="285750" y="57150"/>
                  </a:lnTo>
                  <a:lnTo>
                    <a:pt x="476250" y="57150"/>
                  </a:lnTo>
                  <a:close/>
                  <a:moveTo>
                    <a:pt x="0" y="0"/>
                  </a:moveTo>
                  <a:lnTo>
                    <a:pt x="0" y="533400"/>
                  </a:lnTo>
                  <a:lnTo>
                    <a:pt x="762000" y="533400"/>
                  </a:lnTo>
                  <a:lnTo>
                    <a:pt x="762000" y="0"/>
                  </a:lnTo>
                  <a:lnTo>
                    <a:pt x="0" y="0"/>
                  </a:lnTo>
                  <a:close/>
                </a:path>
              </a:pathLst>
            </a:custGeom>
            <a:solidFill>
              <a:schemeClr val="accent5">
                <a:alpha val="50000"/>
              </a:schemeClr>
            </a:solidFill>
            <a:ln w="9525" cap="flat">
              <a:noFill/>
              <a:prstDash val="solid"/>
              <a:miter/>
            </a:ln>
          </p:spPr>
          <p:txBody>
            <a:bodyPr rtlCol="0" anchor="ctr"/>
            <a:lstStyle/>
            <a:p>
              <a:endParaRPr lang="de-DE" sz="1400"/>
            </a:p>
          </p:txBody>
        </p:sp>
      </p:grpSp>
      <p:sp>
        <p:nvSpPr>
          <p:cNvPr id="42" name="Textfeld 41">
            <a:extLst>
              <a:ext uri="{FF2B5EF4-FFF2-40B4-BE49-F238E27FC236}">
                <a16:creationId xmlns:a16="http://schemas.microsoft.com/office/drawing/2014/main" id="{E1EA6ED2-B188-490F-AC57-727AD1E2287A}"/>
              </a:ext>
            </a:extLst>
          </p:cNvPr>
          <p:cNvSpPr txBox="1"/>
          <p:nvPr/>
        </p:nvSpPr>
        <p:spPr>
          <a:xfrm>
            <a:off x="1881930" y="3703526"/>
            <a:ext cx="849913" cy="1569660"/>
          </a:xfrm>
          <a:prstGeom prst="rect">
            <a:avLst/>
          </a:prstGeom>
          <a:noFill/>
        </p:spPr>
        <p:txBody>
          <a:bodyPr wrap="none" rtlCol="0">
            <a:spAutoFit/>
          </a:bodyPr>
          <a:lstStyle/>
          <a:p>
            <a:pPr algn="ctr"/>
            <a:r>
              <a:rPr lang="de-DE" sz="9600" dirty="0">
                <a:ln w="38100">
                  <a:solidFill>
                    <a:schemeClr val="bg1"/>
                  </a:solidFill>
                </a:ln>
                <a:solidFill>
                  <a:schemeClr val="accent5"/>
                </a:solidFill>
                <a:effectLst/>
                <a:latin typeface="Source Sans Pro Black" panose="020B0803030403020204" pitchFamily="34" charset="0"/>
                <a:ea typeface="Source Sans Pro Black" panose="020B0803030403020204" pitchFamily="34" charset="0"/>
              </a:rPr>
              <a:t>2</a:t>
            </a:r>
          </a:p>
        </p:txBody>
      </p:sp>
      <p:grpSp>
        <p:nvGrpSpPr>
          <p:cNvPr id="43" name="Gruppieren 42">
            <a:extLst>
              <a:ext uri="{FF2B5EF4-FFF2-40B4-BE49-F238E27FC236}">
                <a16:creationId xmlns:a16="http://schemas.microsoft.com/office/drawing/2014/main" id="{147B4CCA-C428-4D5C-B5FC-AAFFD041F8CD}"/>
              </a:ext>
            </a:extLst>
          </p:cNvPr>
          <p:cNvGrpSpPr/>
          <p:nvPr/>
        </p:nvGrpSpPr>
        <p:grpSpPr>
          <a:xfrm>
            <a:off x="1144963" y="5476037"/>
            <a:ext cx="1552956" cy="700926"/>
            <a:chOff x="9605515" y="4083272"/>
            <a:chExt cx="1813483" cy="818516"/>
          </a:xfrm>
        </p:grpSpPr>
        <p:sp>
          <p:nvSpPr>
            <p:cNvPr id="44" name="Rechteck 41">
              <a:extLst>
                <a:ext uri="{FF2B5EF4-FFF2-40B4-BE49-F238E27FC236}">
                  <a16:creationId xmlns:a16="http://schemas.microsoft.com/office/drawing/2014/main" id="{42232598-CE0F-4807-BCB3-E75C7E3A735C}"/>
                </a:ext>
              </a:extLst>
            </p:cNvPr>
            <p:cNvSpPr/>
            <p:nvPr/>
          </p:nvSpPr>
          <p:spPr>
            <a:xfrm>
              <a:off x="9605515" y="4083272"/>
              <a:ext cx="840864" cy="8185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5200" dirty="0">
                  <a:solidFill>
                    <a:srgbClr val="EEDBEA"/>
                  </a:solidFill>
                  <a:latin typeface="Source Sans Pro Black" panose="020B0803030403020204" pitchFamily="34" charset="0"/>
                  <a:ea typeface="Source Sans Pro Black" panose="020B0803030403020204" pitchFamily="34" charset="0"/>
                </a:rPr>
                <a:t>B</a:t>
              </a:r>
            </a:p>
          </p:txBody>
        </p:sp>
        <p:sp>
          <p:nvSpPr>
            <p:cNvPr id="45" name="Grafik 4" descr="Tabelle mit einfarbiger Füllung">
              <a:extLst>
                <a:ext uri="{FF2B5EF4-FFF2-40B4-BE49-F238E27FC236}">
                  <a16:creationId xmlns:a16="http://schemas.microsoft.com/office/drawing/2014/main" id="{678CCFA8-2597-4640-927C-0629293E9CFF}"/>
                </a:ext>
              </a:extLst>
            </p:cNvPr>
            <p:cNvSpPr/>
            <p:nvPr/>
          </p:nvSpPr>
          <p:spPr>
            <a:xfrm>
              <a:off x="10440875" y="4083274"/>
              <a:ext cx="978123" cy="818513"/>
            </a:xfrm>
            <a:custGeom>
              <a:avLst/>
              <a:gdLst>
                <a:gd name="connsiteX0" fmla="*/ 704850 w 762000"/>
                <a:gd name="connsiteY0" fmla="*/ 171450 h 533400"/>
                <a:gd name="connsiteX1" fmla="*/ 514350 w 762000"/>
                <a:gd name="connsiteY1" fmla="*/ 171450 h 533400"/>
                <a:gd name="connsiteX2" fmla="*/ 514350 w 762000"/>
                <a:gd name="connsiteY2" fmla="*/ 57150 h 533400"/>
                <a:gd name="connsiteX3" fmla="*/ 704850 w 762000"/>
                <a:gd name="connsiteY3" fmla="*/ 57150 h 533400"/>
                <a:gd name="connsiteX4" fmla="*/ 704850 w 762000"/>
                <a:gd name="connsiteY4" fmla="*/ 171450 h 533400"/>
                <a:gd name="connsiteX5" fmla="*/ 704850 w 762000"/>
                <a:gd name="connsiteY5" fmla="*/ 323850 h 533400"/>
                <a:gd name="connsiteX6" fmla="*/ 514350 w 762000"/>
                <a:gd name="connsiteY6" fmla="*/ 323850 h 533400"/>
                <a:gd name="connsiteX7" fmla="*/ 514350 w 762000"/>
                <a:gd name="connsiteY7" fmla="*/ 209550 h 533400"/>
                <a:gd name="connsiteX8" fmla="*/ 704850 w 762000"/>
                <a:gd name="connsiteY8" fmla="*/ 209550 h 533400"/>
                <a:gd name="connsiteX9" fmla="*/ 704850 w 762000"/>
                <a:gd name="connsiteY9" fmla="*/ 323850 h 533400"/>
                <a:gd name="connsiteX10" fmla="*/ 704850 w 762000"/>
                <a:gd name="connsiteY10" fmla="*/ 476250 h 533400"/>
                <a:gd name="connsiteX11" fmla="*/ 514350 w 762000"/>
                <a:gd name="connsiteY11" fmla="*/ 476250 h 533400"/>
                <a:gd name="connsiteX12" fmla="*/ 514350 w 762000"/>
                <a:gd name="connsiteY12" fmla="*/ 361950 h 533400"/>
                <a:gd name="connsiteX13" fmla="*/ 704850 w 762000"/>
                <a:gd name="connsiteY13" fmla="*/ 361950 h 533400"/>
                <a:gd name="connsiteX14" fmla="*/ 704850 w 762000"/>
                <a:gd name="connsiteY14" fmla="*/ 476250 h 533400"/>
                <a:gd name="connsiteX15" fmla="*/ 285750 w 762000"/>
                <a:gd name="connsiteY15" fmla="*/ 476250 h 533400"/>
                <a:gd name="connsiteX16" fmla="*/ 285750 w 762000"/>
                <a:gd name="connsiteY16" fmla="*/ 361950 h 533400"/>
                <a:gd name="connsiteX17" fmla="*/ 476250 w 762000"/>
                <a:gd name="connsiteY17" fmla="*/ 361950 h 533400"/>
                <a:gd name="connsiteX18" fmla="*/ 476250 w 762000"/>
                <a:gd name="connsiteY18" fmla="*/ 476250 h 533400"/>
                <a:gd name="connsiteX19" fmla="*/ 285750 w 762000"/>
                <a:gd name="connsiteY19" fmla="*/ 476250 h 533400"/>
                <a:gd name="connsiteX20" fmla="*/ 57150 w 762000"/>
                <a:gd name="connsiteY20" fmla="*/ 476250 h 533400"/>
                <a:gd name="connsiteX21" fmla="*/ 57150 w 762000"/>
                <a:gd name="connsiteY21" fmla="*/ 361950 h 533400"/>
                <a:gd name="connsiteX22" fmla="*/ 247650 w 762000"/>
                <a:gd name="connsiteY22" fmla="*/ 361950 h 533400"/>
                <a:gd name="connsiteX23" fmla="*/ 247650 w 762000"/>
                <a:gd name="connsiteY23" fmla="*/ 476250 h 533400"/>
                <a:gd name="connsiteX24" fmla="*/ 57150 w 762000"/>
                <a:gd name="connsiteY24" fmla="*/ 476250 h 533400"/>
                <a:gd name="connsiteX25" fmla="*/ 57150 w 762000"/>
                <a:gd name="connsiteY25" fmla="*/ 209550 h 533400"/>
                <a:gd name="connsiteX26" fmla="*/ 247650 w 762000"/>
                <a:gd name="connsiteY26" fmla="*/ 209550 h 533400"/>
                <a:gd name="connsiteX27" fmla="*/ 247650 w 762000"/>
                <a:gd name="connsiteY27" fmla="*/ 323850 h 533400"/>
                <a:gd name="connsiteX28" fmla="*/ 57150 w 762000"/>
                <a:gd name="connsiteY28" fmla="*/ 323850 h 533400"/>
                <a:gd name="connsiteX29" fmla="*/ 57150 w 762000"/>
                <a:gd name="connsiteY29" fmla="*/ 209550 h 533400"/>
                <a:gd name="connsiteX30" fmla="*/ 57150 w 762000"/>
                <a:gd name="connsiteY30" fmla="*/ 57150 h 533400"/>
                <a:gd name="connsiteX31" fmla="*/ 247650 w 762000"/>
                <a:gd name="connsiteY31" fmla="*/ 57150 h 533400"/>
                <a:gd name="connsiteX32" fmla="*/ 247650 w 762000"/>
                <a:gd name="connsiteY32" fmla="*/ 171450 h 533400"/>
                <a:gd name="connsiteX33" fmla="*/ 57150 w 762000"/>
                <a:gd name="connsiteY33" fmla="*/ 171450 h 533400"/>
                <a:gd name="connsiteX34" fmla="*/ 57150 w 762000"/>
                <a:gd name="connsiteY34" fmla="*/ 57150 h 533400"/>
                <a:gd name="connsiteX35" fmla="*/ 476250 w 762000"/>
                <a:gd name="connsiteY35" fmla="*/ 209550 h 533400"/>
                <a:gd name="connsiteX36" fmla="*/ 476250 w 762000"/>
                <a:gd name="connsiteY36" fmla="*/ 323850 h 533400"/>
                <a:gd name="connsiteX37" fmla="*/ 285750 w 762000"/>
                <a:gd name="connsiteY37" fmla="*/ 323850 h 533400"/>
                <a:gd name="connsiteX38" fmla="*/ 285750 w 762000"/>
                <a:gd name="connsiteY38" fmla="*/ 209550 h 533400"/>
                <a:gd name="connsiteX39" fmla="*/ 476250 w 762000"/>
                <a:gd name="connsiteY39" fmla="*/ 209550 h 533400"/>
                <a:gd name="connsiteX40" fmla="*/ 476250 w 762000"/>
                <a:gd name="connsiteY40" fmla="*/ 57150 h 533400"/>
                <a:gd name="connsiteX41" fmla="*/ 476250 w 762000"/>
                <a:gd name="connsiteY41" fmla="*/ 171450 h 533400"/>
                <a:gd name="connsiteX42" fmla="*/ 285750 w 762000"/>
                <a:gd name="connsiteY42" fmla="*/ 171450 h 533400"/>
                <a:gd name="connsiteX43" fmla="*/ 285750 w 762000"/>
                <a:gd name="connsiteY43" fmla="*/ 57150 h 533400"/>
                <a:gd name="connsiteX44" fmla="*/ 476250 w 762000"/>
                <a:gd name="connsiteY44" fmla="*/ 57150 h 533400"/>
                <a:gd name="connsiteX45" fmla="*/ 0 w 762000"/>
                <a:gd name="connsiteY45" fmla="*/ 0 h 533400"/>
                <a:gd name="connsiteX46" fmla="*/ 0 w 762000"/>
                <a:gd name="connsiteY46" fmla="*/ 533400 h 533400"/>
                <a:gd name="connsiteX47" fmla="*/ 762000 w 762000"/>
                <a:gd name="connsiteY47" fmla="*/ 533400 h 533400"/>
                <a:gd name="connsiteX48" fmla="*/ 762000 w 762000"/>
                <a:gd name="connsiteY48" fmla="*/ 0 h 533400"/>
                <a:gd name="connsiteX49" fmla="*/ 0 w 762000"/>
                <a:gd name="connsiteY49"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762000" h="533400">
                  <a:moveTo>
                    <a:pt x="704850" y="171450"/>
                  </a:moveTo>
                  <a:lnTo>
                    <a:pt x="514350" y="171450"/>
                  </a:lnTo>
                  <a:lnTo>
                    <a:pt x="514350" y="57150"/>
                  </a:lnTo>
                  <a:lnTo>
                    <a:pt x="704850" y="57150"/>
                  </a:lnTo>
                  <a:lnTo>
                    <a:pt x="704850" y="171450"/>
                  </a:lnTo>
                  <a:close/>
                  <a:moveTo>
                    <a:pt x="704850" y="323850"/>
                  </a:moveTo>
                  <a:lnTo>
                    <a:pt x="514350" y="323850"/>
                  </a:lnTo>
                  <a:lnTo>
                    <a:pt x="514350" y="209550"/>
                  </a:lnTo>
                  <a:lnTo>
                    <a:pt x="704850" y="209550"/>
                  </a:lnTo>
                  <a:lnTo>
                    <a:pt x="704850" y="323850"/>
                  </a:lnTo>
                  <a:close/>
                  <a:moveTo>
                    <a:pt x="704850" y="476250"/>
                  </a:moveTo>
                  <a:lnTo>
                    <a:pt x="514350" y="476250"/>
                  </a:lnTo>
                  <a:lnTo>
                    <a:pt x="514350" y="361950"/>
                  </a:lnTo>
                  <a:lnTo>
                    <a:pt x="704850" y="361950"/>
                  </a:lnTo>
                  <a:lnTo>
                    <a:pt x="704850" y="476250"/>
                  </a:lnTo>
                  <a:close/>
                  <a:moveTo>
                    <a:pt x="285750" y="476250"/>
                  </a:moveTo>
                  <a:lnTo>
                    <a:pt x="285750" y="361950"/>
                  </a:lnTo>
                  <a:lnTo>
                    <a:pt x="476250" y="361950"/>
                  </a:lnTo>
                  <a:lnTo>
                    <a:pt x="476250" y="476250"/>
                  </a:lnTo>
                  <a:lnTo>
                    <a:pt x="285750" y="476250"/>
                  </a:lnTo>
                  <a:close/>
                  <a:moveTo>
                    <a:pt x="57150" y="476250"/>
                  </a:moveTo>
                  <a:lnTo>
                    <a:pt x="57150" y="361950"/>
                  </a:lnTo>
                  <a:lnTo>
                    <a:pt x="247650" y="361950"/>
                  </a:lnTo>
                  <a:lnTo>
                    <a:pt x="247650" y="476250"/>
                  </a:lnTo>
                  <a:lnTo>
                    <a:pt x="57150" y="476250"/>
                  </a:lnTo>
                  <a:close/>
                  <a:moveTo>
                    <a:pt x="57150" y="209550"/>
                  </a:moveTo>
                  <a:lnTo>
                    <a:pt x="247650" y="209550"/>
                  </a:lnTo>
                  <a:lnTo>
                    <a:pt x="247650" y="323850"/>
                  </a:lnTo>
                  <a:lnTo>
                    <a:pt x="57150" y="323850"/>
                  </a:lnTo>
                  <a:lnTo>
                    <a:pt x="57150" y="209550"/>
                  </a:lnTo>
                  <a:close/>
                  <a:moveTo>
                    <a:pt x="57150" y="57150"/>
                  </a:moveTo>
                  <a:lnTo>
                    <a:pt x="247650" y="57150"/>
                  </a:lnTo>
                  <a:lnTo>
                    <a:pt x="247650" y="171450"/>
                  </a:lnTo>
                  <a:lnTo>
                    <a:pt x="57150" y="171450"/>
                  </a:lnTo>
                  <a:lnTo>
                    <a:pt x="57150" y="57150"/>
                  </a:lnTo>
                  <a:close/>
                  <a:moveTo>
                    <a:pt x="476250" y="209550"/>
                  </a:moveTo>
                  <a:lnTo>
                    <a:pt x="476250" y="323850"/>
                  </a:lnTo>
                  <a:lnTo>
                    <a:pt x="285750" y="323850"/>
                  </a:lnTo>
                  <a:lnTo>
                    <a:pt x="285750" y="209550"/>
                  </a:lnTo>
                  <a:lnTo>
                    <a:pt x="476250" y="209550"/>
                  </a:lnTo>
                  <a:close/>
                  <a:moveTo>
                    <a:pt x="476250" y="57150"/>
                  </a:moveTo>
                  <a:lnTo>
                    <a:pt x="476250" y="171450"/>
                  </a:lnTo>
                  <a:lnTo>
                    <a:pt x="285750" y="171450"/>
                  </a:lnTo>
                  <a:lnTo>
                    <a:pt x="285750" y="57150"/>
                  </a:lnTo>
                  <a:lnTo>
                    <a:pt x="476250" y="57150"/>
                  </a:lnTo>
                  <a:close/>
                  <a:moveTo>
                    <a:pt x="0" y="0"/>
                  </a:moveTo>
                  <a:lnTo>
                    <a:pt x="0" y="533400"/>
                  </a:lnTo>
                  <a:lnTo>
                    <a:pt x="762000" y="533400"/>
                  </a:lnTo>
                  <a:lnTo>
                    <a:pt x="762000" y="0"/>
                  </a:lnTo>
                  <a:lnTo>
                    <a:pt x="0" y="0"/>
                  </a:lnTo>
                  <a:close/>
                </a:path>
              </a:pathLst>
            </a:custGeom>
            <a:solidFill>
              <a:schemeClr val="accent6">
                <a:alpha val="50000"/>
              </a:schemeClr>
            </a:solidFill>
            <a:ln w="9525" cap="flat">
              <a:noFill/>
              <a:prstDash val="solid"/>
              <a:miter/>
            </a:ln>
          </p:spPr>
          <p:txBody>
            <a:bodyPr rtlCol="0" anchor="ctr"/>
            <a:lstStyle/>
            <a:p>
              <a:endParaRPr lang="de-DE" sz="1400"/>
            </a:p>
          </p:txBody>
        </p:sp>
      </p:grpSp>
      <p:sp>
        <p:nvSpPr>
          <p:cNvPr id="46" name="Textfeld 45">
            <a:extLst>
              <a:ext uri="{FF2B5EF4-FFF2-40B4-BE49-F238E27FC236}">
                <a16:creationId xmlns:a16="http://schemas.microsoft.com/office/drawing/2014/main" id="{E3007BDD-36D7-4A25-A667-445911093E82}"/>
              </a:ext>
            </a:extLst>
          </p:cNvPr>
          <p:cNvSpPr txBox="1"/>
          <p:nvPr/>
        </p:nvSpPr>
        <p:spPr>
          <a:xfrm>
            <a:off x="1881930" y="4885096"/>
            <a:ext cx="849913" cy="1569660"/>
          </a:xfrm>
          <a:prstGeom prst="rect">
            <a:avLst/>
          </a:prstGeom>
          <a:noFill/>
        </p:spPr>
        <p:txBody>
          <a:bodyPr wrap="none" rtlCol="0">
            <a:spAutoFit/>
          </a:bodyPr>
          <a:lstStyle/>
          <a:p>
            <a:pPr algn="ctr"/>
            <a:r>
              <a:rPr lang="de-DE" sz="9600" dirty="0">
                <a:ln w="38100">
                  <a:solidFill>
                    <a:schemeClr val="bg1"/>
                  </a:solidFill>
                </a:ln>
                <a:solidFill>
                  <a:schemeClr val="accent6"/>
                </a:solidFill>
                <a:effectLst/>
                <a:latin typeface="Source Sans Pro Black" panose="020B0803030403020204" pitchFamily="34" charset="0"/>
                <a:ea typeface="Source Sans Pro Black" panose="020B0803030403020204" pitchFamily="34" charset="0"/>
              </a:rPr>
              <a:t>1</a:t>
            </a:r>
          </a:p>
        </p:txBody>
      </p:sp>
      <p:grpSp>
        <p:nvGrpSpPr>
          <p:cNvPr id="52" name="Group 5">
            <a:extLst>
              <a:ext uri="{FF2B5EF4-FFF2-40B4-BE49-F238E27FC236}">
                <a16:creationId xmlns:a16="http://schemas.microsoft.com/office/drawing/2014/main" id="{007367EE-C575-47E3-900B-1EF3E3E86953}"/>
              </a:ext>
            </a:extLst>
          </p:cNvPr>
          <p:cNvGrpSpPr/>
          <p:nvPr/>
        </p:nvGrpSpPr>
        <p:grpSpPr>
          <a:xfrm>
            <a:off x="10142875" y="464511"/>
            <a:ext cx="1870840" cy="908726"/>
            <a:chOff x="10418728" y="290747"/>
            <a:chExt cx="1631016" cy="792235"/>
          </a:xfrm>
        </p:grpSpPr>
        <p:grpSp>
          <p:nvGrpSpPr>
            <p:cNvPr id="53" name="Gruppieren 48">
              <a:extLst>
                <a:ext uri="{FF2B5EF4-FFF2-40B4-BE49-F238E27FC236}">
                  <a16:creationId xmlns:a16="http://schemas.microsoft.com/office/drawing/2014/main" id="{872E852B-71FA-4429-9719-439552143BAF}"/>
                </a:ext>
              </a:extLst>
            </p:cNvPr>
            <p:cNvGrpSpPr/>
            <p:nvPr/>
          </p:nvGrpSpPr>
          <p:grpSpPr>
            <a:xfrm>
              <a:off x="10418728" y="331967"/>
              <a:ext cx="1631016" cy="699031"/>
              <a:chOff x="478301" y="5557422"/>
              <a:chExt cx="1830266" cy="784426"/>
            </a:xfrm>
          </p:grpSpPr>
          <p:cxnSp>
            <p:nvCxnSpPr>
              <p:cNvPr id="60" name="Gerader Verbinder 34">
                <a:extLst>
                  <a:ext uri="{FF2B5EF4-FFF2-40B4-BE49-F238E27FC236}">
                    <a16:creationId xmlns:a16="http://schemas.microsoft.com/office/drawing/2014/main" id="{274D67F1-7C80-46FA-9B69-B14EA021E086}"/>
                  </a:ext>
                </a:extLst>
              </p:cNvPr>
              <p:cNvCxnSpPr>
                <a:cxnSpLocks/>
                <a:stCxn id="83" idx="0"/>
              </p:cNvCxnSpPr>
              <p:nvPr/>
            </p:nvCxnSpPr>
            <p:spPr>
              <a:xfrm>
                <a:off x="1392482" y="5557422"/>
                <a:ext cx="2675" cy="784426"/>
              </a:xfrm>
              <a:prstGeom prst="line">
                <a:avLst/>
              </a:prstGeom>
              <a:ln w="50800" cap="rnd">
                <a:solidFill>
                  <a:srgbClr val="FFC000"/>
                </a:solidFill>
                <a:round/>
              </a:ln>
            </p:spPr>
            <p:style>
              <a:lnRef idx="1">
                <a:schemeClr val="accent1"/>
              </a:lnRef>
              <a:fillRef idx="0">
                <a:schemeClr val="accent1"/>
              </a:fillRef>
              <a:effectRef idx="0">
                <a:schemeClr val="accent1"/>
              </a:effectRef>
              <a:fontRef idx="minor">
                <a:schemeClr val="tx1"/>
              </a:fontRef>
            </p:style>
          </p:cxnSp>
          <p:sp>
            <p:nvSpPr>
              <p:cNvPr id="79" name="Ellipse 36">
                <a:extLst>
                  <a:ext uri="{FF2B5EF4-FFF2-40B4-BE49-F238E27FC236}">
                    <a16:creationId xmlns:a16="http://schemas.microsoft.com/office/drawing/2014/main" id="{C166BDF3-F1BF-4D77-A3D9-1D9A4DFFD2F2}"/>
                  </a:ext>
                </a:extLst>
              </p:cNvPr>
              <p:cNvSpPr/>
              <p:nvPr/>
            </p:nvSpPr>
            <p:spPr>
              <a:xfrm>
                <a:off x="1257446" y="6067967"/>
                <a:ext cx="273881" cy="273881"/>
              </a:xfrm>
              <a:prstGeom prst="ellipse">
                <a:avLst/>
              </a:prstGeom>
              <a:solidFill>
                <a:schemeClr val="bg1"/>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Ellipse 38">
                <a:extLst>
                  <a:ext uri="{FF2B5EF4-FFF2-40B4-BE49-F238E27FC236}">
                    <a16:creationId xmlns:a16="http://schemas.microsoft.com/office/drawing/2014/main" id="{4391FA81-7E4A-4E2A-A998-6297DFBE4E24}"/>
                  </a:ext>
                </a:extLst>
              </p:cNvPr>
              <p:cNvSpPr/>
              <p:nvPr/>
            </p:nvSpPr>
            <p:spPr>
              <a:xfrm>
                <a:off x="478301" y="5557422"/>
                <a:ext cx="273881" cy="273881"/>
              </a:xfrm>
              <a:prstGeom prst="ellipse">
                <a:avLst/>
              </a:prstGeom>
              <a:solidFill>
                <a:schemeClr val="bg1"/>
              </a:solidFill>
              <a:ln w="50800">
                <a:solidFill>
                  <a:srgbClr val="169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 name="Ellipse 39">
                <a:extLst>
                  <a:ext uri="{FF2B5EF4-FFF2-40B4-BE49-F238E27FC236}">
                    <a16:creationId xmlns:a16="http://schemas.microsoft.com/office/drawing/2014/main" id="{7B337A3F-E0A7-4965-AF77-04E83E1D2993}"/>
                  </a:ext>
                </a:extLst>
              </p:cNvPr>
              <p:cNvSpPr/>
              <p:nvPr/>
            </p:nvSpPr>
            <p:spPr>
              <a:xfrm>
                <a:off x="866921" y="5557422"/>
                <a:ext cx="273881" cy="273881"/>
              </a:xfrm>
              <a:prstGeom prst="ellipse">
                <a:avLst/>
              </a:prstGeom>
              <a:solidFill>
                <a:schemeClr val="bg1"/>
              </a:solidFill>
              <a:ln w="50800">
                <a:solidFill>
                  <a:srgbClr val="169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Ellipse 40">
                <a:extLst>
                  <a:ext uri="{FF2B5EF4-FFF2-40B4-BE49-F238E27FC236}">
                    <a16:creationId xmlns:a16="http://schemas.microsoft.com/office/drawing/2014/main" id="{562EF344-C96A-471A-A3FE-603373D4A429}"/>
                  </a:ext>
                </a:extLst>
              </p:cNvPr>
              <p:cNvSpPr/>
              <p:nvPr/>
            </p:nvSpPr>
            <p:spPr>
              <a:xfrm>
                <a:off x="1644161" y="5557422"/>
                <a:ext cx="273881" cy="273881"/>
              </a:xfrm>
              <a:prstGeom prst="ellipse">
                <a:avLst/>
              </a:prstGeom>
              <a:solidFill>
                <a:schemeClr val="bg1"/>
              </a:solidFill>
              <a:ln w="50800">
                <a:solidFill>
                  <a:srgbClr val="169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Ellipse 41">
                <a:extLst>
                  <a:ext uri="{FF2B5EF4-FFF2-40B4-BE49-F238E27FC236}">
                    <a16:creationId xmlns:a16="http://schemas.microsoft.com/office/drawing/2014/main" id="{4565938B-5A79-4705-91EE-452AD5F56840}"/>
                  </a:ext>
                </a:extLst>
              </p:cNvPr>
              <p:cNvSpPr/>
              <p:nvPr/>
            </p:nvSpPr>
            <p:spPr>
              <a:xfrm>
                <a:off x="1255541" y="5557422"/>
                <a:ext cx="273881" cy="273881"/>
              </a:xfrm>
              <a:prstGeom prst="ellipse">
                <a:avLst/>
              </a:prstGeom>
              <a:solidFill>
                <a:schemeClr val="bg1"/>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 name="Ellipse 43">
                <a:extLst>
                  <a:ext uri="{FF2B5EF4-FFF2-40B4-BE49-F238E27FC236}">
                    <a16:creationId xmlns:a16="http://schemas.microsoft.com/office/drawing/2014/main" id="{27A29C6F-BFD8-404C-B895-D40BBCC5D3A6}"/>
                  </a:ext>
                </a:extLst>
              </p:cNvPr>
              <p:cNvSpPr/>
              <p:nvPr/>
            </p:nvSpPr>
            <p:spPr>
              <a:xfrm>
                <a:off x="868826" y="6067967"/>
                <a:ext cx="273881" cy="273881"/>
              </a:xfrm>
              <a:prstGeom prst="ellipse">
                <a:avLst/>
              </a:prstGeom>
              <a:solidFill>
                <a:schemeClr val="bg1"/>
              </a:solidFill>
              <a:ln w="50800">
                <a:solidFill>
                  <a:srgbClr val="A85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 name="Ellipse 44">
                <a:extLst>
                  <a:ext uri="{FF2B5EF4-FFF2-40B4-BE49-F238E27FC236}">
                    <a16:creationId xmlns:a16="http://schemas.microsoft.com/office/drawing/2014/main" id="{3A4FD215-3D3E-40A0-84BD-5EBE4EAB7782}"/>
                  </a:ext>
                </a:extLst>
              </p:cNvPr>
              <p:cNvSpPr/>
              <p:nvPr/>
            </p:nvSpPr>
            <p:spPr>
              <a:xfrm>
                <a:off x="1646066" y="6067967"/>
                <a:ext cx="273881" cy="273881"/>
              </a:xfrm>
              <a:prstGeom prst="ellipse">
                <a:avLst/>
              </a:prstGeom>
              <a:solidFill>
                <a:schemeClr val="bg1"/>
              </a:solidFill>
              <a:ln w="50800">
                <a:solidFill>
                  <a:srgbClr val="A85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 name="Ellipse 45">
                <a:extLst>
                  <a:ext uri="{FF2B5EF4-FFF2-40B4-BE49-F238E27FC236}">
                    <a16:creationId xmlns:a16="http://schemas.microsoft.com/office/drawing/2014/main" id="{596E3AA4-8B72-44DB-9A42-5D6D347085E5}"/>
                  </a:ext>
                </a:extLst>
              </p:cNvPr>
              <p:cNvSpPr/>
              <p:nvPr/>
            </p:nvSpPr>
            <p:spPr>
              <a:xfrm>
                <a:off x="2034686" y="6067967"/>
                <a:ext cx="273881" cy="273881"/>
              </a:xfrm>
              <a:prstGeom prst="ellipse">
                <a:avLst/>
              </a:prstGeom>
              <a:solidFill>
                <a:schemeClr val="bg1"/>
              </a:solidFill>
              <a:ln w="50800">
                <a:solidFill>
                  <a:srgbClr val="A85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54" name="Group 4">
              <a:extLst>
                <a:ext uri="{FF2B5EF4-FFF2-40B4-BE49-F238E27FC236}">
                  <a16:creationId xmlns:a16="http://schemas.microsoft.com/office/drawing/2014/main" id="{EA4B75F3-0A06-40EE-9FB8-193DAB9FE480}"/>
                </a:ext>
              </a:extLst>
            </p:cNvPr>
            <p:cNvGrpSpPr/>
            <p:nvPr/>
          </p:nvGrpSpPr>
          <p:grpSpPr>
            <a:xfrm rot="18900000">
              <a:off x="11066055" y="290747"/>
              <a:ext cx="343417" cy="343417"/>
              <a:chOff x="11003292" y="1825625"/>
              <a:chExt cx="343417" cy="343417"/>
            </a:xfrm>
          </p:grpSpPr>
          <p:cxnSp>
            <p:nvCxnSpPr>
              <p:cNvPr id="58" name="Straight Connector 3">
                <a:extLst>
                  <a:ext uri="{FF2B5EF4-FFF2-40B4-BE49-F238E27FC236}">
                    <a16:creationId xmlns:a16="http://schemas.microsoft.com/office/drawing/2014/main" id="{BB2822C5-B4B7-43E7-A46E-D2349B75EFCA}"/>
                  </a:ext>
                </a:extLst>
              </p:cNvPr>
              <p:cNvCxnSpPr>
                <a:cxnSpLocks/>
              </p:cNvCxnSpPr>
              <p:nvPr/>
            </p:nvCxnSpPr>
            <p:spPr>
              <a:xfrm>
                <a:off x="11175001" y="1825625"/>
                <a:ext cx="0" cy="343417"/>
              </a:xfrm>
              <a:prstGeom prst="line">
                <a:avLst/>
              </a:prstGeom>
              <a:ln w="50800"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59" name="Straight Connector 46">
                <a:extLst>
                  <a:ext uri="{FF2B5EF4-FFF2-40B4-BE49-F238E27FC236}">
                    <a16:creationId xmlns:a16="http://schemas.microsoft.com/office/drawing/2014/main" id="{C9ADAB57-40E3-4D9C-94C4-1F131551C551}"/>
                  </a:ext>
                </a:extLst>
              </p:cNvPr>
              <p:cNvCxnSpPr>
                <a:cxnSpLocks/>
              </p:cNvCxnSpPr>
              <p:nvPr/>
            </p:nvCxnSpPr>
            <p:spPr>
              <a:xfrm rot="5400000">
                <a:off x="11175001" y="1825625"/>
                <a:ext cx="0" cy="343417"/>
              </a:xfrm>
              <a:prstGeom prst="line">
                <a:avLst/>
              </a:prstGeom>
              <a:ln w="50800" cap="rnd">
                <a:solidFill>
                  <a:srgbClr val="FFC000"/>
                </a:solidFill>
                <a:round/>
              </a:ln>
            </p:spPr>
            <p:style>
              <a:lnRef idx="1">
                <a:schemeClr val="accent1"/>
              </a:lnRef>
              <a:fillRef idx="0">
                <a:schemeClr val="accent1"/>
              </a:fillRef>
              <a:effectRef idx="0">
                <a:schemeClr val="accent1"/>
              </a:effectRef>
              <a:fontRef idx="minor">
                <a:schemeClr val="tx1"/>
              </a:fontRef>
            </p:style>
          </p:cxnSp>
        </p:grpSp>
        <p:grpSp>
          <p:nvGrpSpPr>
            <p:cNvPr id="55" name="Group 48">
              <a:extLst>
                <a:ext uri="{FF2B5EF4-FFF2-40B4-BE49-F238E27FC236}">
                  <a16:creationId xmlns:a16="http://schemas.microsoft.com/office/drawing/2014/main" id="{E61FE3FF-DC34-4C7C-A986-FF3C70A6AA71}"/>
                </a:ext>
              </a:extLst>
            </p:cNvPr>
            <p:cNvGrpSpPr/>
            <p:nvPr/>
          </p:nvGrpSpPr>
          <p:grpSpPr>
            <a:xfrm rot="18900000">
              <a:off x="11066055" y="739565"/>
              <a:ext cx="343417" cy="343417"/>
              <a:chOff x="11003292" y="1825625"/>
              <a:chExt cx="343417" cy="343417"/>
            </a:xfrm>
          </p:grpSpPr>
          <p:cxnSp>
            <p:nvCxnSpPr>
              <p:cNvPr id="56" name="Straight Connector 49">
                <a:extLst>
                  <a:ext uri="{FF2B5EF4-FFF2-40B4-BE49-F238E27FC236}">
                    <a16:creationId xmlns:a16="http://schemas.microsoft.com/office/drawing/2014/main" id="{20974D27-81BD-4856-81A5-A17C1CA69119}"/>
                  </a:ext>
                </a:extLst>
              </p:cNvPr>
              <p:cNvCxnSpPr>
                <a:cxnSpLocks/>
              </p:cNvCxnSpPr>
              <p:nvPr/>
            </p:nvCxnSpPr>
            <p:spPr>
              <a:xfrm>
                <a:off x="11175001" y="1825625"/>
                <a:ext cx="0" cy="343417"/>
              </a:xfrm>
              <a:prstGeom prst="line">
                <a:avLst/>
              </a:prstGeom>
              <a:ln w="50800"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57" name="Straight Connector 50">
                <a:extLst>
                  <a:ext uri="{FF2B5EF4-FFF2-40B4-BE49-F238E27FC236}">
                    <a16:creationId xmlns:a16="http://schemas.microsoft.com/office/drawing/2014/main" id="{2F03A195-1CA0-4111-BAF8-38123E3D3F77}"/>
                  </a:ext>
                </a:extLst>
              </p:cNvPr>
              <p:cNvCxnSpPr>
                <a:cxnSpLocks/>
              </p:cNvCxnSpPr>
              <p:nvPr/>
            </p:nvCxnSpPr>
            <p:spPr>
              <a:xfrm rot="5400000">
                <a:off x="11175001" y="1825625"/>
                <a:ext cx="0" cy="343417"/>
              </a:xfrm>
              <a:prstGeom prst="line">
                <a:avLst/>
              </a:prstGeom>
              <a:ln w="50800" cap="rnd">
                <a:solidFill>
                  <a:srgbClr val="FFC000"/>
                </a:solidFill>
                <a:round/>
              </a:ln>
            </p:spPr>
            <p:style>
              <a:lnRef idx="1">
                <a:schemeClr val="accent1"/>
              </a:lnRef>
              <a:fillRef idx="0">
                <a:schemeClr val="accent1"/>
              </a:fillRef>
              <a:effectRef idx="0">
                <a:schemeClr val="accent1"/>
              </a:effectRef>
              <a:fontRef idx="minor">
                <a:schemeClr val="tx1"/>
              </a:fontRef>
            </p:style>
          </p:cxnSp>
        </p:grpSp>
      </p:grpSp>
      <p:sp>
        <p:nvSpPr>
          <p:cNvPr id="3" name="Foliennummernplatzhalter 2">
            <a:extLst>
              <a:ext uri="{FF2B5EF4-FFF2-40B4-BE49-F238E27FC236}">
                <a16:creationId xmlns:a16="http://schemas.microsoft.com/office/drawing/2014/main" id="{FD6CF900-7784-4A38-8F44-B388703E4822}"/>
              </a:ext>
            </a:extLst>
          </p:cNvPr>
          <p:cNvSpPr>
            <a:spLocks noGrp="1"/>
          </p:cNvSpPr>
          <p:nvPr>
            <p:ph type="sldNum" sz="quarter" idx="12"/>
          </p:nvPr>
        </p:nvSpPr>
        <p:spPr/>
        <p:txBody>
          <a:bodyPr/>
          <a:lstStyle/>
          <a:p>
            <a:fld id="{90C2389C-3430-4069-9E08-8BBDF98C334F}" type="slidenum">
              <a:rPr lang="en-US" smtClean="0"/>
              <a:t>9</a:t>
            </a:fld>
            <a:endParaRPr lang="en-US" dirty="0"/>
          </a:p>
        </p:txBody>
      </p:sp>
    </p:spTree>
    <p:extLst>
      <p:ext uri="{BB962C8B-B14F-4D97-AF65-F5344CB8AC3E}">
        <p14:creationId xmlns:p14="http://schemas.microsoft.com/office/powerpoint/2010/main" val="88280232"/>
      </p:ext>
    </p:extLst>
  </p:cSld>
  <p:clrMapOvr>
    <a:masterClrMapping/>
  </p:clrMapOvr>
</p:sld>
</file>

<file path=ppt/theme/theme1.xml><?xml version="1.0" encoding="utf-8"?>
<a:theme xmlns:a="http://schemas.openxmlformats.org/drawingml/2006/main" name="Office">
  <a:themeElements>
    <a:clrScheme name="GESIS Farben">
      <a:dk1>
        <a:sysClr val="windowText" lastClr="000000"/>
      </a:dk1>
      <a:lt1>
        <a:srgbClr val="FFFFFF"/>
      </a:lt1>
      <a:dk2>
        <a:srgbClr val="497593"/>
      </a:dk2>
      <a:lt2>
        <a:srgbClr val="F2F2F2"/>
      </a:lt2>
      <a:accent1>
        <a:srgbClr val="497593"/>
      </a:accent1>
      <a:accent2>
        <a:srgbClr val="EC6608"/>
      </a:accent2>
      <a:accent3>
        <a:srgbClr val="8D191D"/>
      </a:accent3>
      <a:accent4>
        <a:srgbClr val="FBBB21"/>
      </a:accent4>
      <a:accent5>
        <a:srgbClr val="00ABA0"/>
      </a:accent5>
      <a:accent6>
        <a:srgbClr val="A84D97"/>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5038</Words>
  <Application>Microsoft Office PowerPoint</Application>
  <PresentationFormat>Widescreen</PresentationFormat>
  <Paragraphs>723</Paragraphs>
  <Slides>41</Slides>
  <Notes>37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41</vt:i4>
      </vt:variant>
    </vt:vector>
  </HeadingPairs>
  <TitlesOfParts>
    <vt:vector size="54" baseType="lpstr">
      <vt:lpstr>Arial</vt:lpstr>
      <vt:lpstr>Calibri</vt:lpstr>
      <vt:lpstr>Cambria Math</vt:lpstr>
      <vt:lpstr>Georgia Pro</vt:lpstr>
      <vt:lpstr>Source Code Pro</vt:lpstr>
      <vt:lpstr>Source Sans Pro</vt:lpstr>
      <vt:lpstr>Source Sans Pro Black</vt:lpstr>
      <vt:lpstr>Source Sans Pro Light</vt:lpstr>
      <vt:lpstr>Source Sans Pro SemiBold</vt:lpstr>
      <vt:lpstr>Source Sans Pro SemiBold</vt:lpstr>
      <vt:lpstr>Source Serif Pro Black</vt:lpstr>
      <vt:lpstr>Wingdings</vt:lpstr>
      <vt:lpstr>Office</vt:lpstr>
      <vt:lpstr>PowerPoint Presentation</vt:lpstr>
      <vt:lpstr>Total Survey Error: The smaller, the better!</vt:lpstr>
      <vt:lpstr>Survey Error(s): The more similar, the better!</vt:lpstr>
      <vt:lpstr>Comparable Measurement </vt:lpstr>
      <vt:lpstr>Components of Comparability</vt:lpstr>
      <vt:lpstr>Comparable Concepts</vt:lpstr>
      <vt:lpstr>Comparable reliabilities</vt:lpstr>
      <vt:lpstr>Comparable Measurement Units</vt:lpstr>
      <vt:lpstr>Comparable Measurement Units</vt:lpstr>
      <vt:lpstr>Four Ideas to assess (and mitigate)  mode comparability issues</vt:lpstr>
      <vt:lpstr>PowerPoint Presentation</vt:lpstr>
      <vt:lpstr>MGCFA to assess  Measurement Invariance (MI)</vt:lpstr>
      <vt:lpstr>MGCFA to assess  Measurement Invariance (MI)</vt:lpstr>
      <vt:lpstr>MGCFA to assess  Measurement Invariance (MI)</vt:lpstr>
      <vt:lpstr>PowerPoint Presentation</vt:lpstr>
      <vt:lpstr>Construct / Criterion Validation </vt:lpstr>
      <vt:lpstr>Example: Interest in Politics</vt:lpstr>
      <vt:lpstr>Summarising Validity Correlations </vt:lpstr>
      <vt:lpstr>Summarising Validity Correlations</vt:lpstr>
      <vt:lpstr>Comparative Attenuation</vt:lpstr>
      <vt:lpstr>PowerPoint Presentation</vt:lpstr>
      <vt:lpstr>Random Groups Design (= random experiment for Equating)</vt:lpstr>
      <vt:lpstr>OSE-RG: Observed-Score Equating in a Random Groups Design</vt:lpstr>
      <vt:lpstr>Linear Equating Algorithm: Recoding A to B</vt:lpstr>
      <vt:lpstr>Linear Equating Algorithm: Recoding A to B</vt:lpstr>
      <vt:lpstr>Linear Equating Algorithm: Recoding A to B</vt:lpstr>
      <vt:lpstr>Linear Equating Algorithm: Recoding A to B</vt:lpstr>
      <vt:lpstr>OSE-RG with a reference survey program (with probabilistic samples of the same population)</vt:lpstr>
      <vt:lpstr>OSE-RG with a reference survey program (with probabilistic samples of the same population)</vt:lpstr>
      <vt:lpstr>OSE-RG with a reference survey program (with probabilistic samples of the same population)</vt:lpstr>
      <vt:lpstr>Observed-Score Equating in a Random Groups Design</vt:lpstr>
      <vt:lpstr>PowerPoint Presentation</vt:lpstr>
      <vt:lpstr>Primer on the </vt:lpstr>
      <vt:lpstr>SQP for users</vt:lpstr>
      <vt:lpstr>SQP in survey mode harmonization</vt:lpstr>
      <vt:lpstr>SQP in survey mode harmonization</vt:lpstr>
      <vt:lpstr>PowerPoint Presentation</vt:lpstr>
      <vt:lpstr>Generalizability across…?</vt:lpstr>
      <vt:lpstr>Healthy Pragmatism</vt:lpstr>
      <vt:lpstr>Ressources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Singh, Ranjit</dc:creator>
  <cp:lastModifiedBy>Singh, Ranjit</cp:lastModifiedBy>
  <cp:revision>912</cp:revision>
  <dcterms:created xsi:type="dcterms:W3CDTF">2020-10-29T14:20:03Z</dcterms:created>
  <dcterms:modified xsi:type="dcterms:W3CDTF">2022-11-24T12:48:27Z</dcterms:modified>
</cp:coreProperties>
</file>