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sldIdLst>
    <p:sldId id="256" r:id="rId2"/>
    <p:sldId id="257" r:id="rId3"/>
    <p:sldId id="258" r:id="rId4"/>
    <p:sldId id="259" r:id="rId5"/>
    <p:sldId id="284" r:id="rId6"/>
    <p:sldId id="298" r:id="rId7"/>
    <p:sldId id="315" r:id="rId8"/>
    <p:sldId id="261" r:id="rId9"/>
    <p:sldId id="320" r:id="rId10"/>
    <p:sldId id="266" r:id="rId11"/>
    <p:sldId id="302" r:id="rId12"/>
    <p:sldId id="288" r:id="rId13"/>
    <p:sldId id="330" r:id="rId14"/>
    <p:sldId id="331" r:id="rId15"/>
    <p:sldId id="268" r:id="rId16"/>
    <p:sldId id="269" r:id="rId17"/>
    <p:sldId id="325" r:id="rId18"/>
    <p:sldId id="321" r:id="rId19"/>
    <p:sldId id="318" r:id="rId20"/>
    <p:sldId id="280" r:id="rId21"/>
    <p:sldId id="308" r:id="rId22"/>
    <p:sldId id="333" r:id="rId23"/>
    <p:sldId id="319" r:id="rId24"/>
    <p:sldId id="310" r:id="rId25"/>
    <p:sldId id="303" r:id="rId26"/>
    <p:sldId id="313" r:id="rId27"/>
    <p:sldId id="335" r:id="rId28"/>
    <p:sldId id="334" r:id="rId29"/>
    <p:sldId id="305" r:id="rId30"/>
    <p:sldId id="278" r:id="rId31"/>
  </p:sldIdLst>
  <p:sldSz cx="12192000" cy="6858000"/>
  <p:notesSz cx="6858000" cy="9144000"/>
  <p:defaultTextStyle>
    <a:defPPr>
      <a:defRPr lang="en-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D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151"/>
    <p:restoredTop sz="94667"/>
  </p:normalViewPr>
  <p:slideViewPr>
    <p:cSldViewPr snapToGrid="0" snapToObjects="1">
      <p:cViewPr varScale="1">
        <p:scale>
          <a:sx n="138" d="100"/>
          <a:sy n="138" d="100"/>
        </p:scale>
        <p:origin x="200" y="4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3C8E72-68C7-D547-9110-D4B30B371DC3}" type="doc">
      <dgm:prSet loTypeId="urn:microsoft.com/office/officeart/2005/8/layout/vList2" loCatId="" qsTypeId="urn:microsoft.com/office/officeart/2005/8/quickstyle/simple1" qsCatId="simple" csTypeId="urn:microsoft.com/office/officeart/2005/8/colors/accent1_2" csCatId="accent1" phldr="1"/>
      <dgm:spPr/>
      <dgm:t>
        <a:bodyPr/>
        <a:lstStyle/>
        <a:p>
          <a:endParaRPr lang="en-US"/>
        </a:p>
      </dgm:t>
    </dgm:pt>
    <dgm:pt modelId="{C503A203-A9F1-FE49-8B0A-9697E1031146}">
      <dgm:prSet phldrT="[Text]" custT="1"/>
      <dgm:spPr>
        <a:solidFill>
          <a:schemeClr val="bg2">
            <a:lumMod val="90000"/>
          </a:schemeClr>
        </a:solidFill>
      </dgm:spPr>
      <dgm:t>
        <a:bodyPr/>
        <a:lstStyle/>
        <a:p>
          <a:r>
            <a:rPr lang="en-US" sz="2400">
              <a:solidFill>
                <a:schemeClr val="tx1"/>
              </a:solidFill>
            </a:rPr>
            <a:t>1．席割作業: ざっくりと船内のどの領域に何台詰めるかを決定</a:t>
          </a:r>
        </a:p>
      </dgm:t>
    </dgm:pt>
    <dgm:pt modelId="{01E26603-E7A3-B84C-A79A-2D1738AF52C7}" type="parTrans" cxnId="{6CFB7AF3-6C2B-6647-89C3-379930131FF0}">
      <dgm:prSet/>
      <dgm:spPr/>
      <dgm:t>
        <a:bodyPr/>
        <a:lstStyle/>
        <a:p>
          <a:endParaRPr lang="en-US" sz="2400"/>
        </a:p>
      </dgm:t>
    </dgm:pt>
    <dgm:pt modelId="{52166E76-FEF8-2D47-BD9F-8B43006B9848}" type="sibTrans" cxnId="{6CFB7AF3-6C2B-6647-89C3-379930131FF0}">
      <dgm:prSet/>
      <dgm:spPr/>
      <dgm:t>
        <a:bodyPr/>
        <a:lstStyle/>
        <a:p>
          <a:endParaRPr lang="en-US" sz="2400"/>
        </a:p>
      </dgm:t>
    </dgm:pt>
    <dgm:pt modelId="{8132CC91-B5A4-9B4C-A0BB-6F540F13FE14}">
      <dgm:prSet phldrT="[Text]" custT="1"/>
      <dgm:spPr/>
      <dgm:t>
        <a:bodyPr/>
        <a:lstStyle/>
        <a:p>
          <a:r>
            <a:rPr lang="en-US" sz="2400"/>
            <a:t>船体バランス</a:t>
          </a:r>
        </a:p>
      </dgm:t>
    </dgm:pt>
    <dgm:pt modelId="{0840C77E-A948-D547-8BE8-53A16739821D}" type="parTrans" cxnId="{ACDE93E8-F405-2144-98E8-3B6795864299}">
      <dgm:prSet/>
      <dgm:spPr/>
      <dgm:t>
        <a:bodyPr/>
        <a:lstStyle/>
        <a:p>
          <a:endParaRPr lang="en-US" sz="2400"/>
        </a:p>
      </dgm:t>
    </dgm:pt>
    <dgm:pt modelId="{D3A82B89-766C-DD46-BC4D-EA9FB9751EB9}" type="sibTrans" cxnId="{ACDE93E8-F405-2144-98E8-3B6795864299}">
      <dgm:prSet/>
      <dgm:spPr/>
      <dgm:t>
        <a:bodyPr/>
        <a:lstStyle/>
        <a:p>
          <a:endParaRPr lang="en-US" sz="2400"/>
        </a:p>
      </dgm:t>
    </dgm:pt>
    <dgm:pt modelId="{4DD13708-90B0-A540-B0BD-DA2BFBAF3B5B}">
      <dgm:prSet phldrT="[Text]" custT="1"/>
      <dgm:spPr>
        <a:solidFill>
          <a:schemeClr val="bg2">
            <a:lumMod val="90000"/>
          </a:schemeClr>
        </a:solidFill>
      </dgm:spPr>
      <dgm:t>
        <a:bodyPr/>
        <a:lstStyle/>
        <a:p>
          <a:r>
            <a:rPr lang="en-US" sz="2400">
              <a:solidFill>
                <a:schemeClr val="tx1"/>
              </a:solidFill>
            </a:rPr>
            <a:t>2．シミュレーション作業: 車一台一台の詳細な配置場所決定</a:t>
          </a:r>
        </a:p>
      </dgm:t>
    </dgm:pt>
    <dgm:pt modelId="{B647C27E-CAA3-D646-B256-1E2DEBE6E39B}" type="parTrans" cxnId="{4D400E21-5F2B-5B4D-BB91-4DF0E6F3F0EA}">
      <dgm:prSet/>
      <dgm:spPr/>
      <dgm:t>
        <a:bodyPr/>
        <a:lstStyle/>
        <a:p>
          <a:endParaRPr lang="en-US" sz="2400"/>
        </a:p>
      </dgm:t>
    </dgm:pt>
    <dgm:pt modelId="{0085B792-24DA-DF47-8050-F49944E7CE30}" type="sibTrans" cxnId="{4D400E21-5F2B-5B4D-BB91-4DF0E6F3F0EA}">
      <dgm:prSet/>
      <dgm:spPr/>
      <dgm:t>
        <a:bodyPr/>
        <a:lstStyle/>
        <a:p>
          <a:endParaRPr lang="en-US" sz="2400"/>
        </a:p>
      </dgm:t>
    </dgm:pt>
    <dgm:pt modelId="{6EB948D3-6694-134B-86C0-307833882F3A}">
      <dgm:prSet phldrT="[Text]" custT="1"/>
      <dgm:spPr/>
      <dgm:t>
        <a:bodyPr/>
        <a:lstStyle/>
        <a:p>
          <a:r>
            <a:rPr lang="en-US" sz="2400"/>
            <a:t>駐車可能性</a:t>
          </a:r>
        </a:p>
      </dgm:t>
    </dgm:pt>
    <dgm:pt modelId="{F1F984EC-2D2A-E344-B7D7-D6F7E4BAD9C3}" type="parTrans" cxnId="{57AA6928-1396-6D49-9D3D-7EA4F0CDB4FF}">
      <dgm:prSet/>
      <dgm:spPr/>
      <dgm:t>
        <a:bodyPr/>
        <a:lstStyle/>
        <a:p>
          <a:endParaRPr lang="en-US" sz="2400"/>
        </a:p>
      </dgm:t>
    </dgm:pt>
    <dgm:pt modelId="{D2E391C7-5E45-C54F-A324-A4B593641E5E}" type="sibTrans" cxnId="{57AA6928-1396-6D49-9D3D-7EA4F0CDB4FF}">
      <dgm:prSet/>
      <dgm:spPr/>
      <dgm:t>
        <a:bodyPr/>
        <a:lstStyle/>
        <a:p>
          <a:endParaRPr lang="en-US" sz="2400"/>
        </a:p>
      </dgm:t>
    </dgm:pt>
    <dgm:pt modelId="{19DC1861-F378-D343-9F93-628334FACD49}">
      <dgm:prSet phldrT="[Text]" custT="1"/>
      <dgm:spPr/>
      <dgm:t>
        <a:bodyPr/>
        <a:lstStyle/>
        <a:p>
          <a:r>
            <a:rPr lang="en-US" sz="2400"/>
            <a:t>積み下ろしのしやすさ</a:t>
          </a:r>
        </a:p>
      </dgm:t>
    </dgm:pt>
    <dgm:pt modelId="{24BCD9F3-19B2-2744-A0F2-CEDFDA36C466}" type="parTrans" cxnId="{9C07EA58-B12E-C74D-A35F-87FE128C513A}">
      <dgm:prSet/>
      <dgm:spPr/>
      <dgm:t>
        <a:bodyPr/>
        <a:lstStyle/>
        <a:p>
          <a:endParaRPr lang="en-US" sz="2400"/>
        </a:p>
      </dgm:t>
    </dgm:pt>
    <dgm:pt modelId="{15360233-783E-5C47-AB47-BCE4A7246663}" type="sibTrans" cxnId="{9C07EA58-B12E-C74D-A35F-87FE128C513A}">
      <dgm:prSet/>
      <dgm:spPr/>
      <dgm:t>
        <a:bodyPr/>
        <a:lstStyle/>
        <a:p>
          <a:endParaRPr lang="en-US" sz="2400"/>
        </a:p>
      </dgm:t>
    </dgm:pt>
    <dgm:pt modelId="{4AB96D79-DEB4-A74E-8EE9-1D4DF8548420}">
      <dgm:prSet phldrT="[Text]" custT="1"/>
      <dgm:spPr/>
      <dgm:t>
        <a:bodyPr/>
        <a:lstStyle/>
        <a:p>
          <a:r>
            <a:rPr lang="en-US" sz="2400"/>
            <a:t>許容充填率</a:t>
          </a:r>
        </a:p>
      </dgm:t>
    </dgm:pt>
    <dgm:pt modelId="{44B8A8D5-E980-EC44-8F59-2DE20E6A3095}" type="parTrans" cxnId="{F97B33E8-68DD-8246-BE19-7D831E919C61}">
      <dgm:prSet/>
      <dgm:spPr/>
      <dgm:t>
        <a:bodyPr/>
        <a:lstStyle/>
        <a:p>
          <a:endParaRPr lang="en-US"/>
        </a:p>
      </dgm:t>
    </dgm:pt>
    <dgm:pt modelId="{222F8BB4-CFD0-9E40-A562-A3740F5EA762}" type="sibTrans" cxnId="{F97B33E8-68DD-8246-BE19-7D831E919C61}">
      <dgm:prSet/>
      <dgm:spPr/>
      <dgm:t>
        <a:bodyPr/>
        <a:lstStyle/>
        <a:p>
          <a:endParaRPr lang="en-US"/>
        </a:p>
      </dgm:t>
    </dgm:pt>
    <dgm:pt modelId="{A7D08E61-6631-9248-9B88-F384CE15DDDF}">
      <dgm:prSet phldrT="[Text]" custT="1"/>
      <dgm:spPr/>
      <dgm:t>
        <a:bodyPr/>
        <a:lstStyle/>
        <a:p>
          <a:r>
            <a:rPr lang="en-US" sz="2400"/>
            <a:t>各港での搬入搬出経路</a:t>
          </a:r>
        </a:p>
      </dgm:t>
    </dgm:pt>
    <dgm:pt modelId="{263EF06B-FBFA-D342-87EE-E70E655FC14A}" type="sibTrans" cxnId="{8D355C4A-9966-9B4A-944E-6BF30472F701}">
      <dgm:prSet/>
      <dgm:spPr/>
      <dgm:t>
        <a:bodyPr/>
        <a:lstStyle/>
        <a:p>
          <a:endParaRPr lang="en-US"/>
        </a:p>
      </dgm:t>
    </dgm:pt>
    <dgm:pt modelId="{340FF9A9-B9DE-CB40-9987-2D18CD3B3F5A}" type="parTrans" cxnId="{8D355C4A-9966-9B4A-944E-6BF30472F701}">
      <dgm:prSet/>
      <dgm:spPr/>
      <dgm:t>
        <a:bodyPr/>
        <a:lstStyle/>
        <a:p>
          <a:endParaRPr lang="en-US"/>
        </a:p>
      </dgm:t>
    </dgm:pt>
    <dgm:pt modelId="{BD577227-EA77-9C45-8254-B948BFB158BB}" type="pres">
      <dgm:prSet presAssocID="{213C8E72-68C7-D547-9110-D4B30B371DC3}" presName="linear" presStyleCnt="0">
        <dgm:presLayoutVars>
          <dgm:animLvl val="lvl"/>
          <dgm:resizeHandles val="exact"/>
        </dgm:presLayoutVars>
      </dgm:prSet>
      <dgm:spPr/>
    </dgm:pt>
    <dgm:pt modelId="{9C1977DE-1D6F-A448-B40A-CBBAA74EE8D8}" type="pres">
      <dgm:prSet presAssocID="{C503A203-A9F1-FE49-8B0A-9697E1031146}" presName="parentText" presStyleLbl="node1" presStyleIdx="0" presStyleCnt="2">
        <dgm:presLayoutVars>
          <dgm:chMax val="0"/>
          <dgm:bulletEnabled val="1"/>
        </dgm:presLayoutVars>
      </dgm:prSet>
      <dgm:spPr/>
    </dgm:pt>
    <dgm:pt modelId="{BD7C6C15-B95E-9D4D-8F4B-7F4285656084}" type="pres">
      <dgm:prSet presAssocID="{C503A203-A9F1-FE49-8B0A-9697E1031146}" presName="childText" presStyleLbl="revTx" presStyleIdx="0" presStyleCnt="2">
        <dgm:presLayoutVars>
          <dgm:bulletEnabled val="1"/>
        </dgm:presLayoutVars>
      </dgm:prSet>
      <dgm:spPr/>
    </dgm:pt>
    <dgm:pt modelId="{5BA53D48-C4C4-0347-B48D-77E6EF002CBC}" type="pres">
      <dgm:prSet presAssocID="{4DD13708-90B0-A540-B0BD-DA2BFBAF3B5B}" presName="parentText" presStyleLbl="node1" presStyleIdx="1" presStyleCnt="2">
        <dgm:presLayoutVars>
          <dgm:chMax val="0"/>
          <dgm:bulletEnabled val="1"/>
        </dgm:presLayoutVars>
      </dgm:prSet>
      <dgm:spPr/>
    </dgm:pt>
    <dgm:pt modelId="{2944DA28-0913-CD43-B0B7-737F9F25851A}" type="pres">
      <dgm:prSet presAssocID="{4DD13708-90B0-A540-B0BD-DA2BFBAF3B5B}" presName="childText" presStyleLbl="revTx" presStyleIdx="1" presStyleCnt="2">
        <dgm:presLayoutVars>
          <dgm:bulletEnabled val="1"/>
        </dgm:presLayoutVars>
      </dgm:prSet>
      <dgm:spPr/>
    </dgm:pt>
  </dgm:ptLst>
  <dgm:cxnLst>
    <dgm:cxn modelId="{66DF7109-3347-2E46-B635-8FCE0A3E1807}" type="presOf" srcId="{C503A203-A9F1-FE49-8B0A-9697E1031146}" destId="{9C1977DE-1D6F-A448-B40A-CBBAA74EE8D8}" srcOrd="0" destOrd="0" presId="urn:microsoft.com/office/officeart/2005/8/layout/vList2"/>
    <dgm:cxn modelId="{CF348616-6036-8A4F-B808-FA6FAEF045A1}" type="presOf" srcId="{213C8E72-68C7-D547-9110-D4B30B371DC3}" destId="{BD577227-EA77-9C45-8254-B948BFB158BB}" srcOrd="0" destOrd="0" presId="urn:microsoft.com/office/officeart/2005/8/layout/vList2"/>
    <dgm:cxn modelId="{4D400E21-5F2B-5B4D-BB91-4DF0E6F3F0EA}" srcId="{213C8E72-68C7-D547-9110-D4B30B371DC3}" destId="{4DD13708-90B0-A540-B0BD-DA2BFBAF3B5B}" srcOrd="1" destOrd="0" parTransId="{B647C27E-CAA3-D646-B256-1E2DEBE6E39B}" sibTransId="{0085B792-24DA-DF47-8050-F49944E7CE30}"/>
    <dgm:cxn modelId="{57AA6928-1396-6D49-9D3D-7EA4F0CDB4FF}" srcId="{4DD13708-90B0-A540-B0BD-DA2BFBAF3B5B}" destId="{6EB948D3-6694-134B-86C0-307833882F3A}" srcOrd="0" destOrd="0" parTransId="{F1F984EC-2D2A-E344-B7D7-D6F7E4BAD9C3}" sibTransId="{D2E391C7-5E45-C54F-A324-A4B593641E5E}"/>
    <dgm:cxn modelId="{8D355C4A-9966-9B4A-944E-6BF30472F701}" srcId="{4DD13708-90B0-A540-B0BD-DA2BFBAF3B5B}" destId="{A7D08E61-6631-9248-9B88-F384CE15DDDF}" srcOrd="1" destOrd="0" parTransId="{340FF9A9-B9DE-CB40-9987-2D18CD3B3F5A}" sibTransId="{263EF06B-FBFA-D342-87EE-E70E655FC14A}"/>
    <dgm:cxn modelId="{8D72BC4A-81A4-1841-BD0B-D9FADD4C0142}" type="presOf" srcId="{6EB948D3-6694-134B-86C0-307833882F3A}" destId="{2944DA28-0913-CD43-B0B7-737F9F25851A}" srcOrd="0" destOrd="0" presId="urn:microsoft.com/office/officeart/2005/8/layout/vList2"/>
    <dgm:cxn modelId="{9C07EA58-B12E-C74D-A35F-87FE128C513A}" srcId="{C503A203-A9F1-FE49-8B0A-9697E1031146}" destId="{19DC1861-F378-D343-9F93-628334FACD49}" srcOrd="1" destOrd="0" parTransId="{24BCD9F3-19B2-2744-A0F2-CEDFDA36C466}" sibTransId="{15360233-783E-5C47-AB47-BCE4A7246663}"/>
    <dgm:cxn modelId="{12666A59-6C55-5546-97E8-1523C4852D80}" type="presOf" srcId="{4DD13708-90B0-A540-B0BD-DA2BFBAF3B5B}" destId="{5BA53D48-C4C4-0347-B48D-77E6EF002CBC}" srcOrd="0" destOrd="0" presId="urn:microsoft.com/office/officeart/2005/8/layout/vList2"/>
    <dgm:cxn modelId="{46CBB45A-A5A7-4541-88AF-E2D8DF4A6D57}" type="presOf" srcId="{19DC1861-F378-D343-9F93-628334FACD49}" destId="{BD7C6C15-B95E-9D4D-8F4B-7F4285656084}" srcOrd="0" destOrd="1" presId="urn:microsoft.com/office/officeart/2005/8/layout/vList2"/>
    <dgm:cxn modelId="{75FFD566-E85F-AD4D-A563-51E771641D7F}" type="presOf" srcId="{8132CC91-B5A4-9B4C-A0BB-6F540F13FE14}" destId="{BD7C6C15-B95E-9D4D-8F4B-7F4285656084}" srcOrd="0" destOrd="0" presId="urn:microsoft.com/office/officeart/2005/8/layout/vList2"/>
    <dgm:cxn modelId="{340DF571-5DE9-5148-9956-B3D55B2825A2}" type="presOf" srcId="{4AB96D79-DEB4-A74E-8EE9-1D4DF8548420}" destId="{BD7C6C15-B95E-9D4D-8F4B-7F4285656084}" srcOrd="0" destOrd="2" presId="urn:microsoft.com/office/officeart/2005/8/layout/vList2"/>
    <dgm:cxn modelId="{3F166A94-5699-ED49-AECA-32D1C3C4781B}" type="presOf" srcId="{A7D08E61-6631-9248-9B88-F384CE15DDDF}" destId="{2944DA28-0913-CD43-B0B7-737F9F25851A}" srcOrd="0" destOrd="1" presId="urn:microsoft.com/office/officeart/2005/8/layout/vList2"/>
    <dgm:cxn modelId="{F97B33E8-68DD-8246-BE19-7D831E919C61}" srcId="{C503A203-A9F1-FE49-8B0A-9697E1031146}" destId="{4AB96D79-DEB4-A74E-8EE9-1D4DF8548420}" srcOrd="2" destOrd="0" parTransId="{44B8A8D5-E980-EC44-8F59-2DE20E6A3095}" sibTransId="{222F8BB4-CFD0-9E40-A562-A3740F5EA762}"/>
    <dgm:cxn modelId="{ACDE93E8-F405-2144-98E8-3B6795864299}" srcId="{C503A203-A9F1-FE49-8B0A-9697E1031146}" destId="{8132CC91-B5A4-9B4C-A0BB-6F540F13FE14}" srcOrd="0" destOrd="0" parTransId="{0840C77E-A948-D547-8BE8-53A16739821D}" sibTransId="{D3A82B89-766C-DD46-BC4D-EA9FB9751EB9}"/>
    <dgm:cxn modelId="{6CFB7AF3-6C2B-6647-89C3-379930131FF0}" srcId="{213C8E72-68C7-D547-9110-D4B30B371DC3}" destId="{C503A203-A9F1-FE49-8B0A-9697E1031146}" srcOrd="0" destOrd="0" parTransId="{01E26603-E7A3-B84C-A79A-2D1738AF52C7}" sibTransId="{52166E76-FEF8-2D47-BD9F-8B43006B9848}"/>
    <dgm:cxn modelId="{2054F273-4F69-D542-94D6-F3CECA2DFF73}" type="presParOf" srcId="{BD577227-EA77-9C45-8254-B948BFB158BB}" destId="{9C1977DE-1D6F-A448-B40A-CBBAA74EE8D8}" srcOrd="0" destOrd="0" presId="urn:microsoft.com/office/officeart/2005/8/layout/vList2"/>
    <dgm:cxn modelId="{F663A524-B461-3F4E-8F35-5C277902A9B3}" type="presParOf" srcId="{BD577227-EA77-9C45-8254-B948BFB158BB}" destId="{BD7C6C15-B95E-9D4D-8F4B-7F4285656084}" srcOrd="1" destOrd="0" presId="urn:microsoft.com/office/officeart/2005/8/layout/vList2"/>
    <dgm:cxn modelId="{94AC7D5D-9673-9241-A536-8ED4AAD5DA2C}" type="presParOf" srcId="{BD577227-EA77-9C45-8254-B948BFB158BB}" destId="{5BA53D48-C4C4-0347-B48D-77E6EF002CBC}" srcOrd="2" destOrd="0" presId="urn:microsoft.com/office/officeart/2005/8/layout/vList2"/>
    <dgm:cxn modelId="{282617DC-798E-9741-BE5A-CCC3784F87D5}" type="presParOf" srcId="{BD577227-EA77-9C45-8254-B948BFB158BB}" destId="{2944DA28-0913-CD43-B0B7-737F9F25851A}"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68CC502-AA8E-A24D-95A3-F33799A34240}" type="doc">
      <dgm:prSet loTypeId="urn:microsoft.com/office/officeart/2005/8/layout/process4" loCatId="" qsTypeId="urn:microsoft.com/office/officeart/2005/8/quickstyle/simple2" qsCatId="simple" csTypeId="urn:microsoft.com/office/officeart/2005/8/colors/accent5_2" csCatId="accent5" phldr="1"/>
      <dgm:spPr/>
      <dgm:t>
        <a:bodyPr/>
        <a:lstStyle/>
        <a:p>
          <a:endParaRPr lang="en-US"/>
        </a:p>
      </dgm:t>
    </dgm:pt>
    <dgm:pt modelId="{BC081EBE-72B8-BD4D-98D2-1FFDDC3015F2}">
      <dgm:prSet phldrT="[Text]"/>
      <dgm:spPr/>
      <dgm:t>
        <a:bodyPr/>
        <a:lstStyle/>
        <a:p>
          <a:r>
            <a:rPr lang="en-US"/>
            <a:t>第1段階（グループパッキング）</a:t>
          </a:r>
        </a:p>
      </dgm:t>
    </dgm:pt>
    <dgm:pt modelId="{9B4CF4B1-4B32-2F44-8C84-CBFD9DFCA7C3}" type="parTrans" cxnId="{5F304258-A8A4-4542-ABF8-27ECFEA5890D}">
      <dgm:prSet/>
      <dgm:spPr/>
      <dgm:t>
        <a:bodyPr/>
        <a:lstStyle/>
        <a:p>
          <a:endParaRPr lang="en-US"/>
        </a:p>
      </dgm:t>
    </dgm:pt>
    <dgm:pt modelId="{3326AD81-571B-DE4A-9527-BFE1F1E4040C}" type="sibTrans" cxnId="{5F304258-A8A4-4542-ABF8-27ECFEA5890D}">
      <dgm:prSet/>
      <dgm:spPr/>
      <dgm:t>
        <a:bodyPr/>
        <a:lstStyle/>
        <a:p>
          <a:endParaRPr lang="en-US"/>
        </a:p>
      </dgm:t>
    </dgm:pt>
    <dgm:pt modelId="{47294729-B47B-7F42-AD15-DE9CC8471C0A}">
      <dgm:prSet phldrT="[Text]"/>
      <dgm:spPr/>
      <dgm:t>
        <a:bodyPr/>
        <a:lstStyle/>
        <a:p>
          <a:r>
            <a:rPr lang="en-US"/>
            <a:t>第2段階（個別パッキング）</a:t>
          </a:r>
        </a:p>
      </dgm:t>
    </dgm:pt>
    <dgm:pt modelId="{ED6352A4-B256-3A4C-8E1D-BC23F5C146E9}" type="parTrans" cxnId="{EAC66C43-5AD5-AD4A-8692-4A478E810747}">
      <dgm:prSet/>
      <dgm:spPr/>
      <dgm:t>
        <a:bodyPr/>
        <a:lstStyle/>
        <a:p>
          <a:endParaRPr lang="en-US"/>
        </a:p>
      </dgm:t>
    </dgm:pt>
    <dgm:pt modelId="{432F81D3-CB8B-5E46-92FF-6A7458B8533F}" type="sibTrans" cxnId="{EAC66C43-5AD5-AD4A-8692-4A478E810747}">
      <dgm:prSet/>
      <dgm:spPr/>
      <dgm:t>
        <a:bodyPr/>
        <a:lstStyle/>
        <a:p>
          <a:endParaRPr lang="en-US"/>
        </a:p>
      </dgm:t>
    </dgm:pt>
    <dgm:pt modelId="{51DC1B37-4678-424A-8D80-5F831B42FF73}">
      <dgm:prSet phldrT="[Text]" custT="1"/>
      <dgm:spPr/>
      <dgm:t>
        <a:bodyPr/>
        <a:lstStyle/>
        <a:p>
          <a:pPr algn="l"/>
          <a:r>
            <a:rPr lang="en-US" sz="2200"/>
            <a:t>第一段階の配置場所を守りつつ車一台ずつの配置場所を決定する．</a:t>
          </a:r>
        </a:p>
      </dgm:t>
    </dgm:pt>
    <dgm:pt modelId="{99DD9E4E-8F77-CD4E-9185-A91CDB17CE31}" type="parTrans" cxnId="{4FD242E7-C729-5140-9887-2B9B046C6D4B}">
      <dgm:prSet/>
      <dgm:spPr/>
      <dgm:t>
        <a:bodyPr/>
        <a:lstStyle/>
        <a:p>
          <a:endParaRPr lang="en-US"/>
        </a:p>
      </dgm:t>
    </dgm:pt>
    <dgm:pt modelId="{D6BD4E47-738F-7740-A696-11B81B31FEBB}" type="sibTrans" cxnId="{4FD242E7-C729-5140-9887-2B9B046C6D4B}">
      <dgm:prSet/>
      <dgm:spPr/>
      <dgm:t>
        <a:bodyPr/>
        <a:lstStyle/>
        <a:p>
          <a:endParaRPr lang="en-US"/>
        </a:p>
      </dgm:t>
    </dgm:pt>
    <dgm:pt modelId="{8F5B1E0C-C6E7-D645-BD49-6549EDFD4A1F}">
      <dgm:prSet phldrT="[Text]" custT="1"/>
      <dgm:spPr/>
      <dgm:t>
        <a:bodyPr/>
        <a:lstStyle/>
        <a:p>
          <a:pPr algn="l"/>
          <a:r>
            <a:rPr lang="en-JP" sz="2200"/>
            <a:t>積み地・揚げ地が同じ車を一つのグループと見て大まかな配置場所を決定する．</a:t>
          </a:r>
          <a:endParaRPr lang="en-US" sz="2200"/>
        </a:p>
      </dgm:t>
    </dgm:pt>
    <dgm:pt modelId="{9493FADA-F610-1540-AA15-FE42F61FEB31}" type="sibTrans" cxnId="{477D6C45-68D7-B342-BC00-3B77F1A292B1}">
      <dgm:prSet/>
      <dgm:spPr/>
      <dgm:t>
        <a:bodyPr/>
        <a:lstStyle/>
        <a:p>
          <a:endParaRPr lang="en-US"/>
        </a:p>
      </dgm:t>
    </dgm:pt>
    <dgm:pt modelId="{2AF4C9C6-FA88-1D49-9E56-1E75B720E95C}" type="parTrans" cxnId="{477D6C45-68D7-B342-BC00-3B77F1A292B1}">
      <dgm:prSet/>
      <dgm:spPr/>
      <dgm:t>
        <a:bodyPr/>
        <a:lstStyle/>
        <a:p>
          <a:endParaRPr lang="en-US"/>
        </a:p>
      </dgm:t>
    </dgm:pt>
    <dgm:pt modelId="{CF975039-E081-954D-9051-74E906CFF891}" type="pres">
      <dgm:prSet presAssocID="{B68CC502-AA8E-A24D-95A3-F33799A34240}" presName="Name0" presStyleCnt="0">
        <dgm:presLayoutVars>
          <dgm:dir/>
          <dgm:animLvl val="lvl"/>
          <dgm:resizeHandles val="exact"/>
        </dgm:presLayoutVars>
      </dgm:prSet>
      <dgm:spPr/>
    </dgm:pt>
    <dgm:pt modelId="{2EE0B961-D6B8-DB43-9A68-42E38A7A4055}" type="pres">
      <dgm:prSet presAssocID="{47294729-B47B-7F42-AD15-DE9CC8471C0A}" presName="boxAndChildren" presStyleCnt="0"/>
      <dgm:spPr/>
    </dgm:pt>
    <dgm:pt modelId="{3F351878-AA16-0243-AA30-D762542506A5}" type="pres">
      <dgm:prSet presAssocID="{47294729-B47B-7F42-AD15-DE9CC8471C0A}" presName="parentTextBox" presStyleLbl="node1" presStyleIdx="0" presStyleCnt="2"/>
      <dgm:spPr/>
    </dgm:pt>
    <dgm:pt modelId="{7A31A02F-4BCA-3C47-8B55-A243997B06D9}" type="pres">
      <dgm:prSet presAssocID="{47294729-B47B-7F42-AD15-DE9CC8471C0A}" presName="entireBox" presStyleLbl="node1" presStyleIdx="0" presStyleCnt="2"/>
      <dgm:spPr/>
    </dgm:pt>
    <dgm:pt modelId="{B0D5C13E-A1E3-D048-8A0A-20C4BE7D5723}" type="pres">
      <dgm:prSet presAssocID="{47294729-B47B-7F42-AD15-DE9CC8471C0A}" presName="descendantBox" presStyleCnt="0"/>
      <dgm:spPr/>
    </dgm:pt>
    <dgm:pt modelId="{851D9678-372E-994F-938A-FEFC55284FEF}" type="pres">
      <dgm:prSet presAssocID="{51DC1B37-4678-424A-8D80-5F831B42FF73}" presName="childTextBox" presStyleLbl="fgAccFollowNode1" presStyleIdx="0" presStyleCnt="2">
        <dgm:presLayoutVars>
          <dgm:bulletEnabled val="1"/>
        </dgm:presLayoutVars>
      </dgm:prSet>
      <dgm:spPr/>
    </dgm:pt>
    <dgm:pt modelId="{FB560816-EBEC-2145-850F-6EB191F7BDE7}" type="pres">
      <dgm:prSet presAssocID="{3326AD81-571B-DE4A-9527-BFE1F1E4040C}" presName="sp" presStyleCnt="0"/>
      <dgm:spPr/>
    </dgm:pt>
    <dgm:pt modelId="{BB63ACC6-CA0F-C047-B242-A8E24337A7EF}" type="pres">
      <dgm:prSet presAssocID="{BC081EBE-72B8-BD4D-98D2-1FFDDC3015F2}" presName="arrowAndChildren" presStyleCnt="0"/>
      <dgm:spPr/>
    </dgm:pt>
    <dgm:pt modelId="{2DF016FC-F6E6-A047-8DD7-0F0304EF5D5C}" type="pres">
      <dgm:prSet presAssocID="{BC081EBE-72B8-BD4D-98D2-1FFDDC3015F2}" presName="parentTextArrow" presStyleLbl="node1" presStyleIdx="0" presStyleCnt="2"/>
      <dgm:spPr/>
    </dgm:pt>
    <dgm:pt modelId="{99C1A075-B621-7843-9162-E01277DE43AA}" type="pres">
      <dgm:prSet presAssocID="{BC081EBE-72B8-BD4D-98D2-1FFDDC3015F2}" presName="arrow" presStyleLbl="node1" presStyleIdx="1" presStyleCnt="2"/>
      <dgm:spPr/>
    </dgm:pt>
    <dgm:pt modelId="{47B58A7E-09AB-8C4C-9FA4-042A595DBC27}" type="pres">
      <dgm:prSet presAssocID="{BC081EBE-72B8-BD4D-98D2-1FFDDC3015F2}" presName="descendantArrow" presStyleCnt="0"/>
      <dgm:spPr/>
    </dgm:pt>
    <dgm:pt modelId="{22912AD0-C873-504D-8FA2-33C6F6E68DEC}" type="pres">
      <dgm:prSet presAssocID="{8F5B1E0C-C6E7-D645-BD49-6549EDFD4A1F}" presName="childTextArrow" presStyleLbl="fgAccFollowNode1" presStyleIdx="1" presStyleCnt="2">
        <dgm:presLayoutVars>
          <dgm:bulletEnabled val="1"/>
        </dgm:presLayoutVars>
      </dgm:prSet>
      <dgm:spPr/>
    </dgm:pt>
  </dgm:ptLst>
  <dgm:cxnLst>
    <dgm:cxn modelId="{F9815124-731C-B84C-BFDE-B8240D0304F6}" type="presOf" srcId="{47294729-B47B-7F42-AD15-DE9CC8471C0A}" destId="{3F351878-AA16-0243-AA30-D762542506A5}" srcOrd="0" destOrd="0" presId="urn:microsoft.com/office/officeart/2005/8/layout/process4"/>
    <dgm:cxn modelId="{921DB32A-AAEE-F646-AC0C-49D4F3C6B88F}" type="presOf" srcId="{B68CC502-AA8E-A24D-95A3-F33799A34240}" destId="{CF975039-E081-954D-9051-74E906CFF891}" srcOrd="0" destOrd="0" presId="urn:microsoft.com/office/officeart/2005/8/layout/process4"/>
    <dgm:cxn modelId="{E48CD13B-BA88-E746-9AEB-3EAFBE32AE38}" type="presOf" srcId="{8F5B1E0C-C6E7-D645-BD49-6549EDFD4A1F}" destId="{22912AD0-C873-504D-8FA2-33C6F6E68DEC}" srcOrd="0" destOrd="0" presId="urn:microsoft.com/office/officeart/2005/8/layout/process4"/>
    <dgm:cxn modelId="{EAC66C43-5AD5-AD4A-8692-4A478E810747}" srcId="{B68CC502-AA8E-A24D-95A3-F33799A34240}" destId="{47294729-B47B-7F42-AD15-DE9CC8471C0A}" srcOrd="1" destOrd="0" parTransId="{ED6352A4-B256-3A4C-8E1D-BC23F5C146E9}" sibTransId="{432F81D3-CB8B-5E46-92FF-6A7458B8533F}"/>
    <dgm:cxn modelId="{477D6C45-68D7-B342-BC00-3B77F1A292B1}" srcId="{BC081EBE-72B8-BD4D-98D2-1FFDDC3015F2}" destId="{8F5B1E0C-C6E7-D645-BD49-6549EDFD4A1F}" srcOrd="0" destOrd="0" parTransId="{2AF4C9C6-FA88-1D49-9E56-1E75B720E95C}" sibTransId="{9493FADA-F610-1540-AA15-FE42F61FEB31}"/>
    <dgm:cxn modelId="{5F304258-A8A4-4542-ABF8-27ECFEA5890D}" srcId="{B68CC502-AA8E-A24D-95A3-F33799A34240}" destId="{BC081EBE-72B8-BD4D-98D2-1FFDDC3015F2}" srcOrd="0" destOrd="0" parTransId="{9B4CF4B1-4B32-2F44-8C84-CBFD9DFCA7C3}" sibTransId="{3326AD81-571B-DE4A-9527-BFE1F1E4040C}"/>
    <dgm:cxn modelId="{4DC02367-CDC0-9846-934F-DA47C5DCA562}" type="presOf" srcId="{BC081EBE-72B8-BD4D-98D2-1FFDDC3015F2}" destId="{2DF016FC-F6E6-A047-8DD7-0F0304EF5D5C}" srcOrd="0" destOrd="0" presId="urn:microsoft.com/office/officeart/2005/8/layout/process4"/>
    <dgm:cxn modelId="{C6988CE3-000B-094F-B9AF-D179D07392E4}" type="presOf" srcId="{51DC1B37-4678-424A-8D80-5F831B42FF73}" destId="{851D9678-372E-994F-938A-FEFC55284FEF}" srcOrd="0" destOrd="0" presId="urn:microsoft.com/office/officeart/2005/8/layout/process4"/>
    <dgm:cxn modelId="{4FD242E7-C729-5140-9887-2B9B046C6D4B}" srcId="{47294729-B47B-7F42-AD15-DE9CC8471C0A}" destId="{51DC1B37-4678-424A-8D80-5F831B42FF73}" srcOrd="0" destOrd="0" parTransId="{99DD9E4E-8F77-CD4E-9185-A91CDB17CE31}" sibTransId="{D6BD4E47-738F-7740-A696-11B81B31FEBB}"/>
    <dgm:cxn modelId="{0DC8E4F0-FF31-DC4A-832B-24E02FA7EBF5}" type="presOf" srcId="{BC081EBE-72B8-BD4D-98D2-1FFDDC3015F2}" destId="{99C1A075-B621-7843-9162-E01277DE43AA}" srcOrd="1" destOrd="0" presId="urn:microsoft.com/office/officeart/2005/8/layout/process4"/>
    <dgm:cxn modelId="{529308FA-E53C-F343-8786-EE2E13D74BE9}" type="presOf" srcId="{47294729-B47B-7F42-AD15-DE9CC8471C0A}" destId="{7A31A02F-4BCA-3C47-8B55-A243997B06D9}" srcOrd="1" destOrd="0" presId="urn:microsoft.com/office/officeart/2005/8/layout/process4"/>
    <dgm:cxn modelId="{5E9443C0-7285-244A-A4F3-1BFDE844A24F}" type="presParOf" srcId="{CF975039-E081-954D-9051-74E906CFF891}" destId="{2EE0B961-D6B8-DB43-9A68-42E38A7A4055}" srcOrd="0" destOrd="0" presId="urn:microsoft.com/office/officeart/2005/8/layout/process4"/>
    <dgm:cxn modelId="{E9AC4449-46B0-AA46-9288-09DFB892C101}" type="presParOf" srcId="{2EE0B961-D6B8-DB43-9A68-42E38A7A4055}" destId="{3F351878-AA16-0243-AA30-D762542506A5}" srcOrd="0" destOrd="0" presId="urn:microsoft.com/office/officeart/2005/8/layout/process4"/>
    <dgm:cxn modelId="{0AD186EC-5837-DE4A-9DBE-C8467945BE46}" type="presParOf" srcId="{2EE0B961-D6B8-DB43-9A68-42E38A7A4055}" destId="{7A31A02F-4BCA-3C47-8B55-A243997B06D9}" srcOrd="1" destOrd="0" presId="urn:microsoft.com/office/officeart/2005/8/layout/process4"/>
    <dgm:cxn modelId="{70C07577-EA75-914B-94F5-BE74A5A7EEA2}" type="presParOf" srcId="{2EE0B961-D6B8-DB43-9A68-42E38A7A4055}" destId="{B0D5C13E-A1E3-D048-8A0A-20C4BE7D5723}" srcOrd="2" destOrd="0" presId="urn:microsoft.com/office/officeart/2005/8/layout/process4"/>
    <dgm:cxn modelId="{74AB9047-1147-764D-A5B4-B5C035143855}" type="presParOf" srcId="{B0D5C13E-A1E3-D048-8A0A-20C4BE7D5723}" destId="{851D9678-372E-994F-938A-FEFC55284FEF}" srcOrd="0" destOrd="0" presId="urn:microsoft.com/office/officeart/2005/8/layout/process4"/>
    <dgm:cxn modelId="{DDCCF276-A6EF-8544-86AA-0053343F62D5}" type="presParOf" srcId="{CF975039-E081-954D-9051-74E906CFF891}" destId="{FB560816-EBEC-2145-850F-6EB191F7BDE7}" srcOrd="1" destOrd="0" presId="urn:microsoft.com/office/officeart/2005/8/layout/process4"/>
    <dgm:cxn modelId="{7057A78F-658B-0841-8E0C-2965FAF444D1}" type="presParOf" srcId="{CF975039-E081-954D-9051-74E906CFF891}" destId="{BB63ACC6-CA0F-C047-B242-A8E24337A7EF}" srcOrd="2" destOrd="0" presId="urn:microsoft.com/office/officeart/2005/8/layout/process4"/>
    <dgm:cxn modelId="{403AD437-0342-F94A-90EB-ABC1ACE5A1EC}" type="presParOf" srcId="{BB63ACC6-CA0F-C047-B242-A8E24337A7EF}" destId="{2DF016FC-F6E6-A047-8DD7-0F0304EF5D5C}" srcOrd="0" destOrd="0" presId="urn:microsoft.com/office/officeart/2005/8/layout/process4"/>
    <dgm:cxn modelId="{628A2ABA-73A1-2346-A2E9-C62D30B84AD9}" type="presParOf" srcId="{BB63ACC6-CA0F-C047-B242-A8E24337A7EF}" destId="{99C1A075-B621-7843-9162-E01277DE43AA}" srcOrd="1" destOrd="0" presId="urn:microsoft.com/office/officeart/2005/8/layout/process4"/>
    <dgm:cxn modelId="{CF5C2C81-61B5-F04B-89C4-5EFB9390F422}" type="presParOf" srcId="{BB63ACC6-CA0F-C047-B242-A8E24337A7EF}" destId="{47B58A7E-09AB-8C4C-9FA4-042A595DBC27}" srcOrd="2" destOrd="0" presId="urn:microsoft.com/office/officeart/2005/8/layout/process4"/>
    <dgm:cxn modelId="{0ADC2D9F-3E63-134A-BE77-4CE25944FDA8}" type="presParOf" srcId="{47B58A7E-09AB-8C4C-9FA4-042A595DBC27}" destId="{22912AD0-C873-504D-8FA2-33C6F6E68DEC}"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1977DE-1D6F-A448-B40A-CBBAA74EE8D8}">
      <dsp:nvSpPr>
        <dsp:cNvPr id="0" name=""/>
        <dsp:cNvSpPr/>
      </dsp:nvSpPr>
      <dsp:spPr>
        <a:xfrm>
          <a:off x="0" y="11821"/>
          <a:ext cx="9575219" cy="748800"/>
        </a:xfrm>
        <a:prstGeom prst="roundRect">
          <a:avLst/>
        </a:prstGeom>
        <a:solidFill>
          <a:schemeClr val="bg2">
            <a:lumMod val="9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solidFill>
                <a:schemeClr val="tx1"/>
              </a:solidFill>
            </a:rPr>
            <a:t>1．席割作業: ざっくりと船内のどの領域に何台詰めるかを決定</a:t>
          </a:r>
        </a:p>
      </dsp:txBody>
      <dsp:txXfrm>
        <a:off x="36553" y="48374"/>
        <a:ext cx="9502113" cy="675694"/>
      </dsp:txXfrm>
    </dsp:sp>
    <dsp:sp modelId="{BD7C6C15-B95E-9D4D-8F4B-7F4285656084}">
      <dsp:nvSpPr>
        <dsp:cNvPr id="0" name=""/>
        <dsp:cNvSpPr/>
      </dsp:nvSpPr>
      <dsp:spPr>
        <a:xfrm>
          <a:off x="0" y="760622"/>
          <a:ext cx="9575219" cy="1304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013"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a:t>船体バランス</a:t>
          </a:r>
        </a:p>
        <a:p>
          <a:pPr marL="228600" lvl="1" indent="-228600" algn="l" defTabSz="1066800">
            <a:lnSpc>
              <a:spcPct val="90000"/>
            </a:lnSpc>
            <a:spcBef>
              <a:spcPct val="0"/>
            </a:spcBef>
            <a:spcAft>
              <a:spcPct val="20000"/>
            </a:spcAft>
            <a:buChar char="•"/>
          </a:pPr>
          <a:r>
            <a:rPr lang="en-US" sz="2400" kern="1200"/>
            <a:t>積み下ろしのしやすさ</a:t>
          </a:r>
        </a:p>
        <a:p>
          <a:pPr marL="228600" lvl="1" indent="-228600" algn="l" defTabSz="1066800">
            <a:lnSpc>
              <a:spcPct val="90000"/>
            </a:lnSpc>
            <a:spcBef>
              <a:spcPct val="0"/>
            </a:spcBef>
            <a:spcAft>
              <a:spcPct val="20000"/>
            </a:spcAft>
            <a:buChar char="•"/>
          </a:pPr>
          <a:r>
            <a:rPr lang="en-US" sz="2400" kern="1200"/>
            <a:t>許容充填率</a:t>
          </a:r>
        </a:p>
      </dsp:txBody>
      <dsp:txXfrm>
        <a:off x="0" y="760622"/>
        <a:ext cx="9575219" cy="1304100"/>
      </dsp:txXfrm>
    </dsp:sp>
    <dsp:sp modelId="{5BA53D48-C4C4-0347-B48D-77E6EF002CBC}">
      <dsp:nvSpPr>
        <dsp:cNvPr id="0" name=""/>
        <dsp:cNvSpPr/>
      </dsp:nvSpPr>
      <dsp:spPr>
        <a:xfrm>
          <a:off x="0" y="2064722"/>
          <a:ext cx="9575219" cy="748800"/>
        </a:xfrm>
        <a:prstGeom prst="roundRect">
          <a:avLst/>
        </a:prstGeom>
        <a:solidFill>
          <a:schemeClr val="bg2">
            <a:lumMod val="9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solidFill>
                <a:schemeClr val="tx1"/>
              </a:solidFill>
            </a:rPr>
            <a:t>2．シミュレーション作業: 車一台一台の詳細な配置場所決定</a:t>
          </a:r>
        </a:p>
      </dsp:txBody>
      <dsp:txXfrm>
        <a:off x="36553" y="2101275"/>
        <a:ext cx="9502113" cy="675694"/>
      </dsp:txXfrm>
    </dsp:sp>
    <dsp:sp modelId="{2944DA28-0913-CD43-B0B7-737F9F25851A}">
      <dsp:nvSpPr>
        <dsp:cNvPr id="0" name=""/>
        <dsp:cNvSpPr/>
      </dsp:nvSpPr>
      <dsp:spPr>
        <a:xfrm>
          <a:off x="0" y="2813522"/>
          <a:ext cx="9575219" cy="869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013"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a:t>駐車可能性</a:t>
          </a:r>
        </a:p>
        <a:p>
          <a:pPr marL="228600" lvl="1" indent="-228600" algn="l" defTabSz="1066800">
            <a:lnSpc>
              <a:spcPct val="90000"/>
            </a:lnSpc>
            <a:spcBef>
              <a:spcPct val="0"/>
            </a:spcBef>
            <a:spcAft>
              <a:spcPct val="20000"/>
            </a:spcAft>
            <a:buChar char="•"/>
          </a:pPr>
          <a:r>
            <a:rPr lang="en-US" sz="2400" kern="1200"/>
            <a:t>各港での搬入搬出経路</a:t>
          </a:r>
        </a:p>
      </dsp:txBody>
      <dsp:txXfrm>
        <a:off x="0" y="2813522"/>
        <a:ext cx="9575219" cy="8694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31A02F-4BCA-3C47-8B55-A243997B06D9}">
      <dsp:nvSpPr>
        <dsp:cNvPr id="0" name=""/>
        <dsp:cNvSpPr/>
      </dsp:nvSpPr>
      <dsp:spPr>
        <a:xfrm>
          <a:off x="0" y="2452062"/>
          <a:ext cx="10515600" cy="1608818"/>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US" sz="2900" kern="1200"/>
            <a:t>第2段階（個別パッキング）</a:t>
          </a:r>
        </a:p>
      </dsp:txBody>
      <dsp:txXfrm>
        <a:off x="0" y="2452062"/>
        <a:ext cx="10515600" cy="868761"/>
      </dsp:txXfrm>
    </dsp:sp>
    <dsp:sp modelId="{851D9678-372E-994F-938A-FEFC55284FEF}">
      <dsp:nvSpPr>
        <dsp:cNvPr id="0" name=""/>
        <dsp:cNvSpPr/>
      </dsp:nvSpPr>
      <dsp:spPr>
        <a:xfrm>
          <a:off x="0" y="3288648"/>
          <a:ext cx="10515600" cy="740056"/>
        </a:xfrm>
        <a:prstGeom prst="rect">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27940" rIns="156464" bIns="27940" numCol="1" spcCol="1270" anchor="ctr" anchorCtr="0">
          <a:noAutofit/>
        </a:bodyPr>
        <a:lstStyle/>
        <a:p>
          <a:pPr marL="0" lvl="0" indent="0" algn="l" defTabSz="977900">
            <a:lnSpc>
              <a:spcPct val="90000"/>
            </a:lnSpc>
            <a:spcBef>
              <a:spcPct val="0"/>
            </a:spcBef>
            <a:spcAft>
              <a:spcPct val="35000"/>
            </a:spcAft>
            <a:buNone/>
          </a:pPr>
          <a:r>
            <a:rPr lang="en-US" sz="2200" kern="1200"/>
            <a:t>第一段階の配置場所を守りつつ車一台ずつの配置場所を決定する．</a:t>
          </a:r>
        </a:p>
      </dsp:txBody>
      <dsp:txXfrm>
        <a:off x="0" y="3288648"/>
        <a:ext cx="10515600" cy="740056"/>
      </dsp:txXfrm>
    </dsp:sp>
    <dsp:sp modelId="{99C1A075-B621-7843-9162-E01277DE43AA}">
      <dsp:nvSpPr>
        <dsp:cNvPr id="0" name=""/>
        <dsp:cNvSpPr/>
      </dsp:nvSpPr>
      <dsp:spPr>
        <a:xfrm rot="10800000">
          <a:off x="0" y="1831"/>
          <a:ext cx="10515600" cy="2474362"/>
        </a:xfrm>
        <a:prstGeom prst="upArrowCallou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US" sz="2900" kern="1200"/>
            <a:t>第1段階（グループパッキング）</a:t>
          </a:r>
        </a:p>
      </dsp:txBody>
      <dsp:txXfrm rot="-10800000">
        <a:off x="0" y="1831"/>
        <a:ext cx="10515600" cy="868501"/>
      </dsp:txXfrm>
    </dsp:sp>
    <dsp:sp modelId="{22912AD0-C873-504D-8FA2-33C6F6E68DEC}">
      <dsp:nvSpPr>
        <dsp:cNvPr id="0" name=""/>
        <dsp:cNvSpPr/>
      </dsp:nvSpPr>
      <dsp:spPr>
        <a:xfrm>
          <a:off x="0" y="870333"/>
          <a:ext cx="10515600" cy="739834"/>
        </a:xfrm>
        <a:prstGeom prst="rect">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27940" rIns="156464" bIns="27940" numCol="1" spcCol="1270" anchor="ctr" anchorCtr="0">
          <a:noAutofit/>
        </a:bodyPr>
        <a:lstStyle/>
        <a:p>
          <a:pPr marL="0" lvl="0" indent="0" algn="l" defTabSz="977900">
            <a:lnSpc>
              <a:spcPct val="90000"/>
            </a:lnSpc>
            <a:spcBef>
              <a:spcPct val="0"/>
            </a:spcBef>
            <a:spcAft>
              <a:spcPct val="35000"/>
            </a:spcAft>
            <a:buNone/>
          </a:pPr>
          <a:r>
            <a:rPr lang="en-JP" sz="2200" kern="1200"/>
            <a:t>積み地・揚げ地が同じ車を一つのグループと見て大まかな配置場所を決定する．</a:t>
          </a:r>
          <a:endParaRPr lang="en-US" sz="2200" kern="1200"/>
        </a:p>
      </dsp:txBody>
      <dsp:txXfrm>
        <a:off x="0" y="870333"/>
        <a:ext cx="10515600" cy="73983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JP"/>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46D70C-E1AB-F649-A5EB-7FF6C4514330}" type="datetimeFigureOut">
              <a:t>2022/02/04</a:t>
            </a:fld>
            <a:endParaRPr lang="en-JP"/>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JP"/>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JP"/>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378112-4ECF-3E4A-BA26-7A2F0AF6FC0B}" type="slidenum">
              <a:t>‹#›</a:t>
            </a:fld>
            <a:endParaRPr lang="en-JP"/>
          </a:p>
        </p:txBody>
      </p:sp>
    </p:spTree>
    <p:extLst>
      <p:ext uri="{BB962C8B-B14F-4D97-AF65-F5344CB8AC3E}">
        <p14:creationId xmlns:p14="http://schemas.microsoft.com/office/powerpoint/2010/main" val="3667637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a:p>
        </p:txBody>
      </p:sp>
      <p:sp>
        <p:nvSpPr>
          <p:cNvPr id="4" name="Slide Number Placeholder 3"/>
          <p:cNvSpPr>
            <a:spLocks noGrp="1"/>
          </p:cNvSpPr>
          <p:nvPr>
            <p:ph type="sldNum" sz="quarter" idx="5"/>
          </p:nvPr>
        </p:nvSpPr>
        <p:spPr/>
        <p:txBody>
          <a:bodyPr/>
          <a:lstStyle/>
          <a:p>
            <a:fld id="{93378112-4ECF-3E4A-BA26-7A2F0AF6FC0B}" type="slidenum">
              <a:t>4</a:t>
            </a:fld>
            <a:endParaRPr lang="en-JP"/>
          </a:p>
        </p:txBody>
      </p:sp>
    </p:spTree>
    <p:extLst>
      <p:ext uri="{BB962C8B-B14F-4D97-AF65-F5344CB8AC3E}">
        <p14:creationId xmlns:p14="http://schemas.microsoft.com/office/powerpoint/2010/main" val="893709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a:p>
        </p:txBody>
      </p:sp>
      <p:sp>
        <p:nvSpPr>
          <p:cNvPr id="4" name="Slide Number Placeholder 3"/>
          <p:cNvSpPr>
            <a:spLocks noGrp="1"/>
          </p:cNvSpPr>
          <p:nvPr>
            <p:ph type="sldNum" sz="quarter" idx="5"/>
          </p:nvPr>
        </p:nvSpPr>
        <p:spPr/>
        <p:txBody>
          <a:bodyPr/>
          <a:lstStyle/>
          <a:p>
            <a:fld id="{93378112-4ECF-3E4A-BA26-7A2F0AF6FC0B}" type="slidenum">
              <a:rPr lang="en-JP"/>
              <a:t>8</a:t>
            </a:fld>
            <a:endParaRPr lang="en-JP"/>
          </a:p>
        </p:txBody>
      </p:sp>
    </p:spTree>
    <p:extLst>
      <p:ext uri="{BB962C8B-B14F-4D97-AF65-F5344CB8AC3E}">
        <p14:creationId xmlns:p14="http://schemas.microsoft.com/office/powerpoint/2010/main" val="1576671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a:p>
        </p:txBody>
      </p:sp>
      <p:sp>
        <p:nvSpPr>
          <p:cNvPr id="4" name="Slide Number Placeholder 3"/>
          <p:cNvSpPr>
            <a:spLocks noGrp="1"/>
          </p:cNvSpPr>
          <p:nvPr>
            <p:ph type="sldNum" sz="quarter" idx="5"/>
          </p:nvPr>
        </p:nvSpPr>
        <p:spPr/>
        <p:txBody>
          <a:bodyPr/>
          <a:lstStyle/>
          <a:p>
            <a:fld id="{B8319A4F-25AA-F940-B345-F57E77B4FE14}" type="slidenum">
              <a:t>16</a:t>
            </a:fld>
            <a:endParaRPr lang="en-JP"/>
          </a:p>
        </p:txBody>
      </p:sp>
    </p:spTree>
    <p:extLst>
      <p:ext uri="{BB962C8B-B14F-4D97-AF65-F5344CB8AC3E}">
        <p14:creationId xmlns:p14="http://schemas.microsoft.com/office/powerpoint/2010/main" val="9088465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a:p>
        </p:txBody>
      </p:sp>
      <p:sp>
        <p:nvSpPr>
          <p:cNvPr id="4" name="Slide Number Placeholder 3"/>
          <p:cNvSpPr>
            <a:spLocks noGrp="1"/>
          </p:cNvSpPr>
          <p:nvPr>
            <p:ph type="sldNum" sz="quarter" idx="5"/>
          </p:nvPr>
        </p:nvSpPr>
        <p:spPr/>
        <p:txBody>
          <a:bodyPr/>
          <a:lstStyle/>
          <a:p>
            <a:fld id="{93378112-4ECF-3E4A-BA26-7A2F0AF6FC0B}" type="slidenum">
              <a:t>17</a:t>
            </a:fld>
            <a:endParaRPr lang="en-JP"/>
          </a:p>
        </p:txBody>
      </p:sp>
    </p:spTree>
    <p:extLst>
      <p:ext uri="{BB962C8B-B14F-4D97-AF65-F5344CB8AC3E}">
        <p14:creationId xmlns:p14="http://schemas.microsoft.com/office/powerpoint/2010/main" val="9709022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a:p>
        </p:txBody>
      </p:sp>
      <p:sp>
        <p:nvSpPr>
          <p:cNvPr id="4" name="Slide Number Placeholder 3"/>
          <p:cNvSpPr>
            <a:spLocks noGrp="1"/>
          </p:cNvSpPr>
          <p:nvPr>
            <p:ph type="sldNum" sz="quarter" idx="5"/>
          </p:nvPr>
        </p:nvSpPr>
        <p:spPr/>
        <p:txBody>
          <a:bodyPr/>
          <a:lstStyle/>
          <a:p>
            <a:fld id="{93378112-4ECF-3E4A-BA26-7A2F0AF6FC0B}" type="slidenum">
              <a:rPr lang="en-JP"/>
              <a:t>19</a:t>
            </a:fld>
            <a:endParaRPr lang="en-JP"/>
          </a:p>
        </p:txBody>
      </p:sp>
    </p:spTree>
    <p:extLst>
      <p:ext uri="{BB962C8B-B14F-4D97-AF65-F5344CB8AC3E}">
        <p14:creationId xmlns:p14="http://schemas.microsoft.com/office/powerpoint/2010/main" val="42750243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a:p>
        </p:txBody>
      </p:sp>
      <p:sp>
        <p:nvSpPr>
          <p:cNvPr id="4" name="Slide Number Placeholder 3"/>
          <p:cNvSpPr>
            <a:spLocks noGrp="1"/>
          </p:cNvSpPr>
          <p:nvPr>
            <p:ph type="sldNum" sz="quarter" idx="5"/>
          </p:nvPr>
        </p:nvSpPr>
        <p:spPr/>
        <p:txBody>
          <a:bodyPr/>
          <a:lstStyle/>
          <a:p>
            <a:fld id="{93378112-4ECF-3E4A-BA26-7A2F0AF6FC0B}" type="slidenum">
              <a:rPr lang="en-JP"/>
              <a:t>23</a:t>
            </a:fld>
            <a:endParaRPr lang="en-JP"/>
          </a:p>
        </p:txBody>
      </p:sp>
    </p:spTree>
    <p:extLst>
      <p:ext uri="{BB962C8B-B14F-4D97-AF65-F5344CB8AC3E}">
        <p14:creationId xmlns:p14="http://schemas.microsoft.com/office/powerpoint/2010/main" val="221936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DFD46-B49C-6744-BD9E-19F0996D41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JP"/>
          </a:p>
        </p:txBody>
      </p:sp>
      <p:sp>
        <p:nvSpPr>
          <p:cNvPr id="3" name="Subtitle 2">
            <a:extLst>
              <a:ext uri="{FF2B5EF4-FFF2-40B4-BE49-F238E27FC236}">
                <a16:creationId xmlns:a16="http://schemas.microsoft.com/office/drawing/2014/main" id="{5DC67486-87D4-614B-A438-2D6454C95C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JP"/>
          </a:p>
        </p:txBody>
      </p:sp>
      <p:sp>
        <p:nvSpPr>
          <p:cNvPr id="4" name="Date Placeholder 3">
            <a:extLst>
              <a:ext uri="{FF2B5EF4-FFF2-40B4-BE49-F238E27FC236}">
                <a16:creationId xmlns:a16="http://schemas.microsoft.com/office/drawing/2014/main" id="{76EFB463-35FE-854F-AB37-ED4059805D92}"/>
              </a:ext>
            </a:extLst>
          </p:cNvPr>
          <p:cNvSpPr>
            <a:spLocks noGrp="1"/>
          </p:cNvSpPr>
          <p:nvPr>
            <p:ph type="dt" sz="half" idx="10"/>
          </p:nvPr>
        </p:nvSpPr>
        <p:spPr/>
        <p:txBody>
          <a:bodyPr/>
          <a:lstStyle/>
          <a:p>
            <a:fld id="{47F26CC1-AB1F-3144-AC16-7DF58009131B}" type="datetime1">
              <a:t>2022/02/04</a:t>
            </a:fld>
            <a:endParaRPr lang="en-JP"/>
          </a:p>
        </p:txBody>
      </p:sp>
      <p:sp>
        <p:nvSpPr>
          <p:cNvPr id="5" name="Footer Placeholder 4">
            <a:extLst>
              <a:ext uri="{FF2B5EF4-FFF2-40B4-BE49-F238E27FC236}">
                <a16:creationId xmlns:a16="http://schemas.microsoft.com/office/drawing/2014/main" id="{05D447D4-9314-8740-AC17-F108D436AC98}"/>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ED83F213-1B8D-244E-A07D-86494C301750}"/>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1770016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D10F4-910C-8742-A7C7-B1F3A2C395C4}"/>
              </a:ext>
            </a:extLst>
          </p:cNvPr>
          <p:cNvSpPr>
            <a:spLocks noGrp="1"/>
          </p:cNvSpPr>
          <p:nvPr>
            <p:ph type="title"/>
          </p:nvPr>
        </p:nvSpPr>
        <p:spPr/>
        <p:txBody>
          <a:bodyPr/>
          <a:lstStyle/>
          <a:p>
            <a:r>
              <a:rPr lang="en-US"/>
              <a:t>Click to edit Master title style</a:t>
            </a:r>
            <a:endParaRPr lang="en-JP"/>
          </a:p>
        </p:txBody>
      </p:sp>
      <p:sp>
        <p:nvSpPr>
          <p:cNvPr id="3" name="Vertical Text Placeholder 2">
            <a:extLst>
              <a:ext uri="{FF2B5EF4-FFF2-40B4-BE49-F238E27FC236}">
                <a16:creationId xmlns:a16="http://schemas.microsoft.com/office/drawing/2014/main" id="{65F2E27A-9C4A-4A47-851A-8D9C8B6CD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Date Placeholder 3">
            <a:extLst>
              <a:ext uri="{FF2B5EF4-FFF2-40B4-BE49-F238E27FC236}">
                <a16:creationId xmlns:a16="http://schemas.microsoft.com/office/drawing/2014/main" id="{0379DF5A-F3D5-3644-9EB3-22D524FAF05F}"/>
              </a:ext>
            </a:extLst>
          </p:cNvPr>
          <p:cNvSpPr>
            <a:spLocks noGrp="1"/>
          </p:cNvSpPr>
          <p:nvPr>
            <p:ph type="dt" sz="half" idx="10"/>
          </p:nvPr>
        </p:nvSpPr>
        <p:spPr/>
        <p:txBody>
          <a:bodyPr/>
          <a:lstStyle/>
          <a:p>
            <a:fld id="{7DCB5E5F-4609-754C-8734-13076BCBB735}" type="datetime1">
              <a:t>2022/02/04</a:t>
            </a:fld>
            <a:endParaRPr lang="en-JP"/>
          </a:p>
        </p:txBody>
      </p:sp>
      <p:sp>
        <p:nvSpPr>
          <p:cNvPr id="5" name="Footer Placeholder 4">
            <a:extLst>
              <a:ext uri="{FF2B5EF4-FFF2-40B4-BE49-F238E27FC236}">
                <a16:creationId xmlns:a16="http://schemas.microsoft.com/office/drawing/2014/main" id="{93804861-4421-2C4B-A262-44D374C2F43F}"/>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0487932E-8B05-6C47-8BA0-20893A022FEE}"/>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2383937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F401A7-8664-FF4D-96DA-9E7669D744B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JP"/>
          </a:p>
        </p:txBody>
      </p:sp>
      <p:sp>
        <p:nvSpPr>
          <p:cNvPr id="3" name="Vertical Text Placeholder 2">
            <a:extLst>
              <a:ext uri="{FF2B5EF4-FFF2-40B4-BE49-F238E27FC236}">
                <a16:creationId xmlns:a16="http://schemas.microsoft.com/office/drawing/2014/main" id="{C55AA8EB-616C-D141-BAB5-5AF85F0F40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Date Placeholder 3">
            <a:extLst>
              <a:ext uri="{FF2B5EF4-FFF2-40B4-BE49-F238E27FC236}">
                <a16:creationId xmlns:a16="http://schemas.microsoft.com/office/drawing/2014/main" id="{40204E06-1200-4043-BE02-3F48E5B5FC2B}"/>
              </a:ext>
            </a:extLst>
          </p:cNvPr>
          <p:cNvSpPr>
            <a:spLocks noGrp="1"/>
          </p:cNvSpPr>
          <p:nvPr>
            <p:ph type="dt" sz="half" idx="10"/>
          </p:nvPr>
        </p:nvSpPr>
        <p:spPr/>
        <p:txBody>
          <a:bodyPr/>
          <a:lstStyle/>
          <a:p>
            <a:fld id="{BFEF9520-753F-A140-BDEC-D74036CF0A6B}" type="datetime1">
              <a:t>2022/02/04</a:t>
            </a:fld>
            <a:endParaRPr lang="en-JP"/>
          </a:p>
        </p:txBody>
      </p:sp>
      <p:sp>
        <p:nvSpPr>
          <p:cNvPr id="5" name="Footer Placeholder 4">
            <a:extLst>
              <a:ext uri="{FF2B5EF4-FFF2-40B4-BE49-F238E27FC236}">
                <a16:creationId xmlns:a16="http://schemas.microsoft.com/office/drawing/2014/main" id="{3D1BE8DC-ED09-E74E-B6D4-3945A431BD7D}"/>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777ACC1B-D1D1-994F-8050-98057E28A007}"/>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3303243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D0F28-DC0B-BC46-A8DD-7A3AB0271F5D}"/>
              </a:ext>
            </a:extLst>
          </p:cNvPr>
          <p:cNvSpPr>
            <a:spLocks noGrp="1"/>
          </p:cNvSpPr>
          <p:nvPr>
            <p:ph type="title"/>
          </p:nvPr>
        </p:nvSpPr>
        <p:spPr/>
        <p:txBody>
          <a:bodyPr/>
          <a:lstStyle/>
          <a:p>
            <a:r>
              <a:rPr lang="en-US"/>
              <a:t>Click to edit Master title style</a:t>
            </a:r>
            <a:endParaRPr lang="en-JP"/>
          </a:p>
        </p:txBody>
      </p:sp>
      <p:sp>
        <p:nvSpPr>
          <p:cNvPr id="3" name="Content Placeholder 2">
            <a:extLst>
              <a:ext uri="{FF2B5EF4-FFF2-40B4-BE49-F238E27FC236}">
                <a16:creationId xmlns:a16="http://schemas.microsoft.com/office/drawing/2014/main" id="{C02B1CBF-6098-5A4E-903C-A8F80C2D6C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Date Placeholder 3">
            <a:extLst>
              <a:ext uri="{FF2B5EF4-FFF2-40B4-BE49-F238E27FC236}">
                <a16:creationId xmlns:a16="http://schemas.microsoft.com/office/drawing/2014/main" id="{97A55219-56B3-C14B-88BD-558311A89D73}"/>
              </a:ext>
            </a:extLst>
          </p:cNvPr>
          <p:cNvSpPr>
            <a:spLocks noGrp="1"/>
          </p:cNvSpPr>
          <p:nvPr>
            <p:ph type="dt" sz="half" idx="10"/>
          </p:nvPr>
        </p:nvSpPr>
        <p:spPr/>
        <p:txBody>
          <a:bodyPr/>
          <a:lstStyle/>
          <a:p>
            <a:fld id="{2DBCED21-5878-0D41-9B3C-A91C68BEFEFB}" type="datetime1">
              <a:t>2022/02/04</a:t>
            </a:fld>
            <a:endParaRPr lang="en-JP"/>
          </a:p>
        </p:txBody>
      </p:sp>
      <p:sp>
        <p:nvSpPr>
          <p:cNvPr id="5" name="Footer Placeholder 4">
            <a:extLst>
              <a:ext uri="{FF2B5EF4-FFF2-40B4-BE49-F238E27FC236}">
                <a16:creationId xmlns:a16="http://schemas.microsoft.com/office/drawing/2014/main" id="{0BEC6604-7E8F-F846-A2C7-6978F40A31FA}"/>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333E62BF-2CB1-BE4C-8D25-A3C23BA09683}"/>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2838065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7FB3B-7CCE-814D-9E33-C2ABA42B0C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JP"/>
          </a:p>
        </p:txBody>
      </p:sp>
      <p:sp>
        <p:nvSpPr>
          <p:cNvPr id="3" name="Text Placeholder 2">
            <a:extLst>
              <a:ext uri="{FF2B5EF4-FFF2-40B4-BE49-F238E27FC236}">
                <a16:creationId xmlns:a16="http://schemas.microsoft.com/office/drawing/2014/main" id="{E7A64A94-1248-8141-BECB-9AFB3E9581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311342-2A79-2147-86CA-AF70EA035E37}"/>
              </a:ext>
            </a:extLst>
          </p:cNvPr>
          <p:cNvSpPr>
            <a:spLocks noGrp="1"/>
          </p:cNvSpPr>
          <p:nvPr>
            <p:ph type="dt" sz="half" idx="10"/>
          </p:nvPr>
        </p:nvSpPr>
        <p:spPr/>
        <p:txBody>
          <a:bodyPr/>
          <a:lstStyle/>
          <a:p>
            <a:fld id="{BD838ADF-2947-6146-AE30-B6A8DA72C1BB}" type="datetime1">
              <a:t>2022/02/04</a:t>
            </a:fld>
            <a:endParaRPr lang="en-JP"/>
          </a:p>
        </p:txBody>
      </p:sp>
      <p:sp>
        <p:nvSpPr>
          <p:cNvPr id="5" name="Footer Placeholder 4">
            <a:extLst>
              <a:ext uri="{FF2B5EF4-FFF2-40B4-BE49-F238E27FC236}">
                <a16:creationId xmlns:a16="http://schemas.microsoft.com/office/drawing/2014/main" id="{E6842822-D54C-6645-9FC4-38A3DDB566DE}"/>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4E3A7D73-F39F-BC49-A18C-3C68987E4358}"/>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4179447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BAA98-85A7-FF41-8724-9FDAE0061A4A}"/>
              </a:ext>
            </a:extLst>
          </p:cNvPr>
          <p:cNvSpPr>
            <a:spLocks noGrp="1"/>
          </p:cNvSpPr>
          <p:nvPr>
            <p:ph type="title"/>
          </p:nvPr>
        </p:nvSpPr>
        <p:spPr/>
        <p:txBody>
          <a:bodyPr/>
          <a:lstStyle/>
          <a:p>
            <a:r>
              <a:rPr lang="en-US"/>
              <a:t>Click to edit Master title style</a:t>
            </a:r>
            <a:endParaRPr lang="en-JP"/>
          </a:p>
        </p:txBody>
      </p:sp>
      <p:sp>
        <p:nvSpPr>
          <p:cNvPr id="3" name="Content Placeholder 2">
            <a:extLst>
              <a:ext uri="{FF2B5EF4-FFF2-40B4-BE49-F238E27FC236}">
                <a16:creationId xmlns:a16="http://schemas.microsoft.com/office/drawing/2014/main" id="{D7D20B51-6423-5245-A028-0E083CA7B2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Content Placeholder 3">
            <a:extLst>
              <a:ext uri="{FF2B5EF4-FFF2-40B4-BE49-F238E27FC236}">
                <a16:creationId xmlns:a16="http://schemas.microsoft.com/office/drawing/2014/main" id="{E3526CA2-56B7-E24D-9E5B-715F5F7899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5" name="Date Placeholder 4">
            <a:extLst>
              <a:ext uri="{FF2B5EF4-FFF2-40B4-BE49-F238E27FC236}">
                <a16:creationId xmlns:a16="http://schemas.microsoft.com/office/drawing/2014/main" id="{82A0DC5E-A0EC-9B40-97F3-A432DF3E9A1D}"/>
              </a:ext>
            </a:extLst>
          </p:cNvPr>
          <p:cNvSpPr>
            <a:spLocks noGrp="1"/>
          </p:cNvSpPr>
          <p:nvPr>
            <p:ph type="dt" sz="half" idx="10"/>
          </p:nvPr>
        </p:nvSpPr>
        <p:spPr/>
        <p:txBody>
          <a:bodyPr/>
          <a:lstStyle/>
          <a:p>
            <a:fld id="{62F97889-9C76-904D-951D-64F726832B79}" type="datetime1">
              <a:t>2022/02/04</a:t>
            </a:fld>
            <a:endParaRPr lang="en-JP"/>
          </a:p>
        </p:txBody>
      </p:sp>
      <p:sp>
        <p:nvSpPr>
          <p:cNvPr id="6" name="Footer Placeholder 5">
            <a:extLst>
              <a:ext uri="{FF2B5EF4-FFF2-40B4-BE49-F238E27FC236}">
                <a16:creationId xmlns:a16="http://schemas.microsoft.com/office/drawing/2014/main" id="{800E8F99-DAF5-4440-922C-4EF94438D0E3}"/>
              </a:ext>
            </a:extLst>
          </p:cNvPr>
          <p:cNvSpPr>
            <a:spLocks noGrp="1"/>
          </p:cNvSpPr>
          <p:nvPr>
            <p:ph type="ftr" sz="quarter" idx="11"/>
          </p:nvPr>
        </p:nvSpPr>
        <p:spPr/>
        <p:txBody>
          <a:bodyPr/>
          <a:lstStyle/>
          <a:p>
            <a:endParaRPr lang="en-JP"/>
          </a:p>
        </p:txBody>
      </p:sp>
      <p:sp>
        <p:nvSpPr>
          <p:cNvPr id="7" name="Slide Number Placeholder 6">
            <a:extLst>
              <a:ext uri="{FF2B5EF4-FFF2-40B4-BE49-F238E27FC236}">
                <a16:creationId xmlns:a16="http://schemas.microsoft.com/office/drawing/2014/main" id="{DE076B3A-5CF2-5C44-9A5B-EE63D9D4F46A}"/>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367964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76E82-52EF-5E4E-8213-172D7AD271C1}"/>
              </a:ext>
            </a:extLst>
          </p:cNvPr>
          <p:cNvSpPr>
            <a:spLocks noGrp="1"/>
          </p:cNvSpPr>
          <p:nvPr>
            <p:ph type="title"/>
          </p:nvPr>
        </p:nvSpPr>
        <p:spPr>
          <a:xfrm>
            <a:off x="839788" y="365125"/>
            <a:ext cx="10515600" cy="1325563"/>
          </a:xfrm>
        </p:spPr>
        <p:txBody>
          <a:bodyPr/>
          <a:lstStyle/>
          <a:p>
            <a:r>
              <a:rPr lang="en-US"/>
              <a:t>Click to edit Master title style</a:t>
            </a:r>
            <a:endParaRPr lang="en-JP"/>
          </a:p>
        </p:txBody>
      </p:sp>
      <p:sp>
        <p:nvSpPr>
          <p:cNvPr id="3" name="Text Placeholder 2">
            <a:extLst>
              <a:ext uri="{FF2B5EF4-FFF2-40B4-BE49-F238E27FC236}">
                <a16:creationId xmlns:a16="http://schemas.microsoft.com/office/drawing/2014/main" id="{810240EB-C8B9-D84E-8AC7-000A8E11E9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95E8B0A-5590-BD45-BF09-50BD5E3DC7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5" name="Text Placeholder 4">
            <a:extLst>
              <a:ext uri="{FF2B5EF4-FFF2-40B4-BE49-F238E27FC236}">
                <a16:creationId xmlns:a16="http://schemas.microsoft.com/office/drawing/2014/main" id="{59914EF3-BD88-C543-B53E-4DB8D7FD7C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3A7DB8-F6D7-9849-8931-DEA8522A3C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7" name="Date Placeholder 6">
            <a:extLst>
              <a:ext uri="{FF2B5EF4-FFF2-40B4-BE49-F238E27FC236}">
                <a16:creationId xmlns:a16="http://schemas.microsoft.com/office/drawing/2014/main" id="{4F7DF61C-5873-FC4D-BCA3-2B0EA502943B}"/>
              </a:ext>
            </a:extLst>
          </p:cNvPr>
          <p:cNvSpPr>
            <a:spLocks noGrp="1"/>
          </p:cNvSpPr>
          <p:nvPr>
            <p:ph type="dt" sz="half" idx="10"/>
          </p:nvPr>
        </p:nvSpPr>
        <p:spPr/>
        <p:txBody>
          <a:bodyPr/>
          <a:lstStyle/>
          <a:p>
            <a:fld id="{D0C03FEA-BDC6-5E4F-A201-8FCCC138880A}" type="datetime1">
              <a:t>2022/02/04</a:t>
            </a:fld>
            <a:endParaRPr lang="en-JP"/>
          </a:p>
        </p:txBody>
      </p:sp>
      <p:sp>
        <p:nvSpPr>
          <p:cNvPr id="8" name="Footer Placeholder 7">
            <a:extLst>
              <a:ext uri="{FF2B5EF4-FFF2-40B4-BE49-F238E27FC236}">
                <a16:creationId xmlns:a16="http://schemas.microsoft.com/office/drawing/2014/main" id="{E531304B-7AEA-524B-A2B7-768275EA86CB}"/>
              </a:ext>
            </a:extLst>
          </p:cNvPr>
          <p:cNvSpPr>
            <a:spLocks noGrp="1"/>
          </p:cNvSpPr>
          <p:nvPr>
            <p:ph type="ftr" sz="quarter" idx="11"/>
          </p:nvPr>
        </p:nvSpPr>
        <p:spPr/>
        <p:txBody>
          <a:bodyPr/>
          <a:lstStyle/>
          <a:p>
            <a:endParaRPr lang="en-JP"/>
          </a:p>
        </p:txBody>
      </p:sp>
      <p:sp>
        <p:nvSpPr>
          <p:cNvPr id="9" name="Slide Number Placeholder 8">
            <a:extLst>
              <a:ext uri="{FF2B5EF4-FFF2-40B4-BE49-F238E27FC236}">
                <a16:creationId xmlns:a16="http://schemas.microsoft.com/office/drawing/2014/main" id="{A2D1D57C-E41D-4A48-97CF-D6F11A552551}"/>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2257371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64E31-B698-564B-83F8-63E0B6045477}"/>
              </a:ext>
            </a:extLst>
          </p:cNvPr>
          <p:cNvSpPr>
            <a:spLocks noGrp="1"/>
          </p:cNvSpPr>
          <p:nvPr>
            <p:ph type="title"/>
          </p:nvPr>
        </p:nvSpPr>
        <p:spPr/>
        <p:txBody>
          <a:bodyPr/>
          <a:lstStyle/>
          <a:p>
            <a:r>
              <a:rPr lang="en-US"/>
              <a:t>Click to edit Master title style</a:t>
            </a:r>
            <a:endParaRPr lang="en-JP"/>
          </a:p>
        </p:txBody>
      </p:sp>
      <p:sp>
        <p:nvSpPr>
          <p:cNvPr id="3" name="Date Placeholder 2">
            <a:extLst>
              <a:ext uri="{FF2B5EF4-FFF2-40B4-BE49-F238E27FC236}">
                <a16:creationId xmlns:a16="http://schemas.microsoft.com/office/drawing/2014/main" id="{E282B86A-82B4-4E4A-8691-5526B7D91839}"/>
              </a:ext>
            </a:extLst>
          </p:cNvPr>
          <p:cNvSpPr>
            <a:spLocks noGrp="1"/>
          </p:cNvSpPr>
          <p:nvPr>
            <p:ph type="dt" sz="half" idx="10"/>
          </p:nvPr>
        </p:nvSpPr>
        <p:spPr/>
        <p:txBody>
          <a:bodyPr/>
          <a:lstStyle/>
          <a:p>
            <a:fld id="{D463E22F-FD00-674E-BD8B-358BE0A7701D}" type="datetime1">
              <a:t>2022/02/04</a:t>
            </a:fld>
            <a:endParaRPr lang="en-JP"/>
          </a:p>
        </p:txBody>
      </p:sp>
      <p:sp>
        <p:nvSpPr>
          <p:cNvPr id="4" name="Footer Placeholder 3">
            <a:extLst>
              <a:ext uri="{FF2B5EF4-FFF2-40B4-BE49-F238E27FC236}">
                <a16:creationId xmlns:a16="http://schemas.microsoft.com/office/drawing/2014/main" id="{CE93A006-2795-0043-A964-F7E695CFD36E}"/>
              </a:ext>
            </a:extLst>
          </p:cNvPr>
          <p:cNvSpPr>
            <a:spLocks noGrp="1"/>
          </p:cNvSpPr>
          <p:nvPr>
            <p:ph type="ftr" sz="quarter" idx="11"/>
          </p:nvPr>
        </p:nvSpPr>
        <p:spPr/>
        <p:txBody>
          <a:bodyPr/>
          <a:lstStyle/>
          <a:p>
            <a:endParaRPr lang="en-JP"/>
          </a:p>
        </p:txBody>
      </p:sp>
      <p:sp>
        <p:nvSpPr>
          <p:cNvPr id="5" name="Slide Number Placeholder 4">
            <a:extLst>
              <a:ext uri="{FF2B5EF4-FFF2-40B4-BE49-F238E27FC236}">
                <a16:creationId xmlns:a16="http://schemas.microsoft.com/office/drawing/2014/main" id="{12AC985E-D55E-6D42-B523-373673FED4F9}"/>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922158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5FC147-0237-CF44-8E8F-7225579BA29F}"/>
              </a:ext>
            </a:extLst>
          </p:cNvPr>
          <p:cNvSpPr>
            <a:spLocks noGrp="1"/>
          </p:cNvSpPr>
          <p:nvPr>
            <p:ph type="dt" sz="half" idx="10"/>
          </p:nvPr>
        </p:nvSpPr>
        <p:spPr/>
        <p:txBody>
          <a:bodyPr/>
          <a:lstStyle/>
          <a:p>
            <a:fld id="{89F7109D-8B5A-8B4C-B8BB-A40E8F3A4208}" type="datetime1">
              <a:t>2022/02/04</a:t>
            </a:fld>
            <a:endParaRPr lang="en-JP"/>
          </a:p>
        </p:txBody>
      </p:sp>
      <p:sp>
        <p:nvSpPr>
          <p:cNvPr id="3" name="Footer Placeholder 2">
            <a:extLst>
              <a:ext uri="{FF2B5EF4-FFF2-40B4-BE49-F238E27FC236}">
                <a16:creationId xmlns:a16="http://schemas.microsoft.com/office/drawing/2014/main" id="{00E8083B-16A2-A04A-A6A8-9C2309A5510D}"/>
              </a:ext>
            </a:extLst>
          </p:cNvPr>
          <p:cNvSpPr>
            <a:spLocks noGrp="1"/>
          </p:cNvSpPr>
          <p:nvPr>
            <p:ph type="ftr" sz="quarter" idx="11"/>
          </p:nvPr>
        </p:nvSpPr>
        <p:spPr/>
        <p:txBody>
          <a:bodyPr/>
          <a:lstStyle/>
          <a:p>
            <a:endParaRPr lang="en-JP"/>
          </a:p>
        </p:txBody>
      </p:sp>
      <p:sp>
        <p:nvSpPr>
          <p:cNvPr id="4" name="Slide Number Placeholder 3">
            <a:extLst>
              <a:ext uri="{FF2B5EF4-FFF2-40B4-BE49-F238E27FC236}">
                <a16:creationId xmlns:a16="http://schemas.microsoft.com/office/drawing/2014/main" id="{D78C9E21-7A51-EF4C-87DB-59C36741342E}"/>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865700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4652D-4AD0-9A4D-BC41-D2EC75C00F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JP"/>
          </a:p>
        </p:txBody>
      </p:sp>
      <p:sp>
        <p:nvSpPr>
          <p:cNvPr id="3" name="Content Placeholder 2">
            <a:extLst>
              <a:ext uri="{FF2B5EF4-FFF2-40B4-BE49-F238E27FC236}">
                <a16:creationId xmlns:a16="http://schemas.microsoft.com/office/drawing/2014/main" id="{9FBC9A70-19C3-5148-B528-DC02E8A885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Text Placeholder 3">
            <a:extLst>
              <a:ext uri="{FF2B5EF4-FFF2-40B4-BE49-F238E27FC236}">
                <a16:creationId xmlns:a16="http://schemas.microsoft.com/office/drawing/2014/main" id="{B7969630-6075-494C-ABD5-28157F0407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DD49AA-1B35-E541-9132-498A5AD029F9}"/>
              </a:ext>
            </a:extLst>
          </p:cNvPr>
          <p:cNvSpPr>
            <a:spLocks noGrp="1"/>
          </p:cNvSpPr>
          <p:nvPr>
            <p:ph type="dt" sz="half" idx="10"/>
          </p:nvPr>
        </p:nvSpPr>
        <p:spPr/>
        <p:txBody>
          <a:bodyPr/>
          <a:lstStyle/>
          <a:p>
            <a:fld id="{D88D3D59-81AE-4D4C-9C93-1EB20AAA0AB4}" type="datetime1">
              <a:t>2022/02/04</a:t>
            </a:fld>
            <a:endParaRPr lang="en-JP"/>
          </a:p>
        </p:txBody>
      </p:sp>
      <p:sp>
        <p:nvSpPr>
          <p:cNvPr id="6" name="Footer Placeholder 5">
            <a:extLst>
              <a:ext uri="{FF2B5EF4-FFF2-40B4-BE49-F238E27FC236}">
                <a16:creationId xmlns:a16="http://schemas.microsoft.com/office/drawing/2014/main" id="{A0AA1185-F903-D449-938F-3414D70F838B}"/>
              </a:ext>
            </a:extLst>
          </p:cNvPr>
          <p:cNvSpPr>
            <a:spLocks noGrp="1"/>
          </p:cNvSpPr>
          <p:nvPr>
            <p:ph type="ftr" sz="quarter" idx="11"/>
          </p:nvPr>
        </p:nvSpPr>
        <p:spPr/>
        <p:txBody>
          <a:bodyPr/>
          <a:lstStyle/>
          <a:p>
            <a:endParaRPr lang="en-JP"/>
          </a:p>
        </p:txBody>
      </p:sp>
      <p:sp>
        <p:nvSpPr>
          <p:cNvPr id="7" name="Slide Number Placeholder 6">
            <a:extLst>
              <a:ext uri="{FF2B5EF4-FFF2-40B4-BE49-F238E27FC236}">
                <a16:creationId xmlns:a16="http://schemas.microsoft.com/office/drawing/2014/main" id="{A13728AA-0665-144C-98DC-61AC3202F986}"/>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2545329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75585-3748-5343-A09E-2DA2531813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JP"/>
          </a:p>
        </p:txBody>
      </p:sp>
      <p:sp>
        <p:nvSpPr>
          <p:cNvPr id="3" name="Picture Placeholder 2">
            <a:extLst>
              <a:ext uri="{FF2B5EF4-FFF2-40B4-BE49-F238E27FC236}">
                <a16:creationId xmlns:a16="http://schemas.microsoft.com/office/drawing/2014/main" id="{E1E4749C-D154-6F43-A305-8DDE34F907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JP"/>
          </a:p>
        </p:txBody>
      </p:sp>
      <p:sp>
        <p:nvSpPr>
          <p:cNvPr id="4" name="Text Placeholder 3">
            <a:extLst>
              <a:ext uri="{FF2B5EF4-FFF2-40B4-BE49-F238E27FC236}">
                <a16:creationId xmlns:a16="http://schemas.microsoft.com/office/drawing/2014/main" id="{CA393685-8B21-EC49-A0B6-E5C12095E0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9BB5A3-796F-4544-A73A-3E0CCDCCBE03}"/>
              </a:ext>
            </a:extLst>
          </p:cNvPr>
          <p:cNvSpPr>
            <a:spLocks noGrp="1"/>
          </p:cNvSpPr>
          <p:nvPr>
            <p:ph type="dt" sz="half" idx="10"/>
          </p:nvPr>
        </p:nvSpPr>
        <p:spPr/>
        <p:txBody>
          <a:bodyPr/>
          <a:lstStyle/>
          <a:p>
            <a:fld id="{75BF3152-2185-034D-B7F8-F43C27B2FB79}" type="datetime1">
              <a:t>2022/02/04</a:t>
            </a:fld>
            <a:endParaRPr lang="en-JP"/>
          </a:p>
        </p:txBody>
      </p:sp>
      <p:sp>
        <p:nvSpPr>
          <p:cNvPr id="6" name="Footer Placeholder 5">
            <a:extLst>
              <a:ext uri="{FF2B5EF4-FFF2-40B4-BE49-F238E27FC236}">
                <a16:creationId xmlns:a16="http://schemas.microsoft.com/office/drawing/2014/main" id="{82C69ED4-DB83-BE4A-85C7-86CAC25EA3D0}"/>
              </a:ext>
            </a:extLst>
          </p:cNvPr>
          <p:cNvSpPr>
            <a:spLocks noGrp="1"/>
          </p:cNvSpPr>
          <p:nvPr>
            <p:ph type="ftr" sz="quarter" idx="11"/>
          </p:nvPr>
        </p:nvSpPr>
        <p:spPr/>
        <p:txBody>
          <a:bodyPr/>
          <a:lstStyle/>
          <a:p>
            <a:endParaRPr lang="en-JP"/>
          </a:p>
        </p:txBody>
      </p:sp>
      <p:sp>
        <p:nvSpPr>
          <p:cNvPr id="7" name="Slide Number Placeholder 6">
            <a:extLst>
              <a:ext uri="{FF2B5EF4-FFF2-40B4-BE49-F238E27FC236}">
                <a16:creationId xmlns:a16="http://schemas.microsoft.com/office/drawing/2014/main" id="{81736490-860C-2541-974F-5782227FBC65}"/>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917601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6A3824-C912-4041-ABB7-392A02BC9F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JP"/>
          </a:p>
        </p:txBody>
      </p:sp>
      <p:sp>
        <p:nvSpPr>
          <p:cNvPr id="3" name="Text Placeholder 2">
            <a:extLst>
              <a:ext uri="{FF2B5EF4-FFF2-40B4-BE49-F238E27FC236}">
                <a16:creationId xmlns:a16="http://schemas.microsoft.com/office/drawing/2014/main" id="{467D2E3F-E0D0-3E41-A4D6-D946ABE029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Date Placeholder 3">
            <a:extLst>
              <a:ext uri="{FF2B5EF4-FFF2-40B4-BE49-F238E27FC236}">
                <a16:creationId xmlns:a16="http://schemas.microsoft.com/office/drawing/2014/main" id="{A1D6C9A0-0F44-3142-B98A-5C7A3A1FBE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B7C1C4-7B90-5C40-8E47-F2DEB92489D3}" type="datetime1">
              <a:t>2022/02/04</a:t>
            </a:fld>
            <a:endParaRPr lang="en-JP"/>
          </a:p>
        </p:txBody>
      </p:sp>
      <p:sp>
        <p:nvSpPr>
          <p:cNvPr id="5" name="Footer Placeholder 4">
            <a:extLst>
              <a:ext uri="{FF2B5EF4-FFF2-40B4-BE49-F238E27FC236}">
                <a16:creationId xmlns:a16="http://schemas.microsoft.com/office/drawing/2014/main" id="{BEDA7B0F-FE4A-5E4C-AE58-43AABA67C4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JP"/>
          </a:p>
        </p:txBody>
      </p:sp>
      <p:sp>
        <p:nvSpPr>
          <p:cNvPr id="6" name="Slide Number Placeholder 5">
            <a:extLst>
              <a:ext uri="{FF2B5EF4-FFF2-40B4-BE49-F238E27FC236}">
                <a16:creationId xmlns:a16="http://schemas.microsoft.com/office/drawing/2014/main" id="{CEA86727-5BCA-CE47-802B-E572AEA56A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F3E294-EB10-834B-8B5B-5C78A6A1F52A}" type="slidenum">
              <a:t>‹#›</a:t>
            </a:fld>
            <a:endParaRPr lang="en-JP"/>
          </a:p>
        </p:txBody>
      </p:sp>
    </p:spTree>
    <p:extLst>
      <p:ext uri="{BB962C8B-B14F-4D97-AF65-F5344CB8AC3E}">
        <p14:creationId xmlns:p14="http://schemas.microsoft.com/office/powerpoint/2010/main" val="34999431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858B8-5251-D24C-9D48-622F1905DFFC}"/>
              </a:ext>
            </a:extLst>
          </p:cNvPr>
          <p:cNvSpPr>
            <a:spLocks noGrp="1"/>
          </p:cNvSpPr>
          <p:nvPr>
            <p:ph type="ctrTitle"/>
          </p:nvPr>
        </p:nvSpPr>
        <p:spPr>
          <a:xfrm>
            <a:off x="174170" y="1122363"/>
            <a:ext cx="11615059" cy="2387600"/>
          </a:xfrm>
        </p:spPr>
        <p:txBody>
          <a:bodyPr>
            <a:normAutofit/>
          </a:bodyPr>
          <a:lstStyle/>
          <a:p>
            <a:pPr>
              <a:lnSpc>
                <a:spcPct val="100000"/>
              </a:lnSpc>
            </a:pPr>
            <a:r>
              <a:rPr lang="en-JP" sz="4400"/>
              <a:t>自動車運搬船における貨物積載プランニングの車両配置問題に対する構築型解法</a:t>
            </a:r>
          </a:p>
        </p:txBody>
      </p:sp>
      <p:sp>
        <p:nvSpPr>
          <p:cNvPr id="3" name="Subtitle 2">
            <a:extLst>
              <a:ext uri="{FF2B5EF4-FFF2-40B4-BE49-F238E27FC236}">
                <a16:creationId xmlns:a16="http://schemas.microsoft.com/office/drawing/2014/main" id="{19EF8B2E-D723-134F-BC8A-9B994676A9DD}"/>
              </a:ext>
            </a:extLst>
          </p:cNvPr>
          <p:cNvSpPr>
            <a:spLocks noGrp="1"/>
          </p:cNvSpPr>
          <p:nvPr>
            <p:ph type="subTitle" idx="1"/>
          </p:nvPr>
        </p:nvSpPr>
        <p:spPr/>
        <p:txBody>
          <a:bodyPr anchor="ctr"/>
          <a:lstStyle/>
          <a:p>
            <a:pPr algn="r"/>
            <a:r>
              <a:rPr lang="en-JP"/>
              <a:t>柳浦研究室</a:t>
            </a:r>
            <a:r>
              <a:rPr lang="en-US"/>
              <a:t> B4 黒須諒</a:t>
            </a:r>
            <a:endParaRPr lang="en-JP">
              <a:ea typeface="+mj-ea"/>
            </a:endParaRPr>
          </a:p>
        </p:txBody>
      </p:sp>
      <p:sp>
        <p:nvSpPr>
          <p:cNvPr id="4" name="Slide Number Placeholder 3">
            <a:extLst>
              <a:ext uri="{FF2B5EF4-FFF2-40B4-BE49-F238E27FC236}">
                <a16:creationId xmlns:a16="http://schemas.microsoft.com/office/drawing/2014/main" id="{AFA026D4-C02F-9D43-8655-D0CFDB73E76F}"/>
              </a:ext>
            </a:extLst>
          </p:cNvPr>
          <p:cNvSpPr>
            <a:spLocks noGrp="1"/>
          </p:cNvSpPr>
          <p:nvPr>
            <p:ph type="sldNum" sz="quarter" idx="12"/>
          </p:nvPr>
        </p:nvSpPr>
        <p:spPr/>
        <p:txBody>
          <a:bodyPr/>
          <a:lstStyle/>
          <a:p>
            <a:fld id="{CCF3E294-EB10-834B-8B5B-5C78A6A1F52A}" type="slidenum">
              <a:rPr lang="en-JP"/>
              <a:t>1</a:t>
            </a:fld>
            <a:endParaRPr lang="en-JP"/>
          </a:p>
        </p:txBody>
      </p:sp>
    </p:spTree>
    <p:extLst>
      <p:ext uri="{BB962C8B-B14F-4D97-AF65-F5344CB8AC3E}">
        <p14:creationId xmlns:p14="http://schemas.microsoft.com/office/powerpoint/2010/main" val="1292424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0C0E6-1474-C243-B239-C42A5437F569}"/>
              </a:ext>
            </a:extLst>
          </p:cNvPr>
          <p:cNvSpPr>
            <a:spLocks noGrp="1"/>
          </p:cNvSpPr>
          <p:nvPr>
            <p:ph type="title"/>
          </p:nvPr>
        </p:nvSpPr>
        <p:spPr/>
        <p:txBody>
          <a:bodyPr/>
          <a:lstStyle/>
          <a:p>
            <a:r>
              <a:rPr lang="en-JP"/>
              <a:t>出力</a:t>
            </a:r>
          </a:p>
        </p:txBody>
      </p:sp>
      <p:sp>
        <p:nvSpPr>
          <p:cNvPr id="3" name="Content Placeholder 2">
            <a:extLst>
              <a:ext uri="{FF2B5EF4-FFF2-40B4-BE49-F238E27FC236}">
                <a16:creationId xmlns:a16="http://schemas.microsoft.com/office/drawing/2014/main" id="{D25A81AE-C34F-CC40-BC54-00459ECEE645}"/>
              </a:ext>
            </a:extLst>
          </p:cNvPr>
          <p:cNvSpPr>
            <a:spLocks noGrp="1"/>
          </p:cNvSpPr>
          <p:nvPr>
            <p:ph idx="1"/>
          </p:nvPr>
        </p:nvSpPr>
        <p:spPr/>
        <p:txBody>
          <a:bodyPr>
            <a:normAutofit/>
          </a:bodyPr>
          <a:lstStyle/>
          <a:p>
            <a:pPr marL="0" indent="0">
              <a:lnSpc>
                <a:spcPct val="100000"/>
              </a:lnSpc>
              <a:buNone/>
            </a:pPr>
            <a:r>
              <a:rPr lang="en-JP"/>
              <a:t>以下のような配置図と，詰め込むことができなかった車の台数を出力する．</a:t>
            </a:r>
          </a:p>
          <a:p>
            <a:pPr marL="0" indent="0">
              <a:lnSpc>
                <a:spcPct val="100000"/>
              </a:lnSpc>
              <a:buNone/>
            </a:pPr>
            <a:endParaRPr lang="en-JP"/>
          </a:p>
          <a:p>
            <a:pPr marL="0" indent="0">
              <a:lnSpc>
                <a:spcPct val="100000"/>
              </a:lnSpc>
              <a:buNone/>
            </a:pPr>
            <a:endParaRPr lang="en-JP"/>
          </a:p>
          <a:p>
            <a:pPr marL="0" indent="0">
              <a:lnSpc>
                <a:spcPct val="100000"/>
              </a:lnSpc>
              <a:buNone/>
            </a:pPr>
            <a:endParaRPr lang="en-JP"/>
          </a:p>
          <a:p>
            <a:pPr marL="0" indent="0">
              <a:lnSpc>
                <a:spcPct val="100000"/>
              </a:lnSpc>
              <a:buNone/>
            </a:pPr>
            <a:endParaRPr lang="en-JP"/>
          </a:p>
          <a:p>
            <a:pPr marL="0" indent="0">
              <a:lnSpc>
                <a:spcPct val="100000"/>
              </a:lnSpc>
              <a:buNone/>
            </a:pPr>
            <a:r>
              <a:rPr lang="en-JP"/>
              <a:t>一つ一つの長方形が車を，色は積み地の種類を表す．</a:t>
            </a:r>
          </a:p>
          <a:p>
            <a:pPr marL="0" indent="0">
              <a:lnSpc>
                <a:spcPct val="100000"/>
              </a:lnSpc>
              <a:buNone/>
            </a:pPr>
            <a:r>
              <a:rPr lang="en-JP"/>
              <a:t>黒は障害物，グレーはランプを表す．</a:t>
            </a:r>
          </a:p>
        </p:txBody>
      </p:sp>
      <p:sp>
        <p:nvSpPr>
          <p:cNvPr id="4" name="Slide Number Placeholder 3">
            <a:extLst>
              <a:ext uri="{FF2B5EF4-FFF2-40B4-BE49-F238E27FC236}">
                <a16:creationId xmlns:a16="http://schemas.microsoft.com/office/drawing/2014/main" id="{8643FA90-C072-FD47-B28D-6DA34E77D5C0}"/>
              </a:ext>
            </a:extLst>
          </p:cNvPr>
          <p:cNvSpPr>
            <a:spLocks noGrp="1"/>
          </p:cNvSpPr>
          <p:nvPr>
            <p:ph type="sldNum" sz="quarter" idx="12"/>
          </p:nvPr>
        </p:nvSpPr>
        <p:spPr/>
        <p:txBody>
          <a:bodyPr/>
          <a:lstStyle/>
          <a:p>
            <a:fld id="{CCF3E294-EB10-834B-8B5B-5C78A6A1F52A}" type="slidenum">
              <a:rPr lang="en-JP"/>
              <a:t>10</a:t>
            </a:fld>
            <a:endParaRPr lang="en-JP"/>
          </a:p>
        </p:txBody>
      </p:sp>
      <p:pic>
        <p:nvPicPr>
          <p:cNvPr id="6" name="Picture 5">
            <a:extLst>
              <a:ext uri="{FF2B5EF4-FFF2-40B4-BE49-F238E27FC236}">
                <a16:creationId xmlns:a16="http://schemas.microsoft.com/office/drawing/2014/main" id="{4404DD2C-1A4B-CD4F-85F8-D6E7E74685B8}"/>
              </a:ext>
            </a:extLst>
          </p:cNvPr>
          <p:cNvPicPr>
            <a:picLocks noChangeAspect="1"/>
          </p:cNvPicPr>
          <p:nvPr/>
        </p:nvPicPr>
        <p:blipFill>
          <a:blip r:embed="rId2"/>
          <a:stretch>
            <a:fillRect/>
          </a:stretch>
        </p:blipFill>
        <p:spPr>
          <a:xfrm rot="16200000">
            <a:off x="5039754" y="-1165267"/>
            <a:ext cx="2112492" cy="9976930"/>
          </a:xfrm>
          <a:prstGeom prst="rect">
            <a:avLst/>
          </a:prstGeom>
        </p:spPr>
      </p:pic>
    </p:spTree>
    <p:extLst>
      <p:ext uri="{BB962C8B-B14F-4D97-AF65-F5344CB8AC3E}">
        <p14:creationId xmlns:p14="http://schemas.microsoft.com/office/powerpoint/2010/main" val="882239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4F1238-896F-F84C-A1A4-BE8D534EB87B}"/>
              </a:ext>
            </a:extLst>
          </p:cNvPr>
          <p:cNvSpPr>
            <a:spLocks noGrp="1"/>
          </p:cNvSpPr>
          <p:nvPr>
            <p:ph idx="1"/>
          </p:nvPr>
        </p:nvSpPr>
        <p:spPr>
          <a:xfrm>
            <a:off x="838200" y="775504"/>
            <a:ext cx="10515600" cy="5401459"/>
          </a:xfrm>
        </p:spPr>
        <p:txBody>
          <a:bodyPr>
            <a:normAutofit/>
          </a:bodyPr>
          <a:lstStyle/>
          <a:p>
            <a:pPr marL="514350" indent="-514350">
              <a:lnSpc>
                <a:spcPct val="150000"/>
              </a:lnSpc>
              <a:buFont typeface="+mj-lt"/>
              <a:buAutoNum type="arabicPeriod"/>
            </a:pPr>
            <a:r>
              <a:rPr lang="en-JP">
                <a:solidFill>
                  <a:schemeClr val="tx1">
                    <a:lumMod val="50000"/>
                    <a:lumOff val="50000"/>
                  </a:schemeClr>
                </a:solidFill>
              </a:rPr>
              <a:t>研究背景</a:t>
            </a:r>
          </a:p>
          <a:p>
            <a:pPr marL="514350" indent="-514350">
              <a:lnSpc>
                <a:spcPct val="150000"/>
              </a:lnSpc>
              <a:buFont typeface="+mj-lt"/>
              <a:buAutoNum type="arabicPeriod"/>
            </a:pPr>
            <a:r>
              <a:rPr lang="en-JP">
                <a:solidFill>
                  <a:schemeClr val="tx1">
                    <a:lumMod val="50000"/>
                    <a:lumOff val="50000"/>
                  </a:schemeClr>
                </a:solidFill>
              </a:rPr>
              <a:t>問題定義</a:t>
            </a:r>
          </a:p>
          <a:p>
            <a:pPr marL="514350" indent="-514350">
              <a:lnSpc>
                <a:spcPct val="150000"/>
              </a:lnSpc>
              <a:buFont typeface="+mj-lt"/>
              <a:buAutoNum type="arabicPeriod"/>
            </a:pPr>
            <a:r>
              <a:rPr lang="en-JP" b="1"/>
              <a:t>定式化と提案手法</a:t>
            </a:r>
          </a:p>
          <a:p>
            <a:pPr marL="514350" indent="-514350">
              <a:lnSpc>
                <a:spcPct val="150000"/>
              </a:lnSpc>
              <a:buFont typeface="+mj-lt"/>
              <a:buAutoNum type="arabicPeriod"/>
            </a:pPr>
            <a:r>
              <a:rPr lang="en-JP">
                <a:solidFill>
                  <a:schemeClr val="tx1">
                    <a:lumMod val="50000"/>
                    <a:lumOff val="50000"/>
                  </a:schemeClr>
                </a:solidFill>
              </a:rPr>
              <a:t>結果</a:t>
            </a:r>
          </a:p>
          <a:p>
            <a:pPr marL="514350" indent="-514350">
              <a:lnSpc>
                <a:spcPct val="150000"/>
              </a:lnSpc>
              <a:buFont typeface="+mj-lt"/>
              <a:buAutoNum type="arabicPeriod"/>
            </a:pPr>
            <a:r>
              <a:rPr lang="en-JP">
                <a:solidFill>
                  <a:schemeClr val="tx1">
                    <a:lumMod val="50000"/>
                    <a:lumOff val="50000"/>
                  </a:schemeClr>
                </a:solidFill>
              </a:rPr>
              <a:t>まとめ</a:t>
            </a:r>
          </a:p>
        </p:txBody>
      </p:sp>
      <p:sp>
        <p:nvSpPr>
          <p:cNvPr id="4" name="Slide Number Placeholder 3">
            <a:extLst>
              <a:ext uri="{FF2B5EF4-FFF2-40B4-BE49-F238E27FC236}">
                <a16:creationId xmlns:a16="http://schemas.microsoft.com/office/drawing/2014/main" id="{0E16DC64-D41E-4048-97FE-E8AA7C3BF29B}"/>
              </a:ext>
            </a:extLst>
          </p:cNvPr>
          <p:cNvSpPr>
            <a:spLocks noGrp="1"/>
          </p:cNvSpPr>
          <p:nvPr>
            <p:ph type="sldNum" sz="quarter" idx="12"/>
          </p:nvPr>
        </p:nvSpPr>
        <p:spPr/>
        <p:txBody>
          <a:bodyPr/>
          <a:lstStyle/>
          <a:p>
            <a:fld id="{CCF3E294-EB10-834B-8B5B-5C78A6A1F52A}" type="slidenum">
              <a:rPr lang="en-JP"/>
              <a:t>11</a:t>
            </a:fld>
            <a:endParaRPr lang="en-JP"/>
          </a:p>
        </p:txBody>
      </p:sp>
    </p:spTree>
    <p:extLst>
      <p:ext uri="{BB962C8B-B14F-4D97-AF65-F5344CB8AC3E}">
        <p14:creationId xmlns:p14="http://schemas.microsoft.com/office/powerpoint/2010/main" val="1625653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14994D9-373D-384B-96C1-5FE2154E1FAA}"/>
              </a:ext>
            </a:extLst>
          </p:cNvPr>
          <p:cNvSpPr>
            <a:spLocks noGrp="1"/>
          </p:cNvSpPr>
          <p:nvPr>
            <p:ph type="sldNum" sz="quarter" idx="12"/>
          </p:nvPr>
        </p:nvSpPr>
        <p:spPr/>
        <p:txBody>
          <a:bodyPr/>
          <a:lstStyle/>
          <a:p>
            <a:fld id="{CCF3E294-EB10-834B-8B5B-5C78A6A1F52A}" type="slidenum">
              <a:rPr lang="en-JP"/>
              <a:t>12</a:t>
            </a:fld>
            <a:endParaRPr lang="en-JP"/>
          </a:p>
        </p:txBody>
      </p:sp>
      <mc:AlternateContent xmlns:mc="http://schemas.openxmlformats.org/markup-compatibility/2006">
        <mc:Choice xmlns:a14="http://schemas.microsoft.com/office/drawing/2010/main" Requires="a14">
          <p:sp>
            <p:nvSpPr>
              <p:cNvPr id="5" name="Content Placeholder 2">
                <a:extLst>
                  <a:ext uri="{FF2B5EF4-FFF2-40B4-BE49-F238E27FC236}">
                    <a16:creationId xmlns:a16="http://schemas.microsoft.com/office/drawing/2014/main" id="{1F18528F-157D-B04F-979D-DC0320A76092}"/>
                  </a:ext>
                </a:extLst>
              </p:cNvPr>
              <p:cNvSpPr txBox="1">
                <a:spLocks/>
              </p:cNvSpPr>
              <p:nvPr/>
            </p:nvSpPr>
            <p:spPr>
              <a:xfrm>
                <a:off x="838200" y="1949782"/>
                <a:ext cx="9813966" cy="3509323"/>
              </a:xfrm>
              <a:prstGeom prst="rect">
                <a:avLst/>
              </a:prstGeom>
              <a:solidFill>
                <a:schemeClr val="accent5">
                  <a:lumMod val="20000"/>
                  <a:lumOff val="80000"/>
                </a:schemeClr>
              </a:solidFill>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JP" b="1"/>
                  <a:t>長方形詰込み問題</a:t>
                </a:r>
              </a:p>
              <a:p>
                <a:pPr marL="0" indent="0">
                  <a:lnSpc>
                    <a:spcPct val="100000"/>
                  </a:lnSpc>
                  <a:buNone/>
                </a:pPr>
                <a:r>
                  <a:rPr lang="en-JP" sz="2400"/>
                  <a:t>母材（幅</a:t>
                </a:r>
                <a14:m>
                  <m:oMath xmlns:m="http://schemas.openxmlformats.org/officeDocument/2006/math">
                    <m:r>
                      <a:rPr lang="en-US" sz="2400" b="0" i="1">
                        <a:latin typeface="Cambria Math" panose="02040503050406030204" pitchFamily="18" charset="0"/>
                      </a:rPr>
                      <m:t>𝑊</m:t>
                    </m:r>
                    <m:r>
                      <a:rPr lang="en-US" sz="2400" i="1">
                        <a:latin typeface="Cambria Math" panose="02040503050406030204" pitchFamily="18" charset="0"/>
                      </a:rPr>
                      <m:t> </m:t>
                    </m:r>
                    <m:r>
                      <a:rPr lang="en-US" sz="2400" b="0" i="0">
                        <a:latin typeface="Cambria Math" panose="02040503050406030204" pitchFamily="18" charset="0"/>
                      </a:rPr>
                      <m:t>, </m:t>
                    </m:r>
                  </m:oMath>
                </a14:m>
                <a:r>
                  <a:rPr lang="en-JP" sz="2400"/>
                  <a:t>高さ</a:t>
                </a:r>
                <a:r>
                  <a:rPr lang="en-US" sz="2400"/>
                  <a:t> </a:t>
                </a:r>
                <a14:m>
                  <m:oMath xmlns:m="http://schemas.openxmlformats.org/officeDocument/2006/math">
                    <m:r>
                      <a:rPr lang="en-US" sz="2400" b="0" i="1">
                        <a:latin typeface="Cambria Math" panose="02040503050406030204" pitchFamily="18" charset="0"/>
                      </a:rPr>
                      <m:t>𝐻</m:t>
                    </m:r>
                  </m:oMath>
                </a14:m>
                <a:r>
                  <a:rPr lang="en-JP" sz="2400"/>
                  <a:t>）と長方形の集合</a:t>
                </a:r>
                <a14:m>
                  <m:oMath xmlns:m="http://schemas.openxmlformats.org/officeDocument/2006/math">
                    <m:r>
                      <a:rPr lang="en-US" sz="2400" b="0" i="1">
                        <a:latin typeface="Cambria Math" panose="02040503050406030204" pitchFamily="18" charset="0"/>
                      </a:rPr>
                      <m:t>𝐼</m:t>
                    </m:r>
                    <m:r>
                      <a:rPr lang="en-US" sz="2400" b="0" i="1">
                        <a:latin typeface="Cambria Math" panose="02040503050406030204" pitchFamily="18" charset="0"/>
                      </a:rPr>
                      <m:t>={1,2,…,</m:t>
                    </m:r>
                    <m:r>
                      <a:rPr lang="en-US" sz="2400" b="0" i="1">
                        <a:latin typeface="Cambria Math" panose="02040503050406030204" pitchFamily="18" charset="0"/>
                      </a:rPr>
                      <m:t>𝑛</m:t>
                    </m:r>
                    <m:r>
                      <a:rPr lang="en-US" sz="2400" b="0" i="1">
                        <a:latin typeface="Cambria Math" panose="02040503050406030204" pitchFamily="18" charset="0"/>
                      </a:rPr>
                      <m:t>}</m:t>
                    </m:r>
                  </m:oMath>
                </a14:m>
                <a:r>
                  <a:rPr lang="en-JP" sz="2400"/>
                  <a:t>に対する幅と高さ</a:t>
                </a:r>
                <a14:m>
                  <m:oMath xmlns:m="http://schemas.openxmlformats.org/officeDocument/2006/math">
                    <m:sSub>
                      <m:sSubPr>
                        <m:ctrlPr>
                          <a:rPr lang="en-US" sz="2400" b="0" i="1">
                            <a:latin typeface="Cambria Math" panose="02040503050406030204" pitchFamily="18" charset="0"/>
                          </a:rPr>
                        </m:ctrlPr>
                      </m:sSubPr>
                      <m:e>
                        <m:r>
                          <a:rPr lang="en-US" sz="2400" b="0" i="1">
                            <a:latin typeface="Cambria Math" panose="02040503050406030204" pitchFamily="18" charset="0"/>
                          </a:rPr>
                          <m:t>𝑤</m:t>
                        </m:r>
                      </m:e>
                      <m:sub>
                        <m:r>
                          <a:rPr lang="en-US" sz="2400" b="0" i="1">
                            <a:latin typeface="Cambria Math" panose="02040503050406030204" pitchFamily="18" charset="0"/>
                          </a:rPr>
                          <m:t>𝑖</m:t>
                        </m:r>
                      </m:sub>
                    </m:sSub>
                    <m:r>
                      <a:rPr lang="en-US" sz="2400" b="0" i="1">
                        <a:latin typeface="Cambria Math" panose="02040503050406030204" pitchFamily="18" charset="0"/>
                      </a:rPr>
                      <m:t>,</m:t>
                    </m:r>
                    <m:sSub>
                      <m:sSubPr>
                        <m:ctrlPr>
                          <a:rPr lang="en-US" sz="2400" b="0" i="1">
                            <a:latin typeface="Cambria Math" panose="02040503050406030204" pitchFamily="18" charset="0"/>
                          </a:rPr>
                        </m:ctrlPr>
                      </m:sSubPr>
                      <m:e>
                        <m:r>
                          <a:rPr lang="en-US" sz="2400" b="0" i="1">
                            <a:latin typeface="Cambria Math" panose="02040503050406030204" pitchFamily="18" charset="0"/>
                          </a:rPr>
                          <m:t>h</m:t>
                        </m:r>
                      </m:e>
                      <m:sub>
                        <m:r>
                          <a:rPr lang="en-US" sz="2400" b="0" i="1">
                            <a:latin typeface="Cambria Math" panose="02040503050406030204" pitchFamily="18" charset="0"/>
                          </a:rPr>
                          <m:t>𝑖</m:t>
                        </m:r>
                      </m:sub>
                    </m:sSub>
                    <m:r>
                      <a:rPr lang="en-US" sz="2400" b="0" i="1">
                        <a:latin typeface="Cambria Math" panose="02040503050406030204" pitchFamily="18" charset="0"/>
                      </a:rPr>
                      <m:t> (</m:t>
                    </m:r>
                    <m:r>
                      <a:rPr lang="en-US" sz="2400" b="0" i="1">
                        <a:latin typeface="Cambria Math" panose="02040503050406030204" pitchFamily="18" charset="0"/>
                      </a:rPr>
                      <m:t>𝑖</m:t>
                    </m:r>
                    <m:r>
                      <a:rPr lang="en-US" sz="2400" b="0" i="1">
                        <a:latin typeface="Cambria Math" panose="02040503050406030204" pitchFamily="18" charset="0"/>
                      </a:rPr>
                      <m:t> ∈ </m:t>
                    </m:r>
                    <m:r>
                      <a:rPr lang="en-US" sz="2400" b="0" i="1">
                        <a:latin typeface="Cambria Math" panose="02040503050406030204" pitchFamily="18" charset="0"/>
                      </a:rPr>
                      <m:t>𝐼</m:t>
                    </m:r>
                    <m:r>
                      <a:rPr lang="en-US" sz="2400" b="0" i="1">
                        <a:latin typeface="Cambria Math" panose="02040503050406030204" pitchFamily="18" charset="0"/>
                      </a:rPr>
                      <m:t>)</m:t>
                    </m:r>
                  </m:oMath>
                </a14:m>
                <a:r>
                  <a:rPr lang="en-JP" sz="2400"/>
                  <a:t>が入力として与えられる．</a:t>
                </a:r>
              </a:p>
              <a:p>
                <a:pPr marL="0" indent="0">
                  <a:lnSpc>
                    <a:spcPct val="100000"/>
                  </a:lnSpc>
                  <a:buNone/>
                </a:pPr>
                <a:r>
                  <a:rPr lang="en-JP" sz="2400"/>
                  <a:t>各長方形の座標</a:t>
                </a:r>
                <a14:m>
                  <m:oMath xmlns:m="http://schemas.openxmlformats.org/officeDocument/2006/math">
                    <m:r>
                      <a:rPr lang="en-US" sz="240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r>
                      <a:rPr lang="en-US" sz="2400" i="1">
                        <a:latin typeface="Cambria Math" panose="02040503050406030204" pitchFamily="18" charset="0"/>
                      </a:rPr>
                      <m:t>) </m:t>
                    </m:r>
                  </m:oMath>
                </a14:m>
                <a:r>
                  <a:rPr lang="en-JP" sz="2400"/>
                  <a:t>を変数として扱う．</a:t>
                </a:r>
              </a:p>
              <a:p>
                <a:pPr marL="0" indent="0">
                  <a:lnSpc>
                    <a:spcPct val="100000"/>
                  </a:lnSpc>
                  <a:buFont typeface="Arial" panose="020B0604020202020204" pitchFamily="34" charset="0"/>
                  <a:buNone/>
                </a:pPr>
                <a:r>
                  <a:rPr lang="en-JP" sz="2400"/>
                  <a:t>以下の制約(a)(b)を満たすように，長方形を母材に詰め込む．</a:t>
                </a:r>
              </a:p>
            </p:txBody>
          </p:sp>
        </mc:Choice>
        <mc:Fallback>
          <p:sp>
            <p:nvSpPr>
              <p:cNvPr id="5" name="Content Placeholder 2">
                <a:extLst>
                  <a:ext uri="{FF2B5EF4-FFF2-40B4-BE49-F238E27FC236}">
                    <a16:creationId xmlns:a16="http://schemas.microsoft.com/office/drawing/2014/main" id="{1F18528F-157D-B04F-979D-DC0320A76092}"/>
                  </a:ext>
                </a:extLst>
              </p:cNvPr>
              <p:cNvSpPr txBox="1">
                <a:spLocks noRot="1" noChangeAspect="1" noMove="1" noResize="1" noEditPoints="1" noAdjustHandles="1" noChangeArrowheads="1" noChangeShapeType="1" noTextEdit="1"/>
              </p:cNvSpPr>
              <p:nvPr/>
            </p:nvSpPr>
            <p:spPr>
              <a:xfrm>
                <a:off x="838200" y="1949782"/>
                <a:ext cx="9813966" cy="3509323"/>
              </a:xfrm>
              <a:prstGeom prst="rect">
                <a:avLst/>
              </a:prstGeom>
              <a:blipFill>
                <a:blip r:embed="rId2"/>
                <a:stretch>
                  <a:fillRect l="-1294" t="-2518"/>
                </a:stretch>
              </a:blipFill>
              <a:ln>
                <a:noFill/>
              </a:ln>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9728841-6FC3-5F41-AB1D-B862CADF9FF6}"/>
                  </a:ext>
                </a:extLst>
              </p:cNvPr>
              <p:cNvSpPr txBox="1"/>
              <p:nvPr/>
            </p:nvSpPr>
            <p:spPr>
              <a:xfrm>
                <a:off x="838200" y="4459054"/>
                <a:ext cx="8583386" cy="830997"/>
              </a:xfrm>
              <a:prstGeom prst="rect">
                <a:avLst/>
              </a:prstGeom>
              <a:noFill/>
            </p:spPr>
            <p:txBody>
              <a:bodyPr wrap="square" rtlCol="0">
                <a:spAutoFit/>
              </a:bodyPr>
              <a:lstStyle/>
              <a:p>
                <a:r>
                  <a:rPr lang="ja-JP" altLang="en-US" sz="2400"/>
                  <a:t>　</a:t>
                </a:r>
                <a:r>
                  <a:rPr lang="en-JP" sz="2400"/>
                  <a:t>制約(a): 長方形</a:t>
                </a:r>
                <a:r>
                  <a:rPr lang="en-US" sz="2400"/>
                  <a:t> </a:t>
                </a:r>
                <a14:m>
                  <m:oMath xmlns:m="http://schemas.openxmlformats.org/officeDocument/2006/math">
                    <m:r>
                      <a:rPr lang="en-US" sz="2400" b="0" i="1">
                        <a:latin typeface="Cambria Math" panose="02040503050406030204" pitchFamily="18" charset="0"/>
                      </a:rPr>
                      <m:t>𝑖</m:t>
                    </m:r>
                    <m:r>
                      <a:rPr lang="en-US" sz="2400" b="0" i="1">
                        <a:latin typeface="Cambria Math" panose="02040503050406030204" pitchFamily="18" charset="0"/>
                      </a:rPr>
                      <m:t> </m:t>
                    </m:r>
                  </m:oMath>
                </a14:m>
                <a:r>
                  <a:rPr lang="en-JP" sz="2400"/>
                  <a:t>は母材上に設置される</a:t>
                </a:r>
              </a:p>
              <a:p>
                <a:r>
                  <a:rPr lang="ja-JP" altLang="en-US" sz="2400"/>
                  <a:t>　</a:t>
                </a:r>
                <a:r>
                  <a:rPr lang="en-JP" sz="2400"/>
                  <a:t>制約(b): どの2つの長方形も互いに重ならない</a:t>
                </a:r>
              </a:p>
            </p:txBody>
          </p:sp>
        </mc:Choice>
        <mc:Fallback xmlns="">
          <p:sp>
            <p:nvSpPr>
              <p:cNvPr id="8" name="TextBox 7">
                <a:extLst>
                  <a:ext uri="{FF2B5EF4-FFF2-40B4-BE49-F238E27FC236}">
                    <a16:creationId xmlns:a16="http://schemas.microsoft.com/office/drawing/2014/main" id="{49728841-6FC3-5F41-AB1D-B862CADF9FF6}"/>
                  </a:ext>
                </a:extLst>
              </p:cNvPr>
              <p:cNvSpPr txBox="1">
                <a:spLocks noRot="1" noChangeAspect="1" noMove="1" noResize="1" noEditPoints="1" noAdjustHandles="1" noChangeArrowheads="1" noChangeShapeType="1" noTextEdit="1"/>
              </p:cNvSpPr>
              <p:nvPr/>
            </p:nvSpPr>
            <p:spPr>
              <a:xfrm>
                <a:off x="838200" y="4459054"/>
                <a:ext cx="8583386" cy="830997"/>
              </a:xfrm>
              <a:prstGeom prst="rect">
                <a:avLst/>
              </a:prstGeom>
              <a:blipFill>
                <a:blip r:embed="rId3"/>
                <a:stretch>
                  <a:fillRect t="-7463" b="-14925"/>
                </a:stretch>
              </a:blipFill>
            </p:spPr>
            <p:txBody>
              <a:bodyPr/>
              <a:lstStyle/>
              <a:p>
                <a:r>
                  <a:rPr lang="en-JP">
                    <a:noFill/>
                  </a:rPr>
                  <a:t> </a:t>
                </a:r>
              </a:p>
            </p:txBody>
          </p:sp>
        </mc:Fallback>
      </mc:AlternateContent>
      <p:sp>
        <p:nvSpPr>
          <p:cNvPr id="7" name="TextBox 6">
            <a:extLst>
              <a:ext uri="{FF2B5EF4-FFF2-40B4-BE49-F238E27FC236}">
                <a16:creationId xmlns:a16="http://schemas.microsoft.com/office/drawing/2014/main" id="{95FF1559-C85D-104A-80A4-73CC608CFECF}"/>
              </a:ext>
            </a:extLst>
          </p:cNvPr>
          <p:cNvSpPr txBox="1"/>
          <p:nvPr/>
        </p:nvSpPr>
        <p:spPr>
          <a:xfrm>
            <a:off x="838200" y="723497"/>
            <a:ext cx="10366612" cy="954107"/>
          </a:xfrm>
          <a:prstGeom prst="rect">
            <a:avLst/>
          </a:prstGeom>
          <a:noFill/>
        </p:spPr>
        <p:txBody>
          <a:bodyPr wrap="square" rtlCol="0">
            <a:spAutoFit/>
          </a:bodyPr>
          <a:lstStyle/>
          <a:p>
            <a:r>
              <a:rPr lang="en-JP" sz="2800"/>
              <a:t>シミュレーション作業は，車の幅と長さを用いて長方形に近似することで，</a:t>
            </a:r>
            <a:r>
              <a:rPr lang="en-JP" sz="2800" b="1"/>
              <a:t>長方形詰込み問題</a:t>
            </a:r>
            <a:r>
              <a:rPr lang="en-JP" sz="2800"/>
              <a:t>として考えることができる．</a:t>
            </a:r>
          </a:p>
        </p:txBody>
      </p:sp>
    </p:spTree>
    <p:extLst>
      <p:ext uri="{BB962C8B-B14F-4D97-AF65-F5344CB8AC3E}">
        <p14:creationId xmlns:p14="http://schemas.microsoft.com/office/powerpoint/2010/main" val="3464117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925F7-EC35-B045-8AB1-8947D3C5CCE0}"/>
              </a:ext>
            </a:extLst>
          </p:cNvPr>
          <p:cNvSpPr>
            <a:spLocks noGrp="1"/>
          </p:cNvSpPr>
          <p:nvPr>
            <p:ph type="title"/>
          </p:nvPr>
        </p:nvSpPr>
        <p:spPr>
          <a:xfrm>
            <a:off x="838200" y="365125"/>
            <a:ext cx="10515600" cy="890469"/>
          </a:xfrm>
        </p:spPr>
        <p:txBody>
          <a:bodyPr/>
          <a:lstStyle/>
          <a:p>
            <a:r>
              <a:rPr lang="en-JP"/>
              <a:t>単純な長方形詰込み問題での問題点1</a:t>
            </a:r>
          </a:p>
        </p:txBody>
      </p:sp>
      <p:sp>
        <p:nvSpPr>
          <p:cNvPr id="3" name="Content Placeholder 2">
            <a:extLst>
              <a:ext uri="{FF2B5EF4-FFF2-40B4-BE49-F238E27FC236}">
                <a16:creationId xmlns:a16="http://schemas.microsoft.com/office/drawing/2014/main" id="{D9553706-2CC8-B542-A56D-5638DAEE2172}"/>
              </a:ext>
            </a:extLst>
          </p:cNvPr>
          <p:cNvSpPr>
            <a:spLocks noGrp="1"/>
          </p:cNvSpPr>
          <p:nvPr>
            <p:ph idx="1"/>
          </p:nvPr>
        </p:nvSpPr>
        <p:spPr>
          <a:xfrm>
            <a:off x="838199" y="1473958"/>
            <a:ext cx="6968320" cy="2593075"/>
          </a:xfrm>
        </p:spPr>
        <p:txBody>
          <a:bodyPr>
            <a:normAutofit/>
          </a:bodyPr>
          <a:lstStyle/>
          <a:p>
            <a:pPr marL="0" indent="0">
              <a:lnSpc>
                <a:spcPct val="100000"/>
              </a:lnSpc>
              <a:buNone/>
            </a:pPr>
            <a:r>
              <a:rPr lang="en-JP"/>
              <a:t>ex. 航路: LP1, LP2, LP3, DP1, DP2, DP3</a:t>
            </a:r>
          </a:p>
          <a:p>
            <a:pPr marL="0" indent="0">
              <a:lnSpc>
                <a:spcPct val="100000"/>
              </a:lnSpc>
              <a:buNone/>
            </a:pPr>
            <a:r>
              <a:rPr lang="ja-JP" altLang="en-US"/>
              <a:t>　　</a:t>
            </a:r>
            <a:r>
              <a:rPr lang="en-JP" sz="2600"/>
              <a:t>以下の貨物グループが存在．</a:t>
            </a:r>
            <a:endParaRPr lang="en-US" sz="2600"/>
          </a:p>
          <a:p>
            <a:pPr marL="457200" lvl="1" indent="0">
              <a:lnSpc>
                <a:spcPct val="110000"/>
              </a:lnSpc>
              <a:buNone/>
            </a:pPr>
            <a:r>
              <a:rPr lang="ja-JP" altLang="en-US"/>
              <a:t>　</a:t>
            </a:r>
            <a:r>
              <a:rPr lang="en-US" sz="2500"/>
              <a:t>グループ </a:t>
            </a:r>
            <a:r>
              <a:rPr lang="en-US" altLang="ja-JP" sz="2500">
                <a:ea typeface="Hiragino Kaku Gothic Pro W3" panose="020B0300000000000000" pitchFamily="34" charset="-128"/>
              </a:rPr>
              <a:t>A:</a:t>
            </a:r>
            <a:r>
              <a:rPr lang="en-US" altLang="ja-JP" sz="2500"/>
              <a:t> LP1 -&gt; DP3</a:t>
            </a:r>
          </a:p>
          <a:p>
            <a:pPr marL="457200" lvl="1" indent="0">
              <a:lnSpc>
                <a:spcPct val="110000"/>
              </a:lnSpc>
              <a:buNone/>
            </a:pPr>
            <a:r>
              <a:rPr lang="ja-JP" altLang="en-US" sz="2500"/>
              <a:t>　</a:t>
            </a:r>
            <a:r>
              <a:rPr lang="en-US" sz="2500"/>
              <a:t>グループ </a:t>
            </a:r>
            <a:r>
              <a:rPr lang="en-US" altLang="ja-JP" sz="2500">
                <a:ea typeface="Hiragino Kaku Gothic Pro W3" panose="020B0300000000000000" pitchFamily="34" charset="-128"/>
              </a:rPr>
              <a:t>B</a:t>
            </a:r>
            <a:r>
              <a:rPr lang="en-US" altLang="ja-JP" sz="2500"/>
              <a:t>: LP2 -&gt; DP1</a:t>
            </a:r>
          </a:p>
          <a:p>
            <a:pPr marL="457200" lvl="1" indent="0">
              <a:lnSpc>
                <a:spcPct val="110000"/>
              </a:lnSpc>
              <a:buNone/>
            </a:pPr>
            <a:r>
              <a:rPr lang="ja-JP" altLang="en-US" sz="2500"/>
              <a:t>　</a:t>
            </a:r>
            <a:r>
              <a:rPr lang="en-US" sz="2500"/>
              <a:t>グループ </a:t>
            </a:r>
            <a:r>
              <a:rPr lang="en-US" altLang="ja-JP" sz="2500">
                <a:ea typeface="Hiragino Kaku Gothic Pro W3" panose="020B0300000000000000" pitchFamily="34" charset="-128"/>
              </a:rPr>
              <a:t>C</a:t>
            </a:r>
            <a:r>
              <a:rPr lang="en-US" altLang="ja-JP" sz="2500"/>
              <a:t>: LP3 -&gt; DP2</a:t>
            </a:r>
          </a:p>
        </p:txBody>
      </p:sp>
      <p:sp>
        <p:nvSpPr>
          <p:cNvPr id="4" name="Slide Number Placeholder 3">
            <a:extLst>
              <a:ext uri="{FF2B5EF4-FFF2-40B4-BE49-F238E27FC236}">
                <a16:creationId xmlns:a16="http://schemas.microsoft.com/office/drawing/2014/main" id="{D3A962A5-5085-974B-A91B-BEE0E24BC417}"/>
              </a:ext>
            </a:extLst>
          </p:cNvPr>
          <p:cNvSpPr>
            <a:spLocks noGrp="1"/>
          </p:cNvSpPr>
          <p:nvPr>
            <p:ph type="sldNum" sz="quarter" idx="12"/>
          </p:nvPr>
        </p:nvSpPr>
        <p:spPr/>
        <p:txBody>
          <a:bodyPr/>
          <a:lstStyle/>
          <a:p>
            <a:fld id="{CCF3E294-EB10-834B-8B5B-5C78A6A1F52A}" type="slidenum">
              <a:rPr lang="en-JP"/>
              <a:t>13</a:t>
            </a:fld>
            <a:endParaRPr lang="en-JP"/>
          </a:p>
        </p:txBody>
      </p:sp>
      <p:sp>
        <p:nvSpPr>
          <p:cNvPr id="6" name="TextBox 5">
            <a:extLst>
              <a:ext uri="{FF2B5EF4-FFF2-40B4-BE49-F238E27FC236}">
                <a16:creationId xmlns:a16="http://schemas.microsoft.com/office/drawing/2014/main" id="{15D1BE5E-D480-C940-8263-72A0898F6B48}"/>
              </a:ext>
            </a:extLst>
          </p:cNvPr>
          <p:cNvSpPr txBox="1"/>
          <p:nvPr/>
        </p:nvSpPr>
        <p:spPr>
          <a:xfrm>
            <a:off x="1091820" y="4314167"/>
            <a:ext cx="6968320" cy="2092881"/>
          </a:xfrm>
          <a:prstGeom prst="rect">
            <a:avLst/>
          </a:prstGeom>
          <a:noFill/>
        </p:spPr>
        <p:txBody>
          <a:bodyPr wrap="square" rtlCol="0">
            <a:spAutoFit/>
          </a:bodyPr>
          <a:lstStyle/>
          <a:p>
            <a:r>
              <a:rPr lang="en-JP" sz="2600"/>
              <a:t>基本的に先に積む車を奥に乗せたい．</a:t>
            </a:r>
          </a:p>
          <a:p>
            <a:r>
              <a:rPr lang="en-JP" sz="2600"/>
              <a:t>→右図のように詰め込む．</a:t>
            </a:r>
          </a:p>
          <a:p>
            <a:endParaRPr lang="en-JP" sz="2600"/>
          </a:p>
          <a:p>
            <a:r>
              <a:rPr lang="en-JP" sz="2600"/>
              <a:t>しかし，DP1の瞬間を考えると，</a:t>
            </a:r>
          </a:p>
          <a:p>
            <a:r>
              <a:rPr lang="en-JP" sz="2600"/>
              <a:t>グループBを取り出したいがCが邪魔になる．</a:t>
            </a:r>
          </a:p>
        </p:txBody>
      </p:sp>
      <p:sp>
        <p:nvSpPr>
          <p:cNvPr id="7" name="Rectangle 6">
            <a:extLst>
              <a:ext uri="{FF2B5EF4-FFF2-40B4-BE49-F238E27FC236}">
                <a16:creationId xmlns:a16="http://schemas.microsoft.com/office/drawing/2014/main" id="{2A6D4CF7-653F-9348-B648-A3CFEB8741B6}"/>
              </a:ext>
            </a:extLst>
          </p:cNvPr>
          <p:cNvSpPr/>
          <p:nvPr/>
        </p:nvSpPr>
        <p:spPr>
          <a:xfrm>
            <a:off x="8269406" y="2524834"/>
            <a:ext cx="2279177" cy="342054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8" name="Rectangle 7">
            <a:extLst>
              <a:ext uri="{FF2B5EF4-FFF2-40B4-BE49-F238E27FC236}">
                <a16:creationId xmlns:a16="http://schemas.microsoft.com/office/drawing/2014/main" id="{B2CE1ED1-3691-F345-99EB-738D9439440F}"/>
              </a:ext>
            </a:extLst>
          </p:cNvPr>
          <p:cNvSpPr/>
          <p:nvPr/>
        </p:nvSpPr>
        <p:spPr>
          <a:xfrm>
            <a:off x="8356411" y="4861860"/>
            <a:ext cx="2131325" cy="104066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a:solidFill>
                  <a:schemeClr val="tx1"/>
                </a:solidFill>
              </a:rPr>
              <a:t>グループA</a:t>
            </a:r>
          </a:p>
        </p:txBody>
      </p:sp>
      <p:sp>
        <p:nvSpPr>
          <p:cNvPr id="9" name="Rectangle 8">
            <a:extLst>
              <a:ext uri="{FF2B5EF4-FFF2-40B4-BE49-F238E27FC236}">
                <a16:creationId xmlns:a16="http://schemas.microsoft.com/office/drawing/2014/main" id="{A4334B42-90EE-F748-800C-9415F742D2AB}"/>
              </a:ext>
            </a:extLst>
          </p:cNvPr>
          <p:cNvSpPr/>
          <p:nvPr/>
        </p:nvSpPr>
        <p:spPr>
          <a:xfrm>
            <a:off x="8343330" y="4067033"/>
            <a:ext cx="2131325" cy="699511"/>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a:solidFill>
                  <a:schemeClr val="tx1"/>
                </a:solidFill>
              </a:rPr>
              <a:t>グループB</a:t>
            </a:r>
          </a:p>
        </p:txBody>
      </p:sp>
      <p:sp>
        <p:nvSpPr>
          <p:cNvPr id="10" name="Rectangle 9">
            <a:extLst>
              <a:ext uri="{FF2B5EF4-FFF2-40B4-BE49-F238E27FC236}">
                <a16:creationId xmlns:a16="http://schemas.microsoft.com/office/drawing/2014/main" id="{97E93A40-6838-6040-81A0-3F70E9B38BB1}"/>
              </a:ext>
            </a:extLst>
          </p:cNvPr>
          <p:cNvSpPr/>
          <p:nvPr/>
        </p:nvSpPr>
        <p:spPr>
          <a:xfrm>
            <a:off x="8343331" y="2632427"/>
            <a:ext cx="2131325" cy="133929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a:solidFill>
                  <a:schemeClr val="tx1"/>
                </a:solidFill>
              </a:rPr>
              <a:t>グループC</a:t>
            </a:r>
          </a:p>
        </p:txBody>
      </p:sp>
      <p:sp>
        <p:nvSpPr>
          <p:cNvPr id="12" name="Rectangle 11">
            <a:extLst>
              <a:ext uri="{FF2B5EF4-FFF2-40B4-BE49-F238E27FC236}">
                <a16:creationId xmlns:a16="http://schemas.microsoft.com/office/drawing/2014/main" id="{E936242F-4A36-914C-A124-11C8F30FD811}"/>
              </a:ext>
            </a:extLst>
          </p:cNvPr>
          <p:cNvSpPr/>
          <p:nvPr/>
        </p:nvSpPr>
        <p:spPr>
          <a:xfrm>
            <a:off x="8979087" y="2007016"/>
            <a:ext cx="859809" cy="464022"/>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a:solidFill>
                  <a:schemeClr val="tx1"/>
                </a:solidFill>
              </a:rPr>
              <a:t>入口</a:t>
            </a:r>
          </a:p>
        </p:txBody>
      </p:sp>
    </p:spTree>
    <p:extLst>
      <p:ext uri="{BB962C8B-B14F-4D97-AF65-F5344CB8AC3E}">
        <p14:creationId xmlns:p14="http://schemas.microsoft.com/office/powerpoint/2010/main" val="3811405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5E5EC5-F8ED-3144-BBDF-D6F0F503C8D1}"/>
              </a:ext>
            </a:extLst>
          </p:cNvPr>
          <p:cNvSpPr>
            <a:spLocks noGrp="1"/>
          </p:cNvSpPr>
          <p:nvPr>
            <p:ph idx="1"/>
          </p:nvPr>
        </p:nvSpPr>
        <p:spPr>
          <a:xfrm>
            <a:off x="838200" y="2460605"/>
            <a:ext cx="5257800" cy="3774957"/>
          </a:xfrm>
        </p:spPr>
        <p:txBody>
          <a:bodyPr/>
          <a:lstStyle/>
          <a:p>
            <a:pPr marL="0" indent="0">
              <a:lnSpc>
                <a:spcPct val="100000"/>
              </a:lnSpc>
              <a:buNone/>
            </a:pPr>
            <a:r>
              <a:rPr lang="en-JP"/>
              <a:t>物理的に駐車不可能な例</a:t>
            </a:r>
          </a:p>
          <a:p>
            <a:pPr marL="0" indent="0">
              <a:lnSpc>
                <a:spcPct val="100000"/>
              </a:lnSpc>
              <a:buNone/>
            </a:pPr>
            <a:endParaRPr lang="en-JP"/>
          </a:p>
          <a:p>
            <a:pPr marL="0" indent="0">
              <a:lnSpc>
                <a:spcPct val="100000"/>
              </a:lnSpc>
              <a:buNone/>
            </a:pPr>
            <a:r>
              <a:rPr lang="en-JP"/>
              <a:t>右図の駐車スペースでは，前方の障害物が邪魔で駐車できない.</a:t>
            </a:r>
          </a:p>
        </p:txBody>
      </p:sp>
      <p:sp>
        <p:nvSpPr>
          <p:cNvPr id="4" name="Slide Number Placeholder 3">
            <a:extLst>
              <a:ext uri="{FF2B5EF4-FFF2-40B4-BE49-F238E27FC236}">
                <a16:creationId xmlns:a16="http://schemas.microsoft.com/office/drawing/2014/main" id="{CCE687B1-F56A-4145-9A38-E9241BE4B1DC}"/>
              </a:ext>
            </a:extLst>
          </p:cNvPr>
          <p:cNvSpPr>
            <a:spLocks noGrp="1"/>
          </p:cNvSpPr>
          <p:nvPr>
            <p:ph type="sldNum" sz="quarter" idx="12"/>
          </p:nvPr>
        </p:nvSpPr>
        <p:spPr/>
        <p:txBody>
          <a:bodyPr/>
          <a:lstStyle/>
          <a:p>
            <a:fld id="{CCF3E294-EB10-834B-8B5B-5C78A6A1F52A}" type="slidenum">
              <a:rPr lang="en-JP"/>
              <a:t>14</a:t>
            </a:fld>
            <a:endParaRPr lang="en-JP"/>
          </a:p>
        </p:txBody>
      </p:sp>
      <p:sp>
        <p:nvSpPr>
          <p:cNvPr id="5" name="Title 1">
            <a:extLst>
              <a:ext uri="{FF2B5EF4-FFF2-40B4-BE49-F238E27FC236}">
                <a16:creationId xmlns:a16="http://schemas.microsoft.com/office/drawing/2014/main" id="{3617EEB8-9E4F-B845-B8EB-B45434C18F5B}"/>
              </a:ext>
            </a:extLst>
          </p:cNvPr>
          <p:cNvSpPr txBox="1">
            <a:spLocks/>
          </p:cNvSpPr>
          <p:nvPr/>
        </p:nvSpPr>
        <p:spPr>
          <a:xfrm>
            <a:off x="838200" y="365125"/>
            <a:ext cx="10515600" cy="8904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JP"/>
              <a:t>単純な長方形詰込み問題での問題点2</a:t>
            </a:r>
          </a:p>
        </p:txBody>
      </p:sp>
      <p:sp>
        <p:nvSpPr>
          <p:cNvPr id="7" name="Rectangle 6">
            <a:extLst>
              <a:ext uri="{FF2B5EF4-FFF2-40B4-BE49-F238E27FC236}">
                <a16:creationId xmlns:a16="http://schemas.microsoft.com/office/drawing/2014/main" id="{CBEF9A8D-3CF5-6044-BFCD-C9AD67800FC8}"/>
              </a:ext>
            </a:extLst>
          </p:cNvPr>
          <p:cNvSpPr/>
          <p:nvPr/>
        </p:nvSpPr>
        <p:spPr>
          <a:xfrm>
            <a:off x="6222568" y="2789794"/>
            <a:ext cx="2387243" cy="342892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JP"/>
          </a:p>
        </p:txBody>
      </p:sp>
      <p:sp>
        <p:nvSpPr>
          <p:cNvPr id="8" name="L-Shape 7">
            <a:extLst>
              <a:ext uri="{FF2B5EF4-FFF2-40B4-BE49-F238E27FC236}">
                <a16:creationId xmlns:a16="http://schemas.microsoft.com/office/drawing/2014/main" id="{4D5798A0-6CAC-2E42-9B46-27AB3CADD0BE}"/>
              </a:ext>
            </a:extLst>
          </p:cNvPr>
          <p:cNvSpPr/>
          <p:nvPr/>
        </p:nvSpPr>
        <p:spPr>
          <a:xfrm>
            <a:off x="6222568" y="4252613"/>
            <a:ext cx="2388032" cy="1956497"/>
          </a:xfrm>
          <a:prstGeom prst="corner">
            <a:avLst>
              <a:gd name="adj1" fmla="val 51545"/>
              <a:gd name="adj2" fmla="val 85807"/>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9" name="Rectangle 8">
            <a:extLst>
              <a:ext uri="{FF2B5EF4-FFF2-40B4-BE49-F238E27FC236}">
                <a16:creationId xmlns:a16="http://schemas.microsoft.com/office/drawing/2014/main" id="{6CCB7A49-43D1-0A4A-8168-74F8DFE3D7BE}"/>
              </a:ext>
            </a:extLst>
          </p:cNvPr>
          <p:cNvSpPr/>
          <p:nvPr/>
        </p:nvSpPr>
        <p:spPr>
          <a:xfrm>
            <a:off x="7985748" y="4236857"/>
            <a:ext cx="560625" cy="864950"/>
          </a:xfrm>
          <a:prstGeom prst="rect">
            <a:avLst/>
          </a:prstGeom>
          <a:solidFill>
            <a:schemeClr val="accent4"/>
          </a:solidFill>
          <a:ln w="31750">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0" name="Rectangle 9">
            <a:extLst>
              <a:ext uri="{FF2B5EF4-FFF2-40B4-BE49-F238E27FC236}">
                <a16:creationId xmlns:a16="http://schemas.microsoft.com/office/drawing/2014/main" id="{8AC333C9-A716-CB43-BDF4-FECF99B15D31}"/>
              </a:ext>
            </a:extLst>
          </p:cNvPr>
          <p:cNvSpPr/>
          <p:nvPr/>
        </p:nvSpPr>
        <p:spPr>
          <a:xfrm>
            <a:off x="8266061" y="3776621"/>
            <a:ext cx="343750" cy="33835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a:p>
        </p:txBody>
      </p:sp>
      <p:sp>
        <p:nvSpPr>
          <p:cNvPr id="12" name="Rectangle 11">
            <a:extLst>
              <a:ext uri="{FF2B5EF4-FFF2-40B4-BE49-F238E27FC236}">
                <a16:creationId xmlns:a16="http://schemas.microsoft.com/office/drawing/2014/main" id="{CEF96A74-67C4-2745-88F7-2FF1394CC5CC}"/>
              </a:ext>
            </a:extLst>
          </p:cNvPr>
          <p:cNvSpPr/>
          <p:nvPr/>
        </p:nvSpPr>
        <p:spPr>
          <a:xfrm>
            <a:off x="9557743" y="4348084"/>
            <a:ext cx="300942" cy="31251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a:p>
        </p:txBody>
      </p:sp>
      <p:sp>
        <p:nvSpPr>
          <p:cNvPr id="13" name="Rectangle 12">
            <a:extLst>
              <a:ext uri="{FF2B5EF4-FFF2-40B4-BE49-F238E27FC236}">
                <a16:creationId xmlns:a16="http://schemas.microsoft.com/office/drawing/2014/main" id="{496E07E8-159F-DE46-B55E-A1AF452099E6}"/>
              </a:ext>
            </a:extLst>
          </p:cNvPr>
          <p:cNvSpPr/>
          <p:nvPr/>
        </p:nvSpPr>
        <p:spPr>
          <a:xfrm>
            <a:off x="9566908" y="3752062"/>
            <a:ext cx="300942" cy="312516"/>
          </a:xfrm>
          <a:prstGeom prst="rect">
            <a:avLst/>
          </a:prstGeom>
          <a:solidFill>
            <a:schemeClr val="accent4"/>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a:p>
        </p:txBody>
      </p:sp>
      <p:sp>
        <p:nvSpPr>
          <p:cNvPr id="14" name="Rectangle 13">
            <a:extLst>
              <a:ext uri="{FF2B5EF4-FFF2-40B4-BE49-F238E27FC236}">
                <a16:creationId xmlns:a16="http://schemas.microsoft.com/office/drawing/2014/main" id="{F917FB0B-F785-2C41-A086-B4C7513BFC97}"/>
              </a:ext>
            </a:extLst>
          </p:cNvPr>
          <p:cNvSpPr/>
          <p:nvPr/>
        </p:nvSpPr>
        <p:spPr>
          <a:xfrm>
            <a:off x="9557743" y="3156040"/>
            <a:ext cx="300942" cy="312516"/>
          </a:xfrm>
          <a:prstGeom prst="rect">
            <a:avLst/>
          </a:prstGeom>
          <a:solidFill>
            <a:schemeClr val="accent5">
              <a:lumMod val="20000"/>
              <a:lumOff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a:p>
        </p:txBody>
      </p:sp>
      <p:sp>
        <p:nvSpPr>
          <p:cNvPr id="15" name="TextBox 14">
            <a:extLst>
              <a:ext uri="{FF2B5EF4-FFF2-40B4-BE49-F238E27FC236}">
                <a16:creationId xmlns:a16="http://schemas.microsoft.com/office/drawing/2014/main" id="{1E74EEFF-25CB-8A4E-8659-D9C32855DE8F}"/>
              </a:ext>
            </a:extLst>
          </p:cNvPr>
          <p:cNvSpPr txBox="1"/>
          <p:nvPr/>
        </p:nvSpPr>
        <p:spPr>
          <a:xfrm>
            <a:off x="10169834" y="3127632"/>
            <a:ext cx="1569660" cy="369332"/>
          </a:xfrm>
          <a:prstGeom prst="rect">
            <a:avLst/>
          </a:prstGeom>
          <a:noFill/>
        </p:spPr>
        <p:txBody>
          <a:bodyPr wrap="none" rtlCol="0">
            <a:spAutoFit/>
          </a:bodyPr>
          <a:lstStyle/>
          <a:p>
            <a:r>
              <a:rPr lang="en-JP"/>
              <a:t>配置済みの車</a:t>
            </a:r>
          </a:p>
        </p:txBody>
      </p:sp>
      <p:sp>
        <p:nvSpPr>
          <p:cNvPr id="16" name="TextBox 15">
            <a:extLst>
              <a:ext uri="{FF2B5EF4-FFF2-40B4-BE49-F238E27FC236}">
                <a16:creationId xmlns:a16="http://schemas.microsoft.com/office/drawing/2014/main" id="{CD99D024-21E9-DC41-AF7A-70931ADA1AA7}"/>
              </a:ext>
            </a:extLst>
          </p:cNvPr>
          <p:cNvSpPr txBox="1"/>
          <p:nvPr/>
        </p:nvSpPr>
        <p:spPr>
          <a:xfrm>
            <a:off x="10169834" y="3732672"/>
            <a:ext cx="1338828" cy="369332"/>
          </a:xfrm>
          <a:prstGeom prst="rect">
            <a:avLst/>
          </a:prstGeom>
          <a:noFill/>
        </p:spPr>
        <p:txBody>
          <a:bodyPr wrap="none" rtlCol="0">
            <a:spAutoFit/>
          </a:bodyPr>
          <a:lstStyle/>
          <a:p>
            <a:r>
              <a:rPr lang="en-JP"/>
              <a:t>配置する車</a:t>
            </a:r>
          </a:p>
        </p:txBody>
      </p:sp>
      <p:sp>
        <p:nvSpPr>
          <p:cNvPr id="17" name="TextBox 16">
            <a:extLst>
              <a:ext uri="{FF2B5EF4-FFF2-40B4-BE49-F238E27FC236}">
                <a16:creationId xmlns:a16="http://schemas.microsoft.com/office/drawing/2014/main" id="{2495AD2A-1469-DA44-8ED9-231ADD43E2E6}"/>
              </a:ext>
            </a:extLst>
          </p:cNvPr>
          <p:cNvSpPr txBox="1"/>
          <p:nvPr/>
        </p:nvSpPr>
        <p:spPr>
          <a:xfrm>
            <a:off x="10160675" y="4337712"/>
            <a:ext cx="2031325" cy="369332"/>
          </a:xfrm>
          <a:prstGeom prst="rect">
            <a:avLst/>
          </a:prstGeom>
          <a:noFill/>
        </p:spPr>
        <p:txBody>
          <a:bodyPr wrap="none" rtlCol="0">
            <a:spAutoFit/>
          </a:bodyPr>
          <a:lstStyle/>
          <a:p>
            <a:r>
              <a:rPr lang="en-JP"/>
              <a:t>障害物（柱など）</a:t>
            </a:r>
          </a:p>
        </p:txBody>
      </p:sp>
      <p:sp>
        <p:nvSpPr>
          <p:cNvPr id="19" name="Rectangle 18">
            <a:extLst>
              <a:ext uri="{FF2B5EF4-FFF2-40B4-BE49-F238E27FC236}">
                <a16:creationId xmlns:a16="http://schemas.microsoft.com/office/drawing/2014/main" id="{9B83C3FF-308A-3749-A590-C1053EC84904}"/>
              </a:ext>
            </a:extLst>
          </p:cNvPr>
          <p:cNvSpPr/>
          <p:nvPr/>
        </p:nvSpPr>
        <p:spPr>
          <a:xfrm>
            <a:off x="6986284" y="2291380"/>
            <a:ext cx="859809" cy="464022"/>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a:solidFill>
                  <a:schemeClr val="tx1"/>
                </a:solidFill>
              </a:rPr>
              <a:t>入口</a:t>
            </a:r>
          </a:p>
        </p:txBody>
      </p:sp>
      <p:cxnSp>
        <p:nvCxnSpPr>
          <p:cNvPr id="21" name="Elbow Connector 20">
            <a:extLst>
              <a:ext uri="{FF2B5EF4-FFF2-40B4-BE49-F238E27FC236}">
                <a16:creationId xmlns:a16="http://schemas.microsoft.com/office/drawing/2014/main" id="{DB7308A4-F894-7840-A78E-23567EDD35B9}"/>
              </a:ext>
            </a:extLst>
          </p:cNvPr>
          <p:cNvCxnSpPr>
            <a:cxnSpLocks/>
          </p:cNvCxnSpPr>
          <p:nvPr/>
        </p:nvCxnSpPr>
        <p:spPr>
          <a:xfrm rot="16200000" flipH="1">
            <a:off x="7257106" y="3050859"/>
            <a:ext cx="1062077" cy="746432"/>
          </a:xfrm>
          <a:prstGeom prst="bentConnector3">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6009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AB00B-1873-964A-B859-5126BD462CCE}"/>
              </a:ext>
            </a:extLst>
          </p:cNvPr>
          <p:cNvSpPr>
            <a:spLocks noGrp="1"/>
          </p:cNvSpPr>
          <p:nvPr>
            <p:ph type="title"/>
          </p:nvPr>
        </p:nvSpPr>
        <p:spPr/>
        <p:txBody>
          <a:bodyPr>
            <a:normAutofit/>
          </a:bodyPr>
          <a:lstStyle/>
          <a:p>
            <a:r>
              <a:rPr lang="en-JP" sz="4000"/>
              <a:t>3．定式化と提案手法 </a:t>
            </a:r>
          </a:p>
        </p:txBody>
      </p:sp>
      <p:graphicFrame>
        <p:nvGraphicFramePr>
          <p:cNvPr id="18" name="Content Placeholder 17">
            <a:extLst>
              <a:ext uri="{FF2B5EF4-FFF2-40B4-BE49-F238E27FC236}">
                <a16:creationId xmlns:a16="http://schemas.microsoft.com/office/drawing/2014/main" id="{DB7F3E9C-2B3D-6447-85F0-BBF21B740308}"/>
              </a:ext>
            </a:extLst>
          </p:cNvPr>
          <p:cNvGraphicFramePr>
            <a:graphicFrameLocks noGrp="1"/>
          </p:cNvGraphicFramePr>
          <p:nvPr>
            <p:ph idx="1"/>
            <p:extLst>
              <p:ext uri="{D42A27DB-BD31-4B8C-83A1-F6EECF244321}">
                <p14:modId xmlns:p14="http://schemas.microsoft.com/office/powerpoint/2010/main" val="3613108421"/>
              </p:ext>
            </p:extLst>
          </p:nvPr>
        </p:nvGraphicFramePr>
        <p:xfrm>
          <a:off x="943337" y="1932973"/>
          <a:ext cx="10515600" cy="40627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6E8F120B-2281-784B-8E47-73AF7D39439A}"/>
              </a:ext>
            </a:extLst>
          </p:cNvPr>
          <p:cNvSpPr>
            <a:spLocks noGrp="1"/>
          </p:cNvSpPr>
          <p:nvPr>
            <p:ph type="sldNum" sz="quarter" idx="12"/>
          </p:nvPr>
        </p:nvSpPr>
        <p:spPr/>
        <p:txBody>
          <a:bodyPr/>
          <a:lstStyle/>
          <a:p>
            <a:fld id="{A15909B6-B37A-2F40-8E50-BD3B90D17A7A}" type="slidenum">
              <a:rPr lang="en-JP"/>
              <a:t>15</a:t>
            </a:fld>
            <a:endParaRPr lang="en-JP"/>
          </a:p>
        </p:txBody>
      </p:sp>
      <p:sp>
        <p:nvSpPr>
          <p:cNvPr id="14" name="TextBox 13">
            <a:extLst>
              <a:ext uri="{FF2B5EF4-FFF2-40B4-BE49-F238E27FC236}">
                <a16:creationId xmlns:a16="http://schemas.microsoft.com/office/drawing/2014/main" id="{4FD9AA3F-3584-CF42-8269-C8AADA9110BA}"/>
              </a:ext>
            </a:extLst>
          </p:cNvPr>
          <p:cNvSpPr txBox="1"/>
          <p:nvPr/>
        </p:nvSpPr>
        <p:spPr>
          <a:xfrm>
            <a:off x="5986021" y="-1187777"/>
            <a:ext cx="184731" cy="369332"/>
          </a:xfrm>
          <a:prstGeom prst="rect">
            <a:avLst/>
          </a:prstGeom>
          <a:noFill/>
        </p:spPr>
        <p:txBody>
          <a:bodyPr wrap="none" rtlCol="0">
            <a:spAutoFit/>
          </a:bodyPr>
          <a:lstStyle/>
          <a:p>
            <a:endParaRPr lang="en-JP"/>
          </a:p>
        </p:txBody>
      </p:sp>
    </p:spTree>
    <p:extLst>
      <p:ext uri="{BB962C8B-B14F-4D97-AF65-F5344CB8AC3E}">
        <p14:creationId xmlns:p14="http://schemas.microsoft.com/office/powerpoint/2010/main" val="3625682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F2E3E-99ED-F54F-887D-437EF268570E}"/>
              </a:ext>
            </a:extLst>
          </p:cNvPr>
          <p:cNvSpPr>
            <a:spLocks noGrp="1"/>
          </p:cNvSpPr>
          <p:nvPr>
            <p:ph type="title"/>
          </p:nvPr>
        </p:nvSpPr>
        <p:spPr/>
        <p:txBody>
          <a:bodyPr/>
          <a:lstStyle/>
          <a:p>
            <a:r>
              <a:rPr lang="en-JP"/>
              <a:t>第一段階（グループパッキング）</a:t>
            </a:r>
          </a:p>
        </p:txBody>
      </p:sp>
      <p:sp>
        <p:nvSpPr>
          <p:cNvPr id="3" name="Content Placeholder 2">
            <a:extLst>
              <a:ext uri="{FF2B5EF4-FFF2-40B4-BE49-F238E27FC236}">
                <a16:creationId xmlns:a16="http://schemas.microsoft.com/office/drawing/2014/main" id="{4FEA9C04-C96F-4542-909B-9FAE0E3D1E4B}"/>
              </a:ext>
            </a:extLst>
          </p:cNvPr>
          <p:cNvSpPr>
            <a:spLocks noGrp="1"/>
          </p:cNvSpPr>
          <p:nvPr>
            <p:ph idx="1"/>
          </p:nvPr>
        </p:nvSpPr>
        <p:spPr>
          <a:xfrm>
            <a:off x="928822" y="2752543"/>
            <a:ext cx="6449131" cy="3062566"/>
          </a:xfrm>
          <a:solidFill>
            <a:schemeClr val="accent5">
              <a:lumMod val="20000"/>
              <a:lumOff val="80000"/>
            </a:schemeClr>
          </a:solidFill>
          <a:ln>
            <a:noFill/>
          </a:ln>
        </p:spPr>
        <p:txBody>
          <a:bodyPr>
            <a:noAutofit/>
          </a:bodyPr>
          <a:lstStyle/>
          <a:p>
            <a:pPr marL="0" indent="0">
              <a:lnSpc>
                <a:spcPct val="100000"/>
              </a:lnSpc>
              <a:buNone/>
            </a:pPr>
            <a:r>
              <a:rPr lang="en-JP" b="1"/>
              <a:t>アイデア</a:t>
            </a:r>
          </a:p>
          <a:p>
            <a:pPr marL="514350" indent="-514350">
              <a:lnSpc>
                <a:spcPct val="100000"/>
              </a:lnSpc>
              <a:buAutoNum type="arabicPeriod"/>
            </a:pPr>
            <a:r>
              <a:rPr lang="en-JP"/>
              <a:t>sequence-pairを用いたグループ間の相対位置関係を計算．</a:t>
            </a:r>
          </a:p>
          <a:p>
            <a:pPr marL="514350" indent="-514350">
              <a:lnSpc>
                <a:spcPct val="100000"/>
              </a:lnSpc>
              <a:buAutoNum type="arabicPeriod"/>
            </a:pPr>
            <a:r>
              <a:rPr lang="en-JP"/>
              <a:t>可変形状長方形パッキング問題として定式化．</a:t>
            </a:r>
          </a:p>
          <a:p>
            <a:pPr marL="514350" indent="-514350">
              <a:lnSpc>
                <a:spcPct val="100000"/>
              </a:lnSpc>
              <a:buAutoNum type="arabicPeriod"/>
            </a:pPr>
            <a:r>
              <a:rPr lang="en-JP"/>
              <a:t>整数計画ソルバーを用いて求解．</a:t>
            </a:r>
          </a:p>
        </p:txBody>
      </p:sp>
      <p:sp>
        <p:nvSpPr>
          <p:cNvPr id="4" name="Slide Number Placeholder 3">
            <a:extLst>
              <a:ext uri="{FF2B5EF4-FFF2-40B4-BE49-F238E27FC236}">
                <a16:creationId xmlns:a16="http://schemas.microsoft.com/office/drawing/2014/main" id="{14F9BAC9-E43C-7C48-B987-512291A401E0}"/>
              </a:ext>
            </a:extLst>
          </p:cNvPr>
          <p:cNvSpPr>
            <a:spLocks noGrp="1"/>
          </p:cNvSpPr>
          <p:nvPr>
            <p:ph type="sldNum" sz="quarter" idx="12"/>
          </p:nvPr>
        </p:nvSpPr>
        <p:spPr/>
        <p:txBody>
          <a:bodyPr/>
          <a:lstStyle/>
          <a:p>
            <a:fld id="{A15909B6-B37A-2F40-8E50-BD3B90D17A7A}" type="slidenum">
              <a:t>16</a:t>
            </a:fld>
            <a:endParaRPr lang="en-JP"/>
          </a:p>
        </p:txBody>
      </p:sp>
      <p:pic>
        <p:nvPicPr>
          <p:cNvPr id="15" name="Picture 14">
            <a:extLst>
              <a:ext uri="{FF2B5EF4-FFF2-40B4-BE49-F238E27FC236}">
                <a16:creationId xmlns:a16="http://schemas.microsoft.com/office/drawing/2014/main" id="{CCCD39F2-6797-814B-A7F1-25E8920DC8BD}"/>
              </a:ext>
            </a:extLst>
          </p:cNvPr>
          <p:cNvPicPr>
            <a:picLocks noChangeAspect="1"/>
          </p:cNvPicPr>
          <p:nvPr/>
        </p:nvPicPr>
        <p:blipFill rotWithShape="1">
          <a:blip r:embed="rId3"/>
          <a:srcRect l="4549" t="8387" r="39612" b="4980"/>
          <a:stretch/>
        </p:blipFill>
        <p:spPr>
          <a:xfrm>
            <a:off x="8252122" y="2401104"/>
            <a:ext cx="2933939" cy="3414005"/>
          </a:xfrm>
          <a:prstGeom prst="rect">
            <a:avLst/>
          </a:prstGeom>
        </p:spPr>
      </p:pic>
      <p:sp>
        <p:nvSpPr>
          <p:cNvPr id="16" name="TextBox 15">
            <a:extLst>
              <a:ext uri="{FF2B5EF4-FFF2-40B4-BE49-F238E27FC236}">
                <a16:creationId xmlns:a16="http://schemas.microsoft.com/office/drawing/2014/main" id="{5A65FAE0-C650-F34F-9DE8-E82A48236CD0}"/>
              </a:ext>
            </a:extLst>
          </p:cNvPr>
          <p:cNvSpPr txBox="1"/>
          <p:nvPr/>
        </p:nvSpPr>
        <p:spPr>
          <a:xfrm>
            <a:off x="8252123" y="5815109"/>
            <a:ext cx="2492990" cy="646331"/>
          </a:xfrm>
          <a:prstGeom prst="rect">
            <a:avLst/>
          </a:prstGeom>
          <a:noFill/>
        </p:spPr>
        <p:txBody>
          <a:bodyPr wrap="none" rtlCol="0">
            <a:spAutoFit/>
          </a:bodyPr>
          <a:lstStyle/>
          <a:p>
            <a:r>
              <a:rPr lang="en-JP"/>
              <a:t>第一段階出力図</a:t>
            </a:r>
          </a:p>
          <a:p>
            <a:r>
              <a:rPr lang="en-JP"/>
              <a:t>番号はグループの名前</a:t>
            </a:r>
          </a:p>
        </p:txBody>
      </p:sp>
      <p:sp>
        <p:nvSpPr>
          <p:cNvPr id="7" name="Rectangle 6">
            <a:extLst>
              <a:ext uri="{FF2B5EF4-FFF2-40B4-BE49-F238E27FC236}">
                <a16:creationId xmlns:a16="http://schemas.microsoft.com/office/drawing/2014/main" id="{86339CE8-8939-8446-8D28-D49804D3E98C}"/>
              </a:ext>
            </a:extLst>
          </p:cNvPr>
          <p:cNvSpPr/>
          <p:nvPr/>
        </p:nvSpPr>
        <p:spPr>
          <a:xfrm>
            <a:off x="838200" y="1580126"/>
            <a:ext cx="10515600" cy="954107"/>
          </a:xfrm>
          <a:prstGeom prst="rect">
            <a:avLst/>
          </a:prstGeom>
        </p:spPr>
        <p:txBody>
          <a:bodyPr wrap="square">
            <a:spAutoFit/>
          </a:bodyPr>
          <a:lstStyle/>
          <a:p>
            <a:pPr>
              <a:lnSpc>
                <a:spcPct val="100000"/>
              </a:lnSpc>
            </a:pPr>
            <a:r>
              <a:rPr lang="en-JP" sz="2800"/>
              <a:t>積み地・揚げ地が同じ車を1つのグループとし，グループごとの配置場所を決定．</a:t>
            </a:r>
          </a:p>
        </p:txBody>
      </p:sp>
    </p:spTree>
    <p:extLst>
      <p:ext uri="{BB962C8B-B14F-4D97-AF65-F5344CB8AC3E}">
        <p14:creationId xmlns:p14="http://schemas.microsoft.com/office/powerpoint/2010/main" val="26197754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B89FE0F-6D59-E446-9C7B-2D65D960B16F}"/>
              </a:ext>
            </a:extLst>
          </p:cNvPr>
          <p:cNvSpPr>
            <a:spLocks noGrp="1"/>
          </p:cNvSpPr>
          <p:nvPr>
            <p:ph type="sldNum" sz="quarter" idx="12"/>
          </p:nvPr>
        </p:nvSpPr>
        <p:spPr/>
        <p:txBody>
          <a:bodyPr/>
          <a:lstStyle/>
          <a:p>
            <a:fld id="{A15909B6-B37A-2F40-8E50-BD3B90D17A7A}" type="slidenum">
              <a:rPr lang="en-JP"/>
              <a:t>17</a:t>
            </a:fld>
            <a:endParaRPr lang="en-JP"/>
          </a:p>
        </p:txBody>
      </p:sp>
      <p:sp>
        <p:nvSpPr>
          <p:cNvPr id="6" name="Content Placeholder 2">
            <a:extLst>
              <a:ext uri="{FF2B5EF4-FFF2-40B4-BE49-F238E27FC236}">
                <a16:creationId xmlns:a16="http://schemas.microsoft.com/office/drawing/2014/main" id="{297D4A20-A7AA-9348-8A2B-1569C20C0F0D}"/>
              </a:ext>
            </a:extLst>
          </p:cNvPr>
          <p:cNvSpPr txBox="1">
            <a:spLocks/>
          </p:cNvSpPr>
          <p:nvPr/>
        </p:nvSpPr>
        <p:spPr>
          <a:xfrm>
            <a:off x="838202" y="667185"/>
            <a:ext cx="10755084" cy="1858302"/>
          </a:xfrm>
          <a:prstGeom prst="rect">
            <a:avLst/>
          </a:prstGeom>
          <a:solidFill>
            <a:schemeClr val="accent5">
              <a:lumMod val="20000"/>
              <a:lumOff val="80000"/>
            </a:schemeClr>
          </a:solidFill>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Font typeface="Arial" panose="020B0604020202020204" pitchFamily="34" charset="0"/>
              <a:buNone/>
            </a:pPr>
            <a:r>
              <a:rPr lang="en-JP" b="1"/>
              <a:t>1. sequence-pairを用いた相対位置関係の計算</a:t>
            </a:r>
          </a:p>
          <a:p>
            <a:pPr marL="0" indent="0">
              <a:lnSpc>
                <a:spcPct val="110000"/>
              </a:lnSpc>
              <a:buFont typeface="Arial" panose="020B0604020202020204" pitchFamily="34" charset="0"/>
              <a:buNone/>
            </a:pPr>
            <a:r>
              <a:rPr lang="en-JP" sz="2600"/>
              <a:t>step 1. 各グループの積み地揚げ地の順番により二つの順列を作る．</a:t>
            </a:r>
          </a:p>
          <a:p>
            <a:pPr marL="0" indent="0">
              <a:lnSpc>
                <a:spcPct val="110000"/>
              </a:lnSpc>
              <a:buFont typeface="Arial" panose="020B0604020202020204" pitchFamily="34" charset="0"/>
              <a:buNone/>
            </a:pPr>
            <a:r>
              <a:rPr lang="en-JP" sz="2600"/>
              <a:t>step 2. 先に積む車，後で降ろす車は奥になるような制約を付与．</a:t>
            </a:r>
          </a:p>
        </p:txBody>
      </p:sp>
      <p:sp>
        <p:nvSpPr>
          <p:cNvPr id="5" name="Content Placeholder 4">
            <a:extLst>
              <a:ext uri="{FF2B5EF4-FFF2-40B4-BE49-F238E27FC236}">
                <a16:creationId xmlns:a16="http://schemas.microsoft.com/office/drawing/2014/main" id="{7A5FF5C7-BF1A-6F4C-A135-FDC78132C11A}"/>
              </a:ext>
            </a:extLst>
          </p:cNvPr>
          <p:cNvSpPr>
            <a:spLocks noGrp="1"/>
          </p:cNvSpPr>
          <p:nvPr>
            <p:ph idx="1"/>
          </p:nvPr>
        </p:nvSpPr>
        <p:spPr>
          <a:xfrm>
            <a:off x="838200" y="2894611"/>
            <a:ext cx="10515600" cy="3198234"/>
          </a:xfrm>
        </p:spPr>
        <p:txBody>
          <a:bodyPr>
            <a:normAutofit/>
          </a:bodyPr>
          <a:lstStyle/>
          <a:p>
            <a:pPr marL="0" indent="0">
              <a:lnSpc>
                <a:spcPct val="100000"/>
              </a:lnSpc>
              <a:buNone/>
            </a:pPr>
            <a:r>
              <a:rPr lang="en-JP"/>
              <a:t>ex. 航路: LP1, LP2, LP3, DP1, DP2, DP3 （LP: 積み地，DP: 揚げ地）</a:t>
            </a:r>
          </a:p>
          <a:p>
            <a:pPr marL="0" indent="0">
              <a:lnSpc>
                <a:spcPct val="100000"/>
              </a:lnSpc>
              <a:buNone/>
            </a:pPr>
            <a:r>
              <a:rPr lang="ja-JP" altLang="en-US"/>
              <a:t>　　</a:t>
            </a:r>
            <a:r>
              <a:rPr lang="en-JP" sz="2600"/>
              <a:t>以下の貨物グループが存在．</a:t>
            </a:r>
            <a:endParaRPr lang="en-US" sz="2600"/>
          </a:p>
          <a:p>
            <a:pPr marL="457200" lvl="1" indent="0">
              <a:lnSpc>
                <a:spcPct val="110000"/>
              </a:lnSpc>
              <a:buNone/>
            </a:pPr>
            <a:r>
              <a:rPr lang="ja-JP" altLang="en-US"/>
              <a:t>　</a:t>
            </a:r>
            <a:r>
              <a:rPr lang="en-US" sz="2500"/>
              <a:t>グループ </a:t>
            </a:r>
            <a:r>
              <a:rPr lang="en-US" altLang="ja-JP" sz="2500">
                <a:ea typeface="Hiragino Kaku Gothic Pro W3" panose="020B0300000000000000" pitchFamily="34" charset="-128"/>
              </a:rPr>
              <a:t>A:</a:t>
            </a:r>
            <a:r>
              <a:rPr lang="en-US" altLang="ja-JP" sz="2500"/>
              <a:t> LP1 -&gt; DP3</a:t>
            </a:r>
          </a:p>
          <a:p>
            <a:pPr marL="457200" lvl="1" indent="0">
              <a:lnSpc>
                <a:spcPct val="110000"/>
              </a:lnSpc>
              <a:buNone/>
            </a:pPr>
            <a:r>
              <a:rPr lang="ja-JP" altLang="en-US" sz="2500"/>
              <a:t>　</a:t>
            </a:r>
            <a:r>
              <a:rPr lang="en-US" sz="2500"/>
              <a:t>グループ </a:t>
            </a:r>
            <a:r>
              <a:rPr lang="en-US" altLang="ja-JP" sz="2500">
                <a:ea typeface="Hiragino Kaku Gothic Pro W3" panose="020B0300000000000000" pitchFamily="34" charset="-128"/>
              </a:rPr>
              <a:t>B</a:t>
            </a:r>
            <a:r>
              <a:rPr lang="en-US" altLang="ja-JP" sz="2500"/>
              <a:t>: LP2 -&gt; DP1</a:t>
            </a:r>
          </a:p>
          <a:p>
            <a:pPr marL="457200" lvl="1" indent="0">
              <a:lnSpc>
                <a:spcPct val="110000"/>
              </a:lnSpc>
              <a:buNone/>
            </a:pPr>
            <a:r>
              <a:rPr lang="ja-JP" altLang="en-US" sz="2500"/>
              <a:t>　</a:t>
            </a:r>
            <a:r>
              <a:rPr lang="en-US" sz="2500"/>
              <a:t>グループ </a:t>
            </a:r>
            <a:r>
              <a:rPr lang="en-US" altLang="ja-JP" sz="2500">
                <a:ea typeface="Hiragino Kaku Gothic Pro W3" panose="020B0300000000000000" pitchFamily="34" charset="-128"/>
              </a:rPr>
              <a:t>C</a:t>
            </a:r>
            <a:r>
              <a:rPr lang="en-US" altLang="ja-JP" sz="2500"/>
              <a:t>: LP3 -&gt; DP2</a:t>
            </a:r>
          </a:p>
          <a:p>
            <a:pPr marL="0" indent="0">
              <a:lnSpc>
                <a:spcPct val="100000"/>
              </a:lnSpc>
              <a:buNone/>
            </a:pPr>
            <a:r>
              <a:rPr lang="en-JP"/>
              <a:t>この時の, グループA, B, Cの理想の配置位置関係を考える．</a:t>
            </a:r>
          </a:p>
        </p:txBody>
      </p:sp>
    </p:spTree>
    <p:extLst>
      <p:ext uri="{BB962C8B-B14F-4D97-AF65-F5344CB8AC3E}">
        <p14:creationId xmlns:p14="http://schemas.microsoft.com/office/powerpoint/2010/main" val="37227904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3B3A0D-DFA7-3F4B-B702-C00920807B42}"/>
              </a:ext>
            </a:extLst>
          </p:cNvPr>
          <p:cNvSpPr>
            <a:spLocks noGrp="1"/>
          </p:cNvSpPr>
          <p:nvPr>
            <p:ph idx="1"/>
          </p:nvPr>
        </p:nvSpPr>
        <p:spPr>
          <a:xfrm>
            <a:off x="968829" y="4115357"/>
            <a:ext cx="7033053" cy="2284832"/>
          </a:xfrm>
          <a:noFill/>
          <a:ln>
            <a:noFill/>
          </a:ln>
        </p:spPr>
        <p:txBody>
          <a:bodyPr>
            <a:noAutofit/>
          </a:bodyPr>
          <a:lstStyle/>
          <a:p>
            <a:pPr marL="0" indent="0">
              <a:lnSpc>
                <a:spcPct val="110000"/>
              </a:lnSpc>
              <a:buNone/>
            </a:pPr>
            <a:r>
              <a:rPr lang="en-JP" sz="2400"/>
              <a:t>(i) 順序関係が異なる場合（ex. AとB, AとC）</a:t>
            </a:r>
          </a:p>
          <a:p>
            <a:pPr marL="0" indent="0">
              <a:lnSpc>
                <a:spcPct val="110000"/>
              </a:lnSpc>
              <a:buNone/>
            </a:pPr>
            <a:r>
              <a:rPr lang="en-JP" sz="2400"/>
              <a:t> </a:t>
            </a:r>
            <a:r>
              <a:rPr lang="ja-JP" altLang="en-US" sz="2400"/>
              <a:t>　</a:t>
            </a:r>
            <a:r>
              <a:rPr lang="en-JP" sz="2400" b="1"/>
              <a:t>-&gt; 制約「AはB, Cより奥に配置」</a:t>
            </a:r>
            <a:endParaRPr lang="en-JP" sz="2400"/>
          </a:p>
          <a:p>
            <a:pPr marL="0" indent="0">
              <a:lnSpc>
                <a:spcPct val="110000"/>
              </a:lnSpc>
              <a:buNone/>
            </a:pPr>
            <a:r>
              <a:rPr lang="en-JP" sz="2400"/>
              <a:t>(ii) 順序関係が等しい場合（ex. BとC）</a:t>
            </a:r>
          </a:p>
          <a:p>
            <a:pPr marL="0" indent="0">
              <a:lnSpc>
                <a:spcPct val="110000"/>
              </a:lnSpc>
              <a:buNone/>
            </a:pPr>
            <a:r>
              <a:rPr lang="ja-JP" altLang="en-US" sz="2400"/>
              <a:t>　</a:t>
            </a:r>
            <a:r>
              <a:rPr lang="en-JP" sz="2400" b="1"/>
              <a:t>-&gt; 制約「BはCの左に配置」 </a:t>
            </a:r>
          </a:p>
        </p:txBody>
      </p:sp>
      <p:sp>
        <p:nvSpPr>
          <p:cNvPr id="4" name="Slide Number Placeholder 3">
            <a:extLst>
              <a:ext uri="{FF2B5EF4-FFF2-40B4-BE49-F238E27FC236}">
                <a16:creationId xmlns:a16="http://schemas.microsoft.com/office/drawing/2014/main" id="{DB89FE0F-6D59-E446-9C7B-2D65D960B16F}"/>
              </a:ext>
            </a:extLst>
          </p:cNvPr>
          <p:cNvSpPr>
            <a:spLocks noGrp="1"/>
          </p:cNvSpPr>
          <p:nvPr>
            <p:ph type="sldNum" sz="quarter" idx="12"/>
          </p:nvPr>
        </p:nvSpPr>
        <p:spPr/>
        <p:txBody>
          <a:bodyPr/>
          <a:lstStyle/>
          <a:p>
            <a:fld id="{A15909B6-B37A-2F40-8E50-BD3B90D17A7A}" type="slidenum">
              <a:rPr lang="en-JP"/>
              <a:t>18</a:t>
            </a:fld>
            <a:endParaRPr lang="en-JP"/>
          </a:p>
        </p:txBody>
      </p:sp>
      <p:sp>
        <p:nvSpPr>
          <p:cNvPr id="2" name="Rectangle 1">
            <a:extLst>
              <a:ext uri="{FF2B5EF4-FFF2-40B4-BE49-F238E27FC236}">
                <a16:creationId xmlns:a16="http://schemas.microsoft.com/office/drawing/2014/main" id="{32C055BB-3DB4-704A-AE1D-8F756C22F69B}"/>
              </a:ext>
            </a:extLst>
          </p:cNvPr>
          <p:cNvSpPr/>
          <p:nvPr/>
        </p:nvSpPr>
        <p:spPr>
          <a:xfrm>
            <a:off x="6346371" y="1731015"/>
            <a:ext cx="4793115" cy="882549"/>
          </a:xfrm>
          <a:prstGeom prst="rect">
            <a:avLst/>
          </a:prstGeom>
        </p:spPr>
        <p:txBody>
          <a:bodyPr wrap="square">
            <a:spAutoFit/>
          </a:bodyPr>
          <a:lstStyle/>
          <a:p>
            <a:pPr>
              <a:lnSpc>
                <a:spcPct val="110000"/>
              </a:lnSpc>
            </a:pPr>
            <a:r>
              <a:rPr lang="ja-JP" altLang="en-US" sz="2400"/>
              <a:t>　</a:t>
            </a:r>
            <a:r>
              <a:rPr lang="en-JP" sz="2400"/>
              <a:t>積み地順: {A → B → C}</a:t>
            </a:r>
          </a:p>
          <a:p>
            <a:pPr>
              <a:lnSpc>
                <a:spcPct val="110000"/>
              </a:lnSpc>
            </a:pPr>
            <a:r>
              <a:rPr lang="ja-JP" altLang="en-US" sz="2400"/>
              <a:t>　</a:t>
            </a:r>
            <a:r>
              <a:rPr lang="en-JP" sz="2400"/>
              <a:t>揚げ地順: {B → C → A}</a:t>
            </a:r>
          </a:p>
        </p:txBody>
      </p:sp>
      <p:sp>
        <p:nvSpPr>
          <p:cNvPr id="5" name="Rectangle 4">
            <a:extLst>
              <a:ext uri="{FF2B5EF4-FFF2-40B4-BE49-F238E27FC236}">
                <a16:creationId xmlns:a16="http://schemas.microsoft.com/office/drawing/2014/main" id="{E01C7B67-E3BC-B740-A48D-DFA66E305D2C}"/>
              </a:ext>
            </a:extLst>
          </p:cNvPr>
          <p:cNvSpPr/>
          <p:nvPr/>
        </p:nvSpPr>
        <p:spPr>
          <a:xfrm>
            <a:off x="1179317" y="1226278"/>
            <a:ext cx="4793115" cy="1838837"/>
          </a:xfrm>
          <a:prstGeom prst="rect">
            <a:avLst/>
          </a:prstGeom>
        </p:spPr>
        <p:txBody>
          <a:bodyPr wrap="square">
            <a:spAutoFit/>
          </a:bodyPr>
          <a:lstStyle/>
          <a:p>
            <a:pPr>
              <a:lnSpc>
                <a:spcPct val="150000"/>
              </a:lnSpc>
            </a:pPr>
            <a:r>
              <a:rPr lang="en-JP" sz="2400"/>
              <a:t>航路: LP1, LP2, LP3, DP1, DP2, DP3</a:t>
            </a:r>
            <a:endParaRPr lang="en-US" sz="2400"/>
          </a:p>
          <a:p>
            <a:pPr>
              <a:lnSpc>
                <a:spcPct val="110000"/>
              </a:lnSpc>
            </a:pPr>
            <a:r>
              <a:rPr lang="en-US" sz="2400"/>
              <a:t> グループ </a:t>
            </a:r>
            <a:r>
              <a:rPr lang="en-US" altLang="ja-JP" sz="2400">
                <a:ea typeface="Hiragino Kaku Gothic Pro W3" panose="020B0300000000000000" pitchFamily="34" charset="-128"/>
              </a:rPr>
              <a:t>A:</a:t>
            </a:r>
            <a:r>
              <a:rPr lang="en-US" altLang="ja-JP" sz="2400"/>
              <a:t> LP1 -&gt; DP3</a:t>
            </a:r>
          </a:p>
          <a:p>
            <a:pPr>
              <a:lnSpc>
                <a:spcPct val="110000"/>
              </a:lnSpc>
            </a:pPr>
            <a:r>
              <a:rPr lang="en-US" sz="2400"/>
              <a:t> グループ </a:t>
            </a:r>
            <a:r>
              <a:rPr lang="en-US" altLang="ja-JP" sz="2400">
                <a:ea typeface="Hiragino Kaku Gothic Pro W3" panose="020B0300000000000000" pitchFamily="34" charset="-128"/>
              </a:rPr>
              <a:t>B</a:t>
            </a:r>
            <a:r>
              <a:rPr lang="en-US" altLang="ja-JP" sz="2400"/>
              <a:t>: LP2 -&gt; DP1</a:t>
            </a:r>
          </a:p>
          <a:p>
            <a:pPr>
              <a:lnSpc>
                <a:spcPct val="110000"/>
              </a:lnSpc>
            </a:pPr>
            <a:r>
              <a:rPr lang="en-US" sz="2400"/>
              <a:t> グループ </a:t>
            </a:r>
            <a:r>
              <a:rPr lang="en-US" altLang="ja-JP" sz="2400">
                <a:ea typeface="Hiragino Kaku Gothic Pro W3" panose="020B0300000000000000" pitchFamily="34" charset="-128"/>
              </a:rPr>
              <a:t>C</a:t>
            </a:r>
            <a:r>
              <a:rPr lang="en-US" altLang="ja-JP" sz="2400"/>
              <a:t>: LP3 -&gt; DP2</a:t>
            </a:r>
          </a:p>
        </p:txBody>
      </p:sp>
      <p:sp>
        <p:nvSpPr>
          <p:cNvPr id="15" name="Content Placeholder 2">
            <a:extLst>
              <a:ext uri="{FF2B5EF4-FFF2-40B4-BE49-F238E27FC236}">
                <a16:creationId xmlns:a16="http://schemas.microsoft.com/office/drawing/2014/main" id="{28778E3A-E484-DC4F-9B1D-904B347315E1}"/>
              </a:ext>
            </a:extLst>
          </p:cNvPr>
          <p:cNvSpPr txBox="1">
            <a:spLocks/>
          </p:cNvSpPr>
          <p:nvPr/>
        </p:nvSpPr>
        <p:spPr>
          <a:xfrm>
            <a:off x="886968" y="562537"/>
            <a:ext cx="10836945" cy="571503"/>
          </a:xfrm>
          <a:prstGeom prst="rect">
            <a:avLst/>
          </a:prstGeom>
          <a:solidFill>
            <a:schemeClr val="accent5">
              <a:lumMod val="20000"/>
              <a:lumOff val="80000"/>
            </a:schemeClr>
          </a:solidFill>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Font typeface="Arial" panose="020B0604020202020204" pitchFamily="34" charset="0"/>
              <a:buNone/>
            </a:pPr>
            <a:r>
              <a:rPr lang="en-JP"/>
              <a:t>step 1. 各グループの積み地揚げ地の順番により二つの順列を作る．</a:t>
            </a:r>
          </a:p>
        </p:txBody>
      </p:sp>
      <p:sp>
        <p:nvSpPr>
          <p:cNvPr id="16" name="Content Placeholder 2">
            <a:extLst>
              <a:ext uri="{FF2B5EF4-FFF2-40B4-BE49-F238E27FC236}">
                <a16:creationId xmlns:a16="http://schemas.microsoft.com/office/drawing/2014/main" id="{00551862-6AD8-3945-9CA7-5E8C8B22DEFD}"/>
              </a:ext>
            </a:extLst>
          </p:cNvPr>
          <p:cNvSpPr txBox="1">
            <a:spLocks/>
          </p:cNvSpPr>
          <p:nvPr/>
        </p:nvSpPr>
        <p:spPr>
          <a:xfrm>
            <a:off x="886968" y="3237354"/>
            <a:ext cx="10836945" cy="571504"/>
          </a:xfrm>
          <a:prstGeom prst="rect">
            <a:avLst/>
          </a:prstGeom>
          <a:solidFill>
            <a:schemeClr val="accent5">
              <a:lumMod val="20000"/>
              <a:lumOff val="80000"/>
            </a:schemeClr>
          </a:solidFill>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Font typeface="Arial" panose="020B0604020202020204" pitchFamily="34" charset="0"/>
              <a:buNone/>
            </a:pPr>
            <a:r>
              <a:rPr lang="en-JP"/>
              <a:t>step 2. 先に積む車，後で降ろす車は奥になるような制約を付与．</a:t>
            </a:r>
          </a:p>
        </p:txBody>
      </p:sp>
      <p:sp>
        <p:nvSpPr>
          <p:cNvPr id="14" name="Rectangle 13">
            <a:extLst>
              <a:ext uri="{FF2B5EF4-FFF2-40B4-BE49-F238E27FC236}">
                <a16:creationId xmlns:a16="http://schemas.microsoft.com/office/drawing/2014/main" id="{949393AC-D7FC-DE40-942D-7561921CAC79}"/>
              </a:ext>
            </a:extLst>
          </p:cNvPr>
          <p:cNvSpPr/>
          <p:nvPr/>
        </p:nvSpPr>
        <p:spPr>
          <a:xfrm>
            <a:off x="8201206" y="4288690"/>
            <a:ext cx="2350971" cy="228483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7" name="Rectangle 16">
            <a:extLst>
              <a:ext uri="{FF2B5EF4-FFF2-40B4-BE49-F238E27FC236}">
                <a16:creationId xmlns:a16="http://schemas.microsoft.com/office/drawing/2014/main" id="{88E4CE8D-A653-5B46-A091-E7E37049E520}"/>
              </a:ext>
            </a:extLst>
          </p:cNvPr>
          <p:cNvSpPr/>
          <p:nvPr/>
        </p:nvSpPr>
        <p:spPr>
          <a:xfrm>
            <a:off x="8248932" y="5636059"/>
            <a:ext cx="2245725" cy="89460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1600">
                <a:solidFill>
                  <a:schemeClr val="tx1"/>
                </a:solidFill>
              </a:rPr>
              <a:t>グループA</a:t>
            </a:r>
          </a:p>
        </p:txBody>
      </p:sp>
      <p:sp>
        <p:nvSpPr>
          <p:cNvPr id="18" name="Rectangle 17">
            <a:extLst>
              <a:ext uri="{FF2B5EF4-FFF2-40B4-BE49-F238E27FC236}">
                <a16:creationId xmlns:a16="http://schemas.microsoft.com/office/drawing/2014/main" id="{15642790-F173-C04D-800B-CC05173FE9AB}"/>
              </a:ext>
            </a:extLst>
          </p:cNvPr>
          <p:cNvSpPr/>
          <p:nvPr/>
        </p:nvSpPr>
        <p:spPr>
          <a:xfrm>
            <a:off x="8248932" y="4403568"/>
            <a:ext cx="1087214" cy="1171349"/>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1600">
                <a:solidFill>
                  <a:schemeClr val="tx1"/>
                </a:solidFill>
              </a:rPr>
              <a:t>グループB</a:t>
            </a:r>
          </a:p>
        </p:txBody>
      </p:sp>
      <p:sp>
        <p:nvSpPr>
          <p:cNvPr id="19" name="Rectangle 18">
            <a:extLst>
              <a:ext uri="{FF2B5EF4-FFF2-40B4-BE49-F238E27FC236}">
                <a16:creationId xmlns:a16="http://schemas.microsoft.com/office/drawing/2014/main" id="{2AB25213-9CEA-544F-A41D-3448C43A61C8}"/>
              </a:ext>
            </a:extLst>
          </p:cNvPr>
          <p:cNvSpPr/>
          <p:nvPr/>
        </p:nvSpPr>
        <p:spPr>
          <a:xfrm>
            <a:off x="9407443" y="4403568"/>
            <a:ext cx="1087214" cy="1171349"/>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1600">
                <a:solidFill>
                  <a:schemeClr val="tx1"/>
                </a:solidFill>
              </a:rPr>
              <a:t>グループC</a:t>
            </a:r>
          </a:p>
        </p:txBody>
      </p:sp>
      <p:sp>
        <p:nvSpPr>
          <p:cNvPr id="20" name="Rectangle 19">
            <a:extLst>
              <a:ext uri="{FF2B5EF4-FFF2-40B4-BE49-F238E27FC236}">
                <a16:creationId xmlns:a16="http://schemas.microsoft.com/office/drawing/2014/main" id="{848206C2-4632-8D4A-BB40-84EBEEEAD29F}"/>
              </a:ext>
            </a:extLst>
          </p:cNvPr>
          <p:cNvSpPr/>
          <p:nvPr/>
        </p:nvSpPr>
        <p:spPr>
          <a:xfrm>
            <a:off x="9017990" y="3960380"/>
            <a:ext cx="840467" cy="309954"/>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a:solidFill>
                  <a:schemeClr val="tx1"/>
                </a:solidFill>
              </a:rPr>
              <a:t>入口</a:t>
            </a:r>
          </a:p>
        </p:txBody>
      </p:sp>
    </p:spTree>
    <p:extLst>
      <p:ext uri="{BB962C8B-B14F-4D97-AF65-F5344CB8AC3E}">
        <p14:creationId xmlns:p14="http://schemas.microsoft.com/office/powerpoint/2010/main" val="39390524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2863D0-BDEC-B945-A1D2-EED6EE055F8C}"/>
              </a:ext>
            </a:extLst>
          </p:cNvPr>
          <p:cNvSpPr>
            <a:spLocks noGrp="1"/>
          </p:cNvSpPr>
          <p:nvPr>
            <p:ph idx="1"/>
          </p:nvPr>
        </p:nvSpPr>
        <p:spPr>
          <a:xfrm>
            <a:off x="1091678" y="1476459"/>
            <a:ext cx="10515600" cy="1480648"/>
          </a:xfrm>
          <a:solidFill>
            <a:schemeClr val="accent5">
              <a:lumMod val="20000"/>
              <a:lumOff val="80000"/>
            </a:schemeClr>
          </a:solidFill>
        </p:spPr>
        <p:txBody>
          <a:bodyPr>
            <a:noAutofit/>
          </a:bodyPr>
          <a:lstStyle/>
          <a:p>
            <a:pPr marL="0" indent="0">
              <a:lnSpc>
                <a:spcPct val="100000"/>
              </a:lnSpc>
              <a:buNone/>
            </a:pPr>
            <a:r>
              <a:rPr lang="en-JP" sz="2400" b="1"/>
              <a:t>可変形状長方形パッキング問題</a:t>
            </a:r>
          </a:p>
          <a:p>
            <a:pPr marL="0" indent="0">
              <a:lnSpc>
                <a:spcPct val="100000"/>
              </a:lnSpc>
              <a:buNone/>
            </a:pPr>
            <a:r>
              <a:rPr lang="en-JP" sz="2400"/>
              <a:t>詰め込む長方形として形状可変の長方形 (soft-rectangle)を扱う．</a:t>
            </a:r>
          </a:p>
          <a:p>
            <a:pPr marL="0" indent="0">
              <a:lnSpc>
                <a:spcPct val="100000"/>
              </a:lnSpc>
              <a:buNone/>
            </a:pPr>
            <a:r>
              <a:rPr lang="en-JP" sz="2400"/>
              <a:t>長方形の座標だけでなく，幅と高さも変数とする．</a:t>
            </a:r>
          </a:p>
        </p:txBody>
      </p:sp>
      <p:sp>
        <p:nvSpPr>
          <p:cNvPr id="4" name="Slide Number Placeholder 3">
            <a:extLst>
              <a:ext uri="{FF2B5EF4-FFF2-40B4-BE49-F238E27FC236}">
                <a16:creationId xmlns:a16="http://schemas.microsoft.com/office/drawing/2014/main" id="{7069C9B8-99E3-B046-83C5-55ABAE8AFEF0}"/>
              </a:ext>
            </a:extLst>
          </p:cNvPr>
          <p:cNvSpPr>
            <a:spLocks noGrp="1"/>
          </p:cNvSpPr>
          <p:nvPr>
            <p:ph type="sldNum" sz="quarter" idx="12"/>
          </p:nvPr>
        </p:nvSpPr>
        <p:spPr/>
        <p:txBody>
          <a:bodyPr/>
          <a:lstStyle/>
          <a:p>
            <a:fld id="{CCF3E294-EB10-834B-8B5B-5C78A6A1F52A}" type="slidenum">
              <a:rPr lang="en-JP"/>
              <a:t>19</a:t>
            </a:fld>
            <a:endParaRPr lang="en-JP"/>
          </a:p>
        </p:txBody>
      </p:sp>
      <p:sp>
        <p:nvSpPr>
          <p:cNvPr id="8" name="Rectangle 7">
            <a:extLst>
              <a:ext uri="{FF2B5EF4-FFF2-40B4-BE49-F238E27FC236}">
                <a16:creationId xmlns:a16="http://schemas.microsoft.com/office/drawing/2014/main" id="{4D62EFE4-566C-884B-8388-2EABBC4C5BED}"/>
              </a:ext>
            </a:extLst>
          </p:cNvPr>
          <p:cNvSpPr/>
          <p:nvPr/>
        </p:nvSpPr>
        <p:spPr>
          <a:xfrm>
            <a:off x="4232400" y="5543421"/>
            <a:ext cx="1100144" cy="851078"/>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3200">
                <a:solidFill>
                  <a:schemeClr val="tx1"/>
                </a:solidFill>
              </a:rPr>
              <a:t>i</a:t>
            </a:r>
          </a:p>
        </p:txBody>
      </p:sp>
      <p:sp>
        <p:nvSpPr>
          <p:cNvPr id="10" name="Rectangle 9">
            <a:extLst>
              <a:ext uri="{FF2B5EF4-FFF2-40B4-BE49-F238E27FC236}">
                <a16:creationId xmlns:a16="http://schemas.microsoft.com/office/drawing/2014/main" id="{554390E7-C2A0-9449-ABF5-C81099E59C74}"/>
              </a:ext>
            </a:extLst>
          </p:cNvPr>
          <p:cNvSpPr/>
          <p:nvPr/>
        </p:nvSpPr>
        <p:spPr>
          <a:xfrm>
            <a:off x="2506894" y="5358917"/>
            <a:ext cx="341050" cy="1267909"/>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3200">
                <a:solidFill>
                  <a:schemeClr val="tx1"/>
                </a:solidFill>
              </a:rPr>
              <a:t>i</a:t>
            </a:r>
          </a:p>
        </p:txBody>
      </p:sp>
      <p:sp>
        <p:nvSpPr>
          <p:cNvPr id="11" name="Rectangle 10">
            <a:extLst>
              <a:ext uri="{FF2B5EF4-FFF2-40B4-BE49-F238E27FC236}">
                <a16:creationId xmlns:a16="http://schemas.microsoft.com/office/drawing/2014/main" id="{F4C66094-73EB-EE4B-B1A0-F8E550BF4C38}"/>
              </a:ext>
            </a:extLst>
          </p:cNvPr>
          <p:cNvSpPr/>
          <p:nvPr/>
        </p:nvSpPr>
        <p:spPr>
          <a:xfrm>
            <a:off x="6802602" y="5762207"/>
            <a:ext cx="1931205" cy="365125"/>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3200">
                <a:solidFill>
                  <a:schemeClr val="tx1"/>
                </a:solidFill>
              </a:rPr>
              <a:t>i</a:t>
            </a:r>
          </a:p>
        </p:txBody>
      </p:sp>
      <p:cxnSp>
        <p:nvCxnSpPr>
          <p:cNvPr id="15" name="Straight Arrow Connector 14">
            <a:extLst>
              <a:ext uri="{FF2B5EF4-FFF2-40B4-BE49-F238E27FC236}">
                <a16:creationId xmlns:a16="http://schemas.microsoft.com/office/drawing/2014/main" id="{C0436576-4C54-B240-AA05-2109FFA7D61D}"/>
              </a:ext>
            </a:extLst>
          </p:cNvPr>
          <p:cNvCxnSpPr/>
          <p:nvPr/>
        </p:nvCxnSpPr>
        <p:spPr>
          <a:xfrm>
            <a:off x="5769428" y="5992871"/>
            <a:ext cx="653143" cy="0"/>
          </a:xfrm>
          <a:prstGeom prst="straightConnector1">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A6AD80E-DF7E-BC47-97E6-E7E2CBE3FFAF}"/>
              </a:ext>
            </a:extLst>
          </p:cNvPr>
          <p:cNvCxnSpPr/>
          <p:nvPr/>
        </p:nvCxnSpPr>
        <p:spPr>
          <a:xfrm>
            <a:off x="3192960" y="5968960"/>
            <a:ext cx="653143" cy="0"/>
          </a:xfrm>
          <a:prstGeom prst="straightConnector1">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3D2D812B-FBB9-6845-AF4A-1CEDE04F74EC}"/>
              </a:ext>
            </a:extLst>
          </p:cNvPr>
          <p:cNvSpPr txBox="1"/>
          <p:nvPr/>
        </p:nvSpPr>
        <p:spPr>
          <a:xfrm>
            <a:off x="1028040" y="2862493"/>
            <a:ext cx="9220365" cy="2245102"/>
          </a:xfrm>
          <a:prstGeom prst="rect">
            <a:avLst/>
          </a:prstGeom>
          <a:noFill/>
        </p:spPr>
        <p:txBody>
          <a:bodyPr wrap="square" rtlCol="0">
            <a:spAutoFit/>
          </a:bodyPr>
          <a:lstStyle/>
          <a:p>
            <a:pPr>
              <a:lnSpc>
                <a:spcPct val="150000"/>
              </a:lnSpc>
            </a:pPr>
            <a:r>
              <a:rPr lang="en-JP" sz="2400"/>
              <a:t>本研究では，以下の制約を考えた．</a:t>
            </a:r>
          </a:p>
          <a:p>
            <a:pPr lvl="1">
              <a:lnSpc>
                <a:spcPct val="150000"/>
              </a:lnSpc>
            </a:pPr>
            <a:r>
              <a:rPr lang="en-JP" sz="2400"/>
              <a:t>面積: グループ内の車の総面積以上．</a:t>
            </a:r>
          </a:p>
          <a:p>
            <a:pPr lvl="1">
              <a:lnSpc>
                <a:spcPct val="150000"/>
              </a:lnSpc>
            </a:pPr>
            <a:r>
              <a:rPr lang="ja-JP" altLang="en-US" sz="2400"/>
              <a:t>　</a:t>
            </a:r>
            <a:r>
              <a:rPr lang="en-JP" sz="2400"/>
              <a:t>幅: 車一台分の幅より大きい．</a:t>
            </a:r>
          </a:p>
          <a:p>
            <a:pPr lvl="1">
              <a:lnSpc>
                <a:spcPct val="150000"/>
              </a:lnSpc>
            </a:pPr>
            <a:r>
              <a:rPr lang="en-JP" sz="2400"/>
              <a:t>高さ: 車一台分の長さより大きい．</a:t>
            </a:r>
          </a:p>
        </p:txBody>
      </p:sp>
      <p:cxnSp>
        <p:nvCxnSpPr>
          <p:cNvPr id="9" name="Straight Arrow Connector 8">
            <a:extLst>
              <a:ext uri="{FF2B5EF4-FFF2-40B4-BE49-F238E27FC236}">
                <a16:creationId xmlns:a16="http://schemas.microsoft.com/office/drawing/2014/main" id="{ADF7386D-565B-0347-B06D-1A3A52079B54}"/>
              </a:ext>
            </a:extLst>
          </p:cNvPr>
          <p:cNvCxnSpPr>
            <a:cxnSpLocks/>
          </p:cNvCxnSpPr>
          <p:nvPr/>
        </p:nvCxnSpPr>
        <p:spPr>
          <a:xfrm>
            <a:off x="8353817" y="5762207"/>
            <a:ext cx="0" cy="365125"/>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AD467A8-4EF9-664F-B3C4-0D27F42DF44B}"/>
              </a:ext>
            </a:extLst>
          </p:cNvPr>
          <p:cNvCxnSpPr>
            <a:cxnSpLocks/>
          </p:cNvCxnSpPr>
          <p:nvPr/>
        </p:nvCxnSpPr>
        <p:spPr>
          <a:xfrm>
            <a:off x="2506894" y="6407630"/>
            <a:ext cx="341050" cy="0"/>
          </a:xfrm>
          <a:prstGeom prst="straightConnector1">
            <a:avLst/>
          </a:prstGeom>
          <a:ln w="317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FBC7B814-6315-2F4F-B1B3-8B120A2915C1}"/>
              </a:ext>
            </a:extLst>
          </p:cNvPr>
          <p:cNvSpPr txBox="1"/>
          <p:nvPr/>
        </p:nvSpPr>
        <p:spPr>
          <a:xfrm>
            <a:off x="1091677" y="701917"/>
            <a:ext cx="10515599" cy="523220"/>
          </a:xfrm>
          <a:prstGeom prst="rect">
            <a:avLst/>
          </a:prstGeom>
          <a:solidFill>
            <a:schemeClr val="accent5">
              <a:lumMod val="20000"/>
              <a:lumOff val="80000"/>
            </a:schemeClr>
          </a:solidFill>
        </p:spPr>
        <p:txBody>
          <a:bodyPr wrap="square" rtlCol="0">
            <a:spAutoFit/>
          </a:bodyPr>
          <a:lstStyle/>
          <a:p>
            <a:r>
              <a:rPr lang="en-JP" sz="2800"/>
              <a:t>2. 可変形状長方形パッキング問題として定式化</a:t>
            </a:r>
          </a:p>
        </p:txBody>
      </p:sp>
    </p:spTree>
    <p:extLst>
      <p:ext uri="{BB962C8B-B14F-4D97-AF65-F5344CB8AC3E}">
        <p14:creationId xmlns:p14="http://schemas.microsoft.com/office/powerpoint/2010/main" val="4106945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B9A0E-02AC-444D-88A9-509D987C3339}"/>
              </a:ext>
            </a:extLst>
          </p:cNvPr>
          <p:cNvSpPr>
            <a:spLocks noGrp="1"/>
          </p:cNvSpPr>
          <p:nvPr>
            <p:ph type="title"/>
          </p:nvPr>
        </p:nvSpPr>
        <p:spPr/>
        <p:txBody>
          <a:bodyPr/>
          <a:lstStyle/>
          <a:p>
            <a:r>
              <a:rPr lang="en-JP"/>
              <a:t>目次</a:t>
            </a:r>
          </a:p>
        </p:txBody>
      </p:sp>
      <p:sp>
        <p:nvSpPr>
          <p:cNvPr id="3" name="Content Placeholder 2">
            <a:extLst>
              <a:ext uri="{FF2B5EF4-FFF2-40B4-BE49-F238E27FC236}">
                <a16:creationId xmlns:a16="http://schemas.microsoft.com/office/drawing/2014/main" id="{B94F1238-896F-F84C-A1A4-BE8D534EB87B}"/>
              </a:ext>
            </a:extLst>
          </p:cNvPr>
          <p:cNvSpPr>
            <a:spLocks noGrp="1"/>
          </p:cNvSpPr>
          <p:nvPr>
            <p:ph idx="1"/>
          </p:nvPr>
        </p:nvSpPr>
        <p:spPr/>
        <p:txBody>
          <a:bodyPr>
            <a:normAutofit/>
          </a:bodyPr>
          <a:lstStyle/>
          <a:p>
            <a:pPr marL="514350" indent="-514350">
              <a:lnSpc>
                <a:spcPct val="150000"/>
              </a:lnSpc>
              <a:buFont typeface="+mj-lt"/>
              <a:buAutoNum type="arabicPeriod"/>
            </a:pPr>
            <a:r>
              <a:rPr lang="en-JP"/>
              <a:t>研究背景</a:t>
            </a:r>
          </a:p>
          <a:p>
            <a:pPr marL="514350" indent="-514350">
              <a:lnSpc>
                <a:spcPct val="150000"/>
              </a:lnSpc>
              <a:buFont typeface="+mj-lt"/>
              <a:buAutoNum type="arabicPeriod"/>
            </a:pPr>
            <a:r>
              <a:rPr lang="en-JP"/>
              <a:t>問題定義</a:t>
            </a:r>
          </a:p>
          <a:p>
            <a:pPr marL="514350" indent="-514350">
              <a:lnSpc>
                <a:spcPct val="150000"/>
              </a:lnSpc>
              <a:buFont typeface="+mj-lt"/>
              <a:buAutoNum type="arabicPeriod"/>
            </a:pPr>
            <a:r>
              <a:rPr lang="en-JP"/>
              <a:t>定式化と提案手法</a:t>
            </a:r>
          </a:p>
          <a:p>
            <a:pPr marL="514350" indent="-514350">
              <a:lnSpc>
                <a:spcPct val="150000"/>
              </a:lnSpc>
              <a:buFont typeface="+mj-lt"/>
              <a:buAutoNum type="arabicPeriod"/>
            </a:pPr>
            <a:r>
              <a:rPr lang="en-JP"/>
              <a:t>結果</a:t>
            </a:r>
          </a:p>
          <a:p>
            <a:pPr marL="514350" indent="-514350">
              <a:lnSpc>
                <a:spcPct val="150000"/>
              </a:lnSpc>
              <a:buFont typeface="+mj-lt"/>
              <a:buAutoNum type="arabicPeriod"/>
            </a:pPr>
            <a:r>
              <a:rPr lang="en-JP"/>
              <a:t>まとめ</a:t>
            </a:r>
          </a:p>
        </p:txBody>
      </p:sp>
      <p:sp>
        <p:nvSpPr>
          <p:cNvPr id="4" name="Slide Number Placeholder 3">
            <a:extLst>
              <a:ext uri="{FF2B5EF4-FFF2-40B4-BE49-F238E27FC236}">
                <a16:creationId xmlns:a16="http://schemas.microsoft.com/office/drawing/2014/main" id="{0E16DC64-D41E-4048-97FE-E8AA7C3BF29B}"/>
              </a:ext>
            </a:extLst>
          </p:cNvPr>
          <p:cNvSpPr>
            <a:spLocks noGrp="1"/>
          </p:cNvSpPr>
          <p:nvPr>
            <p:ph type="sldNum" sz="quarter" idx="12"/>
          </p:nvPr>
        </p:nvSpPr>
        <p:spPr/>
        <p:txBody>
          <a:bodyPr/>
          <a:lstStyle/>
          <a:p>
            <a:fld id="{CCF3E294-EB10-834B-8B5B-5C78A6A1F52A}" type="slidenum">
              <a:rPr lang="en-JP"/>
              <a:t>2</a:t>
            </a:fld>
            <a:endParaRPr lang="en-JP"/>
          </a:p>
        </p:txBody>
      </p:sp>
    </p:spTree>
    <p:extLst>
      <p:ext uri="{BB962C8B-B14F-4D97-AF65-F5344CB8AC3E}">
        <p14:creationId xmlns:p14="http://schemas.microsoft.com/office/powerpoint/2010/main" val="8513791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196B8-AFC4-C44D-B82C-497B73C25AEA}"/>
              </a:ext>
            </a:extLst>
          </p:cNvPr>
          <p:cNvSpPr>
            <a:spLocks noGrp="1"/>
          </p:cNvSpPr>
          <p:nvPr>
            <p:ph type="title"/>
          </p:nvPr>
        </p:nvSpPr>
        <p:spPr>
          <a:xfrm>
            <a:off x="838200" y="365126"/>
            <a:ext cx="10515600" cy="1036084"/>
          </a:xfrm>
        </p:spPr>
        <p:txBody>
          <a:bodyPr>
            <a:normAutofit/>
          </a:bodyPr>
          <a:lstStyle/>
          <a:p>
            <a:pPr>
              <a:lnSpc>
                <a:spcPct val="100000"/>
              </a:lnSpc>
            </a:pPr>
            <a:r>
              <a:rPr lang="en-JP" sz="3600"/>
              <a:t>目的関数の設定と実行</a:t>
            </a:r>
          </a:p>
        </p:txBody>
      </p:sp>
      <p:sp>
        <p:nvSpPr>
          <p:cNvPr id="3" name="Content Placeholder 2">
            <a:extLst>
              <a:ext uri="{FF2B5EF4-FFF2-40B4-BE49-F238E27FC236}">
                <a16:creationId xmlns:a16="http://schemas.microsoft.com/office/drawing/2014/main" id="{00EEEFED-D228-F348-AA02-7E7779AEAF5B}"/>
              </a:ext>
            </a:extLst>
          </p:cNvPr>
          <p:cNvSpPr>
            <a:spLocks noGrp="1"/>
          </p:cNvSpPr>
          <p:nvPr>
            <p:ph idx="1"/>
          </p:nvPr>
        </p:nvSpPr>
        <p:spPr>
          <a:xfrm>
            <a:off x="838200" y="3648628"/>
            <a:ext cx="10515600" cy="1808163"/>
          </a:xfrm>
        </p:spPr>
        <p:txBody>
          <a:bodyPr>
            <a:normAutofit/>
          </a:bodyPr>
          <a:lstStyle/>
          <a:p>
            <a:pPr marL="0" indent="0">
              <a:buNone/>
            </a:pPr>
            <a:r>
              <a:rPr lang="en-JP" sz="2600"/>
              <a:t>以上の定式化をセグメントごとに行う．</a:t>
            </a:r>
          </a:p>
          <a:p>
            <a:pPr marL="0" indent="0">
              <a:buNone/>
            </a:pPr>
            <a:endParaRPr lang="en-JP" sz="2600"/>
          </a:p>
          <a:p>
            <a:pPr marL="0" indent="0">
              <a:buNone/>
            </a:pPr>
            <a:r>
              <a:rPr lang="en-JP" sz="2600"/>
              <a:t>求解には整数計画ソルバー（Gurobi Optimizer ver. 9.5）を用いた．</a:t>
            </a:r>
          </a:p>
          <a:p>
            <a:pPr marL="0" indent="0">
              <a:lnSpc>
                <a:spcPct val="100000"/>
              </a:lnSpc>
              <a:buNone/>
            </a:pPr>
            <a:endParaRPr lang="en-JP" sz="2600"/>
          </a:p>
        </p:txBody>
      </p:sp>
      <p:sp>
        <p:nvSpPr>
          <p:cNvPr id="4" name="Slide Number Placeholder 3">
            <a:extLst>
              <a:ext uri="{FF2B5EF4-FFF2-40B4-BE49-F238E27FC236}">
                <a16:creationId xmlns:a16="http://schemas.microsoft.com/office/drawing/2014/main" id="{6B17879B-F772-3945-BA49-77812D5F8D03}"/>
              </a:ext>
            </a:extLst>
          </p:cNvPr>
          <p:cNvSpPr>
            <a:spLocks noGrp="1"/>
          </p:cNvSpPr>
          <p:nvPr>
            <p:ph type="sldNum" sz="quarter" idx="12"/>
          </p:nvPr>
        </p:nvSpPr>
        <p:spPr/>
        <p:txBody>
          <a:bodyPr/>
          <a:lstStyle/>
          <a:p>
            <a:fld id="{CCF3E294-EB10-834B-8B5B-5C78A6A1F52A}" type="slidenum">
              <a:rPr lang="en-JP"/>
              <a:t>20</a:t>
            </a:fld>
            <a:endParaRPr lang="en-JP"/>
          </a:p>
        </p:txBody>
      </p:sp>
      <p:sp>
        <p:nvSpPr>
          <p:cNvPr id="5" name="Rectangle 4">
            <a:extLst>
              <a:ext uri="{FF2B5EF4-FFF2-40B4-BE49-F238E27FC236}">
                <a16:creationId xmlns:a16="http://schemas.microsoft.com/office/drawing/2014/main" id="{AB18398E-2F25-CB4C-8A0B-99F04DEFBCED}"/>
              </a:ext>
            </a:extLst>
          </p:cNvPr>
          <p:cNvSpPr/>
          <p:nvPr/>
        </p:nvSpPr>
        <p:spPr>
          <a:xfrm>
            <a:off x="838199" y="1690688"/>
            <a:ext cx="10614892" cy="1292662"/>
          </a:xfrm>
          <a:prstGeom prst="rect">
            <a:avLst/>
          </a:prstGeom>
          <a:solidFill>
            <a:schemeClr val="accent5">
              <a:lumMod val="20000"/>
              <a:lumOff val="80000"/>
            </a:schemeClr>
          </a:solidFill>
        </p:spPr>
        <p:txBody>
          <a:bodyPr wrap="square">
            <a:spAutoFit/>
          </a:bodyPr>
          <a:lstStyle/>
          <a:p>
            <a:r>
              <a:rPr lang="en-JP" sz="2600"/>
              <a:t>目的関数:</a:t>
            </a:r>
          </a:p>
          <a:p>
            <a:r>
              <a:rPr lang="en-JP" sz="2600"/>
              <a:t>1. 合計面積の最大化</a:t>
            </a:r>
          </a:p>
          <a:p>
            <a:r>
              <a:rPr lang="en-JP" sz="2600"/>
              <a:t>2. 特定のグループの面積だけが大きくなりすぎないような調整</a:t>
            </a:r>
          </a:p>
        </p:txBody>
      </p:sp>
    </p:spTree>
    <p:extLst>
      <p:ext uri="{BB962C8B-B14F-4D97-AF65-F5344CB8AC3E}">
        <p14:creationId xmlns:p14="http://schemas.microsoft.com/office/powerpoint/2010/main" val="14207590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92B80-C075-354A-9407-30545637C0C9}"/>
              </a:ext>
            </a:extLst>
          </p:cNvPr>
          <p:cNvSpPr>
            <a:spLocks noGrp="1"/>
          </p:cNvSpPr>
          <p:nvPr>
            <p:ph type="title"/>
          </p:nvPr>
        </p:nvSpPr>
        <p:spPr>
          <a:xfrm>
            <a:off x="838200" y="483177"/>
            <a:ext cx="10515600" cy="1325563"/>
          </a:xfrm>
        </p:spPr>
        <p:txBody>
          <a:bodyPr/>
          <a:lstStyle/>
          <a:p>
            <a:r>
              <a:rPr lang="en-JP"/>
              <a:t>第二段階（個別パッキング）</a:t>
            </a:r>
          </a:p>
        </p:txBody>
      </p:sp>
      <p:sp>
        <p:nvSpPr>
          <p:cNvPr id="3" name="Content Placeholder 2">
            <a:extLst>
              <a:ext uri="{FF2B5EF4-FFF2-40B4-BE49-F238E27FC236}">
                <a16:creationId xmlns:a16="http://schemas.microsoft.com/office/drawing/2014/main" id="{FEFFC8A3-AD65-F341-8D4B-6C48C33E5301}"/>
              </a:ext>
            </a:extLst>
          </p:cNvPr>
          <p:cNvSpPr>
            <a:spLocks noGrp="1"/>
          </p:cNvSpPr>
          <p:nvPr>
            <p:ph idx="1"/>
          </p:nvPr>
        </p:nvSpPr>
        <p:spPr>
          <a:xfrm>
            <a:off x="838200" y="2638576"/>
            <a:ext cx="10147852" cy="2860576"/>
          </a:xfrm>
          <a:solidFill>
            <a:schemeClr val="accent5">
              <a:lumMod val="20000"/>
              <a:lumOff val="80000"/>
            </a:schemeClr>
          </a:solidFill>
        </p:spPr>
        <p:txBody>
          <a:bodyPr>
            <a:noAutofit/>
          </a:bodyPr>
          <a:lstStyle/>
          <a:p>
            <a:pPr marL="0" indent="0">
              <a:lnSpc>
                <a:spcPct val="120000"/>
              </a:lnSpc>
              <a:buNone/>
            </a:pPr>
            <a:r>
              <a:rPr lang="en-JP" sz="2400" b="1"/>
              <a:t>アイデア</a:t>
            </a:r>
          </a:p>
          <a:p>
            <a:pPr marL="514350" indent="-514350">
              <a:lnSpc>
                <a:spcPct val="120000"/>
              </a:lnSpc>
              <a:buFont typeface="+mj-lt"/>
              <a:buAutoNum type="arabicPeriod"/>
            </a:pPr>
            <a:r>
              <a:rPr lang="en-JP" sz="2400"/>
              <a:t>配置予定の車を，駐車に必要なスペースを加えたレクトリニア図形として考える．</a:t>
            </a:r>
          </a:p>
          <a:p>
            <a:pPr marL="514350" indent="-514350">
              <a:lnSpc>
                <a:spcPct val="120000"/>
              </a:lnSpc>
              <a:buFont typeface="+mj-lt"/>
              <a:buAutoNum type="arabicPeriod"/>
            </a:pPr>
            <a:r>
              <a:rPr lang="en-JP" sz="2400"/>
              <a:t>レクトリニア図形のパッキング問題として定式化．</a:t>
            </a:r>
          </a:p>
          <a:p>
            <a:pPr marL="514350" indent="-514350">
              <a:lnSpc>
                <a:spcPct val="120000"/>
              </a:lnSpc>
              <a:buFont typeface="+mj-lt"/>
              <a:buAutoNum type="arabicPeriod"/>
            </a:pPr>
            <a:r>
              <a:rPr lang="en-JP" sz="2400"/>
              <a:t>2種類の構築法により解を構築．</a:t>
            </a:r>
          </a:p>
        </p:txBody>
      </p:sp>
      <p:sp>
        <p:nvSpPr>
          <p:cNvPr id="5" name="Slide Number Placeholder 4">
            <a:extLst>
              <a:ext uri="{FF2B5EF4-FFF2-40B4-BE49-F238E27FC236}">
                <a16:creationId xmlns:a16="http://schemas.microsoft.com/office/drawing/2014/main" id="{D52C6803-1258-054B-B759-AEA24B786877}"/>
              </a:ext>
            </a:extLst>
          </p:cNvPr>
          <p:cNvSpPr>
            <a:spLocks noGrp="1"/>
          </p:cNvSpPr>
          <p:nvPr>
            <p:ph type="sldNum" sz="quarter" idx="12"/>
          </p:nvPr>
        </p:nvSpPr>
        <p:spPr/>
        <p:txBody>
          <a:bodyPr/>
          <a:lstStyle/>
          <a:p>
            <a:fld id="{CCF3E294-EB10-834B-8B5B-5C78A6A1F52A}" type="slidenum">
              <a:rPr lang="en-JP"/>
              <a:t>21</a:t>
            </a:fld>
            <a:endParaRPr lang="en-JP"/>
          </a:p>
        </p:txBody>
      </p:sp>
      <p:sp>
        <p:nvSpPr>
          <p:cNvPr id="6" name="Rectangle 5">
            <a:extLst>
              <a:ext uri="{FF2B5EF4-FFF2-40B4-BE49-F238E27FC236}">
                <a16:creationId xmlns:a16="http://schemas.microsoft.com/office/drawing/2014/main" id="{806A33CC-9D8D-8947-9893-375939B9E2B4}"/>
              </a:ext>
            </a:extLst>
          </p:cNvPr>
          <p:cNvSpPr/>
          <p:nvPr/>
        </p:nvSpPr>
        <p:spPr>
          <a:xfrm>
            <a:off x="838200" y="1896683"/>
            <a:ext cx="8802410" cy="523220"/>
          </a:xfrm>
          <a:prstGeom prst="rect">
            <a:avLst/>
          </a:prstGeom>
        </p:spPr>
        <p:txBody>
          <a:bodyPr wrap="none">
            <a:spAutoFit/>
          </a:bodyPr>
          <a:lstStyle/>
          <a:p>
            <a:r>
              <a:rPr lang="en-JP" sz="2800"/>
              <a:t>第一段階で決められた領域に車を一台ずつ詰め込む．</a:t>
            </a:r>
          </a:p>
        </p:txBody>
      </p:sp>
      <p:sp>
        <p:nvSpPr>
          <p:cNvPr id="4" name="TextBox 3">
            <a:extLst>
              <a:ext uri="{FF2B5EF4-FFF2-40B4-BE49-F238E27FC236}">
                <a16:creationId xmlns:a16="http://schemas.microsoft.com/office/drawing/2014/main" id="{5E96E3D2-4338-3743-84FB-249200DBFCF7}"/>
              </a:ext>
            </a:extLst>
          </p:cNvPr>
          <p:cNvSpPr txBox="1"/>
          <p:nvPr/>
        </p:nvSpPr>
        <p:spPr>
          <a:xfrm>
            <a:off x="838200" y="5956240"/>
            <a:ext cx="7905750" cy="400110"/>
          </a:xfrm>
          <a:prstGeom prst="rect">
            <a:avLst/>
          </a:prstGeom>
          <a:noFill/>
        </p:spPr>
        <p:txBody>
          <a:bodyPr wrap="square" rtlCol="0">
            <a:spAutoFit/>
          </a:bodyPr>
          <a:lstStyle/>
          <a:p>
            <a:r>
              <a:rPr lang="en-JP" sz="2000"/>
              <a:t>レクトリニア図形: いくつかの長方形の集合で表される図形</a:t>
            </a:r>
          </a:p>
        </p:txBody>
      </p:sp>
    </p:spTree>
    <p:extLst>
      <p:ext uri="{BB962C8B-B14F-4D97-AF65-F5344CB8AC3E}">
        <p14:creationId xmlns:p14="http://schemas.microsoft.com/office/powerpoint/2010/main" val="25241668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B53F6649-8BEE-2E4F-BCD8-C71CC87683B0}"/>
              </a:ext>
            </a:extLst>
          </p:cNvPr>
          <p:cNvSpPr>
            <a:spLocks noGrp="1"/>
          </p:cNvSpPr>
          <p:nvPr>
            <p:ph idx="1"/>
          </p:nvPr>
        </p:nvSpPr>
        <p:spPr>
          <a:xfrm>
            <a:off x="838200" y="566840"/>
            <a:ext cx="10515600" cy="1876779"/>
          </a:xfrm>
        </p:spPr>
        <p:txBody>
          <a:bodyPr/>
          <a:lstStyle/>
          <a:p>
            <a:pPr marL="0" indent="0">
              <a:lnSpc>
                <a:spcPct val="100000"/>
              </a:lnSpc>
              <a:buNone/>
            </a:pPr>
            <a:r>
              <a:rPr lang="en-JP"/>
              <a:t>以下の3つのをスペースを考慮したレクトリニア図形を定義．</a:t>
            </a:r>
          </a:p>
          <a:p>
            <a:pPr marL="971550" lvl="1" indent="-514350">
              <a:lnSpc>
                <a:spcPct val="100000"/>
              </a:lnSpc>
              <a:buFont typeface="+mj-lt"/>
              <a:buAutoNum type="arabicPeriod"/>
            </a:pPr>
            <a:r>
              <a:rPr lang="en-JP"/>
              <a:t>駐車に必要なスペース</a:t>
            </a:r>
          </a:p>
          <a:p>
            <a:pPr marL="971550" lvl="1" indent="-514350">
              <a:lnSpc>
                <a:spcPct val="100000"/>
              </a:lnSpc>
              <a:buFont typeface="+mj-lt"/>
              <a:buAutoNum type="arabicPeriod"/>
            </a:pPr>
            <a:r>
              <a:rPr lang="en-JP"/>
              <a:t>車両の配置間隔 (前後: 30 cm, 左右: 10 cm)</a:t>
            </a:r>
          </a:p>
          <a:p>
            <a:pPr marL="971550" lvl="1" indent="-514350">
              <a:lnSpc>
                <a:spcPct val="100000"/>
              </a:lnSpc>
              <a:buFont typeface="+mj-lt"/>
              <a:buAutoNum type="arabicPeriod"/>
            </a:pPr>
            <a:r>
              <a:rPr lang="en-JP"/>
              <a:t>乗り降りのためのスペース (ハンドル側: 40 cm)</a:t>
            </a:r>
          </a:p>
        </p:txBody>
      </p:sp>
      <p:sp>
        <p:nvSpPr>
          <p:cNvPr id="3" name="Slide Number Placeholder 2">
            <a:extLst>
              <a:ext uri="{FF2B5EF4-FFF2-40B4-BE49-F238E27FC236}">
                <a16:creationId xmlns:a16="http://schemas.microsoft.com/office/drawing/2014/main" id="{1FBC9A4B-CD28-4C45-9E21-EC619C91735F}"/>
              </a:ext>
            </a:extLst>
          </p:cNvPr>
          <p:cNvSpPr>
            <a:spLocks noGrp="1"/>
          </p:cNvSpPr>
          <p:nvPr>
            <p:ph type="sldNum" sz="quarter" idx="12"/>
          </p:nvPr>
        </p:nvSpPr>
        <p:spPr/>
        <p:txBody>
          <a:bodyPr/>
          <a:lstStyle/>
          <a:p>
            <a:fld id="{CCF3E294-EB10-834B-8B5B-5C78A6A1F52A}" type="slidenum">
              <a:rPr lang="en-JP"/>
              <a:t>22</a:t>
            </a:fld>
            <a:endParaRPr lang="en-JP"/>
          </a:p>
        </p:txBody>
      </p:sp>
      <p:sp>
        <p:nvSpPr>
          <p:cNvPr id="8" name="Rectangle 7">
            <a:extLst>
              <a:ext uri="{FF2B5EF4-FFF2-40B4-BE49-F238E27FC236}">
                <a16:creationId xmlns:a16="http://schemas.microsoft.com/office/drawing/2014/main" id="{FFBADBBB-87BC-9448-9C7C-10AB0E81A4CA}"/>
              </a:ext>
            </a:extLst>
          </p:cNvPr>
          <p:cNvSpPr/>
          <p:nvPr/>
        </p:nvSpPr>
        <p:spPr>
          <a:xfrm>
            <a:off x="8025218" y="2795916"/>
            <a:ext cx="1437122" cy="177915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JP"/>
          </a:p>
        </p:txBody>
      </p:sp>
      <p:sp>
        <p:nvSpPr>
          <p:cNvPr id="11" name="Rectangle 10">
            <a:extLst>
              <a:ext uri="{FF2B5EF4-FFF2-40B4-BE49-F238E27FC236}">
                <a16:creationId xmlns:a16="http://schemas.microsoft.com/office/drawing/2014/main" id="{33F64085-1E1A-EF4D-9EF0-2DFDE9EA6AB6}"/>
              </a:ext>
            </a:extLst>
          </p:cNvPr>
          <p:cNvSpPr/>
          <p:nvPr/>
        </p:nvSpPr>
        <p:spPr>
          <a:xfrm>
            <a:off x="779293" y="4347651"/>
            <a:ext cx="628613" cy="10711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2" name="L-Shape 11">
            <a:extLst>
              <a:ext uri="{FF2B5EF4-FFF2-40B4-BE49-F238E27FC236}">
                <a16:creationId xmlns:a16="http://schemas.microsoft.com/office/drawing/2014/main" id="{C0603735-828A-724B-9D12-E2C8E848F511}"/>
              </a:ext>
            </a:extLst>
          </p:cNvPr>
          <p:cNvSpPr/>
          <p:nvPr/>
        </p:nvSpPr>
        <p:spPr>
          <a:xfrm>
            <a:off x="8025217" y="3458622"/>
            <a:ext cx="1437122" cy="1116451"/>
          </a:xfrm>
          <a:prstGeom prst="corner">
            <a:avLst>
              <a:gd name="adj1" fmla="val 45722"/>
              <a:gd name="adj2" fmla="val 43926"/>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3" name="Rectangle 12">
            <a:extLst>
              <a:ext uri="{FF2B5EF4-FFF2-40B4-BE49-F238E27FC236}">
                <a16:creationId xmlns:a16="http://schemas.microsoft.com/office/drawing/2014/main" id="{6D98CAD5-27C0-D143-87C2-E7DFF0C0378A}"/>
              </a:ext>
            </a:extLst>
          </p:cNvPr>
          <p:cNvSpPr/>
          <p:nvPr/>
        </p:nvSpPr>
        <p:spPr>
          <a:xfrm>
            <a:off x="8618482" y="3458621"/>
            <a:ext cx="321110" cy="526274"/>
          </a:xfrm>
          <a:prstGeom prst="rect">
            <a:avLst/>
          </a:prstGeom>
          <a:noFill/>
          <a:ln w="31750">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5" name="Rectangle 14">
            <a:extLst>
              <a:ext uri="{FF2B5EF4-FFF2-40B4-BE49-F238E27FC236}">
                <a16:creationId xmlns:a16="http://schemas.microsoft.com/office/drawing/2014/main" id="{F6265C4A-950F-8244-9D7D-1DE5341BE235}"/>
              </a:ext>
            </a:extLst>
          </p:cNvPr>
          <p:cNvSpPr/>
          <p:nvPr/>
        </p:nvSpPr>
        <p:spPr>
          <a:xfrm>
            <a:off x="9226378" y="3086260"/>
            <a:ext cx="235961" cy="30646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a:p>
        </p:txBody>
      </p:sp>
      <p:cxnSp>
        <p:nvCxnSpPr>
          <p:cNvPr id="16" name="Straight Arrow Connector 15">
            <a:extLst>
              <a:ext uri="{FF2B5EF4-FFF2-40B4-BE49-F238E27FC236}">
                <a16:creationId xmlns:a16="http://schemas.microsoft.com/office/drawing/2014/main" id="{C33BF6C2-42F4-024B-A369-8262C3B706CC}"/>
              </a:ext>
            </a:extLst>
          </p:cNvPr>
          <p:cNvCxnSpPr>
            <a:cxnSpLocks/>
          </p:cNvCxnSpPr>
          <p:nvPr/>
        </p:nvCxnSpPr>
        <p:spPr>
          <a:xfrm flipV="1">
            <a:off x="1750642" y="3901195"/>
            <a:ext cx="702354" cy="259280"/>
          </a:xfrm>
          <a:prstGeom prst="straightConnector1">
            <a:avLst/>
          </a:prstGeom>
          <a:ln w="730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53BDE88B-C1CF-5C4A-9123-794D8F0780A5}"/>
              </a:ext>
            </a:extLst>
          </p:cNvPr>
          <p:cNvSpPr/>
          <p:nvPr/>
        </p:nvSpPr>
        <p:spPr>
          <a:xfrm>
            <a:off x="1132939" y="4446353"/>
            <a:ext cx="238661" cy="24700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cxnSp>
        <p:nvCxnSpPr>
          <p:cNvPr id="21" name="Straight Arrow Connector 20">
            <a:extLst>
              <a:ext uri="{FF2B5EF4-FFF2-40B4-BE49-F238E27FC236}">
                <a16:creationId xmlns:a16="http://schemas.microsoft.com/office/drawing/2014/main" id="{00546C53-8EE8-4544-B38C-481173C998D1}"/>
              </a:ext>
            </a:extLst>
          </p:cNvPr>
          <p:cNvCxnSpPr>
            <a:cxnSpLocks/>
          </p:cNvCxnSpPr>
          <p:nvPr/>
        </p:nvCxnSpPr>
        <p:spPr>
          <a:xfrm flipV="1">
            <a:off x="5265484" y="3712207"/>
            <a:ext cx="1977936" cy="28140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052C044-F8C6-EA47-9F2E-694A09EDD60A}"/>
              </a:ext>
            </a:extLst>
          </p:cNvPr>
          <p:cNvCxnSpPr>
            <a:cxnSpLocks/>
          </p:cNvCxnSpPr>
          <p:nvPr/>
        </p:nvCxnSpPr>
        <p:spPr>
          <a:xfrm>
            <a:off x="5265484" y="5700152"/>
            <a:ext cx="2106695" cy="14427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Multiply 22">
            <a:extLst>
              <a:ext uri="{FF2B5EF4-FFF2-40B4-BE49-F238E27FC236}">
                <a16:creationId xmlns:a16="http://schemas.microsoft.com/office/drawing/2014/main" id="{C8E94AA1-02CC-5847-92FA-8D583888BB84}"/>
              </a:ext>
            </a:extLst>
          </p:cNvPr>
          <p:cNvSpPr>
            <a:spLocks noChangeAspect="1"/>
          </p:cNvSpPr>
          <p:nvPr/>
        </p:nvSpPr>
        <p:spPr>
          <a:xfrm>
            <a:off x="5724114" y="5165899"/>
            <a:ext cx="1188000" cy="1188000"/>
          </a:xfrm>
          <a:prstGeom prst="mathMultiply">
            <a:avLst>
              <a:gd name="adj1" fmla="val 847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4" name="Oval 23">
            <a:extLst>
              <a:ext uri="{FF2B5EF4-FFF2-40B4-BE49-F238E27FC236}">
                <a16:creationId xmlns:a16="http://schemas.microsoft.com/office/drawing/2014/main" id="{EC5A2577-3DB3-B846-8CE1-8C502E9259AE}"/>
              </a:ext>
            </a:extLst>
          </p:cNvPr>
          <p:cNvSpPr/>
          <p:nvPr/>
        </p:nvSpPr>
        <p:spPr>
          <a:xfrm>
            <a:off x="5894452" y="3529608"/>
            <a:ext cx="720000" cy="72000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5" name="Rectangle 24">
            <a:extLst>
              <a:ext uri="{FF2B5EF4-FFF2-40B4-BE49-F238E27FC236}">
                <a16:creationId xmlns:a16="http://schemas.microsoft.com/office/drawing/2014/main" id="{C5FE2A30-8E85-6A42-B8C9-AA4C11260F1B}"/>
              </a:ext>
            </a:extLst>
          </p:cNvPr>
          <p:cNvSpPr/>
          <p:nvPr/>
        </p:nvSpPr>
        <p:spPr>
          <a:xfrm>
            <a:off x="2977154" y="3612423"/>
            <a:ext cx="425852" cy="6954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6" name="Rectangle 25">
            <a:extLst>
              <a:ext uri="{FF2B5EF4-FFF2-40B4-BE49-F238E27FC236}">
                <a16:creationId xmlns:a16="http://schemas.microsoft.com/office/drawing/2014/main" id="{D57A608C-7AA3-5040-B393-69755186F980}"/>
              </a:ext>
            </a:extLst>
          </p:cNvPr>
          <p:cNvSpPr/>
          <p:nvPr/>
        </p:nvSpPr>
        <p:spPr>
          <a:xfrm rot="5400000">
            <a:off x="2847876" y="3042535"/>
            <a:ext cx="425852" cy="695405"/>
          </a:xfrm>
          <a:prstGeom prst="rect">
            <a:avLst/>
          </a:prstGeom>
          <a:pattFill prst="wdUpDiag">
            <a:fgClr>
              <a:schemeClr val="accent2">
                <a:lumMod val="40000"/>
                <a:lumOff val="6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7" name="L-Shape 26">
            <a:extLst>
              <a:ext uri="{FF2B5EF4-FFF2-40B4-BE49-F238E27FC236}">
                <a16:creationId xmlns:a16="http://schemas.microsoft.com/office/drawing/2014/main" id="{C23AE564-FB91-5E4C-9503-9538417B7E5F}"/>
              </a:ext>
            </a:extLst>
          </p:cNvPr>
          <p:cNvSpPr/>
          <p:nvPr/>
        </p:nvSpPr>
        <p:spPr>
          <a:xfrm rot="10800000">
            <a:off x="2691367" y="3166381"/>
            <a:ext cx="737056" cy="1141442"/>
          </a:xfrm>
          <a:prstGeom prst="corner">
            <a:avLst>
              <a:gd name="adj1" fmla="val 63946"/>
              <a:gd name="adj2" fmla="val 63845"/>
            </a:avLst>
          </a:prstGeom>
          <a:no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8" name="Oval 27">
            <a:extLst>
              <a:ext uri="{FF2B5EF4-FFF2-40B4-BE49-F238E27FC236}">
                <a16:creationId xmlns:a16="http://schemas.microsoft.com/office/drawing/2014/main" id="{456AB142-3757-284F-80C6-329B629DB0F8}"/>
              </a:ext>
            </a:extLst>
          </p:cNvPr>
          <p:cNvSpPr/>
          <p:nvPr/>
        </p:nvSpPr>
        <p:spPr>
          <a:xfrm>
            <a:off x="3179476" y="3685495"/>
            <a:ext cx="180000" cy="180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0" name="L-Shape 29">
            <a:extLst>
              <a:ext uri="{FF2B5EF4-FFF2-40B4-BE49-F238E27FC236}">
                <a16:creationId xmlns:a16="http://schemas.microsoft.com/office/drawing/2014/main" id="{4049F74C-BA65-C94D-9646-E2A30E418969}"/>
              </a:ext>
            </a:extLst>
          </p:cNvPr>
          <p:cNvSpPr/>
          <p:nvPr/>
        </p:nvSpPr>
        <p:spPr>
          <a:xfrm rot="10800000">
            <a:off x="8251327" y="3061903"/>
            <a:ext cx="792480" cy="980286"/>
          </a:xfrm>
          <a:prstGeom prst="corner">
            <a:avLst>
              <a:gd name="adj1" fmla="val 49271"/>
              <a:gd name="adj2" fmla="val 63845"/>
            </a:avLst>
          </a:pr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2" name="Rectangle 31">
            <a:extLst>
              <a:ext uri="{FF2B5EF4-FFF2-40B4-BE49-F238E27FC236}">
                <a16:creationId xmlns:a16="http://schemas.microsoft.com/office/drawing/2014/main" id="{19628AF1-EDE7-9A4B-9354-182B0DB9C86E}"/>
              </a:ext>
            </a:extLst>
          </p:cNvPr>
          <p:cNvSpPr/>
          <p:nvPr/>
        </p:nvSpPr>
        <p:spPr>
          <a:xfrm>
            <a:off x="8025218" y="4954843"/>
            <a:ext cx="1437122" cy="177915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JP"/>
          </a:p>
        </p:txBody>
      </p:sp>
      <p:cxnSp>
        <p:nvCxnSpPr>
          <p:cNvPr id="40" name="Straight Arrow Connector 39">
            <a:extLst>
              <a:ext uri="{FF2B5EF4-FFF2-40B4-BE49-F238E27FC236}">
                <a16:creationId xmlns:a16="http://schemas.microsoft.com/office/drawing/2014/main" id="{C6D6158D-028F-9449-8D74-46756DBEC69C}"/>
              </a:ext>
            </a:extLst>
          </p:cNvPr>
          <p:cNvCxnSpPr>
            <a:cxnSpLocks/>
          </p:cNvCxnSpPr>
          <p:nvPr/>
        </p:nvCxnSpPr>
        <p:spPr>
          <a:xfrm>
            <a:off x="1798859" y="4883238"/>
            <a:ext cx="1738668" cy="0"/>
          </a:xfrm>
          <a:prstGeom prst="straightConnector1">
            <a:avLst/>
          </a:prstGeom>
          <a:ln w="730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C81621FD-FEEE-E043-883B-986B41227A13}"/>
              </a:ext>
            </a:extLst>
          </p:cNvPr>
          <p:cNvCxnSpPr>
            <a:cxnSpLocks/>
          </p:cNvCxnSpPr>
          <p:nvPr/>
        </p:nvCxnSpPr>
        <p:spPr>
          <a:xfrm>
            <a:off x="1750642" y="5663500"/>
            <a:ext cx="702354" cy="267660"/>
          </a:xfrm>
          <a:prstGeom prst="straightConnector1">
            <a:avLst/>
          </a:prstGeom>
          <a:ln w="730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2DA9BE0F-55FB-4D47-AB1C-FD1F794D2981}"/>
              </a:ext>
            </a:extLst>
          </p:cNvPr>
          <p:cNvSpPr/>
          <p:nvPr/>
        </p:nvSpPr>
        <p:spPr>
          <a:xfrm>
            <a:off x="3826056" y="4347651"/>
            <a:ext cx="628613" cy="1000204"/>
          </a:xfrm>
          <a:prstGeom prst="rect">
            <a:avLst/>
          </a:prstGeom>
          <a:no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49" name="Rectangle 48">
            <a:extLst>
              <a:ext uri="{FF2B5EF4-FFF2-40B4-BE49-F238E27FC236}">
                <a16:creationId xmlns:a16="http://schemas.microsoft.com/office/drawing/2014/main" id="{87F6F6C4-3B02-7246-A695-4DCA6395EE4A}"/>
              </a:ext>
            </a:extLst>
          </p:cNvPr>
          <p:cNvSpPr/>
          <p:nvPr/>
        </p:nvSpPr>
        <p:spPr>
          <a:xfrm>
            <a:off x="3892548" y="4489690"/>
            <a:ext cx="448543" cy="7422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0" name="Oval 49">
            <a:extLst>
              <a:ext uri="{FF2B5EF4-FFF2-40B4-BE49-F238E27FC236}">
                <a16:creationId xmlns:a16="http://schemas.microsoft.com/office/drawing/2014/main" id="{BF1E989D-8F90-6F40-B8A7-EC4E2F6A86D7}"/>
              </a:ext>
            </a:extLst>
          </p:cNvPr>
          <p:cNvSpPr/>
          <p:nvPr/>
        </p:nvSpPr>
        <p:spPr>
          <a:xfrm>
            <a:off x="4154000" y="4567181"/>
            <a:ext cx="178891" cy="18186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2" name="L-Shape 51">
            <a:extLst>
              <a:ext uri="{FF2B5EF4-FFF2-40B4-BE49-F238E27FC236}">
                <a16:creationId xmlns:a16="http://schemas.microsoft.com/office/drawing/2014/main" id="{B5F03C42-1CFA-7D4A-B778-64F09CB5BBC4}"/>
              </a:ext>
            </a:extLst>
          </p:cNvPr>
          <p:cNvSpPr/>
          <p:nvPr/>
        </p:nvSpPr>
        <p:spPr>
          <a:xfrm>
            <a:off x="8045137" y="5700153"/>
            <a:ext cx="1417202" cy="1008494"/>
          </a:xfrm>
          <a:prstGeom prst="corner">
            <a:avLst>
              <a:gd name="adj1" fmla="val 50925"/>
              <a:gd name="adj2" fmla="val 87984"/>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3" name="Rectangle 52">
            <a:extLst>
              <a:ext uri="{FF2B5EF4-FFF2-40B4-BE49-F238E27FC236}">
                <a16:creationId xmlns:a16="http://schemas.microsoft.com/office/drawing/2014/main" id="{E0AE06FF-284A-014F-8EB8-D43B2C65228C}"/>
              </a:ext>
            </a:extLst>
          </p:cNvPr>
          <p:cNvSpPr/>
          <p:nvPr/>
        </p:nvSpPr>
        <p:spPr>
          <a:xfrm>
            <a:off x="2686735" y="5790092"/>
            <a:ext cx="474907" cy="7531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4" name="Oval 53">
            <a:extLst>
              <a:ext uri="{FF2B5EF4-FFF2-40B4-BE49-F238E27FC236}">
                <a16:creationId xmlns:a16="http://schemas.microsoft.com/office/drawing/2014/main" id="{FDF7A90D-0CDF-D048-A11D-E1FB7E78D574}"/>
              </a:ext>
            </a:extLst>
          </p:cNvPr>
          <p:cNvSpPr/>
          <p:nvPr/>
        </p:nvSpPr>
        <p:spPr>
          <a:xfrm>
            <a:off x="2946920" y="5877949"/>
            <a:ext cx="178891" cy="18186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5" name="Rectangle 54">
            <a:extLst>
              <a:ext uri="{FF2B5EF4-FFF2-40B4-BE49-F238E27FC236}">
                <a16:creationId xmlns:a16="http://schemas.microsoft.com/office/drawing/2014/main" id="{47B16E1E-A204-A442-82BF-0F30E8F5BDD1}"/>
              </a:ext>
            </a:extLst>
          </p:cNvPr>
          <p:cNvSpPr/>
          <p:nvPr/>
        </p:nvSpPr>
        <p:spPr>
          <a:xfrm>
            <a:off x="2686736" y="5790093"/>
            <a:ext cx="672740" cy="753188"/>
          </a:xfrm>
          <a:prstGeom prst="rect">
            <a:avLst/>
          </a:prstGeom>
          <a:no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6" name="TextBox 55">
            <a:extLst>
              <a:ext uri="{FF2B5EF4-FFF2-40B4-BE49-F238E27FC236}">
                <a16:creationId xmlns:a16="http://schemas.microsoft.com/office/drawing/2014/main" id="{15D8903D-8AFD-F044-A7ED-13936A78B5D0}"/>
              </a:ext>
            </a:extLst>
          </p:cNvPr>
          <p:cNvSpPr txBox="1"/>
          <p:nvPr/>
        </p:nvSpPr>
        <p:spPr>
          <a:xfrm>
            <a:off x="1836446" y="3590829"/>
            <a:ext cx="403761" cy="369332"/>
          </a:xfrm>
          <a:prstGeom prst="rect">
            <a:avLst/>
          </a:prstGeom>
          <a:noFill/>
        </p:spPr>
        <p:txBody>
          <a:bodyPr wrap="square" rtlCol="0">
            <a:spAutoFit/>
          </a:bodyPr>
          <a:lstStyle/>
          <a:p>
            <a:r>
              <a:rPr lang="en-JP"/>
              <a:t>1</a:t>
            </a:r>
          </a:p>
        </p:txBody>
      </p:sp>
      <p:sp>
        <p:nvSpPr>
          <p:cNvPr id="57" name="TextBox 56">
            <a:extLst>
              <a:ext uri="{FF2B5EF4-FFF2-40B4-BE49-F238E27FC236}">
                <a16:creationId xmlns:a16="http://schemas.microsoft.com/office/drawing/2014/main" id="{7F2849C2-37FA-3F4C-8E6C-3845CEDB2392}"/>
              </a:ext>
            </a:extLst>
          </p:cNvPr>
          <p:cNvSpPr txBox="1"/>
          <p:nvPr/>
        </p:nvSpPr>
        <p:spPr>
          <a:xfrm>
            <a:off x="2430740" y="4522271"/>
            <a:ext cx="474906" cy="369332"/>
          </a:xfrm>
          <a:prstGeom prst="rect">
            <a:avLst/>
          </a:prstGeom>
          <a:noFill/>
        </p:spPr>
        <p:txBody>
          <a:bodyPr wrap="square" rtlCol="0">
            <a:spAutoFit/>
          </a:bodyPr>
          <a:lstStyle/>
          <a:p>
            <a:r>
              <a:rPr lang="en-JP"/>
              <a:t>2</a:t>
            </a:r>
          </a:p>
        </p:txBody>
      </p:sp>
      <p:sp>
        <p:nvSpPr>
          <p:cNvPr id="58" name="TextBox 57">
            <a:extLst>
              <a:ext uri="{FF2B5EF4-FFF2-40B4-BE49-F238E27FC236}">
                <a16:creationId xmlns:a16="http://schemas.microsoft.com/office/drawing/2014/main" id="{4B91D29B-BF66-2740-8B6C-42D0074D00F8}"/>
              </a:ext>
            </a:extLst>
          </p:cNvPr>
          <p:cNvSpPr txBox="1"/>
          <p:nvPr/>
        </p:nvSpPr>
        <p:spPr>
          <a:xfrm>
            <a:off x="1765701" y="5852101"/>
            <a:ext cx="536110" cy="369332"/>
          </a:xfrm>
          <a:prstGeom prst="rect">
            <a:avLst/>
          </a:prstGeom>
          <a:noFill/>
        </p:spPr>
        <p:txBody>
          <a:bodyPr wrap="square" rtlCol="0">
            <a:spAutoFit/>
          </a:bodyPr>
          <a:lstStyle/>
          <a:p>
            <a:r>
              <a:rPr lang="en-JP"/>
              <a:t>3</a:t>
            </a:r>
          </a:p>
        </p:txBody>
      </p:sp>
      <p:sp>
        <p:nvSpPr>
          <p:cNvPr id="60" name="Rectangle 59">
            <a:extLst>
              <a:ext uri="{FF2B5EF4-FFF2-40B4-BE49-F238E27FC236}">
                <a16:creationId xmlns:a16="http://schemas.microsoft.com/office/drawing/2014/main" id="{AAF1EC74-D215-A347-B141-013E5916B18B}"/>
              </a:ext>
            </a:extLst>
          </p:cNvPr>
          <p:cNvSpPr/>
          <p:nvPr/>
        </p:nvSpPr>
        <p:spPr>
          <a:xfrm>
            <a:off x="9200264" y="5127704"/>
            <a:ext cx="235961" cy="30646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a:p>
        </p:txBody>
      </p:sp>
      <p:sp>
        <p:nvSpPr>
          <p:cNvPr id="61" name="Rectangle 60">
            <a:extLst>
              <a:ext uri="{FF2B5EF4-FFF2-40B4-BE49-F238E27FC236}">
                <a16:creationId xmlns:a16="http://schemas.microsoft.com/office/drawing/2014/main" id="{254F7C70-5A04-A040-9B4D-D2B17376D9D7}"/>
              </a:ext>
            </a:extLst>
          </p:cNvPr>
          <p:cNvSpPr/>
          <p:nvPr/>
        </p:nvSpPr>
        <p:spPr>
          <a:xfrm>
            <a:off x="9055682" y="5587396"/>
            <a:ext cx="321110" cy="526274"/>
          </a:xfrm>
          <a:prstGeom prst="rect">
            <a:avLst/>
          </a:prstGeom>
          <a:noFill/>
          <a:ln w="31750">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62" name="L-Shape 61">
            <a:extLst>
              <a:ext uri="{FF2B5EF4-FFF2-40B4-BE49-F238E27FC236}">
                <a16:creationId xmlns:a16="http://schemas.microsoft.com/office/drawing/2014/main" id="{D4362566-ECC0-1340-B721-967EFA5663A4}"/>
              </a:ext>
            </a:extLst>
          </p:cNvPr>
          <p:cNvSpPr/>
          <p:nvPr/>
        </p:nvSpPr>
        <p:spPr>
          <a:xfrm rot="10800000">
            <a:off x="8731537" y="5223711"/>
            <a:ext cx="730802" cy="980286"/>
          </a:xfrm>
          <a:prstGeom prst="corner">
            <a:avLst>
              <a:gd name="adj1" fmla="val 56764"/>
              <a:gd name="adj2" fmla="val 63845"/>
            </a:avLst>
          </a:pr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67" name="Rectangle 66">
            <a:extLst>
              <a:ext uri="{FF2B5EF4-FFF2-40B4-BE49-F238E27FC236}">
                <a16:creationId xmlns:a16="http://schemas.microsoft.com/office/drawing/2014/main" id="{EFE3E1B2-ED5F-CE43-A716-57173E7FE3A4}"/>
              </a:ext>
            </a:extLst>
          </p:cNvPr>
          <p:cNvSpPr/>
          <p:nvPr/>
        </p:nvSpPr>
        <p:spPr>
          <a:xfrm>
            <a:off x="10072109" y="5182702"/>
            <a:ext cx="288000" cy="288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a:p>
        </p:txBody>
      </p:sp>
      <p:sp>
        <p:nvSpPr>
          <p:cNvPr id="68" name="Rectangle 67">
            <a:extLst>
              <a:ext uri="{FF2B5EF4-FFF2-40B4-BE49-F238E27FC236}">
                <a16:creationId xmlns:a16="http://schemas.microsoft.com/office/drawing/2014/main" id="{6428709F-97E7-6447-8F7B-91369B214673}"/>
              </a:ext>
            </a:extLst>
          </p:cNvPr>
          <p:cNvSpPr/>
          <p:nvPr/>
        </p:nvSpPr>
        <p:spPr>
          <a:xfrm>
            <a:off x="10072110" y="4574736"/>
            <a:ext cx="288000" cy="288000"/>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a:p>
        </p:txBody>
      </p:sp>
      <p:sp>
        <p:nvSpPr>
          <p:cNvPr id="69" name="Rectangle 68">
            <a:extLst>
              <a:ext uri="{FF2B5EF4-FFF2-40B4-BE49-F238E27FC236}">
                <a16:creationId xmlns:a16="http://schemas.microsoft.com/office/drawing/2014/main" id="{2847065A-45A2-0F4A-80B4-9A8101DE71E8}"/>
              </a:ext>
            </a:extLst>
          </p:cNvPr>
          <p:cNvSpPr/>
          <p:nvPr/>
        </p:nvSpPr>
        <p:spPr>
          <a:xfrm>
            <a:off x="10072110" y="4003841"/>
            <a:ext cx="288000" cy="288000"/>
          </a:xfrm>
          <a:prstGeom prst="rect">
            <a:avLst/>
          </a:prstGeom>
          <a:solidFill>
            <a:schemeClr val="accent5">
              <a:lumMod val="20000"/>
              <a:lumOff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a:p>
        </p:txBody>
      </p:sp>
      <p:sp>
        <p:nvSpPr>
          <p:cNvPr id="70" name="TextBox 69">
            <a:extLst>
              <a:ext uri="{FF2B5EF4-FFF2-40B4-BE49-F238E27FC236}">
                <a16:creationId xmlns:a16="http://schemas.microsoft.com/office/drawing/2014/main" id="{80218A41-AC67-4340-BF48-F8CB4659A38E}"/>
              </a:ext>
            </a:extLst>
          </p:cNvPr>
          <p:cNvSpPr txBox="1"/>
          <p:nvPr/>
        </p:nvSpPr>
        <p:spPr>
          <a:xfrm>
            <a:off x="10441358" y="4024185"/>
            <a:ext cx="1415772" cy="338554"/>
          </a:xfrm>
          <a:prstGeom prst="rect">
            <a:avLst/>
          </a:prstGeom>
          <a:noFill/>
        </p:spPr>
        <p:txBody>
          <a:bodyPr wrap="square" rtlCol="0">
            <a:spAutoFit/>
          </a:bodyPr>
          <a:lstStyle/>
          <a:p>
            <a:r>
              <a:rPr lang="en-JP" sz="1600"/>
              <a:t>配置済みの車</a:t>
            </a:r>
          </a:p>
        </p:txBody>
      </p:sp>
      <p:sp>
        <p:nvSpPr>
          <p:cNvPr id="71" name="TextBox 70">
            <a:extLst>
              <a:ext uri="{FF2B5EF4-FFF2-40B4-BE49-F238E27FC236}">
                <a16:creationId xmlns:a16="http://schemas.microsoft.com/office/drawing/2014/main" id="{EC2B0811-630D-AE44-A9A6-59D30892240C}"/>
              </a:ext>
            </a:extLst>
          </p:cNvPr>
          <p:cNvSpPr txBox="1"/>
          <p:nvPr/>
        </p:nvSpPr>
        <p:spPr>
          <a:xfrm>
            <a:off x="10484803" y="4549459"/>
            <a:ext cx="1210588" cy="338554"/>
          </a:xfrm>
          <a:prstGeom prst="rect">
            <a:avLst/>
          </a:prstGeom>
          <a:noFill/>
        </p:spPr>
        <p:txBody>
          <a:bodyPr wrap="square" rtlCol="0">
            <a:spAutoFit/>
          </a:bodyPr>
          <a:lstStyle/>
          <a:p>
            <a:r>
              <a:rPr lang="en-JP" sz="1600"/>
              <a:t>配置する車</a:t>
            </a:r>
          </a:p>
        </p:txBody>
      </p:sp>
      <p:sp>
        <p:nvSpPr>
          <p:cNvPr id="72" name="TextBox 71">
            <a:extLst>
              <a:ext uri="{FF2B5EF4-FFF2-40B4-BE49-F238E27FC236}">
                <a16:creationId xmlns:a16="http://schemas.microsoft.com/office/drawing/2014/main" id="{5400117A-D0C1-E640-BDC7-3A6B86BAB947}"/>
              </a:ext>
            </a:extLst>
          </p:cNvPr>
          <p:cNvSpPr txBox="1"/>
          <p:nvPr/>
        </p:nvSpPr>
        <p:spPr>
          <a:xfrm>
            <a:off x="10441359" y="5150401"/>
            <a:ext cx="1636476" cy="338554"/>
          </a:xfrm>
          <a:prstGeom prst="rect">
            <a:avLst/>
          </a:prstGeom>
          <a:noFill/>
        </p:spPr>
        <p:txBody>
          <a:bodyPr wrap="square" rtlCol="0">
            <a:spAutoFit/>
          </a:bodyPr>
          <a:lstStyle/>
          <a:p>
            <a:r>
              <a:rPr lang="en-JP" sz="1600"/>
              <a:t>障害物 (柱など)</a:t>
            </a:r>
          </a:p>
        </p:txBody>
      </p:sp>
    </p:spTree>
    <p:extLst>
      <p:ext uri="{BB962C8B-B14F-4D97-AF65-F5344CB8AC3E}">
        <p14:creationId xmlns:p14="http://schemas.microsoft.com/office/powerpoint/2010/main" val="12111256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5AC477-D82F-F74E-925C-631334D0E5F5}"/>
              </a:ext>
            </a:extLst>
          </p:cNvPr>
          <p:cNvSpPr>
            <a:spLocks noGrp="1"/>
          </p:cNvSpPr>
          <p:nvPr>
            <p:ph idx="1"/>
          </p:nvPr>
        </p:nvSpPr>
        <p:spPr>
          <a:xfrm>
            <a:off x="682371" y="551804"/>
            <a:ext cx="11132053" cy="697678"/>
          </a:xfrm>
        </p:spPr>
        <p:txBody>
          <a:bodyPr>
            <a:normAutofit fontScale="92500"/>
          </a:bodyPr>
          <a:lstStyle/>
          <a:p>
            <a:pPr marL="0" indent="0">
              <a:lnSpc>
                <a:spcPct val="120000"/>
              </a:lnSpc>
              <a:buNone/>
            </a:pPr>
            <a:r>
              <a:rPr lang="en-JP"/>
              <a:t>車の向きを考慮しbottom-left法とnext-fit法を用いた2種類の構築を行う.</a:t>
            </a:r>
          </a:p>
        </p:txBody>
      </p:sp>
      <p:sp>
        <p:nvSpPr>
          <p:cNvPr id="5" name="TextBox 4">
            <a:extLst>
              <a:ext uri="{FF2B5EF4-FFF2-40B4-BE49-F238E27FC236}">
                <a16:creationId xmlns:a16="http://schemas.microsoft.com/office/drawing/2014/main" id="{D02C7E70-190E-2A4B-A7F4-D38AE59FC3E8}"/>
              </a:ext>
            </a:extLst>
          </p:cNvPr>
          <p:cNvSpPr txBox="1"/>
          <p:nvPr/>
        </p:nvSpPr>
        <p:spPr>
          <a:xfrm>
            <a:off x="990598" y="4370937"/>
            <a:ext cx="10747628" cy="2123658"/>
          </a:xfrm>
          <a:prstGeom prst="rect">
            <a:avLst/>
          </a:prstGeom>
          <a:noFill/>
        </p:spPr>
        <p:txBody>
          <a:bodyPr wrap="square" rtlCol="0">
            <a:spAutoFit/>
          </a:bodyPr>
          <a:lstStyle/>
          <a:p>
            <a:pPr>
              <a:lnSpc>
                <a:spcPct val="150000"/>
              </a:lnSpc>
            </a:pPr>
            <a:r>
              <a:rPr lang="en-JP" sz="2400"/>
              <a:t>本研究では，グループ内での詰め込み順として以下を優先した．</a:t>
            </a:r>
          </a:p>
          <a:p>
            <a:pPr marL="514350" indent="-514350">
              <a:buFont typeface="+mj-lt"/>
              <a:buAutoNum type="arabicPeriod"/>
            </a:pPr>
            <a:r>
              <a:rPr lang="en-JP" sz="2400"/>
              <a:t>同一車種が連続する</a:t>
            </a:r>
          </a:p>
          <a:p>
            <a:pPr marL="514350" indent="-514350">
              <a:buFont typeface="+mj-lt"/>
              <a:buAutoNum type="arabicPeriod"/>
            </a:pPr>
            <a:r>
              <a:rPr lang="en-JP" sz="2400"/>
              <a:t>ハンドルが同じ向きが連続する</a:t>
            </a:r>
          </a:p>
          <a:p>
            <a:pPr marL="514350" indent="-514350">
              <a:buFont typeface="+mj-lt"/>
              <a:buAutoNum type="arabicPeriod"/>
            </a:pPr>
            <a:r>
              <a:rPr lang="en-JP" sz="2400"/>
              <a:t>長さが大きい車</a:t>
            </a:r>
          </a:p>
          <a:p>
            <a:pPr marL="514350" indent="-514350">
              <a:buFont typeface="+mj-lt"/>
              <a:buAutoNum type="arabicPeriod"/>
            </a:pPr>
            <a:r>
              <a:rPr lang="en-JP" sz="2400"/>
              <a:t>幅が大きい車</a:t>
            </a:r>
          </a:p>
        </p:txBody>
      </p:sp>
      <p:sp>
        <p:nvSpPr>
          <p:cNvPr id="6" name="Slide Number Placeholder 5">
            <a:extLst>
              <a:ext uri="{FF2B5EF4-FFF2-40B4-BE49-F238E27FC236}">
                <a16:creationId xmlns:a16="http://schemas.microsoft.com/office/drawing/2014/main" id="{74DF1731-E3BF-B842-AF2A-3FE0C496063C}"/>
              </a:ext>
            </a:extLst>
          </p:cNvPr>
          <p:cNvSpPr>
            <a:spLocks noGrp="1"/>
          </p:cNvSpPr>
          <p:nvPr>
            <p:ph type="sldNum" sz="quarter" idx="12"/>
          </p:nvPr>
        </p:nvSpPr>
        <p:spPr/>
        <p:txBody>
          <a:bodyPr/>
          <a:lstStyle/>
          <a:p>
            <a:fld id="{CCF3E294-EB10-834B-8B5B-5C78A6A1F52A}" type="slidenum">
              <a:rPr lang="en-JP"/>
              <a:t>23</a:t>
            </a:fld>
            <a:endParaRPr lang="en-JP"/>
          </a:p>
        </p:txBody>
      </p:sp>
      <p:sp>
        <p:nvSpPr>
          <p:cNvPr id="8" name="TextBox 7">
            <a:extLst>
              <a:ext uri="{FF2B5EF4-FFF2-40B4-BE49-F238E27FC236}">
                <a16:creationId xmlns:a16="http://schemas.microsoft.com/office/drawing/2014/main" id="{71928C05-7367-0744-BF0A-26829BD26F65}"/>
              </a:ext>
            </a:extLst>
          </p:cNvPr>
          <p:cNvSpPr txBox="1"/>
          <p:nvPr/>
        </p:nvSpPr>
        <p:spPr>
          <a:xfrm>
            <a:off x="990598" y="2828835"/>
            <a:ext cx="10515601" cy="1200329"/>
          </a:xfrm>
          <a:prstGeom prst="rect">
            <a:avLst/>
          </a:prstGeom>
          <a:solidFill>
            <a:schemeClr val="accent5">
              <a:lumMod val="20000"/>
              <a:lumOff val="80000"/>
            </a:schemeClr>
          </a:solidFill>
          <a:ln>
            <a:noFill/>
          </a:ln>
        </p:spPr>
        <p:txBody>
          <a:bodyPr wrap="square" rtlCol="0">
            <a:spAutoFit/>
          </a:bodyPr>
          <a:lstStyle/>
          <a:p>
            <a:r>
              <a:rPr lang="en-JP" sz="2400" b="1"/>
              <a:t>next-fit法 (NF法)</a:t>
            </a:r>
            <a:endParaRPr lang="en-JP" sz="2400"/>
          </a:p>
          <a:p>
            <a:r>
              <a:rPr lang="en-JP" sz="2400"/>
              <a:t>母材内でレベルと呼ばれる領域を作りレベル内の左から詰め込む．</a:t>
            </a:r>
          </a:p>
          <a:p>
            <a:r>
              <a:rPr lang="en-JP" sz="2400"/>
              <a:t>レベル内に詰め込むことのできない場合，新しいレベルを作成する．</a:t>
            </a:r>
          </a:p>
        </p:txBody>
      </p:sp>
      <p:sp>
        <p:nvSpPr>
          <p:cNvPr id="7" name="TextBox 6">
            <a:extLst>
              <a:ext uri="{FF2B5EF4-FFF2-40B4-BE49-F238E27FC236}">
                <a16:creationId xmlns:a16="http://schemas.microsoft.com/office/drawing/2014/main" id="{0490D04A-3423-9C4B-98E1-1FD69D262AA3}"/>
              </a:ext>
            </a:extLst>
          </p:cNvPr>
          <p:cNvSpPr txBox="1"/>
          <p:nvPr/>
        </p:nvSpPr>
        <p:spPr>
          <a:xfrm>
            <a:off x="990598" y="1286733"/>
            <a:ext cx="10515601" cy="1200329"/>
          </a:xfrm>
          <a:prstGeom prst="rect">
            <a:avLst/>
          </a:prstGeom>
          <a:solidFill>
            <a:schemeClr val="accent5">
              <a:lumMod val="20000"/>
              <a:lumOff val="80000"/>
            </a:schemeClr>
          </a:solidFill>
          <a:ln>
            <a:noFill/>
          </a:ln>
        </p:spPr>
        <p:txBody>
          <a:bodyPr wrap="square" rtlCol="0">
            <a:spAutoFit/>
          </a:bodyPr>
          <a:lstStyle/>
          <a:p>
            <a:r>
              <a:rPr lang="en-JP" sz="2400" b="1"/>
              <a:t>bottom-left法 (BL法)</a:t>
            </a:r>
            <a:endParaRPr lang="en-JP" sz="2400"/>
          </a:p>
          <a:p>
            <a:r>
              <a:rPr lang="en-JP" sz="2400"/>
              <a:t>配置可能な座標の中で，出来るだけ下，同じ高さならできるだけ左という基準で詰め込む．</a:t>
            </a:r>
          </a:p>
        </p:txBody>
      </p:sp>
    </p:spTree>
    <p:extLst>
      <p:ext uri="{BB962C8B-B14F-4D97-AF65-F5344CB8AC3E}">
        <p14:creationId xmlns:p14="http://schemas.microsoft.com/office/powerpoint/2010/main" val="16754708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AF4DCD-4DA8-C64E-9898-9B71C18D4239}"/>
              </a:ext>
            </a:extLst>
          </p:cNvPr>
          <p:cNvSpPr>
            <a:spLocks noGrp="1"/>
          </p:cNvSpPr>
          <p:nvPr>
            <p:ph idx="1"/>
          </p:nvPr>
        </p:nvSpPr>
        <p:spPr>
          <a:xfrm>
            <a:off x="838200" y="528913"/>
            <a:ext cx="10515600" cy="534141"/>
          </a:xfrm>
        </p:spPr>
        <p:txBody>
          <a:bodyPr>
            <a:normAutofit/>
          </a:bodyPr>
          <a:lstStyle/>
          <a:p>
            <a:pPr marL="0" indent="0">
              <a:lnSpc>
                <a:spcPct val="100000"/>
              </a:lnSpc>
              <a:buNone/>
            </a:pPr>
            <a:r>
              <a:rPr lang="en-JP"/>
              <a:t>第二段階のパッキングが終わった後，以下の局所探索を行う．</a:t>
            </a:r>
          </a:p>
        </p:txBody>
      </p:sp>
      <p:sp>
        <p:nvSpPr>
          <p:cNvPr id="4" name="Slide Number Placeholder 3">
            <a:extLst>
              <a:ext uri="{FF2B5EF4-FFF2-40B4-BE49-F238E27FC236}">
                <a16:creationId xmlns:a16="http://schemas.microsoft.com/office/drawing/2014/main" id="{D0AD492F-F235-FE4D-A07B-A47D49CF0671}"/>
              </a:ext>
            </a:extLst>
          </p:cNvPr>
          <p:cNvSpPr>
            <a:spLocks noGrp="1"/>
          </p:cNvSpPr>
          <p:nvPr>
            <p:ph type="sldNum" sz="quarter" idx="12"/>
          </p:nvPr>
        </p:nvSpPr>
        <p:spPr/>
        <p:txBody>
          <a:bodyPr/>
          <a:lstStyle/>
          <a:p>
            <a:fld id="{CCF3E294-EB10-834B-8B5B-5C78A6A1F52A}" type="slidenum">
              <a:rPr lang="en-JP"/>
              <a:t>24</a:t>
            </a:fld>
            <a:endParaRPr lang="en-JP"/>
          </a:p>
        </p:txBody>
      </p:sp>
      <mc:AlternateContent xmlns:mc="http://schemas.openxmlformats.org/markup-compatibility/2006">
        <mc:Choice xmlns:a14="http://schemas.microsoft.com/office/drawing/2010/main" Requires="a14">
          <p:sp>
            <p:nvSpPr>
              <p:cNvPr id="18" name="Content Placeholder 4">
                <a:extLst>
                  <a:ext uri="{FF2B5EF4-FFF2-40B4-BE49-F238E27FC236}">
                    <a16:creationId xmlns:a16="http://schemas.microsoft.com/office/drawing/2014/main" id="{33CDA100-117D-F64E-B29B-3656D9842585}"/>
                  </a:ext>
                </a:extLst>
              </p:cNvPr>
              <p:cNvSpPr txBox="1">
                <a:spLocks/>
              </p:cNvSpPr>
              <p:nvPr/>
            </p:nvSpPr>
            <p:spPr>
              <a:xfrm>
                <a:off x="838200" y="1343397"/>
                <a:ext cx="7510837" cy="3062377"/>
              </a:xfrm>
              <a:prstGeom prst="rect">
                <a:avLst/>
              </a:prstGeom>
              <a:solidFill>
                <a:schemeClr val="accent5">
                  <a:lumMod val="20000"/>
                  <a:lumOff val="80000"/>
                </a:schemeClr>
              </a:solidFill>
              <a:ln>
                <a:noFill/>
              </a:ln>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JP" sz="2400"/>
                  <a:t>グループ</a:t>
                </a:r>
                <a14:m>
                  <m:oMath xmlns:m="http://schemas.openxmlformats.org/officeDocument/2006/math">
                    <m:r>
                      <a:rPr lang="en-US" sz="2400" i="1">
                        <a:latin typeface="Cambria Math" panose="02040503050406030204" pitchFamily="18" charset="0"/>
                      </a:rPr>
                      <m:t>𝑖</m:t>
                    </m:r>
                  </m:oMath>
                </a14:m>
                <a:r>
                  <a:rPr lang="en-JP" sz="2400"/>
                  <a:t>に詰め込めなかった車の数を</a:t>
                </a:r>
                <a:r>
                  <a:rPr lang="en-US" sz="2400"/>
                  <a:t> </a:t>
                </a:r>
                <a14:m>
                  <m:oMath xmlns:m="http://schemas.openxmlformats.org/officeDocument/2006/math">
                    <m:r>
                      <a:rPr lang="en-US" sz="2400" i="1">
                        <a:latin typeface="Cambria Math" panose="02040503050406030204" pitchFamily="18" charset="0"/>
                      </a:rPr>
                      <m:t>𝑟𝑒𝑠𝑡</m:t>
                    </m:r>
                    <m:r>
                      <a:rPr lang="en-US" sz="2400" i="1">
                        <a:latin typeface="Cambria Math" panose="02040503050406030204" pitchFamily="18" charset="0"/>
                      </a:rPr>
                      <m:t>(</m:t>
                    </m:r>
                    <m:r>
                      <a:rPr lang="en-US" sz="2400" i="1">
                        <a:latin typeface="Cambria Math" panose="02040503050406030204" pitchFamily="18" charset="0"/>
                      </a:rPr>
                      <m:t>𝑖</m:t>
                    </m:r>
                    <m:r>
                      <a:rPr lang="en-US" sz="2400" i="1">
                        <a:latin typeface="Cambria Math" panose="02040503050406030204" pitchFamily="18" charset="0"/>
                      </a:rPr>
                      <m:t>)</m:t>
                    </m:r>
                  </m:oMath>
                </a14:m>
                <a:r>
                  <a:rPr lang="en-JP" sz="2400"/>
                  <a:t>とする.</a:t>
                </a:r>
              </a:p>
              <a:p>
                <a:pPr marL="457200" indent="-457200">
                  <a:lnSpc>
                    <a:spcPct val="100000"/>
                  </a:lnSpc>
                  <a:buFont typeface="+mj-lt"/>
                  <a:buAutoNum type="arabicPeriod"/>
                </a:pPr>
                <a:r>
                  <a:rPr lang="en-JP" sz="2400"/>
                  <a:t>隣接するグループ</a:t>
                </a:r>
                <a:r>
                  <a:rPr lang="en-US" sz="2400"/>
                  <a:t> </a:t>
                </a:r>
                <a14:m>
                  <m:oMath xmlns:m="http://schemas.openxmlformats.org/officeDocument/2006/math">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𝑗</m:t>
                    </m:r>
                  </m:oMath>
                </a14:m>
                <a:r>
                  <a:rPr lang="en-JP" sz="2400"/>
                  <a:t>の中で</a:t>
                </a:r>
                <a:r>
                  <a:rPr lang="en-US" sz="2400"/>
                  <a:t> </a:t>
                </a:r>
                <a14:m>
                  <m:oMath xmlns:m="http://schemas.openxmlformats.org/officeDocument/2006/math">
                    <m:r>
                      <a:rPr lang="en-US" sz="2400" i="1">
                        <a:latin typeface="Cambria Math" panose="02040503050406030204" pitchFamily="18" charset="0"/>
                      </a:rPr>
                      <m:t>𝑟𝑒𝑠𝑡</m:t>
                    </m:r>
                    <m:d>
                      <m:dPr>
                        <m:ctrlPr>
                          <a:rPr lang="en-US" sz="2400" i="1">
                            <a:latin typeface="Cambria Math" panose="02040503050406030204" pitchFamily="18" charset="0"/>
                          </a:rPr>
                        </m:ctrlPr>
                      </m:dPr>
                      <m:e>
                        <m:r>
                          <a:rPr lang="en-US" sz="2400" i="1">
                            <a:latin typeface="Cambria Math" panose="02040503050406030204" pitchFamily="18" charset="0"/>
                          </a:rPr>
                          <m:t>𝑖</m:t>
                        </m:r>
                      </m:e>
                    </m:d>
                    <m:r>
                      <a:rPr lang="en-US" sz="2400" i="1">
                        <a:latin typeface="Cambria Math" panose="02040503050406030204" pitchFamily="18" charset="0"/>
                      </a:rPr>
                      <m:t>=0</m:t>
                    </m:r>
                  </m:oMath>
                </a14:m>
                <a:r>
                  <a:rPr lang="en-JP" sz="2400"/>
                  <a:t> かつ </a:t>
                </a:r>
                <a14:m>
                  <m:oMath xmlns:m="http://schemas.openxmlformats.org/officeDocument/2006/math">
                    <m:r>
                      <a:rPr lang="en-US" sz="2400" i="1">
                        <a:latin typeface="Cambria Math" panose="02040503050406030204" pitchFamily="18" charset="0"/>
                      </a:rPr>
                      <m:t>𝑟𝑒𝑠𝑡</m:t>
                    </m:r>
                    <m:d>
                      <m:dPr>
                        <m:ctrlPr>
                          <a:rPr lang="en-US" sz="2400" i="1">
                            <a:latin typeface="Cambria Math" panose="02040503050406030204" pitchFamily="18" charset="0"/>
                          </a:rPr>
                        </m:ctrlPr>
                      </m:dPr>
                      <m:e>
                        <m:r>
                          <a:rPr lang="en-US" sz="2400" i="1">
                            <a:latin typeface="Cambria Math" panose="02040503050406030204" pitchFamily="18" charset="0"/>
                          </a:rPr>
                          <m:t>𝑗</m:t>
                        </m:r>
                      </m:e>
                    </m:d>
                    <m:r>
                      <a:rPr lang="en-US" sz="2400" i="1">
                        <a:latin typeface="Cambria Math" panose="02040503050406030204" pitchFamily="18" charset="0"/>
                      </a:rPr>
                      <m:t>≥1</m:t>
                    </m:r>
                  </m:oMath>
                </a14:m>
                <a:r>
                  <a:rPr lang="en-JP" sz="2400"/>
                  <a:t>を満たす</a:t>
                </a:r>
                <a:r>
                  <a:rPr lang="en-US" sz="2400"/>
                  <a:t> </a:t>
                </a:r>
                <a14:m>
                  <m:oMath xmlns:m="http://schemas.openxmlformats.org/officeDocument/2006/math">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𝑗</m:t>
                    </m:r>
                    <m:r>
                      <a:rPr lang="en-US" sz="2400" i="1">
                        <a:latin typeface="Cambria Math" panose="02040503050406030204" pitchFamily="18" charset="0"/>
                      </a:rPr>
                      <m:t> </m:t>
                    </m:r>
                  </m:oMath>
                </a14:m>
                <a:r>
                  <a:rPr lang="en-JP" sz="2400"/>
                  <a:t>を探す.</a:t>
                </a:r>
              </a:p>
              <a:p>
                <a:pPr marL="457200" indent="-457200">
                  <a:lnSpc>
                    <a:spcPct val="100000"/>
                  </a:lnSpc>
                  <a:buFont typeface="Arial" panose="020B0604020202020204" pitchFamily="34" charset="0"/>
                  <a:buAutoNum type="arabicPeriod"/>
                </a:pPr>
                <a:r>
                  <a:rPr lang="en-JP" sz="2400"/>
                  <a:t>グループ</a:t>
                </a:r>
                <a:r>
                  <a:rPr lang="en-US" sz="2400"/>
                  <a:t> </a:t>
                </a:r>
                <a14:m>
                  <m:oMath xmlns:m="http://schemas.openxmlformats.org/officeDocument/2006/math">
                    <m:r>
                      <a:rPr lang="en-US" sz="2400" b="0" i="1">
                        <a:latin typeface="Cambria Math" panose="02040503050406030204" pitchFamily="18" charset="0"/>
                      </a:rPr>
                      <m:t>𝑗</m:t>
                    </m:r>
                  </m:oMath>
                </a14:m>
                <a:r>
                  <a:rPr lang="en-JP" sz="2400"/>
                  <a:t>を</a:t>
                </a:r>
                <a14:m>
                  <m:oMath xmlns:m="http://schemas.openxmlformats.org/officeDocument/2006/math">
                    <m:r>
                      <a:rPr lang="en-US" sz="2400" b="0" i="1">
                        <a:latin typeface="Cambria Math" panose="02040503050406030204" pitchFamily="18" charset="0"/>
                      </a:rPr>
                      <m:t>𝑟𝑒𝑠𝑡</m:t>
                    </m:r>
                    <m:d>
                      <m:dPr>
                        <m:ctrlPr>
                          <a:rPr lang="en-US" sz="2400" b="0" i="1">
                            <a:latin typeface="Cambria Math" panose="02040503050406030204" pitchFamily="18" charset="0"/>
                          </a:rPr>
                        </m:ctrlPr>
                      </m:dPr>
                      <m:e>
                        <m:r>
                          <a:rPr lang="en-US" sz="2400" b="0" i="1">
                            <a:latin typeface="Cambria Math" panose="02040503050406030204" pitchFamily="18" charset="0"/>
                          </a:rPr>
                          <m:t>𝑗</m:t>
                        </m:r>
                      </m:e>
                    </m:d>
                  </m:oMath>
                </a14:m>
                <a:r>
                  <a:rPr lang="en-JP" sz="2400"/>
                  <a:t>の総面積分大きくし, グループ</a:t>
                </a:r>
                <a:r>
                  <a:rPr lang="en-US" sz="2400"/>
                  <a:t> </a:t>
                </a:r>
                <a14:m>
                  <m:oMath xmlns:m="http://schemas.openxmlformats.org/officeDocument/2006/math">
                    <m:r>
                      <a:rPr lang="en-US" sz="2400" b="0" i="1">
                        <a:latin typeface="Cambria Math" panose="02040503050406030204" pitchFamily="18" charset="0"/>
                      </a:rPr>
                      <m:t>𝑖</m:t>
                    </m:r>
                  </m:oMath>
                </a14:m>
                <a:r>
                  <a:rPr lang="en-JP" sz="2400"/>
                  <a:t>を小さくする（右図）. </a:t>
                </a:r>
              </a:p>
              <a:p>
                <a:pPr marL="457200" indent="-457200">
                  <a:lnSpc>
                    <a:spcPct val="100000"/>
                  </a:lnSpc>
                  <a:buFont typeface="Arial" panose="020B0604020202020204" pitchFamily="34" charset="0"/>
                  <a:buAutoNum type="arabicPeriod"/>
                </a:pPr>
                <a:r>
                  <a:rPr lang="en-JP" sz="2400"/>
                  <a:t>グループの大きさを修正し第二段階のパッキングを行う.</a:t>
                </a:r>
              </a:p>
            </p:txBody>
          </p:sp>
        </mc:Choice>
        <mc:Fallback>
          <p:sp>
            <p:nvSpPr>
              <p:cNvPr id="18" name="Content Placeholder 4">
                <a:extLst>
                  <a:ext uri="{FF2B5EF4-FFF2-40B4-BE49-F238E27FC236}">
                    <a16:creationId xmlns:a16="http://schemas.microsoft.com/office/drawing/2014/main" id="{33CDA100-117D-F64E-B29B-3656D9842585}"/>
                  </a:ext>
                </a:extLst>
              </p:cNvPr>
              <p:cNvSpPr txBox="1">
                <a:spLocks noRot="1" noChangeAspect="1" noMove="1" noResize="1" noEditPoints="1" noAdjustHandles="1" noChangeArrowheads="1" noChangeShapeType="1" noTextEdit="1"/>
              </p:cNvSpPr>
              <p:nvPr/>
            </p:nvSpPr>
            <p:spPr>
              <a:xfrm>
                <a:off x="838200" y="1343397"/>
                <a:ext cx="7510837" cy="3062377"/>
              </a:xfrm>
              <a:prstGeom prst="rect">
                <a:avLst/>
              </a:prstGeom>
              <a:blipFill>
                <a:blip r:embed="rId2"/>
                <a:stretch>
                  <a:fillRect l="-1351" t="-2469" r="-507" b="-3704"/>
                </a:stretch>
              </a:blipFill>
              <a:ln>
                <a:noFill/>
              </a:ln>
            </p:spPr>
            <p:txBody>
              <a:bodyPr/>
              <a:lstStyle/>
              <a:p>
                <a:r>
                  <a:rPr lang="en-JP">
                    <a:noFill/>
                  </a:rPr>
                  <a:t> </a:t>
                </a:r>
              </a:p>
            </p:txBody>
          </p:sp>
        </mc:Fallback>
      </mc:AlternateContent>
      <p:sp>
        <p:nvSpPr>
          <p:cNvPr id="37" name="Rectangle 36">
            <a:extLst>
              <a:ext uri="{FF2B5EF4-FFF2-40B4-BE49-F238E27FC236}">
                <a16:creationId xmlns:a16="http://schemas.microsoft.com/office/drawing/2014/main" id="{4D034C5D-2A16-924B-9D78-9A65D79D175A}"/>
              </a:ext>
            </a:extLst>
          </p:cNvPr>
          <p:cNvSpPr/>
          <p:nvPr/>
        </p:nvSpPr>
        <p:spPr>
          <a:xfrm rot="5400000">
            <a:off x="9378305" y="1568122"/>
            <a:ext cx="1916732" cy="2034258"/>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8" name="Rectangle 37">
            <a:extLst>
              <a:ext uri="{FF2B5EF4-FFF2-40B4-BE49-F238E27FC236}">
                <a16:creationId xmlns:a16="http://schemas.microsoft.com/office/drawing/2014/main" id="{5FCD2964-BE4C-4248-BC9E-3F07B7886975}"/>
              </a:ext>
            </a:extLst>
          </p:cNvPr>
          <p:cNvSpPr/>
          <p:nvPr/>
        </p:nvSpPr>
        <p:spPr>
          <a:xfrm rot="5400000">
            <a:off x="9380763" y="4275107"/>
            <a:ext cx="1911816" cy="2034258"/>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cxnSp>
        <p:nvCxnSpPr>
          <p:cNvPr id="39" name="Straight Connector 38">
            <a:extLst>
              <a:ext uri="{FF2B5EF4-FFF2-40B4-BE49-F238E27FC236}">
                <a16:creationId xmlns:a16="http://schemas.microsoft.com/office/drawing/2014/main" id="{604772CF-A66F-C840-8679-1EA64000AF35}"/>
              </a:ext>
            </a:extLst>
          </p:cNvPr>
          <p:cNvCxnSpPr>
            <a:cxnSpLocks/>
            <a:stCxn id="37" idx="0"/>
            <a:endCxn id="37" idx="2"/>
          </p:cNvCxnSpPr>
          <p:nvPr/>
        </p:nvCxnSpPr>
        <p:spPr>
          <a:xfrm flipH="1">
            <a:off x="9319542" y="2585251"/>
            <a:ext cx="203425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4A83B20C-8239-7E4B-9C1E-0BA614AA5192}"/>
              </a:ext>
            </a:extLst>
          </p:cNvPr>
          <p:cNvSpPr txBox="1"/>
          <p:nvPr/>
        </p:nvSpPr>
        <p:spPr>
          <a:xfrm>
            <a:off x="9721307" y="1959492"/>
            <a:ext cx="1215397" cy="369332"/>
          </a:xfrm>
          <a:prstGeom prst="rect">
            <a:avLst/>
          </a:prstGeom>
          <a:noFill/>
        </p:spPr>
        <p:txBody>
          <a:bodyPr wrap="square" rtlCol="0">
            <a:spAutoFit/>
          </a:bodyPr>
          <a:lstStyle/>
          <a:p>
            <a:r>
              <a:rPr lang="en-JP"/>
              <a:t>グループ j</a:t>
            </a:r>
          </a:p>
        </p:txBody>
      </p:sp>
      <p:sp>
        <p:nvSpPr>
          <p:cNvPr id="41" name="TextBox 40">
            <a:extLst>
              <a:ext uri="{FF2B5EF4-FFF2-40B4-BE49-F238E27FC236}">
                <a16:creationId xmlns:a16="http://schemas.microsoft.com/office/drawing/2014/main" id="{16A06AC6-97AD-1444-8AE9-A60C48BBF4C5}"/>
              </a:ext>
            </a:extLst>
          </p:cNvPr>
          <p:cNvSpPr txBox="1"/>
          <p:nvPr/>
        </p:nvSpPr>
        <p:spPr>
          <a:xfrm>
            <a:off x="9722910" y="2917858"/>
            <a:ext cx="1213794" cy="369332"/>
          </a:xfrm>
          <a:prstGeom prst="rect">
            <a:avLst/>
          </a:prstGeom>
          <a:noFill/>
        </p:spPr>
        <p:txBody>
          <a:bodyPr wrap="square" rtlCol="0">
            <a:spAutoFit/>
          </a:bodyPr>
          <a:lstStyle/>
          <a:p>
            <a:r>
              <a:rPr lang="en-JP"/>
              <a:t>グループ i</a:t>
            </a:r>
          </a:p>
        </p:txBody>
      </p:sp>
      <p:cxnSp>
        <p:nvCxnSpPr>
          <p:cNvPr id="42" name="Straight Connector 41">
            <a:extLst>
              <a:ext uri="{FF2B5EF4-FFF2-40B4-BE49-F238E27FC236}">
                <a16:creationId xmlns:a16="http://schemas.microsoft.com/office/drawing/2014/main" id="{093C76C3-6555-7A40-AE8C-DE74C38F45DA}"/>
              </a:ext>
            </a:extLst>
          </p:cNvPr>
          <p:cNvCxnSpPr>
            <a:cxnSpLocks/>
          </p:cNvCxnSpPr>
          <p:nvPr/>
        </p:nvCxnSpPr>
        <p:spPr>
          <a:xfrm flipH="1">
            <a:off x="9319542" y="5545781"/>
            <a:ext cx="199821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6B0F3D3-94EF-7C4B-B24C-D0F23BEAAC15}"/>
              </a:ext>
            </a:extLst>
          </p:cNvPr>
          <p:cNvCxnSpPr>
            <a:cxnSpLocks/>
            <a:stCxn id="38" idx="0"/>
            <a:endCxn id="38" idx="2"/>
          </p:cNvCxnSpPr>
          <p:nvPr/>
        </p:nvCxnSpPr>
        <p:spPr>
          <a:xfrm flipH="1">
            <a:off x="9319542" y="5292236"/>
            <a:ext cx="2034258" cy="0"/>
          </a:xfrm>
          <a:prstGeom prst="line">
            <a:avLst/>
          </a:prstGeom>
          <a:ln w="25400" cap="rnd">
            <a:prstDash val="sysDash"/>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E8E72A12-C00E-4F4F-9F99-70775B33F68A}"/>
              </a:ext>
            </a:extLst>
          </p:cNvPr>
          <p:cNvCxnSpPr>
            <a:cxnSpLocks/>
          </p:cNvCxnSpPr>
          <p:nvPr/>
        </p:nvCxnSpPr>
        <p:spPr>
          <a:xfrm>
            <a:off x="10397448" y="5313781"/>
            <a:ext cx="0" cy="220125"/>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15FA567A-B64A-E843-89D5-A85E81BDE2B1}"/>
              </a:ext>
            </a:extLst>
          </p:cNvPr>
          <p:cNvSpPr txBox="1"/>
          <p:nvPr/>
        </p:nvSpPr>
        <p:spPr>
          <a:xfrm>
            <a:off x="9710951" y="4646711"/>
            <a:ext cx="1215397" cy="369332"/>
          </a:xfrm>
          <a:prstGeom prst="rect">
            <a:avLst/>
          </a:prstGeom>
          <a:noFill/>
        </p:spPr>
        <p:txBody>
          <a:bodyPr wrap="none" rtlCol="0">
            <a:spAutoFit/>
          </a:bodyPr>
          <a:lstStyle/>
          <a:p>
            <a:r>
              <a:rPr lang="en-JP"/>
              <a:t>グループ j</a:t>
            </a:r>
          </a:p>
        </p:txBody>
      </p:sp>
      <p:sp>
        <p:nvSpPr>
          <p:cNvPr id="46" name="TextBox 45">
            <a:extLst>
              <a:ext uri="{FF2B5EF4-FFF2-40B4-BE49-F238E27FC236}">
                <a16:creationId xmlns:a16="http://schemas.microsoft.com/office/drawing/2014/main" id="{BB16B93F-09DA-6045-AEAA-BA127E9CF9E4}"/>
              </a:ext>
            </a:extLst>
          </p:cNvPr>
          <p:cNvSpPr txBox="1"/>
          <p:nvPr/>
        </p:nvSpPr>
        <p:spPr>
          <a:xfrm>
            <a:off x="9729774" y="5726797"/>
            <a:ext cx="1213794" cy="369332"/>
          </a:xfrm>
          <a:prstGeom prst="rect">
            <a:avLst/>
          </a:prstGeom>
          <a:noFill/>
        </p:spPr>
        <p:txBody>
          <a:bodyPr wrap="none" rtlCol="0">
            <a:spAutoFit/>
          </a:bodyPr>
          <a:lstStyle/>
          <a:p>
            <a:r>
              <a:rPr lang="en-JP"/>
              <a:t>グループ i</a:t>
            </a:r>
          </a:p>
        </p:txBody>
      </p:sp>
      <p:cxnSp>
        <p:nvCxnSpPr>
          <p:cNvPr id="47" name="Straight Arrow Connector 46">
            <a:extLst>
              <a:ext uri="{FF2B5EF4-FFF2-40B4-BE49-F238E27FC236}">
                <a16:creationId xmlns:a16="http://schemas.microsoft.com/office/drawing/2014/main" id="{8B608B23-A6DD-3A4F-87E0-AFC4F667A421}"/>
              </a:ext>
            </a:extLst>
          </p:cNvPr>
          <p:cNvCxnSpPr>
            <a:cxnSpLocks/>
          </p:cNvCxnSpPr>
          <p:nvPr/>
        </p:nvCxnSpPr>
        <p:spPr>
          <a:xfrm>
            <a:off x="10314320" y="3753470"/>
            <a:ext cx="0" cy="476423"/>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Content Placeholder 2">
            <a:extLst>
              <a:ext uri="{FF2B5EF4-FFF2-40B4-BE49-F238E27FC236}">
                <a16:creationId xmlns:a16="http://schemas.microsoft.com/office/drawing/2014/main" id="{71CC6643-CBC2-104F-8B05-EB39C16691D0}"/>
              </a:ext>
            </a:extLst>
          </p:cNvPr>
          <p:cNvSpPr txBox="1">
            <a:spLocks/>
          </p:cNvSpPr>
          <p:nvPr/>
        </p:nvSpPr>
        <p:spPr>
          <a:xfrm>
            <a:off x="874242" y="4640118"/>
            <a:ext cx="7561033" cy="20813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JP" sz="2400"/>
              <a:t>局所探索の終了条件</a:t>
            </a:r>
          </a:p>
          <a:p>
            <a:pPr>
              <a:lnSpc>
                <a:spcPct val="100000"/>
              </a:lnSpc>
            </a:pPr>
            <a:r>
              <a:rPr lang="en-JP" sz="2400"/>
              <a:t>全ての車が詰め終わる</a:t>
            </a:r>
          </a:p>
          <a:p>
            <a:pPr>
              <a:lnSpc>
                <a:spcPct val="100000"/>
              </a:lnSpc>
            </a:pPr>
            <a:r>
              <a:rPr lang="en-JP" sz="2400"/>
              <a:t>近傍操作できるグループが存在しない</a:t>
            </a:r>
          </a:p>
          <a:p>
            <a:pPr>
              <a:lnSpc>
                <a:spcPct val="100000"/>
              </a:lnSpc>
            </a:pPr>
            <a:r>
              <a:rPr lang="en-JP" sz="2400"/>
              <a:t>変更前よりも解が悪くなった場合</a:t>
            </a:r>
          </a:p>
        </p:txBody>
      </p:sp>
    </p:spTree>
    <p:extLst>
      <p:ext uri="{BB962C8B-B14F-4D97-AF65-F5344CB8AC3E}">
        <p14:creationId xmlns:p14="http://schemas.microsoft.com/office/powerpoint/2010/main" val="16363607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4F1238-896F-F84C-A1A4-BE8D534EB87B}"/>
              </a:ext>
            </a:extLst>
          </p:cNvPr>
          <p:cNvSpPr>
            <a:spLocks noGrp="1"/>
          </p:cNvSpPr>
          <p:nvPr>
            <p:ph idx="1"/>
          </p:nvPr>
        </p:nvSpPr>
        <p:spPr>
          <a:xfrm>
            <a:off x="838200" y="775503"/>
            <a:ext cx="10515600" cy="5401459"/>
          </a:xfrm>
        </p:spPr>
        <p:txBody>
          <a:bodyPr>
            <a:normAutofit/>
          </a:bodyPr>
          <a:lstStyle/>
          <a:p>
            <a:pPr marL="514350" indent="-514350">
              <a:lnSpc>
                <a:spcPct val="150000"/>
              </a:lnSpc>
              <a:buFont typeface="+mj-lt"/>
              <a:buAutoNum type="arabicPeriod"/>
            </a:pPr>
            <a:r>
              <a:rPr lang="en-JP">
                <a:solidFill>
                  <a:schemeClr val="tx1">
                    <a:lumMod val="50000"/>
                    <a:lumOff val="50000"/>
                  </a:schemeClr>
                </a:solidFill>
              </a:rPr>
              <a:t>研究背景</a:t>
            </a:r>
          </a:p>
          <a:p>
            <a:pPr marL="514350" indent="-514350">
              <a:lnSpc>
                <a:spcPct val="150000"/>
              </a:lnSpc>
              <a:buFont typeface="+mj-lt"/>
              <a:buAutoNum type="arabicPeriod"/>
            </a:pPr>
            <a:r>
              <a:rPr lang="en-JP">
                <a:solidFill>
                  <a:schemeClr val="tx1">
                    <a:lumMod val="50000"/>
                    <a:lumOff val="50000"/>
                  </a:schemeClr>
                </a:solidFill>
              </a:rPr>
              <a:t>問題定義</a:t>
            </a:r>
          </a:p>
          <a:p>
            <a:pPr marL="514350" indent="-514350">
              <a:lnSpc>
                <a:spcPct val="150000"/>
              </a:lnSpc>
              <a:buFont typeface="+mj-lt"/>
              <a:buAutoNum type="arabicPeriod"/>
            </a:pPr>
            <a:r>
              <a:rPr lang="en-JP">
                <a:solidFill>
                  <a:schemeClr val="tx1">
                    <a:lumMod val="50000"/>
                    <a:lumOff val="50000"/>
                  </a:schemeClr>
                </a:solidFill>
              </a:rPr>
              <a:t>定式化と提案手法</a:t>
            </a:r>
          </a:p>
          <a:p>
            <a:pPr marL="514350" indent="-514350">
              <a:lnSpc>
                <a:spcPct val="150000"/>
              </a:lnSpc>
              <a:buFont typeface="+mj-lt"/>
              <a:buAutoNum type="arabicPeriod"/>
            </a:pPr>
            <a:r>
              <a:rPr lang="en-JP" b="1"/>
              <a:t>結果</a:t>
            </a:r>
          </a:p>
          <a:p>
            <a:pPr marL="514350" indent="-514350">
              <a:lnSpc>
                <a:spcPct val="150000"/>
              </a:lnSpc>
              <a:buFont typeface="+mj-lt"/>
              <a:buAutoNum type="arabicPeriod"/>
            </a:pPr>
            <a:r>
              <a:rPr lang="en-JP">
                <a:solidFill>
                  <a:schemeClr val="tx1">
                    <a:lumMod val="50000"/>
                    <a:lumOff val="50000"/>
                  </a:schemeClr>
                </a:solidFill>
              </a:rPr>
              <a:t>まとめ</a:t>
            </a:r>
          </a:p>
        </p:txBody>
      </p:sp>
      <p:sp>
        <p:nvSpPr>
          <p:cNvPr id="4" name="Slide Number Placeholder 3">
            <a:extLst>
              <a:ext uri="{FF2B5EF4-FFF2-40B4-BE49-F238E27FC236}">
                <a16:creationId xmlns:a16="http://schemas.microsoft.com/office/drawing/2014/main" id="{0E16DC64-D41E-4048-97FE-E8AA7C3BF29B}"/>
              </a:ext>
            </a:extLst>
          </p:cNvPr>
          <p:cNvSpPr>
            <a:spLocks noGrp="1"/>
          </p:cNvSpPr>
          <p:nvPr>
            <p:ph type="sldNum" sz="quarter" idx="12"/>
          </p:nvPr>
        </p:nvSpPr>
        <p:spPr/>
        <p:txBody>
          <a:bodyPr/>
          <a:lstStyle/>
          <a:p>
            <a:fld id="{CCF3E294-EB10-834B-8B5B-5C78A6A1F52A}" type="slidenum">
              <a:rPr lang="en-JP"/>
              <a:t>25</a:t>
            </a:fld>
            <a:endParaRPr lang="en-JP"/>
          </a:p>
        </p:txBody>
      </p:sp>
    </p:spTree>
    <p:extLst>
      <p:ext uri="{BB962C8B-B14F-4D97-AF65-F5344CB8AC3E}">
        <p14:creationId xmlns:p14="http://schemas.microsoft.com/office/powerpoint/2010/main" val="42157938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51C4C-206C-1B41-B6B8-C9CED83E0A23}"/>
              </a:ext>
            </a:extLst>
          </p:cNvPr>
          <p:cNvSpPr>
            <a:spLocks noGrp="1"/>
          </p:cNvSpPr>
          <p:nvPr>
            <p:ph type="title"/>
          </p:nvPr>
        </p:nvSpPr>
        <p:spPr>
          <a:xfrm>
            <a:off x="838200" y="290739"/>
            <a:ext cx="10515600" cy="1325563"/>
          </a:xfrm>
        </p:spPr>
        <p:txBody>
          <a:bodyPr/>
          <a:lstStyle/>
          <a:p>
            <a:r>
              <a:rPr lang="en-JP"/>
              <a:t>4．計算実験</a:t>
            </a:r>
          </a:p>
        </p:txBody>
      </p:sp>
      <p:sp>
        <p:nvSpPr>
          <p:cNvPr id="3" name="Content Placeholder 2">
            <a:extLst>
              <a:ext uri="{FF2B5EF4-FFF2-40B4-BE49-F238E27FC236}">
                <a16:creationId xmlns:a16="http://schemas.microsoft.com/office/drawing/2014/main" id="{99AA903D-50D9-8A45-9933-21CAF0FEAFD2}"/>
              </a:ext>
            </a:extLst>
          </p:cNvPr>
          <p:cNvSpPr>
            <a:spLocks noGrp="1"/>
          </p:cNvSpPr>
          <p:nvPr>
            <p:ph idx="1"/>
          </p:nvPr>
        </p:nvSpPr>
        <p:spPr>
          <a:xfrm>
            <a:off x="838200" y="1616302"/>
            <a:ext cx="11049000" cy="4667250"/>
          </a:xfrm>
        </p:spPr>
        <p:txBody>
          <a:bodyPr>
            <a:normAutofit/>
          </a:bodyPr>
          <a:lstStyle/>
          <a:p>
            <a:pPr marL="0" indent="0">
              <a:lnSpc>
                <a:spcPct val="100000"/>
              </a:lnSpc>
              <a:buNone/>
            </a:pPr>
            <a:r>
              <a:rPr lang="en-JP" b="1"/>
              <a:t>計算環境</a:t>
            </a:r>
          </a:p>
          <a:p>
            <a:pPr marL="0" indent="0">
              <a:lnSpc>
                <a:spcPct val="100000"/>
              </a:lnSpc>
              <a:buNone/>
            </a:pPr>
            <a:r>
              <a:rPr lang="en-JP" sz="2400"/>
              <a:t> 使用言語: Python</a:t>
            </a:r>
          </a:p>
          <a:p>
            <a:pPr marL="0" indent="0">
              <a:lnSpc>
                <a:spcPct val="100000"/>
              </a:lnSpc>
              <a:buNone/>
            </a:pPr>
            <a:r>
              <a:rPr lang="en-JP" sz="2400"/>
              <a:t>     使用PC: MacBookAir 2020 (CPU: 8 コア Apple M1 chip, メモリ: 8 GB LPDDR4)</a:t>
            </a:r>
          </a:p>
          <a:p>
            <a:pPr marL="0" indent="0">
              <a:lnSpc>
                <a:spcPct val="100000"/>
              </a:lnSpc>
              <a:buNone/>
            </a:pPr>
            <a:endParaRPr lang="en-JP"/>
          </a:p>
          <a:p>
            <a:pPr marL="0" indent="0">
              <a:lnSpc>
                <a:spcPct val="100000"/>
              </a:lnSpc>
              <a:buNone/>
            </a:pPr>
            <a:r>
              <a:rPr lang="en-JP" b="1"/>
              <a:t>計算実験</a:t>
            </a:r>
          </a:p>
          <a:p>
            <a:pPr marL="0" indent="0">
              <a:lnSpc>
                <a:spcPct val="100000"/>
              </a:lnSpc>
              <a:buNone/>
            </a:pPr>
            <a:r>
              <a:rPr lang="en-JP" sz="2400"/>
              <a:t>以下の4通りの計算実験を行い，結果を比較した．</a:t>
            </a:r>
          </a:p>
          <a:p>
            <a:pPr marL="0" indent="0">
              <a:lnSpc>
                <a:spcPct val="100000"/>
              </a:lnSpc>
              <a:buNone/>
            </a:pPr>
            <a:r>
              <a:rPr lang="en-JP" sz="2400"/>
              <a:t>・初期解生成のみ (BL法, NF法)</a:t>
            </a:r>
          </a:p>
          <a:p>
            <a:pPr marL="0" indent="0">
              <a:lnSpc>
                <a:spcPct val="100000"/>
              </a:lnSpc>
              <a:buNone/>
            </a:pPr>
            <a:r>
              <a:rPr lang="en-JP" sz="2400"/>
              <a:t>・初期解</a:t>
            </a:r>
            <a:r>
              <a:rPr lang="en-US" sz="2400"/>
              <a:t> </a:t>
            </a:r>
            <a:r>
              <a:rPr lang="en-JP" sz="2400"/>
              <a:t>(BL法, NF法) から局所探索 </a:t>
            </a:r>
          </a:p>
          <a:p>
            <a:pPr marL="0" indent="0">
              <a:lnSpc>
                <a:spcPct val="100000"/>
              </a:lnSpc>
              <a:buNone/>
            </a:pPr>
            <a:endParaRPr lang="en-JP"/>
          </a:p>
        </p:txBody>
      </p:sp>
      <p:sp>
        <p:nvSpPr>
          <p:cNvPr id="4" name="Slide Number Placeholder 3">
            <a:extLst>
              <a:ext uri="{FF2B5EF4-FFF2-40B4-BE49-F238E27FC236}">
                <a16:creationId xmlns:a16="http://schemas.microsoft.com/office/drawing/2014/main" id="{B29C2DC0-B56C-604A-AF88-6E0F59CCAB86}"/>
              </a:ext>
            </a:extLst>
          </p:cNvPr>
          <p:cNvSpPr>
            <a:spLocks noGrp="1"/>
          </p:cNvSpPr>
          <p:nvPr>
            <p:ph type="sldNum" sz="quarter" idx="12"/>
          </p:nvPr>
        </p:nvSpPr>
        <p:spPr/>
        <p:txBody>
          <a:bodyPr/>
          <a:lstStyle/>
          <a:p>
            <a:fld id="{CCF3E294-EB10-834B-8B5B-5C78A6A1F52A}" type="slidenum">
              <a:rPr lang="en-JP"/>
              <a:t>26</a:t>
            </a:fld>
            <a:endParaRPr lang="en-JP"/>
          </a:p>
        </p:txBody>
      </p:sp>
    </p:spTree>
    <p:extLst>
      <p:ext uri="{BB962C8B-B14F-4D97-AF65-F5344CB8AC3E}">
        <p14:creationId xmlns:p14="http://schemas.microsoft.com/office/powerpoint/2010/main" val="3795184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4150F-A9E6-2544-9145-C29511021D74}"/>
              </a:ext>
            </a:extLst>
          </p:cNvPr>
          <p:cNvSpPr>
            <a:spLocks noGrp="1"/>
          </p:cNvSpPr>
          <p:nvPr>
            <p:ph type="title"/>
          </p:nvPr>
        </p:nvSpPr>
        <p:spPr>
          <a:xfrm>
            <a:off x="685892" y="189819"/>
            <a:ext cx="10515600" cy="1325563"/>
          </a:xfrm>
        </p:spPr>
        <p:txBody>
          <a:bodyPr/>
          <a:lstStyle/>
          <a:p>
            <a:r>
              <a:rPr lang="en-JP"/>
              <a:t>実験結果の例</a:t>
            </a:r>
          </a:p>
        </p:txBody>
      </p:sp>
      <p:sp>
        <p:nvSpPr>
          <p:cNvPr id="4" name="Slide Number Placeholder 3">
            <a:extLst>
              <a:ext uri="{FF2B5EF4-FFF2-40B4-BE49-F238E27FC236}">
                <a16:creationId xmlns:a16="http://schemas.microsoft.com/office/drawing/2014/main" id="{5FA0C095-B442-4545-8D85-82DA057A1D8F}"/>
              </a:ext>
            </a:extLst>
          </p:cNvPr>
          <p:cNvSpPr>
            <a:spLocks noGrp="1"/>
          </p:cNvSpPr>
          <p:nvPr>
            <p:ph type="sldNum" sz="quarter" idx="12"/>
          </p:nvPr>
        </p:nvSpPr>
        <p:spPr/>
        <p:txBody>
          <a:bodyPr/>
          <a:lstStyle/>
          <a:p>
            <a:fld id="{CCF3E294-EB10-834B-8B5B-5C78A6A1F52A}" type="slidenum">
              <a:rPr lang="en-JP"/>
              <a:t>27</a:t>
            </a:fld>
            <a:endParaRPr lang="en-JP"/>
          </a:p>
        </p:txBody>
      </p:sp>
      <p:graphicFrame>
        <p:nvGraphicFramePr>
          <p:cNvPr id="8" name="Table 8">
            <a:extLst>
              <a:ext uri="{FF2B5EF4-FFF2-40B4-BE49-F238E27FC236}">
                <a16:creationId xmlns:a16="http://schemas.microsoft.com/office/drawing/2014/main" id="{53E18CA0-65C9-314F-A1E2-A5A8B1D9BDF4}"/>
              </a:ext>
            </a:extLst>
          </p:cNvPr>
          <p:cNvGraphicFramePr>
            <a:graphicFrameLocks noGrp="1"/>
          </p:cNvGraphicFramePr>
          <p:nvPr>
            <p:ph idx="1"/>
            <p:extLst>
              <p:ext uri="{D42A27DB-BD31-4B8C-83A1-F6EECF244321}">
                <p14:modId xmlns:p14="http://schemas.microsoft.com/office/powerpoint/2010/main" val="3740302941"/>
              </p:ext>
            </p:extLst>
          </p:nvPr>
        </p:nvGraphicFramePr>
        <p:xfrm>
          <a:off x="526106" y="1449970"/>
          <a:ext cx="10675385" cy="4266511"/>
        </p:xfrm>
        <a:graphic>
          <a:graphicData uri="http://schemas.openxmlformats.org/drawingml/2006/table">
            <a:tbl>
              <a:tblPr firstRow="1" bandRow="1">
                <a:tableStyleId>{5C22544A-7EE6-4342-B048-85BDC9FD1C3A}</a:tableStyleId>
              </a:tblPr>
              <a:tblGrid>
                <a:gridCol w="1453457">
                  <a:extLst>
                    <a:ext uri="{9D8B030D-6E8A-4147-A177-3AD203B41FA5}">
                      <a16:colId xmlns:a16="http://schemas.microsoft.com/office/drawing/2014/main" val="2619210835"/>
                    </a:ext>
                  </a:extLst>
                </a:gridCol>
                <a:gridCol w="1152741">
                  <a:extLst>
                    <a:ext uri="{9D8B030D-6E8A-4147-A177-3AD203B41FA5}">
                      <a16:colId xmlns:a16="http://schemas.microsoft.com/office/drawing/2014/main" val="1586621326"/>
                    </a:ext>
                  </a:extLst>
                </a:gridCol>
                <a:gridCol w="1152741">
                  <a:extLst>
                    <a:ext uri="{9D8B030D-6E8A-4147-A177-3AD203B41FA5}">
                      <a16:colId xmlns:a16="http://schemas.microsoft.com/office/drawing/2014/main" val="564597495"/>
                    </a:ext>
                  </a:extLst>
                </a:gridCol>
                <a:gridCol w="1152741">
                  <a:extLst>
                    <a:ext uri="{9D8B030D-6E8A-4147-A177-3AD203B41FA5}">
                      <a16:colId xmlns:a16="http://schemas.microsoft.com/office/drawing/2014/main" val="2807323548"/>
                    </a:ext>
                  </a:extLst>
                </a:gridCol>
                <a:gridCol w="1152741">
                  <a:extLst>
                    <a:ext uri="{9D8B030D-6E8A-4147-A177-3AD203B41FA5}">
                      <a16:colId xmlns:a16="http://schemas.microsoft.com/office/drawing/2014/main" val="742846600"/>
                    </a:ext>
                  </a:extLst>
                </a:gridCol>
                <a:gridCol w="1152741">
                  <a:extLst>
                    <a:ext uri="{9D8B030D-6E8A-4147-A177-3AD203B41FA5}">
                      <a16:colId xmlns:a16="http://schemas.microsoft.com/office/drawing/2014/main" val="3460120744"/>
                    </a:ext>
                  </a:extLst>
                </a:gridCol>
                <a:gridCol w="1152741">
                  <a:extLst>
                    <a:ext uri="{9D8B030D-6E8A-4147-A177-3AD203B41FA5}">
                      <a16:colId xmlns:a16="http://schemas.microsoft.com/office/drawing/2014/main" val="1876515878"/>
                    </a:ext>
                  </a:extLst>
                </a:gridCol>
                <a:gridCol w="1152741">
                  <a:extLst>
                    <a:ext uri="{9D8B030D-6E8A-4147-A177-3AD203B41FA5}">
                      <a16:colId xmlns:a16="http://schemas.microsoft.com/office/drawing/2014/main" val="2157961011"/>
                    </a:ext>
                  </a:extLst>
                </a:gridCol>
                <a:gridCol w="1152741">
                  <a:extLst>
                    <a:ext uri="{9D8B030D-6E8A-4147-A177-3AD203B41FA5}">
                      <a16:colId xmlns:a16="http://schemas.microsoft.com/office/drawing/2014/main" val="2459854504"/>
                    </a:ext>
                  </a:extLst>
                </a:gridCol>
              </a:tblGrid>
              <a:tr h="595844">
                <a:tc rowSpan="2">
                  <a:txBody>
                    <a:bodyPr/>
                    <a:lstStyle/>
                    <a:p>
                      <a:pPr algn="ctr"/>
                      <a:r>
                        <a:rPr lang="en-JP" sz="2000">
                          <a:solidFill>
                            <a:schemeClr val="tx1"/>
                          </a:solidFill>
                        </a:rPr>
                        <a:t>問題例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gridSpan="2">
                  <a:txBody>
                    <a:bodyPr/>
                    <a:lstStyle/>
                    <a:p>
                      <a:pPr algn="ctr"/>
                      <a:r>
                        <a:rPr lang="en-JP" sz="2000">
                          <a:solidFill>
                            <a:schemeClr val="tx1"/>
                          </a:solidFill>
                        </a:rPr>
                        <a:t>初期解 (BL法)</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hMerge="1">
                  <a:txBody>
                    <a:bodyPr/>
                    <a:lstStyle/>
                    <a:p>
                      <a:endParaRPr lang="en-JP"/>
                    </a:p>
                  </a:txBody>
                  <a:tcPr/>
                </a:tc>
                <a:tc gridSpan="2">
                  <a:txBody>
                    <a:bodyPr/>
                    <a:lstStyle/>
                    <a:p>
                      <a:pPr algn="ctr"/>
                      <a:r>
                        <a:rPr lang="en-JP" sz="2000">
                          <a:solidFill>
                            <a:schemeClr val="tx1"/>
                          </a:solidFill>
                        </a:rPr>
                        <a:t>BL法＋局所探索</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hMerge="1">
                  <a:txBody>
                    <a:bodyPr/>
                    <a:lstStyle/>
                    <a:p>
                      <a:pPr algn="ctr"/>
                      <a:endParaRPr lang="en-JP" sz="1800">
                        <a:solidFill>
                          <a:schemeClr val="tx1"/>
                        </a:solidFill>
                      </a:endParaRPr>
                    </a:p>
                  </a:txBody>
                  <a:tcPr anchor="ctr"/>
                </a:tc>
                <a:tc gridSpan="2">
                  <a:txBody>
                    <a:bodyPr/>
                    <a:lstStyle/>
                    <a:p>
                      <a:pPr algn="ctr"/>
                      <a:r>
                        <a:rPr lang="en-JP" sz="2000">
                          <a:solidFill>
                            <a:schemeClr val="tx1"/>
                          </a:solidFill>
                        </a:rPr>
                        <a:t>初期解 (NF法)</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hMerge="1">
                  <a:txBody>
                    <a:bodyPr/>
                    <a:lstStyle/>
                    <a:p>
                      <a:endParaRPr lang="en-JP"/>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gridSpan="2">
                  <a:txBody>
                    <a:bodyPr/>
                    <a:lstStyle/>
                    <a:p>
                      <a:pPr algn="ctr"/>
                      <a:r>
                        <a:rPr lang="en-JP" sz="2000">
                          <a:solidFill>
                            <a:schemeClr val="tx1"/>
                          </a:solidFill>
                        </a:rPr>
                        <a:t>NF法＋局所探索</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hMerge="1">
                  <a:txBody>
                    <a:bodyPr/>
                    <a:lstStyle/>
                    <a:p>
                      <a:pPr algn="ctr"/>
                      <a:endParaRPr lang="en-JP" sz="18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37894999"/>
                  </a:ext>
                </a:extLst>
              </a:tr>
              <a:tr h="691447">
                <a:tc vMerge="1">
                  <a:txBody>
                    <a:bodyPr/>
                    <a:lstStyle/>
                    <a:p>
                      <a:pPr algn="ctr"/>
                      <a:endParaRPr lang="en-JP" sz="2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JP" sz="1600">
                          <a:solidFill>
                            <a:schemeClr val="tx1"/>
                          </a:solidFill>
                        </a:rPr>
                        <a:t>余り</a:t>
                      </a:r>
                    </a:p>
                    <a:p>
                      <a:pPr algn="ctr"/>
                      <a:r>
                        <a:rPr lang="en-JP" sz="1600">
                          <a:solidFill>
                            <a:schemeClr val="tx1"/>
                          </a:solidFill>
                        </a:rPr>
                        <a:t> (台)</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JP" sz="1600">
                          <a:solidFill>
                            <a:schemeClr val="tx1"/>
                          </a:solidFill>
                        </a:rPr>
                        <a:t>計算時間(s)</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JP" sz="1600">
                          <a:solidFill>
                            <a:schemeClr val="tx1"/>
                          </a:solidFill>
                        </a:rPr>
                        <a:t>余り</a:t>
                      </a:r>
                    </a:p>
                    <a:p>
                      <a:pPr algn="ctr"/>
                      <a:r>
                        <a:rPr lang="en-JP" sz="1600">
                          <a:solidFill>
                            <a:schemeClr val="tx1"/>
                          </a:solidFill>
                        </a:rPr>
                        <a:t> (台)</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JP" sz="1600">
                          <a:solidFill>
                            <a:schemeClr val="tx1"/>
                          </a:solidFill>
                        </a:rPr>
                        <a:t>計算時間(s)</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JP" sz="1600">
                          <a:solidFill>
                            <a:schemeClr val="tx1"/>
                          </a:solidFill>
                        </a:rPr>
                        <a:t>余り</a:t>
                      </a:r>
                    </a:p>
                    <a:p>
                      <a:pPr algn="ctr"/>
                      <a:r>
                        <a:rPr lang="en-JP" sz="1600">
                          <a:solidFill>
                            <a:schemeClr val="tx1"/>
                          </a:solidFill>
                        </a:rPr>
                        <a:t> (台)</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JP" sz="1600">
                          <a:solidFill>
                            <a:schemeClr val="tx1"/>
                          </a:solidFill>
                        </a:rPr>
                        <a:t>計算時間(s)</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JP" sz="1600">
                          <a:solidFill>
                            <a:schemeClr val="tx1"/>
                          </a:solidFill>
                        </a:rPr>
                        <a:t>余り </a:t>
                      </a:r>
                    </a:p>
                    <a:p>
                      <a:pPr algn="ctr"/>
                      <a:r>
                        <a:rPr lang="en-JP" sz="1600">
                          <a:solidFill>
                            <a:schemeClr val="tx1"/>
                          </a:solidFill>
                        </a:rPr>
                        <a:t>(台)</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JP" sz="1600">
                          <a:solidFill>
                            <a:schemeClr val="tx1"/>
                          </a:solidFill>
                        </a:rPr>
                        <a:t>計算時間(s)</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904437383"/>
                  </a:ext>
                </a:extLst>
              </a:tr>
              <a:tr h="595844">
                <a:tc>
                  <a:txBody>
                    <a:bodyPr/>
                    <a:lstStyle/>
                    <a:p>
                      <a:pPr algn="ctr"/>
                      <a:r>
                        <a:rPr lang="en-JP" sz="2000">
                          <a:solidFill>
                            <a:schemeClr val="tx1"/>
                          </a:solidFill>
                        </a:rPr>
                        <a:t>1-8-773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5">
                        <a:lumMod val="20000"/>
                        <a:lumOff val="80000"/>
                      </a:schemeClr>
                    </a:solidFill>
                  </a:tcPr>
                </a:tc>
                <a:tc>
                  <a:txBody>
                    <a:bodyPr/>
                    <a:lstStyle/>
                    <a:p>
                      <a:pPr algn="ctr"/>
                      <a:r>
                        <a:rPr lang="en-JP" sz="2400">
                          <a:solidFill>
                            <a:schemeClr val="tx1"/>
                          </a:solidFill>
                        </a:rPr>
                        <a:t>20</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75.9</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275.8</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62</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5.7</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54</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22.5</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2398458935"/>
                  </a:ext>
                </a:extLst>
              </a:tr>
              <a:tr h="595844">
                <a:tc>
                  <a:txBody>
                    <a:bodyPr/>
                    <a:lstStyle/>
                    <a:p>
                      <a:pPr algn="ctr"/>
                      <a:r>
                        <a:rPr lang="en-JP" sz="2000">
                          <a:solidFill>
                            <a:schemeClr val="tx1"/>
                          </a:solidFill>
                        </a:rPr>
                        <a:t>1-11-604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5">
                        <a:lumMod val="20000"/>
                        <a:lumOff val="80000"/>
                      </a:schemeClr>
                    </a:solidFill>
                  </a:tcPr>
                </a:tc>
                <a:tc>
                  <a:txBody>
                    <a:bodyPr/>
                    <a:lstStyle/>
                    <a:p>
                      <a:pPr algn="ctr"/>
                      <a:r>
                        <a:rPr lang="en-JP" sz="2400">
                          <a:solidFill>
                            <a:schemeClr val="tx1"/>
                          </a:solidFill>
                        </a:rPr>
                        <a:t>95</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149.5</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39</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937.5</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133</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0.6</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79</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7.2</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224737735"/>
                  </a:ext>
                </a:extLst>
              </a:tr>
              <a:tr h="595844">
                <a:tc>
                  <a:txBody>
                    <a:bodyPr/>
                    <a:lstStyle/>
                    <a:p>
                      <a:pPr algn="ctr"/>
                      <a:r>
                        <a:rPr lang="en-JP" sz="2000">
                          <a:solidFill>
                            <a:schemeClr val="tx1"/>
                          </a:solidFill>
                        </a:rPr>
                        <a:t>1-12-594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5">
                        <a:lumMod val="20000"/>
                        <a:lumOff val="80000"/>
                      </a:schemeClr>
                    </a:solidFill>
                  </a:tcPr>
                </a:tc>
                <a:tc>
                  <a:txBody>
                    <a:bodyPr/>
                    <a:lstStyle/>
                    <a:p>
                      <a:pPr algn="ctr"/>
                      <a:r>
                        <a:rPr lang="en-JP" sz="2400">
                          <a:solidFill>
                            <a:schemeClr val="tx1"/>
                          </a:solidFill>
                        </a:rPr>
                        <a:t>36</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159.3</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27</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747.3</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75</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11.0</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72</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40.4</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3199044906"/>
                  </a:ext>
                </a:extLst>
              </a:tr>
              <a:tr h="595844">
                <a:tc>
                  <a:txBody>
                    <a:bodyPr/>
                    <a:lstStyle/>
                    <a:p>
                      <a:pPr algn="ctr"/>
                      <a:r>
                        <a:rPr lang="en-JP" sz="2000">
                          <a:solidFill>
                            <a:schemeClr val="tx1"/>
                          </a:solidFill>
                        </a:rPr>
                        <a:t>2-8-481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5">
                        <a:lumMod val="20000"/>
                        <a:lumOff val="80000"/>
                      </a:schemeClr>
                    </a:solidFill>
                  </a:tcPr>
                </a:tc>
                <a:tc>
                  <a:txBody>
                    <a:bodyPr/>
                    <a:lstStyle/>
                    <a:p>
                      <a:pPr algn="ctr"/>
                      <a:r>
                        <a:rPr lang="en-JP" sz="2400">
                          <a:solidFill>
                            <a:schemeClr val="tx1"/>
                          </a:solidFill>
                        </a:rPr>
                        <a:t>22</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149.4</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10</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601.9</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26</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0.7</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26</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2.3</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5931446"/>
                  </a:ext>
                </a:extLst>
              </a:tr>
              <a:tr h="595844">
                <a:tc>
                  <a:txBody>
                    <a:bodyPr/>
                    <a:lstStyle/>
                    <a:p>
                      <a:pPr algn="ctr"/>
                      <a:r>
                        <a:rPr lang="en-JP" sz="2000">
                          <a:solidFill>
                            <a:schemeClr val="tx1"/>
                          </a:solidFill>
                        </a:rPr>
                        <a:t>3-10-609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JP" sz="2400">
                          <a:solidFill>
                            <a:schemeClr val="tx1"/>
                          </a:solidFill>
                        </a:rPr>
                        <a:t>88</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JP" sz="2400">
                          <a:solidFill>
                            <a:schemeClr val="tx1"/>
                          </a:solidFill>
                        </a:rPr>
                        <a:t>92.4</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JP" sz="2400">
                          <a:solidFill>
                            <a:schemeClr val="tx1"/>
                          </a:solidFill>
                        </a:rPr>
                        <a:t>88</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JP" sz="2400">
                          <a:solidFill>
                            <a:schemeClr val="tx1"/>
                          </a:solidFill>
                        </a:rPr>
                        <a:t>277.4</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JP" sz="2400">
                          <a:solidFill>
                            <a:schemeClr val="tx1"/>
                          </a:solidFill>
                        </a:rPr>
                        <a:t>112</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JP" sz="2400">
                          <a:solidFill>
                            <a:schemeClr val="tx1"/>
                          </a:solidFill>
                        </a:rPr>
                        <a:t>2.7</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JP" sz="2400">
                          <a:solidFill>
                            <a:schemeClr val="tx1"/>
                          </a:solidFill>
                        </a:rPr>
                        <a:t>110</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JP" sz="2400">
                          <a:solidFill>
                            <a:schemeClr val="tx1"/>
                          </a:solidFill>
                        </a:rPr>
                        <a:t>11.0</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32085835"/>
                  </a:ext>
                </a:extLst>
              </a:tr>
            </a:tbl>
          </a:graphicData>
        </a:graphic>
      </p:graphicFrame>
      <p:sp>
        <p:nvSpPr>
          <p:cNvPr id="3" name="TextBox 2">
            <a:extLst>
              <a:ext uri="{FF2B5EF4-FFF2-40B4-BE49-F238E27FC236}">
                <a16:creationId xmlns:a16="http://schemas.microsoft.com/office/drawing/2014/main" id="{9DDB6712-69C3-E94A-A2F3-0EAFE963AF6D}"/>
              </a:ext>
            </a:extLst>
          </p:cNvPr>
          <p:cNvSpPr txBox="1"/>
          <p:nvPr/>
        </p:nvSpPr>
        <p:spPr>
          <a:xfrm>
            <a:off x="526106" y="6352143"/>
            <a:ext cx="4475905" cy="369332"/>
          </a:xfrm>
          <a:prstGeom prst="rect">
            <a:avLst/>
          </a:prstGeom>
          <a:noFill/>
        </p:spPr>
        <p:txBody>
          <a:bodyPr wrap="none" rtlCol="0">
            <a:spAutoFit/>
          </a:bodyPr>
          <a:lstStyle/>
          <a:p>
            <a:r>
              <a:rPr lang="en-JP"/>
              <a:t>問題例: ブッキングid - デッキ番号 – 台数</a:t>
            </a:r>
          </a:p>
        </p:txBody>
      </p:sp>
      <p:sp>
        <p:nvSpPr>
          <p:cNvPr id="5" name="TextBox 4">
            <a:extLst>
              <a:ext uri="{FF2B5EF4-FFF2-40B4-BE49-F238E27FC236}">
                <a16:creationId xmlns:a16="http://schemas.microsoft.com/office/drawing/2014/main" id="{D2F2282A-92D0-2440-BECF-D69B91D760FB}"/>
              </a:ext>
            </a:extLst>
          </p:cNvPr>
          <p:cNvSpPr txBox="1"/>
          <p:nvPr/>
        </p:nvSpPr>
        <p:spPr>
          <a:xfrm>
            <a:off x="526106" y="5903270"/>
            <a:ext cx="6518131" cy="369332"/>
          </a:xfrm>
          <a:prstGeom prst="rect">
            <a:avLst/>
          </a:prstGeom>
          <a:noFill/>
        </p:spPr>
        <p:txBody>
          <a:bodyPr wrap="none" rtlCol="0">
            <a:spAutoFit/>
          </a:bodyPr>
          <a:lstStyle/>
          <a:p>
            <a:r>
              <a:rPr lang="en-JP"/>
              <a:t>充填率: (配置した車の総面積</a:t>
            </a:r>
            <a:r>
              <a:rPr lang="en-US"/>
              <a:t> </a:t>
            </a:r>
            <a:r>
              <a:rPr lang="en-JP"/>
              <a:t>/ デッキ内の配置可能面積) * 100</a:t>
            </a:r>
          </a:p>
        </p:txBody>
      </p:sp>
    </p:spTree>
    <p:extLst>
      <p:ext uri="{BB962C8B-B14F-4D97-AF65-F5344CB8AC3E}">
        <p14:creationId xmlns:p14="http://schemas.microsoft.com/office/powerpoint/2010/main" val="28822565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68143-D9B3-7241-A8C5-E06F602B267D}"/>
              </a:ext>
            </a:extLst>
          </p:cNvPr>
          <p:cNvSpPr>
            <a:spLocks noGrp="1"/>
          </p:cNvSpPr>
          <p:nvPr>
            <p:ph type="title"/>
          </p:nvPr>
        </p:nvSpPr>
        <p:spPr/>
        <p:txBody>
          <a:bodyPr/>
          <a:lstStyle/>
          <a:p>
            <a:r>
              <a:rPr lang="en-JP"/>
              <a:t>配置図の例</a:t>
            </a:r>
          </a:p>
        </p:txBody>
      </p:sp>
      <p:sp>
        <p:nvSpPr>
          <p:cNvPr id="3" name="Slide Number Placeholder 2">
            <a:extLst>
              <a:ext uri="{FF2B5EF4-FFF2-40B4-BE49-F238E27FC236}">
                <a16:creationId xmlns:a16="http://schemas.microsoft.com/office/drawing/2014/main" id="{7941CA68-A6A0-EC4C-B742-D68EF3702004}"/>
              </a:ext>
            </a:extLst>
          </p:cNvPr>
          <p:cNvSpPr>
            <a:spLocks noGrp="1"/>
          </p:cNvSpPr>
          <p:nvPr>
            <p:ph type="sldNum" sz="quarter" idx="12"/>
          </p:nvPr>
        </p:nvSpPr>
        <p:spPr/>
        <p:txBody>
          <a:bodyPr/>
          <a:lstStyle/>
          <a:p>
            <a:fld id="{CCF3E294-EB10-834B-8B5B-5C78A6A1F52A}" type="slidenum">
              <a:rPr lang="en-JP"/>
              <a:t>28</a:t>
            </a:fld>
            <a:endParaRPr lang="en-JP"/>
          </a:p>
        </p:txBody>
      </p:sp>
      <p:sp>
        <p:nvSpPr>
          <p:cNvPr id="8" name="TextBox 7">
            <a:extLst>
              <a:ext uri="{FF2B5EF4-FFF2-40B4-BE49-F238E27FC236}">
                <a16:creationId xmlns:a16="http://schemas.microsoft.com/office/drawing/2014/main" id="{9DF3D1E5-2079-8E48-B836-4EEFDBE62EC6}"/>
              </a:ext>
            </a:extLst>
          </p:cNvPr>
          <p:cNvSpPr txBox="1"/>
          <p:nvPr/>
        </p:nvSpPr>
        <p:spPr>
          <a:xfrm>
            <a:off x="9360935" y="3134470"/>
            <a:ext cx="2390398" cy="2246769"/>
          </a:xfrm>
          <a:prstGeom prst="rect">
            <a:avLst/>
          </a:prstGeom>
          <a:noFill/>
        </p:spPr>
        <p:txBody>
          <a:bodyPr wrap="none" rtlCol="0">
            <a:spAutoFit/>
          </a:bodyPr>
          <a:lstStyle/>
          <a:p>
            <a:r>
              <a:rPr lang="en-JP" sz="2000"/>
              <a:t>上: BL法による出力</a:t>
            </a:r>
          </a:p>
          <a:p>
            <a:r>
              <a:rPr lang="en-JP" sz="2000"/>
              <a:t>（余りは0台）</a:t>
            </a:r>
          </a:p>
          <a:p>
            <a:endParaRPr lang="en-JP" sz="2000"/>
          </a:p>
          <a:p>
            <a:r>
              <a:rPr lang="en-JP" sz="2000"/>
              <a:t>中: NF法による出力</a:t>
            </a:r>
          </a:p>
          <a:p>
            <a:r>
              <a:rPr lang="en-JP" sz="2000"/>
              <a:t>（余りは54台）</a:t>
            </a:r>
          </a:p>
          <a:p>
            <a:endParaRPr lang="en-JP" sz="2000"/>
          </a:p>
          <a:p>
            <a:r>
              <a:rPr lang="en-JP" sz="2000"/>
              <a:t>下: 実際の配置図</a:t>
            </a:r>
          </a:p>
        </p:txBody>
      </p:sp>
      <p:sp>
        <p:nvSpPr>
          <p:cNvPr id="9" name="TextBox 8">
            <a:extLst>
              <a:ext uri="{FF2B5EF4-FFF2-40B4-BE49-F238E27FC236}">
                <a16:creationId xmlns:a16="http://schemas.microsoft.com/office/drawing/2014/main" id="{A3BD62D1-C62D-1A43-8668-9F955D2C88D6}"/>
              </a:ext>
            </a:extLst>
          </p:cNvPr>
          <p:cNvSpPr txBox="1"/>
          <p:nvPr/>
        </p:nvSpPr>
        <p:spPr>
          <a:xfrm>
            <a:off x="9560480" y="1451473"/>
            <a:ext cx="1210588" cy="1323439"/>
          </a:xfrm>
          <a:prstGeom prst="rect">
            <a:avLst/>
          </a:prstGeom>
          <a:noFill/>
        </p:spPr>
        <p:txBody>
          <a:bodyPr wrap="none" rtlCol="0">
            <a:spAutoFit/>
          </a:bodyPr>
          <a:lstStyle/>
          <a:p>
            <a:r>
              <a:rPr lang="en-JP" sz="2000"/>
              <a:t>揚げ地順</a:t>
            </a:r>
          </a:p>
          <a:p>
            <a:r>
              <a:rPr lang="en-JP" sz="2000"/>
              <a:t>1．</a:t>
            </a:r>
            <a:r>
              <a:rPr lang="en-JP" sz="2000">
                <a:solidFill>
                  <a:srgbClr val="FF0000"/>
                </a:solidFill>
              </a:rPr>
              <a:t>赤</a:t>
            </a:r>
          </a:p>
          <a:p>
            <a:r>
              <a:rPr lang="en-JP" sz="2000"/>
              <a:t>2．</a:t>
            </a:r>
            <a:r>
              <a:rPr lang="en-JP" sz="2000">
                <a:solidFill>
                  <a:srgbClr val="00B0F0"/>
                </a:solidFill>
              </a:rPr>
              <a:t>水色</a:t>
            </a:r>
          </a:p>
          <a:p>
            <a:r>
              <a:rPr lang="en-JP" sz="2000"/>
              <a:t>3．</a:t>
            </a:r>
            <a:r>
              <a:rPr lang="en-JP" sz="2000">
                <a:solidFill>
                  <a:srgbClr val="7030A0"/>
                </a:solidFill>
              </a:rPr>
              <a:t>紫</a:t>
            </a:r>
          </a:p>
        </p:txBody>
      </p:sp>
      <p:pic>
        <p:nvPicPr>
          <p:cNvPr id="10" name="Picture 9">
            <a:extLst>
              <a:ext uri="{FF2B5EF4-FFF2-40B4-BE49-F238E27FC236}">
                <a16:creationId xmlns:a16="http://schemas.microsoft.com/office/drawing/2014/main" id="{00000000-0008-0000-0400-000011000000}"/>
              </a:ext>
            </a:extLst>
          </p:cNvPr>
          <p:cNvPicPr>
            <a:picLocks/>
          </p:cNvPicPr>
          <p:nvPr/>
        </p:nvPicPr>
        <p:blipFill rotWithShape="1">
          <a:blip r:embed="rId2">
            <a:extLst>
              <a:ext uri="{BEBA8EAE-BF5A-486C-A8C5-ECC9F3942E4B}">
                <a14:imgProps xmlns:a14="http://schemas.microsoft.com/office/drawing/2010/main">
                  <a14:imgLayer r:embed="rId3">
                    <a14:imgEffect>
                      <a14:saturation sat="300000"/>
                    </a14:imgEffect>
                  </a14:imgLayer>
                </a14:imgProps>
              </a:ext>
            </a:extLst>
          </a:blip>
          <a:srcRect r="6977"/>
          <a:stretch/>
        </p:blipFill>
        <p:spPr>
          <a:xfrm>
            <a:off x="838200" y="5000566"/>
            <a:ext cx="8139545" cy="1604838"/>
          </a:xfrm>
          <a:prstGeom prst="rect">
            <a:avLst/>
          </a:prstGeom>
          <a:noFill/>
          <a:ln w="0">
            <a:noFill/>
          </a:ln>
        </p:spPr>
      </p:pic>
      <p:pic>
        <p:nvPicPr>
          <p:cNvPr id="14" name="Picture 13">
            <a:extLst>
              <a:ext uri="{FF2B5EF4-FFF2-40B4-BE49-F238E27FC236}">
                <a16:creationId xmlns:a16="http://schemas.microsoft.com/office/drawing/2014/main" id="{CB6700AE-3DBC-DF4A-99DC-39C193EA7D65}"/>
              </a:ext>
            </a:extLst>
          </p:cNvPr>
          <p:cNvPicPr>
            <a:picLocks noChangeAspect="1"/>
          </p:cNvPicPr>
          <p:nvPr/>
        </p:nvPicPr>
        <p:blipFill>
          <a:blip r:embed="rId4"/>
          <a:stretch>
            <a:fillRect/>
          </a:stretch>
        </p:blipFill>
        <p:spPr>
          <a:xfrm rot="16200000">
            <a:off x="4216718" y="-106767"/>
            <a:ext cx="1459941" cy="8062116"/>
          </a:xfrm>
          <a:prstGeom prst="rect">
            <a:avLst/>
          </a:prstGeom>
        </p:spPr>
      </p:pic>
      <p:pic>
        <p:nvPicPr>
          <p:cNvPr id="16" name="Picture 15">
            <a:extLst>
              <a:ext uri="{FF2B5EF4-FFF2-40B4-BE49-F238E27FC236}">
                <a16:creationId xmlns:a16="http://schemas.microsoft.com/office/drawing/2014/main" id="{70913FC5-9E7E-E54D-B681-4DFBEF89CDF5}"/>
              </a:ext>
            </a:extLst>
          </p:cNvPr>
          <p:cNvPicPr>
            <a:picLocks noChangeAspect="1"/>
          </p:cNvPicPr>
          <p:nvPr/>
        </p:nvPicPr>
        <p:blipFill>
          <a:blip r:embed="rId5"/>
          <a:stretch>
            <a:fillRect/>
          </a:stretch>
        </p:blipFill>
        <p:spPr>
          <a:xfrm rot="16200000">
            <a:off x="4219209" y="-1824829"/>
            <a:ext cx="1454960" cy="8062117"/>
          </a:xfrm>
          <a:prstGeom prst="rect">
            <a:avLst/>
          </a:prstGeom>
        </p:spPr>
      </p:pic>
    </p:spTree>
    <p:extLst>
      <p:ext uri="{BB962C8B-B14F-4D97-AF65-F5344CB8AC3E}">
        <p14:creationId xmlns:p14="http://schemas.microsoft.com/office/powerpoint/2010/main" val="37678136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4F1238-896F-F84C-A1A4-BE8D534EB87B}"/>
              </a:ext>
            </a:extLst>
          </p:cNvPr>
          <p:cNvSpPr>
            <a:spLocks noGrp="1"/>
          </p:cNvSpPr>
          <p:nvPr>
            <p:ph idx="1"/>
          </p:nvPr>
        </p:nvSpPr>
        <p:spPr>
          <a:xfrm>
            <a:off x="838200" y="775504"/>
            <a:ext cx="10515600" cy="5401459"/>
          </a:xfrm>
        </p:spPr>
        <p:txBody>
          <a:bodyPr>
            <a:normAutofit/>
          </a:bodyPr>
          <a:lstStyle/>
          <a:p>
            <a:pPr marL="514350" indent="-514350">
              <a:lnSpc>
                <a:spcPct val="150000"/>
              </a:lnSpc>
              <a:buFont typeface="+mj-lt"/>
              <a:buAutoNum type="arabicPeriod"/>
            </a:pPr>
            <a:r>
              <a:rPr lang="en-JP">
                <a:solidFill>
                  <a:schemeClr val="tx1">
                    <a:lumMod val="50000"/>
                    <a:lumOff val="50000"/>
                  </a:schemeClr>
                </a:solidFill>
              </a:rPr>
              <a:t>研究背景</a:t>
            </a:r>
          </a:p>
          <a:p>
            <a:pPr marL="514350" indent="-514350">
              <a:lnSpc>
                <a:spcPct val="150000"/>
              </a:lnSpc>
              <a:buFont typeface="+mj-lt"/>
              <a:buAutoNum type="arabicPeriod"/>
            </a:pPr>
            <a:r>
              <a:rPr lang="en-JP">
                <a:solidFill>
                  <a:schemeClr val="tx1">
                    <a:lumMod val="50000"/>
                    <a:lumOff val="50000"/>
                  </a:schemeClr>
                </a:solidFill>
              </a:rPr>
              <a:t>問題定義</a:t>
            </a:r>
          </a:p>
          <a:p>
            <a:pPr marL="514350" indent="-514350">
              <a:lnSpc>
                <a:spcPct val="150000"/>
              </a:lnSpc>
              <a:buFont typeface="+mj-lt"/>
              <a:buAutoNum type="arabicPeriod"/>
            </a:pPr>
            <a:r>
              <a:rPr lang="en-JP">
                <a:solidFill>
                  <a:schemeClr val="tx1">
                    <a:lumMod val="50000"/>
                    <a:lumOff val="50000"/>
                  </a:schemeClr>
                </a:solidFill>
              </a:rPr>
              <a:t>定式化と提案手法</a:t>
            </a:r>
          </a:p>
          <a:p>
            <a:pPr marL="514350" indent="-514350">
              <a:lnSpc>
                <a:spcPct val="150000"/>
              </a:lnSpc>
              <a:buFont typeface="+mj-lt"/>
              <a:buAutoNum type="arabicPeriod"/>
            </a:pPr>
            <a:r>
              <a:rPr lang="en-JP">
                <a:solidFill>
                  <a:schemeClr val="tx1">
                    <a:lumMod val="50000"/>
                    <a:lumOff val="50000"/>
                  </a:schemeClr>
                </a:solidFill>
              </a:rPr>
              <a:t>結果</a:t>
            </a:r>
          </a:p>
          <a:p>
            <a:pPr marL="514350" indent="-514350">
              <a:lnSpc>
                <a:spcPct val="150000"/>
              </a:lnSpc>
              <a:buFont typeface="+mj-lt"/>
              <a:buAutoNum type="arabicPeriod"/>
            </a:pPr>
            <a:r>
              <a:rPr lang="en-JP" b="1"/>
              <a:t>まとめ</a:t>
            </a:r>
          </a:p>
        </p:txBody>
      </p:sp>
      <p:sp>
        <p:nvSpPr>
          <p:cNvPr id="4" name="Slide Number Placeholder 3">
            <a:extLst>
              <a:ext uri="{FF2B5EF4-FFF2-40B4-BE49-F238E27FC236}">
                <a16:creationId xmlns:a16="http://schemas.microsoft.com/office/drawing/2014/main" id="{0E16DC64-D41E-4048-97FE-E8AA7C3BF29B}"/>
              </a:ext>
            </a:extLst>
          </p:cNvPr>
          <p:cNvSpPr>
            <a:spLocks noGrp="1"/>
          </p:cNvSpPr>
          <p:nvPr>
            <p:ph type="sldNum" sz="quarter" idx="12"/>
          </p:nvPr>
        </p:nvSpPr>
        <p:spPr/>
        <p:txBody>
          <a:bodyPr/>
          <a:lstStyle/>
          <a:p>
            <a:fld id="{CCF3E294-EB10-834B-8B5B-5C78A6A1F52A}" type="slidenum">
              <a:rPr lang="en-JP"/>
              <a:t>29</a:t>
            </a:fld>
            <a:endParaRPr lang="en-JP"/>
          </a:p>
        </p:txBody>
      </p:sp>
    </p:spTree>
    <p:extLst>
      <p:ext uri="{BB962C8B-B14F-4D97-AF65-F5344CB8AC3E}">
        <p14:creationId xmlns:p14="http://schemas.microsoft.com/office/powerpoint/2010/main" val="3566808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99564-EE0C-EC48-9DF1-D81F27D2959A}"/>
              </a:ext>
            </a:extLst>
          </p:cNvPr>
          <p:cNvSpPr>
            <a:spLocks noGrp="1"/>
          </p:cNvSpPr>
          <p:nvPr>
            <p:ph type="title"/>
          </p:nvPr>
        </p:nvSpPr>
        <p:spPr/>
        <p:txBody>
          <a:bodyPr/>
          <a:lstStyle/>
          <a:p>
            <a:r>
              <a:rPr lang="en-JP"/>
              <a:t>1．研究背景</a:t>
            </a:r>
          </a:p>
        </p:txBody>
      </p:sp>
      <p:sp>
        <p:nvSpPr>
          <p:cNvPr id="3" name="Content Placeholder 2">
            <a:extLst>
              <a:ext uri="{FF2B5EF4-FFF2-40B4-BE49-F238E27FC236}">
                <a16:creationId xmlns:a16="http://schemas.microsoft.com/office/drawing/2014/main" id="{6F9755EB-78C2-424E-9FC2-9BD2CA7D04F2}"/>
              </a:ext>
            </a:extLst>
          </p:cNvPr>
          <p:cNvSpPr>
            <a:spLocks noGrp="1"/>
          </p:cNvSpPr>
          <p:nvPr>
            <p:ph idx="1"/>
          </p:nvPr>
        </p:nvSpPr>
        <p:spPr>
          <a:xfrm>
            <a:off x="738462" y="1638855"/>
            <a:ext cx="10515600" cy="1790146"/>
          </a:xfrm>
        </p:spPr>
        <p:txBody>
          <a:bodyPr>
            <a:normAutofit/>
          </a:bodyPr>
          <a:lstStyle/>
          <a:p>
            <a:pPr marL="0" indent="0">
              <a:lnSpc>
                <a:spcPct val="100000"/>
              </a:lnSpc>
              <a:buNone/>
            </a:pPr>
            <a:r>
              <a:rPr lang="en-JP" sz="2600"/>
              <a:t>複数の港で自動車を積み，複数の港で自動車を降ろす自動車運搬船への貨物積み付け計画を考える．</a:t>
            </a:r>
          </a:p>
          <a:p>
            <a:pPr marL="0" indent="0">
              <a:lnSpc>
                <a:spcPct val="100000"/>
              </a:lnSpc>
              <a:buNone/>
            </a:pPr>
            <a:r>
              <a:rPr lang="en-JP" sz="2600"/>
              <a:t>各港では，事前に作成した積み付け計画に従い，貨物 (車)を積載する.</a:t>
            </a:r>
          </a:p>
        </p:txBody>
      </p:sp>
      <p:sp>
        <p:nvSpPr>
          <p:cNvPr id="4" name="Slide Number Placeholder 3">
            <a:extLst>
              <a:ext uri="{FF2B5EF4-FFF2-40B4-BE49-F238E27FC236}">
                <a16:creationId xmlns:a16="http://schemas.microsoft.com/office/drawing/2014/main" id="{AED7610E-C8E8-AE47-973A-DAF86CD1CCA8}"/>
              </a:ext>
            </a:extLst>
          </p:cNvPr>
          <p:cNvSpPr>
            <a:spLocks noGrp="1"/>
          </p:cNvSpPr>
          <p:nvPr>
            <p:ph type="sldNum" sz="quarter" idx="12"/>
          </p:nvPr>
        </p:nvSpPr>
        <p:spPr/>
        <p:txBody>
          <a:bodyPr/>
          <a:lstStyle/>
          <a:p>
            <a:fld id="{CCF3E294-EB10-834B-8B5B-5C78A6A1F52A}" type="slidenum">
              <a:rPr lang="en-JP"/>
              <a:t>3</a:t>
            </a:fld>
            <a:endParaRPr lang="en-JP"/>
          </a:p>
        </p:txBody>
      </p:sp>
      <p:pic>
        <p:nvPicPr>
          <p:cNvPr id="1026" name="Picture 2">
            <a:extLst>
              <a:ext uri="{FF2B5EF4-FFF2-40B4-BE49-F238E27FC236}">
                <a16:creationId xmlns:a16="http://schemas.microsoft.com/office/drawing/2014/main" id="{514E195F-C9FC-6F48-81DA-51B350D82E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7653" y="3597911"/>
            <a:ext cx="6477218" cy="247884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DDDD232-4E80-C74F-B114-12C35B3ECF07}"/>
              </a:ext>
            </a:extLst>
          </p:cNvPr>
          <p:cNvSpPr txBox="1"/>
          <p:nvPr/>
        </p:nvSpPr>
        <p:spPr>
          <a:xfrm>
            <a:off x="3786362" y="6169580"/>
            <a:ext cx="3948517" cy="369332"/>
          </a:xfrm>
          <a:prstGeom prst="rect">
            <a:avLst/>
          </a:prstGeom>
          <a:noFill/>
        </p:spPr>
        <p:txBody>
          <a:bodyPr wrap="none" rtlCol="0">
            <a:spAutoFit/>
          </a:bodyPr>
          <a:lstStyle/>
          <a:p>
            <a:r>
              <a:rPr lang="en-JP"/>
              <a:t>自動車運搬船と貨物積み込みの様子</a:t>
            </a:r>
          </a:p>
        </p:txBody>
      </p:sp>
    </p:spTree>
    <p:extLst>
      <p:ext uri="{BB962C8B-B14F-4D97-AF65-F5344CB8AC3E}">
        <p14:creationId xmlns:p14="http://schemas.microsoft.com/office/powerpoint/2010/main" val="30665143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22BFE-C63A-064F-9F9C-E6065EE7367E}"/>
              </a:ext>
            </a:extLst>
          </p:cNvPr>
          <p:cNvSpPr>
            <a:spLocks noGrp="1"/>
          </p:cNvSpPr>
          <p:nvPr>
            <p:ph type="title"/>
          </p:nvPr>
        </p:nvSpPr>
        <p:spPr>
          <a:xfrm>
            <a:off x="838200" y="9410"/>
            <a:ext cx="10515600" cy="1325563"/>
          </a:xfrm>
        </p:spPr>
        <p:txBody>
          <a:bodyPr/>
          <a:lstStyle/>
          <a:p>
            <a:r>
              <a:rPr lang="en-JP"/>
              <a:t>5．まとめと今後の課題</a:t>
            </a:r>
          </a:p>
        </p:txBody>
      </p:sp>
      <p:sp>
        <p:nvSpPr>
          <p:cNvPr id="3" name="Content Placeholder 2">
            <a:extLst>
              <a:ext uri="{FF2B5EF4-FFF2-40B4-BE49-F238E27FC236}">
                <a16:creationId xmlns:a16="http://schemas.microsoft.com/office/drawing/2014/main" id="{2B3BFA5E-C3CC-464B-8406-966DB6342EF6}"/>
              </a:ext>
            </a:extLst>
          </p:cNvPr>
          <p:cNvSpPr>
            <a:spLocks noGrp="1"/>
          </p:cNvSpPr>
          <p:nvPr>
            <p:ph idx="1"/>
          </p:nvPr>
        </p:nvSpPr>
        <p:spPr>
          <a:xfrm>
            <a:off x="838200" y="1334973"/>
            <a:ext cx="10393218" cy="5021377"/>
          </a:xfrm>
        </p:spPr>
        <p:txBody>
          <a:bodyPr>
            <a:noAutofit/>
          </a:bodyPr>
          <a:lstStyle/>
          <a:p>
            <a:pPr marL="0" indent="0">
              <a:lnSpc>
                <a:spcPct val="150000"/>
              </a:lnSpc>
              <a:buNone/>
            </a:pPr>
            <a:r>
              <a:rPr lang="en-JP"/>
              <a:t>まとめ</a:t>
            </a:r>
          </a:p>
          <a:p>
            <a:pPr lvl="1">
              <a:lnSpc>
                <a:spcPct val="100000"/>
              </a:lnSpc>
            </a:pPr>
            <a:r>
              <a:rPr lang="en-JP"/>
              <a:t>車両配置計画問題に対して2段階の構築法を提案した．</a:t>
            </a:r>
          </a:p>
          <a:p>
            <a:pPr lvl="1">
              <a:lnSpc>
                <a:spcPct val="100000"/>
              </a:lnSpc>
            </a:pPr>
            <a:r>
              <a:rPr lang="en-JP"/>
              <a:t>sequence-pairを用いた可変形状長方形のパッキングと，2パターンの構築法で搬入搬出経路と駐車時の局所的スペースを確保した．</a:t>
            </a:r>
          </a:p>
          <a:p>
            <a:pPr lvl="1">
              <a:lnSpc>
                <a:spcPct val="100000"/>
              </a:lnSpc>
            </a:pPr>
            <a:r>
              <a:rPr lang="en-JP"/>
              <a:t>局所探索を用いた結果，多くの問題例で初期構築では積み込めなかった車をさらに詰め込むことができた．</a:t>
            </a:r>
          </a:p>
          <a:p>
            <a:pPr lvl="1">
              <a:lnSpc>
                <a:spcPct val="100000"/>
              </a:lnSpc>
            </a:pPr>
            <a:endParaRPr lang="en-JP"/>
          </a:p>
          <a:p>
            <a:pPr marL="0" indent="0">
              <a:lnSpc>
                <a:spcPct val="100000"/>
              </a:lnSpc>
              <a:buNone/>
            </a:pPr>
            <a:r>
              <a:rPr lang="en-JP"/>
              <a:t>今後の課題</a:t>
            </a:r>
          </a:p>
          <a:p>
            <a:pPr lvl="1">
              <a:lnSpc>
                <a:spcPct val="100000"/>
              </a:lnSpc>
            </a:pPr>
            <a:r>
              <a:rPr lang="en-JP"/>
              <a:t>配置図を現実のものに寄せていきたい．</a:t>
            </a:r>
          </a:p>
          <a:p>
            <a:pPr lvl="1">
              <a:lnSpc>
                <a:spcPct val="100000"/>
              </a:lnSpc>
            </a:pPr>
            <a:r>
              <a:rPr lang="en-JP"/>
              <a:t>縦列駐車など駐車パターンを増やしていきたい．</a:t>
            </a:r>
          </a:p>
        </p:txBody>
      </p:sp>
      <p:sp>
        <p:nvSpPr>
          <p:cNvPr id="4" name="Slide Number Placeholder 3">
            <a:extLst>
              <a:ext uri="{FF2B5EF4-FFF2-40B4-BE49-F238E27FC236}">
                <a16:creationId xmlns:a16="http://schemas.microsoft.com/office/drawing/2014/main" id="{A3842A8C-6AC8-5E41-9EBC-A7D25862598A}"/>
              </a:ext>
            </a:extLst>
          </p:cNvPr>
          <p:cNvSpPr>
            <a:spLocks noGrp="1"/>
          </p:cNvSpPr>
          <p:nvPr>
            <p:ph type="sldNum" sz="quarter" idx="12"/>
          </p:nvPr>
        </p:nvSpPr>
        <p:spPr/>
        <p:txBody>
          <a:bodyPr/>
          <a:lstStyle/>
          <a:p>
            <a:fld id="{CCF3E294-EB10-834B-8B5B-5C78A6A1F52A}" type="slidenum">
              <a:rPr lang="en-JP"/>
              <a:t>30</a:t>
            </a:fld>
            <a:endParaRPr lang="en-JP"/>
          </a:p>
        </p:txBody>
      </p:sp>
    </p:spTree>
    <p:extLst>
      <p:ext uri="{BB962C8B-B14F-4D97-AF65-F5344CB8AC3E}">
        <p14:creationId xmlns:p14="http://schemas.microsoft.com/office/powerpoint/2010/main" val="650079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C48152-6AB6-E544-AEA0-2B1897E49EBF}"/>
              </a:ext>
            </a:extLst>
          </p:cNvPr>
          <p:cNvSpPr>
            <a:spLocks noGrp="1"/>
          </p:cNvSpPr>
          <p:nvPr>
            <p:ph idx="1"/>
          </p:nvPr>
        </p:nvSpPr>
        <p:spPr>
          <a:xfrm>
            <a:off x="838200" y="691979"/>
            <a:ext cx="9185475" cy="807038"/>
          </a:xfrm>
        </p:spPr>
        <p:txBody>
          <a:bodyPr/>
          <a:lstStyle/>
          <a:p>
            <a:pPr marL="0" indent="0">
              <a:lnSpc>
                <a:spcPct val="100000"/>
              </a:lnSpc>
              <a:buNone/>
            </a:pPr>
            <a:r>
              <a:rPr lang="en-JP"/>
              <a:t>貨物積み付け計画は以下の流れで行われる．</a:t>
            </a:r>
          </a:p>
        </p:txBody>
      </p:sp>
      <p:sp>
        <p:nvSpPr>
          <p:cNvPr id="4" name="Slide Number Placeholder 3">
            <a:extLst>
              <a:ext uri="{FF2B5EF4-FFF2-40B4-BE49-F238E27FC236}">
                <a16:creationId xmlns:a16="http://schemas.microsoft.com/office/drawing/2014/main" id="{D7BF3EBD-EAAF-2D46-8194-8C38CA22C71C}"/>
              </a:ext>
            </a:extLst>
          </p:cNvPr>
          <p:cNvSpPr>
            <a:spLocks noGrp="1"/>
          </p:cNvSpPr>
          <p:nvPr>
            <p:ph type="sldNum" sz="quarter" idx="12"/>
          </p:nvPr>
        </p:nvSpPr>
        <p:spPr/>
        <p:txBody>
          <a:bodyPr/>
          <a:lstStyle/>
          <a:p>
            <a:fld id="{CCF3E294-EB10-834B-8B5B-5C78A6A1F52A}" type="slidenum">
              <a:rPr lang="en-JP"/>
              <a:t>4</a:t>
            </a:fld>
            <a:endParaRPr lang="en-JP"/>
          </a:p>
        </p:txBody>
      </p:sp>
      <p:sp>
        <p:nvSpPr>
          <p:cNvPr id="2" name="Rectangle 1">
            <a:extLst>
              <a:ext uri="{FF2B5EF4-FFF2-40B4-BE49-F238E27FC236}">
                <a16:creationId xmlns:a16="http://schemas.microsoft.com/office/drawing/2014/main" id="{83F0AF45-AAE9-DB45-A27D-C7DD8A986117}"/>
              </a:ext>
            </a:extLst>
          </p:cNvPr>
          <p:cNvSpPr/>
          <p:nvPr/>
        </p:nvSpPr>
        <p:spPr>
          <a:xfrm>
            <a:off x="838200" y="5642801"/>
            <a:ext cx="9575217" cy="523220"/>
          </a:xfrm>
          <a:prstGeom prst="rect">
            <a:avLst/>
          </a:prstGeom>
        </p:spPr>
        <p:txBody>
          <a:bodyPr wrap="square">
            <a:spAutoFit/>
          </a:bodyPr>
          <a:lstStyle/>
          <a:p>
            <a:r>
              <a:rPr lang="en-JP" sz="2800"/>
              <a:t>本研究では，「2. シミュレーション作業」を扱う.</a:t>
            </a:r>
          </a:p>
        </p:txBody>
      </p:sp>
      <p:graphicFrame>
        <p:nvGraphicFramePr>
          <p:cNvPr id="6" name="Diagram 5">
            <a:extLst>
              <a:ext uri="{FF2B5EF4-FFF2-40B4-BE49-F238E27FC236}">
                <a16:creationId xmlns:a16="http://schemas.microsoft.com/office/drawing/2014/main" id="{DA4EB21F-9BF4-3541-92AA-1D4D3EEC4A7B}"/>
              </a:ext>
            </a:extLst>
          </p:cNvPr>
          <p:cNvGraphicFramePr/>
          <p:nvPr>
            <p:extLst>
              <p:ext uri="{D42A27DB-BD31-4B8C-83A1-F6EECF244321}">
                <p14:modId xmlns:p14="http://schemas.microsoft.com/office/powerpoint/2010/main" val="826334489"/>
              </p:ext>
            </p:extLst>
          </p:nvPr>
        </p:nvGraphicFramePr>
        <p:xfrm>
          <a:off x="1487079" y="1643738"/>
          <a:ext cx="9575219" cy="36947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9" name="Straight Arrow Connector 8">
            <a:extLst>
              <a:ext uri="{FF2B5EF4-FFF2-40B4-BE49-F238E27FC236}">
                <a16:creationId xmlns:a16="http://schemas.microsoft.com/office/drawing/2014/main" id="{F19D287C-E06A-3146-BA61-AF1F0F20A571}"/>
              </a:ext>
            </a:extLst>
          </p:cNvPr>
          <p:cNvCxnSpPr>
            <a:cxnSpLocks/>
          </p:cNvCxnSpPr>
          <p:nvPr/>
        </p:nvCxnSpPr>
        <p:spPr>
          <a:xfrm>
            <a:off x="964365" y="1869141"/>
            <a:ext cx="0" cy="3345121"/>
          </a:xfrm>
          <a:prstGeom prst="straightConnector1">
            <a:avLst/>
          </a:prstGeom>
          <a:ln w="152400" cap="rnd">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roun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653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83E5C-0785-F645-9867-F668A09B5425}"/>
              </a:ext>
            </a:extLst>
          </p:cNvPr>
          <p:cNvSpPr>
            <a:spLocks noGrp="1"/>
          </p:cNvSpPr>
          <p:nvPr>
            <p:ph type="title"/>
          </p:nvPr>
        </p:nvSpPr>
        <p:spPr/>
        <p:txBody>
          <a:bodyPr/>
          <a:lstStyle/>
          <a:p>
            <a:r>
              <a:rPr lang="en-JP"/>
              <a:t>用語定義</a:t>
            </a:r>
          </a:p>
        </p:txBody>
      </p:sp>
      <p:sp>
        <p:nvSpPr>
          <p:cNvPr id="3" name="Content Placeholder 2">
            <a:extLst>
              <a:ext uri="{FF2B5EF4-FFF2-40B4-BE49-F238E27FC236}">
                <a16:creationId xmlns:a16="http://schemas.microsoft.com/office/drawing/2014/main" id="{1EE03613-223C-064B-A3EC-48D2AD7EC531}"/>
              </a:ext>
            </a:extLst>
          </p:cNvPr>
          <p:cNvSpPr>
            <a:spLocks noGrp="1"/>
          </p:cNvSpPr>
          <p:nvPr>
            <p:ph idx="1"/>
          </p:nvPr>
        </p:nvSpPr>
        <p:spPr>
          <a:xfrm>
            <a:off x="838200" y="1690688"/>
            <a:ext cx="10515600" cy="4351338"/>
          </a:xfrm>
        </p:spPr>
        <p:txBody>
          <a:bodyPr/>
          <a:lstStyle/>
          <a:p>
            <a:pPr marL="0" indent="0">
              <a:lnSpc>
                <a:spcPct val="150000"/>
              </a:lnSpc>
              <a:buNone/>
            </a:pPr>
            <a:r>
              <a:rPr lang="en-JP" sz="2600"/>
              <a:t>デッキ: 船の内部の階層</a:t>
            </a:r>
          </a:p>
          <a:p>
            <a:pPr marL="0" indent="0">
              <a:lnSpc>
                <a:spcPct val="150000"/>
              </a:lnSpc>
              <a:buNone/>
            </a:pPr>
            <a:r>
              <a:rPr lang="en-JP" sz="2600"/>
              <a:t>ホールド: 各デッキ内を一定間隔で区切った空間</a:t>
            </a:r>
          </a:p>
          <a:p>
            <a:pPr marL="0" indent="0">
              <a:lnSpc>
                <a:spcPct val="150000"/>
              </a:lnSpc>
              <a:buNone/>
            </a:pPr>
            <a:r>
              <a:rPr lang="en-JP" sz="2600"/>
              <a:t>セグメント: いくつかのホールドをまとめたもの</a:t>
            </a:r>
          </a:p>
          <a:p>
            <a:pPr marL="0" indent="0">
              <a:lnSpc>
                <a:spcPct val="150000"/>
              </a:lnSpc>
              <a:buNone/>
            </a:pPr>
            <a:r>
              <a:rPr lang="en-JP" sz="2600"/>
              <a:t>ランプ: 上下のデッキに移動するためのスロープ</a:t>
            </a:r>
          </a:p>
          <a:p>
            <a:pPr marL="0" indent="0">
              <a:lnSpc>
                <a:spcPct val="150000"/>
              </a:lnSpc>
              <a:buNone/>
            </a:pPr>
            <a:r>
              <a:rPr lang="en-JP" sz="2600"/>
              <a:t>積み地: 自動車を積む港（LP: loading port）</a:t>
            </a:r>
          </a:p>
          <a:p>
            <a:pPr marL="0" indent="0">
              <a:lnSpc>
                <a:spcPct val="150000"/>
              </a:lnSpc>
              <a:buNone/>
            </a:pPr>
            <a:r>
              <a:rPr lang="en-JP" sz="2600"/>
              <a:t>揚げ地: 自動車を降ろす港（DP: discharging port）</a:t>
            </a:r>
          </a:p>
          <a:p>
            <a:pPr marL="0" indent="0">
              <a:lnSpc>
                <a:spcPct val="100000"/>
              </a:lnSpc>
              <a:buNone/>
            </a:pPr>
            <a:endParaRPr lang="en-JP"/>
          </a:p>
        </p:txBody>
      </p:sp>
      <p:sp>
        <p:nvSpPr>
          <p:cNvPr id="4" name="Slide Number Placeholder 3">
            <a:extLst>
              <a:ext uri="{FF2B5EF4-FFF2-40B4-BE49-F238E27FC236}">
                <a16:creationId xmlns:a16="http://schemas.microsoft.com/office/drawing/2014/main" id="{70FF3141-7685-274B-8F91-9636FB4BC4BC}"/>
              </a:ext>
            </a:extLst>
          </p:cNvPr>
          <p:cNvSpPr>
            <a:spLocks noGrp="1"/>
          </p:cNvSpPr>
          <p:nvPr>
            <p:ph type="sldNum" sz="quarter" idx="12"/>
          </p:nvPr>
        </p:nvSpPr>
        <p:spPr/>
        <p:txBody>
          <a:bodyPr/>
          <a:lstStyle/>
          <a:p>
            <a:fld id="{CCF3E294-EB10-834B-8B5B-5C78A6A1F52A}" type="slidenum">
              <a:rPr lang="en-JP"/>
              <a:t>5</a:t>
            </a:fld>
            <a:endParaRPr lang="en-JP"/>
          </a:p>
        </p:txBody>
      </p:sp>
    </p:spTree>
    <p:extLst>
      <p:ext uri="{BB962C8B-B14F-4D97-AF65-F5344CB8AC3E}">
        <p14:creationId xmlns:p14="http://schemas.microsoft.com/office/powerpoint/2010/main" val="454395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4F1238-896F-F84C-A1A4-BE8D534EB87B}"/>
              </a:ext>
            </a:extLst>
          </p:cNvPr>
          <p:cNvSpPr>
            <a:spLocks noGrp="1"/>
          </p:cNvSpPr>
          <p:nvPr>
            <p:ph idx="1"/>
          </p:nvPr>
        </p:nvSpPr>
        <p:spPr>
          <a:xfrm>
            <a:off x="838200" y="775504"/>
            <a:ext cx="10515600" cy="5401459"/>
          </a:xfrm>
        </p:spPr>
        <p:txBody>
          <a:bodyPr>
            <a:normAutofit/>
          </a:bodyPr>
          <a:lstStyle/>
          <a:p>
            <a:pPr marL="514350" indent="-514350">
              <a:lnSpc>
                <a:spcPct val="150000"/>
              </a:lnSpc>
              <a:buFont typeface="+mj-lt"/>
              <a:buAutoNum type="arabicPeriod"/>
            </a:pPr>
            <a:r>
              <a:rPr lang="en-JP">
                <a:solidFill>
                  <a:schemeClr val="tx1">
                    <a:lumMod val="50000"/>
                    <a:lumOff val="50000"/>
                  </a:schemeClr>
                </a:solidFill>
              </a:rPr>
              <a:t>研究背景</a:t>
            </a:r>
          </a:p>
          <a:p>
            <a:pPr marL="514350" indent="-514350">
              <a:lnSpc>
                <a:spcPct val="150000"/>
              </a:lnSpc>
              <a:buFont typeface="+mj-lt"/>
              <a:buAutoNum type="arabicPeriod"/>
            </a:pPr>
            <a:r>
              <a:rPr lang="en-JP" b="1"/>
              <a:t>問題定義</a:t>
            </a:r>
            <a:endParaRPr lang="en-JP">
              <a:solidFill>
                <a:schemeClr val="tx1">
                  <a:lumMod val="50000"/>
                  <a:lumOff val="50000"/>
                </a:schemeClr>
              </a:solidFill>
            </a:endParaRPr>
          </a:p>
          <a:p>
            <a:pPr marL="514350" indent="-514350">
              <a:lnSpc>
                <a:spcPct val="150000"/>
              </a:lnSpc>
              <a:buFont typeface="+mj-lt"/>
              <a:buAutoNum type="arabicPeriod"/>
            </a:pPr>
            <a:r>
              <a:rPr lang="en-JP">
                <a:solidFill>
                  <a:schemeClr val="tx1">
                    <a:lumMod val="50000"/>
                    <a:lumOff val="50000"/>
                  </a:schemeClr>
                </a:solidFill>
              </a:rPr>
              <a:t>定式化と提案手法</a:t>
            </a:r>
          </a:p>
          <a:p>
            <a:pPr marL="514350" indent="-514350">
              <a:lnSpc>
                <a:spcPct val="150000"/>
              </a:lnSpc>
              <a:buFont typeface="+mj-lt"/>
              <a:buAutoNum type="arabicPeriod"/>
            </a:pPr>
            <a:r>
              <a:rPr lang="en-JP">
                <a:solidFill>
                  <a:schemeClr val="tx1">
                    <a:lumMod val="50000"/>
                    <a:lumOff val="50000"/>
                  </a:schemeClr>
                </a:solidFill>
              </a:rPr>
              <a:t>結果</a:t>
            </a:r>
          </a:p>
          <a:p>
            <a:pPr marL="514350" indent="-514350">
              <a:lnSpc>
                <a:spcPct val="150000"/>
              </a:lnSpc>
              <a:buFont typeface="+mj-lt"/>
              <a:buAutoNum type="arabicPeriod"/>
            </a:pPr>
            <a:r>
              <a:rPr lang="en-JP">
                <a:solidFill>
                  <a:schemeClr val="tx1">
                    <a:lumMod val="50000"/>
                    <a:lumOff val="50000"/>
                  </a:schemeClr>
                </a:solidFill>
              </a:rPr>
              <a:t>まとめ</a:t>
            </a:r>
          </a:p>
        </p:txBody>
      </p:sp>
      <p:sp>
        <p:nvSpPr>
          <p:cNvPr id="4" name="Slide Number Placeholder 3">
            <a:extLst>
              <a:ext uri="{FF2B5EF4-FFF2-40B4-BE49-F238E27FC236}">
                <a16:creationId xmlns:a16="http://schemas.microsoft.com/office/drawing/2014/main" id="{0E16DC64-D41E-4048-97FE-E8AA7C3BF29B}"/>
              </a:ext>
            </a:extLst>
          </p:cNvPr>
          <p:cNvSpPr>
            <a:spLocks noGrp="1"/>
          </p:cNvSpPr>
          <p:nvPr>
            <p:ph type="sldNum" sz="quarter" idx="12"/>
          </p:nvPr>
        </p:nvSpPr>
        <p:spPr/>
        <p:txBody>
          <a:bodyPr/>
          <a:lstStyle/>
          <a:p>
            <a:fld id="{CCF3E294-EB10-834B-8B5B-5C78A6A1F52A}" type="slidenum">
              <a:rPr lang="en-JP"/>
              <a:t>6</a:t>
            </a:fld>
            <a:endParaRPr lang="en-JP"/>
          </a:p>
        </p:txBody>
      </p:sp>
    </p:spTree>
    <p:extLst>
      <p:ext uri="{BB962C8B-B14F-4D97-AF65-F5344CB8AC3E}">
        <p14:creationId xmlns:p14="http://schemas.microsoft.com/office/powerpoint/2010/main" val="396054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963B4-9D12-0B46-BD6C-1C70538FF270}"/>
              </a:ext>
            </a:extLst>
          </p:cNvPr>
          <p:cNvSpPr>
            <a:spLocks noGrp="1"/>
          </p:cNvSpPr>
          <p:nvPr>
            <p:ph type="title"/>
          </p:nvPr>
        </p:nvSpPr>
        <p:spPr/>
        <p:txBody>
          <a:bodyPr/>
          <a:lstStyle/>
          <a:p>
            <a:r>
              <a:rPr lang="en-JP"/>
              <a:t>2．問題定義</a:t>
            </a:r>
          </a:p>
        </p:txBody>
      </p:sp>
      <p:sp>
        <p:nvSpPr>
          <p:cNvPr id="3" name="Content Placeholder 2">
            <a:extLst>
              <a:ext uri="{FF2B5EF4-FFF2-40B4-BE49-F238E27FC236}">
                <a16:creationId xmlns:a16="http://schemas.microsoft.com/office/drawing/2014/main" id="{8619B457-5057-2544-9D12-20BC8D5836B3}"/>
              </a:ext>
            </a:extLst>
          </p:cNvPr>
          <p:cNvSpPr>
            <a:spLocks noGrp="1"/>
          </p:cNvSpPr>
          <p:nvPr>
            <p:ph idx="1"/>
          </p:nvPr>
        </p:nvSpPr>
        <p:spPr>
          <a:xfrm>
            <a:off x="838200" y="1689894"/>
            <a:ext cx="10515600" cy="1454293"/>
          </a:xfrm>
        </p:spPr>
        <p:txBody>
          <a:bodyPr>
            <a:noAutofit/>
          </a:bodyPr>
          <a:lstStyle/>
          <a:p>
            <a:pPr>
              <a:lnSpc>
                <a:spcPct val="100000"/>
              </a:lnSpc>
            </a:pPr>
            <a:r>
              <a:rPr lang="en-JP"/>
              <a:t>自動車運搬船の内部は，巨大な立体駐車場のような構造</a:t>
            </a:r>
          </a:p>
          <a:p>
            <a:pPr>
              <a:lnSpc>
                <a:spcPct val="100000"/>
              </a:lnSpc>
            </a:pPr>
            <a:r>
              <a:rPr lang="en-JP"/>
              <a:t>貨物 (車)は自走で積載位置まで移動 ．</a:t>
            </a:r>
          </a:p>
        </p:txBody>
      </p:sp>
      <p:sp>
        <p:nvSpPr>
          <p:cNvPr id="4" name="Slide Number Placeholder 3">
            <a:extLst>
              <a:ext uri="{FF2B5EF4-FFF2-40B4-BE49-F238E27FC236}">
                <a16:creationId xmlns:a16="http://schemas.microsoft.com/office/drawing/2014/main" id="{E721B1E1-B1B0-0647-87F7-801C6118457B}"/>
              </a:ext>
            </a:extLst>
          </p:cNvPr>
          <p:cNvSpPr>
            <a:spLocks noGrp="1"/>
          </p:cNvSpPr>
          <p:nvPr>
            <p:ph type="sldNum" sz="quarter" idx="12"/>
          </p:nvPr>
        </p:nvSpPr>
        <p:spPr/>
        <p:txBody>
          <a:bodyPr/>
          <a:lstStyle/>
          <a:p>
            <a:fld id="{CCF3E294-EB10-834B-8B5B-5C78A6A1F52A}" type="slidenum">
              <a:rPr lang="en-JP"/>
              <a:t>7</a:t>
            </a:fld>
            <a:endParaRPr lang="en-JP"/>
          </a:p>
        </p:txBody>
      </p:sp>
      <p:pic>
        <p:nvPicPr>
          <p:cNvPr id="1026" name="Picture 2" descr="クルマはどうやって海を渡るのか？ 「自動車専用貨物船」のひみつ | GetNavi web ゲットナビ">
            <a:extLst>
              <a:ext uri="{FF2B5EF4-FFF2-40B4-BE49-F238E27FC236}">
                <a16:creationId xmlns:a16="http://schemas.microsoft.com/office/drawing/2014/main" id="{ED86F560-D202-E84E-8940-FDFAB088B6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0936" y="3144187"/>
            <a:ext cx="4833752" cy="271898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C313036A-22D6-6F47-9DA4-48AE0D98EA97}"/>
              </a:ext>
            </a:extLst>
          </p:cNvPr>
          <p:cNvSpPr txBox="1"/>
          <p:nvPr/>
        </p:nvSpPr>
        <p:spPr>
          <a:xfrm>
            <a:off x="4143382" y="6230061"/>
            <a:ext cx="3486852" cy="369332"/>
          </a:xfrm>
          <a:prstGeom prst="rect">
            <a:avLst/>
          </a:prstGeom>
          <a:noFill/>
        </p:spPr>
        <p:txBody>
          <a:bodyPr wrap="none" rtlCol="0">
            <a:spAutoFit/>
          </a:bodyPr>
          <a:lstStyle/>
          <a:p>
            <a:r>
              <a:rPr lang="en-JP"/>
              <a:t>積載位置まで自走する車の様子</a:t>
            </a:r>
          </a:p>
        </p:txBody>
      </p:sp>
    </p:spTree>
    <p:extLst>
      <p:ext uri="{BB962C8B-B14F-4D97-AF65-F5344CB8AC3E}">
        <p14:creationId xmlns:p14="http://schemas.microsoft.com/office/powerpoint/2010/main" val="1182484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6F4C6-E69D-3C4B-854C-099D5880FAC7}"/>
              </a:ext>
            </a:extLst>
          </p:cNvPr>
          <p:cNvSpPr>
            <a:spLocks noGrp="1"/>
          </p:cNvSpPr>
          <p:nvPr>
            <p:ph type="title"/>
          </p:nvPr>
        </p:nvSpPr>
        <p:spPr/>
        <p:txBody>
          <a:bodyPr/>
          <a:lstStyle/>
          <a:p>
            <a:r>
              <a:rPr lang="en-JP"/>
              <a:t>入力情報1</a:t>
            </a:r>
          </a:p>
        </p:txBody>
      </p:sp>
      <p:sp>
        <p:nvSpPr>
          <p:cNvPr id="3" name="Content Placeholder 2">
            <a:extLst>
              <a:ext uri="{FF2B5EF4-FFF2-40B4-BE49-F238E27FC236}">
                <a16:creationId xmlns:a16="http://schemas.microsoft.com/office/drawing/2014/main" id="{6FF37CFA-A1E3-724D-A7B0-671B048AAAA0}"/>
              </a:ext>
            </a:extLst>
          </p:cNvPr>
          <p:cNvSpPr>
            <a:spLocks noGrp="1"/>
          </p:cNvSpPr>
          <p:nvPr>
            <p:ph idx="1"/>
          </p:nvPr>
        </p:nvSpPr>
        <p:spPr>
          <a:xfrm>
            <a:off x="838200" y="1825625"/>
            <a:ext cx="10515600" cy="4530725"/>
          </a:xfrm>
        </p:spPr>
        <p:txBody>
          <a:bodyPr>
            <a:normAutofit/>
          </a:bodyPr>
          <a:lstStyle/>
          <a:p>
            <a:pPr>
              <a:lnSpc>
                <a:spcPct val="100000"/>
              </a:lnSpc>
            </a:pPr>
            <a:r>
              <a:rPr lang="en-JP"/>
              <a:t>車体情報</a:t>
            </a:r>
          </a:p>
          <a:p>
            <a:pPr lvl="1">
              <a:lnSpc>
                <a:spcPct val="100000"/>
              </a:lnSpc>
            </a:pPr>
            <a:r>
              <a:rPr lang="en-JP"/>
              <a:t>車種</a:t>
            </a:r>
          </a:p>
          <a:p>
            <a:pPr lvl="1">
              <a:lnSpc>
                <a:spcPct val="100000"/>
              </a:lnSpc>
            </a:pPr>
            <a:r>
              <a:rPr lang="en-JP"/>
              <a:t>ハンドル向き</a:t>
            </a:r>
          </a:p>
          <a:p>
            <a:pPr lvl="1">
              <a:lnSpc>
                <a:spcPct val="100000"/>
              </a:lnSpc>
            </a:pPr>
            <a:r>
              <a:rPr lang="en-JP"/>
              <a:t>大きさ</a:t>
            </a:r>
          </a:p>
          <a:p>
            <a:pPr lvl="1">
              <a:lnSpc>
                <a:spcPct val="100000"/>
              </a:lnSpc>
            </a:pPr>
            <a:r>
              <a:rPr lang="en-JP"/>
              <a:t>数量</a:t>
            </a:r>
          </a:p>
          <a:p>
            <a:pPr lvl="1">
              <a:lnSpc>
                <a:spcPct val="100000"/>
              </a:lnSpc>
            </a:pPr>
            <a:r>
              <a:rPr lang="en-JP"/>
              <a:t>配置ホールド (hold)</a:t>
            </a:r>
          </a:p>
          <a:p>
            <a:pPr lvl="1">
              <a:lnSpc>
                <a:spcPct val="100000"/>
              </a:lnSpc>
            </a:pPr>
            <a:r>
              <a:rPr lang="en-JP"/>
              <a:t>積み地 (LP)</a:t>
            </a:r>
          </a:p>
          <a:p>
            <a:pPr lvl="1">
              <a:lnSpc>
                <a:spcPct val="100000"/>
              </a:lnSpc>
            </a:pPr>
            <a:r>
              <a:rPr lang="en-JP"/>
              <a:t>揚げ地 (DP)</a:t>
            </a:r>
          </a:p>
          <a:p>
            <a:pPr marL="457200" lvl="1" indent="0">
              <a:buNone/>
            </a:pPr>
            <a:endParaRPr lang="en-JP"/>
          </a:p>
        </p:txBody>
      </p:sp>
      <p:sp>
        <p:nvSpPr>
          <p:cNvPr id="4" name="Slide Number Placeholder 3">
            <a:extLst>
              <a:ext uri="{FF2B5EF4-FFF2-40B4-BE49-F238E27FC236}">
                <a16:creationId xmlns:a16="http://schemas.microsoft.com/office/drawing/2014/main" id="{FBC9C3F7-F203-1D4B-94F0-CC5F2C48F9EA}"/>
              </a:ext>
            </a:extLst>
          </p:cNvPr>
          <p:cNvSpPr>
            <a:spLocks noGrp="1"/>
          </p:cNvSpPr>
          <p:nvPr>
            <p:ph type="sldNum" sz="quarter" idx="12"/>
          </p:nvPr>
        </p:nvSpPr>
        <p:spPr/>
        <p:txBody>
          <a:bodyPr/>
          <a:lstStyle/>
          <a:p>
            <a:fld id="{CCF3E294-EB10-834B-8B5B-5C78A6A1F52A}" type="slidenum">
              <a:rPr lang="en-JP"/>
              <a:t>8</a:t>
            </a:fld>
            <a:endParaRPr lang="en-JP"/>
          </a:p>
        </p:txBody>
      </p:sp>
      <p:graphicFrame>
        <p:nvGraphicFramePr>
          <p:cNvPr id="5" name="Table 5">
            <a:extLst>
              <a:ext uri="{FF2B5EF4-FFF2-40B4-BE49-F238E27FC236}">
                <a16:creationId xmlns:a16="http://schemas.microsoft.com/office/drawing/2014/main" id="{C00B18E0-0AFB-5343-9D1F-592F9BA627DE}"/>
              </a:ext>
            </a:extLst>
          </p:cNvPr>
          <p:cNvGraphicFramePr>
            <a:graphicFrameLocks noGrp="1"/>
          </p:cNvGraphicFramePr>
          <p:nvPr>
            <p:extLst>
              <p:ext uri="{D42A27DB-BD31-4B8C-83A1-F6EECF244321}">
                <p14:modId xmlns:p14="http://schemas.microsoft.com/office/powerpoint/2010/main" val="1546321113"/>
              </p:ext>
            </p:extLst>
          </p:nvPr>
        </p:nvGraphicFramePr>
        <p:xfrm>
          <a:off x="4410893" y="2077759"/>
          <a:ext cx="6483951" cy="2304528"/>
        </p:xfrm>
        <a:graphic>
          <a:graphicData uri="http://schemas.openxmlformats.org/drawingml/2006/table">
            <a:tbl>
              <a:tblPr firstRow="1" bandRow="1">
                <a:tableStyleId>{5C22544A-7EE6-4342-B048-85BDC9FD1C3A}</a:tableStyleId>
              </a:tblPr>
              <a:tblGrid>
                <a:gridCol w="855619">
                  <a:extLst>
                    <a:ext uri="{9D8B030D-6E8A-4147-A177-3AD203B41FA5}">
                      <a16:colId xmlns:a16="http://schemas.microsoft.com/office/drawing/2014/main" val="2916104188"/>
                    </a:ext>
                  </a:extLst>
                </a:gridCol>
                <a:gridCol w="947057">
                  <a:extLst>
                    <a:ext uri="{9D8B030D-6E8A-4147-A177-3AD203B41FA5}">
                      <a16:colId xmlns:a16="http://schemas.microsoft.com/office/drawing/2014/main" val="433606669"/>
                    </a:ext>
                  </a:extLst>
                </a:gridCol>
                <a:gridCol w="727111">
                  <a:extLst>
                    <a:ext uri="{9D8B030D-6E8A-4147-A177-3AD203B41FA5}">
                      <a16:colId xmlns:a16="http://schemas.microsoft.com/office/drawing/2014/main" val="1061809107"/>
                    </a:ext>
                  </a:extLst>
                </a:gridCol>
                <a:gridCol w="867718">
                  <a:extLst>
                    <a:ext uri="{9D8B030D-6E8A-4147-A177-3AD203B41FA5}">
                      <a16:colId xmlns:a16="http://schemas.microsoft.com/office/drawing/2014/main" val="4099751289"/>
                    </a:ext>
                  </a:extLst>
                </a:gridCol>
                <a:gridCol w="988540">
                  <a:extLst>
                    <a:ext uri="{9D8B030D-6E8A-4147-A177-3AD203B41FA5}">
                      <a16:colId xmlns:a16="http://schemas.microsoft.com/office/drawing/2014/main" val="2663899256"/>
                    </a:ext>
                  </a:extLst>
                </a:gridCol>
                <a:gridCol w="724931">
                  <a:extLst>
                    <a:ext uri="{9D8B030D-6E8A-4147-A177-3AD203B41FA5}">
                      <a16:colId xmlns:a16="http://schemas.microsoft.com/office/drawing/2014/main" val="241506232"/>
                    </a:ext>
                  </a:extLst>
                </a:gridCol>
                <a:gridCol w="680995">
                  <a:extLst>
                    <a:ext uri="{9D8B030D-6E8A-4147-A177-3AD203B41FA5}">
                      <a16:colId xmlns:a16="http://schemas.microsoft.com/office/drawing/2014/main" val="1322386054"/>
                    </a:ext>
                  </a:extLst>
                </a:gridCol>
                <a:gridCol w="691980">
                  <a:extLst>
                    <a:ext uri="{9D8B030D-6E8A-4147-A177-3AD203B41FA5}">
                      <a16:colId xmlns:a16="http://schemas.microsoft.com/office/drawing/2014/main" val="3774823634"/>
                    </a:ext>
                  </a:extLst>
                </a:gridCol>
              </a:tblGrid>
              <a:tr h="575136">
                <a:tc>
                  <a:txBody>
                    <a:bodyPr/>
                    <a:lstStyle/>
                    <a:p>
                      <a:pPr algn="ctr"/>
                      <a:r>
                        <a:rPr lang="en-JP" sz="1600"/>
                        <a:t>車種</a:t>
                      </a:r>
                    </a:p>
                  </a:txBody>
                  <a:tcPr anchor="ctr"/>
                </a:tc>
                <a:tc>
                  <a:txBody>
                    <a:bodyPr/>
                    <a:lstStyle/>
                    <a:p>
                      <a:pPr algn="ctr"/>
                      <a:r>
                        <a:rPr lang="en-JP" sz="1600"/>
                        <a:t>ハンドル</a:t>
                      </a:r>
                    </a:p>
                  </a:txBody>
                  <a:tcPr anchor="ctr"/>
                </a:tc>
                <a:tc>
                  <a:txBody>
                    <a:bodyPr/>
                    <a:lstStyle/>
                    <a:p>
                      <a:pPr algn="ctr"/>
                      <a:r>
                        <a:rPr lang="en-JP" sz="1600"/>
                        <a:t>幅</a:t>
                      </a:r>
                    </a:p>
                  </a:txBody>
                  <a:tcPr anchor="ctr"/>
                </a:tc>
                <a:tc>
                  <a:txBody>
                    <a:bodyPr/>
                    <a:lstStyle/>
                    <a:p>
                      <a:pPr algn="ctr"/>
                      <a:r>
                        <a:rPr lang="en-JP" sz="1600"/>
                        <a:t>長さ</a:t>
                      </a:r>
                    </a:p>
                  </a:txBody>
                  <a:tcPr anchor="ctr"/>
                </a:tc>
                <a:tc>
                  <a:txBody>
                    <a:bodyPr/>
                    <a:lstStyle/>
                    <a:p>
                      <a:pPr algn="ctr"/>
                      <a:r>
                        <a:rPr lang="en-JP" sz="1600"/>
                        <a:t>数量</a:t>
                      </a:r>
                    </a:p>
                  </a:txBody>
                  <a:tcPr anchor="ctr"/>
                </a:tc>
                <a:tc>
                  <a:txBody>
                    <a:bodyPr/>
                    <a:lstStyle/>
                    <a:p>
                      <a:pPr algn="ctr"/>
                      <a:r>
                        <a:rPr lang="en-JP" sz="1600"/>
                        <a:t>hold</a:t>
                      </a:r>
                    </a:p>
                  </a:txBody>
                  <a:tcPr anchor="ctr"/>
                </a:tc>
                <a:tc>
                  <a:txBody>
                    <a:bodyPr/>
                    <a:lstStyle/>
                    <a:p>
                      <a:pPr algn="ctr"/>
                      <a:r>
                        <a:rPr lang="en-JP" sz="1600"/>
                        <a:t>LP</a:t>
                      </a:r>
                    </a:p>
                  </a:txBody>
                  <a:tcPr anchor="ctr"/>
                </a:tc>
                <a:tc>
                  <a:txBody>
                    <a:bodyPr/>
                    <a:lstStyle/>
                    <a:p>
                      <a:pPr algn="ctr"/>
                      <a:r>
                        <a:rPr lang="en-JP" sz="1600"/>
                        <a:t>DP</a:t>
                      </a:r>
                    </a:p>
                  </a:txBody>
                  <a:tcPr anchor="ctr"/>
                </a:tc>
                <a:extLst>
                  <a:ext uri="{0D108BD9-81ED-4DB2-BD59-A6C34878D82A}">
                    <a16:rowId xmlns:a16="http://schemas.microsoft.com/office/drawing/2014/main" val="2722722957"/>
                  </a:ext>
                </a:extLst>
              </a:tr>
              <a:tr h="575136">
                <a:tc>
                  <a:txBody>
                    <a:bodyPr/>
                    <a:lstStyle/>
                    <a:p>
                      <a:pPr algn="ctr"/>
                      <a:r>
                        <a:rPr lang="en-JP"/>
                        <a:t>Prius</a:t>
                      </a:r>
                    </a:p>
                  </a:txBody>
                  <a:tcPr anchor="ctr"/>
                </a:tc>
                <a:tc>
                  <a:txBody>
                    <a:bodyPr/>
                    <a:lstStyle/>
                    <a:p>
                      <a:pPr algn="ctr"/>
                      <a:r>
                        <a:rPr lang="en-JP"/>
                        <a:t>右</a:t>
                      </a:r>
                    </a:p>
                  </a:txBody>
                  <a:tcPr anchor="ctr"/>
                </a:tc>
                <a:tc>
                  <a:txBody>
                    <a:bodyPr/>
                    <a:lstStyle/>
                    <a:p>
                      <a:pPr algn="ctr"/>
                      <a:r>
                        <a:rPr lang="en-JP"/>
                        <a:t>100</a:t>
                      </a:r>
                    </a:p>
                  </a:txBody>
                  <a:tcPr anchor="ctr"/>
                </a:tc>
                <a:tc>
                  <a:txBody>
                    <a:bodyPr/>
                    <a:lstStyle/>
                    <a:p>
                      <a:pPr algn="ctr"/>
                      <a:r>
                        <a:rPr lang="en-JP"/>
                        <a:t>450</a:t>
                      </a:r>
                    </a:p>
                  </a:txBody>
                  <a:tcPr anchor="ctr"/>
                </a:tc>
                <a:tc>
                  <a:txBody>
                    <a:bodyPr/>
                    <a:lstStyle/>
                    <a:p>
                      <a:pPr algn="ctr"/>
                      <a:r>
                        <a:rPr lang="en-JP"/>
                        <a:t>100</a:t>
                      </a:r>
                    </a:p>
                  </a:txBody>
                  <a:tcPr anchor="ctr"/>
                </a:tc>
                <a:tc>
                  <a:txBody>
                    <a:bodyPr/>
                    <a:lstStyle/>
                    <a:p>
                      <a:pPr algn="ctr"/>
                      <a:r>
                        <a:rPr lang="en-JP"/>
                        <a:t>1</a:t>
                      </a:r>
                    </a:p>
                  </a:txBody>
                  <a:tcPr anchor="ctr"/>
                </a:tc>
                <a:tc>
                  <a:txBody>
                    <a:bodyPr/>
                    <a:lstStyle/>
                    <a:p>
                      <a:pPr algn="ctr"/>
                      <a:r>
                        <a:rPr lang="en-JP"/>
                        <a:t>1</a:t>
                      </a:r>
                    </a:p>
                  </a:txBody>
                  <a:tcPr anchor="ctr"/>
                </a:tc>
                <a:tc>
                  <a:txBody>
                    <a:bodyPr/>
                    <a:lstStyle/>
                    <a:p>
                      <a:pPr algn="ctr"/>
                      <a:r>
                        <a:rPr lang="en-JP"/>
                        <a:t>2</a:t>
                      </a:r>
                    </a:p>
                  </a:txBody>
                  <a:tcPr anchor="ctr"/>
                </a:tc>
                <a:extLst>
                  <a:ext uri="{0D108BD9-81ED-4DB2-BD59-A6C34878D82A}">
                    <a16:rowId xmlns:a16="http://schemas.microsoft.com/office/drawing/2014/main" val="3155293091"/>
                  </a:ext>
                </a:extLst>
              </a:tr>
              <a:tr h="575136">
                <a:tc>
                  <a:txBody>
                    <a:bodyPr/>
                    <a:lstStyle/>
                    <a:p>
                      <a:pPr algn="ctr"/>
                      <a:r>
                        <a:rPr lang="en-JP"/>
                        <a:t>Aqua</a:t>
                      </a:r>
                    </a:p>
                  </a:txBody>
                  <a:tcPr anchor="ctr"/>
                </a:tc>
                <a:tc>
                  <a:txBody>
                    <a:bodyPr/>
                    <a:lstStyle/>
                    <a:p>
                      <a:pPr algn="ctr"/>
                      <a:r>
                        <a:rPr lang="en-JP"/>
                        <a:t>右</a:t>
                      </a:r>
                    </a:p>
                  </a:txBody>
                  <a:tcPr anchor="ctr"/>
                </a:tc>
                <a:tc>
                  <a:txBody>
                    <a:bodyPr/>
                    <a:lstStyle/>
                    <a:p>
                      <a:pPr algn="ctr"/>
                      <a:r>
                        <a:rPr lang="en-JP"/>
                        <a:t>90</a:t>
                      </a:r>
                    </a:p>
                  </a:txBody>
                  <a:tcPr anchor="ctr"/>
                </a:tc>
                <a:tc>
                  <a:txBody>
                    <a:bodyPr/>
                    <a:lstStyle/>
                    <a:p>
                      <a:pPr algn="ctr"/>
                      <a:r>
                        <a:rPr lang="en-JP"/>
                        <a:t>420</a:t>
                      </a:r>
                    </a:p>
                  </a:txBody>
                  <a:tcPr anchor="ctr"/>
                </a:tc>
                <a:tc>
                  <a:txBody>
                    <a:bodyPr/>
                    <a:lstStyle/>
                    <a:p>
                      <a:pPr algn="ctr"/>
                      <a:r>
                        <a:rPr lang="en-JP"/>
                        <a:t>50</a:t>
                      </a:r>
                    </a:p>
                  </a:txBody>
                  <a:tcPr anchor="ctr"/>
                </a:tc>
                <a:tc>
                  <a:txBody>
                    <a:bodyPr/>
                    <a:lstStyle/>
                    <a:p>
                      <a:pPr algn="ctr"/>
                      <a:r>
                        <a:rPr lang="en-JP"/>
                        <a:t>2</a:t>
                      </a:r>
                    </a:p>
                  </a:txBody>
                  <a:tcPr anchor="ctr"/>
                </a:tc>
                <a:tc>
                  <a:txBody>
                    <a:bodyPr/>
                    <a:lstStyle/>
                    <a:p>
                      <a:pPr algn="ctr"/>
                      <a:r>
                        <a:rPr lang="en-JP"/>
                        <a:t>1</a:t>
                      </a:r>
                    </a:p>
                  </a:txBody>
                  <a:tcPr anchor="ctr"/>
                </a:tc>
                <a:tc>
                  <a:txBody>
                    <a:bodyPr/>
                    <a:lstStyle/>
                    <a:p>
                      <a:pPr algn="ctr"/>
                      <a:r>
                        <a:rPr lang="en-JP"/>
                        <a:t>3</a:t>
                      </a:r>
                    </a:p>
                  </a:txBody>
                  <a:tcPr anchor="ctr"/>
                </a:tc>
                <a:extLst>
                  <a:ext uri="{0D108BD9-81ED-4DB2-BD59-A6C34878D82A}">
                    <a16:rowId xmlns:a16="http://schemas.microsoft.com/office/drawing/2014/main" val="356341817"/>
                  </a:ext>
                </a:extLst>
              </a:tr>
              <a:tr h="575136">
                <a:tc>
                  <a:txBody>
                    <a:bodyPr/>
                    <a:lstStyle/>
                    <a:p>
                      <a:pPr algn="ctr"/>
                      <a:r>
                        <a:rPr lang="en-JP"/>
                        <a:t>Corolla</a:t>
                      </a:r>
                    </a:p>
                  </a:txBody>
                  <a:tcPr anchor="ctr"/>
                </a:tc>
                <a:tc>
                  <a:txBody>
                    <a:bodyPr/>
                    <a:lstStyle/>
                    <a:p>
                      <a:pPr algn="ctr"/>
                      <a:r>
                        <a:rPr lang="en-JP"/>
                        <a:t>左</a:t>
                      </a:r>
                    </a:p>
                  </a:txBody>
                  <a:tcPr anchor="ctr"/>
                </a:tc>
                <a:tc>
                  <a:txBody>
                    <a:bodyPr/>
                    <a:lstStyle/>
                    <a:p>
                      <a:pPr algn="ctr"/>
                      <a:r>
                        <a:rPr lang="en-JP"/>
                        <a:t>120</a:t>
                      </a:r>
                    </a:p>
                  </a:txBody>
                  <a:tcPr anchor="ctr"/>
                </a:tc>
                <a:tc>
                  <a:txBody>
                    <a:bodyPr/>
                    <a:lstStyle/>
                    <a:p>
                      <a:pPr algn="ctr"/>
                      <a:r>
                        <a:rPr lang="en-JP"/>
                        <a:t>480</a:t>
                      </a:r>
                    </a:p>
                  </a:txBody>
                  <a:tcPr anchor="ctr"/>
                </a:tc>
                <a:tc>
                  <a:txBody>
                    <a:bodyPr/>
                    <a:lstStyle/>
                    <a:p>
                      <a:pPr algn="ctr"/>
                      <a:r>
                        <a:rPr lang="en-JP"/>
                        <a:t>30</a:t>
                      </a:r>
                    </a:p>
                  </a:txBody>
                  <a:tcPr anchor="ctr"/>
                </a:tc>
                <a:tc>
                  <a:txBody>
                    <a:bodyPr/>
                    <a:lstStyle/>
                    <a:p>
                      <a:pPr algn="ctr"/>
                      <a:r>
                        <a:rPr lang="en-JP"/>
                        <a:t>2</a:t>
                      </a:r>
                    </a:p>
                  </a:txBody>
                  <a:tcPr anchor="ctr"/>
                </a:tc>
                <a:tc>
                  <a:txBody>
                    <a:bodyPr/>
                    <a:lstStyle/>
                    <a:p>
                      <a:pPr algn="ctr"/>
                      <a:r>
                        <a:rPr lang="en-JP"/>
                        <a:t>2</a:t>
                      </a:r>
                    </a:p>
                  </a:txBody>
                  <a:tcPr anchor="ctr"/>
                </a:tc>
                <a:tc>
                  <a:txBody>
                    <a:bodyPr/>
                    <a:lstStyle/>
                    <a:p>
                      <a:pPr algn="ctr"/>
                      <a:r>
                        <a:rPr lang="en-JP"/>
                        <a:t>1</a:t>
                      </a:r>
                    </a:p>
                  </a:txBody>
                  <a:tcPr anchor="ctr"/>
                </a:tc>
                <a:extLst>
                  <a:ext uri="{0D108BD9-81ED-4DB2-BD59-A6C34878D82A}">
                    <a16:rowId xmlns:a16="http://schemas.microsoft.com/office/drawing/2014/main" val="637233894"/>
                  </a:ext>
                </a:extLst>
              </a:tr>
            </a:tbl>
          </a:graphicData>
        </a:graphic>
      </p:graphicFrame>
      <p:sp>
        <p:nvSpPr>
          <p:cNvPr id="7" name="TextBox 6">
            <a:extLst>
              <a:ext uri="{FF2B5EF4-FFF2-40B4-BE49-F238E27FC236}">
                <a16:creationId xmlns:a16="http://schemas.microsoft.com/office/drawing/2014/main" id="{AF7E16FF-303C-6445-93B7-63D4B73CE803}"/>
              </a:ext>
            </a:extLst>
          </p:cNvPr>
          <p:cNvSpPr txBox="1"/>
          <p:nvPr/>
        </p:nvSpPr>
        <p:spPr>
          <a:xfrm>
            <a:off x="4711835" y="1573491"/>
            <a:ext cx="1569660" cy="369332"/>
          </a:xfrm>
          <a:prstGeom prst="rect">
            <a:avLst/>
          </a:prstGeom>
          <a:noFill/>
        </p:spPr>
        <p:txBody>
          <a:bodyPr wrap="none" rtlCol="0">
            <a:spAutoFit/>
          </a:bodyPr>
          <a:lstStyle/>
          <a:p>
            <a:r>
              <a:rPr lang="en-JP"/>
              <a:t>車体情報の例</a:t>
            </a:r>
          </a:p>
        </p:txBody>
      </p:sp>
      <p:sp>
        <p:nvSpPr>
          <p:cNvPr id="6" name="TextBox 5">
            <a:extLst>
              <a:ext uri="{FF2B5EF4-FFF2-40B4-BE49-F238E27FC236}">
                <a16:creationId xmlns:a16="http://schemas.microsoft.com/office/drawing/2014/main" id="{C834C54B-390B-2041-B8D1-028F81666BD4}"/>
              </a:ext>
            </a:extLst>
          </p:cNvPr>
          <p:cNvSpPr txBox="1"/>
          <p:nvPr/>
        </p:nvSpPr>
        <p:spPr>
          <a:xfrm>
            <a:off x="4410893" y="4574576"/>
            <a:ext cx="7117494" cy="369332"/>
          </a:xfrm>
          <a:prstGeom prst="rect">
            <a:avLst/>
          </a:prstGeom>
          <a:noFill/>
        </p:spPr>
        <p:txBody>
          <a:bodyPr wrap="square" rtlCol="0">
            <a:spAutoFit/>
          </a:bodyPr>
          <a:lstStyle/>
          <a:p>
            <a:r>
              <a:rPr lang="en-JP"/>
              <a:t>※</a:t>
            </a:r>
            <a:r>
              <a:rPr lang="ja-JP" altLang="en-US"/>
              <a:t> 本研究では「車の高さ」は無視し，幅と長さを利用．</a:t>
            </a:r>
            <a:endParaRPr lang="en-JP"/>
          </a:p>
        </p:txBody>
      </p:sp>
    </p:spTree>
    <p:extLst>
      <p:ext uri="{BB962C8B-B14F-4D97-AF65-F5344CB8AC3E}">
        <p14:creationId xmlns:p14="http://schemas.microsoft.com/office/powerpoint/2010/main" val="486478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47EB3-3AFF-4E49-A854-E00851E471B0}"/>
              </a:ext>
            </a:extLst>
          </p:cNvPr>
          <p:cNvSpPr>
            <a:spLocks noGrp="1"/>
          </p:cNvSpPr>
          <p:nvPr>
            <p:ph type="title"/>
          </p:nvPr>
        </p:nvSpPr>
        <p:spPr/>
        <p:txBody>
          <a:bodyPr/>
          <a:lstStyle/>
          <a:p>
            <a:r>
              <a:rPr lang="en-JP"/>
              <a:t>入力情報2</a:t>
            </a:r>
          </a:p>
        </p:txBody>
      </p:sp>
      <p:sp>
        <p:nvSpPr>
          <p:cNvPr id="3" name="Content Placeholder 2">
            <a:extLst>
              <a:ext uri="{FF2B5EF4-FFF2-40B4-BE49-F238E27FC236}">
                <a16:creationId xmlns:a16="http://schemas.microsoft.com/office/drawing/2014/main" id="{B510428C-D3B9-7A4F-B65B-0DC3D89F4913}"/>
              </a:ext>
            </a:extLst>
          </p:cNvPr>
          <p:cNvSpPr>
            <a:spLocks noGrp="1"/>
          </p:cNvSpPr>
          <p:nvPr>
            <p:ph idx="1"/>
          </p:nvPr>
        </p:nvSpPr>
        <p:spPr>
          <a:xfrm>
            <a:off x="838200" y="1825625"/>
            <a:ext cx="10515600" cy="3985493"/>
          </a:xfrm>
        </p:spPr>
        <p:txBody>
          <a:bodyPr>
            <a:normAutofit/>
          </a:bodyPr>
          <a:lstStyle/>
          <a:p>
            <a:r>
              <a:rPr lang="en-JP"/>
              <a:t>船体情報</a:t>
            </a:r>
          </a:p>
          <a:p>
            <a:pPr lvl="1"/>
            <a:r>
              <a:rPr lang="en-JP"/>
              <a:t>大きさ</a:t>
            </a:r>
          </a:p>
          <a:p>
            <a:pPr lvl="1"/>
            <a:r>
              <a:rPr lang="en-JP"/>
              <a:t>ホールドの大きさ</a:t>
            </a:r>
          </a:p>
          <a:p>
            <a:pPr lvl="1"/>
            <a:r>
              <a:rPr lang="en-JP"/>
              <a:t>ランプ</a:t>
            </a:r>
          </a:p>
          <a:p>
            <a:pPr lvl="2"/>
            <a:r>
              <a:rPr lang="en-JP" sz="2400"/>
              <a:t>位置</a:t>
            </a:r>
          </a:p>
          <a:p>
            <a:pPr lvl="2"/>
            <a:r>
              <a:rPr lang="en-JP" sz="2400"/>
              <a:t>大きさ</a:t>
            </a:r>
          </a:p>
          <a:p>
            <a:pPr lvl="1"/>
            <a:r>
              <a:rPr lang="en-JP"/>
              <a:t>障害物</a:t>
            </a:r>
          </a:p>
          <a:p>
            <a:pPr lvl="2"/>
            <a:r>
              <a:rPr lang="en-JP" sz="2400"/>
              <a:t>位置</a:t>
            </a:r>
          </a:p>
          <a:p>
            <a:pPr lvl="2"/>
            <a:r>
              <a:rPr lang="en-JP" sz="2400"/>
              <a:t>大きさ</a:t>
            </a:r>
          </a:p>
        </p:txBody>
      </p:sp>
      <p:sp>
        <p:nvSpPr>
          <p:cNvPr id="4" name="Slide Number Placeholder 3">
            <a:extLst>
              <a:ext uri="{FF2B5EF4-FFF2-40B4-BE49-F238E27FC236}">
                <a16:creationId xmlns:a16="http://schemas.microsoft.com/office/drawing/2014/main" id="{F7F8A3BD-0C8F-E44D-BB17-875C042120D9}"/>
              </a:ext>
            </a:extLst>
          </p:cNvPr>
          <p:cNvSpPr>
            <a:spLocks noGrp="1"/>
          </p:cNvSpPr>
          <p:nvPr>
            <p:ph type="sldNum" sz="quarter" idx="12"/>
          </p:nvPr>
        </p:nvSpPr>
        <p:spPr/>
        <p:txBody>
          <a:bodyPr/>
          <a:lstStyle/>
          <a:p>
            <a:fld id="{CCF3E294-EB10-834B-8B5B-5C78A6A1F52A}" type="slidenum">
              <a:rPr lang="en-JP"/>
              <a:t>9</a:t>
            </a:fld>
            <a:endParaRPr lang="en-JP"/>
          </a:p>
        </p:txBody>
      </p:sp>
      <p:graphicFrame>
        <p:nvGraphicFramePr>
          <p:cNvPr id="5" name="Table 5">
            <a:extLst>
              <a:ext uri="{FF2B5EF4-FFF2-40B4-BE49-F238E27FC236}">
                <a16:creationId xmlns:a16="http://schemas.microsoft.com/office/drawing/2014/main" id="{C31C3FF2-156E-A44B-B2EF-F694822495A0}"/>
              </a:ext>
            </a:extLst>
          </p:cNvPr>
          <p:cNvGraphicFramePr>
            <a:graphicFrameLocks noGrp="1"/>
          </p:cNvGraphicFramePr>
          <p:nvPr/>
        </p:nvGraphicFramePr>
        <p:xfrm>
          <a:off x="5431029" y="1808682"/>
          <a:ext cx="2988276" cy="781726"/>
        </p:xfrm>
        <a:graphic>
          <a:graphicData uri="http://schemas.openxmlformats.org/drawingml/2006/table">
            <a:tbl>
              <a:tblPr firstRow="1" bandRow="1">
                <a:tableStyleId>{5C22544A-7EE6-4342-B048-85BDC9FD1C3A}</a:tableStyleId>
              </a:tblPr>
              <a:tblGrid>
                <a:gridCol w="1494138">
                  <a:extLst>
                    <a:ext uri="{9D8B030D-6E8A-4147-A177-3AD203B41FA5}">
                      <a16:colId xmlns:a16="http://schemas.microsoft.com/office/drawing/2014/main" val="2344099614"/>
                    </a:ext>
                  </a:extLst>
                </a:gridCol>
                <a:gridCol w="1494138">
                  <a:extLst>
                    <a:ext uri="{9D8B030D-6E8A-4147-A177-3AD203B41FA5}">
                      <a16:colId xmlns:a16="http://schemas.microsoft.com/office/drawing/2014/main" val="2387814449"/>
                    </a:ext>
                  </a:extLst>
                </a:gridCol>
              </a:tblGrid>
              <a:tr h="390863">
                <a:tc>
                  <a:txBody>
                    <a:bodyPr/>
                    <a:lstStyle/>
                    <a:p>
                      <a:pPr algn="ctr"/>
                      <a:r>
                        <a:rPr lang="en-JP"/>
                        <a:t>width</a:t>
                      </a:r>
                    </a:p>
                  </a:txBody>
                  <a:tcPr anchor="ctr"/>
                </a:tc>
                <a:tc>
                  <a:txBody>
                    <a:bodyPr/>
                    <a:lstStyle/>
                    <a:p>
                      <a:pPr algn="ctr"/>
                      <a:r>
                        <a:rPr lang="en-JP"/>
                        <a:t>height</a:t>
                      </a:r>
                    </a:p>
                  </a:txBody>
                  <a:tcPr anchor="ctr"/>
                </a:tc>
                <a:extLst>
                  <a:ext uri="{0D108BD9-81ED-4DB2-BD59-A6C34878D82A}">
                    <a16:rowId xmlns:a16="http://schemas.microsoft.com/office/drawing/2014/main" val="2013629556"/>
                  </a:ext>
                </a:extLst>
              </a:tr>
              <a:tr h="390863">
                <a:tc>
                  <a:txBody>
                    <a:bodyPr/>
                    <a:lstStyle/>
                    <a:p>
                      <a:pPr algn="ctr"/>
                      <a:r>
                        <a:rPr lang="en-JP"/>
                        <a:t>1000</a:t>
                      </a:r>
                    </a:p>
                  </a:txBody>
                  <a:tcPr anchor="ctr"/>
                </a:tc>
                <a:tc>
                  <a:txBody>
                    <a:bodyPr/>
                    <a:lstStyle/>
                    <a:p>
                      <a:pPr algn="ctr"/>
                      <a:r>
                        <a:rPr lang="en-JP"/>
                        <a:t>2000</a:t>
                      </a:r>
                    </a:p>
                  </a:txBody>
                  <a:tcPr anchor="ctr"/>
                </a:tc>
                <a:extLst>
                  <a:ext uri="{0D108BD9-81ED-4DB2-BD59-A6C34878D82A}">
                    <a16:rowId xmlns:a16="http://schemas.microsoft.com/office/drawing/2014/main" val="1614450720"/>
                  </a:ext>
                </a:extLst>
              </a:tr>
            </a:tbl>
          </a:graphicData>
        </a:graphic>
      </p:graphicFrame>
      <mc:AlternateContent xmlns:mc="http://schemas.openxmlformats.org/markup-compatibility/2006" xmlns:a14="http://schemas.microsoft.com/office/drawing/2010/main">
        <mc:Choice Requires="a14">
          <p:graphicFrame>
            <p:nvGraphicFramePr>
              <p:cNvPr id="8" name="Table 7">
                <a:extLst>
                  <a:ext uri="{FF2B5EF4-FFF2-40B4-BE49-F238E27FC236}">
                    <a16:creationId xmlns:a16="http://schemas.microsoft.com/office/drawing/2014/main" id="{0CA74559-DAD2-884F-B55E-B671476EEBA0}"/>
                  </a:ext>
                </a:extLst>
              </p:cNvPr>
              <p:cNvGraphicFramePr>
                <a:graphicFrameLocks noGrp="1"/>
              </p:cNvGraphicFramePr>
              <p:nvPr/>
            </p:nvGraphicFramePr>
            <p:xfrm>
              <a:off x="5431029" y="3818371"/>
              <a:ext cx="5976552" cy="1904109"/>
            </p:xfrm>
            <a:graphic>
              <a:graphicData uri="http://schemas.openxmlformats.org/drawingml/2006/table">
                <a:tbl>
                  <a:tblPr firstRow="1" bandRow="1">
                    <a:tableStyleId>{5C22544A-7EE6-4342-B048-85BDC9FD1C3A}</a:tableStyleId>
                  </a:tblPr>
                  <a:tblGrid>
                    <a:gridCol w="1494138">
                      <a:extLst>
                        <a:ext uri="{9D8B030D-6E8A-4147-A177-3AD203B41FA5}">
                          <a16:colId xmlns:a16="http://schemas.microsoft.com/office/drawing/2014/main" val="2344099614"/>
                        </a:ext>
                      </a:extLst>
                    </a:gridCol>
                    <a:gridCol w="1494138">
                      <a:extLst>
                        <a:ext uri="{9D8B030D-6E8A-4147-A177-3AD203B41FA5}">
                          <a16:colId xmlns:a16="http://schemas.microsoft.com/office/drawing/2014/main" val="2387814449"/>
                        </a:ext>
                      </a:extLst>
                    </a:gridCol>
                    <a:gridCol w="1494138">
                      <a:extLst>
                        <a:ext uri="{9D8B030D-6E8A-4147-A177-3AD203B41FA5}">
                          <a16:colId xmlns:a16="http://schemas.microsoft.com/office/drawing/2014/main" val="42155799"/>
                        </a:ext>
                      </a:extLst>
                    </a:gridCol>
                    <a:gridCol w="1494138">
                      <a:extLst>
                        <a:ext uri="{9D8B030D-6E8A-4147-A177-3AD203B41FA5}">
                          <a16:colId xmlns:a16="http://schemas.microsoft.com/office/drawing/2014/main" val="4101063119"/>
                        </a:ext>
                      </a:extLst>
                    </a:gridCol>
                  </a:tblGrid>
                  <a:tr h="204989">
                    <a:tc gridSpan="2">
                      <a:txBody>
                        <a:bodyPr/>
                        <a:lstStyle/>
                        <a:p>
                          <a:pPr algn="ctr"/>
                          <a:r>
                            <a:rPr lang="en-JP">
                              <a:solidFill>
                                <a:schemeClr val="bg1"/>
                              </a:solidFill>
                            </a:rPr>
                            <a:t>大きさ</a:t>
                          </a:r>
                        </a:p>
                      </a:txBody>
                      <a:tcPr anchor="b">
                        <a:lnL w="3175"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r>
                            <a:rPr lang="en-JP">
                              <a:solidFill>
                                <a:schemeClr val="bg1"/>
                              </a:solidFill>
                            </a:rPr>
                            <a:t>height</a:t>
                          </a:r>
                        </a:p>
                      </a:txBody>
                      <a:tcPr marL="0" marR="0" marT="0" marB="0" anchor="b">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en-JP"/>
                            <a:t>位置</a:t>
                          </a:r>
                        </a:p>
                      </a:txBody>
                      <a:tcPr anchor="ctr">
                        <a:lnL w="12700"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JP"/>
                        </a:p>
                      </a:txBody>
                      <a:tcPr anchor="ctr"/>
                    </a:tc>
                    <a:extLst>
                      <a:ext uri="{0D108BD9-81ED-4DB2-BD59-A6C34878D82A}">
                        <a16:rowId xmlns:a16="http://schemas.microsoft.com/office/drawing/2014/main" val="1712781393"/>
                      </a:ext>
                    </a:extLst>
                  </a:tr>
                  <a:tr h="335334">
                    <a:tc>
                      <a:txBody>
                        <a:bodyPr/>
                        <a:lstStyle/>
                        <a:p>
                          <a:pPr algn="ctr"/>
                          <a:r>
                            <a:rPr lang="en-JP">
                              <a:solidFill>
                                <a:schemeClr val="bg1"/>
                              </a:solidFill>
                            </a:rPr>
                            <a:t>width</a:t>
                          </a:r>
                        </a:p>
                      </a:txBody>
                      <a:tcPr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JP">
                              <a:solidFill>
                                <a:schemeClr val="bg1"/>
                              </a:solidFill>
                            </a:rPr>
                            <a:t>height</a:t>
                          </a:r>
                        </a:p>
                      </a:txBody>
                      <a:tcPr anchor="b">
                        <a:lnL w="3175"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14:m>
                            <m:oMathPara xmlns:m="http://schemas.openxmlformats.org/officeDocument/2006/math">
                              <m:oMathParaPr>
                                <m:jc m:val="centerGroup"/>
                              </m:oMathParaPr>
                              <m:oMath xmlns:m="http://schemas.openxmlformats.org/officeDocument/2006/math">
                                <m:r>
                                  <a:rPr lang="en-US" altLang="ja-JP" b="0" i="1">
                                    <a:solidFill>
                                      <a:schemeClr val="bg1"/>
                                    </a:solidFill>
                                    <a:latin typeface="Cambria Math" panose="02040503050406030204" pitchFamily="18" charset="0"/>
                                  </a:rPr>
                                  <m:t>𝑥</m:t>
                                </m:r>
                              </m:oMath>
                            </m:oMathPara>
                          </a14:m>
                          <a:endParaRPr lang="en-JP">
                            <a:solidFill>
                              <a:schemeClr val="bg1"/>
                            </a:solidFill>
                          </a:endParaRPr>
                        </a:p>
                      </a:txBody>
                      <a:tcPr anchor="ctr">
                        <a:lnL w="12700"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14:m>
                            <m:oMathPara xmlns:m="http://schemas.openxmlformats.org/officeDocument/2006/math">
                              <m:oMathParaPr>
                                <m:jc m:val="centerGroup"/>
                              </m:oMathParaPr>
                              <m:oMath xmlns:m="http://schemas.openxmlformats.org/officeDocument/2006/math">
                                <m:r>
                                  <a:rPr lang="en-US" b="0" i="1">
                                    <a:solidFill>
                                      <a:schemeClr val="bg1"/>
                                    </a:solidFill>
                                    <a:latin typeface="Cambria Math" panose="02040503050406030204" pitchFamily="18" charset="0"/>
                                  </a:rPr>
                                  <m:t>𝑦</m:t>
                                </m:r>
                              </m:oMath>
                            </m:oMathPara>
                          </a14:m>
                          <a:endParaRPr lang="en-JP">
                            <a:solidFill>
                              <a:schemeClr val="bg1"/>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244342789"/>
                      </a:ext>
                    </a:extLst>
                  </a:tr>
                  <a:tr h="390863">
                    <a:tc>
                      <a:txBody>
                        <a:bodyPr/>
                        <a:lstStyle/>
                        <a:p>
                          <a:pPr algn="ctr"/>
                          <a:r>
                            <a:rPr lang="en-JP"/>
                            <a:t>10</a:t>
                          </a:r>
                        </a:p>
                      </a:txBody>
                      <a:tcPr anchor="ctr">
                        <a:lnT w="12700" cap="flat" cmpd="sng" algn="ctr">
                          <a:solidFill>
                            <a:schemeClr val="bg1"/>
                          </a:solidFill>
                          <a:prstDash val="solid"/>
                          <a:round/>
                          <a:headEnd type="none" w="med" len="med"/>
                          <a:tailEnd type="none" w="med" len="med"/>
                        </a:lnT>
                      </a:tcPr>
                    </a:tc>
                    <a:tc>
                      <a:txBody>
                        <a:bodyPr/>
                        <a:lstStyle/>
                        <a:p>
                          <a:pPr algn="ctr"/>
                          <a:r>
                            <a:rPr lang="en-JP"/>
                            <a:t>10</a:t>
                          </a:r>
                        </a:p>
                      </a:txBody>
                      <a:tcPr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pPr algn="ctr"/>
                          <a:r>
                            <a:rPr lang="en-JP"/>
                            <a:t>100</a:t>
                          </a:r>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c>
                      <a:txBody>
                        <a:bodyPr/>
                        <a:lstStyle/>
                        <a:p>
                          <a:pPr algn="ctr"/>
                          <a:r>
                            <a:rPr lang="en-JP"/>
                            <a:t>600</a:t>
                          </a:r>
                        </a:p>
                      </a:txBody>
                      <a:tcPr anchor="ctr">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25786222"/>
                      </a:ext>
                    </a:extLst>
                  </a:tr>
                  <a:tr h="390863">
                    <a:tc>
                      <a:txBody>
                        <a:bodyPr/>
                        <a:lstStyle/>
                        <a:p>
                          <a:pPr algn="ctr"/>
                          <a:r>
                            <a:rPr lang="en-JP"/>
                            <a:t>100</a:t>
                          </a:r>
                        </a:p>
                      </a:txBody>
                      <a:tcPr anchor="ctr"/>
                    </a:tc>
                    <a:tc>
                      <a:txBody>
                        <a:bodyPr/>
                        <a:lstStyle/>
                        <a:p>
                          <a:pPr algn="ctr"/>
                          <a:r>
                            <a:rPr lang="en-JP"/>
                            <a:t>100</a:t>
                          </a:r>
                        </a:p>
                      </a:txBody>
                      <a:tcPr anchor="ctr"/>
                    </a:tc>
                    <a:tc>
                      <a:txBody>
                        <a:bodyPr/>
                        <a:lstStyle/>
                        <a:p>
                          <a:pPr algn="ctr"/>
                          <a:r>
                            <a:rPr lang="en-JP"/>
                            <a:t>300</a:t>
                          </a:r>
                        </a:p>
                      </a:txBody>
                      <a:tcPr anchor="ctr"/>
                    </a:tc>
                    <a:tc>
                      <a:txBody>
                        <a:bodyPr/>
                        <a:lstStyle/>
                        <a:p>
                          <a:pPr algn="ctr"/>
                          <a:r>
                            <a:rPr lang="en-JP"/>
                            <a:t>1000</a:t>
                          </a:r>
                        </a:p>
                      </a:txBody>
                      <a:tcPr anchor="ctr"/>
                    </a:tc>
                    <a:extLst>
                      <a:ext uri="{0D108BD9-81ED-4DB2-BD59-A6C34878D82A}">
                        <a16:rowId xmlns:a16="http://schemas.microsoft.com/office/drawing/2014/main" val="935402475"/>
                      </a:ext>
                    </a:extLst>
                  </a:tr>
                  <a:tr h="390863">
                    <a:tc>
                      <a:txBody>
                        <a:bodyPr/>
                        <a:lstStyle/>
                        <a:p>
                          <a:pPr algn="ctr"/>
                          <a:r>
                            <a:rPr lang="en-JP"/>
                            <a:t>50</a:t>
                          </a:r>
                        </a:p>
                      </a:txBody>
                      <a:tcPr anchor="ctr"/>
                    </a:tc>
                    <a:tc>
                      <a:txBody>
                        <a:bodyPr/>
                        <a:lstStyle/>
                        <a:p>
                          <a:pPr algn="ctr"/>
                          <a:r>
                            <a:rPr lang="en-JP"/>
                            <a:t>50</a:t>
                          </a:r>
                        </a:p>
                      </a:txBody>
                      <a:tcPr anchor="ctr"/>
                    </a:tc>
                    <a:tc>
                      <a:txBody>
                        <a:bodyPr/>
                        <a:lstStyle/>
                        <a:p>
                          <a:pPr algn="ctr"/>
                          <a:r>
                            <a:rPr lang="en-JP"/>
                            <a:t>850</a:t>
                          </a:r>
                        </a:p>
                      </a:txBody>
                      <a:tcPr anchor="ctr"/>
                    </a:tc>
                    <a:tc>
                      <a:txBody>
                        <a:bodyPr/>
                        <a:lstStyle/>
                        <a:p>
                          <a:pPr algn="ctr"/>
                          <a:r>
                            <a:rPr lang="en-JP"/>
                            <a:t>1600</a:t>
                          </a:r>
                        </a:p>
                      </a:txBody>
                      <a:tcPr anchor="ctr"/>
                    </a:tc>
                    <a:extLst>
                      <a:ext uri="{0D108BD9-81ED-4DB2-BD59-A6C34878D82A}">
                        <a16:rowId xmlns:a16="http://schemas.microsoft.com/office/drawing/2014/main" val="890109523"/>
                      </a:ext>
                    </a:extLst>
                  </a:tr>
                </a:tbl>
              </a:graphicData>
            </a:graphic>
          </p:graphicFrame>
        </mc:Choice>
        <mc:Fallback xmlns="">
          <p:graphicFrame>
            <p:nvGraphicFramePr>
              <p:cNvPr id="8" name="Table 7">
                <a:extLst>
                  <a:ext uri="{FF2B5EF4-FFF2-40B4-BE49-F238E27FC236}">
                    <a16:creationId xmlns:a16="http://schemas.microsoft.com/office/drawing/2014/main" id="{0CA74559-DAD2-884F-B55E-B671476EEBA0}"/>
                  </a:ext>
                </a:extLst>
              </p:cNvPr>
              <p:cNvGraphicFramePr>
                <a:graphicFrameLocks noGrp="1"/>
              </p:cNvGraphicFramePr>
              <p:nvPr/>
            </p:nvGraphicFramePr>
            <p:xfrm>
              <a:off x="5431029" y="3818371"/>
              <a:ext cx="5976552" cy="1904109"/>
            </p:xfrm>
            <a:graphic>
              <a:graphicData uri="http://schemas.openxmlformats.org/drawingml/2006/table">
                <a:tbl>
                  <a:tblPr firstRow="1" bandRow="1">
                    <a:tableStyleId>{5C22544A-7EE6-4342-B048-85BDC9FD1C3A}</a:tableStyleId>
                  </a:tblPr>
                  <a:tblGrid>
                    <a:gridCol w="1494138">
                      <a:extLst>
                        <a:ext uri="{9D8B030D-6E8A-4147-A177-3AD203B41FA5}">
                          <a16:colId xmlns:a16="http://schemas.microsoft.com/office/drawing/2014/main" val="2344099614"/>
                        </a:ext>
                      </a:extLst>
                    </a:gridCol>
                    <a:gridCol w="1494138">
                      <a:extLst>
                        <a:ext uri="{9D8B030D-6E8A-4147-A177-3AD203B41FA5}">
                          <a16:colId xmlns:a16="http://schemas.microsoft.com/office/drawing/2014/main" val="2387814449"/>
                        </a:ext>
                      </a:extLst>
                    </a:gridCol>
                    <a:gridCol w="1494138">
                      <a:extLst>
                        <a:ext uri="{9D8B030D-6E8A-4147-A177-3AD203B41FA5}">
                          <a16:colId xmlns:a16="http://schemas.microsoft.com/office/drawing/2014/main" val="42155799"/>
                        </a:ext>
                      </a:extLst>
                    </a:gridCol>
                    <a:gridCol w="1494138">
                      <a:extLst>
                        <a:ext uri="{9D8B030D-6E8A-4147-A177-3AD203B41FA5}">
                          <a16:colId xmlns:a16="http://schemas.microsoft.com/office/drawing/2014/main" val="4101063119"/>
                        </a:ext>
                      </a:extLst>
                    </a:gridCol>
                  </a:tblGrid>
                  <a:tr h="365760">
                    <a:tc gridSpan="2">
                      <a:txBody>
                        <a:bodyPr/>
                        <a:lstStyle/>
                        <a:p>
                          <a:pPr algn="ctr"/>
                          <a:r>
                            <a:rPr lang="en-JP">
                              <a:solidFill>
                                <a:schemeClr val="bg1"/>
                              </a:solidFill>
                            </a:rPr>
                            <a:t>大きさ</a:t>
                          </a:r>
                        </a:p>
                      </a:txBody>
                      <a:tcPr anchor="b">
                        <a:lnL w="3175"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r>
                            <a:rPr lang="en-JP">
                              <a:solidFill>
                                <a:schemeClr val="bg1"/>
                              </a:solidFill>
                            </a:rPr>
                            <a:t>height</a:t>
                          </a:r>
                        </a:p>
                      </a:txBody>
                      <a:tcPr marL="0" marR="0" marT="0" marB="0" anchor="b">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en-JP"/>
                            <a:t>位置</a:t>
                          </a:r>
                        </a:p>
                      </a:txBody>
                      <a:tcPr anchor="ctr">
                        <a:lnL w="12700"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JP"/>
                        </a:p>
                      </a:txBody>
                      <a:tcPr anchor="ctr"/>
                    </a:tc>
                    <a:extLst>
                      <a:ext uri="{0D108BD9-81ED-4DB2-BD59-A6C34878D82A}">
                        <a16:rowId xmlns:a16="http://schemas.microsoft.com/office/drawing/2014/main" val="1712781393"/>
                      </a:ext>
                    </a:extLst>
                  </a:tr>
                  <a:tr h="365760">
                    <a:tc>
                      <a:txBody>
                        <a:bodyPr/>
                        <a:lstStyle/>
                        <a:p>
                          <a:pPr algn="ctr"/>
                          <a:r>
                            <a:rPr lang="en-JP">
                              <a:solidFill>
                                <a:schemeClr val="bg1"/>
                              </a:solidFill>
                            </a:rPr>
                            <a:t>width</a:t>
                          </a:r>
                        </a:p>
                      </a:txBody>
                      <a:tcPr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JP">
                              <a:solidFill>
                                <a:schemeClr val="bg1"/>
                              </a:solidFill>
                            </a:rPr>
                            <a:t>height</a:t>
                          </a:r>
                        </a:p>
                      </a:txBody>
                      <a:tcPr anchor="b">
                        <a:lnL w="3175"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en-JP"/>
                        </a:p>
                      </a:txBody>
                      <a:tcPr anchor="ctr">
                        <a:lnL w="12700"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
                          <a:stretch>
                            <a:fillRect l="-200847" t="-113793" r="-100847" b="-344828"/>
                          </a:stretch>
                        </a:blipFill>
                      </a:tcPr>
                    </a:tc>
                    <a:tc>
                      <a:txBody>
                        <a:bodyPr/>
                        <a:lstStyle/>
                        <a:p>
                          <a:endParaRPr lang="en-JP"/>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
                          <a:stretch>
                            <a:fillRect l="-300847" t="-113793" r="-847" b="-344828"/>
                          </a:stretch>
                        </a:blipFill>
                      </a:tcPr>
                    </a:tc>
                    <a:extLst>
                      <a:ext uri="{0D108BD9-81ED-4DB2-BD59-A6C34878D82A}">
                        <a16:rowId xmlns:a16="http://schemas.microsoft.com/office/drawing/2014/main" val="1244342789"/>
                      </a:ext>
                    </a:extLst>
                  </a:tr>
                  <a:tr h="390863">
                    <a:tc>
                      <a:txBody>
                        <a:bodyPr/>
                        <a:lstStyle/>
                        <a:p>
                          <a:pPr algn="ctr"/>
                          <a:r>
                            <a:rPr lang="en-JP"/>
                            <a:t>10</a:t>
                          </a:r>
                        </a:p>
                      </a:txBody>
                      <a:tcPr anchor="ctr">
                        <a:lnT w="12700" cap="flat" cmpd="sng" algn="ctr">
                          <a:solidFill>
                            <a:schemeClr val="bg1"/>
                          </a:solidFill>
                          <a:prstDash val="solid"/>
                          <a:round/>
                          <a:headEnd type="none" w="med" len="med"/>
                          <a:tailEnd type="none" w="med" len="med"/>
                        </a:lnT>
                      </a:tcPr>
                    </a:tc>
                    <a:tc>
                      <a:txBody>
                        <a:bodyPr/>
                        <a:lstStyle/>
                        <a:p>
                          <a:pPr algn="ctr"/>
                          <a:r>
                            <a:rPr lang="en-JP"/>
                            <a:t>10</a:t>
                          </a:r>
                        </a:p>
                      </a:txBody>
                      <a:tcPr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pPr algn="ctr"/>
                          <a:r>
                            <a:rPr lang="en-JP"/>
                            <a:t>100</a:t>
                          </a:r>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c>
                      <a:txBody>
                        <a:bodyPr/>
                        <a:lstStyle/>
                        <a:p>
                          <a:pPr algn="ctr"/>
                          <a:r>
                            <a:rPr lang="en-JP"/>
                            <a:t>600</a:t>
                          </a:r>
                        </a:p>
                      </a:txBody>
                      <a:tcPr anchor="ctr">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25786222"/>
                      </a:ext>
                    </a:extLst>
                  </a:tr>
                  <a:tr h="390863">
                    <a:tc>
                      <a:txBody>
                        <a:bodyPr/>
                        <a:lstStyle/>
                        <a:p>
                          <a:pPr algn="ctr"/>
                          <a:r>
                            <a:rPr lang="en-JP"/>
                            <a:t>100</a:t>
                          </a:r>
                        </a:p>
                      </a:txBody>
                      <a:tcPr anchor="ctr"/>
                    </a:tc>
                    <a:tc>
                      <a:txBody>
                        <a:bodyPr/>
                        <a:lstStyle/>
                        <a:p>
                          <a:pPr algn="ctr"/>
                          <a:r>
                            <a:rPr lang="en-JP"/>
                            <a:t>100</a:t>
                          </a:r>
                        </a:p>
                      </a:txBody>
                      <a:tcPr anchor="ctr"/>
                    </a:tc>
                    <a:tc>
                      <a:txBody>
                        <a:bodyPr/>
                        <a:lstStyle/>
                        <a:p>
                          <a:pPr algn="ctr"/>
                          <a:r>
                            <a:rPr lang="en-JP"/>
                            <a:t>300</a:t>
                          </a:r>
                        </a:p>
                      </a:txBody>
                      <a:tcPr anchor="ctr"/>
                    </a:tc>
                    <a:tc>
                      <a:txBody>
                        <a:bodyPr/>
                        <a:lstStyle/>
                        <a:p>
                          <a:pPr algn="ctr"/>
                          <a:r>
                            <a:rPr lang="en-JP"/>
                            <a:t>1000</a:t>
                          </a:r>
                        </a:p>
                      </a:txBody>
                      <a:tcPr anchor="ctr"/>
                    </a:tc>
                    <a:extLst>
                      <a:ext uri="{0D108BD9-81ED-4DB2-BD59-A6C34878D82A}">
                        <a16:rowId xmlns:a16="http://schemas.microsoft.com/office/drawing/2014/main" val="935402475"/>
                      </a:ext>
                    </a:extLst>
                  </a:tr>
                  <a:tr h="390863">
                    <a:tc>
                      <a:txBody>
                        <a:bodyPr/>
                        <a:lstStyle/>
                        <a:p>
                          <a:pPr algn="ctr"/>
                          <a:r>
                            <a:rPr lang="en-JP"/>
                            <a:t>50</a:t>
                          </a:r>
                        </a:p>
                      </a:txBody>
                      <a:tcPr anchor="ctr"/>
                    </a:tc>
                    <a:tc>
                      <a:txBody>
                        <a:bodyPr/>
                        <a:lstStyle/>
                        <a:p>
                          <a:pPr algn="ctr"/>
                          <a:r>
                            <a:rPr lang="en-JP"/>
                            <a:t>50</a:t>
                          </a:r>
                        </a:p>
                      </a:txBody>
                      <a:tcPr anchor="ctr"/>
                    </a:tc>
                    <a:tc>
                      <a:txBody>
                        <a:bodyPr/>
                        <a:lstStyle/>
                        <a:p>
                          <a:pPr algn="ctr"/>
                          <a:r>
                            <a:rPr lang="en-JP"/>
                            <a:t>850</a:t>
                          </a:r>
                        </a:p>
                      </a:txBody>
                      <a:tcPr anchor="ctr"/>
                    </a:tc>
                    <a:tc>
                      <a:txBody>
                        <a:bodyPr/>
                        <a:lstStyle/>
                        <a:p>
                          <a:pPr algn="ctr"/>
                          <a:r>
                            <a:rPr lang="en-JP"/>
                            <a:t>1600</a:t>
                          </a:r>
                        </a:p>
                      </a:txBody>
                      <a:tcPr anchor="ctr"/>
                    </a:tc>
                    <a:extLst>
                      <a:ext uri="{0D108BD9-81ED-4DB2-BD59-A6C34878D82A}">
                        <a16:rowId xmlns:a16="http://schemas.microsoft.com/office/drawing/2014/main" val="890109523"/>
                      </a:ext>
                    </a:extLst>
                  </a:tr>
                </a:tbl>
              </a:graphicData>
            </a:graphic>
          </p:graphicFrame>
        </mc:Fallback>
      </mc:AlternateContent>
      <p:sp>
        <p:nvSpPr>
          <p:cNvPr id="9" name="TextBox 8">
            <a:extLst>
              <a:ext uri="{FF2B5EF4-FFF2-40B4-BE49-F238E27FC236}">
                <a16:creationId xmlns:a16="http://schemas.microsoft.com/office/drawing/2014/main" id="{C1A66527-DFD6-1943-AEB1-B088DEFB64F7}"/>
              </a:ext>
            </a:extLst>
          </p:cNvPr>
          <p:cNvSpPr txBox="1"/>
          <p:nvPr/>
        </p:nvSpPr>
        <p:spPr>
          <a:xfrm>
            <a:off x="5431029" y="3367403"/>
            <a:ext cx="1800493" cy="369332"/>
          </a:xfrm>
          <a:prstGeom prst="rect">
            <a:avLst/>
          </a:prstGeom>
          <a:noFill/>
        </p:spPr>
        <p:txBody>
          <a:bodyPr wrap="none" rtlCol="0">
            <a:spAutoFit/>
          </a:bodyPr>
          <a:lstStyle/>
          <a:p>
            <a:r>
              <a:rPr lang="en-JP"/>
              <a:t>障害物情報の例</a:t>
            </a:r>
          </a:p>
        </p:txBody>
      </p:sp>
      <p:sp>
        <p:nvSpPr>
          <p:cNvPr id="11" name="TextBox 10">
            <a:extLst>
              <a:ext uri="{FF2B5EF4-FFF2-40B4-BE49-F238E27FC236}">
                <a16:creationId xmlns:a16="http://schemas.microsoft.com/office/drawing/2014/main" id="{B73082F4-DBC7-1F4C-ADA7-A5E177038325}"/>
              </a:ext>
            </a:extLst>
          </p:cNvPr>
          <p:cNvSpPr txBox="1"/>
          <p:nvPr/>
        </p:nvSpPr>
        <p:spPr>
          <a:xfrm>
            <a:off x="5431029" y="1365501"/>
            <a:ext cx="877163" cy="369332"/>
          </a:xfrm>
          <a:prstGeom prst="rect">
            <a:avLst/>
          </a:prstGeom>
          <a:noFill/>
        </p:spPr>
        <p:txBody>
          <a:bodyPr wrap="none" rtlCol="0">
            <a:spAutoFit/>
          </a:bodyPr>
          <a:lstStyle/>
          <a:p>
            <a:r>
              <a:rPr lang="en-JP"/>
              <a:t>船の例</a:t>
            </a:r>
          </a:p>
        </p:txBody>
      </p:sp>
      <p:graphicFrame>
        <p:nvGraphicFramePr>
          <p:cNvPr id="7" name="Table 6">
            <a:extLst>
              <a:ext uri="{FF2B5EF4-FFF2-40B4-BE49-F238E27FC236}">
                <a16:creationId xmlns:a16="http://schemas.microsoft.com/office/drawing/2014/main" id="{1E83B5A9-638E-F846-B292-FAFC98D1143E}"/>
              </a:ext>
            </a:extLst>
          </p:cNvPr>
          <p:cNvGraphicFramePr>
            <a:graphicFrameLocks noGrp="1"/>
          </p:cNvGraphicFramePr>
          <p:nvPr/>
        </p:nvGraphicFramePr>
        <p:xfrm>
          <a:off x="11711354" y="3974123"/>
          <a:ext cx="208280" cy="365760"/>
        </p:xfrm>
        <a:graphic>
          <a:graphicData uri="http://schemas.openxmlformats.org/drawingml/2006/table">
            <a:tbl>
              <a:tblPr/>
              <a:tblGrid>
                <a:gridCol w="208280">
                  <a:extLst>
                    <a:ext uri="{9D8B030D-6E8A-4147-A177-3AD203B41FA5}">
                      <a16:colId xmlns:a16="http://schemas.microsoft.com/office/drawing/2014/main" val="2410891376"/>
                    </a:ext>
                  </a:extLst>
                </a:gridCol>
              </a:tblGrid>
              <a:tr h="0">
                <a:tc>
                  <a:txBody>
                    <a:bodyPr/>
                    <a:lstStyle/>
                    <a:p>
                      <a:endParaRPr lang="en-JP"/>
                    </a:p>
                  </a:txBody>
                  <a:tcPr>
                    <a:lnL w="12700" cmpd="sng">
                      <a:solidFill>
                        <a:schemeClr val="bg1"/>
                      </a:solidFill>
                      <a:prstDash val="solid"/>
                    </a:lnL>
                    <a:lnR w="12700" cmpd="sng">
                      <a:solidFill>
                        <a:schemeClr val="bg1"/>
                      </a:solidFill>
                      <a:prstDash val="solid"/>
                    </a:lnR>
                    <a:lnT w="12700" cmpd="sng">
                      <a:solidFill>
                        <a:schemeClr val="bg1"/>
                      </a:solidFill>
                      <a:prstDash val="solid"/>
                    </a:lnT>
                    <a:lnB w="12700" cmpd="sng">
                      <a:solidFill>
                        <a:schemeClr val="bg1"/>
                      </a:solidFill>
                      <a:prstDash val="solid"/>
                    </a:lnB>
                  </a:tcPr>
                </a:tc>
                <a:extLst>
                  <a:ext uri="{0D108BD9-81ED-4DB2-BD59-A6C34878D82A}">
                    <a16:rowId xmlns:a16="http://schemas.microsoft.com/office/drawing/2014/main" val="1663530777"/>
                  </a:ext>
                </a:extLst>
              </a:tr>
            </a:tbl>
          </a:graphicData>
        </a:graphic>
      </p:graphicFrame>
      <p:graphicFrame>
        <p:nvGraphicFramePr>
          <p:cNvPr id="12" name="Table 11">
            <a:extLst>
              <a:ext uri="{FF2B5EF4-FFF2-40B4-BE49-F238E27FC236}">
                <a16:creationId xmlns:a16="http://schemas.microsoft.com/office/drawing/2014/main" id="{B2EF88B9-1F0E-1F43-955E-7D1FAFEB3BDA}"/>
              </a:ext>
            </a:extLst>
          </p:cNvPr>
          <p:cNvGraphicFramePr>
            <a:graphicFrameLocks noGrp="1"/>
          </p:cNvGraphicFramePr>
          <p:nvPr/>
        </p:nvGraphicFramePr>
        <p:xfrm>
          <a:off x="11594123" y="890954"/>
          <a:ext cx="208280" cy="365760"/>
        </p:xfrm>
        <a:graphic>
          <a:graphicData uri="http://schemas.openxmlformats.org/drawingml/2006/table">
            <a:tbl>
              <a:tblPr/>
              <a:tblGrid>
                <a:gridCol w="208280">
                  <a:extLst>
                    <a:ext uri="{9D8B030D-6E8A-4147-A177-3AD203B41FA5}">
                      <a16:colId xmlns:a16="http://schemas.microsoft.com/office/drawing/2014/main" val="1588089379"/>
                    </a:ext>
                  </a:extLst>
                </a:gridCol>
              </a:tblGrid>
              <a:tr h="0">
                <a:tc>
                  <a:txBody>
                    <a:bodyPr/>
                    <a:lstStyle/>
                    <a:p>
                      <a:endParaRPr lang="en-JP"/>
                    </a:p>
                  </a:txBody>
                  <a:tcPr>
                    <a:lnL w="12700" cmpd="sng">
                      <a:solidFill>
                        <a:schemeClr val="bg1"/>
                      </a:solidFill>
                      <a:prstDash val="solid"/>
                    </a:lnL>
                    <a:lnR w="12700" cmpd="sng">
                      <a:solidFill>
                        <a:schemeClr val="bg1"/>
                      </a:solidFill>
                      <a:prstDash val="solid"/>
                    </a:lnR>
                    <a:lnT w="12700" cmpd="sng">
                      <a:solidFill>
                        <a:schemeClr val="bg1"/>
                      </a:solidFill>
                      <a:prstDash val="solid"/>
                    </a:lnT>
                    <a:lnB w="12700" cmpd="sng">
                      <a:solidFill>
                        <a:schemeClr val="bg1"/>
                      </a:solidFill>
                      <a:prstDash val="solid"/>
                    </a:lnB>
                  </a:tcPr>
                </a:tc>
                <a:extLst>
                  <a:ext uri="{0D108BD9-81ED-4DB2-BD59-A6C34878D82A}">
                    <a16:rowId xmlns:a16="http://schemas.microsoft.com/office/drawing/2014/main" val="3637935899"/>
                  </a:ext>
                </a:extLst>
              </a:tr>
            </a:tbl>
          </a:graphicData>
        </a:graphic>
      </p:graphicFrame>
    </p:spTree>
    <p:extLst>
      <p:ext uri="{BB962C8B-B14F-4D97-AF65-F5344CB8AC3E}">
        <p14:creationId xmlns:p14="http://schemas.microsoft.com/office/powerpoint/2010/main" val="32817758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4182</TotalTime>
  <Words>1206</Words>
  <Application>Microsoft Macintosh PowerPoint</Application>
  <PresentationFormat>Widescreen</PresentationFormat>
  <Paragraphs>395</Paragraphs>
  <Slides>30</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Cambria Math</vt:lpstr>
      <vt:lpstr>Office Theme</vt:lpstr>
      <vt:lpstr>自動車運搬船における貨物積載プランニングの車両配置問題に対する構築型解法</vt:lpstr>
      <vt:lpstr>目次</vt:lpstr>
      <vt:lpstr>1．研究背景</vt:lpstr>
      <vt:lpstr>PowerPoint Presentation</vt:lpstr>
      <vt:lpstr>用語定義</vt:lpstr>
      <vt:lpstr>PowerPoint Presentation</vt:lpstr>
      <vt:lpstr>2．問題定義</vt:lpstr>
      <vt:lpstr>入力情報1</vt:lpstr>
      <vt:lpstr>入力情報2</vt:lpstr>
      <vt:lpstr>出力</vt:lpstr>
      <vt:lpstr>PowerPoint Presentation</vt:lpstr>
      <vt:lpstr>PowerPoint Presentation</vt:lpstr>
      <vt:lpstr>単純な長方形詰込み問題での問題点1</vt:lpstr>
      <vt:lpstr>PowerPoint Presentation</vt:lpstr>
      <vt:lpstr>3．定式化と提案手法 </vt:lpstr>
      <vt:lpstr>第一段階（グループパッキング）</vt:lpstr>
      <vt:lpstr>PowerPoint Presentation</vt:lpstr>
      <vt:lpstr>PowerPoint Presentation</vt:lpstr>
      <vt:lpstr>PowerPoint Presentation</vt:lpstr>
      <vt:lpstr>目的関数の設定と実行</vt:lpstr>
      <vt:lpstr>第二段階（個別パッキング）</vt:lpstr>
      <vt:lpstr>PowerPoint Presentation</vt:lpstr>
      <vt:lpstr>PowerPoint Presentation</vt:lpstr>
      <vt:lpstr>PowerPoint Presentation</vt:lpstr>
      <vt:lpstr>PowerPoint Presentation</vt:lpstr>
      <vt:lpstr>4．計算実験</vt:lpstr>
      <vt:lpstr>実験結果の例</vt:lpstr>
      <vt:lpstr>配置図の例</vt:lpstr>
      <vt:lpstr>PowerPoint Presentation</vt:lpstr>
      <vt:lpstr>5．まとめと今後の課題</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自動車運搬船における貨物積載プランニングの車両配置問題に関する解法</dc:title>
  <dc:creator>KUROSU Ryo</dc:creator>
  <cp:lastModifiedBy>KUROSU Ryo</cp:lastModifiedBy>
  <cp:revision>1800</cp:revision>
  <dcterms:created xsi:type="dcterms:W3CDTF">2022-01-19T08:36:48Z</dcterms:created>
  <dcterms:modified xsi:type="dcterms:W3CDTF">2022-02-04T08:26:44Z</dcterms:modified>
</cp:coreProperties>
</file>