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84" r:id="rId6"/>
    <p:sldId id="298" r:id="rId7"/>
    <p:sldId id="336" r:id="rId8"/>
    <p:sldId id="266" r:id="rId9"/>
    <p:sldId id="341" r:id="rId10"/>
    <p:sldId id="330" r:id="rId11"/>
    <p:sldId id="331" r:id="rId12"/>
    <p:sldId id="302" r:id="rId13"/>
    <p:sldId id="268" r:id="rId14"/>
    <p:sldId id="337" r:id="rId15"/>
    <p:sldId id="325" r:id="rId16"/>
    <p:sldId id="321" r:id="rId17"/>
    <p:sldId id="339" r:id="rId18"/>
    <p:sldId id="340" r:id="rId19"/>
    <p:sldId id="310" r:id="rId20"/>
    <p:sldId id="303" r:id="rId21"/>
    <p:sldId id="313" r:id="rId22"/>
    <p:sldId id="335" r:id="rId23"/>
    <p:sldId id="334" r:id="rId24"/>
    <p:sldId id="305" r:id="rId25"/>
    <p:sldId id="278" r:id="rId26"/>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98"/>
    <p:restoredTop sz="94667"/>
  </p:normalViewPr>
  <p:slideViewPr>
    <p:cSldViewPr snapToGrid="0" snapToObjects="1">
      <p:cViewPr varScale="1">
        <p:scale>
          <a:sx n="123" d="100"/>
          <a:sy n="123" d="100"/>
        </p:scale>
        <p:origin x="21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C8E72-68C7-D547-9110-D4B30B371DC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503A203-A9F1-FE49-8B0A-9697E1031146}">
      <dgm:prSet phldrT="[Text]" custT="1"/>
      <dgm:spPr>
        <a:solidFill>
          <a:schemeClr val="bg2">
            <a:lumMod val="90000"/>
          </a:schemeClr>
        </a:solidFill>
      </dgm:spPr>
      <dgm:t>
        <a:bodyPr/>
        <a:lstStyle/>
        <a:p>
          <a:r>
            <a:rPr lang="en-US" sz="2400">
              <a:solidFill>
                <a:schemeClr val="tx1"/>
              </a:solidFill>
            </a:rPr>
            <a:t>1．席割作業: ざっくりと船内のどの領域に何台詰めるかを決定</a:t>
          </a:r>
        </a:p>
      </dgm:t>
    </dgm:pt>
    <dgm:pt modelId="{01E26603-E7A3-B84C-A79A-2D1738AF52C7}" type="parTrans" cxnId="{6CFB7AF3-6C2B-6647-89C3-379930131FF0}">
      <dgm:prSet/>
      <dgm:spPr/>
      <dgm:t>
        <a:bodyPr/>
        <a:lstStyle/>
        <a:p>
          <a:endParaRPr lang="en-US" sz="2400"/>
        </a:p>
      </dgm:t>
    </dgm:pt>
    <dgm:pt modelId="{52166E76-FEF8-2D47-BD9F-8B43006B9848}" type="sibTrans" cxnId="{6CFB7AF3-6C2B-6647-89C3-379930131FF0}">
      <dgm:prSet/>
      <dgm:spPr/>
      <dgm:t>
        <a:bodyPr/>
        <a:lstStyle/>
        <a:p>
          <a:endParaRPr lang="en-US" sz="2400"/>
        </a:p>
      </dgm:t>
    </dgm:pt>
    <dgm:pt modelId="{8132CC91-B5A4-9B4C-A0BB-6F540F13FE14}">
      <dgm:prSet phldrT="[Text]" custT="1"/>
      <dgm:spPr/>
      <dgm:t>
        <a:bodyPr/>
        <a:lstStyle/>
        <a:p>
          <a:r>
            <a:rPr lang="en-US" sz="2400"/>
            <a:t>船体バランス</a:t>
          </a:r>
        </a:p>
      </dgm:t>
    </dgm:pt>
    <dgm:pt modelId="{0840C77E-A948-D547-8BE8-53A16739821D}" type="parTrans" cxnId="{ACDE93E8-F405-2144-98E8-3B6795864299}">
      <dgm:prSet/>
      <dgm:spPr/>
      <dgm:t>
        <a:bodyPr/>
        <a:lstStyle/>
        <a:p>
          <a:endParaRPr lang="en-US" sz="2400"/>
        </a:p>
      </dgm:t>
    </dgm:pt>
    <dgm:pt modelId="{D3A82B89-766C-DD46-BC4D-EA9FB9751EB9}" type="sibTrans" cxnId="{ACDE93E8-F405-2144-98E8-3B6795864299}">
      <dgm:prSet/>
      <dgm:spPr/>
      <dgm:t>
        <a:bodyPr/>
        <a:lstStyle/>
        <a:p>
          <a:endParaRPr lang="en-US" sz="2400"/>
        </a:p>
      </dgm:t>
    </dgm:pt>
    <dgm:pt modelId="{4DD13708-90B0-A540-B0BD-DA2BFBAF3B5B}">
      <dgm:prSet phldrT="[Text]" custT="1"/>
      <dgm:spPr>
        <a:solidFill>
          <a:schemeClr val="bg2">
            <a:lumMod val="90000"/>
          </a:schemeClr>
        </a:solidFill>
      </dgm:spPr>
      <dgm:t>
        <a:bodyPr/>
        <a:lstStyle/>
        <a:p>
          <a:r>
            <a:rPr lang="en-US" sz="2400">
              <a:solidFill>
                <a:schemeClr val="tx1"/>
              </a:solidFill>
            </a:rPr>
            <a:t>2．シミュレーション作業: 車一台一台の詳細な配置場所決定</a:t>
          </a:r>
        </a:p>
      </dgm:t>
    </dgm:pt>
    <dgm:pt modelId="{B647C27E-CAA3-D646-B256-1E2DEBE6E39B}" type="parTrans" cxnId="{4D400E21-5F2B-5B4D-BB91-4DF0E6F3F0EA}">
      <dgm:prSet/>
      <dgm:spPr/>
      <dgm:t>
        <a:bodyPr/>
        <a:lstStyle/>
        <a:p>
          <a:endParaRPr lang="en-US" sz="2400"/>
        </a:p>
      </dgm:t>
    </dgm:pt>
    <dgm:pt modelId="{0085B792-24DA-DF47-8050-F49944E7CE30}" type="sibTrans" cxnId="{4D400E21-5F2B-5B4D-BB91-4DF0E6F3F0EA}">
      <dgm:prSet/>
      <dgm:spPr/>
      <dgm:t>
        <a:bodyPr/>
        <a:lstStyle/>
        <a:p>
          <a:endParaRPr lang="en-US" sz="2400"/>
        </a:p>
      </dgm:t>
    </dgm:pt>
    <dgm:pt modelId="{6EB948D3-6694-134B-86C0-307833882F3A}">
      <dgm:prSet phldrT="[Text]" custT="1"/>
      <dgm:spPr/>
      <dgm:t>
        <a:bodyPr/>
        <a:lstStyle/>
        <a:p>
          <a:r>
            <a:rPr lang="en-US" sz="2400"/>
            <a:t>駐車可能性</a:t>
          </a:r>
        </a:p>
      </dgm:t>
    </dgm:pt>
    <dgm:pt modelId="{F1F984EC-2D2A-E344-B7D7-D6F7E4BAD9C3}" type="parTrans" cxnId="{57AA6928-1396-6D49-9D3D-7EA4F0CDB4FF}">
      <dgm:prSet/>
      <dgm:spPr/>
      <dgm:t>
        <a:bodyPr/>
        <a:lstStyle/>
        <a:p>
          <a:endParaRPr lang="en-US" sz="2400"/>
        </a:p>
      </dgm:t>
    </dgm:pt>
    <dgm:pt modelId="{D2E391C7-5E45-C54F-A324-A4B593641E5E}" type="sibTrans" cxnId="{57AA6928-1396-6D49-9D3D-7EA4F0CDB4FF}">
      <dgm:prSet/>
      <dgm:spPr/>
      <dgm:t>
        <a:bodyPr/>
        <a:lstStyle/>
        <a:p>
          <a:endParaRPr lang="en-US" sz="2400"/>
        </a:p>
      </dgm:t>
    </dgm:pt>
    <dgm:pt modelId="{19DC1861-F378-D343-9F93-628334FACD49}">
      <dgm:prSet phldrT="[Text]" custT="1"/>
      <dgm:spPr/>
      <dgm:t>
        <a:bodyPr/>
        <a:lstStyle/>
        <a:p>
          <a:r>
            <a:rPr lang="en-US" sz="2400"/>
            <a:t>積み下ろしのしやすさ</a:t>
          </a:r>
        </a:p>
      </dgm:t>
    </dgm:pt>
    <dgm:pt modelId="{24BCD9F3-19B2-2744-A0F2-CEDFDA36C466}" type="parTrans" cxnId="{9C07EA58-B12E-C74D-A35F-87FE128C513A}">
      <dgm:prSet/>
      <dgm:spPr/>
      <dgm:t>
        <a:bodyPr/>
        <a:lstStyle/>
        <a:p>
          <a:endParaRPr lang="en-US" sz="2400"/>
        </a:p>
      </dgm:t>
    </dgm:pt>
    <dgm:pt modelId="{15360233-783E-5C47-AB47-BCE4A7246663}" type="sibTrans" cxnId="{9C07EA58-B12E-C74D-A35F-87FE128C513A}">
      <dgm:prSet/>
      <dgm:spPr/>
      <dgm:t>
        <a:bodyPr/>
        <a:lstStyle/>
        <a:p>
          <a:endParaRPr lang="en-US" sz="2400"/>
        </a:p>
      </dgm:t>
    </dgm:pt>
    <dgm:pt modelId="{4AB96D79-DEB4-A74E-8EE9-1D4DF8548420}">
      <dgm:prSet phldrT="[Text]" custT="1"/>
      <dgm:spPr/>
      <dgm:t>
        <a:bodyPr/>
        <a:lstStyle/>
        <a:p>
          <a:r>
            <a:rPr lang="en-US" sz="2400"/>
            <a:t>許容充填率</a:t>
          </a:r>
        </a:p>
      </dgm:t>
    </dgm:pt>
    <dgm:pt modelId="{44B8A8D5-E980-EC44-8F59-2DE20E6A3095}" type="parTrans" cxnId="{F97B33E8-68DD-8246-BE19-7D831E919C61}">
      <dgm:prSet/>
      <dgm:spPr/>
      <dgm:t>
        <a:bodyPr/>
        <a:lstStyle/>
        <a:p>
          <a:endParaRPr lang="en-US"/>
        </a:p>
      </dgm:t>
    </dgm:pt>
    <dgm:pt modelId="{222F8BB4-CFD0-9E40-A562-A3740F5EA762}" type="sibTrans" cxnId="{F97B33E8-68DD-8246-BE19-7D831E919C61}">
      <dgm:prSet/>
      <dgm:spPr/>
      <dgm:t>
        <a:bodyPr/>
        <a:lstStyle/>
        <a:p>
          <a:endParaRPr lang="en-US"/>
        </a:p>
      </dgm:t>
    </dgm:pt>
    <dgm:pt modelId="{A7D08E61-6631-9248-9B88-F384CE15DDDF}">
      <dgm:prSet phldrT="[Text]" custT="1"/>
      <dgm:spPr/>
      <dgm:t>
        <a:bodyPr/>
        <a:lstStyle/>
        <a:p>
          <a:r>
            <a:rPr lang="en-US" sz="2400"/>
            <a:t>各港での搬入搬出経路</a:t>
          </a:r>
        </a:p>
      </dgm:t>
    </dgm:pt>
    <dgm:pt modelId="{263EF06B-FBFA-D342-87EE-E70E655FC14A}" type="sibTrans" cxnId="{8D355C4A-9966-9B4A-944E-6BF30472F701}">
      <dgm:prSet/>
      <dgm:spPr/>
      <dgm:t>
        <a:bodyPr/>
        <a:lstStyle/>
        <a:p>
          <a:endParaRPr lang="en-US"/>
        </a:p>
      </dgm:t>
    </dgm:pt>
    <dgm:pt modelId="{340FF9A9-B9DE-CB40-9987-2D18CD3B3F5A}" type="parTrans" cxnId="{8D355C4A-9966-9B4A-944E-6BF30472F701}">
      <dgm:prSet/>
      <dgm:spPr/>
      <dgm:t>
        <a:bodyPr/>
        <a:lstStyle/>
        <a:p>
          <a:endParaRPr lang="en-US"/>
        </a:p>
      </dgm:t>
    </dgm:pt>
    <dgm:pt modelId="{BD577227-EA77-9C45-8254-B948BFB158BB}" type="pres">
      <dgm:prSet presAssocID="{213C8E72-68C7-D547-9110-D4B30B371DC3}" presName="linear" presStyleCnt="0">
        <dgm:presLayoutVars>
          <dgm:animLvl val="lvl"/>
          <dgm:resizeHandles val="exact"/>
        </dgm:presLayoutVars>
      </dgm:prSet>
      <dgm:spPr/>
    </dgm:pt>
    <dgm:pt modelId="{9C1977DE-1D6F-A448-B40A-CBBAA74EE8D8}" type="pres">
      <dgm:prSet presAssocID="{C503A203-A9F1-FE49-8B0A-9697E1031146}" presName="parentText" presStyleLbl="node1" presStyleIdx="0" presStyleCnt="2">
        <dgm:presLayoutVars>
          <dgm:chMax val="0"/>
          <dgm:bulletEnabled val="1"/>
        </dgm:presLayoutVars>
      </dgm:prSet>
      <dgm:spPr/>
    </dgm:pt>
    <dgm:pt modelId="{BD7C6C15-B95E-9D4D-8F4B-7F4285656084}" type="pres">
      <dgm:prSet presAssocID="{C503A203-A9F1-FE49-8B0A-9697E1031146}" presName="childText" presStyleLbl="revTx" presStyleIdx="0" presStyleCnt="2">
        <dgm:presLayoutVars>
          <dgm:bulletEnabled val="1"/>
        </dgm:presLayoutVars>
      </dgm:prSet>
      <dgm:spPr/>
    </dgm:pt>
    <dgm:pt modelId="{5BA53D48-C4C4-0347-B48D-77E6EF002CBC}" type="pres">
      <dgm:prSet presAssocID="{4DD13708-90B0-A540-B0BD-DA2BFBAF3B5B}" presName="parentText" presStyleLbl="node1" presStyleIdx="1" presStyleCnt="2">
        <dgm:presLayoutVars>
          <dgm:chMax val="0"/>
          <dgm:bulletEnabled val="1"/>
        </dgm:presLayoutVars>
      </dgm:prSet>
      <dgm:spPr/>
    </dgm:pt>
    <dgm:pt modelId="{2944DA28-0913-CD43-B0B7-737F9F25851A}" type="pres">
      <dgm:prSet presAssocID="{4DD13708-90B0-A540-B0BD-DA2BFBAF3B5B}" presName="childText" presStyleLbl="revTx" presStyleIdx="1" presStyleCnt="2">
        <dgm:presLayoutVars>
          <dgm:bulletEnabled val="1"/>
        </dgm:presLayoutVars>
      </dgm:prSet>
      <dgm:spPr/>
    </dgm:pt>
  </dgm:ptLst>
  <dgm:cxnLst>
    <dgm:cxn modelId="{66DF7109-3347-2E46-B635-8FCE0A3E1807}" type="presOf" srcId="{C503A203-A9F1-FE49-8B0A-9697E1031146}" destId="{9C1977DE-1D6F-A448-B40A-CBBAA74EE8D8}" srcOrd="0" destOrd="0" presId="urn:microsoft.com/office/officeart/2005/8/layout/vList2"/>
    <dgm:cxn modelId="{CF348616-6036-8A4F-B808-FA6FAEF045A1}" type="presOf" srcId="{213C8E72-68C7-D547-9110-D4B30B371DC3}" destId="{BD577227-EA77-9C45-8254-B948BFB158BB}" srcOrd="0" destOrd="0" presId="urn:microsoft.com/office/officeart/2005/8/layout/vList2"/>
    <dgm:cxn modelId="{4D400E21-5F2B-5B4D-BB91-4DF0E6F3F0EA}" srcId="{213C8E72-68C7-D547-9110-D4B30B371DC3}" destId="{4DD13708-90B0-A540-B0BD-DA2BFBAF3B5B}" srcOrd="1" destOrd="0" parTransId="{B647C27E-CAA3-D646-B256-1E2DEBE6E39B}" sibTransId="{0085B792-24DA-DF47-8050-F49944E7CE30}"/>
    <dgm:cxn modelId="{57AA6928-1396-6D49-9D3D-7EA4F0CDB4FF}" srcId="{4DD13708-90B0-A540-B0BD-DA2BFBAF3B5B}" destId="{6EB948D3-6694-134B-86C0-307833882F3A}" srcOrd="0" destOrd="0" parTransId="{F1F984EC-2D2A-E344-B7D7-D6F7E4BAD9C3}" sibTransId="{D2E391C7-5E45-C54F-A324-A4B593641E5E}"/>
    <dgm:cxn modelId="{8D355C4A-9966-9B4A-944E-6BF30472F701}" srcId="{4DD13708-90B0-A540-B0BD-DA2BFBAF3B5B}" destId="{A7D08E61-6631-9248-9B88-F384CE15DDDF}" srcOrd="1" destOrd="0" parTransId="{340FF9A9-B9DE-CB40-9987-2D18CD3B3F5A}" sibTransId="{263EF06B-FBFA-D342-87EE-E70E655FC14A}"/>
    <dgm:cxn modelId="{8D72BC4A-81A4-1841-BD0B-D9FADD4C0142}" type="presOf" srcId="{6EB948D3-6694-134B-86C0-307833882F3A}" destId="{2944DA28-0913-CD43-B0B7-737F9F25851A}" srcOrd="0" destOrd="0" presId="urn:microsoft.com/office/officeart/2005/8/layout/vList2"/>
    <dgm:cxn modelId="{9C07EA58-B12E-C74D-A35F-87FE128C513A}" srcId="{C503A203-A9F1-FE49-8B0A-9697E1031146}" destId="{19DC1861-F378-D343-9F93-628334FACD49}" srcOrd="1" destOrd="0" parTransId="{24BCD9F3-19B2-2744-A0F2-CEDFDA36C466}" sibTransId="{15360233-783E-5C47-AB47-BCE4A7246663}"/>
    <dgm:cxn modelId="{12666A59-6C55-5546-97E8-1523C4852D80}" type="presOf" srcId="{4DD13708-90B0-A540-B0BD-DA2BFBAF3B5B}" destId="{5BA53D48-C4C4-0347-B48D-77E6EF002CBC}" srcOrd="0" destOrd="0" presId="urn:microsoft.com/office/officeart/2005/8/layout/vList2"/>
    <dgm:cxn modelId="{46CBB45A-A5A7-4541-88AF-E2D8DF4A6D57}" type="presOf" srcId="{19DC1861-F378-D343-9F93-628334FACD49}" destId="{BD7C6C15-B95E-9D4D-8F4B-7F4285656084}" srcOrd="0" destOrd="1" presId="urn:microsoft.com/office/officeart/2005/8/layout/vList2"/>
    <dgm:cxn modelId="{75FFD566-E85F-AD4D-A563-51E771641D7F}" type="presOf" srcId="{8132CC91-B5A4-9B4C-A0BB-6F540F13FE14}" destId="{BD7C6C15-B95E-9D4D-8F4B-7F4285656084}" srcOrd="0" destOrd="0" presId="urn:microsoft.com/office/officeart/2005/8/layout/vList2"/>
    <dgm:cxn modelId="{340DF571-5DE9-5148-9956-B3D55B2825A2}" type="presOf" srcId="{4AB96D79-DEB4-A74E-8EE9-1D4DF8548420}" destId="{BD7C6C15-B95E-9D4D-8F4B-7F4285656084}" srcOrd="0" destOrd="2" presId="urn:microsoft.com/office/officeart/2005/8/layout/vList2"/>
    <dgm:cxn modelId="{3F166A94-5699-ED49-AECA-32D1C3C4781B}" type="presOf" srcId="{A7D08E61-6631-9248-9B88-F384CE15DDDF}" destId="{2944DA28-0913-CD43-B0B7-737F9F25851A}" srcOrd="0" destOrd="1" presId="urn:microsoft.com/office/officeart/2005/8/layout/vList2"/>
    <dgm:cxn modelId="{F97B33E8-68DD-8246-BE19-7D831E919C61}" srcId="{C503A203-A9F1-FE49-8B0A-9697E1031146}" destId="{4AB96D79-DEB4-A74E-8EE9-1D4DF8548420}" srcOrd="2" destOrd="0" parTransId="{44B8A8D5-E980-EC44-8F59-2DE20E6A3095}" sibTransId="{222F8BB4-CFD0-9E40-A562-A3740F5EA762}"/>
    <dgm:cxn modelId="{ACDE93E8-F405-2144-98E8-3B6795864299}" srcId="{C503A203-A9F1-FE49-8B0A-9697E1031146}" destId="{8132CC91-B5A4-9B4C-A0BB-6F540F13FE14}" srcOrd="0" destOrd="0" parTransId="{0840C77E-A948-D547-8BE8-53A16739821D}" sibTransId="{D3A82B89-766C-DD46-BC4D-EA9FB9751EB9}"/>
    <dgm:cxn modelId="{6CFB7AF3-6C2B-6647-89C3-379930131FF0}" srcId="{213C8E72-68C7-D547-9110-D4B30B371DC3}" destId="{C503A203-A9F1-FE49-8B0A-9697E1031146}" srcOrd="0" destOrd="0" parTransId="{01E26603-E7A3-B84C-A79A-2D1738AF52C7}" sibTransId="{52166E76-FEF8-2D47-BD9F-8B43006B9848}"/>
    <dgm:cxn modelId="{2054F273-4F69-D542-94D6-F3CECA2DFF73}" type="presParOf" srcId="{BD577227-EA77-9C45-8254-B948BFB158BB}" destId="{9C1977DE-1D6F-A448-B40A-CBBAA74EE8D8}" srcOrd="0" destOrd="0" presId="urn:microsoft.com/office/officeart/2005/8/layout/vList2"/>
    <dgm:cxn modelId="{F663A524-B461-3F4E-8F35-5C277902A9B3}" type="presParOf" srcId="{BD577227-EA77-9C45-8254-B948BFB158BB}" destId="{BD7C6C15-B95E-9D4D-8F4B-7F4285656084}" srcOrd="1" destOrd="0" presId="urn:microsoft.com/office/officeart/2005/8/layout/vList2"/>
    <dgm:cxn modelId="{94AC7D5D-9673-9241-A536-8ED4AAD5DA2C}" type="presParOf" srcId="{BD577227-EA77-9C45-8254-B948BFB158BB}" destId="{5BA53D48-C4C4-0347-B48D-77E6EF002CBC}" srcOrd="2" destOrd="0" presId="urn:microsoft.com/office/officeart/2005/8/layout/vList2"/>
    <dgm:cxn modelId="{282617DC-798E-9741-BE5A-CCC3784F87D5}" type="presParOf" srcId="{BD577227-EA77-9C45-8254-B948BFB158BB}" destId="{2944DA28-0913-CD43-B0B7-737F9F258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custT="1"/>
      <dgm:spPr/>
      <dgm:t>
        <a:bodyPr/>
        <a:lstStyle/>
        <a:p>
          <a:r>
            <a:rPr lang="en-US" sz="2800"/>
            <a:t>第1段階のパッキング</a:t>
          </a:r>
          <a:endParaRPr lang="en-US" sz="2000"/>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custT="1"/>
      <dgm:spPr/>
      <dgm:t>
        <a:bodyPr/>
        <a:lstStyle/>
        <a:p>
          <a:r>
            <a:rPr lang="en-US" sz="2800"/>
            <a:t>第2段階のパッキング</a:t>
          </a:r>
          <a:endParaRPr lang="en-US" sz="2000"/>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ctr"/>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ctr"/>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0CD01041-3341-924A-B906-F847CFEC61D5}">
      <dgm:prSet custT="1"/>
      <dgm:spPr/>
      <dgm:t>
        <a:bodyPr/>
        <a:lstStyle/>
        <a:p>
          <a:r>
            <a:rPr lang="en-US" sz="2800"/>
            <a:t>局所探索による改善</a:t>
          </a:r>
        </a:p>
      </dgm:t>
    </dgm:pt>
    <dgm:pt modelId="{CF2D66C7-23F2-E24F-82F1-314FDEED985E}" type="parTrans" cxnId="{96E9D20D-6A0E-DB4C-BF99-614822ECD6FB}">
      <dgm:prSet/>
      <dgm:spPr/>
      <dgm:t>
        <a:bodyPr/>
        <a:lstStyle/>
        <a:p>
          <a:endParaRPr lang="en-US"/>
        </a:p>
      </dgm:t>
    </dgm:pt>
    <dgm:pt modelId="{7C6D6128-C32A-EA49-ADB9-B436B215A7F5}" type="sibTrans" cxnId="{96E9D20D-6A0E-DB4C-BF99-614822ECD6FB}">
      <dgm:prSet/>
      <dgm:spPr/>
      <dgm:t>
        <a:bodyPr/>
        <a:lstStyle/>
        <a:p>
          <a:endParaRPr lang="en-US"/>
        </a:p>
      </dgm:t>
    </dgm:pt>
    <dgm:pt modelId="{66959300-DD9A-0D4B-BD1D-C5618A11CF66}">
      <dgm:prSet custT="1"/>
      <dgm:spPr/>
      <dgm:t>
        <a:bodyPr/>
        <a:lstStyle/>
        <a:p>
          <a:r>
            <a:rPr lang="en-US" sz="2400"/>
            <a:t>より多くの車を詰め込む為，簡単な局所探索を行う. </a:t>
          </a:r>
        </a:p>
      </dgm:t>
    </dgm:pt>
    <dgm:pt modelId="{856B0547-9B31-984B-AA9D-BCE211FE13A8}" type="parTrans" cxnId="{2914252F-D972-0D40-A198-0F458C69DF3F}">
      <dgm:prSet/>
      <dgm:spPr/>
      <dgm:t>
        <a:bodyPr/>
        <a:lstStyle/>
        <a:p>
          <a:endParaRPr lang="en-US"/>
        </a:p>
      </dgm:t>
    </dgm:pt>
    <dgm:pt modelId="{D270ADA4-19D5-9E44-B817-5674D272E9A7}" type="sibTrans" cxnId="{2914252F-D972-0D40-A198-0F458C69DF3F}">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FE99D0B9-A1B2-EB40-BABD-4765F3569D41}" type="pres">
      <dgm:prSet presAssocID="{0CD01041-3341-924A-B906-F847CFEC61D5}" presName="boxAndChildren" presStyleCnt="0"/>
      <dgm:spPr/>
    </dgm:pt>
    <dgm:pt modelId="{D9537221-A418-1E4B-A51F-320E2006DEBD}" type="pres">
      <dgm:prSet presAssocID="{0CD01041-3341-924A-B906-F847CFEC61D5}" presName="parentTextBox" presStyleLbl="node1" presStyleIdx="0" presStyleCnt="3"/>
      <dgm:spPr/>
    </dgm:pt>
    <dgm:pt modelId="{C8E82839-B47F-1048-B1B3-E5AE43E245CC}" type="pres">
      <dgm:prSet presAssocID="{0CD01041-3341-924A-B906-F847CFEC61D5}" presName="entireBox" presStyleLbl="node1" presStyleIdx="0" presStyleCnt="3"/>
      <dgm:spPr/>
    </dgm:pt>
    <dgm:pt modelId="{586F1CCE-105B-D941-BA86-398D6AE5ED47}" type="pres">
      <dgm:prSet presAssocID="{0CD01041-3341-924A-B906-F847CFEC61D5}" presName="descendantBox" presStyleCnt="0"/>
      <dgm:spPr/>
    </dgm:pt>
    <dgm:pt modelId="{AF9022F4-734E-174F-98B1-320BD32F6754}" type="pres">
      <dgm:prSet presAssocID="{66959300-DD9A-0D4B-BD1D-C5618A11CF66}" presName="childTextBox" presStyleLbl="fgAccFollowNode1" presStyleIdx="0" presStyleCnt="3">
        <dgm:presLayoutVars>
          <dgm:bulletEnabled val="1"/>
        </dgm:presLayoutVars>
      </dgm:prSet>
      <dgm:spPr/>
    </dgm:pt>
    <dgm:pt modelId="{BB248F5E-88BF-9B4B-A92F-5929069D0FBA}" type="pres">
      <dgm:prSet presAssocID="{432F81D3-CB8B-5E46-92FF-6A7458B8533F}" presName="sp" presStyleCnt="0"/>
      <dgm:spPr/>
    </dgm:pt>
    <dgm:pt modelId="{A802784F-4215-0048-B9E6-2EA7E9ADEA4B}" type="pres">
      <dgm:prSet presAssocID="{47294729-B47B-7F42-AD15-DE9CC8471C0A}" presName="arrowAndChildren" presStyleCnt="0"/>
      <dgm:spPr/>
    </dgm:pt>
    <dgm:pt modelId="{5776909C-C65E-6346-9777-C9E29E913327}" type="pres">
      <dgm:prSet presAssocID="{47294729-B47B-7F42-AD15-DE9CC8471C0A}" presName="parentTextArrow" presStyleLbl="node1" presStyleIdx="0" presStyleCnt="3"/>
      <dgm:spPr/>
    </dgm:pt>
    <dgm:pt modelId="{9C709714-9C69-0548-B5FD-E037F7340708}" type="pres">
      <dgm:prSet presAssocID="{47294729-B47B-7F42-AD15-DE9CC8471C0A}" presName="arrow" presStyleLbl="node1" presStyleIdx="1" presStyleCnt="3"/>
      <dgm:spPr/>
    </dgm:pt>
    <dgm:pt modelId="{EA0EBBA4-6C0A-3442-8D60-327E52387DCA}" type="pres">
      <dgm:prSet presAssocID="{47294729-B47B-7F42-AD15-DE9CC8471C0A}" presName="descendantArrow" presStyleCnt="0"/>
      <dgm:spPr/>
    </dgm:pt>
    <dgm:pt modelId="{0CC8171F-5621-F94F-BC35-BD9DA0272B00}" type="pres">
      <dgm:prSet presAssocID="{51DC1B37-4678-424A-8D80-5F831B42FF73}" presName="childTextArrow" presStyleLbl="fgAccFollowNode1" presStyleIdx="1" presStyleCnt="3">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1" presStyleCnt="3"/>
      <dgm:spPr/>
    </dgm:pt>
    <dgm:pt modelId="{99C1A075-B621-7843-9162-E01277DE43AA}" type="pres">
      <dgm:prSet presAssocID="{BC081EBE-72B8-BD4D-98D2-1FFDDC3015F2}" presName="arrow" presStyleLbl="node1" presStyleIdx="2" presStyleCnt="3"/>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2" presStyleCnt="3">
        <dgm:presLayoutVars>
          <dgm:bulletEnabled val="1"/>
        </dgm:presLayoutVars>
      </dgm:prSet>
      <dgm:spPr/>
    </dgm:pt>
  </dgm:ptLst>
  <dgm:cxnLst>
    <dgm:cxn modelId="{96E9D20D-6A0E-DB4C-BF99-614822ECD6FB}" srcId="{B68CC502-AA8E-A24D-95A3-F33799A34240}" destId="{0CD01041-3341-924A-B906-F847CFEC61D5}" srcOrd="2" destOrd="0" parTransId="{CF2D66C7-23F2-E24F-82F1-314FDEED985E}" sibTransId="{7C6D6128-C32A-EA49-ADB9-B436B215A7F5}"/>
    <dgm:cxn modelId="{24D5EA11-54CC-7743-9AC9-AA50E62B4287}" type="presOf" srcId="{66959300-DD9A-0D4B-BD1D-C5618A11CF66}" destId="{AF9022F4-734E-174F-98B1-320BD32F6754}"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2914252F-D972-0D40-A198-0F458C69DF3F}" srcId="{0CD01041-3341-924A-B906-F847CFEC61D5}" destId="{66959300-DD9A-0D4B-BD1D-C5618A11CF66}" srcOrd="0" destOrd="0" parTransId="{856B0547-9B31-984B-AA9D-BCE211FE13A8}" sibTransId="{D270ADA4-19D5-9E44-B817-5674D272E9A7}"/>
    <dgm:cxn modelId="{DB0B4F32-6D54-E24B-885D-9B958AD62070}" type="presOf" srcId="{47294729-B47B-7F42-AD15-DE9CC8471C0A}" destId="{9C709714-9C69-0548-B5FD-E037F7340708}" srcOrd="1"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37A13062-43CB-384A-89D0-007D5F1814A2}" type="presOf" srcId="{51DC1B37-4678-424A-8D80-5F831B42FF73}" destId="{0CC8171F-5621-F94F-BC35-BD9DA0272B00}" srcOrd="0" destOrd="0" presId="urn:microsoft.com/office/officeart/2005/8/layout/process4"/>
    <dgm:cxn modelId="{4DC02367-CDC0-9846-934F-DA47C5DCA562}" type="presOf" srcId="{BC081EBE-72B8-BD4D-98D2-1FFDDC3015F2}" destId="{2DF016FC-F6E6-A047-8DD7-0F0304EF5D5C}" srcOrd="0" destOrd="0" presId="urn:microsoft.com/office/officeart/2005/8/layout/process4"/>
    <dgm:cxn modelId="{2FF0FB7D-5D2B-9444-9450-57507B984133}" type="presOf" srcId="{0CD01041-3341-924A-B906-F847CFEC61D5}" destId="{D9537221-A418-1E4B-A51F-320E2006DEBD}" srcOrd="0" destOrd="0" presId="urn:microsoft.com/office/officeart/2005/8/layout/process4"/>
    <dgm:cxn modelId="{62A421B2-8C36-2443-A61D-113DD18609BA}" type="presOf" srcId="{47294729-B47B-7F42-AD15-DE9CC8471C0A}" destId="{5776909C-C65E-6346-9777-C9E29E913327}" srcOrd="0" destOrd="0" presId="urn:microsoft.com/office/officeart/2005/8/layout/process4"/>
    <dgm:cxn modelId="{0662B2D8-F442-0748-9C80-627EDCF55486}" type="presOf" srcId="{0CD01041-3341-924A-B906-F847CFEC61D5}" destId="{C8E82839-B47F-1048-B1B3-E5AE43E245CC}" srcOrd="1"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B4591349-B2BB-9F4E-AB2C-EA3174BF218B}" type="presParOf" srcId="{CF975039-E081-954D-9051-74E906CFF891}" destId="{FE99D0B9-A1B2-EB40-BABD-4765F3569D41}" srcOrd="0" destOrd="0" presId="urn:microsoft.com/office/officeart/2005/8/layout/process4"/>
    <dgm:cxn modelId="{61641E10-EC13-E34E-8DF3-B02E29D9DF1B}" type="presParOf" srcId="{FE99D0B9-A1B2-EB40-BABD-4765F3569D41}" destId="{D9537221-A418-1E4B-A51F-320E2006DEBD}" srcOrd="0" destOrd="0" presId="urn:microsoft.com/office/officeart/2005/8/layout/process4"/>
    <dgm:cxn modelId="{E48439F6-9E66-E246-A3D2-E8A85673827A}" type="presParOf" srcId="{FE99D0B9-A1B2-EB40-BABD-4765F3569D41}" destId="{C8E82839-B47F-1048-B1B3-E5AE43E245CC}" srcOrd="1" destOrd="0" presId="urn:microsoft.com/office/officeart/2005/8/layout/process4"/>
    <dgm:cxn modelId="{21F6BE63-FC48-A64F-A36D-EC4DF4D91807}" type="presParOf" srcId="{FE99D0B9-A1B2-EB40-BABD-4765F3569D41}" destId="{586F1CCE-105B-D941-BA86-398D6AE5ED47}" srcOrd="2" destOrd="0" presId="urn:microsoft.com/office/officeart/2005/8/layout/process4"/>
    <dgm:cxn modelId="{01166A8A-8D72-F444-8598-0573B034A7D0}" type="presParOf" srcId="{586F1CCE-105B-D941-BA86-398D6AE5ED47}" destId="{AF9022F4-734E-174F-98B1-320BD32F6754}" srcOrd="0" destOrd="0" presId="urn:microsoft.com/office/officeart/2005/8/layout/process4"/>
    <dgm:cxn modelId="{1ECCED99-FCF2-1F41-8E7F-37F3700537DF}" type="presParOf" srcId="{CF975039-E081-954D-9051-74E906CFF891}" destId="{BB248F5E-88BF-9B4B-A92F-5929069D0FBA}" srcOrd="1" destOrd="0" presId="urn:microsoft.com/office/officeart/2005/8/layout/process4"/>
    <dgm:cxn modelId="{9E063DBD-A410-7C42-B472-15E8B2F56350}" type="presParOf" srcId="{CF975039-E081-954D-9051-74E906CFF891}" destId="{A802784F-4215-0048-B9E6-2EA7E9ADEA4B}" srcOrd="2" destOrd="0" presId="urn:microsoft.com/office/officeart/2005/8/layout/process4"/>
    <dgm:cxn modelId="{9F723ABD-157D-244E-8DF9-B1C20ADF05B8}" type="presParOf" srcId="{A802784F-4215-0048-B9E6-2EA7E9ADEA4B}" destId="{5776909C-C65E-6346-9777-C9E29E913327}" srcOrd="0" destOrd="0" presId="urn:microsoft.com/office/officeart/2005/8/layout/process4"/>
    <dgm:cxn modelId="{49345955-A6C5-E24A-B5E4-3D6D48C1845B}" type="presParOf" srcId="{A802784F-4215-0048-B9E6-2EA7E9ADEA4B}" destId="{9C709714-9C69-0548-B5FD-E037F7340708}" srcOrd="1" destOrd="0" presId="urn:microsoft.com/office/officeart/2005/8/layout/process4"/>
    <dgm:cxn modelId="{1B32F185-8764-E540-9E0D-A46DCBE84B0B}" type="presParOf" srcId="{A802784F-4215-0048-B9E6-2EA7E9ADEA4B}" destId="{EA0EBBA4-6C0A-3442-8D60-327E52387DCA}" srcOrd="2" destOrd="0" presId="urn:microsoft.com/office/officeart/2005/8/layout/process4"/>
    <dgm:cxn modelId="{72E27640-67B5-9D44-ABFD-F994377FF455}" type="presParOf" srcId="{EA0EBBA4-6C0A-3442-8D60-327E52387DCA}" destId="{0CC8171F-5621-F94F-BC35-BD9DA0272B00}" srcOrd="0" destOrd="0" presId="urn:microsoft.com/office/officeart/2005/8/layout/process4"/>
    <dgm:cxn modelId="{DDCCF276-A6EF-8544-86AA-0053343F62D5}" type="presParOf" srcId="{CF975039-E081-954D-9051-74E906CFF891}" destId="{FB560816-EBEC-2145-850F-6EB191F7BDE7}" srcOrd="3" destOrd="0" presId="urn:microsoft.com/office/officeart/2005/8/layout/process4"/>
    <dgm:cxn modelId="{7057A78F-658B-0841-8E0C-2965FAF444D1}" type="presParOf" srcId="{CF975039-E081-954D-9051-74E906CFF891}" destId="{BB63ACC6-CA0F-C047-B242-A8E24337A7EF}" srcOrd="4"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DE-1D6F-A448-B40A-CBBAA74EE8D8}">
      <dsp:nvSpPr>
        <dsp:cNvPr id="0" name=""/>
        <dsp:cNvSpPr/>
      </dsp:nvSpPr>
      <dsp:spPr>
        <a:xfrm>
          <a:off x="0" y="11821"/>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1．席割作業: ざっくりと船内のどの領域に何台詰めるかを決定</a:t>
          </a:r>
        </a:p>
      </dsp:txBody>
      <dsp:txXfrm>
        <a:off x="36553" y="48374"/>
        <a:ext cx="9502113" cy="675694"/>
      </dsp:txXfrm>
    </dsp:sp>
    <dsp:sp modelId="{BD7C6C15-B95E-9D4D-8F4B-7F4285656084}">
      <dsp:nvSpPr>
        <dsp:cNvPr id="0" name=""/>
        <dsp:cNvSpPr/>
      </dsp:nvSpPr>
      <dsp:spPr>
        <a:xfrm>
          <a:off x="0" y="760622"/>
          <a:ext cx="957521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船体バランス</a:t>
          </a:r>
        </a:p>
        <a:p>
          <a:pPr marL="228600" lvl="1" indent="-228600" algn="l" defTabSz="1066800">
            <a:lnSpc>
              <a:spcPct val="90000"/>
            </a:lnSpc>
            <a:spcBef>
              <a:spcPct val="0"/>
            </a:spcBef>
            <a:spcAft>
              <a:spcPct val="20000"/>
            </a:spcAft>
            <a:buChar char="•"/>
          </a:pPr>
          <a:r>
            <a:rPr lang="en-US" sz="2400" kern="1200"/>
            <a:t>積み下ろしのしやすさ</a:t>
          </a:r>
        </a:p>
        <a:p>
          <a:pPr marL="228600" lvl="1" indent="-228600" algn="l" defTabSz="1066800">
            <a:lnSpc>
              <a:spcPct val="90000"/>
            </a:lnSpc>
            <a:spcBef>
              <a:spcPct val="0"/>
            </a:spcBef>
            <a:spcAft>
              <a:spcPct val="20000"/>
            </a:spcAft>
            <a:buChar char="•"/>
          </a:pPr>
          <a:r>
            <a:rPr lang="en-US" sz="2400" kern="1200"/>
            <a:t>許容充填率</a:t>
          </a:r>
        </a:p>
      </dsp:txBody>
      <dsp:txXfrm>
        <a:off x="0" y="760622"/>
        <a:ext cx="9575219" cy="1304100"/>
      </dsp:txXfrm>
    </dsp:sp>
    <dsp:sp modelId="{5BA53D48-C4C4-0347-B48D-77E6EF002CBC}">
      <dsp:nvSpPr>
        <dsp:cNvPr id="0" name=""/>
        <dsp:cNvSpPr/>
      </dsp:nvSpPr>
      <dsp:spPr>
        <a:xfrm>
          <a:off x="0" y="2064722"/>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2．シミュレーション作業: 車一台一台の詳細な配置場所決定</a:t>
          </a:r>
        </a:p>
      </dsp:txBody>
      <dsp:txXfrm>
        <a:off x="36553" y="2101275"/>
        <a:ext cx="9502113" cy="675694"/>
      </dsp:txXfrm>
    </dsp:sp>
    <dsp:sp modelId="{2944DA28-0913-CD43-B0B7-737F9F25851A}">
      <dsp:nvSpPr>
        <dsp:cNvPr id="0" name=""/>
        <dsp:cNvSpPr/>
      </dsp:nvSpPr>
      <dsp:spPr>
        <a:xfrm>
          <a:off x="0" y="2813522"/>
          <a:ext cx="957521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駐車可能性</a:t>
          </a:r>
        </a:p>
        <a:p>
          <a:pPr marL="228600" lvl="1" indent="-228600" algn="l" defTabSz="1066800">
            <a:lnSpc>
              <a:spcPct val="90000"/>
            </a:lnSpc>
            <a:spcBef>
              <a:spcPct val="0"/>
            </a:spcBef>
            <a:spcAft>
              <a:spcPct val="20000"/>
            </a:spcAft>
            <a:buChar char="•"/>
          </a:pPr>
          <a:r>
            <a:rPr lang="en-US" sz="2400" kern="1200"/>
            <a:t>各港での搬入搬出経路</a:t>
          </a:r>
        </a:p>
      </dsp:txBody>
      <dsp:txXfrm>
        <a:off x="0" y="2813522"/>
        <a:ext cx="957521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82839-B47F-1048-B1B3-E5AE43E245CC}">
      <dsp:nvSpPr>
        <dsp:cNvPr id="0" name=""/>
        <dsp:cNvSpPr/>
      </dsp:nvSpPr>
      <dsp:spPr>
        <a:xfrm>
          <a:off x="0" y="3435793"/>
          <a:ext cx="10515600" cy="112770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局所探索による改善</a:t>
          </a:r>
        </a:p>
      </dsp:txBody>
      <dsp:txXfrm>
        <a:off x="0" y="3435793"/>
        <a:ext cx="10515600" cy="608960"/>
      </dsp:txXfrm>
    </dsp:sp>
    <dsp:sp modelId="{AF9022F4-734E-174F-98B1-320BD32F6754}">
      <dsp:nvSpPr>
        <dsp:cNvPr id="0" name=""/>
        <dsp:cNvSpPr/>
      </dsp:nvSpPr>
      <dsp:spPr>
        <a:xfrm>
          <a:off x="0" y="4022199"/>
          <a:ext cx="10515600" cy="518743"/>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より多くの車を詰め込む為，簡単な局所探索を行う. </a:t>
          </a:r>
        </a:p>
      </dsp:txBody>
      <dsp:txXfrm>
        <a:off x="0" y="4022199"/>
        <a:ext cx="10515600" cy="518743"/>
      </dsp:txXfrm>
    </dsp:sp>
    <dsp:sp modelId="{9C709714-9C69-0548-B5FD-E037F7340708}">
      <dsp:nvSpPr>
        <dsp:cNvPr id="0" name=""/>
        <dsp:cNvSpPr/>
      </dsp:nvSpPr>
      <dsp:spPr>
        <a:xfrm rot="10800000">
          <a:off x="0" y="1718299"/>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第2段階のパッキング</a:t>
          </a:r>
          <a:endParaRPr lang="en-US" sz="2000" kern="1200"/>
        </a:p>
      </dsp:txBody>
      <dsp:txXfrm rot="-10800000">
        <a:off x="0" y="1718299"/>
        <a:ext cx="10515600" cy="608777"/>
      </dsp:txXfrm>
    </dsp:sp>
    <dsp:sp modelId="{0CC8171F-5621-F94F-BC35-BD9DA0272B00}">
      <dsp:nvSpPr>
        <dsp:cNvPr id="0" name=""/>
        <dsp:cNvSpPr/>
      </dsp:nvSpPr>
      <dsp:spPr>
        <a:xfrm>
          <a:off x="0" y="2327077"/>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2327077"/>
        <a:ext cx="10515600" cy="518588"/>
      </dsp:txXfrm>
    </dsp:sp>
    <dsp:sp modelId="{99C1A075-B621-7843-9162-E01277DE43AA}">
      <dsp:nvSpPr>
        <dsp:cNvPr id="0" name=""/>
        <dsp:cNvSpPr/>
      </dsp:nvSpPr>
      <dsp:spPr>
        <a:xfrm rot="10800000">
          <a:off x="0" y="806"/>
          <a:ext cx="10515600" cy="1734408"/>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第1段階のパッキング</a:t>
          </a:r>
          <a:endParaRPr lang="en-US" sz="2000" kern="1200"/>
        </a:p>
      </dsp:txBody>
      <dsp:txXfrm rot="-10800000">
        <a:off x="0" y="806"/>
        <a:ext cx="10515600" cy="608777"/>
      </dsp:txXfrm>
    </dsp:sp>
    <dsp:sp modelId="{22912AD0-C873-504D-8FA2-33C6F6E68DEC}">
      <dsp:nvSpPr>
        <dsp:cNvPr id="0" name=""/>
        <dsp:cNvSpPr/>
      </dsp:nvSpPr>
      <dsp:spPr>
        <a:xfrm>
          <a:off x="0" y="609584"/>
          <a:ext cx="10515600" cy="518588"/>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609584"/>
        <a:ext cx="10515600" cy="5185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2022/02/06</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7</a:t>
            </a:fld>
            <a:endParaRPr lang="en-JP"/>
          </a:p>
        </p:txBody>
      </p:sp>
    </p:spTree>
    <p:extLst>
      <p:ext uri="{BB962C8B-B14F-4D97-AF65-F5344CB8AC3E}">
        <p14:creationId xmlns:p14="http://schemas.microsoft.com/office/powerpoint/2010/main" val="687799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14</a:t>
            </a:fld>
            <a:endParaRPr lang="en-JP"/>
          </a:p>
        </p:txBody>
      </p:sp>
    </p:spTree>
    <p:extLst>
      <p:ext uri="{BB962C8B-B14F-4D97-AF65-F5344CB8AC3E}">
        <p14:creationId xmlns:p14="http://schemas.microsoft.com/office/powerpoint/2010/main" val="1186508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15</a:t>
            </a:fld>
            <a:endParaRPr lang="en-JP"/>
          </a:p>
        </p:txBody>
      </p:sp>
    </p:spTree>
    <p:extLst>
      <p:ext uri="{BB962C8B-B14F-4D97-AF65-F5344CB8AC3E}">
        <p14:creationId xmlns:p14="http://schemas.microsoft.com/office/powerpoint/2010/main" val="97090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17</a:t>
            </a:fld>
            <a:endParaRPr lang="en-JP"/>
          </a:p>
        </p:txBody>
      </p:sp>
    </p:spTree>
    <p:extLst>
      <p:ext uri="{BB962C8B-B14F-4D97-AF65-F5344CB8AC3E}">
        <p14:creationId xmlns:p14="http://schemas.microsoft.com/office/powerpoint/2010/main" val="298152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2022/02/06</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2022/02/06</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2022/02/06</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2022/02/06</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2022/02/06</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2022/02/06</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2022/02/06</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2022/02/06</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2022/02/06</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2022/02/06</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2022/02/06</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2022/02/06</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pPr>
              <a:lnSpc>
                <a:spcPct val="100000"/>
              </a:lnSpc>
            </a:pPr>
            <a:r>
              <a:rPr lang="en-JP" sz="4400"/>
              <a:t>自動車運搬船における貨物積載プランニングの車両配置問題に対する構築型解法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 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25F7-EC35-B045-8AB1-8947D3C5CCE0}"/>
              </a:ext>
            </a:extLst>
          </p:cNvPr>
          <p:cNvSpPr>
            <a:spLocks noGrp="1"/>
          </p:cNvSpPr>
          <p:nvPr>
            <p:ph type="title"/>
          </p:nvPr>
        </p:nvSpPr>
        <p:spPr>
          <a:xfrm>
            <a:off x="838200" y="365125"/>
            <a:ext cx="10515600" cy="890469"/>
          </a:xfrm>
        </p:spPr>
        <p:txBody>
          <a:bodyPr/>
          <a:lstStyle/>
          <a:p>
            <a:r>
              <a:rPr lang="en-JP"/>
              <a:t>単純な長方形詰込み問題での問題点1</a:t>
            </a:r>
          </a:p>
        </p:txBody>
      </p:sp>
      <p:sp>
        <p:nvSpPr>
          <p:cNvPr id="3" name="Content Placeholder 2">
            <a:extLst>
              <a:ext uri="{FF2B5EF4-FFF2-40B4-BE49-F238E27FC236}">
                <a16:creationId xmlns:a16="http://schemas.microsoft.com/office/drawing/2014/main" id="{D9553706-2CC8-B542-A56D-5638DAEE2172}"/>
              </a:ext>
            </a:extLst>
          </p:cNvPr>
          <p:cNvSpPr>
            <a:spLocks noGrp="1"/>
          </p:cNvSpPr>
          <p:nvPr>
            <p:ph idx="1"/>
          </p:nvPr>
        </p:nvSpPr>
        <p:spPr>
          <a:xfrm>
            <a:off x="838199" y="1473958"/>
            <a:ext cx="6968320" cy="2593075"/>
          </a:xfrm>
        </p:spPr>
        <p:txBody>
          <a:bodyPr>
            <a:normAutofit/>
          </a:bodyPr>
          <a:lstStyle/>
          <a:p>
            <a:pPr marL="0" indent="0">
              <a:lnSpc>
                <a:spcPct val="100000"/>
              </a:lnSpc>
              <a:buNone/>
            </a:pPr>
            <a:r>
              <a:rPr lang="en-JP"/>
              <a:t>ex. 航路: LP1, LP2, LP3, DP1, DP2, DP3</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p:txBody>
      </p:sp>
      <p:sp>
        <p:nvSpPr>
          <p:cNvPr id="4" name="Slide Number Placeholder 3">
            <a:extLst>
              <a:ext uri="{FF2B5EF4-FFF2-40B4-BE49-F238E27FC236}">
                <a16:creationId xmlns:a16="http://schemas.microsoft.com/office/drawing/2014/main" id="{D3A962A5-5085-974B-A91B-BEE0E24BC417}"/>
              </a:ext>
            </a:extLst>
          </p:cNvPr>
          <p:cNvSpPr>
            <a:spLocks noGrp="1"/>
          </p:cNvSpPr>
          <p:nvPr>
            <p:ph type="sldNum" sz="quarter" idx="12"/>
          </p:nvPr>
        </p:nvSpPr>
        <p:spPr/>
        <p:txBody>
          <a:bodyPr/>
          <a:lstStyle/>
          <a:p>
            <a:fld id="{CCF3E294-EB10-834B-8B5B-5C78A6A1F52A}" type="slidenum">
              <a:rPr lang="en-JP"/>
              <a:t>10</a:t>
            </a:fld>
            <a:endParaRPr lang="en-JP"/>
          </a:p>
        </p:txBody>
      </p:sp>
      <p:sp>
        <p:nvSpPr>
          <p:cNvPr id="6" name="TextBox 5">
            <a:extLst>
              <a:ext uri="{FF2B5EF4-FFF2-40B4-BE49-F238E27FC236}">
                <a16:creationId xmlns:a16="http://schemas.microsoft.com/office/drawing/2014/main" id="{15D1BE5E-D480-C940-8263-72A0898F6B48}"/>
              </a:ext>
            </a:extLst>
          </p:cNvPr>
          <p:cNvSpPr txBox="1"/>
          <p:nvPr/>
        </p:nvSpPr>
        <p:spPr>
          <a:xfrm>
            <a:off x="1091820" y="4314167"/>
            <a:ext cx="6968320" cy="2092881"/>
          </a:xfrm>
          <a:prstGeom prst="rect">
            <a:avLst/>
          </a:prstGeom>
          <a:noFill/>
        </p:spPr>
        <p:txBody>
          <a:bodyPr wrap="square" rtlCol="0">
            <a:spAutoFit/>
          </a:bodyPr>
          <a:lstStyle/>
          <a:p>
            <a:r>
              <a:rPr lang="en-JP" sz="2600"/>
              <a:t>基本的に先に積む車を奥に乗せたい．</a:t>
            </a:r>
          </a:p>
          <a:p>
            <a:r>
              <a:rPr lang="en-JP" sz="2600"/>
              <a:t>→右図のように詰め込む．</a:t>
            </a:r>
          </a:p>
          <a:p>
            <a:endParaRPr lang="en-JP" sz="2600"/>
          </a:p>
          <a:p>
            <a:r>
              <a:rPr lang="en-JP" sz="2600"/>
              <a:t>しかし，DP1の瞬間を考えると，</a:t>
            </a:r>
          </a:p>
          <a:p>
            <a:r>
              <a:rPr lang="en-JP" sz="2600"/>
              <a:t>グループBを取り出したいがCが邪魔になる．</a:t>
            </a:r>
          </a:p>
        </p:txBody>
      </p:sp>
      <p:sp>
        <p:nvSpPr>
          <p:cNvPr id="7" name="Rectangle 6">
            <a:extLst>
              <a:ext uri="{FF2B5EF4-FFF2-40B4-BE49-F238E27FC236}">
                <a16:creationId xmlns:a16="http://schemas.microsoft.com/office/drawing/2014/main" id="{2A6D4CF7-653F-9348-B648-A3CFEB8741B6}"/>
              </a:ext>
            </a:extLst>
          </p:cNvPr>
          <p:cNvSpPr/>
          <p:nvPr/>
        </p:nvSpPr>
        <p:spPr>
          <a:xfrm>
            <a:off x="8269406" y="2524834"/>
            <a:ext cx="2279177" cy="34205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Rectangle 7">
            <a:extLst>
              <a:ext uri="{FF2B5EF4-FFF2-40B4-BE49-F238E27FC236}">
                <a16:creationId xmlns:a16="http://schemas.microsoft.com/office/drawing/2014/main" id="{B2CE1ED1-3691-F345-99EB-738D9439440F}"/>
              </a:ext>
            </a:extLst>
          </p:cNvPr>
          <p:cNvSpPr/>
          <p:nvPr/>
        </p:nvSpPr>
        <p:spPr>
          <a:xfrm>
            <a:off x="8356411" y="4861860"/>
            <a:ext cx="2131325" cy="10406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9" name="Rectangle 8">
            <a:extLst>
              <a:ext uri="{FF2B5EF4-FFF2-40B4-BE49-F238E27FC236}">
                <a16:creationId xmlns:a16="http://schemas.microsoft.com/office/drawing/2014/main" id="{A4334B42-90EE-F748-800C-9415F742D2AB}"/>
              </a:ext>
            </a:extLst>
          </p:cNvPr>
          <p:cNvSpPr/>
          <p:nvPr/>
        </p:nvSpPr>
        <p:spPr>
          <a:xfrm>
            <a:off x="8343330" y="4067033"/>
            <a:ext cx="2131325" cy="6995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10" name="Rectangle 9">
            <a:extLst>
              <a:ext uri="{FF2B5EF4-FFF2-40B4-BE49-F238E27FC236}">
                <a16:creationId xmlns:a16="http://schemas.microsoft.com/office/drawing/2014/main" id="{97E93A40-6838-6040-81A0-3F70E9B38BB1}"/>
              </a:ext>
            </a:extLst>
          </p:cNvPr>
          <p:cNvSpPr/>
          <p:nvPr/>
        </p:nvSpPr>
        <p:spPr>
          <a:xfrm>
            <a:off x="8343331" y="2632427"/>
            <a:ext cx="2131325" cy="13392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12" name="Rectangle 11">
            <a:extLst>
              <a:ext uri="{FF2B5EF4-FFF2-40B4-BE49-F238E27FC236}">
                <a16:creationId xmlns:a16="http://schemas.microsoft.com/office/drawing/2014/main" id="{E936242F-4A36-914C-A124-11C8F30FD811}"/>
              </a:ext>
            </a:extLst>
          </p:cNvPr>
          <p:cNvSpPr/>
          <p:nvPr/>
        </p:nvSpPr>
        <p:spPr>
          <a:xfrm>
            <a:off x="8979087" y="2007016"/>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381140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E5EC5-F8ED-3144-BBDF-D6F0F503C8D1}"/>
              </a:ext>
            </a:extLst>
          </p:cNvPr>
          <p:cNvSpPr>
            <a:spLocks noGrp="1"/>
          </p:cNvSpPr>
          <p:nvPr>
            <p:ph idx="1"/>
          </p:nvPr>
        </p:nvSpPr>
        <p:spPr>
          <a:xfrm>
            <a:off x="838200" y="2460605"/>
            <a:ext cx="5257800" cy="3774957"/>
          </a:xfrm>
        </p:spPr>
        <p:txBody>
          <a:bodyPr/>
          <a:lstStyle/>
          <a:p>
            <a:pPr marL="0" indent="0">
              <a:lnSpc>
                <a:spcPct val="100000"/>
              </a:lnSpc>
              <a:buNone/>
            </a:pPr>
            <a:r>
              <a:rPr lang="en-JP"/>
              <a:t>物理的に駐車不可能な例</a:t>
            </a:r>
          </a:p>
          <a:p>
            <a:pPr marL="0" indent="0">
              <a:lnSpc>
                <a:spcPct val="100000"/>
              </a:lnSpc>
              <a:buNone/>
            </a:pPr>
            <a:endParaRPr lang="en-JP"/>
          </a:p>
          <a:p>
            <a:pPr marL="0" indent="0">
              <a:lnSpc>
                <a:spcPct val="100000"/>
              </a:lnSpc>
              <a:buNone/>
            </a:pPr>
            <a:r>
              <a:rPr lang="en-JP"/>
              <a:t>右図では，前方の障害物が邪魔で駐車できない.</a:t>
            </a:r>
          </a:p>
        </p:txBody>
      </p:sp>
      <p:sp>
        <p:nvSpPr>
          <p:cNvPr id="4" name="Slide Number Placeholder 3">
            <a:extLst>
              <a:ext uri="{FF2B5EF4-FFF2-40B4-BE49-F238E27FC236}">
                <a16:creationId xmlns:a16="http://schemas.microsoft.com/office/drawing/2014/main" id="{CCE687B1-F56A-4145-9A38-E9241BE4B1DC}"/>
              </a:ext>
            </a:extLst>
          </p:cNvPr>
          <p:cNvSpPr>
            <a:spLocks noGrp="1"/>
          </p:cNvSpPr>
          <p:nvPr>
            <p:ph type="sldNum" sz="quarter" idx="12"/>
          </p:nvPr>
        </p:nvSpPr>
        <p:spPr/>
        <p:txBody>
          <a:bodyPr/>
          <a:lstStyle/>
          <a:p>
            <a:fld id="{CCF3E294-EB10-834B-8B5B-5C78A6A1F52A}" type="slidenum">
              <a:rPr lang="en-JP"/>
              <a:t>11</a:t>
            </a:fld>
            <a:endParaRPr lang="en-JP"/>
          </a:p>
        </p:txBody>
      </p:sp>
      <p:sp>
        <p:nvSpPr>
          <p:cNvPr id="5" name="Title 1">
            <a:extLst>
              <a:ext uri="{FF2B5EF4-FFF2-40B4-BE49-F238E27FC236}">
                <a16:creationId xmlns:a16="http://schemas.microsoft.com/office/drawing/2014/main" id="{3617EEB8-9E4F-B845-B8EB-B45434C18F5B}"/>
              </a:ext>
            </a:extLst>
          </p:cNvPr>
          <p:cNvSpPr txBox="1">
            <a:spLocks/>
          </p:cNvSpPr>
          <p:nvPr/>
        </p:nvSpPr>
        <p:spPr>
          <a:xfrm>
            <a:off x="838200" y="365125"/>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a:t>単純な長方形詰込み問題での問題点2</a:t>
            </a:r>
          </a:p>
        </p:txBody>
      </p:sp>
      <p:sp>
        <p:nvSpPr>
          <p:cNvPr id="7" name="Rectangle 6">
            <a:extLst>
              <a:ext uri="{FF2B5EF4-FFF2-40B4-BE49-F238E27FC236}">
                <a16:creationId xmlns:a16="http://schemas.microsoft.com/office/drawing/2014/main" id="{CBEF9A8D-3CF5-6044-BFCD-C9AD67800FC8}"/>
              </a:ext>
            </a:extLst>
          </p:cNvPr>
          <p:cNvSpPr/>
          <p:nvPr/>
        </p:nvSpPr>
        <p:spPr>
          <a:xfrm>
            <a:off x="6222568" y="2789794"/>
            <a:ext cx="2387243" cy="34289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8" name="L-Shape 7">
            <a:extLst>
              <a:ext uri="{FF2B5EF4-FFF2-40B4-BE49-F238E27FC236}">
                <a16:creationId xmlns:a16="http://schemas.microsoft.com/office/drawing/2014/main" id="{4D5798A0-6CAC-2E42-9B46-27AB3CADD0BE}"/>
              </a:ext>
            </a:extLst>
          </p:cNvPr>
          <p:cNvSpPr/>
          <p:nvPr/>
        </p:nvSpPr>
        <p:spPr>
          <a:xfrm>
            <a:off x="6222568" y="4252613"/>
            <a:ext cx="2388032" cy="1956497"/>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le 8">
            <a:extLst>
              <a:ext uri="{FF2B5EF4-FFF2-40B4-BE49-F238E27FC236}">
                <a16:creationId xmlns:a16="http://schemas.microsoft.com/office/drawing/2014/main" id="{6CCB7A49-43D1-0A4A-8168-74F8DFE3D7BE}"/>
              </a:ext>
            </a:extLst>
          </p:cNvPr>
          <p:cNvSpPr/>
          <p:nvPr/>
        </p:nvSpPr>
        <p:spPr>
          <a:xfrm>
            <a:off x="7985748" y="4236857"/>
            <a:ext cx="560625" cy="864950"/>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8AC333C9-A716-CB43-BDF4-FECF99B15D31}"/>
              </a:ext>
            </a:extLst>
          </p:cNvPr>
          <p:cNvSpPr/>
          <p:nvPr/>
        </p:nvSpPr>
        <p:spPr>
          <a:xfrm>
            <a:off x="8266061" y="3776621"/>
            <a:ext cx="343750" cy="3383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CEF96A74-67C4-2745-88F7-2FF1394CC5CC}"/>
              </a:ext>
            </a:extLst>
          </p:cNvPr>
          <p:cNvSpPr/>
          <p:nvPr/>
        </p:nvSpPr>
        <p:spPr>
          <a:xfrm>
            <a:off x="9557743" y="4348084"/>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496E07E8-159F-DE46-B55E-A1AF452099E6}"/>
              </a:ext>
            </a:extLst>
          </p:cNvPr>
          <p:cNvSpPr/>
          <p:nvPr/>
        </p:nvSpPr>
        <p:spPr>
          <a:xfrm>
            <a:off x="9566908" y="3752062"/>
            <a:ext cx="300942" cy="312516"/>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4" name="Rectangle 13">
            <a:extLst>
              <a:ext uri="{FF2B5EF4-FFF2-40B4-BE49-F238E27FC236}">
                <a16:creationId xmlns:a16="http://schemas.microsoft.com/office/drawing/2014/main" id="{F917FB0B-F785-2C41-A086-B4C7513BFC97}"/>
              </a:ext>
            </a:extLst>
          </p:cNvPr>
          <p:cNvSpPr/>
          <p:nvPr/>
        </p:nvSpPr>
        <p:spPr>
          <a:xfrm>
            <a:off x="9557743" y="3156040"/>
            <a:ext cx="300942" cy="312516"/>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1E74EEFF-25CB-8A4E-8659-D9C32855DE8F}"/>
              </a:ext>
            </a:extLst>
          </p:cNvPr>
          <p:cNvSpPr txBox="1"/>
          <p:nvPr/>
        </p:nvSpPr>
        <p:spPr>
          <a:xfrm>
            <a:off x="10169834" y="3127632"/>
            <a:ext cx="1569660" cy="369332"/>
          </a:xfrm>
          <a:prstGeom prst="rect">
            <a:avLst/>
          </a:prstGeom>
          <a:noFill/>
        </p:spPr>
        <p:txBody>
          <a:bodyPr wrap="none" rtlCol="0">
            <a:spAutoFit/>
          </a:bodyPr>
          <a:lstStyle/>
          <a:p>
            <a:r>
              <a:rPr lang="en-JP"/>
              <a:t>配置済みの車</a:t>
            </a:r>
          </a:p>
        </p:txBody>
      </p:sp>
      <p:sp>
        <p:nvSpPr>
          <p:cNvPr id="16" name="TextBox 15">
            <a:extLst>
              <a:ext uri="{FF2B5EF4-FFF2-40B4-BE49-F238E27FC236}">
                <a16:creationId xmlns:a16="http://schemas.microsoft.com/office/drawing/2014/main" id="{CD99D024-21E9-DC41-AF7A-70931ADA1AA7}"/>
              </a:ext>
            </a:extLst>
          </p:cNvPr>
          <p:cNvSpPr txBox="1"/>
          <p:nvPr/>
        </p:nvSpPr>
        <p:spPr>
          <a:xfrm>
            <a:off x="10169834" y="3732672"/>
            <a:ext cx="1338828" cy="369332"/>
          </a:xfrm>
          <a:prstGeom prst="rect">
            <a:avLst/>
          </a:prstGeom>
          <a:noFill/>
        </p:spPr>
        <p:txBody>
          <a:bodyPr wrap="none" rtlCol="0">
            <a:spAutoFit/>
          </a:bodyPr>
          <a:lstStyle/>
          <a:p>
            <a:r>
              <a:rPr lang="en-JP"/>
              <a:t>配置する車</a:t>
            </a:r>
          </a:p>
        </p:txBody>
      </p:sp>
      <p:sp>
        <p:nvSpPr>
          <p:cNvPr id="17" name="TextBox 16">
            <a:extLst>
              <a:ext uri="{FF2B5EF4-FFF2-40B4-BE49-F238E27FC236}">
                <a16:creationId xmlns:a16="http://schemas.microsoft.com/office/drawing/2014/main" id="{2495AD2A-1469-DA44-8ED9-231ADD43E2E6}"/>
              </a:ext>
            </a:extLst>
          </p:cNvPr>
          <p:cNvSpPr txBox="1"/>
          <p:nvPr/>
        </p:nvSpPr>
        <p:spPr>
          <a:xfrm>
            <a:off x="10160675" y="4337712"/>
            <a:ext cx="2031325" cy="369332"/>
          </a:xfrm>
          <a:prstGeom prst="rect">
            <a:avLst/>
          </a:prstGeom>
          <a:noFill/>
        </p:spPr>
        <p:txBody>
          <a:bodyPr wrap="none" rtlCol="0">
            <a:spAutoFit/>
          </a:bodyPr>
          <a:lstStyle/>
          <a:p>
            <a:r>
              <a:rPr lang="en-JP"/>
              <a:t>障害物（柱など）</a:t>
            </a:r>
          </a:p>
        </p:txBody>
      </p:sp>
      <p:sp>
        <p:nvSpPr>
          <p:cNvPr id="19" name="Rectangle 18">
            <a:extLst>
              <a:ext uri="{FF2B5EF4-FFF2-40B4-BE49-F238E27FC236}">
                <a16:creationId xmlns:a16="http://schemas.microsoft.com/office/drawing/2014/main" id="{9B83C3FF-308A-3749-A590-C1053EC84904}"/>
              </a:ext>
            </a:extLst>
          </p:cNvPr>
          <p:cNvSpPr/>
          <p:nvPr/>
        </p:nvSpPr>
        <p:spPr>
          <a:xfrm>
            <a:off x="6986284" y="2291380"/>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1" name="Elbow Connector 20">
            <a:extLst>
              <a:ext uri="{FF2B5EF4-FFF2-40B4-BE49-F238E27FC236}">
                <a16:creationId xmlns:a16="http://schemas.microsoft.com/office/drawing/2014/main" id="{DB7308A4-F894-7840-A78E-23567EDD35B9}"/>
              </a:ext>
            </a:extLst>
          </p:cNvPr>
          <p:cNvCxnSpPr>
            <a:cxnSpLocks/>
          </p:cNvCxnSpPr>
          <p:nvPr/>
        </p:nvCxnSpPr>
        <p:spPr>
          <a:xfrm rot="16200000" flipH="1">
            <a:off x="7257106" y="3050859"/>
            <a:ext cx="1062077" cy="746432"/>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09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b="1"/>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12</a:t>
            </a:fld>
            <a:endParaRPr lang="en-JP"/>
          </a:p>
        </p:txBody>
      </p:sp>
    </p:spTree>
    <p:extLst>
      <p:ext uri="{BB962C8B-B14F-4D97-AF65-F5344CB8AC3E}">
        <p14:creationId xmlns:p14="http://schemas.microsoft.com/office/powerpoint/2010/main" val="1625653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a:xfrm>
            <a:off x="838200" y="199531"/>
            <a:ext cx="10515600" cy="1325563"/>
          </a:xfrm>
        </p:spPr>
        <p:txBody>
          <a:bodyPr>
            <a:normAutofit/>
          </a:bodyPr>
          <a:lstStyle/>
          <a:p>
            <a:r>
              <a:rPr lang="en-JP" sz="4000"/>
              <a:t>提案手法の概要</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1392241646"/>
              </p:ext>
            </p:extLst>
          </p:nvPr>
        </p:nvGraphicFramePr>
        <p:xfrm>
          <a:off x="912952" y="1649461"/>
          <a:ext cx="10515600" cy="4564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13</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745066" y="1231895"/>
                <a:ext cx="3310466" cy="5314378"/>
              </a:xfrm>
              <a:ln w="31750">
                <a:solidFill>
                  <a:schemeClr val="tx1">
                    <a:lumMod val="50000"/>
                    <a:lumOff val="50000"/>
                  </a:schemeClr>
                </a:solidFill>
              </a:ln>
            </p:spPr>
            <p:txBody>
              <a:bodyPr>
                <a:normAutofit/>
              </a:bodyPr>
              <a:lstStyle/>
              <a:p>
                <a:pPr marL="0" indent="0">
                  <a:lnSpc>
                    <a:spcPct val="110000"/>
                  </a:lnSpc>
                  <a:buNone/>
                </a:pPr>
                <a:r>
                  <a:rPr lang="en-JP" sz="2400"/>
                  <a:t>step 1 </a:t>
                </a:r>
              </a:p>
              <a:p>
                <a:pPr marL="0" indent="0">
                  <a:lnSpc>
                    <a:spcPct val="110000"/>
                  </a:lnSpc>
                  <a:buNone/>
                </a:pPr>
                <a:r>
                  <a:rPr lang="en-JP" sz="2400"/>
                  <a:t>各グループを形状可変の長方形とみなす．</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r>
                  <a:rPr lang="en-JP" sz="2400"/>
                  <a:t>(グループ</a:t>
                </a:r>
                <a14:m>
                  <m:oMath xmlns:m="http://schemas.openxmlformats.org/officeDocument/2006/math">
                    <m:r>
                      <a:rPr lang="en-US" sz="2400" b="0" i="1">
                        <a:latin typeface="Cambria Math" panose="02040503050406030204" pitchFamily="18" charset="0"/>
                      </a:rPr>
                      <m:t>𝐼</m:t>
                    </m:r>
                  </m:oMath>
                </a14:m>
                <a:r>
                  <a:rPr lang="en-JP" sz="2400"/>
                  <a:t>の面積) </a:t>
                </a:r>
              </a:p>
              <a:p>
                <a:pPr marL="0" indent="0">
                  <a:lnSpc>
                    <a:spcPct val="110000"/>
                  </a:lnSpc>
                  <a:buNone/>
                </a:pPr>
                <a:r>
                  <a:rPr lang="en-JP" sz="2400"/>
                  <a:t>= (車</a:t>
                </a:r>
                <a14:m>
                  <m:oMath xmlns:m="http://schemas.openxmlformats.org/officeDocument/2006/math">
                    <m:r>
                      <a:rPr lang="en-US" sz="2400" b="0" i="0">
                        <a:latin typeface="Cambria Math" panose="02040503050406030204" pitchFamily="18" charset="0"/>
                      </a:rPr>
                      <m:t> </m:t>
                    </m:r>
                    <m:r>
                      <a:rPr lang="en-US" sz="2400" b="0" i="1">
                        <a:latin typeface="Cambria Math" panose="02040503050406030204" pitchFamily="18" charset="0"/>
                      </a:rPr>
                      <m:t>𝑖</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rPr>
                      <m:t>𝐼</m:t>
                    </m:r>
                  </m:oMath>
                </a14:m>
                <a:r>
                  <a:rPr lang="en-JP" sz="2400"/>
                  <a:t>の総面積)</a:t>
                </a:r>
              </a:p>
            </p:txBody>
          </p:sp>
        </mc:Choice>
        <mc:Fallback>
          <p:sp>
            <p:nvSpPr>
              <p:cNvPr id="3" name="Content Placeholder 2">
                <a:extLst>
                  <a:ext uri="{FF2B5EF4-FFF2-40B4-BE49-F238E27FC236}">
                    <a16:creationId xmlns:a16="http://schemas.microsoft.com/office/drawing/2014/main" id="{F3DF2F37-A696-EB40-AA6E-FA3E5AEB1C54}"/>
                  </a:ext>
                </a:extLst>
              </p:cNvPr>
              <p:cNvSpPr>
                <a:spLocks noGrp="1" noRot="1" noChangeAspect="1" noMove="1" noResize="1" noEditPoints="1" noAdjustHandles="1" noChangeArrowheads="1" noChangeShapeType="1" noTextEdit="1"/>
              </p:cNvSpPr>
              <p:nvPr>
                <p:ph idx="1"/>
              </p:nvPr>
            </p:nvSpPr>
            <p:spPr>
              <a:xfrm>
                <a:off x="745066" y="1231895"/>
                <a:ext cx="3310466" cy="5314378"/>
              </a:xfrm>
              <a:blipFill>
                <a:blip r:embed="rId3"/>
                <a:stretch>
                  <a:fillRect l="-2273" t="-238"/>
                </a:stretch>
              </a:blipFill>
              <a:ln w="31750">
                <a:solidFill>
                  <a:schemeClr val="tx1">
                    <a:lumMod val="50000"/>
                    <a:lumOff val="50000"/>
                  </a:schemeClr>
                </a:solidFill>
              </a:ln>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14</a:t>
            </a:fld>
            <a:endParaRPr lang="en-JP"/>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28353"/>
                <a:ext cx="3310466" cy="5314378"/>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グループ間の左右上下の相対位置関係を決定. </a:t>
                </a:r>
              </a:p>
              <a:p>
                <a:pPr marL="0" indent="0">
                  <a:lnSpc>
                    <a:spcPct val="100000"/>
                  </a:lnSpc>
                  <a:buFont typeface="Arial" panose="020B0604020202020204" pitchFamily="34" charset="0"/>
                  <a:buNone/>
                </a:pPr>
                <a:r>
                  <a:rPr lang="en-JP" sz="2400"/>
                  <a:t>ex. </a:t>
                </a:r>
              </a:p>
              <a:p>
                <a:pPr marL="457200" lvl="1" indent="0">
                  <a:lnSpc>
                    <a:spcPct val="100000"/>
                  </a:lnSpc>
                  <a:buNone/>
                </a:pPr>
                <a14:m>
                  <m:oMath xmlns:m="http://schemas.openxmlformats.org/officeDocument/2006/math">
                    <m:r>
                      <a:rPr lang="en-US" b="0" i="1">
                        <a:latin typeface="Cambria Math" panose="02040503050406030204" pitchFamily="18" charset="0"/>
                      </a:rPr>
                      <m:t>𝐼</m:t>
                    </m:r>
                  </m:oMath>
                </a14:m>
                <a:r>
                  <a:rPr lang="en-JP"/>
                  <a:t>は</a:t>
                </a:r>
                <a14:m>
                  <m:oMath xmlns:m="http://schemas.openxmlformats.org/officeDocument/2006/math">
                    <m:r>
                      <a:rPr lang="en-US" b="0" i="1">
                        <a:latin typeface="Cambria Math" panose="02040503050406030204" pitchFamily="18" charset="0"/>
                      </a:rPr>
                      <m:t>𝐽</m:t>
                    </m:r>
                  </m:oMath>
                </a14:m>
                <a:r>
                  <a:rPr lang="en-JP"/>
                  <a:t>よりも下・左</a:t>
                </a:r>
              </a:p>
              <a:p>
                <a:pPr marL="457200" lvl="1" indent="0">
                  <a:lnSpc>
                    <a:spcPct val="100000"/>
                  </a:lnSpc>
                  <a:buNone/>
                </a:pPr>
                <a14:m>
                  <m:oMath xmlns:m="http://schemas.openxmlformats.org/officeDocument/2006/math">
                    <m:r>
                      <a:rPr lang="en-US" b="0" i="1">
                        <a:latin typeface="Cambria Math" panose="02040503050406030204" pitchFamily="18" charset="0"/>
                      </a:rPr>
                      <m:t>𝐽</m:t>
                    </m:r>
                  </m:oMath>
                </a14:m>
                <a:r>
                  <a:rPr lang="en-JP"/>
                  <a:t>は</a:t>
                </a:r>
                <a14:m>
                  <m:oMath xmlns:m="http://schemas.openxmlformats.org/officeDocument/2006/math">
                    <m:r>
                      <a:rPr lang="en-US" b="0" i="1">
                        <a:latin typeface="Cambria Math" panose="02040503050406030204" pitchFamily="18" charset="0"/>
                      </a:rPr>
                      <m:t>𝐼</m:t>
                    </m:r>
                  </m:oMath>
                </a14:m>
                <a:r>
                  <a:rPr lang="en-JP"/>
                  <a:t>よりも上・右</a:t>
                </a:r>
              </a:p>
            </p:txBody>
          </p:sp>
        </mc:Choice>
        <mc:Fallback>
          <p:sp>
            <p:nvSpPr>
              <p:cNvPr id="5" name="Content Placeholder 2">
                <a:extLst>
                  <a:ext uri="{FF2B5EF4-FFF2-40B4-BE49-F238E27FC236}">
                    <a16:creationId xmlns:a16="http://schemas.microsoft.com/office/drawing/2014/main" id="{B38B770A-08FD-C74A-B71C-7B782041B432}"/>
                  </a:ext>
                </a:extLst>
              </p:cNvPr>
              <p:cNvSpPr txBox="1">
                <a:spLocks noRot="1" noChangeAspect="1" noMove="1" noResize="1" noEditPoints="1" noAdjustHandles="1" noChangeArrowheads="1" noChangeShapeType="1" noTextEdit="1"/>
              </p:cNvSpPr>
              <p:nvPr/>
            </p:nvSpPr>
            <p:spPr>
              <a:xfrm>
                <a:off x="4536016" y="1228353"/>
                <a:ext cx="3310466" cy="5314378"/>
              </a:xfrm>
              <a:prstGeom prst="rect">
                <a:avLst/>
              </a:prstGeom>
              <a:blipFill>
                <a:blip r:embed="rId4"/>
                <a:stretch>
                  <a:fillRect l="-2652" t="-950" r="-4167"/>
                </a:stretch>
              </a:blipFill>
              <a:ln w="31750">
                <a:solidFill>
                  <a:schemeClr val="tx1">
                    <a:lumMod val="50000"/>
                    <a:lumOff val="50000"/>
                  </a:schemeClr>
                </a:solidFill>
              </a:ln>
            </p:spPr>
            <p:txBody>
              <a:bodyPr/>
              <a:lstStyle/>
              <a:p>
                <a:r>
                  <a:rPr lang="en-JP">
                    <a:noFill/>
                  </a:rPr>
                  <a:t> </a:t>
                </a:r>
              </a:p>
            </p:txBody>
          </p:sp>
        </mc:Fallback>
      </mc:AlternateContent>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31894"/>
            <a:ext cx="3310466" cy="5044215"/>
          </a:xfrm>
          <a:prstGeom prst="rect">
            <a:avLst/>
          </a:prstGeom>
          <a:ln w="31750">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各グループの形, 位置を決定する. </a:t>
            </a:r>
          </a:p>
          <a:p>
            <a:pPr marL="0" indent="0">
              <a:lnSpc>
                <a:spcPct val="100000"/>
              </a:lnSpc>
              <a:buFont typeface="Arial" panose="020B0604020202020204" pitchFamily="34" charset="0"/>
              <a:buNone/>
            </a:pPr>
            <a:r>
              <a:rPr lang="en-JP" sz="2400"/>
              <a:t>(ソルバーを使用 )</a:t>
            </a:r>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5748690" cy="523220"/>
          </a:xfrm>
          <a:prstGeom prst="rect">
            <a:avLst/>
          </a:prstGeom>
          <a:noFill/>
        </p:spPr>
        <p:txBody>
          <a:bodyPr wrap="none" rtlCol="0">
            <a:spAutoFit/>
          </a:bodyPr>
          <a:lstStyle/>
          <a:p>
            <a:r>
              <a:rPr lang="en-JP" sz="2800"/>
              <a:t>第一段階: 大まかな配置場所を決定</a:t>
            </a:r>
          </a:p>
        </p:txBody>
      </p:sp>
      <p:pic>
        <p:nvPicPr>
          <p:cNvPr id="8" name="Picture 7">
            <a:extLst>
              <a:ext uri="{FF2B5EF4-FFF2-40B4-BE49-F238E27FC236}">
                <a16:creationId xmlns:a16="http://schemas.microsoft.com/office/drawing/2014/main" id="{AE7433CA-44AC-424C-BF0D-843035E0B08B}"/>
              </a:ext>
            </a:extLst>
          </p:cNvPr>
          <p:cNvPicPr>
            <a:picLocks noChangeAspect="1"/>
          </p:cNvPicPr>
          <p:nvPr/>
        </p:nvPicPr>
        <p:blipFill rotWithShape="1">
          <a:blip r:embed="rId5"/>
          <a:srcRect l="4549" t="8387" r="43232" b="4980"/>
          <a:stretch/>
        </p:blipFill>
        <p:spPr>
          <a:xfrm>
            <a:off x="8724817" y="3054989"/>
            <a:ext cx="2514766" cy="3129097"/>
          </a:xfrm>
          <a:prstGeom prst="rect">
            <a:avLst/>
          </a:prstGeom>
        </p:spPr>
      </p:pic>
      <p:sp>
        <p:nvSpPr>
          <p:cNvPr id="9" name="Rectangle 8">
            <a:extLst>
              <a:ext uri="{FF2B5EF4-FFF2-40B4-BE49-F238E27FC236}">
                <a16:creationId xmlns:a16="http://schemas.microsoft.com/office/drawing/2014/main" id="{91F36040-A30F-D943-A44B-79D51B8F4D3D}"/>
              </a:ext>
            </a:extLst>
          </p:cNvPr>
          <p:cNvSpPr/>
          <p:nvPr/>
        </p:nvSpPr>
        <p:spPr>
          <a:xfrm>
            <a:off x="1277529"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42464922-D122-0648-9B39-EC578036DA53}"/>
              </a:ext>
            </a:extLst>
          </p:cNvPr>
          <p:cNvSpPr/>
          <p:nvPr/>
        </p:nvSpPr>
        <p:spPr>
          <a:xfrm>
            <a:off x="1773594"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2888B5BF-C953-A44D-B328-CE41D32025E3}"/>
                  </a:ext>
                </a:extLst>
              </p:cNvPr>
              <p:cNvSpPr/>
              <p:nvPr/>
            </p:nvSpPr>
            <p:spPr>
              <a:xfrm>
                <a:off x="2238487" y="2834410"/>
                <a:ext cx="270164" cy="529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en-US" sz="2000" b="0" i="1">
                          <a:latin typeface="Cambria Math" panose="02040503050406030204" pitchFamily="18" charset="0"/>
                        </a:rPr>
                        <m:t>𝑖</m:t>
                      </m:r>
                    </m:oMath>
                  </m:oMathPara>
                </a14:m>
                <a:endParaRPr lang="en-JP" sz="2000"/>
              </a:p>
            </p:txBody>
          </p:sp>
        </mc:Choice>
        <mc:Fallback>
          <p:sp>
            <p:nvSpPr>
              <p:cNvPr id="11" name="Rectangle 10">
                <a:extLst>
                  <a:ext uri="{FF2B5EF4-FFF2-40B4-BE49-F238E27FC236}">
                    <a16:creationId xmlns:a16="http://schemas.microsoft.com/office/drawing/2014/main" id="{2888B5BF-C953-A44D-B328-CE41D32025E3}"/>
                  </a:ext>
                </a:extLst>
              </p:cNvPr>
              <p:cNvSpPr>
                <a:spLocks noRot="1" noChangeAspect="1" noMove="1" noResize="1" noEditPoints="1" noAdjustHandles="1" noChangeArrowheads="1" noChangeShapeType="1" noTextEdit="1"/>
              </p:cNvSpPr>
              <p:nvPr/>
            </p:nvSpPr>
            <p:spPr>
              <a:xfrm>
                <a:off x="2238487" y="2834410"/>
                <a:ext cx="270164" cy="529936"/>
              </a:xfrm>
              <a:prstGeom prst="rect">
                <a:avLst/>
              </a:prstGeom>
              <a:blipFill>
                <a:blip r:embed="rId6"/>
                <a:stretch>
                  <a:fillRect/>
                </a:stretch>
              </a:blipFill>
              <a:ln>
                <a:noFill/>
              </a:ln>
            </p:spPr>
            <p:txBody>
              <a:bodyPr/>
              <a:lstStyle/>
              <a:p>
                <a:r>
                  <a:rPr lang="en-JP">
                    <a:noFill/>
                  </a:rPr>
                  <a:t> </a:t>
                </a:r>
              </a:p>
            </p:txBody>
          </p:sp>
        </mc:Fallback>
      </mc:AlternateContent>
      <p:sp>
        <p:nvSpPr>
          <p:cNvPr id="12" name="TextBox 11">
            <a:extLst>
              <a:ext uri="{FF2B5EF4-FFF2-40B4-BE49-F238E27FC236}">
                <a16:creationId xmlns:a16="http://schemas.microsoft.com/office/drawing/2014/main" id="{AEAAA969-A688-354E-88EF-DAFFD8C86D63}"/>
              </a:ext>
            </a:extLst>
          </p:cNvPr>
          <p:cNvSpPr txBox="1"/>
          <p:nvPr/>
        </p:nvSpPr>
        <p:spPr>
          <a:xfrm>
            <a:off x="2698752" y="2834410"/>
            <a:ext cx="415498" cy="369332"/>
          </a:xfrm>
          <a:prstGeom prst="rect">
            <a:avLst/>
          </a:prstGeom>
          <a:noFill/>
        </p:spPr>
        <p:txBody>
          <a:bodyPr wrap="none" rtlCol="0" anchor="ctr">
            <a:spAutoFit/>
          </a:bodyPr>
          <a:lstStyle/>
          <a:p>
            <a:pPr algn="ctr"/>
            <a:r>
              <a:rPr lang="en-JP"/>
              <a:t>....</a:t>
            </a:r>
          </a:p>
        </p:txBody>
      </p:sp>
      <p:cxnSp>
        <p:nvCxnSpPr>
          <p:cNvPr id="14" name="Straight Arrow Connector 13">
            <a:extLst>
              <a:ext uri="{FF2B5EF4-FFF2-40B4-BE49-F238E27FC236}">
                <a16:creationId xmlns:a16="http://schemas.microsoft.com/office/drawing/2014/main" id="{B0E21813-29BF-D449-BB52-DA1BC2CEF5F0}"/>
              </a:ext>
            </a:extLst>
          </p:cNvPr>
          <p:cNvCxnSpPr>
            <a:cxnSpLocks/>
          </p:cNvCxnSpPr>
          <p:nvPr/>
        </p:nvCxnSpPr>
        <p:spPr>
          <a:xfrm>
            <a:off x="2342395" y="3481523"/>
            <a:ext cx="0" cy="38533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5CCE6EFC-83FB-8547-892A-4DB3C7E8E307}"/>
                  </a:ext>
                </a:extLst>
              </p:cNvPr>
              <p:cNvSpPr/>
              <p:nvPr/>
            </p:nvSpPr>
            <p:spPr>
              <a:xfrm>
                <a:off x="1481882" y="3966438"/>
                <a:ext cx="1721027" cy="1170422"/>
              </a:xfrm>
              <a:prstGeom prst="rect">
                <a:avLst/>
              </a:prstGeom>
              <a:solidFill>
                <a:schemeClr val="accent2">
                  <a:lumMod val="40000"/>
                  <a:lumOff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p>
            </p:txBody>
          </p:sp>
        </mc:Choice>
        <mc:Fallback>
          <p:sp>
            <p:nvSpPr>
              <p:cNvPr id="17" name="Rectangle 16">
                <a:extLst>
                  <a:ext uri="{FF2B5EF4-FFF2-40B4-BE49-F238E27FC236}">
                    <a16:creationId xmlns:a16="http://schemas.microsoft.com/office/drawing/2014/main" id="{5CCE6EFC-83FB-8547-892A-4DB3C7E8E307}"/>
                  </a:ext>
                </a:extLst>
              </p:cNvPr>
              <p:cNvSpPr>
                <a:spLocks noRot="1" noChangeAspect="1" noMove="1" noResize="1" noEditPoints="1" noAdjustHandles="1" noChangeArrowheads="1" noChangeShapeType="1" noTextEdit="1"/>
              </p:cNvSpPr>
              <p:nvPr/>
            </p:nvSpPr>
            <p:spPr>
              <a:xfrm>
                <a:off x="1481882" y="3966438"/>
                <a:ext cx="1721027" cy="1170422"/>
              </a:xfrm>
              <a:prstGeom prst="rect">
                <a:avLst/>
              </a:prstGeom>
              <a:blipFill>
                <a:blip r:embed="rId7"/>
                <a:stretch>
                  <a:fillRect/>
                </a:stretch>
              </a:blipFill>
              <a:ln w="25400">
                <a:noFill/>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E50933E0-E4DF-8E4E-BA3F-B19323DFBC8C}"/>
                  </a:ext>
                </a:extLst>
              </p:cNvPr>
              <p:cNvSpPr/>
              <p:nvPr/>
            </p:nvSpPr>
            <p:spPr>
              <a:xfrm>
                <a:off x="4969476" y="5483666"/>
                <a:ext cx="1105455" cy="680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a:solidFill>
                            <a:schemeClr val="tx1"/>
                          </a:solidFill>
                          <a:latin typeface="Cambria Math" panose="02040503050406030204" pitchFamily="18" charset="0"/>
                        </a:rPr>
                        <m:t>𝐼</m:t>
                      </m:r>
                    </m:oMath>
                  </m:oMathPara>
                </a14:m>
                <a:endParaRPr lang="en-JP" sz="2400">
                  <a:solidFill>
                    <a:schemeClr val="tx1"/>
                  </a:solidFill>
                </a:endParaRPr>
              </a:p>
            </p:txBody>
          </p:sp>
        </mc:Choice>
        <mc:Fallback>
          <p:sp>
            <p:nvSpPr>
              <p:cNvPr id="24" name="Rectangle 23">
                <a:extLst>
                  <a:ext uri="{FF2B5EF4-FFF2-40B4-BE49-F238E27FC236}">
                    <a16:creationId xmlns:a16="http://schemas.microsoft.com/office/drawing/2014/main" id="{E50933E0-E4DF-8E4E-BA3F-B19323DFBC8C}"/>
                  </a:ext>
                </a:extLst>
              </p:cNvPr>
              <p:cNvSpPr>
                <a:spLocks noRot="1" noChangeAspect="1" noMove="1" noResize="1" noEditPoints="1" noAdjustHandles="1" noChangeArrowheads="1" noChangeShapeType="1" noTextEdit="1"/>
              </p:cNvSpPr>
              <p:nvPr/>
            </p:nvSpPr>
            <p:spPr>
              <a:xfrm>
                <a:off x="4969476" y="5483666"/>
                <a:ext cx="1105455" cy="680400"/>
              </a:xfrm>
              <a:prstGeom prst="rect">
                <a:avLst/>
              </a:prstGeom>
              <a:blipFill>
                <a:blip r:embed="rId8"/>
                <a:stretch>
                  <a:fillRect/>
                </a:stretch>
              </a:blipFill>
              <a:ln>
                <a:noFill/>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F30C2FE3-9C41-BE4D-9DA6-487DFC95D413}"/>
                  </a:ext>
                </a:extLst>
              </p:cNvPr>
              <p:cNvSpPr/>
              <p:nvPr/>
            </p:nvSpPr>
            <p:spPr>
              <a:xfrm>
                <a:off x="6334706" y="4534695"/>
                <a:ext cx="725225" cy="11664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0" i="1">
                          <a:solidFill>
                            <a:schemeClr val="tx1"/>
                          </a:solidFill>
                          <a:latin typeface="Cambria Math" panose="02040503050406030204" pitchFamily="18" charset="0"/>
                        </a:rPr>
                        <m:t>𝐽</m:t>
                      </m:r>
                    </m:oMath>
                  </m:oMathPara>
                </a14:m>
                <a:endParaRPr lang="en-JP" sz="2400">
                  <a:solidFill>
                    <a:schemeClr val="tx1"/>
                  </a:solidFill>
                </a:endParaRPr>
              </a:p>
            </p:txBody>
          </p:sp>
        </mc:Choice>
        <mc:Fallback>
          <p:sp>
            <p:nvSpPr>
              <p:cNvPr id="25" name="Rectangle 24">
                <a:extLst>
                  <a:ext uri="{FF2B5EF4-FFF2-40B4-BE49-F238E27FC236}">
                    <a16:creationId xmlns:a16="http://schemas.microsoft.com/office/drawing/2014/main" id="{F30C2FE3-9C41-BE4D-9DA6-487DFC95D413}"/>
                  </a:ext>
                </a:extLst>
              </p:cNvPr>
              <p:cNvSpPr>
                <a:spLocks noRot="1" noChangeAspect="1" noMove="1" noResize="1" noEditPoints="1" noAdjustHandles="1" noChangeArrowheads="1" noChangeShapeType="1" noTextEdit="1"/>
              </p:cNvSpPr>
              <p:nvPr/>
            </p:nvSpPr>
            <p:spPr>
              <a:xfrm>
                <a:off x="6334706" y="4534695"/>
                <a:ext cx="725225" cy="1166442"/>
              </a:xfrm>
              <a:prstGeom prst="rect">
                <a:avLst/>
              </a:prstGeom>
              <a:blipFill>
                <a:blip r:embed="rId9"/>
                <a:stretch>
                  <a:fillRect/>
                </a:stretch>
              </a:blipFill>
              <a:ln>
                <a:noFill/>
              </a:ln>
            </p:spPr>
            <p:txBody>
              <a:bodyPr/>
              <a:lstStyle/>
              <a:p>
                <a:r>
                  <a:rPr lang="en-JP">
                    <a:noFill/>
                  </a:rPr>
                  <a:t> </a:t>
                </a:r>
              </a:p>
            </p:txBody>
          </p:sp>
        </mc:Fallback>
      </mc:AlternateContent>
      <p:sp>
        <p:nvSpPr>
          <p:cNvPr id="26" name="Oval 25">
            <a:extLst>
              <a:ext uri="{FF2B5EF4-FFF2-40B4-BE49-F238E27FC236}">
                <a16:creationId xmlns:a16="http://schemas.microsoft.com/office/drawing/2014/main" id="{61445327-1790-BB42-BF49-DB4D79BCDB0E}"/>
              </a:ext>
            </a:extLst>
          </p:cNvPr>
          <p:cNvSpPr/>
          <p:nvPr/>
        </p:nvSpPr>
        <p:spPr>
          <a:xfrm>
            <a:off x="6303533" y="5613488"/>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Oval 26">
            <a:extLst>
              <a:ext uri="{FF2B5EF4-FFF2-40B4-BE49-F238E27FC236}">
                <a16:creationId xmlns:a16="http://schemas.microsoft.com/office/drawing/2014/main" id="{2CFF838B-6F4B-304B-AE13-0073394B14C2}"/>
              </a:ext>
            </a:extLst>
          </p:cNvPr>
          <p:cNvSpPr/>
          <p:nvPr/>
        </p:nvSpPr>
        <p:spPr>
          <a:xfrm>
            <a:off x="4923708" y="6076086"/>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350675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15</a:t>
            </a:fld>
            <a:endParaRPr lang="en-JP"/>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755084" cy="1858302"/>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グループ間の相対位置関係の計算 (sequence-pair)</a:t>
            </a:r>
          </a:p>
          <a:p>
            <a:pPr marL="0" indent="0">
              <a:lnSpc>
                <a:spcPct val="110000"/>
              </a:lnSpc>
              <a:buFont typeface="Arial" panose="020B0604020202020204" pitchFamily="34" charset="0"/>
              <a:buNone/>
            </a:pPr>
            <a:r>
              <a:rPr lang="en-JP" sz="2600"/>
              <a:t>1. 各グループの積み地揚げ地の順番により二つの順列を作る．</a:t>
            </a:r>
          </a:p>
          <a:p>
            <a:pPr marL="0" indent="0">
              <a:lnSpc>
                <a:spcPct val="110000"/>
              </a:lnSpc>
              <a:buFont typeface="Arial" panose="020B0604020202020204" pitchFamily="34" charset="0"/>
              <a:buNone/>
            </a:pPr>
            <a:r>
              <a:rPr lang="en-JP" sz="2600"/>
              <a:t>2. 先に積む車，後で降ろす車は奥になるような制約を付与．</a:t>
            </a:r>
          </a:p>
        </p:txBody>
      </p:sp>
      <p:sp>
        <p:nvSpPr>
          <p:cNvPr id="5" name="Content Placeholder 4">
            <a:extLst>
              <a:ext uri="{FF2B5EF4-FFF2-40B4-BE49-F238E27FC236}">
                <a16:creationId xmlns:a16="http://schemas.microsoft.com/office/drawing/2014/main" id="{7A5FF5C7-BF1A-6F4C-A135-FDC78132C11A}"/>
              </a:ext>
            </a:extLst>
          </p:cNvPr>
          <p:cNvSpPr>
            <a:spLocks noGrp="1"/>
          </p:cNvSpPr>
          <p:nvPr>
            <p:ph idx="1"/>
          </p:nvPr>
        </p:nvSpPr>
        <p:spPr>
          <a:xfrm>
            <a:off x="838200" y="2894611"/>
            <a:ext cx="10515600" cy="3198234"/>
          </a:xfrm>
        </p:spPr>
        <p:txBody>
          <a:bodyPr>
            <a:normAutofit/>
          </a:bodyPr>
          <a:lstStyle/>
          <a:p>
            <a:pPr marL="0" indent="0">
              <a:lnSpc>
                <a:spcPct val="100000"/>
              </a:lnSpc>
              <a:buNone/>
            </a:pPr>
            <a:r>
              <a:rPr lang="en-JP"/>
              <a:t>ex. 航路: LP1, LP2, LP3, DP1, DP2, DP3 （LP: 積み地，DP: 揚げ地）</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a:p>
            <a:pPr marL="0" indent="0">
              <a:lnSpc>
                <a:spcPct val="100000"/>
              </a:lnSpc>
              <a:buNone/>
            </a:pPr>
            <a:r>
              <a:rPr lang="en-JP"/>
              <a:t>この時の, グループA, B, Cの理想の配置位置関係を考える．</a:t>
            </a:r>
          </a:p>
        </p:txBody>
      </p:sp>
    </p:spTree>
    <p:extLst>
      <p:ext uri="{BB962C8B-B14F-4D97-AF65-F5344CB8AC3E}">
        <p14:creationId xmlns:p14="http://schemas.microsoft.com/office/powerpoint/2010/main" val="372279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968829" y="4115357"/>
            <a:ext cx="7033053" cy="2284832"/>
          </a:xfrm>
          <a:noFill/>
          <a:ln>
            <a:noFill/>
          </a:ln>
        </p:spPr>
        <p:txBody>
          <a:bodyPr>
            <a:noAutofit/>
          </a:bodyPr>
          <a:lstStyle/>
          <a:p>
            <a:pPr marL="0" indent="0">
              <a:lnSpc>
                <a:spcPct val="110000"/>
              </a:lnSpc>
              <a:buNone/>
            </a:pPr>
            <a:r>
              <a:rPr lang="en-JP" sz="2400"/>
              <a:t>(i) 順序関係が異なる場合（ex. AとB, AとC）</a:t>
            </a:r>
          </a:p>
          <a:p>
            <a:pPr marL="0" indent="0">
              <a:lnSpc>
                <a:spcPct val="110000"/>
              </a:lnSpc>
              <a:buNone/>
            </a:pPr>
            <a:r>
              <a:rPr lang="en-JP" sz="2400"/>
              <a:t> </a:t>
            </a:r>
            <a:r>
              <a:rPr lang="ja-JP" altLang="en-US" sz="2400"/>
              <a:t>　</a:t>
            </a:r>
            <a:r>
              <a:rPr lang="en-JP" sz="2400" b="1"/>
              <a:t>-&gt; 制約「AはB, Cより奥に配置」</a:t>
            </a:r>
            <a:endParaRPr lang="en-JP" sz="2400"/>
          </a:p>
          <a:p>
            <a:pPr marL="0" indent="0">
              <a:lnSpc>
                <a:spcPct val="110000"/>
              </a:lnSpc>
              <a:buNone/>
            </a:pPr>
            <a:r>
              <a:rPr lang="en-JP" sz="2400"/>
              <a:t>(ii) 順序関係が等しい場合（ex. BとC）</a:t>
            </a:r>
          </a:p>
          <a:p>
            <a:pPr marL="0" indent="0">
              <a:lnSpc>
                <a:spcPct val="110000"/>
              </a:lnSpc>
              <a:buNone/>
            </a:pPr>
            <a:r>
              <a:rPr lang="ja-JP" altLang="en-US" sz="2400"/>
              <a:t>　</a:t>
            </a:r>
            <a:r>
              <a:rPr lang="en-JP" sz="2400"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16</a:t>
            </a:fld>
            <a:endParaRPr lang="en-JP"/>
          </a:p>
        </p:txBody>
      </p:sp>
      <p:sp>
        <p:nvSpPr>
          <p:cNvPr id="2" name="Rectangle 1">
            <a:extLst>
              <a:ext uri="{FF2B5EF4-FFF2-40B4-BE49-F238E27FC236}">
                <a16:creationId xmlns:a16="http://schemas.microsoft.com/office/drawing/2014/main" id="{32C055BB-3DB4-704A-AE1D-8F756C22F69B}"/>
              </a:ext>
            </a:extLst>
          </p:cNvPr>
          <p:cNvSpPr/>
          <p:nvPr/>
        </p:nvSpPr>
        <p:spPr>
          <a:xfrm>
            <a:off x="7487615" y="1757704"/>
            <a:ext cx="3901215" cy="882549"/>
          </a:xfrm>
          <a:prstGeom prst="rect">
            <a:avLst/>
          </a:prstGeom>
          <a:solidFill>
            <a:schemeClr val="accent5">
              <a:lumMod val="20000"/>
              <a:lumOff val="80000"/>
            </a:schemeClr>
          </a:solidFill>
          <a:ln w="12700">
            <a:noFill/>
          </a:ln>
        </p:spPr>
        <p:txBody>
          <a:bodyPr wrap="square">
            <a:spAutoFit/>
          </a:bodyPr>
          <a:lstStyle/>
          <a:p>
            <a:pPr>
              <a:lnSpc>
                <a:spcPct val="110000"/>
              </a:lnSpc>
            </a:pPr>
            <a:r>
              <a:rPr lang="ja-JP" altLang="en-US" sz="2400"/>
              <a:t>　</a:t>
            </a:r>
            <a:r>
              <a:rPr lang="en-JP" sz="2400"/>
              <a:t>積み地順: {A → B → C}</a:t>
            </a:r>
          </a:p>
          <a:p>
            <a:pPr>
              <a:lnSpc>
                <a:spcPct val="110000"/>
              </a:lnSpc>
            </a:pPr>
            <a:r>
              <a:rPr lang="ja-JP" altLang="en-US" sz="2400"/>
              <a:t>　</a:t>
            </a:r>
            <a:r>
              <a:rPr lang="en-JP" sz="2400"/>
              <a:t>揚げ地順: {B → C → A}</a:t>
            </a:r>
          </a:p>
        </p:txBody>
      </p:sp>
      <p:sp>
        <p:nvSpPr>
          <p:cNvPr id="5" name="Rectangle 4">
            <a:extLst>
              <a:ext uri="{FF2B5EF4-FFF2-40B4-BE49-F238E27FC236}">
                <a16:creationId xmlns:a16="http://schemas.microsoft.com/office/drawing/2014/main" id="{E01C7B67-E3BC-B740-A48D-DFA66E305D2C}"/>
              </a:ext>
            </a:extLst>
          </p:cNvPr>
          <p:cNvSpPr/>
          <p:nvPr/>
        </p:nvSpPr>
        <p:spPr>
          <a:xfrm>
            <a:off x="1179317" y="1226278"/>
            <a:ext cx="4793115" cy="1838837"/>
          </a:xfrm>
          <a:prstGeom prst="rect">
            <a:avLst/>
          </a:prstGeom>
        </p:spPr>
        <p:txBody>
          <a:bodyPr wrap="square">
            <a:spAutoFit/>
          </a:bodyPr>
          <a:lstStyle/>
          <a:p>
            <a:pPr>
              <a:lnSpc>
                <a:spcPct val="150000"/>
              </a:lnSpc>
            </a:pPr>
            <a:r>
              <a:rPr lang="en-JP" sz="2400"/>
              <a:t>航路: LP1, LP2, LP3, DP1, DP2, DP3</a:t>
            </a:r>
            <a:endParaRPr lang="en-US" sz="2400"/>
          </a:p>
          <a:p>
            <a:pPr>
              <a:lnSpc>
                <a:spcPct val="110000"/>
              </a:lnSpc>
            </a:pPr>
            <a:r>
              <a:rPr lang="en-US" sz="2400"/>
              <a:t> グループ </a:t>
            </a:r>
            <a:r>
              <a:rPr lang="en-US" altLang="ja-JP" sz="2400">
                <a:ea typeface="Hiragino Kaku Gothic Pro W3" panose="020B0300000000000000" pitchFamily="34" charset="-128"/>
              </a:rPr>
              <a:t>A:</a:t>
            </a:r>
            <a:r>
              <a:rPr lang="en-US" altLang="ja-JP" sz="2400"/>
              <a:t> LP1 -&gt; DP3</a:t>
            </a:r>
          </a:p>
          <a:p>
            <a:pPr>
              <a:lnSpc>
                <a:spcPct val="110000"/>
              </a:lnSpc>
            </a:pPr>
            <a:r>
              <a:rPr lang="en-US" sz="2400"/>
              <a:t> グループ </a:t>
            </a:r>
            <a:r>
              <a:rPr lang="en-US" altLang="ja-JP" sz="2400">
                <a:ea typeface="Hiragino Kaku Gothic Pro W3" panose="020B0300000000000000" pitchFamily="34" charset="-128"/>
              </a:rPr>
              <a:t>B</a:t>
            </a:r>
            <a:r>
              <a:rPr lang="en-US" altLang="ja-JP" sz="2400"/>
              <a:t>: LP2 -&gt; DP1</a:t>
            </a:r>
          </a:p>
          <a:p>
            <a:pPr>
              <a:lnSpc>
                <a:spcPct val="110000"/>
              </a:lnSpc>
            </a:pPr>
            <a:r>
              <a:rPr lang="en-US" sz="2400"/>
              <a:t> グループ </a:t>
            </a:r>
            <a:r>
              <a:rPr lang="en-US" altLang="ja-JP" sz="2400">
                <a:ea typeface="Hiragino Kaku Gothic Pro W3" panose="020B0300000000000000" pitchFamily="34" charset="-128"/>
              </a:rPr>
              <a:t>C</a:t>
            </a:r>
            <a:r>
              <a:rPr lang="en-US" altLang="ja-JP" sz="2400"/>
              <a:t>: LP3 -&gt; DP2</a:t>
            </a:r>
          </a:p>
        </p:txBody>
      </p:sp>
      <p:sp>
        <p:nvSpPr>
          <p:cNvPr id="15" name="Content Placeholder 2">
            <a:extLst>
              <a:ext uri="{FF2B5EF4-FFF2-40B4-BE49-F238E27FC236}">
                <a16:creationId xmlns:a16="http://schemas.microsoft.com/office/drawing/2014/main" id="{28778E3A-E484-DC4F-9B1D-904B347315E1}"/>
              </a:ext>
            </a:extLst>
          </p:cNvPr>
          <p:cNvSpPr txBox="1">
            <a:spLocks/>
          </p:cNvSpPr>
          <p:nvPr/>
        </p:nvSpPr>
        <p:spPr>
          <a:xfrm>
            <a:off x="886968" y="562537"/>
            <a:ext cx="10836945" cy="57150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1. 各グループの積み地揚げ地の順番により二つの順列を作る．</a:t>
            </a:r>
          </a:p>
        </p:txBody>
      </p:sp>
      <p:sp>
        <p:nvSpPr>
          <p:cNvPr id="16" name="Content Placeholder 2">
            <a:extLst>
              <a:ext uri="{FF2B5EF4-FFF2-40B4-BE49-F238E27FC236}">
                <a16:creationId xmlns:a16="http://schemas.microsoft.com/office/drawing/2014/main" id="{00551862-6AD8-3945-9CA7-5E8C8B22DEFD}"/>
              </a:ext>
            </a:extLst>
          </p:cNvPr>
          <p:cNvSpPr txBox="1">
            <a:spLocks/>
          </p:cNvSpPr>
          <p:nvPr/>
        </p:nvSpPr>
        <p:spPr>
          <a:xfrm>
            <a:off x="886968" y="3237354"/>
            <a:ext cx="10836945" cy="57150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u="sng"/>
              <a:t>2. 先に積む車，後で降ろす車は奥になるような制約を付与．</a:t>
            </a:r>
          </a:p>
        </p:txBody>
      </p:sp>
      <p:sp>
        <p:nvSpPr>
          <p:cNvPr id="14" name="Rectangle 13">
            <a:extLst>
              <a:ext uri="{FF2B5EF4-FFF2-40B4-BE49-F238E27FC236}">
                <a16:creationId xmlns:a16="http://schemas.microsoft.com/office/drawing/2014/main" id="{949393AC-D7FC-DE40-942D-7561921CAC79}"/>
              </a:ext>
            </a:extLst>
          </p:cNvPr>
          <p:cNvSpPr/>
          <p:nvPr/>
        </p:nvSpPr>
        <p:spPr>
          <a:xfrm>
            <a:off x="8201206" y="4288690"/>
            <a:ext cx="2350971" cy="2284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8E4CE8D-A653-5B46-A091-E7E37049E520}"/>
              </a:ext>
            </a:extLst>
          </p:cNvPr>
          <p:cNvSpPr/>
          <p:nvPr/>
        </p:nvSpPr>
        <p:spPr>
          <a:xfrm>
            <a:off x="8248932" y="5636059"/>
            <a:ext cx="2245725" cy="8946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グループA</a:t>
            </a:r>
          </a:p>
        </p:txBody>
      </p:sp>
      <p:sp>
        <p:nvSpPr>
          <p:cNvPr id="18" name="Rectangle 17">
            <a:extLst>
              <a:ext uri="{FF2B5EF4-FFF2-40B4-BE49-F238E27FC236}">
                <a16:creationId xmlns:a16="http://schemas.microsoft.com/office/drawing/2014/main" id="{15642790-F173-C04D-800B-CC05173FE9AB}"/>
              </a:ext>
            </a:extLst>
          </p:cNvPr>
          <p:cNvSpPr/>
          <p:nvPr/>
        </p:nvSpPr>
        <p:spPr>
          <a:xfrm>
            <a:off x="8248932" y="4403568"/>
            <a:ext cx="1087214" cy="1171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グループB</a:t>
            </a:r>
          </a:p>
        </p:txBody>
      </p:sp>
      <p:sp>
        <p:nvSpPr>
          <p:cNvPr id="19" name="Rectangle 18">
            <a:extLst>
              <a:ext uri="{FF2B5EF4-FFF2-40B4-BE49-F238E27FC236}">
                <a16:creationId xmlns:a16="http://schemas.microsoft.com/office/drawing/2014/main" id="{2AB25213-9CEA-544F-A41D-3448C43A61C8}"/>
              </a:ext>
            </a:extLst>
          </p:cNvPr>
          <p:cNvSpPr/>
          <p:nvPr/>
        </p:nvSpPr>
        <p:spPr>
          <a:xfrm>
            <a:off x="9407443" y="4403568"/>
            <a:ext cx="1087214" cy="11713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グループC</a:t>
            </a:r>
          </a:p>
        </p:txBody>
      </p:sp>
      <p:sp>
        <p:nvSpPr>
          <p:cNvPr id="20" name="Rectangle 19">
            <a:extLst>
              <a:ext uri="{FF2B5EF4-FFF2-40B4-BE49-F238E27FC236}">
                <a16:creationId xmlns:a16="http://schemas.microsoft.com/office/drawing/2014/main" id="{848206C2-4632-8D4A-BB40-84EBEEEAD29F}"/>
              </a:ext>
            </a:extLst>
          </p:cNvPr>
          <p:cNvSpPr/>
          <p:nvPr/>
        </p:nvSpPr>
        <p:spPr>
          <a:xfrm>
            <a:off x="8915912" y="3948165"/>
            <a:ext cx="840467" cy="3099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7" name="Straight Arrow Connector 6">
            <a:extLst>
              <a:ext uri="{FF2B5EF4-FFF2-40B4-BE49-F238E27FC236}">
                <a16:creationId xmlns:a16="http://schemas.microsoft.com/office/drawing/2014/main" id="{87C49A9E-2921-8149-A36A-99CC5BB3027E}"/>
              </a:ext>
            </a:extLst>
          </p:cNvPr>
          <p:cNvCxnSpPr>
            <a:cxnSpLocks/>
          </p:cNvCxnSpPr>
          <p:nvPr/>
        </p:nvCxnSpPr>
        <p:spPr>
          <a:xfrm>
            <a:off x="6213764" y="2244164"/>
            <a:ext cx="815102"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052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L-Shape 69">
            <a:extLst>
              <a:ext uri="{FF2B5EF4-FFF2-40B4-BE49-F238E27FC236}">
                <a16:creationId xmlns:a16="http://schemas.microsoft.com/office/drawing/2014/main" id="{6CB08006-E3CF-D74F-A8B7-DEE7B02F57C1}"/>
              </a:ext>
            </a:extLst>
          </p:cNvPr>
          <p:cNvSpPr/>
          <p:nvPr/>
        </p:nvSpPr>
        <p:spPr>
          <a:xfrm rot="16200000">
            <a:off x="5575924" y="212104"/>
            <a:ext cx="5056760" cy="7231729"/>
          </a:xfrm>
          <a:prstGeom prst="corner">
            <a:avLst>
              <a:gd name="adj1" fmla="val 68706"/>
              <a:gd name="adj2" fmla="val 57808"/>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L-Shape 55">
            <a:extLst>
              <a:ext uri="{FF2B5EF4-FFF2-40B4-BE49-F238E27FC236}">
                <a16:creationId xmlns:a16="http://schemas.microsoft.com/office/drawing/2014/main" id="{8CD79D53-58BE-3642-8983-FCA3FA3097BC}"/>
              </a:ext>
            </a:extLst>
          </p:cNvPr>
          <p:cNvSpPr/>
          <p:nvPr/>
        </p:nvSpPr>
        <p:spPr>
          <a:xfrm>
            <a:off x="7733969" y="4684110"/>
            <a:ext cx="1417202" cy="1008494"/>
          </a:xfrm>
          <a:prstGeom prst="corner">
            <a:avLst>
              <a:gd name="adj1" fmla="val 50925"/>
              <a:gd name="adj2" fmla="val 8798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1" name="L-Shape 50">
            <a:extLst>
              <a:ext uri="{FF2B5EF4-FFF2-40B4-BE49-F238E27FC236}">
                <a16:creationId xmlns:a16="http://schemas.microsoft.com/office/drawing/2014/main" id="{ABA20A88-44C5-004B-B6E1-55B5D4FD5D4C}"/>
              </a:ext>
            </a:extLst>
          </p:cNvPr>
          <p:cNvSpPr/>
          <p:nvPr/>
        </p:nvSpPr>
        <p:spPr>
          <a:xfrm>
            <a:off x="5616896" y="4560815"/>
            <a:ext cx="1437122" cy="1116451"/>
          </a:xfrm>
          <a:prstGeom prst="corner">
            <a:avLst>
              <a:gd name="adj1" fmla="val 45722"/>
              <a:gd name="adj2" fmla="val 43926"/>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F3DF2F37-A696-EB40-AA6E-FA3E5AEB1C54}"/>
              </a:ext>
            </a:extLst>
          </p:cNvPr>
          <p:cNvSpPr>
            <a:spLocks noGrp="1"/>
          </p:cNvSpPr>
          <p:nvPr>
            <p:ph idx="1"/>
          </p:nvPr>
        </p:nvSpPr>
        <p:spPr>
          <a:xfrm>
            <a:off x="745066" y="1283432"/>
            <a:ext cx="3310466" cy="5304404"/>
          </a:xfrm>
          <a:ln w="31750">
            <a:solidFill>
              <a:schemeClr val="tx1">
                <a:lumMod val="50000"/>
                <a:lumOff val="50000"/>
              </a:schemeClr>
            </a:solidFill>
          </a:ln>
        </p:spPr>
        <p:txBody>
          <a:bodyPr lIns="144000" bIns="0">
            <a:normAutofit/>
          </a:bodyPr>
          <a:lstStyle/>
          <a:p>
            <a:pPr marL="0" indent="0">
              <a:lnSpc>
                <a:spcPct val="110000"/>
              </a:lnSpc>
              <a:buNone/>
            </a:pPr>
            <a:r>
              <a:rPr lang="en-JP" sz="2400"/>
              <a:t>step 1</a:t>
            </a:r>
          </a:p>
          <a:p>
            <a:pPr marL="0" indent="0">
              <a:lnSpc>
                <a:spcPct val="110000"/>
              </a:lnSpc>
              <a:buNone/>
            </a:pPr>
            <a:r>
              <a:rPr lang="en-JP" sz="2400"/>
              <a:t>車 (長方形)をレクトリニア図形に変換． </a:t>
            </a:r>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0" indent="0">
              <a:lnSpc>
                <a:spcPct val="110000"/>
              </a:lnSpc>
              <a:buNone/>
            </a:pPr>
            <a:endParaRPr lang="en-JP" sz="2400"/>
          </a:p>
          <a:p>
            <a:pPr marL="457200" lvl="1" indent="0">
              <a:lnSpc>
                <a:spcPct val="110000"/>
              </a:lnSpc>
              <a:buNone/>
            </a:pPr>
            <a:r>
              <a:rPr lang="en-JP" sz="2000"/>
              <a:t>1. 駐車スペース</a:t>
            </a:r>
          </a:p>
          <a:p>
            <a:pPr marL="457200" lvl="1" indent="0">
              <a:lnSpc>
                <a:spcPct val="110000"/>
              </a:lnSpc>
              <a:buNone/>
            </a:pPr>
            <a:r>
              <a:rPr lang="en-JP" sz="2000"/>
              <a:t>2. 乗り降りの隙間</a:t>
            </a:r>
          </a:p>
          <a:p>
            <a:pPr marL="457200" lvl="1" indent="0">
              <a:lnSpc>
                <a:spcPct val="110000"/>
              </a:lnSpc>
              <a:buNone/>
            </a:pPr>
            <a:r>
              <a:rPr lang="en-JP" sz="2000"/>
              <a:t>3. 配置間隔</a:t>
            </a:r>
          </a:p>
        </p:txBody>
      </p:sp>
      <p:sp>
        <p:nvSpPr>
          <p:cNvPr id="34" name="Rectangle 33">
            <a:extLst>
              <a:ext uri="{FF2B5EF4-FFF2-40B4-BE49-F238E27FC236}">
                <a16:creationId xmlns:a16="http://schemas.microsoft.com/office/drawing/2014/main" id="{324A631A-B35C-1E40-B985-5F28037D98FE}"/>
              </a:ext>
            </a:extLst>
          </p:cNvPr>
          <p:cNvSpPr/>
          <p:nvPr/>
        </p:nvSpPr>
        <p:spPr>
          <a:xfrm>
            <a:off x="2159147" y="4342727"/>
            <a:ext cx="312406" cy="5014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6" name="Rectangle 35">
            <a:extLst>
              <a:ext uri="{FF2B5EF4-FFF2-40B4-BE49-F238E27FC236}">
                <a16:creationId xmlns:a16="http://schemas.microsoft.com/office/drawing/2014/main" id="{B276022F-F6D7-584B-BE5E-85B3CD139401}"/>
              </a:ext>
            </a:extLst>
          </p:cNvPr>
          <p:cNvSpPr/>
          <p:nvPr/>
        </p:nvSpPr>
        <p:spPr>
          <a:xfrm>
            <a:off x="2128251" y="4308935"/>
            <a:ext cx="587805" cy="565731"/>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Slide Number Placeholder 3">
            <a:extLst>
              <a:ext uri="{FF2B5EF4-FFF2-40B4-BE49-F238E27FC236}">
                <a16:creationId xmlns:a16="http://schemas.microsoft.com/office/drawing/2014/main" id="{203D5583-F63E-7347-B376-87D6325AB392}"/>
              </a:ext>
            </a:extLst>
          </p:cNvPr>
          <p:cNvSpPr>
            <a:spLocks noGrp="1"/>
          </p:cNvSpPr>
          <p:nvPr>
            <p:ph type="sldNum" sz="quarter" idx="12"/>
          </p:nvPr>
        </p:nvSpPr>
        <p:spPr/>
        <p:txBody>
          <a:bodyPr/>
          <a:lstStyle/>
          <a:p>
            <a:fld id="{CCF3E294-EB10-834B-8B5B-5C78A6A1F52A}" type="slidenum">
              <a:rPr lang="en-JP"/>
              <a:t>17</a:t>
            </a:fld>
            <a:endParaRPr lang="en-JP"/>
          </a:p>
        </p:txBody>
      </p:sp>
      <p:sp>
        <p:nvSpPr>
          <p:cNvPr id="5" name="Content Placeholder 2">
            <a:extLst>
              <a:ext uri="{FF2B5EF4-FFF2-40B4-BE49-F238E27FC236}">
                <a16:creationId xmlns:a16="http://schemas.microsoft.com/office/drawing/2014/main" id="{B38B770A-08FD-C74A-B71C-7B782041B432}"/>
              </a:ext>
            </a:extLst>
          </p:cNvPr>
          <p:cNvSpPr txBox="1">
            <a:spLocks/>
          </p:cNvSpPr>
          <p:nvPr/>
        </p:nvSpPr>
        <p:spPr>
          <a:xfrm>
            <a:off x="4536016" y="1291148"/>
            <a:ext cx="3310466" cy="1727881"/>
          </a:xfrm>
          <a:prstGeom prst="rect">
            <a:avLst/>
          </a:prstGeom>
          <a:ln w="31750">
            <a:solidFill>
              <a:schemeClr val="tx1">
                <a:lumMod val="50000"/>
                <a:lumOff val="50000"/>
              </a:schemeClr>
            </a:solidFill>
          </a:ln>
        </p:spPr>
        <p:txBody>
          <a:bodyPr vert="horz" lIns="18000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2</a:t>
            </a:r>
          </a:p>
          <a:p>
            <a:pPr marL="0" indent="0">
              <a:lnSpc>
                <a:spcPct val="100000"/>
              </a:lnSpc>
              <a:buFont typeface="Arial" panose="020B0604020202020204" pitchFamily="34" charset="0"/>
              <a:buNone/>
            </a:pPr>
            <a:r>
              <a:rPr lang="en-JP" sz="2400"/>
              <a:t>配置場所を探す．</a:t>
            </a:r>
          </a:p>
          <a:p>
            <a:pPr marL="0" indent="0">
              <a:lnSpc>
                <a:spcPct val="100000"/>
              </a:lnSpc>
              <a:buFont typeface="Arial" panose="020B0604020202020204" pitchFamily="34" charset="0"/>
              <a:buNone/>
            </a:pPr>
            <a:r>
              <a:rPr lang="en-JP" sz="2400"/>
              <a:t>(次のスライドで説明)</a:t>
            </a:r>
          </a:p>
        </p:txBody>
      </p:sp>
      <p:sp>
        <p:nvSpPr>
          <p:cNvPr id="6" name="Content Placeholder 2">
            <a:extLst>
              <a:ext uri="{FF2B5EF4-FFF2-40B4-BE49-F238E27FC236}">
                <a16:creationId xmlns:a16="http://schemas.microsoft.com/office/drawing/2014/main" id="{BBC3E22C-7E01-DF47-B0E0-D7860BEE333F}"/>
              </a:ext>
            </a:extLst>
          </p:cNvPr>
          <p:cNvSpPr txBox="1">
            <a:spLocks/>
          </p:cNvSpPr>
          <p:nvPr/>
        </p:nvSpPr>
        <p:spPr>
          <a:xfrm>
            <a:off x="8326967" y="1283432"/>
            <a:ext cx="3393200" cy="2172425"/>
          </a:xfrm>
          <a:prstGeom prst="rect">
            <a:avLst/>
          </a:prstGeom>
          <a:ln w="317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step 3</a:t>
            </a:r>
          </a:p>
          <a:p>
            <a:pPr marL="0" indent="0">
              <a:lnSpc>
                <a:spcPct val="100000"/>
              </a:lnSpc>
              <a:buFont typeface="Arial" panose="020B0604020202020204" pitchFamily="34" charset="0"/>
              <a:buNone/>
            </a:pPr>
            <a:r>
              <a:rPr lang="en-JP" sz="2400"/>
              <a:t>step1のレクトリニアが配置可能か判断．</a:t>
            </a:r>
          </a:p>
          <a:p>
            <a:pPr marL="0" indent="0">
              <a:lnSpc>
                <a:spcPct val="100000"/>
              </a:lnSpc>
              <a:buFont typeface="Arial" panose="020B0604020202020204" pitchFamily="34" charset="0"/>
              <a:buNone/>
            </a:pPr>
            <a:endParaRPr lang="en-JP" sz="2400"/>
          </a:p>
        </p:txBody>
      </p:sp>
      <p:sp>
        <p:nvSpPr>
          <p:cNvPr id="7" name="TextBox 6">
            <a:extLst>
              <a:ext uri="{FF2B5EF4-FFF2-40B4-BE49-F238E27FC236}">
                <a16:creationId xmlns:a16="http://schemas.microsoft.com/office/drawing/2014/main" id="{B8F77575-153E-8F45-A5E8-DE4AB69FB2B4}"/>
              </a:ext>
            </a:extLst>
          </p:cNvPr>
          <p:cNvSpPr txBox="1"/>
          <p:nvPr/>
        </p:nvSpPr>
        <p:spPr>
          <a:xfrm>
            <a:off x="745066" y="440267"/>
            <a:ext cx="6825908" cy="523220"/>
          </a:xfrm>
          <a:prstGeom prst="rect">
            <a:avLst/>
          </a:prstGeom>
          <a:noFill/>
        </p:spPr>
        <p:txBody>
          <a:bodyPr wrap="none" rtlCol="0">
            <a:spAutoFit/>
          </a:bodyPr>
          <a:lstStyle/>
          <a:p>
            <a:r>
              <a:rPr lang="en-JP" sz="2800"/>
              <a:t>第二段階: 車両一台ずつの配置場所を決定</a:t>
            </a:r>
          </a:p>
        </p:txBody>
      </p:sp>
      <p:sp>
        <p:nvSpPr>
          <p:cNvPr id="18" name="Rectangle 17">
            <a:extLst>
              <a:ext uri="{FF2B5EF4-FFF2-40B4-BE49-F238E27FC236}">
                <a16:creationId xmlns:a16="http://schemas.microsoft.com/office/drawing/2014/main" id="{4B60E228-7859-F840-AB3D-85C85E22BD24}"/>
              </a:ext>
            </a:extLst>
          </p:cNvPr>
          <p:cNvSpPr/>
          <p:nvPr/>
        </p:nvSpPr>
        <p:spPr>
          <a:xfrm>
            <a:off x="2164007" y="2771850"/>
            <a:ext cx="355305" cy="603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9" name="Straight Arrow Connector 18">
            <a:extLst>
              <a:ext uri="{FF2B5EF4-FFF2-40B4-BE49-F238E27FC236}">
                <a16:creationId xmlns:a16="http://schemas.microsoft.com/office/drawing/2014/main" id="{85C2992C-83DC-A247-9011-3E298E541541}"/>
              </a:ext>
            </a:extLst>
          </p:cNvPr>
          <p:cNvCxnSpPr>
            <a:cxnSpLocks/>
          </p:cNvCxnSpPr>
          <p:nvPr/>
        </p:nvCxnSpPr>
        <p:spPr>
          <a:xfrm flipH="1">
            <a:off x="1378530" y="3488489"/>
            <a:ext cx="443296" cy="52213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4D9FF1E-854C-B245-926D-73AADC1010E3}"/>
              </a:ext>
            </a:extLst>
          </p:cNvPr>
          <p:cNvSpPr/>
          <p:nvPr/>
        </p:nvSpPr>
        <p:spPr>
          <a:xfrm>
            <a:off x="2363613" y="2820560"/>
            <a:ext cx="134896" cy="1392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05B5C294-07DB-1242-AA42-4AA5EB714D1D}"/>
              </a:ext>
            </a:extLst>
          </p:cNvPr>
          <p:cNvSpPr/>
          <p:nvPr/>
        </p:nvSpPr>
        <p:spPr>
          <a:xfrm>
            <a:off x="1185760" y="4488148"/>
            <a:ext cx="282291" cy="487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3B5DA727-95DC-C34B-B2FA-16D63D65165B}"/>
              </a:ext>
            </a:extLst>
          </p:cNvPr>
          <p:cNvSpPr/>
          <p:nvPr/>
        </p:nvSpPr>
        <p:spPr>
          <a:xfrm rot="5400000">
            <a:off x="1023734" y="4018640"/>
            <a:ext cx="361921" cy="587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L-Shape 22">
            <a:extLst>
              <a:ext uri="{FF2B5EF4-FFF2-40B4-BE49-F238E27FC236}">
                <a16:creationId xmlns:a16="http://schemas.microsoft.com/office/drawing/2014/main" id="{F81157DA-6547-1B40-9776-139C2F6EFDD5}"/>
              </a:ext>
            </a:extLst>
          </p:cNvPr>
          <p:cNvSpPr/>
          <p:nvPr/>
        </p:nvSpPr>
        <p:spPr>
          <a:xfrm rot="10800000">
            <a:off x="910867" y="4131582"/>
            <a:ext cx="587804" cy="879135"/>
          </a:xfrm>
          <a:prstGeom prst="corner">
            <a:avLst>
              <a:gd name="adj1" fmla="val 63946"/>
              <a:gd name="adj2" fmla="val 63845"/>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 name="Oval 27">
            <a:extLst>
              <a:ext uri="{FF2B5EF4-FFF2-40B4-BE49-F238E27FC236}">
                <a16:creationId xmlns:a16="http://schemas.microsoft.com/office/drawing/2014/main" id="{8B991FDF-4A5A-CE40-AB47-AFC936B3DBB7}"/>
              </a:ext>
            </a:extLst>
          </p:cNvPr>
          <p:cNvSpPr/>
          <p:nvPr/>
        </p:nvSpPr>
        <p:spPr>
          <a:xfrm>
            <a:off x="1348731" y="4555073"/>
            <a:ext cx="119320" cy="126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9" name="Straight Arrow Connector 28">
            <a:extLst>
              <a:ext uri="{FF2B5EF4-FFF2-40B4-BE49-F238E27FC236}">
                <a16:creationId xmlns:a16="http://schemas.microsoft.com/office/drawing/2014/main" id="{3278BD2D-6842-6748-A4F7-666ED5231542}"/>
              </a:ext>
            </a:extLst>
          </p:cNvPr>
          <p:cNvCxnSpPr>
            <a:cxnSpLocks/>
          </p:cNvCxnSpPr>
          <p:nvPr/>
        </p:nvCxnSpPr>
        <p:spPr>
          <a:xfrm>
            <a:off x="2363613" y="3538157"/>
            <a:ext cx="0" cy="55272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FF5554B-CF13-7B44-ACF5-519C9CE684AF}"/>
              </a:ext>
            </a:extLst>
          </p:cNvPr>
          <p:cNvCxnSpPr>
            <a:cxnSpLocks/>
          </p:cNvCxnSpPr>
          <p:nvPr/>
        </p:nvCxnSpPr>
        <p:spPr>
          <a:xfrm>
            <a:off x="2860042" y="3491779"/>
            <a:ext cx="416699" cy="521726"/>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2D3BE01-0562-AB47-A3B1-00E70C7DD75B}"/>
              </a:ext>
            </a:extLst>
          </p:cNvPr>
          <p:cNvSpPr/>
          <p:nvPr/>
        </p:nvSpPr>
        <p:spPr>
          <a:xfrm>
            <a:off x="3290736" y="4141968"/>
            <a:ext cx="470469" cy="692360"/>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Rectangle 31">
            <a:extLst>
              <a:ext uri="{FF2B5EF4-FFF2-40B4-BE49-F238E27FC236}">
                <a16:creationId xmlns:a16="http://schemas.microsoft.com/office/drawing/2014/main" id="{A8BFBF94-6892-CA43-80E8-34CFB362948C}"/>
              </a:ext>
            </a:extLst>
          </p:cNvPr>
          <p:cNvSpPr/>
          <p:nvPr/>
        </p:nvSpPr>
        <p:spPr>
          <a:xfrm>
            <a:off x="3377305" y="4233268"/>
            <a:ext cx="297333" cy="5204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3" name="Oval 32">
            <a:extLst>
              <a:ext uri="{FF2B5EF4-FFF2-40B4-BE49-F238E27FC236}">
                <a16:creationId xmlns:a16="http://schemas.microsoft.com/office/drawing/2014/main" id="{A4609E14-DD0F-B546-AB0F-0A84C9DED448}"/>
              </a:ext>
            </a:extLst>
          </p:cNvPr>
          <p:cNvSpPr/>
          <p:nvPr/>
        </p:nvSpPr>
        <p:spPr>
          <a:xfrm>
            <a:off x="3508649" y="4275655"/>
            <a:ext cx="125999" cy="1275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5" name="Oval 34">
            <a:extLst>
              <a:ext uri="{FF2B5EF4-FFF2-40B4-BE49-F238E27FC236}">
                <a16:creationId xmlns:a16="http://schemas.microsoft.com/office/drawing/2014/main" id="{FA9A00FA-E9B9-8845-88BF-E1051D130C58}"/>
              </a:ext>
            </a:extLst>
          </p:cNvPr>
          <p:cNvSpPr/>
          <p:nvPr/>
        </p:nvSpPr>
        <p:spPr>
          <a:xfrm>
            <a:off x="2286515" y="4372376"/>
            <a:ext cx="133215" cy="131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7" name="TextBox 36">
            <a:extLst>
              <a:ext uri="{FF2B5EF4-FFF2-40B4-BE49-F238E27FC236}">
                <a16:creationId xmlns:a16="http://schemas.microsoft.com/office/drawing/2014/main" id="{CA440057-AA03-A344-8EB2-6C8EDD830392}"/>
              </a:ext>
            </a:extLst>
          </p:cNvPr>
          <p:cNvSpPr txBox="1"/>
          <p:nvPr/>
        </p:nvSpPr>
        <p:spPr>
          <a:xfrm>
            <a:off x="1377053" y="3298128"/>
            <a:ext cx="228214" cy="369332"/>
          </a:xfrm>
          <a:prstGeom prst="rect">
            <a:avLst/>
          </a:prstGeom>
          <a:noFill/>
        </p:spPr>
        <p:txBody>
          <a:bodyPr wrap="square" rtlCol="0">
            <a:spAutoFit/>
          </a:bodyPr>
          <a:lstStyle/>
          <a:p>
            <a:r>
              <a:rPr lang="en-JP"/>
              <a:t>1</a:t>
            </a:r>
          </a:p>
        </p:txBody>
      </p:sp>
      <p:sp>
        <p:nvSpPr>
          <p:cNvPr id="38" name="TextBox 37">
            <a:extLst>
              <a:ext uri="{FF2B5EF4-FFF2-40B4-BE49-F238E27FC236}">
                <a16:creationId xmlns:a16="http://schemas.microsoft.com/office/drawing/2014/main" id="{FBB36B82-EF57-5544-BC4C-EC1410A58842}"/>
              </a:ext>
            </a:extLst>
          </p:cNvPr>
          <p:cNvSpPr txBox="1"/>
          <p:nvPr/>
        </p:nvSpPr>
        <p:spPr>
          <a:xfrm>
            <a:off x="2427135" y="3641289"/>
            <a:ext cx="268427" cy="369332"/>
          </a:xfrm>
          <a:prstGeom prst="rect">
            <a:avLst/>
          </a:prstGeom>
          <a:noFill/>
        </p:spPr>
        <p:txBody>
          <a:bodyPr wrap="square" rtlCol="0">
            <a:spAutoFit/>
          </a:bodyPr>
          <a:lstStyle/>
          <a:p>
            <a:r>
              <a:rPr lang="en-JP"/>
              <a:t>2</a:t>
            </a:r>
          </a:p>
        </p:txBody>
      </p:sp>
      <p:sp>
        <p:nvSpPr>
          <p:cNvPr id="39" name="TextBox 38">
            <a:extLst>
              <a:ext uri="{FF2B5EF4-FFF2-40B4-BE49-F238E27FC236}">
                <a16:creationId xmlns:a16="http://schemas.microsoft.com/office/drawing/2014/main" id="{FADD3BD3-D016-864E-8FA3-012E8A6DEBCE}"/>
              </a:ext>
            </a:extLst>
          </p:cNvPr>
          <p:cNvSpPr txBox="1"/>
          <p:nvPr/>
        </p:nvSpPr>
        <p:spPr>
          <a:xfrm>
            <a:off x="3033523" y="3367171"/>
            <a:ext cx="303020" cy="369332"/>
          </a:xfrm>
          <a:prstGeom prst="rect">
            <a:avLst/>
          </a:prstGeom>
          <a:noFill/>
        </p:spPr>
        <p:txBody>
          <a:bodyPr wrap="square" rtlCol="0">
            <a:spAutoFit/>
          </a:bodyPr>
          <a:lstStyle/>
          <a:p>
            <a:r>
              <a:rPr lang="en-JP"/>
              <a:t>3</a:t>
            </a:r>
          </a:p>
        </p:txBody>
      </p:sp>
      <p:sp>
        <p:nvSpPr>
          <p:cNvPr id="50" name="Rectangle 49">
            <a:extLst>
              <a:ext uri="{FF2B5EF4-FFF2-40B4-BE49-F238E27FC236}">
                <a16:creationId xmlns:a16="http://schemas.microsoft.com/office/drawing/2014/main" id="{7C79936F-DBA5-6241-82A4-663C75392993}"/>
              </a:ext>
            </a:extLst>
          </p:cNvPr>
          <p:cNvSpPr/>
          <p:nvPr/>
        </p:nvSpPr>
        <p:spPr>
          <a:xfrm>
            <a:off x="5616897" y="3712249"/>
            <a:ext cx="1437122" cy="196501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2" name="Rectangle 51">
            <a:extLst>
              <a:ext uri="{FF2B5EF4-FFF2-40B4-BE49-F238E27FC236}">
                <a16:creationId xmlns:a16="http://schemas.microsoft.com/office/drawing/2014/main" id="{286F0936-494D-2A43-9686-4EB9B70F725B}"/>
              </a:ext>
            </a:extLst>
          </p:cNvPr>
          <p:cNvSpPr/>
          <p:nvPr/>
        </p:nvSpPr>
        <p:spPr>
          <a:xfrm>
            <a:off x="6210161" y="4560814"/>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Rectangle 52">
            <a:extLst>
              <a:ext uri="{FF2B5EF4-FFF2-40B4-BE49-F238E27FC236}">
                <a16:creationId xmlns:a16="http://schemas.microsoft.com/office/drawing/2014/main" id="{AD2A3D1A-9B37-F845-B581-F3672183BAAF}"/>
              </a:ext>
            </a:extLst>
          </p:cNvPr>
          <p:cNvSpPr/>
          <p:nvPr/>
        </p:nvSpPr>
        <p:spPr>
          <a:xfrm>
            <a:off x="6818057" y="4188453"/>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4" name="L-Shape 53">
            <a:extLst>
              <a:ext uri="{FF2B5EF4-FFF2-40B4-BE49-F238E27FC236}">
                <a16:creationId xmlns:a16="http://schemas.microsoft.com/office/drawing/2014/main" id="{445A78BC-A162-4D40-850B-C41E7DA5A4EA}"/>
              </a:ext>
            </a:extLst>
          </p:cNvPr>
          <p:cNvSpPr/>
          <p:nvPr/>
        </p:nvSpPr>
        <p:spPr>
          <a:xfrm rot="10800000">
            <a:off x="5843006" y="4164096"/>
            <a:ext cx="792480" cy="980286"/>
          </a:xfrm>
          <a:prstGeom prst="corner">
            <a:avLst>
              <a:gd name="adj1" fmla="val 49271"/>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ectangle 54">
            <a:extLst>
              <a:ext uri="{FF2B5EF4-FFF2-40B4-BE49-F238E27FC236}">
                <a16:creationId xmlns:a16="http://schemas.microsoft.com/office/drawing/2014/main" id="{D867E819-1D4A-8041-B57A-0E358689BDE9}"/>
              </a:ext>
            </a:extLst>
          </p:cNvPr>
          <p:cNvSpPr/>
          <p:nvPr/>
        </p:nvSpPr>
        <p:spPr>
          <a:xfrm>
            <a:off x="7724441" y="3712249"/>
            <a:ext cx="1437122" cy="198492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7" name="Rectangle 56">
            <a:extLst>
              <a:ext uri="{FF2B5EF4-FFF2-40B4-BE49-F238E27FC236}">
                <a16:creationId xmlns:a16="http://schemas.microsoft.com/office/drawing/2014/main" id="{1C11BB7E-EEF3-CE4A-AF39-C5EC5BB43BD7}"/>
              </a:ext>
            </a:extLst>
          </p:cNvPr>
          <p:cNvSpPr/>
          <p:nvPr/>
        </p:nvSpPr>
        <p:spPr>
          <a:xfrm>
            <a:off x="8899487" y="4090879"/>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58" name="Rectangle 57">
            <a:extLst>
              <a:ext uri="{FF2B5EF4-FFF2-40B4-BE49-F238E27FC236}">
                <a16:creationId xmlns:a16="http://schemas.microsoft.com/office/drawing/2014/main" id="{E8BA3298-0888-6845-AEB9-366B03AE813D}"/>
              </a:ext>
            </a:extLst>
          </p:cNvPr>
          <p:cNvSpPr/>
          <p:nvPr/>
        </p:nvSpPr>
        <p:spPr>
          <a:xfrm>
            <a:off x="8754905" y="4550571"/>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 name="L-Shape 58">
            <a:extLst>
              <a:ext uri="{FF2B5EF4-FFF2-40B4-BE49-F238E27FC236}">
                <a16:creationId xmlns:a16="http://schemas.microsoft.com/office/drawing/2014/main" id="{396E0F71-58B2-0748-8153-3335BA8E5563}"/>
              </a:ext>
            </a:extLst>
          </p:cNvPr>
          <p:cNvSpPr/>
          <p:nvPr/>
        </p:nvSpPr>
        <p:spPr>
          <a:xfrm rot="10800000">
            <a:off x="8430760" y="4186886"/>
            <a:ext cx="730802" cy="980286"/>
          </a:xfrm>
          <a:prstGeom prst="corner">
            <a:avLst>
              <a:gd name="adj1" fmla="val 56764"/>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0" name="Rectangle 59">
            <a:extLst>
              <a:ext uri="{FF2B5EF4-FFF2-40B4-BE49-F238E27FC236}">
                <a16:creationId xmlns:a16="http://schemas.microsoft.com/office/drawing/2014/main" id="{D308D34C-3CE0-D240-88B0-FD29E996AB8B}"/>
              </a:ext>
            </a:extLst>
          </p:cNvPr>
          <p:cNvSpPr/>
          <p:nvPr/>
        </p:nvSpPr>
        <p:spPr>
          <a:xfrm>
            <a:off x="9881812" y="4921531"/>
            <a:ext cx="288000" cy="28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1" name="Rectangle 60">
            <a:extLst>
              <a:ext uri="{FF2B5EF4-FFF2-40B4-BE49-F238E27FC236}">
                <a16:creationId xmlns:a16="http://schemas.microsoft.com/office/drawing/2014/main" id="{6A3C7367-43BB-514C-97FF-8560E4DB3285}"/>
              </a:ext>
            </a:extLst>
          </p:cNvPr>
          <p:cNvSpPr/>
          <p:nvPr/>
        </p:nvSpPr>
        <p:spPr>
          <a:xfrm>
            <a:off x="9881813" y="4313565"/>
            <a:ext cx="288000" cy="288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2" name="Rectangle 61">
            <a:extLst>
              <a:ext uri="{FF2B5EF4-FFF2-40B4-BE49-F238E27FC236}">
                <a16:creationId xmlns:a16="http://schemas.microsoft.com/office/drawing/2014/main" id="{E8DA52EB-67D5-944E-AAD2-71D9305D4796}"/>
              </a:ext>
            </a:extLst>
          </p:cNvPr>
          <p:cNvSpPr/>
          <p:nvPr/>
        </p:nvSpPr>
        <p:spPr>
          <a:xfrm>
            <a:off x="9881813" y="3742670"/>
            <a:ext cx="288000" cy="288000"/>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3" name="TextBox 62">
            <a:extLst>
              <a:ext uri="{FF2B5EF4-FFF2-40B4-BE49-F238E27FC236}">
                <a16:creationId xmlns:a16="http://schemas.microsoft.com/office/drawing/2014/main" id="{26EEB9D3-366F-8247-98B4-A71B2D75DF0F}"/>
              </a:ext>
            </a:extLst>
          </p:cNvPr>
          <p:cNvSpPr txBox="1"/>
          <p:nvPr/>
        </p:nvSpPr>
        <p:spPr>
          <a:xfrm>
            <a:off x="10304395" y="3712250"/>
            <a:ext cx="1415772" cy="338554"/>
          </a:xfrm>
          <a:prstGeom prst="rect">
            <a:avLst/>
          </a:prstGeom>
          <a:noFill/>
        </p:spPr>
        <p:txBody>
          <a:bodyPr wrap="square" rtlCol="0">
            <a:spAutoFit/>
          </a:bodyPr>
          <a:lstStyle/>
          <a:p>
            <a:r>
              <a:rPr lang="en-JP" sz="1600"/>
              <a:t>既配置の車</a:t>
            </a:r>
          </a:p>
        </p:txBody>
      </p:sp>
      <p:sp>
        <p:nvSpPr>
          <p:cNvPr id="64" name="TextBox 63">
            <a:extLst>
              <a:ext uri="{FF2B5EF4-FFF2-40B4-BE49-F238E27FC236}">
                <a16:creationId xmlns:a16="http://schemas.microsoft.com/office/drawing/2014/main" id="{06DDD5CF-7A55-904B-82DF-CC0CCB57B642}"/>
              </a:ext>
            </a:extLst>
          </p:cNvPr>
          <p:cNvSpPr txBox="1"/>
          <p:nvPr/>
        </p:nvSpPr>
        <p:spPr>
          <a:xfrm>
            <a:off x="10304395" y="4288288"/>
            <a:ext cx="1210588" cy="338554"/>
          </a:xfrm>
          <a:prstGeom prst="rect">
            <a:avLst/>
          </a:prstGeom>
          <a:noFill/>
        </p:spPr>
        <p:txBody>
          <a:bodyPr wrap="square" rtlCol="0">
            <a:spAutoFit/>
          </a:bodyPr>
          <a:lstStyle/>
          <a:p>
            <a:r>
              <a:rPr lang="en-JP" sz="1600"/>
              <a:t>配置する車</a:t>
            </a:r>
          </a:p>
        </p:txBody>
      </p:sp>
      <p:sp>
        <p:nvSpPr>
          <p:cNvPr id="65" name="TextBox 64">
            <a:extLst>
              <a:ext uri="{FF2B5EF4-FFF2-40B4-BE49-F238E27FC236}">
                <a16:creationId xmlns:a16="http://schemas.microsoft.com/office/drawing/2014/main" id="{F9046940-003F-A448-AEB8-75DB81807216}"/>
              </a:ext>
            </a:extLst>
          </p:cNvPr>
          <p:cNvSpPr txBox="1"/>
          <p:nvPr/>
        </p:nvSpPr>
        <p:spPr>
          <a:xfrm>
            <a:off x="10304395" y="4913297"/>
            <a:ext cx="1107531" cy="338554"/>
          </a:xfrm>
          <a:prstGeom prst="rect">
            <a:avLst/>
          </a:prstGeom>
          <a:noFill/>
        </p:spPr>
        <p:txBody>
          <a:bodyPr wrap="square" rtlCol="0">
            <a:spAutoFit/>
          </a:bodyPr>
          <a:lstStyle/>
          <a:p>
            <a:r>
              <a:rPr lang="en-JP" sz="1600"/>
              <a:t>障害物</a:t>
            </a:r>
          </a:p>
        </p:txBody>
      </p:sp>
      <p:sp>
        <p:nvSpPr>
          <p:cNvPr id="66" name="TextBox 65">
            <a:extLst>
              <a:ext uri="{FF2B5EF4-FFF2-40B4-BE49-F238E27FC236}">
                <a16:creationId xmlns:a16="http://schemas.microsoft.com/office/drawing/2014/main" id="{DD864CD1-1A09-3F47-B767-E7323B50DD89}"/>
              </a:ext>
            </a:extLst>
          </p:cNvPr>
          <p:cNvSpPr txBox="1"/>
          <p:nvPr/>
        </p:nvSpPr>
        <p:spPr>
          <a:xfrm>
            <a:off x="5637739" y="5850604"/>
            <a:ext cx="1569660" cy="369332"/>
          </a:xfrm>
          <a:prstGeom prst="rect">
            <a:avLst/>
          </a:prstGeom>
          <a:noFill/>
        </p:spPr>
        <p:txBody>
          <a:bodyPr wrap="none" rtlCol="0">
            <a:spAutoFit/>
          </a:bodyPr>
          <a:lstStyle/>
          <a:p>
            <a:r>
              <a:rPr lang="en-JP"/>
              <a:t>配置可能な例</a:t>
            </a:r>
          </a:p>
        </p:txBody>
      </p:sp>
      <p:sp>
        <p:nvSpPr>
          <p:cNvPr id="67" name="TextBox 66">
            <a:extLst>
              <a:ext uri="{FF2B5EF4-FFF2-40B4-BE49-F238E27FC236}">
                <a16:creationId xmlns:a16="http://schemas.microsoft.com/office/drawing/2014/main" id="{A0BE2E2C-4013-C244-82A7-AD7003F45188}"/>
              </a:ext>
            </a:extLst>
          </p:cNvPr>
          <p:cNvSpPr txBox="1"/>
          <p:nvPr/>
        </p:nvSpPr>
        <p:spPr>
          <a:xfrm>
            <a:off x="7724441" y="5850604"/>
            <a:ext cx="1800493" cy="369332"/>
          </a:xfrm>
          <a:prstGeom prst="rect">
            <a:avLst/>
          </a:prstGeom>
          <a:noFill/>
        </p:spPr>
        <p:txBody>
          <a:bodyPr wrap="none" rtlCol="0">
            <a:spAutoFit/>
          </a:bodyPr>
          <a:lstStyle/>
          <a:p>
            <a:r>
              <a:rPr lang="en-JP"/>
              <a:t>配置不可能な例</a:t>
            </a:r>
          </a:p>
        </p:txBody>
      </p:sp>
      <p:sp>
        <p:nvSpPr>
          <p:cNvPr id="68" name="Oval 67">
            <a:extLst>
              <a:ext uri="{FF2B5EF4-FFF2-40B4-BE49-F238E27FC236}">
                <a16:creationId xmlns:a16="http://schemas.microsoft.com/office/drawing/2014/main" id="{92A3FBE5-1870-4C48-8656-C673478DB961}"/>
              </a:ext>
            </a:extLst>
          </p:cNvPr>
          <p:cNvSpPr>
            <a:spLocks noChangeAspect="1"/>
          </p:cNvSpPr>
          <p:nvPr/>
        </p:nvSpPr>
        <p:spPr>
          <a:xfrm>
            <a:off x="5357665" y="5908158"/>
            <a:ext cx="252000" cy="252000"/>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9" name="Multiply 68">
            <a:extLst>
              <a:ext uri="{FF2B5EF4-FFF2-40B4-BE49-F238E27FC236}">
                <a16:creationId xmlns:a16="http://schemas.microsoft.com/office/drawing/2014/main" id="{B535B591-0D16-974E-938A-CB2FE254AE3B}"/>
              </a:ext>
            </a:extLst>
          </p:cNvPr>
          <p:cNvSpPr>
            <a:spLocks noChangeAspect="1"/>
          </p:cNvSpPr>
          <p:nvPr/>
        </p:nvSpPr>
        <p:spPr>
          <a:xfrm>
            <a:off x="7410000" y="5854158"/>
            <a:ext cx="360000" cy="360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1" name="TextBox 70">
            <a:extLst>
              <a:ext uri="{FF2B5EF4-FFF2-40B4-BE49-F238E27FC236}">
                <a16:creationId xmlns:a16="http://schemas.microsoft.com/office/drawing/2014/main" id="{4D6A203A-5EFA-2A45-86FC-C26D20683336}"/>
              </a:ext>
            </a:extLst>
          </p:cNvPr>
          <p:cNvSpPr txBox="1"/>
          <p:nvPr/>
        </p:nvSpPr>
        <p:spPr>
          <a:xfrm>
            <a:off x="2507213" y="2899718"/>
            <a:ext cx="415498" cy="369332"/>
          </a:xfrm>
          <a:prstGeom prst="rect">
            <a:avLst/>
          </a:prstGeom>
          <a:noFill/>
        </p:spPr>
        <p:txBody>
          <a:bodyPr wrap="none" rtlCol="0">
            <a:spAutoFit/>
          </a:bodyPr>
          <a:lstStyle/>
          <a:p>
            <a:r>
              <a:rPr lang="en-JP"/>
              <a:t>車</a:t>
            </a:r>
          </a:p>
        </p:txBody>
      </p:sp>
    </p:spTree>
    <p:extLst>
      <p:ext uri="{BB962C8B-B14F-4D97-AF65-F5344CB8AC3E}">
        <p14:creationId xmlns:p14="http://schemas.microsoft.com/office/powerpoint/2010/main" val="151451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C3B1D9E-EB58-7042-80C6-650833780A5A}"/>
              </a:ext>
            </a:extLst>
          </p:cNvPr>
          <p:cNvSpPr/>
          <p:nvPr/>
        </p:nvSpPr>
        <p:spPr>
          <a:xfrm>
            <a:off x="7057018" y="4902145"/>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50" name="Rectangle 49">
            <a:extLst>
              <a:ext uri="{FF2B5EF4-FFF2-40B4-BE49-F238E27FC236}">
                <a16:creationId xmlns:a16="http://schemas.microsoft.com/office/drawing/2014/main" id="{7CE57D51-CF57-BF44-AA6C-203D46FE9C4B}"/>
              </a:ext>
            </a:extLst>
          </p:cNvPr>
          <p:cNvSpPr/>
          <p:nvPr/>
        </p:nvSpPr>
        <p:spPr>
          <a:xfrm>
            <a:off x="2262355" y="5193499"/>
            <a:ext cx="893572" cy="604034"/>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6" name="Content Placeholder 5">
            <a:extLst>
              <a:ext uri="{FF2B5EF4-FFF2-40B4-BE49-F238E27FC236}">
                <a16:creationId xmlns:a16="http://schemas.microsoft.com/office/drawing/2014/main" id="{5DF211FF-C883-CE48-B2FA-E3AEB07915DF}"/>
              </a:ext>
            </a:extLst>
          </p:cNvPr>
          <p:cNvSpPr>
            <a:spLocks noGrp="1"/>
          </p:cNvSpPr>
          <p:nvPr>
            <p:ph sz="half" idx="1"/>
          </p:nvPr>
        </p:nvSpPr>
        <p:spPr>
          <a:xfrm>
            <a:off x="838200" y="1266868"/>
            <a:ext cx="4876800" cy="2038092"/>
          </a:xfrm>
          <a:solidFill>
            <a:schemeClr val="accent5">
              <a:lumMod val="20000"/>
              <a:lumOff val="80000"/>
            </a:schemeClr>
          </a:solidFill>
          <a:ln>
            <a:noFill/>
          </a:ln>
        </p:spPr>
        <p:txBody>
          <a:bodyPr>
            <a:normAutofit/>
          </a:bodyPr>
          <a:lstStyle/>
          <a:p>
            <a:pPr marL="0" indent="0">
              <a:lnSpc>
                <a:spcPct val="120000"/>
              </a:lnSpc>
              <a:buNone/>
            </a:pPr>
            <a:r>
              <a:rPr lang="en-JP" sz="2400" b="1"/>
              <a:t>bottom-left法 (BL法)</a:t>
            </a:r>
          </a:p>
          <a:p>
            <a:pPr marL="0" indent="0">
              <a:lnSpc>
                <a:spcPct val="120000"/>
              </a:lnSpc>
              <a:buNone/>
            </a:pPr>
            <a:r>
              <a:rPr lang="en-JP" sz="2200"/>
              <a:t>配置可能な座標の中で, 出来るだけ下, 同じ高さならできるだけ左から順に詰め込むアルゴリズム．</a:t>
            </a:r>
          </a:p>
        </p:txBody>
      </p:sp>
      <p:sp>
        <p:nvSpPr>
          <p:cNvPr id="7" name="Content Placeholder 6">
            <a:extLst>
              <a:ext uri="{FF2B5EF4-FFF2-40B4-BE49-F238E27FC236}">
                <a16:creationId xmlns:a16="http://schemas.microsoft.com/office/drawing/2014/main" id="{27E209BE-09E7-EC47-B351-6AAD3B4F897B}"/>
              </a:ext>
            </a:extLst>
          </p:cNvPr>
          <p:cNvSpPr>
            <a:spLocks noGrp="1"/>
          </p:cNvSpPr>
          <p:nvPr>
            <p:ph sz="half" idx="2"/>
          </p:nvPr>
        </p:nvSpPr>
        <p:spPr>
          <a:xfrm>
            <a:off x="6313192" y="1266867"/>
            <a:ext cx="5237017" cy="2285999"/>
          </a:xfrm>
          <a:solidFill>
            <a:schemeClr val="accent5">
              <a:lumMod val="20000"/>
              <a:lumOff val="80000"/>
            </a:schemeClr>
          </a:solidFill>
          <a:ln>
            <a:noFill/>
          </a:ln>
        </p:spPr>
        <p:txBody>
          <a:bodyPr>
            <a:noAutofit/>
          </a:bodyPr>
          <a:lstStyle/>
          <a:p>
            <a:pPr marL="0" indent="0">
              <a:lnSpc>
                <a:spcPct val="110000"/>
              </a:lnSpc>
              <a:buNone/>
            </a:pPr>
            <a:r>
              <a:rPr lang="en-JP" sz="2400" b="1"/>
              <a:t>next-fit法 (NF法)</a:t>
            </a:r>
          </a:p>
          <a:p>
            <a:pPr marL="0" indent="0">
              <a:lnSpc>
                <a:spcPct val="110000"/>
              </a:lnSpc>
              <a:buNone/>
            </a:pPr>
            <a:r>
              <a:rPr lang="en-JP" sz="2200"/>
              <a:t>母材内でレベルと呼ばれる領域を作りレベル内の左から詰め込むアルゴリズム．</a:t>
            </a:r>
          </a:p>
          <a:p>
            <a:pPr marL="0" indent="0">
              <a:lnSpc>
                <a:spcPct val="110000"/>
              </a:lnSpc>
              <a:buNone/>
            </a:pPr>
            <a:r>
              <a:rPr lang="en-JP" sz="2200"/>
              <a:t>配置不可能な場合, 場合新しいレベルを作成する.</a:t>
            </a:r>
          </a:p>
        </p:txBody>
      </p:sp>
      <p:sp>
        <p:nvSpPr>
          <p:cNvPr id="4" name="Slide Number Placeholder 3">
            <a:extLst>
              <a:ext uri="{FF2B5EF4-FFF2-40B4-BE49-F238E27FC236}">
                <a16:creationId xmlns:a16="http://schemas.microsoft.com/office/drawing/2014/main" id="{CBB69A4E-416E-B140-9C0D-5C8D1C175B67}"/>
              </a:ext>
            </a:extLst>
          </p:cNvPr>
          <p:cNvSpPr>
            <a:spLocks noGrp="1"/>
          </p:cNvSpPr>
          <p:nvPr>
            <p:ph type="sldNum" sz="quarter" idx="12"/>
          </p:nvPr>
        </p:nvSpPr>
        <p:spPr/>
        <p:txBody>
          <a:bodyPr/>
          <a:lstStyle/>
          <a:p>
            <a:fld id="{CCF3E294-EB10-834B-8B5B-5C78A6A1F52A}" type="slidenum">
              <a:rPr lang="en-JP"/>
              <a:t>18</a:t>
            </a:fld>
            <a:endParaRPr lang="en-JP"/>
          </a:p>
        </p:txBody>
      </p:sp>
      <p:sp>
        <p:nvSpPr>
          <p:cNvPr id="8" name="TextBox 7">
            <a:extLst>
              <a:ext uri="{FF2B5EF4-FFF2-40B4-BE49-F238E27FC236}">
                <a16:creationId xmlns:a16="http://schemas.microsoft.com/office/drawing/2014/main" id="{DE18A3EA-C32A-C649-9EDE-D70E6D3022DD}"/>
              </a:ext>
            </a:extLst>
          </p:cNvPr>
          <p:cNvSpPr txBox="1"/>
          <p:nvPr/>
        </p:nvSpPr>
        <p:spPr>
          <a:xfrm>
            <a:off x="838200" y="419427"/>
            <a:ext cx="3057247" cy="523220"/>
          </a:xfrm>
          <a:prstGeom prst="rect">
            <a:avLst/>
          </a:prstGeom>
          <a:noFill/>
        </p:spPr>
        <p:txBody>
          <a:bodyPr wrap="none" rtlCol="0">
            <a:spAutoFit/>
          </a:bodyPr>
          <a:lstStyle/>
          <a:p>
            <a:r>
              <a:rPr lang="en-JP" sz="2800"/>
              <a:t>配置場所の探し方</a:t>
            </a:r>
          </a:p>
        </p:txBody>
      </p:sp>
      <p:sp>
        <p:nvSpPr>
          <p:cNvPr id="9" name="Rectangle 8">
            <a:extLst>
              <a:ext uri="{FF2B5EF4-FFF2-40B4-BE49-F238E27FC236}">
                <a16:creationId xmlns:a16="http://schemas.microsoft.com/office/drawing/2014/main" id="{D66E5FB3-B1CF-FD4A-86BF-D62F7358AFB1}"/>
              </a:ext>
            </a:extLst>
          </p:cNvPr>
          <p:cNvSpPr/>
          <p:nvPr/>
        </p:nvSpPr>
        <p:spPr>
          <a:xfrm>
            <a:off x="1034460" y="410521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B3B4C3FB-CF3C-0349-A8C6-D1BA285A04A3}"/>
              </a:ext>
            </a:extLst>
          </p:cNvPr>
          <p:cNvSpPr/>
          <p:nvPr/>
        </p:nvSpPr>
        <p:spPr>
          <a:xfrm>
            <a:off x="1034459" y="4815509"/>
            <a:ext cx="596914"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1" name="Rectangle 10">
            <a:extLst>
              <a:ext uri="{FF2B5EF4-FFF2-40B4-BE49-F238E27FC236}">
                <a16:creationId xmlns:a16="http://schemas.microsoft.com/office/drawing/2014/main" id="{FB9367CB-4E6D-114C-8271-114A8584A221}"/>
              </a:ext>
            </a:extLst>
          </p:cNvPr>
          <p:cNvSpPr/>
          <p:nvPr/>
        </p:nvSpPr>
        <p:spPr>
          <a:xfrm>
            <a:off x="1034461" y="554322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4" name="Rectangle 13">
            <a:extLst>
              <a:ext uri="{FF2B5EF4-FFF2-40B4-BE49-F238E27FC236}">
                <a16:creationId xmlns:a16="http://schemas.microsoft.com/office/drawing/2014/main" id="{1E3ACB5A-F84B-3C4C-855C-338B2DA7812B}"/>
              </a:ext>
            </a:extLst>
          </p:cNvPr>
          <p:cNvSpPr/>
          <p:nvPr/>
        </p:nvSpPr>
        <p:spPr>
          <a:xfrm>
            <a:off x="2246371" y="5815016"/>
            <a:ext cx="1211910" cy="524609"/>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15" name="Rectangle 14">
            <a:extLst>
              <a:ext uri="{FF2B5EF4-FFF2-40B4-BE49-F238E27FC236}">
                <a16:creationId xmlns:a16="http://schemas.microsoft.com/office/drawing/2014/main" id="{BEC58D21-11D1-2E4C-A4BB-6E05A2526FEA}"/>
              </a:ext>
            </a:extLst>
          </p:cNvPr>
          <p:cNvSpPr/>
          <p:nvPr/>
        </p:nvSpPr>
        <p:spPr>
          <a:xfrm>
            <a:off x="4342949" y="3884183"/>
            <a:ext cx="893572" cy="60403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16" name="Rectangle 15">
            <a:extLst>
              <a:ext uri="{FF2B5EF4-FFF2-40B4-BE49-F238E27FC236}">
                <a16:creationId xmlns:a16="http://schemas.microsoft.com/office/drawing/2014/main" id="{52EB3FAD-15BE-4247-B63A-528F49FD8DD2}"/>
              </a:ext>
            </a:extLst>
          </p:cNvPr>
          <p:cNvSpPr/>
          <p:nvPr/>
        </p:nvSpPr>
        <p:spPr>
          <a:xfrm>
            <a:off x="6417881" y="4088954"/>
            <a:ext cx="2860987" cy="224028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5F9D750B-8B51-C24A-A54F-C5EF139013DF}"/>
              </a:ext>
            </a:extLst>
          </p:cNvPr>
          <p:cNvSpPr/>
          <p:nvPr/>
        </p:nvSpPr>
        <p:spPr>
          <a:xfrm>
            <a:off x="6417880" y="4799249"/>
            <a:ext cx="602673" cy="727713"/>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c</a:t>
            </a:r>
          </a:p>
        </p:txBody>
      </p:sp>
      <p:sp>
        <p:nvSpPr>
          <p:cNvPr id="18" name="Rectangle 17">
            <a:extLst>
              <a:ext uri="{FF2B5EF4-FFF2-40B4-BE49-F238E27FC236}">
                <a16:creationId xmlns:a16="http://schemas.microsoft.com/office/drawing/2014/main" id="{19735CE0-727F-4147-9574-891DC007AE50}"/>
              </a:ext>
            </a:extLst>
          </p:cNvPr>
          <p:cNvSpPr/>
          <p:nvPr/>
        </p:nvSpPr>
        <p:spPr>
          <a:xfrm>
            <a:off x="6417882" y="5526963"/>
            <a:ext cx="1211910" cy="802271"/>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a</a:t>
            </a:r>
          </a:p>
        </p:txBody>
      </p:sp>
      <p:sp>
        <p:nvSpPr>
          <p:cNvPr id="19" name="Rectangle 18">
            <a:extLst>
              <a:ext uri="{FF2B5EF4-FFF2-40B4-BE49-F238E27FC236}">
                <a16:creationId xmlns:a16="http://schemas.microsoft.com/office/drawing/2014/main" id="{7269DFB7-4096-8E4A-B58C-390A8AAB8DDD}"/>
              </a:ext>
            </a:extLst>
          </p:cNvPr>
          <p:cNvSpPr/>
          <p:nvPr/>
        </p:nvSpPr>
        <p:spPr>
          <a:xfrm>
            <a:off x="7629791" y="5788366"/>
            <a:ext cx="1211909" cy="524608"/>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a:solidFill>
                  <a:schemeClr val="tx1">
                    <a:alpha val="99000"/>
                  </a:schemeClr>
                </a:solidFill>
              </a:rPr>
              <a:t>b</a:t>
            </a:r>
          </a:p>
        </p:txBody>
      </p:sp>
      <p:sp>
        <p:nvSpPr>
          <p:cNvPr id="20" name="Rectangle 19">
            <a:extLst>
              <a:ext uri="{FF2B5EF4-FFF2-40B4-BE49-F238E27FC236}">
                <a16:creationId xmlns:a16="http://schemas.microsoft.com/office/drawing/2014/main" id="{ECB808C8-FAED-FD4A-9B29-2FA66B369D85}"/>
              </a:ext>
            </a:extLst>
          </p:cNvPr>
          <p:cNvSpPr/>
          <p:nvPr/>
        </p:nvSpPr>
        <p:spPr>
          <a:xfrm>
            <a:off x="9662713" y="3884184"/>
            <a:ext cx="893572" cy="6040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4000">
              <a:solidFill>
                <a:schemeClr val="tx1">
                  <a:alpha val="99000"/>
                </a:schemeClr>
              </a:solidFill>
            </a:endParaRPr>
          </a:p>
        </p:txBody>
      </p:sp>
      <p:sp>
        <p:nvSpPr>
          <p:cNvPr id="21" name="Oval 20">
            <a:extLst>
              <a:ext uri="{FF2B5EF4-FFF2-40B4-BE49-F238E27FC236}">
                <a16:creationId xmlns:a16="http://schemas.microsoft.com/office/drawing/2014/main" id="{2CBF3B90-B333-DE4F-BBE0-8EE30BFF74DE}"/>
              </a:ext>
            </a:extLst>
          </p:cNvPr>
          <p:cNvSpPr>
            <a:spLocks noChangeAspect="1"/>
          </p:cNvSpPr>
          <p:nvPr/>
        </p:nvSpPr>
        <p:spPr>
          <a:xfrm>
            <a:off x="3375277" y="628025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Oval 21">
            <a:extLst>
              <a:ext uri="{FF2B5EF4-FFF2-40B4-BE49-F238E27FC236}">
                <a16:creationId xmlns:a16="http://schemas.microsoft.com/office/drawing/2014/main" id="{42F61210-9D25-624B-9A8F-AC1D1E9A1E73}"/>
              </a:ext>
            </a:extLst>
          </p:cNvPr>
          <p:cNvSpPr>
            <a:spLocks noChangeAspect="1"/>
          </p:cNvSpPr>
          <p:nvPr/>
        </p:nvSpPr>
        <p:spPr>
          <a:xfrm>
            <a:off x="2156371" y="568986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Oval 22">
            <a:extLst>
              <a:ext uri="{FF2B5EF4-FFF2-40B4-BE49-F238E27FC236}">
                <a16:creationId xmlns:a16="http://schemas.microsoft.com/office/drawing/2014/main" id="{D5BA1CBC-B202-BC4E-A4B6-71D7662A8A95}"/>
              </a:ext>
            </a:extLst>
          </p:cNvPr>
          <p:cNvSpPr>
            <a:spLocks noChangeAspect="1"/>
          </p:cNvSpPr>
          <p:nvPr/>
        </p:nvSpPr>
        <p:spPr>
          <a:xfrm>
            <a:off x="1541373" y="5453223"/>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Oval 23">
            <a:extLst>
              <a:ext uri="{FF2B5EF4-FFF2-40B4-BE49-F238E27FC236}">
                <a16:creationId xmlns:a16="http://schemas.microsoft.com/office/drawing/2014/main" id="{C4E3D596-025C-1647-A00B-036EC08E81C7}"/>
              </a:ext>
            </a:extLst>
          </p:cNvPr>
          <p:cNvSpPr>
            <a:spLocks noChangeAspect="1"/>
          </p:cNvSpPr>
          <p:nvPr/>
        </p:nvSpPr>
        <p:spPr>
          <a:xfrm>
            <a:off x="964982" y="4709249"/>
            <a:ext cx="180000" cy="180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8" name="Straight Connector 27">
            <a:extLst>
              <a:ext uri="{FF2B5EF4-FFF2-40B4-BE49-F238E27FC236}">
                <a16:creationId xmlns:a16="http://schemas.microsoft.com/office/drawing/2014/main" id="{E896B60B-18DF-C148-ADE5-59A807A2E001}"/>
              </a:ext>
            </a:extLst>
          </p:cNvPr>
          <p:cNvCxnSpPr/>
          <p:nvPr/>
        </p:nvCxnSpPr>
        <p:spPr>
          <a:xfrm>
            <a:off x="6417880" y="5526962"/>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CE908-7915-CE42-A9F0-80DE71428F51}"/>
              </a:ext>
            </a:extLst>
          </p:cNvPr>
          <p:cNvCxnSpPr/>
          <p:nvPr/>
        </p:nvCxnSpPr>
        <p:spPr>
          <a:xfrm>
            <a:off x="6417880" y="4787508"/>
            <a:ext cx="2860988" cy="162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CAC5275-DEEA-5641-84C2-6F91764E35B5}"/>
              </a:ext>
            </a:extLst>
          </p:cNvPr>
          <p:cNvSpPr>
            <a:spLocks noChangeAspect="1"/>
          </p:cNvSpPr>
          <p:nvPr/>
        </p:nvSpPr>
        <p:spPr>
          <a:xfrm>
            <a:off x="6930553" y="5423680"/>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7" name="Straight Arrow Connector 36">
            <a:extLst>
              <a:ext uri="{FF2B5EF4-FFF2-40B4-BE49-F238E27FC236}">
                <a16:creationId xmlns:a16="http://schemas.microsoft.com/office/drawing/2014/main" id="{A6DF17DE-44A1-B741-BBAF-5CF4D56D8312}"/>
              </a:ext>
            </a:extLst>
          </p:cNvPr>
          <p:cNvCxnSpPr>
            <a:cxnSpLocks/>
          </p:cNvCxnSpPr>
          <p:nvPr/>
        </p:nvCxnSpPr>
        <p:spPr>
          <a:xfrm flipH="1">
            <a:off x="8235745" y="4585179"/>
            <a:ext cx="1307242" cy="5387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5376E8-5C6D-A840-B724-6A5DCA927240}"/>
              </a:ext>
            </a:extLst>
          </p:cNvPr>
          <p:cNvCxnSpPr>
            <a:cxnSpLocks/>
          </p:cNvCxnSpPr>
          <p:nvPr/>
        </p:nvCxnSpPr>
        <p:spPr>
          <a:xfrm flipH="1">
            <a:off x="3386991" y="4585179"/>
            <a:ext cx="793611" cy="5035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9A3AE7E-38E7-594D-8D62-968A4795BB1F}"/>
              </a:ext>
            </a:extLst>
          </p:cNvPr>
          <p:cNvSpPr txBox="1"/>
          <p:nvPr/>
        </p:nvSpPr>
        <p:spPr>
          <a:xfrm>
            <a:off x="9828142" y="4981133"/>
            <a:ext cx="994183" cy="369332"/>
          </a:xfrm>
          <a:prstGeom prst="rect">
            <a:avLst/>
          </a:prstGeom>
          <a:noFill/>
        </p:spPr>
        <p:txBody>
          <a:bodyPr wrap="none" rtlCol="0">
            <a:spAutoFit/>
          </a:bodyPr>
          <a:lstStyle/>
          <a:p>
            <a:r>
              <a:rPr lang="en-JP"/>
              <a:t>レベル2</a:t>
            </a:r>
          </a:p>
        </p:txBody>
      </p:sp>
      <p:sp>
        <p:nvSpPr>
          <p:cNvPr id="61" name="TextBox 60">
            <a:extLst>
              <a:ext uri="{FF2B5EF4-FFF2-40B4-BE49-F238E27FC236}">
                <a16:creationId xmlns:a16="http://schemas.microsoft.com/office/drawing/2014/main" id="{DE5A2BA6-5F90-A144-8B22-E299E5210141}"/>
              </a:ext>
            </a:extLst>
          </p:cNvPr>
          <p:cNvSpPr txBox="1"/>
          <p:nvPr/>
        </p:nvSpPr>
        <p:spPr>
          <a:xfrm>
            <a:off x="9828142" y="5740269"/>
            <a:ext cx="994183" cy="369332"/>
          </a:xfrm>
          <a:prstGeom prst="rect">
            <a:avLst/>
          </a:prstGeom>
          <a:noFill/>
        </p:spPr>
        <p:txBody>
          <a:bodyPr wrap="none" rtlCol="0">
            <a:spAutoFit/>
          </a:bodyPr>
          <a:lstStyle/>
          <a:p>
            <a:r>
              <a:rPr lang="en-JP"/>
              <a:t>レベル1</a:t>
            </a:r>
          </a:p>
        </p:txBody>
      </p:sp>
      <p:sp>
        <p:nvSpPr>
          <p:cNvPr id="62" name="TextBox 61">
            <a:extLst>
              <a:ext uri="{FF2B5EF4-FFF2-40B4-BE49-F238E27FC236}">
                <a16:creationId xmlns:a16="http://schemas.microsoft.com/office/drawing/2014/main" id="{7C3CA986-CA24-6245-A53A-BA7087602372}"/>
              </a:ext>
            </a:extLst>
          </p:cNvPr>
          <p:cNvSpPr txBox="1"/>
          <p:nvPr/>
        </p:nvSpPr>
        <p:spPr>
          <a:xfrm>
            <a:off x="7255904" y="6346897"/>
            <a:ext cx="1184940" cy="369332"/>
          </a:xfrm>
          <a:prstGeom prst="rect">
            <a:avLst/>
          </a:prstGeom>
          <a:noFill/>
        </p:spPr>
        <p:txBody>
          <a:bodyPr wrap="none" rtlCol="0">
            <a:spAutoFit/>
          </a:bodyPr>
          <a:lstStyle/>
          <a:p>
            <a:r>
              <a:rPr lang="en-JP"/>
              <a:t>NF法の例 </a:t>
            </a:r>
          </a:p>
        </p:txBody>
      </p:sp>
      <p:sp>
        <p:nvSpPr>
          <p:cNvPr id="64" name="TextBox 63">
            <a:extLst>
              <a:ext uri="{FF2B5EF4-FFF2-40B4-BE49-F238E27FC236}">
                <a16:creationId xmlns:a16="http://schemas.microsoft.com/office/drawing/2014/main" id="{93146F22-8A07-F943-A753-256751F5B886}"/>
              </a:ext>
            </a:extLst>
          </p:cNvPr>
          <p:cNvSpPr txBox="1"/>
          <p:nvPr/>
        </p:nvSpPr>
        <p:spPr>
          <a:xfrm>
            <a:off x="1862745" y="6403206"/>
            <a:ext cx="1152880" cy="369332"/>
          </a:xfrm>
          <a:prstGeom prst="rect">
            <a:avLst/>
          </a:prstGeom>
          <a:noFill/>
        </p:spPr>
        <p:txBody>
          <a:bodyPr wrap="none" rtlCol="0">
            <a:spAutoFit/>
          </a:bodyPr>
          <a:lstStyle/>
          <a:p>
            <a:r>
              <a:rPr lang="en-JP"/>
              <a:t>BL法の例 </a:t>
            </a:r>
          </a:p>
        </p:txBody>
      </p:sp>
      <p:sp>
        <p:nvSpPr>
          <p:cNvPr id="67" name="Right Bracket 66">
            <a:extLst>
              <a:ext uri="{FF2B5EF4-FFF2-40B4-BE49-F238E27FC236}">
                <a16:creationId xmlns:a16="http://schemas.microsoft.com/office/drawing/2014/main" id="{4CBB27E5-150C-0C4A-89BA-043FB7172F36}"/>
              </a:ext>
            </a:extLst>
          </p:cNvPr>
          <p:cNvSpPr/>
          <p:nvPr/>
        </p:nvSpPr>
        <p:spPr>
          <a:xfrm>
            <a:off x="9635300" y="4878959"/>
            <a:ext cx="146668" cy="565045"/>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68" name="Right Bracket 67">
            <a:extLst>
              <a:ext uri="{FF2B5EF4-FFF2-40B4-BE49-F238E27FC236}">
                <a16:creationId xmlns:a16="http://schemas.microsoft.com/office/drawing/2014/main" id="{450FEEFE-5D2C-5146-813A-0D67D40B3734}"/>
              </a:ext>
            </a:extLst>
          </p:cNvPr>
          <p:cNvSpPr/>
          <p:nvPr/>
        </p:nvSpPr>
        <p:spPr>
          <a:xfrm>
            <a:off x="9660927" y="5689866"/>
            <a:ext cx="121041" cy="542317"/>
          </a:xfrm>
          <a:prstGeom prst="righ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Tree>
    <p:extLst>
      <p:ext uri="{BB962C8B-B14F-4D97-AF65-F5344CB8AC3E}">
        <p14:creationId xmlns:p14="http://schemas.microsoft.com/office/powerpoint/2010/main" val="2980017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2FE31F-4F3E-F44C-BF51-998B93B0B1E4}"/>
              </a:ext>
            </a:extLst>
          </p:cNvPr>
          <p:cNvSpPr/>
          <p:nvPr/>
        </p:nvSpPr>
        <p:spPr>
          <a:xfrm>
            <a:off x="9319542" y="5270332"/>
            <a:ext cx="2034258" cy="265058"/>
          </a:xfrm>
          <a:prstGeom prst="rect">
            <a:avLst/>
          </a:prstGeom>
          <a:pattFill prst="wdUpDiag">
            <a:fgClr>
              <a:schemeClr val="accent1">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C3AF4DCD-4DA8-C64E-9898-9B71C18D4239}"/>
              </a:ext>
            </a:extLst>
          </p:cNvPr>
          <p:cNvSpPr>
            <a:spLocks noGrp="1"/>
          </p:cNvSpPr>
          <p:nvPr>
            <p:ph idx="1"/>
          </p:nvPr>
        </p:nvSpPr>
        <p:spPr>
          <a:xfrm>
            <a:off x="838200" y="528913"/>
            <a:ext cx="10515600" cy="534141"/>
          </a:xfrm>
        </p:spPr>
        <p:txBody>
          <a:bodyPr>
            <a:normAutofit/>
          </a:bodyPr>
          <a:lstStyle/>
          <a:p>
            <a:pPr marL="0" indent="0">
              <a:lnSpc>
                <a:spcPct val="100000"/>
              </a:lnSpc>
              <a:buNone/>
            </a:pPr>
            <a:r>
              <a:rPr lang="en-JP"/>
              <a:t>第二段階のパッキングが終わった後，以下の局所探索を行う．</a:t>
            </a:r>
          </a:p>
        </p:txBody>
      </p:sp>
      <p:sp>
        <p:nvSpPr>
          <p:cNvPr id="4" name="Slide Number Placeholder 3">
            <a:extLst>
              <a:ext uri="{FF2B5EF4-FFF2-40B4-BE49-F238E27FC236}">
                <a16:creationId xmlns:a16="http://schemas.microsoft.com/office/drawing/2014/main" id="{D0AD492F-F235-FE4D-A07B-A47D49CF0671}"/>
              </a:ext>
            </a:extLst>
          </p:cNvPr>
          <p:cNvSpPr>
            <a:spLocks noGrp="1"/>
          </p:cNvSpPr>
          <p:nvPr>
            <p:ph type="sldNum" sz="quarter" idx="12"/>
          </p:nvPr>
        </p:nvSpPr>
        <p:spPr/>
        <p:txBody>
          <a:bodyPr/>
          <a:lstStyle/>
          <a:p>
            <a:fld id="{CCF3E294-EB10-834B-8B5B-5C78A6A1F52A}" type="slidenum">
              <a:rPr lang="en-JP"/>
              <a:t>19</a:t>
            </a:fld>
            <a:endParaRPr lang="en-JP"/>
          </a:p>
        </p:txBody>
      </p:sp>
      <mc:AlternateContent xmlns:mc="http://schemas.openxmlformats.org/markup-compatibility/2006">
        <mc:Choice xmlns:a14="http://schemas.microsoft.com/office/drawing/2010/main" Requires="a14">
          <p:sp>
            <p:nvSpPr>
              <p:cNvPr id="18" name="Content Placeholder 4">
                <a:extLst>
                  <a:ext uri="{FF2B5EF4-FFF2-40B4-BE49-F238E27FC236}">
                    <a16:creationId xmlns:a16="http://schemas.microsoft.com/office/drawing/2014/main" id="{33CDA100-117D-F64E-B29B-3656D9842585}"/>
                  </a:ext>
                </a:extLst>
              </p:cNvPr>
              <p:cNvSpPr txBox="1">
                <a:spLocks/>
              </p:cNvSpPr>
              <p:nvPr/>
            </p:nvSpPr>
            <p:spPr>
              <a:xfrm>
                <a:off x="838199" y="1343397"/>
                <a:ext cx="7900545" cy="3062377"/>
              </a:xfrm>
              <a:prstGeom prst="rect">
                <a:avLst/>
              </a:prstGeom>
              <a:solidFill>
                <a:schemeClr val="accent5">
                  <a:lumMod val="20000"/>
                  <a:lumOff val="80000"/>
                </a:schemeClr>
              </a:solidFill>
              <a:ln>
                <a:no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グループ</a:t>
                </a:r>
                <a14:m>
                  <m:oMath xmlns:m="http://schemas.openxmlformats.org/officeDocument/2006/math">
                    <m:r>
                      <a:rPr lang="en-US" sz="2400" i="1">
                        <a:latin typeface="Cambria Math" panose="02040503050406030204" pitchFamily="18" charset="0"/>
                      </a:rPr>
                      <m:t>𝑖</m:t>
                    </m:r>
                  </m:oMath>
                </a14:m>
                <a:r>
                  <a:rPr lang="en-JP" sz="2400"/>
                  <a:t>に詰め込めなかった車の数を</a:t>
                </a:r>
                <a:r>
                  <a:rPr lang="en-US" sz="2400"/>
                  <a:t> </a:t>
                </a:r>
                <a14:m>
                  <m:oMath xmlns:m="http://schemas.openxmlformats.org/officeDocument/2006/math">
                    <m:r>
                      <a:rPr lang="en-US" sz="2400" i="1">
                        <a:latin typeface="Cambria Math" panose="02040503050406030204" pitchFamily="18" charset="0"/>
                      </a:rPr>
                      <m:t>𝑟𝑒𝑠𝑡</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JP" sz="2400"/>
                  <a:t>とする.</a:t>
                </a:r>
              </a:p>
              <a:p>
                <a:pPr marL="457200" indent="-457200">
                  <a:lnSpc>
                    <a:spcPct val="100000"/>
                  </a:lnSpc>
                  <a:buFont typeface="+mj-lt"/>
                  <a:buAutoNum type="arabicPeriod"/>
                </a:pPr>
                <a:r>
                  <a:rPr lang="en-JP" sz="2400"/>
                  <a:t>隣接するグループ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oMath>
                </a14:m>
                <a:r>
                  <a:rPr lang="en-JP" sz="2400"/>
                  <a:t>の中で</a:t>
                </a:r>
                <a:r>
                  <a:rPr lang="en-US" sz="2400"/>
                  <a:t>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=0</m:t>
                    </m:r>
                  </m:oMath>
                </a14:m>
                <a:r>
                  <a:rPr lang="en-JP" sz="2400"/>
                  <a:t> かつ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𝑗</m:t>
                        </m:r>
                      </m:e>
                    </m:d>
                    <m:r>
                      <a:rPr lang="en-US" sz="2400" i="1">
                        <a:latin typeface="Cambria Math" panose="02040503050406030204" pitchFamily="18" charset="0"/>
                      </a:rPr>
                      <m:t>≥1</m:t>
                    </m:r>
                  </m:oMath>
                </a14:m>
                <a:r>
                  <a:rPr lang="en-JP" sz="2400"/>
                  <a:t>を満たす</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 </m:t>
                    </m:r>
                  </m:oMath>
                </a14:m>
                <a:r>
                  <a:rPr lang="en-JP" sz="2400"/>
                  <a:t>を探す.</a:t>
                </a:r>
              </a:p>
              <a:p>
                <a:pPr marL="457200" indent="-457200">
                  <a:lnSpc>
                    <a:spcPct val="100000"/>
                  </a:lnSpc>
                  <a:buFont typeface="Arial" panose="020B0604020202020204" pitchFamily="34" charset="0"/>
                  <a:buAutoNum type="arabicPeriod"/>
                </a:pPr>
                <a:r>
                  <a:rPr lang="en-JP" sz="2400"/>
                  <a:t>グループ</a:t>
                </a:r>
                <a:r>
                  <a:rPr lang="en-US" sz="2400"/>
                  <a:t> </a:t>
                </a:r>
                <a14:m>
                  <m:oMath xmlns:m="http://schemas.openxmlformats.org/officeDocument/2006/math">
                    <m:r>
                      <a:rPr lang="en-US" sz="2400" b="0" i="1">
                        <a:latin typeface="Cambria Math" panose="02040503050406030204" pitchFamily="18" charset="0"/>
                      </a:rPr>
                      <m:t>𝑗</m:t>
                    </m:r>
                  </m:oMath>
                </a14:m>
                <a:r>
                  <a:rPr lang="en-JP" sz="2400"/>
                  <a:t>を</a:t>
                </a:r>
                <a14:m>
                  <m:oMath xmlns:m="http://schemas.openxmlformats.org/officeDocument/2006/math">
                    <m:r>
                      <a:rPr lang="en-US" sz="2400" b="0" i="1">
                        <a:latin typeface="Cambria Math" panose="02040503050406030204" pitchFamily="18" charset="0"/>
                      </a:rPr>
                      <m:t>𝑟𝑒𝑠𝑡</m:t>
                    </m:r>
                    <m:d>
                      <m:dPr>
                        <m:ctrlPr>
                          <a:rPr lang="en-US" sz="2400" b="0" i="1">
                            <a:latin typeface="Cambria Math" panose="02040503050406030204" pitchFamily="18" charset="0"/>
                          </a:rPr>
                        </m:ctrlPr>
                      </m:dPr>
                      <m:e>
                        <m:r>
                          <a:rPr lang="en-US" sz="2400" b="0" i="1">
                            <a:latin typeface="Cambria Math" panose="02040503050406030204" pitchFamily="18" charset="0"/>
                          </a:rPr>
                          <m:t>𝑗</m:t>
                        </m:r>
                      </m:e>
                    </m:d>
                  </m:oMath>
                </a14:m>
                <a:r>
                  <a:rPr lang="en-JP" sz="2400"/>
                  <a:t>の総面積分大きくし, グループ</a:t>
                </a:r>
                <a:r>
                  <a:rPr lang="en-US" sz="2400"/>
                  <a:t> </a:t>
                </a:r>
                <a14:m>
                  <m:oMath xmlns:m="http://schemas.openxmlformats.org/officeDocument/2006/math">
                    <m:r>
                      <a:rPr lang="en-US" sz="2400" b="0" i="1">
                        <a:latin typeface="Cambria Math" panose="02040503050406030204" pitchFamily="18" charset="0"/>
                      </a:rPr>
                      <m:t>𝑖</m:t>
                    </m:r>
                  </m:oMath>
                </a14:m>
                <a:r>
                  <a:rPr lang="en-JP" sz="2400"/>
                  <a:t>を小さくする（右図）. </a:t>
                </a:r>
              </a:p>
              <a:p>
                <a:pPr marL="457200" indent="-457200">
                  <a:lnSpc>
                    <a:spcPct val="100000"/>
                  </a:lnSpc>
                  <a:buFont typeface="Arial" panose="020B0604020202020204" pitchFamily="34" charset="0"/>
                  <a:buAutoNum type="arabicPeriod"/>
                </a:pPr>
                <a:r>
                  <a:rPr lang="en-JP" sz="2400"/>
                  <a:t>グループの大きさを修正し，第二段階の詰め込みを行う.</a:t>
                </a:r>
              </a:p>
            </p:txBody>
          </p:sp>
        </mc:Choice>
        <mc:Fallback>
          <p:sp>
            <p:nvSpPr>
              <p:cNvPr id="18" name="Content Placeholder 4">
                <a:extLst>
                  <a:ext uri="{FF2B5EF4-FFF2-40B4-BE49-F238E27FC236}">
                    <a16:creationId xmlns:a16="http://schemas.microsoft.com/office/drawing/2014/main" id="{33CDA100-117D-F64E-B29B-3656D9842585}"/>
                  </a:ext>
                </a:extLst>
              </p:cNvPr>
              <p:cNvSpPr txBox="1">
                <a:spLocks noRot="1" noChangeAspect="1" noMove="1" noResize="1" noEditPoints="1" noAdjustHandles="1" noChangeArrowheads="1" noChangeShapeType="1" noTextEdit="1"/>
              </p:cNvSpPr>
              <p:nvPr/>
            </p:nvSpPr>
            <p:spPr>
              <a:xfrm>
                <a:off x="838199" y="1343397"/>
                <a:ext cx="7900545" cy="3062377"/>
              </a:xfrm>
              <a:prstGeom prst="rect">
                <a:avLst/>
              </a:prstGeom>
              <a:blipFill>
                <a:blip r:embed="rId2"/>
                <a:stretch>
                  <a:fillRect l="-1122" t="-2469" r="-801" b="-3704"/>
                </a:stretch>
              </a:blipFill>
              <a:ln>
                <a:noFill/>
              </a:ln>
            </p:spPr>
            <p:txBody>
              <a:bodyPr/>
              <a:lstStyle/>
              <a:p>
                <a:r>
                  <a:rPr lang="en-JP">
                    <a:noFill/>
                  </a:rPr>
                  <a:t> </a:t>
                </a:r>
              </a:p>
            </p:txBody>
          </p:sp>
        </mc:Fallback>
      </mc:AlternateContent>
      <p:sp>
        <p:nvSpPr>
          <p:cNvPr id="37" name="Rectangle 36">
            <a:extLst>
              <a:ext uri="{FF2B5EF4-FFF2-40B4-BE49-F238E27FC236}">
                <a16:creationId xmlns:a16="http://schemas.microsoft.com/office/drawing/2014/main" id="{4D034C5D-2A16-924B-9D78-9A65D79D175A}"/>
              </a:ext>
            </a:extLst>
          </p:cNvPr>
          <p:cNvSpPr/>
          <p:nvPr/>
        </p:nvSpPr>
        <p:spPr>
          <a:xfrm rot="5400000">
            <a:off x="9378305" y="1568122"/>
            <a:ext cx="1916732"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Rectangle 37">
            <a:extLst>
              <a:ext uri="{FF2B5EF4-FFF2-40B4-BE49-F238E27FC236}">
                <a16:creationId xmlns:a16="http://schemas.microsoft.com/office/drawing/2014/main" id="{5FCD2964-BE4C-4248-BC9E-3F07B7886975}"/>
              </a:ext>
            </a:extLst>
          </p:cNvPr>
          <p:cNvSpPr/>
          <p:nvPr/>
        </p:nvSpPr>
        <p:spPr>
          <a:xfrm rot="5400000">
            <a:off x="9380763" y="4253203"/>
            <a:ext cx="1911816" cy="203425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9" name="Straight Connector 38">
            <a:extLst>
              <a:ext uri="{FF2B5EF4-FFF2-40B4-BE49-F238E27FC236}">
                <a16:creationId xmlns:a16="http://schemas.microsoft.com/office/drawing/2014/main" id="{604772CF-A66F-C840-8679-1EA64000AF35}"/>
              </a:ext>
            </a:extLst>
          </p:cNvPr>
          <p:cNvCxnSpPr>
            <a:cxnSpLocks/>
            <a:stCxn id="37" idx="0"/>
            <a:endCxn id="37" idx="2"/>
          </p:cNvCxnSpPr>
          <p:nvPr/>
        </p:nvCxnSpPr>
        <p:spPr>
          <a:xfrm flipH="1">
            <a:off x="9319542" y="2585251"/>
            <a:ext cx="2034258"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4A83B20C-8239-7E4B-9C1E-0BA614AA5192}"/>
                  </a:ext>
                </a:extLst>
              </p:cNvPr>
              <p:cNvSpPr txBox="1"/>
              <p:nvPr/>
            </p:nvSpPr>
            <p:spPr>
              <a:xfrm>
                <a:off x="9658711" y="1943728"/>
                <a:ext cx="1386575" cy="369332"/>
              </a:xfrm>
              <a:prstGeom prst="rect">
                <a:avLst/>
              </a:prstGeom>
              <a:noFill/>
            </p:spPr>
            <p:txBody>
              <a:bodyPr wrap="square" rtlCol="0">
                <a:spAutoFit/>
              </a:bodyPr>
              <a:lstStyle/>
              <a:p>
                <a:r>
                  <a:rPr lang="en-JP"/>
                  <a:t>グループ </a:t>
                </a:r>
                <a14:m>
                  <m:oMath xmlns:m="http://schemas.openxmlformats.org/officeDocument/2006/math">
                    <m:r>
                      <a:rPr lang="en-US" b="0" i="1">
                        <a:latin typeface="Cambria Math" panose="02040503050406030204" pitchFamily="18" charset="0"/>
                      </a:rPr>
                      <m:t>𝑗</m:t>
                    </m:r>
                  </m:oMath>
                </a14:m>
                <a:endParaRPr lang="en-JP"/>
              </a:p>
            </p:txBody>
          </p:sp>
        </mc:Choice>
        <mc:Fallback>
          <p:sp>
            <p:nvSpPr>
              <p:cNvPr id="40" name="TextBox 39">
                <a:extLst>
                  <a:ext uri="{FF2B5EF4-FFF2-40B4-BE49-F238E27FC236}">
                    <a16:creationId xmlns:a16="http://schemas.microsoft.com/office/drawing/2014/main" id="{4A83B20C-8239-7E4B-9C1E-0BA614AA5192}"/>
                  </a:ext>
                </a:extLst>
              </p:cNvPr>
              <p:cNvSpPr txBox="1">
                <a:spLocks noRot="1" noChangeAspect="1" noMove="1" noResize="1" noEditPoints="1" noAdjustHandles="1" noChangeArrowheads="1" noChangeShapeType="1" noTextEdit="1"/>
              </p:cNvSpPr>
              <p:nvPr/>
            </p:nvSpPr>
            <p:spPr>
              <a:xfrm>
                <a:off x="9658711" y="1943728"/>
                <a:ext cx="1386575" cy="369332"/>
              </a:xfrm>
              <a:prstGeom prst="rect">
                <a:avLst/>
              </a:prstGeom>
              <a:blipFill>
                <a:blip r:embed="rId3"/>
                <a:stretch>
                  <a:fillRect l="-3636" t="-17241" b="-2069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16A06AC6-97AD-1444-8AE9-A60C48BBF4C5}"/>
                  </a:ext>
                </a:extLst>
              </p:cNvPr>
              <p:cNvSpPr txBox="1"/>
              <p:nvPr/>
            </p:nvSpPr>
            <p:spPr>
              <a:xfrm>
                <a:off x="9621835" y="2908120"/>
                <a:ext cx="1384965" cy="369332"/>
              </a:xfrm>
              <a:prstGeom prst="rect">
                <a:avLst/>
              </a:prstGeom>
              <a:noFill/>
            </p:spPr>
            <p:txBody>
              <a:bodyPr wrap="square" rtlCol="0">
                <a:spAutoFit/>
              </a:bodyPr>
              <a:lstStyle/>
              <a:p>
                <a:r>
                  <a:rPr lang="en-JP"/>
                  <a:t>グループ </a:t>
                </a:r>
                <a14:m>
                  <m:oMath xmlns:m="http://schemas.openxmlformats.org/officeDocument/2006/math">
                    <m:r>
                      <a:rPr lang="en-US" b="0" i="1">
                        <a:latin typeface="Cambria Math" panose="02040503050406030204" pitchFamily="18" charset="0"/>
                      </a:rPr>
                      <m:t>𝑖</m:t>
                    </m:r>
                  </m:oMath>
                </a14:m>
                <a:endParaRPr lang="en-JP"/>
              </a:p>
            </p:txBody>
          </p:sp>
        </mc:Choice>
        <mc:Fallback>
          <p:sp>
            <p:nvSpPr>
              <p:cNvPr id="41" name="TextBox 40">
                <a:extLst>
                  <a:ext uri="{FF2B5EF4-FFF2-40B4-BE49-F238E27FC236}">
                    <a16:creationId xmlns:a16="http://schemas.microsoft.com/office/drawing/2014/main" id="{16A06AC6-97AD-1444-8AE9-A60C48BBF4C5}"/>
                  </a:ext>
                </a:extLst>
              </p:cNvPr>
              <p:cNvSpPr txBox="1">
                <a:spLocks noRot="1" noChangeAspect="1" noMove="1" noResize="1" noEditPoints="1" noAdjustHandles="1" noChangeArrowheads="1" noChangeShapeType="1" noTextEdit="1"/>
              </p:cNvSpPr>
              <p:nvPr/>
            </p:nvSpPr>
            <p:spPr>
              <a:xfrm>
                <a:off x="9621835" y="2908120"/>
                <a:ext cx="1384965" cy="369332"/>
              </a:xfrm>
              <a:prstGeom prst="rect">
                <a:avLst/>
              </a:prstGeom>
              <a:blipFill>
                <a:blip r:embed="rId4"/>
                <a:stretch>
                  <a:fillRect l="-3636" t="-12903" b="-16129"/>
                </a:stretch>
              </a:blipFill>
            </p:spPr>
            <p:txBody>
              <a:bodyPr/>
              <a:lstStyle/>
              <a:p>
                <a:r>
                  <a:rPr lang="en-JP">
                    <a:noFill/>
                  </a:rPr>
                  <a:t> </a:t>
                </a:r>
              </a:p>
            </p:txBody>
          </p:sp>
        </mc:Fallback>
      </mc:AlternateContent>
      <p:cxnSp>
        <p:nvCxnSpPr>
          <p:cNvPr id="42" name="Straight Connector 41">
            <a:extLst>
              <a:ext uri="{FF2B5EF4-FFF2-40B4-BE49-F238E27FC236}">
                <a16:creationId xmlns:a16="http://schemas.microsoft.com/office/drawing/2014/main" id="{093C76C3-6555-7A40-AE8C-DE74C38F45DA}"/>
              </a:ext>
            </a:extLst>
          </p:cNvPr>
          <p:cNvCxnSpPr>
            <a:cxnSpLocks/>
          </p:cNvCxnSpPr>
          <p:nvPr/>
        </p:nvCxnSpPr>
        <p:spPr>
          <a:xfrm flipH="1">
            <a:off x="9319542" y="5545781"/>
            <a:ext cx="20342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B0F3D3-94EF-7C4B-B24C-D0F23BEAAC15}"/>
              </a:ext>
            </a:extLst>
          </p:cNvPr>
          <p:cNvCxnSpPr>
            <a:cxnSpLocks/>
            <a:stCxn id="38" idx="0"/>
            <a:endCxn id="38" idx="2"/>
          </p:cNvCxnSpPr>
          <p:nvPr/>
        </p:nvCxnSpPr>
        <p:spPr>
          <a:xfrm flipH="1">
            <a:off x="9319542" y="5270332"/>
            <a:ext cx="2034258" cy="0"/>
          </a:xfrm>
          <a:prstGeom prst="line">
            <a:avLst/>
          </a:prstGeom>
          <a:ln w="28575" cap="rnd">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72A12-C00E-4F4F-9F99-70775B33F68A}"/>
              </a:ext>
            </a:extLst>
          </p:cNvPr>
          <p:cNvCxnSpPr>
            <a:cxnSpLocks/>
          </p:cNvCxnSpPr>
          <p:nvPr/>
        </p:nvCxnSpPr>
        <p:spPr>
          <a:xfrm>
            <a:off x="10314320" y="5315265"/>
            <a:ext cx="0" cy="220125"/>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15FA567A-B64A-E843-89D5-A85E81BDE2B1}"/>
                  </a:ext>
                </a:extLst>
              </p:cNvPr>
              <p:cNvSpPr txBox="1"/>
              <p:nvPr/>
            </p:nvSpPr>
            <p:spPr>
              <a:xfrm>
                <a:off x="9712556" y="4637292"/>
                <a:ext cx="1248227" cy="369332"/>
              </a:xfrm>
              <a:prstGeom prst="rect">
                <a:avLst/>
              </a:prstGeom>
              <a:noFill/>
            </p:spPr>
            <p:txBody>
              <a:bodyPr wrap="none" rtlCol="0">
                <a:spAutoFit/>
              </a:bodyPr>
              <a:lstStyle/>
              <a:p>
                <a:r>
                  <a:rPr lang="en-JP"/>
                  <a:t>グループ </a:t>
                </a:r>
                <a14:m>
                  <m:oMath xmlns:m="http://schemas.openxmlformats.org/officeDocument/2006/math">
                    <m:r>
                      <a:rPr lang="en-US" b="0" i="1">
                        <a:latin typeface="Cambria Math" panose="02040503050406030204" pitchFamily="18" charset="0"/>
                      </a:rPr>
                      <m:t>𝑗</m:t>
                    </m:r>
                  </m:oMath>
                </a14:m>
                <a:endParaRPr lang="en-JP"/>
              </a:p>
            </p:txBody>
          </p:sp>
        </mc:Choice>
        <mc:Fallback>
          <p:sp>
            <p:nvSpPr>
              <p:cNvPr id="45" name="TextBox 44">
                <a:extLst>
                  <a:ext uri="{FF2B5EF4-FFF2-40B4-BE49-F238E27FC236}">
                    <a16:creationId xmlns:a16="http://schemas.microsoft.com/office/drawing/2014/main" id="{15FA567A-B64A-E843-89D5-A85E81BDE2B1}"/>
                  </a:ext>
                </a:extLst>
              </p:cNvPr>
              <p:cNvSpPr txBox="1">
                <a:spLocks noRot="1" noChangeAspect="1" noMove="1" noResize="1" noEditPoints="1" noAdjustHandles="1" noChangeArrowheads="1" noChangeShapeType="1" noTextEdit="1"/>
              </p:cNvSpPr>
              <p:nvPr/>
            </p:nvSpPr>
            <p:spPr>
              <a:xfrm>
                <a:off x="9712556" y="4637292"/>
                <a:ext cx="1248227" cy="369332"/>
              </a:xfrm>
              <a:prstGeom prst="rect">
                <a:avLst/>
              </a:prstGeom>
              <a:blipFill>
                <a:blip r:embed="rId5"/>
                <a:stretch>
                  <a:fillRect l="-4000" t="-16667" b="-16667"/>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BB16B93F-09DA-6045-AEAA-BA127E9CF9E4}"/>
                  </a:ext>
                </a:extLst>
              </p:cNvPr>
              <p:cNvSpPr txBox="1"/>
              <p:nvPr/>
            </p:nvSpPr>
            <p:spPr>
              <a:xfrm>
                <a:off x="9693347" y="5694444"/>
                <a:ext cx="1241943" cy="369332"/>
              </a:xfrm>
              <a:prstGeom prst="rect">
                <a:avLst/>
              </a:prstGeom>
              <a:noFill/>
            </p:spPr>
            <p:txBody>
              <a:bodyPr wrap="none" rtlCol="0">
                <a:spAutoFit/>
              </a:bodyPr>
              <a:lstStyle/>
              <a:p>
                <a:r>
                  <a:rPr lang="en-JP"/>
                  <a:t>グループ </a:t>
                </a:r>
                <a14:m>
                  <m:oMath xmlns:m="http://schemas.openxmlformats.org/officeDocument/2006/math">
                    <m:r>
                      <a:rPr lang="en-US" b="0" i="1">
                        <a:latin typeface="Cambria Math" panose="02040503050406030204" pitchFamily="18" charset="0"/>
                      </a:rPr>
                      <m:t>𝑖</m:t>
                    </m:r>
                  </m:oMath>
                </a14:m>
                <a:endParaRPr lang="en-JP"/>
              </a:p>
            </p:txBody>
          </p:sp>
        </mc:Choice>
        <mc:Fallback>
          <p:sp>
            <p:nvSpPr>
              <p:cNvPr id="46" name="TextBox 45">
                <a:extLst>
                  <a:ext uri="{FF2B5EF4-FFF2-40B4-BE49-F238E27FC236}">
                    <a16:creationId xmlns:a16="http://schemas.microsoft.com/office/drawing/2014/main" id="{BB16B93F-09DA-6045-AEAA-BA127E9CF9E4}"/>
                  </a:ext>
                </a:extLst>
              </p:cNvPr>
              <p:cNvSpPr txBox="1">
                <a:spLocks noRot="1" noChangeAspect="1" noMove="1" noResize="1" noEditPoints="1" noAdjustHandles="1" noChangeArrowheads="1" noChangeShapeType="1" noTextEdit="1"/>
              </p:cNvSpPr>
              <p:nvPr/>
            </p:nvSpPr>
            <p:spPr>
              <a:xfrm>
                <a:off x="9693347" y="5694444"/>
                <a:ext cx="1241943" cy="369332"/>
              </a:xfrm>
              <a:prstGeom prst="rect">
                <a:avLst/>
              </a:prstGeom>
              <a:blipFill>
                <a:blip r:embed="rId6"/>
                <a:stretch>
                  <a:fillRect l="-4040" t="-13333" b="-20000"/>
                </a:stretch>
              </a:blipFill>
            </p:spPr>
            <p:txBody>
              <a:bodyPr/>
              <a:lstStyle/>
              <a:p>
                <a:r>
                  <a:rPr lang="en-JP">
                    <a:noFill/>
                  </a:rPr>
                  <a:t> </a:t>
                </a:r>
              </a:p>
            </p:txBody>
          </p:sp>
        </mc:Fallback>
      </mc:AlternateContent>
      <p:cxnSp>
        <p:nvCxnSpPr>
          <p:cNvPr id="47" name="Straight Arrow Connector 46">
            <a:extLst>
              <a:ext uri="{FF2B5EF4-FFF2-40B4-BE49-F238E27FC236}">
                <a16:creationId xmlns:a16="http://schemas.microsoft.com/office/drawing/2014/main" id="{8B608B23-A6DD-3A4F-87E0-AFC4F667A421}"/>
              </a:ext>
            </a:extLst>
          </p:cNvPr>
          <p:cNvCxnSpPr>
            <a:cxnSpLocks/>
          </p:cNvCxnSpPr>
          <p:nvPr/>
        </p:nvCxnSpPr>
        <p:spPr>
          <a:xfrm>
            <a:off x="10314320" y="3753470"/>
            <a:ext cx="0" cy="4764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71CC6643-CBC2-104F-8B05-EB39C16691D0}"/>
              </a:ext>
            </a:extLst>
          </p:cNvPr>
          <p:cNvSpPr txBox="1">
            <a:spLocks/>
          </p:cNvSpPr>
          <p:nvPr/>
        </p:nvSpPr>
        <p:spPr>
          <a:xfrm>
            <a:off x="1049567" y="4526346"/>
            <a:ext cx="7561033" cy="208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局所探索の終了条件</a:t>
            </a:r>
          </a:p>
          <a:p>
            <a:pPr>
              <a:lnSpc>
                <a:spcPct val="100000"/>
              </a:lnSpc>
            </a:pPr>
            <a:r>
              <a:rPr lang="en-JP" sz="2400"/>
              <a:t>全ての車が詰め終わる</a:t>
            </a:r>
          </a:p>
          <a:p>
            <a:pPr>
              <a:lnSpc>
                <a:spcPct val="100000"/>
              </a:lnSpc>
            </a:pPr>
            <a:r>
              <a:rPr lang="en-JP" sz="2400"/>
              <a:t>近傍操作できるグループが存在しない</a:t>
            </a:r>
          </a:p>
          <a:p>
            <a:pPr>
              <a:lnSpc>
                <a:spcPct val="100000"/>
              </a:lnSpc>
            </a:pPr>
            <a:r>
              <a:rPr lang="en-JP" sz="2400"/>
              <a:t>変更前よりも解が悪くなった場合</a:t>
            </a:r>
          </a:p>
        </p:txBody>
      </p:sp>
    </p:spTree>
    <p:extLst>
      <p:ext uri="{BB962C8B-B14F-4D97-AF65-F5344CB8AC3E}">
        <p14:creationId xmlns:p14="http://schemas.microsoft.com/office/powerpoint/2010/main" val="163636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normAutofit/>
          </a:bodyPr>
          <a:lstStyle/>
          <a:p>
            <a:pPr marL="514350" indent="-514350">
              <a:lnSpc>
                <a:spcPct val="150000"/>
              </a:lnSpc>
              <a:buFont typeface="+mj-lt"/>
              <a:buAutoNum type="arabicPeriod"/>
            </a:pPr>
            <a:r>
              <a:rPr lang="en-JP"/>
              <a:t>研究背景</a:t>
            </a:r>
          </a:p>
          <a:p>
            <a:pPr marL="514350" indent="-514350">
              <a:lnSpc>
                <a:spcPct val="150000"/>
              </a:lnSpc>
              <a:buFont typeface="+mj-lt"/>
              <a:buAutoNum type="arabicPeriod"/>
            </a:pPr>
            <a:r>
              <a:rPr lang="en-JP"/>
              <a:t>問題定義</a:t>
            </a:r>
          </a:p>
          <a:p>
            <a:pPr marL="514350" indent="-514350">
              <a:lnSpc>
                <a:spcPct val="150000"/>
              </a:lnSpc>
              <a:buFont typeface="+mj-lt"/>
              <a:buAutoNum type="arabicPeriod"/>
            </a:pPr>
            <a:r>
              <a:rPr lang="en-JP"/>
              <a:t>提案手法</a:t>
            </a:r>
          </a:p>
          <a:p>
            <a:pPr marL="514350" indent="-514350">
              <a:lnSpc>
                <a:spcPct val="150000"/>
              </a:lnSpc>
              <a:buFont typeface="+mj-lt"/>
              <a:buAutoNum type="arabicPeriod"/>
            </a:pPr>
            <a:r>
              <a:rPr lang="en-JP"/>
              <a:t>結果</a:t>
            </a:r>
          </a:p>
          <a:p>
            <a:pPr marL="514350" indent="-514350">
              <a:lnSpc>
                <a:spcPct val="150000"/>
              </a:lnSpc>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3"/>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b="1"/>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20</a:t>
            </a:fld>
            <a:endParaRPr lang="en-JP"/>
          </a:p>
        </p:txBody>
      </p:sp>
    </p:spTree>
    <p:extLst>
      <p:ext uri="{BB962C8B-B14F-4D97-AF65-F5344CB8AC3E}">
        <p14:creationId xmlns:p14="http://schemas.microsoft.com/office/powerpoint/2010/main" val="4215793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AA903D-50D9-8A45-9933-21CAF0FEAFD2}"/>
                  </a:ext>
                </a:extLst>
              </p:cNvPr>
              <p:cNvSpPr>
                <a:spLocks noGrp="1"/>
              </p:cNvSpPr>
              <p:nvPr>
                <p:ph idx="1"/>
              </p:nvPr>
            </p:nvSpPr>
            <p:spPr>
              <a:xfrm>
                <a:off x="703118" y="535648"/>
                <a:ext cx="11049000" cy="6185827"/>
              </a:xfrm>
            </p:spPr>
            <p:txBody>
              <a:bodyPr>
                <a:normAutofit/>
              </a:bodyPr>
              <a:lstStyle/>
              <a:p>
                <a:pPr marL="0" indent="0">
                  <a:lnSpc>
                    <a:spcPct val="100000"/>
                  </a:lnSpc>
                  <a:buNone/>
                </a:pPr>
                <a:r>
                  <a:rPr lang="en-JP" sz="2600" b="1"/>
                  <a:t>計算環境</a:t>
                </a:r>
              </a:p>
              <a:p>
                <a:pPr marL="0" indent="0">
                  <a:lnSpc>
                    <a:spcPct val="100000"/>
                  </a:lnSpc>
                  <a:buNone/>
                </a:pPr>
                <a:r>
                  <a:rPr lang="en-JP" sz="2600"/>
                  <a:t> 使用言語: Python</a:t>
                </a:r>
              </a:p>
              <a:p>
                <a:pPr marL="0" indent="0">
                  <a:lnSpc>
                    <a:spcPct val="100000"/>
                  </a:lnSpc>
                  <a:buNone/>
                </a:pPr>
                <a:r>
                  <a:rPr lang="en-JP" sz="2600"/>
                  <a:t>   使用PC: MacBookAir 2020 (CPU: 8 コア Apple M1 chip, メモリ: 8 GB LPDDR4)</a:t>
                </a:r>
              </a:p>
              <a:p>
                <a:pPr marL="0" indent="0">
                  <a:lnSpc>
                    <a:spcPct val="100000"/>
                  </a:lnSpc>
                  <a:buNone/>
                </a:pPr>
                <a:endParaRPr lang="en-JP" sz="2600"/>
              </a:p>
              <a:p>
                <a:pPr marL="0" indent="0">
                  <a:lnSpc>
                    <a:spcPct val="100000"/>
                  </a:lnSpc>
                  <a:buNone/>
                </a:pPr>
                <a:r>
                  <a:rPr lang="en-JP" sz="2600" b="1"/>
                  <a:t>計算実験</a:t>
                </a:r>
              </a:p>
              <a:p>
                <a:pPr marL="0" indent="0">
                  <a:lnSpc>
                    <a:spcPct val="100000"/>
                  </a:lnSpc>
                  <a:buNone/>
                </a:pPr>
                <a:r>
                  <a:rPr lang="en-JP" sz="2600"/>
                  <a:t>計算実験を行い，以下の4つの結果を比較した．</a:t>
                </a:r>
              </a:p>
              <a:p>
                <a:pPr>
                  <a:lnSpc>
                    <a:spcPct val="100000"/>
                  </a:lnSpc>
                </a:pPr>
                <a:r>
                  <a:rPr lang="en-JP" sz="2400"/>
                  <a:t>BL法による初期解と局所探索により得られる局所最適解</a:t>
                </a:r>
              </a:p>
              <a:p>
                <a:pPr>
                  <a:lnSpc>
                    <a:spcPct val="100000"/>
                  </a:lnSpc>
                </a:pPr>
                <a:r>
                  <a:rPr lang="en-JP" sz="2400"/>
                  <a:t>NF法による初期解と局所探索により得られる局所最適解</a:t>
                </a:r>
              </a:p>
              <a:p>
                <a:pPr>
                  <a:lnSpc>
                    <a:spcPct val="100000"/>
                  </a:lnSpc>
                </a:pPr>
                <a:endParaRPr lang="en-JP" sz="2400"/>
              </a:p>
              <a:p>
                <a:pPr marL="0" indent="0">
                  <a:lnSpc>
                    <a:spcPct val="100000"/>
                  </a:lnSpc>
                  <a:buNone/>
                </a:pPr>
                <a:r>
                  <a:rPr lang="en-JP" sz="2600"/>
                  <a:t>評価軸には,  </a:t>
                </a:r>
                <a:r>
                  <a:rPr lang="en-JP" sz="2600" b="1">
                    <a:solidFill>
                      <a:srgbClr val="FF0000"/>
                    </a:solidFill>
                  </a:rPr>
                  <a:t>配置図</a:t>
                </a:r>
                <a:r>
                  <a:rPr lang="en-JP" sz="2600"/>
                  <a:t>と</a:t>
                </a:r>
                <a:r>
                  <a:rPr lang="en-JP" sz="2600" b="1">
                    <a:solidFill>
                      <a:srgbClr val="FF0000"/>
                    </a:solidFill>
                  </a:rPr>
                  <a:t>充填率 </a:t>
                </a:r>
                <a:r>
                  <a:rPr lang="en-US" altLang="ja-JP" sz="2600" b="1">
                    <a:solidFill>
                      <a:srgbClr val="FF0000"/>
                    </a:solidFill>
                  </a:rPr>
                  <a:t>(%)</a:t>
                </a:r>
                <a:r>
                  <a:rPr lang="en-JP" sz="2600" b="1">
                    <a:solidFill>
                      <a:srgbClr val="FF0000"/>
                    </a:solidFill>
                  </a:rPr>
                  <a:t> </a:t>
                </a:r>
                <a:r>
                  <a:rPr lang="en-JP" sz="2600" b="1">
                    <a:solidFill>
                      <a:schemeClr val="tx1"/>
                    </a:solidFill>
                  </a:rPr>
                  <a:t>= </a:t>
                </a:r>
                <a14:m>
                  <m:oMath xmlns:m="http://schemas.openxmlformats.org/officeDocument/2006/math">
                    <m:f>
                      <m:fPr>
                        <m:ctrlPr>
                          <a:rPr lang="en-US" sz="2600" i="1">
                            <a:solidFill>
                              <a:schemeClr val="tx1"/>
                            </a:solidFill>
                            <a:latin typeface="Cambria Math" panose="02040503050406030204" pitchFamily="18" charset="0"/>
                          </a:rPr>
                        </m:ctrlPr>
                      </m:fPr>
                      <m:num>
                        <m:r>
                          <a:rPr lang="en-US" sz="2600" b="1" i="1">
                            <a:solidFill>
                              <a:schemeClr val="tx1"/>
                            </a:solidFill>
                          </a:rPr>
                          <m:t>配置した車の総面積</m:t>
                        </m:r>
                      </m:num>
                      <m:den>
                        <m:r>
                          <a:rPr lang="en-US" sz="2600" i="1">
                            <a:solidFill>
                              <a:schemeClr val="tx1"/>
                            </a:solidFill>
                          </a:rPr>
                          <m:t>デッキ全体</m:t>
                        </m:r>
                        <m:r>
                          <a:rPr lang="en-US" sz="2600" b="0" i="1">
                            <a:solidFill>
                              <a:schemeClr val="tx1"/>
                            </a:solidFill>
                          </a:rPr>
                          <m:t> − </m:t>
                        </m:r>
                        <m:r>
                          <a:rPr lang="en-US" sz="2600" i="1">
                            <a:solidFill>
                              <a:schemeClr val="tx1"/>
                            </a:solidFill>
                          </a:rPr>
                          <m:t>障害物の総面積</m:t>
                        </m:r>
                        <m:r>
                          <a:rPr lang="en-US" sz="2600" b="0" i="1">
                            <a:solidFill>
                              <a:schemeClr val="tx1"/>
                            </a:solidFill>
                          </a:rPr>
                          <m:t> </m:t>
                        </m:r>
                      </m:den>
                    </m:f>
                  </m:oMath>
                </a14:m>
                <a:r>
                  <a:rPr lang="en-JP" sz="2600"/>
                  <a:t>  を用いた</a:t>
                </a:r>
              </a:p>
              <a:p>
                <a:pPr>
                  <a:lnSpc>
                    <a:spcPct val="100000"/>
                  </a:lnSpc>
                </a:pPr>
                <a:endParaRPr lang="en-JP" sz="2400"/>
              </a:p>
            </p:txBody>
          </p:sp>
        </mc:Choice>
        <mc:Fallback>
          <p:sp>
            <p:nvSpPr>
              <p:cNvPr id="3" name="Content Placeholder 2">
                <a:extLst>
                  <a:ext uri="{FF2B5EF4-FFF2-40B4-BE49-F238E27FC236}">
                    <a16:creationId xmlns:a16="http://schemas.microsoft.com/office/drawing/2014/main" id="{99AA903D-50D9-8A45-9933-21CAF0FEAFD2}"/>
                  </a:ext>
                </a:extLst>
              </p:cNvPr>
              <p:cNvSpPr>
                <a:spLocks noGrp="1" noRot="1" noChangeAspect="1" noMove="1" noResize="1" noEditPoints="1" noAdjustHandles="1" noChangeArrowheads="1" noChangeShapeType="1" noTextEdit="1"/>
              </p:cNvSpPr>
              <p:nvPr>
                <p:ph idx="1"/>
              </p:nvPr>
            </p:nvSpPr>
            <p:spPr>
              <a:xfrm>
                <a:off x="703118" y="535648"/>
                <a:ext cx="11049000" cy="6185827"/>
              </a:xfrm>
              <a:blipFill>
                <a:blip r:embed="rId2"/>
                <a:stretch>
                  <a:fillRect l="-918" t="-1230" r="-459"/>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B29C2DC0-B56C-604A-AF88-6E0F59CCAB86}"/>
              </a:ext>
            </a:extLst>
          </p:cNvPr>
          <p:cNvSpPr>
            <a:spLocks noGrp="1"/>
          </p:cNvSpPr>
          <p:nvPr>
            <p:ph type="sldNum" sz="quarter" idx="12"/>
          </p:nvPr>
        </p:nvSpPr>
        <p:spPr/>
        <p:txBody>
          <a:bodyPr/>
          <a:lstStyle/>
          <a:p>
            <a:fld id="{CCF3E294-EB10-834B-8B5B-5C78A6A1F52A}" type="slidenum">
              <a:rPr lang="en-JP"/>
              <a:t>21</a:t>
            </a:fld>
            <a:endParaRPr lang="en-JP"/>
          </a:p>
        </p:txBody>
      </p:sp>
    </p:spTree>
    <p:extLst>
      <p:ext uri="{BB962C8B-B14F-4D97-AF65-F5344CB8AC3E}">
        <p14:creationId xmlns:p14="http://schemas.microsoft.com/office/powerpoint/2010/main" val="37951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50F-A9E6-2544-9145-C29511021D74}"/>
              </a:ext>
            </a:extLst>
          </p:cNvPr>
          <p:cNvSpPr>
            <a:spLocks noGrp="1"/>
          </p:cNvSpPr>
          <p:nvPr>
            <p:ph type="title"/>
          </p:nvPr>
        </p:nvSpPr>
        <p:spPr>
          <a:xfrm>
            <a:off x="685892" y="343886"/>
            <a:ext cx="10515600" cy="1119436"/>
          </a:xfrm>
        </p:spPr>
        <p:txBody>
          <a:bodyPr/>
          <a:lstStyle/>
          <a:p>
            <a:r>
              <a:rPr lang="en-JP"/>
              <a:t>実験結果</a:t>
            </a:r>
          </a:p>
        </p:txBody>
      </p:sp>
      <p:sp>
        <p:nvSpPr>
          <p:cNvPr id="4" name="Slide Number Placeholder 3">
            <a:extLst>
              <a:ext uri="{FF2B5EF4-FFF2-40B4-BE49-F238E27FC236}">
                <a16:creationId xmlns:a16="http://schemas.microsoft.com/office/drawing/2014/main" id="{5FA0C095-B442-4545-8D85-82DA057A1D8F}"/>
              </a:ext>
            </a:extLst>
          </p:cNvPr>
          <p:cNvSpPr>
            <a:spLocks noGrp="1"/>
          </p:cNvSpPr>
          <p:nvPr>
            <p:ph type="sldNum" sz="quarter" idx="12"/>
          </p:nvPr>
        </p:nvSpPr>
        <p:spPr/>
        <p:txBody>
          <a:bodyPr/>
          <a:lstStyle/>
          <a:p>
            <a:fld id="{CCF3E294-EB10-834B-8B5B-5C78A6A1F52A}" type="slidenum">
              <a:rPr lang="en-JP"/>
              <a:t>22</a:t>
            </a:fld>
            <a:endParaRPr lang="en-JP"/>
          </a:p>
        </p:txBody>
      </p:sp>
      <p:graphicFrame>
        <p:nvGraphicFramePr>
          <p:cNvPr id="8" name="Table 8">
            <a:extLst>
              <a:ext uri="{FF2B5EF4-FFF2-40B4-BE49-F238E27FC236}">
                <a16:creationId xmlns:a16="http://schemas.microsoft.com/office/drawing/2014/main" id="{53E18CA0-65C9-314F-A1E2-A5A8B1D9BDF4}"/>
              </a:ext>
            </a:extLst>
          </p:cNvPr>
          <p:cNvGraphicFramePr>
            <a:graphicFrameLocks noGrp="1"/>
          </p:cNvGraphicFramePr>
          <p:nvPr>
            <p:ph idx="1"/>
            <p:extLst>
              <p:ext uri="{D42A27DB-BD31-4B8C-83A1-F6EECF244321}">
                <p14:modId xmlns:p14="http://schemas.microsoft.com/office/powerpoint/2010/main" val="473961073"/>
              </p:ext>
            </p:extLst>
          </p:nvPr>
        </p:nvGraphicFramePr>
        <p:xfrm>
          <a:off x="685892" y="1515382"/>
          <a:ext cx="10420421" cy="4229190"/>
        </p:xfrm>
        <a:graphic>
          <a:graphicData uri="http://schemas.openxmlformats.org/drawingml/2006/table">
            <a:tbl>
              <a:tblPr firstRow="1" bandRow="1">
                <a:tableStyleId>{5C22544A-7EE6-4342-B048-85BDC9FD1C3A}</a:tableStyleId>
              </a:tblPr>
              <a:tblGrid>
                <a:gridCol w="1453457">
                  <a:extLst>
                    <a:ext uri="{9D8B030D-6E8A-4147-A177-3AD203B41FA5}">
                      <a16:colId xmlns:a16="http://schemas.microsoft.com/office/drawing/2014/main" val="2619210835"/>
                    </a:ext>
                  </a:extLst>
                </a:gridCol>
                <a:gridCol w="1080000">
                  <a:extLst>
                    <a:ext uri="{9D8B030D-6E8A-4147-A177-3AD203B41FA5}">
                      <a16:colId xmlns:a16="http://schemas.microsoft.com/office/drawing/2014/main" val="1586621326"/>
                    </a:ext>
                  </a:extLst>
                </a:gridCol>
                <a:gridCol w="1152741">
                  <a:extLst>
                    <a:ext uri="{9D8B030D-6E8A-4147-A177-3AD203B41FA5}">
                      <a16:colId xmlns:a16="http://schemas.microsoft.com/office/drawing/2014/main" val="564597495"/>
                    </a:ext>
                  </a:extLst>
                </a:gridCol>
                <a:gridCol w="1080000">
                  <a:extLst>
                    <a:ext uri="{9D8B030D-6E8A-4147-A177-3AD203B41FA5}">
                      <a16:colId xmlns:a16="http://schemas.microsoft.com/office/drawing/2014/main" val="2807323548"/>
                    </a:ext>
                  </a:extLst>
                </a:gridCol>
                <a:gridCol w="1152741">
                  <a:extLst>
                    <a:ext uri="{9D8B030D-6E8A-4147-A177-3AD203B41FA5}">
                      <a16:colId xmlns:a16="http://schemas.microsoft.com/office/drawing/2014/main" val="742846600"/>
                    </a:ext>
                  </a:extLst>
                </a:gridCol>
                <a:gridCol w="1080000">
                  <a:extLst>
                    <a:ext uri="{9D8B030D-6E8A-4147-A177-3AD203B41FA5}">
                      <a16:colId xmlns:a16="http://schemas.microsoft.com/office/drawing/2014/main" val="3460120744"/>
                    </a:ext>
                  </a:extLst>
                </a:gridCol>
                <a:gridCol w="1152741">
                  <a:extLst>
                    <a:ext uri="{9D8B030D-6E8A-4147-A177-3AD203B41FA5}">
                      <a16:colId xmlns:a16="http://schemas.microsoft.com/office/drawing/2014/main" val="1876515878"/>
                    </a:ext>
                  </a:extLst>
                </a:gridCol>
                <a:gridCol w="1116000">
                  <a:extLst>
                    <a:ext uri="{9D8B030D-6E8A-4147-A177-3AD203B41FA5}">
                      <a16:colId xmlns:a16="http://schemas.microsoft.com/office/drawing/2014/main" val="2157961011"/>
                    </a:ext>
                  </a:extLst>
                </a:gridCol>
                <a:gridCol w="1152741">
                  <a:extLst>
                    <a:ext uri="{9D8B030D-6E8A-4147-A177-3AD203B41FA5}">
                      <a16:colId xmlns:a16="http://schemas.microsoft.com/office/drawing/2014/main" val="2459854504"/>
                    </a:ext>
                  </a:extLst>
                </a:gridCol>
              </a:tblGrid>
              <a:tr h="590632">
                <a:tc rowSpan="2">
                  <a:txBody>
                    <a:bodyPr/>
                    <a:lstStyle/>
                    <a:p>
                      <a:pPr algn="ctr"/>
                      <a:r>
                        <a:rPr lang="en-JP" sz="2000">
                          <a:solidFill>
                            <a:schemeClr val="tx1"/>
                          </a:solidFill>
                        </a:rPr>
                        <a:t>問題例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初期解 (BL法)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tc>
                <a:tc gridSpan="2">
                  <a:txBody>
                    <a:bodyPr/>
                    <a:lstStyle/>
                    <a:p>
                      <a:pPr algn="ctr"/>
                      <a:r>
                        <a:rPr lang="en-JP" sz="2000">
                          <a:solidFill>
                            <a:schemeClr val="tx1"/>
                          </a:solidFill>
                        </a:rPr>
                        <a:t>BL法＋局所探索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tc>
                <a:tc gridSpan="2">
                  <a:txBody>
                    <a:bodyPr/>
                    <a:lstStyle/>
                    <a:p>
                      <a:pPr algn="ctr"/>
                      <a:r>
                        <a:rPr lang="en-JP" sz="2000">
                          <a:solidFill>
                            <a:schemeClr val="tx1"/>
                          </a:solidFill>
                        </a:rPr>
                        <a:t>初期解 (NF法)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NF法＋局所探索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894999"/>
                  </a:ext>
                </a:extLst>
              </a:tr>
              <a:tr h="685398">
                <a:tc vMerge="1">
                  <a:txBody>
                    <a:bodyPr/>
                    <a:lstStyle/>
                    <a:p>
                      <a:pPr algn="ctr"/>
                      <a:endParaRPr lang="en-JP"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a:t>
                      </a:r>
                    </a:p>
                    <a:p>
                      <a:pPr algn="ctr"/>
                      <a:r>
                        <a:rPr lang="en-JP" sz="160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充填率 </a:t>
                      </a:r>
                    </a:p>
                    <a:p>
                      <a:pPr algn="ctr"/>
                      <a:r>
                        <a:rPr lang="en-JP" sz="160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04437383"/>
                  </a:ext>
                </a:extLst>
              </a:tr>
              <a:tr h="590632">
                <a:tc>
                  <a:txBody>
                    <a:bodyPr/>
                    <a:lstStyle/>
                    <a:p>
                      <a:pPr algn="ctr"/>
                      <a:r>
                        <a:rPr lang="en-JP" sz="2400">
                          <a:solidFill>
                            <a:schemeClr val="tx1"/>
                          </a:solidFill>
                        </a:rPr>
                        <a:t>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75.7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77.7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71.5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72.3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98458935"/>
                  </a:ext>
                </a:extLst>
              </a:tr>
              <a:tr h="590632">
                <a:tc>
                  <a:txBody>
                    <a:bodyPr/>
                    <a:lstStyle/>
                    <a:p>
                      <a:pPr algn="ctr"/>
                      <a:r>
                        <a:rPr lang="en-JP" sz="2400">
                          <a:solidFill>
                            <a:schemeClr val="tx1"/>
                          </a:solidFill>
                        </a:rPr>
                        <a:t>1-11-604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74.9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937.5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63.0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24737735"/>
                  </a:ext>
                </a:extLst>
              </a:tr>
              <a:tr h="590632">
                <a:tc>
                  <a:txBody>
                    <a:bodyPr/>
                    <a:lstStyle/>
                    <a:p>
                      <a:pPr algn="ctr"/>
                      <a:r>
                        <a:rPr lang="en-JP" sz="2400">
                          <a:solidFill>
                            <a:schemeClr val="tx1"/>
                          </a:solidFill>
                        </a:rPr>
                        <a:t>1-12-594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74.7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159.3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76.0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747.3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40.4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99044906"/>
                  </a:ext>
                </a:extLst>
              </a:tr>
              <a:tr h="590632">
                <a:tc>
                  <a:txBody>
                    <a:bodyPr/>
                    <a:lstStyle/>
                    <a:p>
                      <a:pPr algn="ctr"/>
                      <a:r>
                        <a:rPr lang="en-JP" sz="2400">
                          <a:solidFill>
                            <a:schemeClr val="tx1"/>
                          </a:solidFill>
                        </a:rPr>
                        <a:t>2-8-481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67.6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rgbClr val="FF0000"/>
                          </a:solidFill>
                        </a:rPr>
                        <a:t>69.5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601.9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5931446"/>
                  </a:ext>
                </a:extLst>
              </a:tr>
              <a:tr h="590632">
                <a:tc>
                  <a:txBody>
                    <a:bodyPr/>
                    <a:lstStyle/>
                    <a:p>
                      <a:pPr algn="ctr"/>
                      <a:r>
                        <a:rPr lang="en-JP" sz="2400">
                          <a:solidFill>
                            <a:schemeClr val="tx1"/>
                          </a:solidFill>
                        </a:rPr>
                        <a:t>3-10-609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92.4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65.5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277.4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62.4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rgbClr val="FF0000"/>
                          </a:solidFill>
                        </a:rPr>
                        <a:t>62.7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085835"/>
                  </a:ext>
                </a:extLst>
              </a:tr>
            </a:tbl>
          </a:graphicData>
        </a:graphic>
      </p:graphicFrame>
      <p:sp>
        <p:nvSpPr>
          <p:cNvPr id="3" name="TextBox 2">
            <a:extLst>
              <a:ext uri="{FF2B5EF4-FFF2-40B4-BE49-F238E27FC236}">
                <a16:creationId xmlns:a16="http://schemas.microsoft.com/office/drawing/2014/main" id="{9DDB6712-69C3-E94A-A2F3-0EAFE963AF6D}"/>
              </a:ext>
            </a:extLst>
          </p:cNvPr>
          <p:cNvSpPr txBox="1"/>
          <p:nvPr/>
        </p:nvSpPr>
        <p:spPr>
          <a:xfrm>
            <a:off x="685892" y="6144782"/>
            <a:ext cx="4475905" cy="369332"/>
          </a:xfrm>
          <a:prstGeom prst="rect">
            <a:avLst/>
          </a:prstGeom>
          <a:noFill/>
        </p:spPr>
        <p:txBody>
          <a:bodyPr wrap="none" rtlCol="0">
            <a:spAutoFit/>
          </a:bodyPr>
          <a:lstStyle/>
          <a:p>
            <a:r>
              <a:rPr lang="en-JP"/>
              <a:t>問題例: ブッキングid - デッキ番号 – 台数</a:t>
            </a:r>
          </a:p>
        </p:txBody>
      </p:sp>
    </p:spTree>
    <p:extLst>
      <p:ext uri="{BB962C8B-B14F-4D97-AF65-F5344CB8AC3E}">
        <p14:creationId xmlns:p14="http://schemas.microsoft.com/office/powerpoint/2010/main" val="288225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8143-D9B3-7241-A8C5-E06F602B267D}"/>
              </a:ext>
            </a:extLst>
          </p:cNvPr>
          <p:cNvSpPr>
            <a:spLocks noGrp="1"/>
          </p:cNvSpPr>
          <p:nvPr>
            <p:ph type="title"/>
          </p:nvPr>
        </p:nvSpPr>
        <p:spPr/>
        <p:txBody>
          <a:bodyPr/>
          <a:lstStyle/>
          <a:p>
            <a:r>
              <a:rPr lang="en-JP"/>
              <a:t>配置図の例</a:t>
            </a:r>
          </a:p>
        </p:txBody>
      </p:sp>
      <p:sp>
        <p:nvSpPr>
          <p:cNvPr id="3" name="Slide Number Placeholder 2">
            <a:extLst>
              <a:ext uri="{FF2B5EF4-FFF2-40B4-BE49-F238E27FC236}">
                <a16:creationId xmlns:a16="http://schemas.microsoft.com/office/drawing/2014/main" id="{7941CA68-A6A0-EC4C-B742-D68EF3702004}"/>
              </a:ext>
            </a:extLst>
          </p:cNvPr>
          <p:cNvSpPr>
            <a:spLocks noGrp="1"/>
          </p:cNvSpPr>
          <p:nvPr>
            <p:ph type="sldNum" sz="quarter" idx="12"/>
          </p:nvPr>
        </p:nvSpPr>
        <p:spPr/>
        <p:txBody>
          <a:bodyPr/>
          <a:lstStyle/>
          <a:p>
            <a:fld id="{CCF3E294-EB10-834B-8B5B-5C78A6A1F52A}" type="slidenum">
              <a:rPr lang="en-JP"/>
              <a:t>23</a:t>
            </a:fld>
            <a:endParaRPr lang="en-JP"/>
          </a:p>
        </p:txBody>
      </p:sp>
      <p:sp>
        <p:nvSpPr>
          <p:cNvPr id="8" name="TextBox 7">
            <a:extLst>
              <a:ext uri="{FF2B5EF4-FFF2-40B4-BE49-F238E27FC236}">
                <a16:creationId xmlns:a16="http://schemas.microsoft.com/office/drawing/2014/main" id="{9DF3D1E5-2079-8E48-B836-4EEFDBE62EC6}"/>
              </a:ext>
            </a:extLst>
          </p:cNvPr>
          <p:cNvSpPr txBox="1"/>
          <p:nvPr/>
        </p:nvSpPr>
        <p:spPr>
          <a:xfrm>
            <a:off x="9360935" y="3134470"/>
            <a:ext cx="2390398" cy="2246769"/>
          </a:xfrm>
          <a:prstGeom prst="rect">
            <a:avLst/>
          </a:prstGeom>
          <a:noFill/>
        </p:spPr>
        <p:txBody>
          <a:bodyPr wrap="none" rtlCol="0">
            <a:spAutoFit/>
          </a:bodyPr>
          <a:lstStyle/>
          <a:p>
            <a:r>
              <a:rPr lang="en-JP" sz="2000"/>
              <a:t>上: BL法による出力</a:t>
            </a:r>
          </a:p>
          <a:p>
            <a:r>
              <a:rPr lang="en-JP" sz="2000"/>
              <a:t>（余りは5台）</a:t>
            </a:r>
          </a:p>
          <a:p>
            <a:endParaRPr lang="en-JP" sz="2000"/>
          </a:p>
          <a:p>
            <a:r>
              <a:rPr lang="en-JP" sz="2000"/>
              <a:t>中: NF法による出力</a:t>
            </a:r>
          </a:p>
          <a:p>
            <a:r>
              <a:rPr lang="en-JP" sz="2000"/>
              <a:t>（余りは64台）</a:t>
            </a:r>
          </a:p>
          <a:p>
            <a:endParaRPr lang="en-JP" sz="2000"/>
          </a:p>
          <a:p>
            <a:r>
              <a:rPr lang="en-JP" sz="2000"/>
              <a:t>下: 実際の配置図</a:t>
            </a:r>
          </a:p>
        </p:txBody>
      </p:sp>
      <p:sp>
        <p:nvSpPr>
          <p:cNvPr id="9" name="TextBox 8">
            <a:extLst>
              <a:ext uri="{FF2B5EF4-FFF2-40B4-BE49-F238E27FC236}">
                <a16:creationId xmlns:a16="http://schemas.microsoft.com/office/drawing/2014/main" id="{A3BD62D1-C62D-1A43-8668-9F955D2C88D6}"/>
              </a:ext>
            </a:extLst>
          </p:cNvPr>
          <p:cNvSpPr txBox="1"/>
          <p:nvPr/>
        </p:nvSpPr>
        <p:spPr>
          <a:xfrm>
            <a:off x="9560480" y="1451473"/>
            <a:ext cx="1210588" cy="1323439"/>
          </a:xfrm>
          <a:prstGeom prst="rect">
            <a:avLst/>
          </a:prstGeom>
          <a:noFill/>
        </p:spPr>
        <p:txBody>
          <a:bodyPr wrap="none" rtlCol="0">
            <a:spAutoFit/>
          </a:bodyPr>
          <a:lstStyle/>
          <a:p>
            <a:r>
              <a:rPr lang="en-JP" sz="2000"/>
              <a:t>揚げ地順</a:t>
            </a:r>
          </a:p>
          <a:p>
            <a:r>
              <a:rPr lang="en-JP" sz="2000"/>
              <a:t>1．</a:t>
            </a:r>
            <a:r>
              <a:rPr lang="en-JP" sz="2000">
                <a:solidFill>
                  <a:srgbClr val="FF0000"/>
                </a:solidFill>
              </a:rPr>
              <a:t>赤</a:t>
            </a:r>
          </a:p>
          <a:p>
            <a:r>
              <a:rPr lang="en-JP" sz="2000"/>
              <a:t>2．</a:t>
            </a:r>
            <a:r>
              <a:rPr lang="en-JP" sz="2000">
                <a:solidFill>
                  <a:srgbClr val="00B0F0"/>
                </a:solidFill>
              </a:rPr>
              <a:t>水色</a:t>
            </a:r>
          </a:p>
          <a:p>
            <a:r>
              <a:rPr lang="en-JP" sz="2000"/>
              <a:t>3．</a:t>
            </a:r>
            <a:r>
              <a:rPr lang="en-JP" sz="2000">
                <a:solidFill>
                  <a:srgbClr val="7030A0"/>
                </a:solidFill>
              </a:rPr>
              <a:t>紫</a:t>
            </a:r>
          </a:p>
        </p:txBody>
      </p:sp>
      <p:pic>
        <p:nvPicPr>
          <p:cNvPr id="10" name="Picture 9">
            <a:extLst>
              <a:ext uri="{FF2B5EF4-FFF2-40B4-BE49-F238E27FC236}">
                <a16:creationId xmlns:a16="http://schemas.microsoft.com/office/drawing/2014/main" id="{00000000-0008-0000-0400-000011000000}"/>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r="6977"/>
          <a:stretch/>
        </p:blipFill>
        <p:spPr>
          <a:xfrm>
            <a:off x="838200" y="5000566"/>
            <a:ext cx="8139545" cy="1604838"/>
          </a:xfrm>
          <a:prstGeom prst="rect">
            <a:avLst/>
          </a:prstGeom>
          <a:noFill/>
          <a:ln w="0">
            <a:noFill/>
          </a:ln>
        </p:spPr>
      </p:pic>
      <p:pic>
        <p:nvPicPr>
          <p:cNvPr id="14" name="Picture 13">
            <a:extLst>
              <a:ext uri="{FF2B5EF4-FFF2-40B4-BE49-F238E27FC236}">
                <a16:creationId xmlns:a16="http://schemas.microsoft.com/office/drawing/2014/main" id="{CB6700AE-3DBC-DF4A-99DC-39C193EA7D65}"/>
              </a:ext>
            </a:extLst>
          </p:cNvPr>
          <p:cNvPicPr>
            <a:picLocks noChangeAspect="1"/>
          </p:cNvPicPr>
          <p:nvPr/>
        </p:nvPicPr>
        <p:blipFill>
          <a:blip r:embed="rId4"/>
          <a:stretch>
            <a:fillRect/>
          </a:stretch>
        </p:blipFill>
        <p:spPr>
          <a:xfrm rot="16200000">
            <a:off x="4216718" y="-106767"/>
            <a:ext cx="1459941" cy="8062116"/>
          </a:xfrm>
          <a:prstGeom prst="rect">
            <a:avLst/>
          </a:prstGeom>
        </p:spPr>
      </p:pic>
      <p:pic>
        <p:nvPicPr>
          <p:cNvPr id="16" name="Picture 15">
            <a:extLst>
              <a:ext uri="{FF2B5EF4-FFF2-40B4-BE49-F238E27FC236}">
                <a16:creationId xmlns:a16="http://schemas.microsoft.com/office/drawing/2014/main" id="{70913FC5-9E7E-E54D-B681-4DFBEF89CDF5}"/>
              </a:ext>
            </a:extLst>
          </p:cNvPr>
          <p:cNvPicPr>
            <a:picLocks noChangeAspect="1"/>
          </p:cNvPicPr>
          <p:nvPr/>
        </p:nvPicPr>
        <p:blipFill>
          <a:blip r:embed="rId5"/>
          <a:stretch>
            <a:fillRect/>
          </a:stretch>
        </p:blipFill>
        <p:spPr>
          <a:xfrm rot="16200000">
            <a:off x="4219209" y="-1824829"/>
            <a:ext cx="1454960" cy="8062117"/>
          </a:xfrm>
          <a:prstGeom prst="rect">
            <a:avLst/>
          </a:prstGeom>
        </p:spPr>
      </p:pic>
    </p:spTree>
    <p:extLst>
      <p:ext uri="{BB962C8B-B14F-4D97-AF65-F5344CB8AC3E}">
        <p14:creationId xmlns:p14="http://schemas.microsoft.com/office/powerpoint/2010/main" val="3767813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b="1"/>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24</a:t>
            </a:fld>
            <a:endParaRPr lang="en-JP"/>
          </a:p>
        </p:txBody>
      </p:sp>
    </p:spTree>
    <p:extLst>
      <p:ext uri="{BB962C8B-B14F-4D97-AF65-F5344CB8AC3E}">
        <p14:creationId xmlns:p14="http://schemas.microsoft.com/office/powerpoint/2010/main" val="3566808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2BFE-C63A-064F-9F9C-E6065EE7367E}"/>
              </a:ext>
            </a:extLst>
          </p:cNvPr>
          <p:cNvSpPr>
            <a:spLocks noGrp="1"/>
          </p:cNvSpPr>
          <p:nvPr>
            <p:ph type="title"/>
          </p:nvPr>
        </p:nvSpPr>
        <p:spPr>
          <a:xfrm>
            <a:off x="838200" y="227619"/>
            <a:ext cx="10515600" cy="1325563"/>
          </a:xfrm>
        </p:spPr>
        <p:txBody>
          <a:bodyPr/>
          <a:lstStyle/>
          <a:p>
            <a:r>
              <a:rPr lang="en-JP"/>
              <a:t>5．まとめと今後の課題</a:t>
            </a:r>
          </a:p>
        </p:txBody>
      </p:sp>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a:xfrm>
            <a:off x="838200" y="1334973"/>
            <a:ext cx="10393218" cy="5021377"/>
          </a:xfrm>
        </p:spPr>
        <p:txBody>
          <a:bodyPr>
            <a:noAutofit/>
          </a:bodyPr>
          <a:lstStyle/>
          <a:p>
            <a:pPr marL="0" indent="0">
              <a:lnSpc>
                <a:spcPct val="150000"/>
              </a:lnSpc>
              <a:buNone/>
            </a:pPr>
            <a:r>
              <a:rPr lang="en-JP"/>
              <a:t>まとめ</a:t>
            </a:r>
          </a:p>
          <a:p>
            <a:pPr lvl="1">
              <a:lnSpc>
                <a:spcPct val="100000"/>
              </a:lnSpc>
            </a:pPr>
            <a:r>
              <a:rPr lang="en-JP"/>
              <a:t>車両配置計画問題に対して2段階の構築法を提案した．</a:t>
            </a:r>
          </a:p>
          <a:p>
            <a:pPr lvl="1">
              <a:lnSpc>
                <a:spcPct val="100000"/>
              </a:lnSpc>
            </a:pPr>
            <a:r>
              <a:rPr lang="en-JP"/>
              <a:t>sequence-pairを用いた可変形状長方形のパッキングと，2パターンの構築法で搬入搬出経路と駐車時の局所的スペースを確保した．</a:t>
            </a:r>
          </a:p>
          <a:p>
            <a:pPr lvl="1">
              <a:lnSpc>
                <a:spcPct val="100000"/>
              </a:lnSpc>
            </a:pPr>
            <a:r>
              <a:rPr lang="en-JP"/>
              <a:t>局所探索を用いた結果，多くの問題例で初期構築では積み込めなかった車をさらに詰め込むことができた．</a:t>
            </a:r>
          </a:p>
          <a:p>
            <a:pPr lvl="1">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縦列駐車など駐車パターンを増やしていきたい．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25</a:t>
            </a:fld>
            <a:endParaRPr lang="en-JP"/>
          </a:p>
        </p:txBody>
      </p:sp>
    </p:spTree>
    <p:extLst>
      <p:ext uri="{BB962C8B-B14F-4D97-AF65-F5344CB8AC3E}">
        <p14:creationId xmlns:p14="http://schemas.microsoft.com/office/powerpoint/2010/main" val="65007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a:xfrm>
            <a:off x="738462" y="1638854"/>
            <a:ext cx="10515600" cy="2480769"/>
          </a:xfrm>
        </p:spPr>
        <p:txBody>
          <a:bodyPr>
            <a:normAutofit/>
          </a:bodyPr>
          <a:lstStyle/>
          <a:p>
            <a:pPr marL="0" indent="0">
              <a:lnSpc>
                <a:spcPct val="100000"/>
              </a:lnSpc>
              <a:buNone/>
            </a:pPr>
            <a:r>
              <a:rPr lang="en-JP" sz="2600"/>
              <a:t>複数の港で自動車を積み，複数の港で自動車を降ろす自動車運搬船への貨物積み付け計画を考える．</a:t>
            </a:r>
          </a:p>
          <a:p>
            <a:pPr marL="0" indent="0">
              <a:lnSpc>
                <a:spcPct val="100000"/>
              </a:lnSpc>
              <a:buNone/>
            </a:pPr>
            <a:r>
              <a:rPr lang="en-JP" sz="2600"/>
              <a:t>各港では，事前に作成した積み付け計画に従い，貨物 (車)を積載する.</a:t>
            </a:r>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pic>
        <p:nvPicPr>
          <p:cNvPr id="1026" name="Picture 2">
            <a:extLst>
              <a:ext uri="{FF2B5EF4-FFF2-40B4-BE49-F238E27FC236}">
                <a16:creationId xmlns:a16="http://schemas.microsoft.com/office/drawing/2014/main" id="{514E195F-C9FC-6F48-81DA-51B350D8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38" y="3923208"/>
            <a:ext cx="5328014" cy="2039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DDD232-4E80-C74F-B114-12C35B3ECF07}"/>
              </a:ext>
            </a:extLst>
          </p:cNvPr>
          <p:cNvSpPr txBox="1"/>
          <p:nvPr/>
        </p:nvSpPr>
        <p:spPr>
          <a:xfrm>
            <a:off x="4191955" y="6352143"/>
            <a:ext cx="3948517" cy="369332"/>
          </a:xfrm>
          <a:prstGeom prst="rect">
            <a:avLst/>
          </a:prstGeom>
          <a:noFill/>
        </p:spPr>
        <p:txBody>
          <a:bodyPr wrap="none" rtlCol="0">
            <a:spAutoFit/>
          </a:bodyPr>
          <a:lstStyle/>
          <a:p>
            <a:r>
              <a:rPr lang="en-JP"/>
              <a:t>自動車運搬船と貨物積み込みの様子</a:t>
            </a:r>
          </a:p>
        </p:txBody>
      </p:sp>
      <p:pic>
        <p:nvPicPr>
          <p:cNvPr id="7" name="Picture 2" descr="クルマはどうやって海を渡るのか？ 「自動車専用貨物船」のひみつ | GetNavi web ゲットナビ">
            <a:extLst>
              <a:ext uri="{FF2B5EF4-FFF2-40B4-BE49-F238E27FC236}">
                <a16:creationId xmlns:a16="http://schemas.microsoft.com/office/drawing/2014/main" id="{D381AC40-B2D9-0149-9925-AAB91ADBB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206" y="3923208"/>
            <a:ext cx="3624971" cy="203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51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9"/>
            <a:ext cx="9185475" cy="807038"/>
          </a:xfrm>
        </p:spPr>
        <p:txBody>
          <a:bodyPr/>
          <a:lstStyle/>
          <a:p>
            <a:pPr marL="0" indent="0">
              <a:lnSpc>
                <a:spcPct val="100000"/>
              </a:lnSpc>
              <a:buNone/>
            </a:pPr>
            <a:r>
              <a:rPr lang="en-JP"/>
              <a:t>貨物積み付け計画は以下の流れで行われる．</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
        <p:nvSpPr>
          <p:cNvPr id="2" name="Rectangle 1">
            <a:extLst>
              <a:ext uri="{FF2B5EF4-FFF2-40B4-BE49-F238E27FC236}">
                <a16:creationId xmlns:a16="http://schemas.microsoft.com/office/drawing/2014/main" id="{83F0AF45-AAE9-DB45-A27D-C7DD8A986117}"/>
              </a:ext>
            </a:extLst>
          </p:cNvPr>
          <p:cNvSpPr/>
          <p:nvPr/>
        </p:nvSpPr>
        <p:spPr>
          <a:xfrm>
            <a:off x="838200" y="5642801"/>
            <a:ext cx="10591800" cy="523220"/>
          </a:xfrm>
          <a:prstGeom prst="rect">
            <a:avLst/>
          </a:prstGeom>
        </p:spPr>
        <p:txBody>
          <a:bodyPr wrap="square">
            <a:spAutoFit/>
          </a:bodyPr>
          <a:lstStyle/>
          <a:p>
            <a:r>
              <a:rPr lang="en-JP" sz="2800"/>
              <a:t>本研究では</a:t>
            </a:r>
            <a:r>
              <a:rPr lang="en-JP" sz="2800" b="1"/>
              <a:t>，「2. シミュレーション作業</a:t>
            </a:r>
            <a:r>
              <a:rPr lang="en-JP" sz="2800"/>
              <a:t>」の自動化を目指す.</a:t>
            </a:r>
          </a:p>
        </p:txBody>
      </p:sp>
      <p:graphicFrame>
        <p:nvGraphicFramePr>
          <p:cNvPr id="6" name="Diagram 5">
            <a:extLst>
              <a:ext uri="{FF2B5EF4-FFF2-40B4-BE49-F238E27FC236}">
                <a16:creationId xmlns:a16="http://schemas.microsoft.com/office/drawing/2014/main" id="{DA4EB21F-9BF4-3541-92AA-1D4D3EEC4A7B}"/>
              </a:ext>
            </a:extLst>
          </p:cNvPr>
          <p:cNvGraphicFramePr/>
          <p:nvPr>
            <p:extLst>
              <p:ext uri="{D42A27DB-BD31-4B8C-83A1-F6EECF244321}">
                <p14:modId xmlns:p14="http://schemas.microsoft.com/office/powerpoint/2010/main" val="826334489"/>
              </p:ext>
            </p:extLst>
          </p:nvPr>
        </p:nvGraphicFramePr>
        <p:xfrm>
          <a:off x="1487079" y="1643738"/>
          <a:ext cx="9575219" cy="369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F19D287C-E06A-3146-BA61-AF1F0F20A571}"/>
              </a:ext>
            </a:extLst>
          </p:cNvPr>
          <p:cNvCxnSpPr>
            <a:cxnSpLocks/>
          </p:cNvCxnSpPr>
          <p:nvPr/>
        </p:nvCxnSpPr>
        <p:spPr>
          <a:xfrm>
            <a:off x="964365" y="1869141"/>
            <a:ext cx="0" cy="3345121"/>
          </a:xfrm>
          <a:prstGeom prst="straightConnector1">
            <a:avLst/>
          </a:prstGeom>
          <a:ln w="152400" cap="rnd">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a:xfrm>
            <a:off x="838200" y="1690688"/>
            <a:ext cx="10515600" cy="4351338"/>
          </a:xfrm>
        </p:spPr>
        <p:txBody>
          <a:bodyPr/>
          <a:lstStyle/>
          <a:p>
            <a:pPr marL="0" indent="0">
              <a:lnSpc>
                <a:spcPct val="150000"/>
              </a:lnSpc>
              <a:buNone/>
            </a:pPr>
            <a:r>
              <a:rPr lang="en-JP" sz="2600"/>
              <a:t>デッキ: 船の内部の階層</a:t>
            </a:r>
          </a:p>
          <a:p>
            <a:pPr marL="0" indent="0">
              <a:lnSpc>
                <a:spcPct val="150000"/>
              </a:lnSpc>
              <a:buNone/>
            </a:pPr>
            <a:r>
              <a:rPr lang="en-JP" sz="2600"/>
              <a:t>ホールド: 各デッキ内を一定間隔で区切った空間</a:t>
            </a:r>
          </a:p>
          <a:p>
            <a:pPr marL="0" indent="0">
              <a:lnSpc>
                <a:spcPct val="150000"/>
              </a:lnSpc>
              <a:buNone/>
            </a:pPr>
            <a:r>
              <a:rPr lang="en-JP" sz="2600"/>
              <a:t>ランプ: 上下のデッキに移動するためのスロープ</a:t>
            </a:r>
          </a:p>
          <a:p>
            <a:pPr marL="0" indent="0">
              <a:lnSpc>
                <a:spcPct val="150000"/>
              </a:lnSpc>
              <a:buNone/>
            </a:pPr>
            <a:r>
              <a:rPr lang="en-JP" sz="2600"/>
              <a:t>積み地: 自動車を積む港（LP: loading port）</a:t>
            </a:r>
          </a:p>
          <a:p>
            <a:pPr marL="0" indent="0">
              <a:lnSpc>
                <a:spcPct val="150000"/>
              </a:lnSpc>
              <a:buNone/>
            </a:pPr>
            <a:r>
              <a:rPr lang="en-JP" sz="2600"/>
              <a:t>揚げ地: 自動車を降ろす港（DP: 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b="1"/>
              <a:t>問題定義</a:t>
            </a:r>
            <a:endParaRPr lang="en-JP">
              <a:solidFill>
                <a:schemeClr val="tx1">
                  <a:lumMod val="50000"/>
                  <a:lumOff val="50000"/>
                </a:schemeClr>
              </a:solidFill>
            </a:endParaRPr>
          </a:p>
          <a:p>
            <a:pPr marL="514350" indent="-514350">
              <a:lnSpc>
                <a:spcPct val="150000"/>
              </a:lnSpc>
              <a:buFont typeface="+mj-lt"/>
              <a:buAutoNum type="arabicPeriod"/>
            </a:pPr>
            <a:r>
              <a:rPr lang="en-JP">
                <a:solidFill>
                  <a:schemeClr val="tx1">
                    <a:lumMod val="50000"/>
                    <a:lumOff val="50000"/>
                  </a:schemeClr>
                </a:solidFill>
              </a:rPr>
              <a:t>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3960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a:xfrm>
            <a:off x="897467" y="374259"/>
            <a:ext cx="10515600" cy="1325563"/>
          </a:xfrm>
        </p:spPr>
        <p:txBody>
          <a:bodyPr/>
          <a:lstStyle/>
          <a:p>
            <a:r>
              <a:rPr lang="en-JP"/>
              <a:t>入力情報</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a:xfrm>
            <a:off x="897467" y="1799600"/>
            <a:ext cx="3488263" cy="1968169"/>
          </a:xfrm>
        </p:spPr>
        <p:txBody>
          <a:bodyPr>
            <a:normAutofit/>
          </a:bodyPr>
          <a:lstStyle/>
          <a:p>
            <a:pPr marL="0" indent="0">
              <a:lnSpc>
                <a:spcPct val="100000"/>
              </a:lnSpc>
              <a:buNone/>
            </a:pPr>
            <a:r>
              <a:rPr lang="en-JP"/>
              <a:t>1．車体情報</a:t>
            </a:r>
          </a:p>
          <a:p>
            <a:pPr lvl="1"/>
            <a:r>
              <a:rPr lang="en-JP"/>
              <a:t>大きさ</a:t>
            </a:r>
          </a:p>
          <a:p>
            <a:pPr lvl="1"/>
            <a:r>
              <a:rPr lang="en-JP"/>
              <a:t>積み下ろし港</a:t>
            </a:r>
          </a:p>
          <a:p>
            <a:pPr marL="457200" lvl="1" indent="0">
              <a:buNone/>
            </a:pPr>
            <a:r>
              <a:rPr lang="en-JP"/>
              <a:t>など</a:t>
            </a:r>
          </a:p>
          <a:p>
            <a:pPr marL="457200" lvl="1" indent="0">
              <a:buNone/>
            </a:pPr>
            <a:endParaRPr lang="en-JP"/>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7</a:t>
            </a:fld>
            <a:endParaRPr lang="en-JP"/>
          </a:p>
        </p:txBody>
      </p:sp>
      <p:sp>
        <p:nvSpPr>
          <p:cNvPr id="8" name="Content Placeholder 2">
            <a:extLst>
              <a:ext uri="{FF2B5EF4-FFF2-40B4-BE49-F238E27FC236}">
                <a16:creationId xmlns:a16="http://schemas.microsoft.com/office/drawing/2014/main" id="{3FFF7527-E61A-3D4A-8132-375DE83ABD62}"/>
              </a:ext>
            </a:extLst>
          </p:cNvPr>
          <p:cNvSpPr txBox="1">
            <a:spLocks/>
          </p:cNvSpPr>
          <p:nvPr/>
        </p:nvSpPr>
        <p:spPr>
          <a:xfrm>
            <a:off x="884190" y="4416104"/>
            <a:ext cx="4248919" cy="2183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a:t>2．船体情報</a:t>
            </a:r>
          </a:p>
          <a:p>
            <a:pPr lvl="1">
              <a:lnSpc>
                <a:spcPct val="100000"/>
              </a:lnSpc>
            </a:pPr>
            <a:r>
              <a:rPr lang="en-JP"/>
              <a:t>デッキの大きさ</a:t>
            </a:r>
          </a:p>
          <a:p>
            <a:pPr lvl="1">
              <a:lnSpc>
                <a:spcPct val="100000"/>
              </a:lnSpc>
            </a:pPr>
            <a:r>
              <a:rPr lang="en-JP"/>
              <a:t>障害物の位置や大きさ</a:t>
            </a:r>
          </a:p>
          <a:p>
            <a:pPr lvl="1">
              <a:lnSpc>
                <a:spcPct val="100000"/>
              </a:lnSpc>
            </a:pPr>
            <a:r>
              <a:rPr lang="en-JP"/>
              <a:t>ランプの位置</a:t>
            </a:r>
          </a:p>
        </p:txBody>
      </p:sp>
      <p:graphicFrame>
        <p:nvGraphicFramePr>
          <p:cNvPr id="9" name="Table 5">
            <a:extLst>
              <a:ext uri="{FF2B5EF4-FFF2-40B4-BE49-F238E27FC236}">
                <a16:creationId xmlns:a16="http://schemas.microsoft.com/office/drawing/2014/main" id="{8ABA08CF-5B60-CD40-B6E9-CF9E44E53FA5}"/>
              </a:ext>
            </a:extLst>
          </p:cNvPr>
          <p:cNvGraphicFramePr>
            <a:graphicFrameLocks noGrp="1"/>
          </p:cNvGraphicFramePr>
          <p:nvPr>
            <p:extLst>
              <p:ext uri="{D42A27DB-BD31-4B8C-83A1-F6EECF244321}">
                <p14:modId xmlns:p14="http://schemas.microsoft.com/office/powerpoint/2010/main" val="3998314883"/>
              </p:ext>
            </p:extLst>
          </p:nvPr>
        </p:nvGraphicFramePr>
        <p:xfrm>
          <a:off x="4430808" y="1860782"/>
          <a:ext cx="7027337" cy="1845804"/>
        </p:xfrm>
        <a:graphic>
          <a:graphicData uri="http://schemas.openxmlformats.org/drawingml/2006/table">
            <a:tbl>
              <a:tblPr firstRow="1" bandRow="1">
                <a:tableStyleId>{5C22544A-7EE6-4342-B048-85BDC9FD1C3A}</a:tableStyleId>
              </a:tblPr>
              <a:tblGrid>
                <a:gridCol w="1002085">
                  <a:extLst>
                    <a:ext uri="{9D8B030D-6E8A-4147-A177-3AD203B41FA5}">
                      <a16:colId xmlns:a16="http://schemas.microsoft.com/office/drawing/2014/main" val="2916104188"/>
                    </a:ext>
                  </a:extLst>
                </a:gridCol>
                <a:gridCol w="1235765">
                  <a:extLst>
                    <a:ext uri="{9D8B030D-6E8A-4147-A177-3AD203B41FA5}">
                      <a16:colId xmlns:a16="http://schemas.microsoft.com/office/drawing/2014/main" val="433606669"/>
                    </a:ext>
                  </a:extLst>
                </a:gridCol>
                <a:gridCol w="825774">
                  <a:extLst>
                    <a:ext uri="{9D8B030D-6E8A-4147-A177-3AD203B41FA5}">
                      <a16:colId xmlns:a16="http://schemas.microsoft.com/office/drawing/2014/main" val="1061809107"/>
                    </a:ext>
                  </a:extLst>
                </a:gridCol>
                <a:gridCol w="850547">
                  <a:extLst>
                    <a:ext uri="{9D8B030D-6E8A-4147-A177-3AD203B41FA5}">
                      <a16:colId xmlns:a16="http://schemas.microsoft.com/office/drawing/2014/main" val="4099751289"/>
                    </a:ext>
                  </a:extLst>
                </a:gridCol>
                <a:gridCol w="949639">
                  <a:extLst>
                    <a:ext uri="{9D8B030D-6E8A-4147-A177-3AD203B41FA5}">
                      <a16:colId xmlns:a16="http://schemas.microsoft.com/office/drawing/2014/main" val="2663899256"/>
                    </a:ext>
                  </a:extLst>
                </a:gridCol>
                <a:gridCol w="784485">
                  <a:extLst>
                    <a:ext uri="{9D8B030D-6E8A-4147-A177-3AD203B41FA5}">
                      <a16:colId xmlns:a16="http://schemas.microsoft.com/office/drawing/2014/main" val="241506232"/>
                    </a:ext>
                  </a:extLst>
                </a:gridCol>
                <a:gridCol w="718423">
                  <a:extLst>
                    <a:ext uri="{9D8B030D-6E8A-4147-A177-3AD203B41FA5}">
                      <a16:colId xmlns:a16="http://schemas.microsoft.com/office/drawing/2014/main" val="1322386054"/>
                    </a:ext>
                  </a:extLst>
                </a:gridCol>
                <a:gridCol w="660619">
                  <a:extLst>
                    <a:ext uri="{9D8B030D-6E8A-4147-A177-3AD203B41FA5}">
                      <a16:colId xmlns:a16="http://schemas.microsoft.com/office/drawing/2014/main" val="3774823634"/>
                    </a:ext>
                  </a:extLst>
                </a:gridCol>
              </a:tblGrid>
              <a:tr h="593127">
                <a:tc>
                  <a:txBody>
                    <a:bodyPr/>
                    <a:lstStyle/>
                    <a:p>
                      <a:pPr algn="ctr"/>
                      <a:r>
                        <a:rPr lang="en-JP" sz="1800" b="0"/>
                        <a:t>車種</a:t>
                      </a:r>
                    </a:p>
                  </a:txBody>
                  <a:tcPr anchor="ctr"/>
                </a:tc>
                <a:tc>
                  <a:txBody>
                    <a:bodyPr/>
                    <a:lstStyle/>
                    <a:p>
                      <a:pPr algn="ctr"/>
                      <a:r>
                        <a:rPr lang="en-JP" sz="1800" b="0"/>
                        <a:t>ハンドル</a:t>
                      </a:r>
                    </a:p>
                  </a:txBody>
                  <a:tcPr anchor="ctr"/>
                </a:tc>
                <a:tc>
                  <a:txBody>
                    <a:bodyPr/>
                    <a:lstStyle/>
                    <a:p>
                      <a:pPr algn="ctr"/>
                      <a:r>
                        <a:rPr lang="en-JP" sz="1800" b="0"/>
                        <a:t>幅</a:t>
                      </a:r>
                    </a:p>
                  </a:txBody>
                  <a:tcPr anchor="ctr"/>
                </a:tc>
                <a:tc>
                  <a:txBody>
                    <a:bodyPr/>
                    <a:lstStyle/>
                    <a:p>
                      <a:pPr algn="ctr"/>
                      <a:r>
                        <a:rPr lang="en-JP" sz="1800" b="0"/>
                        <a:t>長さ</a:t>
                      </a:r>
                    </a:p>
                  </a:txBody>
                  <a:tcPr anchor="ctr"/>
                </a:tc>
                <a:tc>
                  <a:txBody>
                    <a:bodyPr/>
                    <a:lstStyle/>
                    <a:p>
                      <a:pPr algn="ctr"/>
                      <a:r>
                        <a:rPr lang="en-JP" sz="1800" b="0"/>
                        <a:t>数量</a:t>
                      </a:r>
                    </a:p>
                  </a:txBody>
                  <a:tcPr anchor="ctr"/>
                </a:tc>
                <a:tc>
                  <a:txBody>
                    <a:bodyPr/>
                    <a:lstStyle/>
                    <a:p>
                      <a:pPr algn="ctr"/>
                      <a:r>
                        <a:rPr lang="en-JP" sz="1800" b="0"/>
                        <a:t>hold</a:t>
                      </a:r>
                    </a:p>
                  </a:txBody>
                  <a:tcPr anchor="ctr"/>
                </a:tc>
                <a:tc>
                  <a:txBody>
                    <a:bodyPr/>
                    <a:lstStyle/>
                    <a:p>
                      <a:pPr algn="ctr"/>
                      <a:r>
                        <a:rPr lang="en-JP" sz="1800" b="0"/>
                        <a:t>LP</a:t>
                      </a:r>
                    </a:p>
                  </a:txBody>
                  <a:tcPr anchor="ctr"/>
                </a:tc>
                <a:tc>
                  <a:txBody>
                    <a:bodyPr/>
                    <a:lstStyle/>
                    <a:p>
                      <a:pPr algn="ctr"/>
                      <a:r>
                        <a:rPr lang="en-JP" sz="1800" b="0"/>
                        <a:t>DP</a:t>
                      </a:r>
                    </a:p>
                  </a:txBody>
                  <a:tcPr anchor="ctr"/>
                </a:tc>
                <a:extLst>
                  <a:ext uri="{0D108BD9-81ED-4DB2-BD59-A6C34878D82A}">
                    <a16:rowId xmlns:a16="http://schemas.microsoft.com/office/drawing/2014/main" val="2722722957"/>
                  </a:ext>
                </a:extLst>
              </a:tr>
              <a:tr h="417559">
                <a:tc>
                  <a:txBody>
                    <a:bodyPr/>
                    <a:lstStyle/>
                    <a:p>
                      <a:pPr algn="ctr"/>
                      <a:r>
                        <a:rPr lang="en-JP" sz="1800"/>
                        <a:t>Prius</a:t>
                      </a:r>
                    </a:p>
                  </a:txBody>
                  <a:tcPr anchor="ctr"/>
                </a:tc>
                <a:tc>
                  <a:txBody>
                    <a:bodyPr/>
                    <a:lstStyle/>
                    <a:p>
                      <a:pPr algn="ctr"/>
                      <a:r>
                        <a:rPr lang="en-JP" sz="1800"/>
                        <a:t>右</a:t>
                      </a:r>
                    </a:p>
                  </a:txBody>
                  <a:tcPr anchor="ctr"/>
                </a:tc>
                <a:tc>
                  <a:txBody>
                    <a:bodyPr/>
                    <a:lstStyle/>
                    <a:p>
                      <a:pPr algn="ctr"/>
                      <a:r>
                        <a:rPr lang="en-JP" sz="1800"/>
                        <a:t>100</a:t>
                      </a:r>
                    </a:p>
                  </a:txBody>
                  <a:tcPr anchor="ctr"/>
                </a:tc>
                <a:tc>
                  <a:txBody>
                    <a:bodyPr/>
                    <a:lstStyle/>
                    <a:p>
                      <a:pPr algn="ctr"/>
                      <a:r>
                        <a:rPr lang="en-JP" sz="1800"/>
                        <a:t>450</a:t>
                      </a:r>
                    </a:p>
                  </a:txBody>
                  <a:tcPr anchor="ctr"/>
                </a:tc>
                <a:tc>
                  <a:txBody>
                    <a:bodyPr/>
                    <a:lstStyle/>
                    <a:p>
                      <a:pPr algn="ctr"/>
                      <a:r>
                        <a:rPr lang="en-JP" sz="1800"/>
                        <a:t>100</a:t>
                      </a:r>
                    </a:p>
                  </a:txBody>
                  <a:tcPr anchor="ctr"/>
                </a:tc>
                <a:tc>
                  <a:txBody>
                    <a:bodyPr/>
                    <a:lstStyle/>
                    <a:p>
                      <a:pPr algn="ctr"/>
                      <a:r>
                        <a:rPr lang="en-JP" sz="1800"/>
                        <a:t>1</a:t>
                      </a:r>
                    </a:p>
                  </a:txBody>
                  <a:tcPr anchor="ctr"/>
                </a:tc>
                <a:tc>
                  <a:txBody>
                    <a:bodyPr/>
                    <a:lstStyle/>
                    <a:p>
                      <a:pPr algn="ctr"/>
                      <a:r>
                        <a:rPr lang="en-JP" sz="1800"/>
                        <a:t>1</a:t>
                      </a:r>
                    </a:p>
                  </a:txBody>
                  <a:tcPr anchor="ctr"/>
                </a:tc>
                <a:tc>
                  <a:txBody>
                    <a:bodyPr/>
                    <a:lstStyle/>
                    <a:p>
                      <a:pPr algn="ctr"/>
                      <a:r>
                        <a:rPr lang="en-JP" sz="1800"/>
                        <a:t>2</a:t>
                      </a:r>
                    </a:p>
                  </a:txBody>
                  <a:tcPr anchor="ctr"/>
                </a:tc>
                <a:extLst>
                  <a:ext uri="{0D108BD9-81ED-4DB2-BD59-A6C34878D82A}">
                    <a16:rowId xmlns:a16="http://schemas.microsoft.com/office/drawing/2014/main" val="3155293091"/>
                  </a:ext>
                </a:extLst>
              </a:tr>
              <a:tr h="417559">
                <a:tc>
                  <a:txBody>
                    <a:bodyPr/>
                    <a:lstStyle/>
                    <a:p>
                      <a:pPr algn="ctr"/>
                      <a:r>
                        <a:rPr lang="en-JP" sz="1800"/>
                        <a:t>Aqua</a:t>
                      </a:r>
                    </a:p>
                  </a:txBody>
                  <a:tcPr anchor="ctr"/>
                </a:tc>
                <a:tc>
                  <a:txBody>
                    <a:bodyPr/>
                    <a:lstStyle/>
                    <a:p>
                      <a:pPr algn="ctr"/>
                      <a:r>
                        <a:rPr lang="en-JP" sz="1800"/>
                        <a:t>右</a:t>
                      </a:r>
                    </a:p>
                  </a:txBody>
                  <a:tcPr anchor="ctr"/>
                </a:tc>
                <a:tc>
                  <a:txBody>
                    <a:bodyPr/>
                    <a:lstStyle/>
                    <a:p>
                      <a:pPr algn="ctr"/>
                      <a:r>
                        <a:rPr lang="en-JP" sz="1800"/>
                        <a:t>90</a:t>
                      </a:r>
                    </a:p>
                  </a:txBody>
                  <a:tcPr anchor="ctr"/>
                </a:tc>
                <a:tc>
                  <a:txBody>
                    <a:bodyPr/>
                    <a:lstStyle/>
                    <a:p>
                      <a:pPr algn="ctr"/>
                      <a:r>
                        <a:rPr lang="en-JP" sz="1800"/>
                        <a:t>420</a:t>
                      </a:r>
                    </a:p>
                  </a:txBody>
                  <a:tcPr anchor="ctr"/>
                </a:tc>
                <a:tc>
                  <a:txBody>
                    <a:bodyPr/>
                    <a:lstStyle/>
                    <a:p>
                      <a:pPr algn="ctr"/>
                      <a:r>
                        <a:rPr lang="en-JP" sz="1800"/>
                        <a:t>50</a:t>
                      </a:r>
                    </a:p>
                  </a:txBody>
                  <a:tcPr anchor="ctr"/>
                </a:tc>
                <a:tc>
                  <a:txBody>
                    <a:bodyPr/>
                    <a:lstStyle/>
                    <a:p>
                      <a:pPr algn="ctr"/>
                      <a:r>
                        <a:rPr lang="en-JP" sz="1800"/>
                        <a:t>2</a:t>
                      </a:r>
                    </a:p>
                  </a:txBody>
                  <a:tcPr anchor="ctr"/>
                </a:tc>
                <a:tc>
                  <a:txBody>
                    <a:bodyPr/>
                    <a:lstStyle/>
                    <a:p>
                      <a:pPr algn="ctr"/>
                      <a:r>
                        <a:rPr lang="en-JP" sz="1800"/>
                        <a:t>1</a:t>
                      </a:r>
                    </a:p>
                  </a:txBody>
                  <a:tcPr anchor="ctr"/>
                </a:tc>
                <a:tc>
                  <a:txBody>
                    <a:bodyPr/>
                    <a:lstStyle/>
                    <a:p>
                      <a:pPr algn="ctr"/>
                      <a:r>
                        <a:rPr lang="en-JP" sz="1800"/>
                        <a:t>3</a:t>
                      </a:r>
                    </a:p>
                  </a:txBody>
                  <a:tcPr anchor="ctr"/>
                </a:tc>
                <a:extLst>
                  <a:ext uri="{0D108BD9-81ED-4DB2-BD59-A6C34878D82A}">
                    <a16:rowId xmlns:a16="http://schemas.microsoft.com/office/drawing/2014/main" val="356341817"/>
                  </a:ext>
                </a:extLst>
              </a:tr>
              <a:tr h="417559">
                <a:tc>
                  <a:txBody>
                    <a:bodyPr/>
                    <a:lstStyle/>
                    <a:p>
                      <a:pPr algn="ctr"/>
                      <a:r>
                        <a:rPr lang="en-JP" sz="1800"/>
                        <a:t>Corolla</a:t>
                      </a:r>
                    </a:p>
                  </a:txBody>
                  <a:tcPr anchor="ctr"/>
                </a:tc>
                <a:tc>
                  <a:txBody>
                    <a:bodyPr/>
                    <a:lstStyle/>
                    <a:p>
                      <a:pPr algn="ctr"/>
                      <a:r>
                        <a:rPr lang="en-JP" sz="1800"/>
                        <a:t>左</a:t>
                      </a:r>
                    </a:p>
                  </a:txBody>
                  <a:tcPr anchor="ctr"/>
                </a:tc>
                <a:tc>
                  <a:txBody>
                    <a:bodyPr/>
                    <a:lstStyle/>
                    <a:p>
                      <a:pPr algn="ctr"/>
                      <a:r>
                        <a:rPr lang="en-JP" sz="1800"/>
                        <a:t>120</a:t>
                      </a:r>
                    </a:p>
                  </a:txBody>
                  <a:tcPr anchor="ctr"/>
                </a:tc>
                <a:tc>
                  <a:txBody>
                    <a:bodyPr/>
                    <a:lstStyle/>
                    <a:p>
                      <a:pPr algn="ctr"/>
                      <a:r>
                        <a:rPr lang="en-JP" sz="1800"/>
                        <a:t>480</a:t>
                      </a:r>
                    </a:p>
                  </a:txBody>
                  <a:tcPr anchor="ctr"/>
                </a:tc>
                <a:tc>
                  <a:txBody>
                    <a:bodyPr/>
                    <a:lstStyle/>
                    <a:p>
                      <a:pPr algn="ctr"/>
                      <a:r>
                        <a:rPr lang="en-JP" sz="1800"/>
                        <a:t>30</a:t>
                      </a:r>
                    </a:p>
                  </a:txBody>
                  <a:tcPr anchor="ctr"/>
                </a:tc>
                <a:tc>
                  <a:txBody>
                    <a:bodyPr/>
                    <a:lstStyle/>
                    <a:p>
                      <a:pPr algn="ctr"/>
                      <a:r>
                        <a:rPr lang="en-JP" sz="1800"/>
                        <a:t>2</a:t>
                      </a:r>
                    </a:p>
                  </a:txBody>
                  <a:tcPr anchor="ctr"/>
                </a:tc>
                <a:tc>
                  <a:txBody>
                    <a:bodyPr/>
                    <a:lstStyle/>
                    <a:p>
                      <a:pPr algn="ctr"/>
                      <a:r>
                        <a:rPr lang="en-JP" sz="1800"/>
                        <a:t>2</a:t>
                      </a:r>
                    </a:p>
                  </a:txBody>
                  <a:tcPr anchor="ctr"/>
                </a:tc>
                <a:tc>
                  <a:txBody>
                    <a:bodyPr/>
                    <a:lstStyle/>
                    <a:p>
                      <a:pPr algn="ctr"/>
                      <a:r>
                        <a:rPr lang="en-JP" sz="1800"/>
                        <a:t>1</a:t>
                      </a:r>
                    </a:p>
                  </a:txBody>
                  <a:tcPr anchor="ctr"/>
                </a:tc>
                <a:extLst>
                  <a:ext uri="{0D108BD9-81ED-4DB2-BD59-A6C34878D82A}">
                    <a16:rowId xmlns:a16="http://schemas.microsoft.com/office/drawing/2014/main" val="637233894"/>
                  </a:ext>
                </a:extLst>
              </a:tr>
            </a:tbl>
          </a:graphicData>
        </a:graphic>
      </p:graphicFrame>
      <p:sp>
        <p:nvSpPr>
          <p:cNvPr id="13" name="TextBox 12">
            <a:extLst>
              <a:ext uri="{FF2B5EF4-FFF2-40B4-BE49-F238E27FC236}">
                <a16:creationId xmlns:a16="http://schemas.microsoft.com/office/drawing/2014/main" id="{2F30A356-AD7C-F049-B703-64B870C79A05}"/>
              </a:ext>
            </a:extLst>
          </p:cNvPr>
          <p:cNvSpPr txBox="1"/>
          <p:nvPr/>
        </p:nvSpPr>
        <p:spPr>
          <a:xfrm>
            <a:off x="4385730" y="1489855"/>
            <a:ext cx="1569660" cy="369332"/>
          </a:xfrm>
          <a:prstGeom prst="rect">
            <a:avLst/>
          </a:prstGeom>
          <a:noFill/>
        </p:spPr>
        <p:txBody>
          <a:bodyPr wrap="none" rtlCol="0">
            <a:spAutoFit/>
          </a:bodyPr>
          <a:lstStyle/>
          <a:p>
            <a:r>
              <a:rPr lang="en-JP"/>
              <a:t>車体情報の例</a:t>
            </a:r>
          </a:p>
        </p:txBody>
      </p:sp>
      <p:sp>
        <p:nvSpPr>
          <p:cNvPr id="5" name="TextBox 4">
            <a:extLst>
              <a:ext uri="{FF2B5EF4-FFF2-40B4-BE49-F238E27FC236}">
                <a16:creationId xmlns:a16="http://schemas.microsoft.com/office/drawing/2014/main" id="{BFAF2D1A-EC6E-0745-89C6-6B9E71317B7A}"/>
              </a:ext>
            </a:extLst>
          </p:cNvPr>
          <p:cNvSpPr txBox="1"/>
          <p:nvPr/>
        </p:nvSpPr>
        <p:spPr>
          <a:xfrm>
            <a:off x="4437086" y="3907271"/>
            <a:ext cx="6601487" cy="369332"/>
          </a:xfrm>
          <a:prstGeom prst="rect">
            <a:avLst/>
          </a:prstGeom>
          <a:noFill/>
        </p:spPr>
        <p:txBody>
          <a:bodyPr wrap="none" rtlCol="0">
            <a:spAutoFit/>
          </a:bodyPr>
          <a:lstStyle/>
          <a:p>
            <a:r>
              <a:rPr lang="en-JP"/>
              <a:t>※ 本研究では, 「車の高さ (車高)」は無視し, 幅と長さを利用</a:t>
            </a:r>
          </a:p>
        </p:txBody>
      </p:sp>
    </p:spTree>
    <p:extLst>
      <p:ext uri="{BB962C8B-B14F-4D97-AF65-F5344CB8AC3E}">
        <p14:creationId xmlns:p14="http://schemas.microsoft.com/office/powerpoint/2010/main" val="69088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normAutofit/>
          </a:bodyPr>
          <a:lstStyle/>
          <a:p>
            <a:pPr marL="0" indent="0">
              <a:lnSpc>
                <a:spcPct val="100000"/>
              </a:lnSpc>
              <a:buNone/>
            </a:pPr>
            <a:r>
              <a:rPr lang="en-JP"/>
              <a:t>以下のような配置図と，詰め込むことができなかった車の台数を出力する．</a:t>
            </a:r>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r>
              <a:rPr lang="en-JP"/>
              <a:t>一つ一つの長方形が車を，色は積み地の種類を表す．</a:t>
            </a:r>
          </a:p>
          <a:p>
            <a:pPr marL="0" indent="0">
              <a:lnSpc>
                <a:spcPct val="100000"/>
              </a:lnSpc>
              <a:buNone/>
            </a:pPr>
            <a:r>
              <a:rPr lang="en-JP"/>
              <a:t>黒は障害物，グレーはランプを表す．</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8</a:t>
            </a:fld>
            <a:endParaRPr lang="en-JP"/>
          </a:p>
        </p:txBody>
      </p:sp>
      <p:pic>
        <p:nvPicPr>
          <p:cNvPr id="6" name="Picture 5">
            <a:extLst>
              <a:ext uri="{FF2B5EF4-FFF2-40B4-BE49-F238E27FC236}">
                <a16:creationId xmlns:a16="http://schemas.microsoft.com/office/drawing/2014/main" id="{4404DD2C-1A4B-CD4F-85F8-D6E7E74685B8}"/>
              </a:ext>
            </a:extLst>
          </p:cNvPr>
          <p:cNvPicPr>
            <a:picLocks noChangeAspect="1"/>
          </p:cNvPicPr>
          <p:nvPr/>
        </p:nvPicPr>
        <p:blipFill>
          <a:blip r:embed="rId2"/>
          <a:stretch>
            <a:fillRect/>
          </a:stretch>
        </p:blipFill>
        <p:spPr>
          <a:xfrm rot="16200000">
            <a:off x="5039754" y="-1165267"/>
            <a:ext cx="2112492" cy="9976930"/>
          </a:xfrm>
          <a:prstGeom prst="rect">
            <a:avLst/>
          </a:prstGeom>
        </p:spPr>
      </p:pic>
    </p:spTree>
    <p:extLst>
      <p:ext uri="{BB962C8B-B14F-4D97-AF65-F5344CB8AC3E}">
        <p14:creationId xmlns:p14="http://schemas.microsoft.com/office/powerpoint/2010/main" val="88223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9</a:t>
            </a:fld>
            <a:endParaRPr lang="en-JP"/>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5FF1559-C85D-104A-80A4-73CC608CFECF}"/>
                  </a:ext>
                </a:extLst>
              </p:cNvPr>
              <p:cNvSpPr txBox="1"/>
              <p:nvPr/>
            </p:nvSpPr>
            <p:spPr>
              <a:xfrm>
                <a:off x="838200" y="5632386"/>
                <a:ext cx="10290464" cy="830997"/>
              </a:xfrm>
              <a:prstGeom prst="rect">
                <a:avLst/>
              </a:prstGeom>
              <a:noFill/>
            </p:spPr>
            <p:txBody>
              <a:bodyPr wrap="square" rtlCol="0">
                <a:spAutoFit/>
              </a:bodyPr>
              <a:lstStyle/>
              <a:p>
                <a:r>
                  <a:rPr lang="en-JP" sz="2400"/>
                  <a:t>シミュレーション作業は, 「デッキ</a:t>
                </a:r>
                <a14:m>
                  <m:oMath xmlns:m="http://schemas.openxmlformats.org/officeDocument/2006/math">
                    <m:r>
                      <a:rPr lang="en-US" sz="2400" b="0" i="1">
                        <a:latin typeface="Cambria Math" panose="02040503050406030204" pitchFamily="18" charset="0"/>
                      </a:rPr>
                      <m:t>=</m:t>
                    </m:r>
                  </m:oMath>
                </a14:m>
                <a:r>
                  <a:rPr lang="en-JP" sz="2400"/>
                  <a:t>母材, 車</a:t>
                </a:r>
                <a14:m>
                  <m:oMath xmlns:m="http://schemas.openxmlformats.org/officeDocument/2006/math">
                    <m:r>
                      <a:rPr lang="en-US" sz="2400" b="0" i="1">
                        <a:latin typeface="Cambria Math" panose="02040503050406030204" pitchFamily="18" charset="0"/>
                      </a:rPr>
                      <m:t>=</m:t>
                    </m:r>
                  </m:oMath>
                </a14:m>
                <a:r>
                  <a:rPr lang="en-JP" sz="2400"/>
                  <a:t>長方形」と考えることで，</a:t>
                </a:r>
              </a:p>
              <a:p>
                <a:r>
                  <a:rPr lang="en-JP" sz="2400" b="1"/>
                  <a:t>長方形詰込み問題</a:t>
                </a:r>
                <a:r>
                  <a:rPr lang="en-JP" sz="2400"/>
                  <a:t>として考えることができる．</a:t>
                </a:r>
              </a:p>
            </p:txBody>
          </p:sp>
        </mc:Choice>
        <mc:Fallback>
          <p:sp>
            <p:nvSpPr>
              <p:cNvPr id="7" name="TextBox 6">
                <a:extLst>
                  <a:ext uri="{FF2B5EF4-FFF2-40B4-BE49-F238E27FC236}">
                    <a16:creationId xmlns:a16="http://schemas.microsoft.com/office/drawing/2014/main" id="{95FF1559-C85D-104A-80A4-73CC608CFECF}"/>
                  </a:ext>
                </a:extLst>
              </p:cNvPr>
              <p:cNvSpPr txBox="1">
                <a:spLocks noRot="1" noChangeAspect="1" noMove="1" noResize="1" noEditPoints="1" noAdjustHandles="1" noChangeArrowheads="1" noChangeShapeType="1" noTextEdit="1"/>
              </p:cNvSpPr>
              <p:nvPr/>
            </p:nvSpPr>
            <p:spPr>
              <a:xfrm>
                <a:off x="838200" y="5632386"/>
                <a:ext cx="10290464" cy="830997"/>
              </a:xfrm>
              <a:prstGeom prst="rect">
                <a:avLst/>
              </a:prstGeom>
              <a:blipFill>
                <a:blip r:embed="rId2"/>
                <a:stretch>
                  <a:fillRect l="-986" t="-9091" b="-13636"/>
                </a:stretch>
              </a:blipFill>
            </p:spPr>
            <p:txBody>
              <a:bodyPr/>
              <a:lstStyle/>
              <a:p>
                <a:r>
                  <a:rPr lang="en-JP">
                    <a:noFill/>
                  </a:rPr>
                  <a:t> </a:t>
                </a:r>
              </a:p>
            </p:txBody>
          </p:sp>
        </mc:Fallback>
      </mc:AlternateContent>
      <p:sp>
        <p:nvSpPr>
          <p:cNvPr id="12" name="AutoShape 16">
            <a:extLst>
              <a:ext uri="{FF2B5EF4-FFF2-40B4-BE49-F238E27FC236}">
                <a16:creationId xmlns:a16="http://schemas.microsoft.com/office/drawing/2014/main" id="{5CE9DA8C-6DA1-B84B-BE99-E2A428084625}"/>
              </a:ext>
            </a:extLst>
          </p:cNvPr>
          <p:cNvSpPr>
            <a:spLocks noChangeArrowheads="1"/>
          </p:cNvSpPr>
          <p:nvPr/>
        </p:nvSpPr>
        <p:spPr bwMode="auto">
          <a:xfrm>
            <a:off x="1413164" y="1746155"/>
            <a:ext cx="3629891" cy="1680346"/>
          </a:xfrm>
          <a:prstGeom prst="roundRect">
            <a:avLst>
              <a:gd name="adj" fmla="val 16667"/>
            </a:avLst>
          </a:prstGeom>
          <a:solidFill>
            <a:schemeClr val="accent6">
              <a:lumMod val="20000"/>
              <a:lumOff val="80000"/>
              <a:alpha val="50000"/>
            </a:schemeClr>
          </a:solidFill>
          <a:ln w="38100">
            <a:no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ja-JP" altLang="en-US" sz="1400">
              <a:latin typeface="+mn-lt"/>
            </a:endParaRPr>
          </a:p>
        </p:txBody>
      </p:sp>
      <p:sp>
        <p:nvSpPr>
          <p:cNvPr id="36" name="Text Box 57">
            <a:extLst>
              <a:ext uri="{FF2B5EF4-FFF2-40B4-BE49-F238E27FC236}">
                <a16:creationId xmlns:a16="http://schemas.microsoft.com/office/drawing/2014/main" id="{4E4F9F7E-82F1-6B4C-8AED-A3C51E3565CC}"/>
              </a:ext>
            </a:extLst>
          </p:cNvPr>
          <p:cNvSpPr txBox="1">
            <a:spLocks noChangeArrowheads="1"/>
          </p:cNvSpPr>
          <p:nvPr/>
        </p:nvSpPr>
        <p:spPr bwMode="auto">
          <a:xfrm>
            <a:off x="2336380" y="3462638"/>
            <a:ext cx="18088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長方形の集合</a:t>
            </a:r>
          </a:p>
        </p:txBody>
      </p:sp>
      <p:sp>
        <p:nvSpPr>
          <p:cNvPr id="38" name="Text Box 59">
            <a:extLst>
              <a:ext uri="{FF2B5EF4-FFF2-40B4-BE49-F238E27FC236}">
                <a16:creationId xmlns:a16="http://schemas.microsoft.com/office/drawing/2014/main" id="{E619EB91-25EF-D443-8550-07FC7862D6B8}"/>
              </a:ext>
            </a:extLst>
          </p:cNvPr>
          <p:cNvSpPr txBox="1">
            <a:spLocks noChangeArrowheads="1"/>
          </p:cNvSpPr>
          <p:nvPr/>
        </p:nvSpPr>
        <p:spPr bwMode="auto">
          <a:xfrm>
            <a:off x="8246629" y="3376496"/>
            <a:ext cx="894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ja-JP" altLang="en-US" sz="2000">
                <a:latin typeface="Times New Roman" panose="02020603050405020304" pitchFamily="18" charset="0"/>
              </a:rPr>
              <a:t>母材</a:t>
            </a:r>
          </a:p>
        </p:txBody>
      </p:sp>
      <p:sp>
        <p:nvSpPr>
          <p:cNvPr id="39" name="Content Placeholder 2">
            <a:extLst>
              <a:ext uri="{FF2B5EF4-FFF2-40B4-BE49-F238E27FC236}">
                <a16:creationId xmlns:a16="http://schemas.microsoft.com/office/drawing/2014/main" id="{BD6A1E27-FAFA-544F-BEB7-08E523137B33}"/>
              </a:ext>
            </a:extLst>
          </p:cNvPr>
          <p:cNvSpPr txBox="1">
            <a:spLocks/>
          </p:cNvSpPr>
          <p:nvPr/>
        </p:nvSpPr>
        <p:spPr>
          <a:xfrm>
            <a:off x="990600" y="3975162"/>
            <a:ext cx="9813966" cy="1458668"/>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制約</a:t>
            </a:r>
          </a:p>
          <a:p>
            <a:pPr marL="457200" indent="-457200">
              <a:lnSpc>
                <a:spcPct val="100000"/>
              </a:lnSpc>
              <a:buAutoNum type="arabicPeriod"/>
            </a:pPr>
            <a:r>
              <a:rPr lang="en-JP" sz="2400"/>
              <a:t>長方形は母材からはみ出してはいけない</a:t>
            </a:r>
          </a:p>
          <a:p>
            <a:pPr marL="457200" indent="-457200">
              <a:lnSpc>
                <a:spcPct val="100000"/>
              </a:lnSpc>
              <a:buAutoNum type="arabicPeriod"/>
            </a:pPr>
            <a:r>
              <a:rPr lang="en-JP" sz="2400"/>
              <a:t>長方形同士が互いに重ならない</a:t>
            </a:r>
          </a:p>
        </p:txBody>
      </p:sp>
      <mc:AlternateContent xmlns:mc="http://schemas.openxmlformats.org/markup-compatibility/2006">
        <mc:Choice xmlns:a14="http://schemas.microsoft.com/office/drawing/2010/main" Requires="a14">
          <p:sp>
            <p:nvSpPr>
              <p:cNvPr id="40" name="Content Placeholder 2">
                <a:extLst>
                  <a:ext uri="{FF2B5EF4-FFF2-40B4-BE49-F238E27FC236}">
                    <a16:creationId xmlns:a16="http://schemas.microsoft.com/office/drawing/2014/main" id="{9A6C8FB0-448C-984C-892A-4CCFD97CC45B}"/>
                  </a:ext>
                </a:extLst>
              </p:cNvPr>
              <p:cNvSpPr txBox="1">
                <a:spLocks/>
              </p:cNvSpPr>
              <p:nvPr/>
            </p:nvSpPr>
            <p:spPr>
              <a:xfrm>
                <a:off x="990600" y="424981"/>
                <a:ext cx="9813966" cy="1033075"/>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sz="2400" b="1"/>
                  <a:t>長方形詰込み問題</a:t>
                </a:r>
              </a:p>
              <a:p>
                <a:pPr marL="0" indent="0">
                  <a:lnSpc>
                    <a:spcPct val="110000"/>
                  </a:lnSpc>
                  <a:buNone/>
                </a:pPr>
                <a:r>
                  <a:rPr lang="en-JP" sz="2400"/>
                  <a:t>例.  </a:t>
                </a:r>
                <a14:m>
                  <m:oMath xmlns:m="http://schemas.openxmlformats.org/officeDocument/2006/math">
                    <m:r>
                      <a:rPr lang="en-US" sz="2400" b="0" i="1">
                        <a:latin typeface="Cambria Math" panose="02040503050406030204" pitchFamily="18" charset="0"/>
                      </a:rPr>
                      <m:t>𝑛</m:t>
                    </m:r>
                  </m:oMath>
                </a14:m>
                <a:r>
                  <a:rPr lang="en-JP" sz="2400"/>
                  <a:t> 個の長方形を母材に詰め込む</a:t>
                </a:r>
              </a:p>
            </p:txBody>
          </p:sp>
        </mc:Choice>
        <mc:Fallback>
          <p:sp>
            <p:nvSpPr>
              <p:cNvPr id="40" name="Content Placeholder 2">
                <a:extLst>
                  <a:ext uri="{FF2B5EF4-FFF2-40B4-BE49-F238E27FC236}">
                    <a16:creationId xmlns:a16="http://schemas.microsoft.com/office/drawing/2014/main" id="{9A6C8FB0-448C-984C-892A-4CCFD97CC45B}"/>
                  </a:ext>
                </a:extLst>
              </p:cNvPr>
              <p:cNvSpPr txBox="1">
                <a:spLocks noRot="1" noChangeAspect="1" noMove="1" noResize="1" noEditPoints="1" noAdjustHandles="1" noChangeArrowheads="1" noChangeShapeType="1" noTextEdit="1"/>
              </p:cNvSpPr>
              <p:nvPr/>
            </p:nvSpPr>
            <p:spPr>
              <a:xfrm>
                <a:off x="990600" y="424981"/>
                <a:ext cx="9813966" cy="1033075"/>
              </a:xfrm>
              <a:prstGeom prst="rect">
                <a:avLst/>
              </a:prstGeom>
              <a:blipFill>
                <a:blip r:embed="rId3"/>
                <a:stretch>
                  <a:fillRect l="-1035" t="-6098" b="-9756"/>
                </a:stretch>
              </a:blipFill>
              <a:ln>
                <a:noFill/>
              </a:ln>
            </p:spPr>
            <p:txBody>
              <a:bodyPr/>
              <a:lstStyle/>
              <a:p>
                <a:r>
                  <a:rPr lang="en-JP">
                    <a:noFill/>
                  </a:rPr>
                  <a:t> </a:t>
                </a:r>
              </a:p>
            </p:txBody>
          </p:sp>
        </mc:Fallback>
      </mc:AlternateContent>
      <p:sp>
        <p:nvSpPr>
          <p:cNvPr id="27" name="Rectangle 47">
            <a:extLst>
              <a:ext uri="{FF2B5EF4-FFF2-40B4-BE49-F238E27FC236}">
                <a16:creationId xmlns:a16="http://schemas.microsoft.com/office/drawing/2014/main" id="{7159D9F2-5C7F-234F-A83E-D4B87C1B496A}"/>
              </a:ext>
            </a:extLst>
          </p:cNvPr>
          <p:cNvSpPr>
            <a:spLocks noChangeArrowheads="1"/>
          </p:cNvSpPr>
          <p:nvPr/>
        </p:nvSpPr>
        <p:spPr bwMode="auto">
          <a:xfrm rot="10800000" flipV="1">
            <a:off x="3693684" y="1879813"/>
            <a:ext cx="795206" cy="50030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２</a:t>
            </a:r>
          </a:p>
        </p:txBody>
      </p:sp>
      <p:sp>
        <p:nvSpPr>
          <p:cNvPr id="28" name="Rectangle 48">
            <a:extLst>
              <a:ext uri="{FF2B5EF4-FFF2-40B4-BE49-F238E27FC236}">
                <a16:creationId xmlns:a16="http://schemas.microsoft.com/office/drawing/2014/main" id="{DF58AFD8-8CA8-7D4C-8240-FBF080CF7D02}"/>
              </a:ext>
            </a:extLst>
          </p:cNvPr>
          <p:cNvSpPr>
            <a:spLocks noChangeArrowheads="1"/>
          </p:cNvSpPr>
          <p:nvPr/>
        </p:nvSpPr>
        <p:spPr bwMode="auto">
          <a:xfrm>
            <a:off x="2843224" y="2410803"/>
            <a:ext cx="632856" cy="43018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４</a:t>
            </a:r>
          </a:p>
        </p:txBody>
      </p:sp>
      <p:sp>
        <p:nvSpPr>
          <p:cNvPr id="30" name="Rectangle 50">
            <a:extLst>
              <a:ext uri="{FF2B5EF4-FFF2-40B4-BE49-F238E27FC236}">
                <a16:creationId xmlns:a16="http://schemas.microsoft.com/office/drawing/2014/main" id="{DA3B55E6-1861-FD45-BF82-35110FE4CFE2}"/>
              </a:ext>
            </a:extLst>
          </p:cNvPr>
          <p:cNvSpPr>
            <a:spLocks noChangeArrowheads="1"/>
          </p:cNvSpPr>
          <p:nvPr/>
        </p:nvSpPr>
        <p:spPr bwMode="auto">
          <a:xfrm>
            <a:off x="2843224" y="3072664"/>
            <a:ext cx="795205" cy="264704"/>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6</a:t>
            </a:r>
            <a:endParaRPr lang="ja-JP" altLang="en-US" sz="1400">
              <a:latin typeface="+mn-ea"/>
              <a:ea typeface="+mn-ea"/>
            </a:endParaRPr>
          </a:p>
        </p:txBody>
      </p:sp>
      <p:sp>
        <p:nvSpPr>
          <p:cNvPr id="32" name="Rectangle 52">
            <a:extLst>
              <a:ext uri="{FF2B5EF4-FFF2-40B4-BE49-F238E27FC236}">
                <a16:creationId xmlns:a16="http://schemas.microsoft.com/office/drawing/2014/main" id="{0F674118-2BEA-644B-8B0D-C842C2E2C1DC}"/>
              </a:ext>
            </a:extLst>
          </p:cNvPr>
          <p:cNvSpPr>
            <a:spLocks noChangeArrowheads="1"/>
          </p:cNvSpPr>
          <p:nvPr/>
        </p:nvSpPr>
        <p:spPr bwMode="auto">
          <a:xfrm>
            <a:off x="2030020" y="2502536"/>
            <a:ext cx="528069" cy="816507"/>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３</a:t>
            </a:r>
          </a:p>
        </p:txBody>
      </p:sp>
      <p:sp>
        <p:nvSpPr>
          <p:cNvPr id="35" name="Rectangle 55">
            <a:extLst>
              <a:ext uri="{FF2B5EF4-FFF2-40B4-BE49-F238E27FC236}">
                <a16:creationId xmlns:a16="http://schemas.microsoft.com/office/drawing/2014/main" id="{D41181BD-D96B-094F-AB88-4030BF963261}"/>
              </a:ext>
            </a:extLst>
          </p:cNvPr>
          <p:cNvSpPr>
            <a:spLocks noChangeArrowheads="1"/>
          </p:cNvSpPr>
          <p:nvPr/>
        </p:nvSpPr>
        <p:spPr bwMode="auto">
          <a:xfrm>
            <a:off x="3819262" y="2585415"/>
            <a:ext cx="795205" cy="611670"/>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ja-JP" sz="1400">
                <a:latin typeface="+mn-ea"/>
                <a:ea typeface="+mn-ea"/>
              </a:rPr>
              <a:t>5</a:t>
            </a:r>
            <a:endParaRPr lang="ja-JP" altLang="en-US" sz="1400">
              <a:latin typeface="+mn-ea"/>
              <a:ea typeface="+mn-ea"/>
            </a:endParaRPr>
          </a:p>
        </p:txBody>
      </p:sp>
      <p:sp>
        <p:nvSpPr>
          <p:cNvPr id="33" name="Rectangle 53">
            <a:extLst>
              <a:ext uri="{FF2B5EF4-FFF2-40B4-BE49-F238E27FC236}">
                <a16:creationId xmlns:a16="http://schemas.microsoft.com/office/drawing/2014/main" id="{A066F526-C68B-1449-AEFD-05867B8D73A9}"/>
              </a:ext>
            </a:extLst>
          </p:cNvPr>
          <p:cNvSpPr>
            <a:spLocks noChangeArrowheads="1"/>
          </p:cNvSpPr>
          <p:nvPr/>
        </p:nvSpPr>
        <p:spPr bwMode="auto">
          <a:xfrm>
            <a:off x="2030020" y="1879813"/>
            <a:ext cx="898647" cy="438633"/>
          </a:xfrm>
          <a:prstGeom prst="rect">
            <a:avLst/>
          </a:prstGeom>
          <a:solidFill>
            <a:schemeClr val="accent2"/>
          </a:solidFill>
          <a:ln w="9525">
            <a:no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ja-JP" altLang="en-US" sz="1400">
                <a:latin typeface="+mn-ea"/>
                <a:ea typeface="+mn-ea"/>
              </a:rPr>
              <a:t>１</a:t>
            </a:r>
          </a:p>
        </p:txBody>
      </p:sp>
      <p:sp>
        <p:nvSpPr>
          <p:cNvPr id="23" name="Rectangle 55">
            <a:extLst>
              <a:ext uri="{FF2B5EF4-FFF2-40B4-BE49-F238E27FC236}">
                <a16:creationId xmlns:a16="http://schemas.microsoft.com/office/drawing/2014/main" id="{C9877698-D709-E743-9B37-849E68528C65}"/>
              </a:ext>
            </a:extLst>
          </p:cNvPr>
          <p:cNvSpPr>
            <a:spLocks noChangeArrowheads="1"/>
          </p:cNvSpPr>
          <p:nvPr/>
        </p:nvSpPr>
        <p:spPr bwMode="auto">
          <a:xfrm>
            <a:off x="7148946" y="1746155"/>
            <a:ext cx="2774372" cy="1593099"/>
          </a:xfrm>
          <a:prstGeom prst="rect">
            <a:avLst/>
          </a:prstGeom>
          <a:gradFill>
            <a:gsLst>
              <a:gs pos="0">
                <a:schemeClr val="bg1">
                  <a:lumMod val="75000"/>
                </a:schemeClr>
              </a:gs>
              <a:gs pos="52000">
                <a:srgbClr val="E0E0E0">
                  <a:lumMod val="14000"/>
                  <a:lumOff val="86000"/>
                </a:srgbClr>
              </a:gs>
              <a:gs pos="100000">
                <a:srgbClr val="FFFFFF">
                  <a:lumMod val="0"/>
                  <a:lumOff val="100000"/>
                </a:srgbClr>
              </a:gs>
            </a:gsLst>
            <a:lin ang="16200000" scaled="0"/>
          </a:gradFill>
          <a:ln w="38100">
            <a:solidFill>
              <a:schemeClr val="tx1"/>
            </a:solidFill>
            <a:miter lim="800000"/>
            <a:headEnd/>
            <a:tailEnd/>
          </a:ln>
        </p:spPr>
        <p:txBody>
          <a:bodyPr wrap="none" lIns="95756" tIns="47878" rIns="95756" bIns="47878" anchor="ctr"/>
          <a:lstStyle>
            <a:lvl1pPr defTabSz="957263">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ja-JP" altLang="en-US" sz="1400">
              <a:latin typeface="+mn-ea"/>
              <a:ea typeface="+mn-ea"/>
            </a:endParaRPr>
          </a:p>
        </p:txBody>
      </p:sp>
      <p:sp>
        <p:nvSpPr>
          <p:cNvPr id="13" name="TextBox 12">
            <a:extLst>
              <a:ext uri="{FF2B5EF4-FFF2-40B4-BE49-F238E27FC236}">
                <a16:creationId xmlns:a16="http://schemas.microsoft.com/office/drawing/2014/main" id="{DF5FFE0A-4000-734B-90CC-CBE1591DEB09}"/>
              </a:ext>
            </a:extLst>
          </p:cNvPr>
          <p:cNvSpPr txBox="1"/>
          <p:nvPr/>
        </p:nvSpPr>
        <p:spPr>
          <a:xfrm>
            <a:off x="1122218" y="-1496291"/>
            <a:ext cx="184731" cy="369332"/>
          </a:xfrm>
          <a:prstGeom prst="rect">
            <a:avLst/>
          </a:prstGeom>
          <a:noFill/>
        </p:spPr>
        <p:txBody>
          <a:bodyPr wrap="none" rtlCol="0">
            <a:spAutoFit/>
          </a:bodyPr>
          <a:lstStyle/>
          <a:p>
            <a:endParaRPr lang="en-JP"/>
          </a:p>
        </p:txBody>
      </p:sp>
      <p:sp>
        <p:nvSpPr>
          <p:cNvPr id="15" name="Right Arrow 14">
            <a:extLst>
              <a:ext uri="{FF2B5EF4-FFF2-40B4-BE49-F238E27FC236}">
                <a16:creationId xmlns:a16="http://schemas.microsoft.com/office/drawing/2014/main" id="{E4D2300E-AD76-6F4A-B5B9-85C006BE230E}"/>
              </a:ext>
            </a:extLst>
          </p:cNvPr>
          <p:cNvSpPr/>
          <p:nvPr/>
        </p:nvSpPr>
        <p:spPr>
          <a:xfrm>
            <a:off x="5628835" y="2370323"/>
            <a:ext cx="934329" cy="467422"/>
          </a:xfrm>
          <a:prstGeom prst="rightArrow">
            <a:avLst>
              <a:gd name="adj1" fmla="val 35507"/>
              <a:gd name="adj2" fmla="val 69324"/>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710479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4481</TotalTime>
  <Words>1009</Words>
  <Application>Microsoft Macintosh PowerPoint</Application>
  <PresentationFormat>Widescreen</PresentationFormat>
  <Paragraphs>370</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游ゴシック</vt:lpstr>
      <vt:lpstr>Arial</vt:lpstr>
      <vt:lpstr>Calibri</vt:lpstr>
      <vt:lpstr>Calibri Light</vt:lpstr>
      <vt:lpstr>Cambria Math</vt:lpstr>
      <vt:lpstr>Times New Roman</vt:lpstr>
      <vt:lpstr>Office Theme</vt:lpstr>
      <vt:lpstr>自動車運搬船における貨物積載プランニングの車両配置問題に対する構築型解法</vt:lpstr>
      <vt:lpstr>目次</vt:lpstr>
      <vt:lpstr>1．研究背景</vt:lpstr>
      <vt:lpstr>PowerPoint Presentation</vt:lpstr>
      <vt:lpstr>用語定義</vt:lpstr>
      <vt:lpstr>PowerPoint Presentation</vt:lpstr>
      <vt:lpstr>入力情報</vt:lpstr>
      <vt:lpstr>出力</vt:lpstr>
      <vt:lpstr>PowerPoint Presentation</vt:lpstr>
      <vt:lpstr>単純な長方形詰込み問題での問題点1</vt:lpstr>
      <vt:lpstr>PowerPoint Presentation</vt:lpstr>
      <vt:lpstr>PowerPoint Presentation</vt:lpstr>
      <vt:lpstr>提案手法の概要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実験結果</vt:lpstr>
      <vt:lpstr>配置図の例</vt:lpstr>
      <vt:lpstr>PowerPoint Presentation</vt:lpstr>
      <vt:lpstr>5．まとめと今後の課題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2489</cp:revision>
  <dcterms:created xsi:type="dcterms:W3CDTF">2022-01-19T08:36:48Z</dcterms:created>
  <dcterms:modified xsi:type="dcterms:W3CDTF">2022-02-06T07:56:00Z</dcterms:modified>
</cp:coreProperties>
</file>