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84" r:id="rId6"/>
    <p:sldId id="298" r:id="rId7"/>
    <p:sldId id="336" r:id="rId8"/>
    <p:sldId id="266" r:id="rId9"/>
    <p:sldId id="343" r:id="rId10"/>
    <p:sldId id="344" r:id="rId11"/>
    <p:sldId id="302" r:id="rId12"/>
    <p:sldId id="268" r:id="rId13"/>
    <p:sldId id="337" r:id="rId14"/>
    <p:sldId id="321" r:id="rId15"/>
    <p:sldId id="339" r:id="rId16"/>
    <p:sldId id="340" r:id="rId17"/>
    <p:sldId id="310" r:id="rId18"/>
    <p:sldId id="303" r:id="rId19"/>
    <p:sldId id="313" r:id="rId20"/>
    <p:sldId id="335" r:id="rId21"/>
    <p:sldId id="334" r:id="rId22"/>
    <p:sldId id="305" r:id="rId23"/>
    <p:sldId id="278" r:id="rId24"/>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1"/>
    <p:restoredTop sz="94674"/>
  </p:normalViewPr>
  <p:slideViewPr>
    <p:cSldViewPr snapToGrid="0" snapToObjects="1">
      <p:cViewPr varScale="1">
        <p:scale>
          <a:sx n="130" d="100"/>
          <a:sy n="130"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custT="1"/>
      <dgm:spPr/>
      <dgm:t>
        <a:bodyPr/>
        <a:lstStyle/>
        <a:p>
          <a:r>
            <a:rPr lang="en-US" sz="2800"/>
            <a:t>第1段階のパッキング</a:t>
          </a:r>
          <a:endParaRPr lang="en-US" sz="2000"/>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custT="1"/>
      <dgm:spPr/>
      <dgm:t>
        <a:bodyPr/>
        <a:lstStyle/>
        <a:p>
          <a:r>
            <a:rPr lang="en-US" sz="2800"/>
            <a:t>第2段階のパッキング</a:t>
          </a:r>
          <a:endParaRPr lang="en-US" sz="2000"/>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ctr"/>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ctr"/>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0CD01041-3341-924A-B906-F847CFEC61D5}">
      <dgm:prSet custT="1"/>
      <dgm:spPr/>
      <dgm:t>
        <a:bodyPr/>
        <a:lstStyle/>
        <a:p>
          <a:r>
            <a:rPr lang="en-US" sz="2800"/>
            <a:t>局所探索による改善</a:t>
          </a:r>
        </a:p>
      </dgm:t>
    </dgm:pt>
    <dgm:pt modelId="{CF2D66C7-23F2-E24F-82F1-314FDEED985E}" type="parTrans" cxnId="{96E9D20D-6A0E-DB4C-BF99-614822ECD6FB}">
      <dgm:prSet/>
      <dgm:spPr/>
      <dgm:t>
        <a:bodyPr/>
        <a:lstStyle/>
        <a:p>
          <a:endParaRPr lang="en-US"/>
        </a:p>
      </dgm:t>
    </dgm:pt>
    <dgm:pt modelId="{7C6D6128-C32A-EA49-ADB9-B436B215A7F5}" type="sibTrans" cxnId="{96E9D20D-6A0E-DB4C-BF99-614822ECD6FB}">
      <dgm:prSet/>
      <dgm:spPr/>
      <dgm:t>
        <a:bodyPr/>
        <a:lstStyle/>
        <a:p>
          <a:endParaRPr lang="en-US"/>
        </a:p>
      </dgm:t>
    </dgm:pt>
    <dgm:pt modelId="{66959300-DD9A-0D4B-BD1D-C5618A11CF66}">
      <dgm:prSet custT="1"/>
      <dgm:spPr/>
      <dgm:t>
        <a:bodyPr/>
        <a:lstStyle/>
        <a:p>
          <a:r>
            <a:rPr lang="en-US" sz="2400"/>
            <a:t>より多くの車を詰め込む為，簡単な局所探索を行う. </a:t>
          </a:r>
        </a:p>
      </dgm:t>
    </dgm:pt>
    <dgm:pt modelId="{856B0547-9B31-984B-AA9D-BCE211FE13A8}" type="parTrans" cxnId="{2914252F-D972-0D40-A198-0F458C69DF3F}">
      <dgm:prSet/>
      <dgm:spPr/>
      <dgm:t>
        <a:bodyPr/>
        <a:lstStyle/>
        <a:p>
          <a:endParaRPr lang="en-US"/>
        </a:p>
      </dgm:t>
    </dgm:pt>
    <dgm:pt modelId="{D270ADA4-19D5-9E44-B817-5674D272E9A7}" type="sibTrans" cxnId="{2914252F-D972-0D40-A198-0F458C69DF3F}">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FE99D0B9-A1B2-EB40-BABD-4765F3569D41}" type="pres">
      <dgm:prSet presAssocID="{0CD01041-3341-924A-B906-F847CFEC61D5}" presName="boxAndChildren" presStyleCnt="0"/>
      <dgm:spPr/>
    </dgm:pt>
    <dgm:pt modelId="{D9537221-A418-1E4B-A51F-320E2006DEBD}" type="pres">
      <dgm:prSet presAssocID="{0CD01041-3341-924A-B906-F847CFEC61D5}" presName="parentTextBox" presStyleLbl="node1" presStyleIdx="0" presStyleCnt="3"/>
      <dgm:spPr/>
    </dgm:pt>
    <dgm:pt modelId="{C8E82839-B47F-1048-B1B3-E5AE43E245CC}" type="pres">
      <dgm:prSet presAssocID="{0CD01041-3341-924A-B906-F847CFEC61D5}" presName="entireBox" presStyleLbl="node1" presStyleIdx="0" presStyleCnt="3"/>
      <dgm:spPr/>
    </dgm:pt>
    <dgm:pt modelId="{586F1CCE-105B-D941-BA86-398D6AE5ED47}" type="pres">
      <dgm:prSet presAssocID="{0CD01041-3341-924A-B906-F847CFEC61D5}" presName="descendantBox" presStyleCnt="0"/>
      <dgm:spPr/>
    </dgm:pt>
    <dgm:pt modelId="{AF9022F4-734E-174F-98B1-320BD32F6754}" type="pres">
      <dgm:prSet presAssocID="{66959300-DD9A-0D4B-BD1D-C5618A11CF66}" presName="childTextBox" presStyleLbl="fgAccFollowNode1" presStyleIdx="0" presStyleCnt="3">
        <dgm:presLayoutVars>
          <dgm:bulletEnabled val="1"/>
        </dgm:presLayoutVars>
      </dgm:prSet>
      <dgm:spPr/>
    </dgm:pt>
    <dgm:pt modelId="{BB248F5E-88BF-9B4B-A92F-5929069D0FBA}" type="pres">
      <dgm:prSet presAssocID="{432F81D3-CB8B-5E46-92FF-6A7458B8533F}" presName="sp" presStyleCnt="0"/>
      <dgm:spPr/>
    </dgm:pt>
    <dgm:pt modelId="{A802784F-4215-0048-B9E6-2EA7E9ADEA4B}" type="pres">
      <dgm:prSet presAssocID="{47294729-B47B-7F42-AD15-DE9CC8471C0A}" presName="arrowAndChildren" presStyleCnt="0"/>
      <dgm:spPr/>
    </dgm:pt>
    <dgm:pt modelId="{5776909C-C65E-6346-9777-C9E29E913327}" type="pres">
      <dgm:prSet presAssocID="{47294729-B47B-7F42-AD15-DE9CC8471C0A}" presName="parentTextArrow" presStyleLbl="node1" presStyleIdx="0" presStyleCnt="3"/>
      <dgm:spPr/>
    </dgm:pt>
    <dgm:pt modelId="{9C709714-9C69-0548-B5FD-E037F7340708}" type="pres">
      <dgm:prSet presAssocID="{47294729-B47B-7F42-AD15-DE9CC8471C0A}" presName="arrow" presStyleLbl="node1" presStyleIdx="1" presStyleCnt="3"/>
      <dgm:spPr/>
    </dgm:pt>
    <dgm:pt modelId="{EA0EBBA4-6C0A-3442-8D60-327E52387DCA}" type="pres">
      <dgm:prSet presAssocID="{47294729-B47B-7F42-AD15-DE9CC8471C0A}" presName="descendantArrow" presStyleCnt="0"/>
      <dgm:spPr/>
    </dgm:pt>
    <dgm:pt modelId="{0CC8171F-5621-F94F-BC35-BD9DA0272B00}" type="pres">
      <dgm:prSet presAssocID="{51DC1B37-4678-424A-8D80-5F831B42FF73}" presName="childTextArrow" presStyleLbl="fgAccFollowNode1" presStyleIdx="1" presStyleCnt="3">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1" presStyleCnt="3"/>
      <dgm:spPr/>
    </dgm:pt>
    <dgm:pt modelId="{99C1A075-B621-7843-9162-E01277DE43AA}" type="pres">
      <dgm:prSet presAssocID="{BC081EBE-72B8-BD4D-98D2-1FFDDC3015F2}" presName="arrow" presStyleLbl="node1" presStyleIdx="2" presStyleCnt="3"/>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2" presStyleCnt="3">
        <dgm:presLayoutVars>
          <dgm:bulletEnabled val="1"/>
        </dgm:presLayoutVars>
      </dgm:prSet>
      <dgm:spPr/>
    </dgm:pt>
  </dgm:ptLst>
  <dgm:cxnLst>
    <dgm:cxn modelId="{96E9D20D-6A0E-DB4C-BF99-614822ECD6FB}" srcId="{B68CC502-AA8E-A24D-95A3-F33799A34240}" destId="{0CD01041-3341-924A-B906-F847CFEC61D5}" srcOrd="2" destOrd="0" parTransId="{CF2D66C7-23F2-E24F-82F1-314FDEED985E}" sibTransId="{7C6D6128-C32A-EA49-ADB9-B436B215A7F5}"/>
    <dgm:cxn modelId="{24D5EA11-54CC-7743-9AC9-AA50E62B4287}" type="presOf" srcId="{66959300-DD9A-0D4B-BD1D-C5618A11CF66}" destId="{AF9022F4-734E-174F-98B1-320BD32F6754}"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2914252F-D972-0D40-A198-0F458C69DF3F}" srcId="{0CD01041-3341-924A-B906-F847CFEC61D5}" destId="{66959300-DD9A-0D4B-BD1D-C5618A11CF66}" srcOrd="0" destOrd="0" parTransId="{856B0547-9B31-984B-AA9D-BCE211FE13A8}" sibTransId="{D270ADA4-19D5-9E44-B817-5674D272E9A7}"/>
    <dgm:cxn modelId="{DB0B4F32-6D54-E24B-885D-9B958AD62070}" type="presOf" srcId="{47294729-B47B-7F42-AD15-DE9CC8471C0A}" destId="{9C709714-9C69-0548-B5FD-E037F7340708}" srcOrd="1"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37A13062-43CB-384A-89D0-007D5F1814A2}" type="presOf" srcId="{51DC1B37-4678-424A-8D80-5F831B42FF73}" destId="{0CC8171F-5621-F94F-BC35-BD9DA0272B00}" srcOrd="0" destOrd="0" presId="urn:microsoft.com/office/officeart/2005/8/layout/process4"/>
    <dgm:cxn modelId="{4DC02367-CDC0-9846-934F-DA47C5DCA562}" type="presOf" srcId="{BC081EBE-72B8-BD4D-98D2-1FFDDC3015F2}" destId="{2DF016FC-F6E6-A047-8DD7-0F0304EF5D5C}" srcOrd="0" destOrd="0" presId="urn:microsoft.com/office/officeart/2005/8/layout/process4"/>
    <dgm:cxn modelId="{2FF0FB7D-5D2B-9444-9450-57507B984133}" type="presOf" srcId="{0CD01041-3341-924A-B906-F847CFEC61D5}" destId="{D9537221-A418-1E4B-A51F-320E2006DEBD}" srcOrd="0" destOrd="0" presId="urn:microsoft.com/office/officeart/2005/8/layout/process4"/>
    <dgm:cxn modelId="{62A421B2-8C36-2443-A61D-113DD18609BA}" type="presOf" srcId="{47294729-B47B-7F42-AD15-DE9CC8471C0A}" destId="{5776909C-C65E-6346-9777-C9E29E913327}" srcOrd="0" destOrd="0" presId="urn:microsoft.com/office/officeart/2005/8/layout/process4"/>
    <dgm:cxn modelId="{0662B2D8-F442-0748-9C80-627EDCF55486}" type="presOf" srcId="{0CD01041-3341-924A-B906-F847CFEC61D5}" destId="{C8E82839-B47F-1048-B1B3-E5AE43E245CC}" srcOrd="1"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B4591349-B2BB-9F4E-AB2C-EA3174BF218B}" type="presParOf" srcId="{CF975039-E081-954D-9051-74E906CFF891}" destId="{FE99D0B9-A1B2-EB40-BABD-4765F3569D41}" srcOrd="0" destOrd="0" presId="urn:microsoft.com/office/officeart/2005/8/layout/process4"/>
    <dgm:cxn modelId="{61641E10-EC13-E34E-8DF3-B02E29D9DF1B}" type="presParOf" srcId="{FE99D0B9-A1B2-EB40-BABD-4765F3569D41}" destId="{D9537221-A418-1E4B-A51F-320E2006DEBD}" srcOrd="0" destOrd="0" presId="urn:microsoft.com/office/officeart/2005/8/layout/process4"/>
    <dgm:cxn modelId="{E48439F6-9E66-E246-A3D2-E8A85673827A}" type="presParOf" srcId="{FE99D0B9-A1B2-EB40-BABD-4765F3569D41}" destId="{C8E82839-B47F-1048-B1B3-E5AE43E245CC}" srcOrd="1" destOrd="0" presId="urn:microsoft.com/office/officeart/2005/8/layout/process4"/>
    <dgm:cxn modelId="{21F6BE63-FC48-A64F-A36D-EC4DF4D91807}" type="presParOf" srcId="{FE99D0B9-A1B2-EB40-BABD-4765F3569D41}" destId="{586F1CCE-105B-D941-BA86-398D6AE5ED47}" srcOrd="2" destOrd="0" presId="urn:microsoft.com/office/officeart/2005/8/layout/process4"/>
    <dgm:cxn modelId="{01166A8A-8D72-F444-8598-0573B034A7D0}" type="presParOf" srcId="{586F1CCE-105B-D941-BA86-398D6AE5ED47}" destId="{AF9022F4-734E-174F-98B1-320BD32F6754}" srcOrd="0" destOrd="0" presId="urn:microsoft.com/office/officeart/2005/8/layout/process4"/>
    <dgm:cxn modelId="{1ECCED99-FCF2-1F41-8E7F-37F3700537DF}" type="presParOf" srcId="{CF975039-E081-954D-9051-74E906CFF891}" destId="{BB248F5E-88BF-9B4B-A92F-5929069D0FBA}" srcOrd="1" destOrd="0" presId="urn:microsoft.com/office/officeart/2005/8/layout/process4"/>
    <dgm:cxn modelId="{9E063DBD-A410-7C42-B472-15E8B2F56350}" type="presParOf" srcId="{CF975039-E081-954D-9051-74E906CFF891}" destId="{A802784F-4215-0048-B9E6-2EA7E9ADEA4B}" srcOrd="2" destOrd="0" presId="urn:microsoft.com/office/officeart/2005/8/layout/process4"/>
    <dgm:cxn modelId="{9F723ABD-157D-244E-8DF9-B1C20ADF05B8}" type="presParOf" srcId="{A802784F-4215-0048-B9E6-2EA7E9ADEA4B}" destId="{5776909C-C65E-6346-9777-C9E29E913327}" srcOrd="0" destOrd="0" presId="urn:microsoft.com/office/officeart/2005/8/layout/process4"/>
    <dgm:cxn modelId="{49345955-A6C5-E24A-B5E4-3D6D48C1845B}" type="presParOf" srcId="{A802784F-4215-0048-B9E6-2EA7E9ADEA4B}" destId="{9C709714-9C69-0548-B5FD-E037F7340708}" srcOrd="1" destOrd="0" presId="urn:microsoft.com/office/officeart/2005/8/layout/process4"/>
    <dgm:cxn modelId="{1B32F185-8764-E540-9E0D-A46DCBE84B0B}" type="presParOf" srcId="{A802784F-4215-0048-B9E6-2EA7E9ADEA4B}" destId="{EA0EBBA4-6C0A-3442-8D60-327E52387DCA}" srcOrd="2" destOrd="0" presId="urn:microsoft.com/office/officeart/2005/8/layout/process4"/>
    <dgm:cxn modelId="{72E27640-67B5-9D44-ABFD-F994377FF455}" type="presParOf" srcId="{EA0EBBA4-6C0A-3442-8D60-327E52387DCA}" destId="{0CC8171F-5621-F94F-BC35-BD9DA0272B00}" srcOrd="0" destOrd="0" presId="urn:microsoft.com/office/officeart/2005/8/layout/process4"/>
    <dgm:cxn modelId="{DDCCF276-A6EF-8544-86AA-0053343F62D5}" type="presParOf" srcId="{CF975039-E081-954D-9051-74E906CFF891}" destId="{FB560816-EBEC-2145-850F-6EB191F7BDE7}" srcOrd="3" destOrd="0" presId="urn:microsoft.com/office/officeart/2005/8/layout/process4"/>
    <dgm:cxn modelId="{7057A78F-658B-0841-8E0C-2965FAF444D1}" type="presParOf" srcId="{CF975039-E081-954D-9051-74E906CFF891}" destId="{BB63ACC6-CA0F-C047-B242-A8E24337A7EF}" srcOrd="4"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82839-B47F-1048-B1B3-E5AE43E245CC}">
      <dsp:nvSpPr>
        <dsp:cNvPr id="0" name=""/>
        <dsp:cNvSpPr/>
      </dsp:nvSpPr>
      <dsp:spPr>
        <a:xfrm>
          <a:off x="0" y="3435793"/>
          <a:ext cx="10515600" cy="112770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局所探索による改善</a:t>
          </a:r>
        </a:p>
      </dsp:txBody>
      <dsp:txXfrm>
        <a:off x="0" y="3435793"/>
        <a:ext cx="10515600" cy="608960"/>
      </dsp:txXfrm>
    </dsp:sp>
    <dsp:sp modelId="{AF9022F4-734E-174F-98B1-320BD32F6754}">
      <dsp:nvSpPr>
        <dsp:cNvPr id="0" name=""/>
        <dsp:cNvSpPr/>
      </dsp:nvSpPr>
      <dsp:spPr>
        <a:xfrm>
          <a:off x="0" y="4022199"/>
          <a:ext cx="10515600" cy="51874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より多くの車を詰め込む為，簡単な局所探索を行う. </a:t>
          </a:r>
        </a:p>
      </dsp:txBody>
      <dsp:txXfrm>
        <a:off x="0" y="4022199"/>
        <a:ext cx="10515600" cy="518743"/>
      </dsp:txXfrm>
    </dsp:sp>
    <dsp:sp modelId="{9C709714-9C69-0548-B5FD-E037F7340708}">
      <dsp:nvSpPr>
        <dsp:cNvPr id="0" name=""/>
        <dsp:cNvSpPr/>
      </dsp:nvSpPr>
      <dsp:spPr>
        <a:xfrm rot="10800000">
          <a:off x="0" y="1718299"/>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第2段階のパッキング</a:t>
          </a:r>
          <a:endParaRPr lang="en-US" sz="2000" kern="1200"/>
        </a:p>
      </dsp:txBody>
      <dsp:txXfrm rot="-10800000">
        <a:off x="0" y="1718299"/>
        <a:ext cx="10515600" cy="608777"/>
      </dsp:txXfrm>
    </dsp:sp>
    <dsp:sp modelId="{0CC8171F-5621-F94F-BC35-BD9DA0272B00}">
      <dsp:nvSpPr>
        <dsp:cNvPr id="0" name=""/>
        <dsp:cNvSpPr/>
      </dsp:nvSpPr>
      <dsp:spPr>
        <a:xfrm>
          <a:off x="0" y="2327077"/>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2327077"/>
        <a:ext cx="10515600" cy="518588"/>
      </dsp:txXfrm>
    </dsp:sp>
    <dsp:sp modelId="{99C1A075-B621-7843-9162-E01277DE43AA}">
      <dsp:nvSpPr>
        <dsp:cNvPr id="0" name=""/>
        <dsp:cNvSpPr/>
      </dsp:nvSpPr>
      <dsp:spPr>
        <a:xfrm rot="10800000">
          <a:off x="0" y="806"/>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第1段階のパッキング</a:t>
          </a:r>
          <a:endParaRPr lang="en-US" sz="2000" kern="1200"/>
        </a:p>
      </dsp:txBody>
      <dsp:txXfrm rot="-10800000">
        <a:off x="0" y="806"/>
        <a:ext cx="10515600" cy="608777"/>
      </dsp:txXfrm>
    </dsp:sp>
    <dsp:sp modelId="{22912AD0-C873-504D-8FA2-33C6F6E68DEC}">
      <dsp:nvSpPr>
        <dsp:cNvPr id="0" name=""/>
        <dsp:cNvSpPr/>
      </dsp:nvSpPr>
      <dsp:spPr>
        <a:xfrm>
          <a:off x="0" y="609584"/>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609584"/>
        <a:ext cx="10515600" cy="518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2022/02/06</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9</a:t>
            </a:fld>
            <a:endParaRPr lang="en-JP"/>
          </a:p>
        </p:txBody>
      </p:sp>
    </p:spTree>
    <p:extLst>
      <p:ext uri="{BB962C8B-B14F-4D97-AF65-F5344CB8AC3E}">
        <p14:creationId xmlns:p14="http://schemas.microsoft.com/office/powerpoint/2010/main" val="1962903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10</a:t>
            </a:fld>
            <a:endParaRPr lang="en-JP"/>
          </a:p>
        </p:txBody>
      </p:sp>
    </p:spTree>
    <p:extLst>
      <p:ext uri="{BB962C8B-B14F-4D97-AF65-F5344CB8AC3E}">
        <p14:creationId xmlns:p14="http://schemas.microsoft.com/office/powerpoint/2010/main" val="130205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13</a:t>
            </a:fld>
            <a:endParaRPr lang="en-JP"/>
          </a:p>
        </p:txBody>
      </p:sp>
    </p:spTree>
    <p:extLst>
      <p:ext uri="{BB962C8B-B14F-4D97-AF65-F5344CB8AC3E}">
        <p14:creationId xmlns:p14="http://schemas.microsoft.com/office/powerpoint/2010/main" val="118650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15</a:t>
            </a:fld>
            <a:endParaRPr lang="en-JP"/>
          </a:p>
        </p:txBody>
      </p:sp>
    </p:spTree>
    <p:extLst>
      <p:ext uri="{BB962C8B-B14F-4D97-AF65-F5344CB8AC3E}">
        <p14:creationId xmlns:p14="http://schemas.microsoft.com/office/powerpoint/2010/main" val="2981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2022/02/06</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2022/02/06</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2022/02/06</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2022/02/06</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2022/02/06</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2022/02/06</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2022/02/06</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2022/02/06</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2022/02/06</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2022/02/06</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2022/02/06</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2022/02/06</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 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0EDC70E-416B-E14E-A7E5-7FD783DBD000}"/>
              </a:ext>
            </a:extLst>
          </p:cNvPr>
          <p:cNvSpPr txBox="1"/>
          <p:nvPr/>
        </p:nvSpPr>
        <p:spPr>
          <a:xfrm>
            <a:off x="6224764" y="1258131"/>
            <a:ext cx="4765832" cy="5262979"/>
          </a:xfrm>
          <a:prstGeom prst="rect">
            <a:avLst/>
          </a:prstGeom>
          <a:noFill/>
          <a:ln w="31750">
            <a:solidFill>
              <a:schemeClr val="tx1">
                <a:lumMod val="50000"/>
                <a:lumOff val="50000"/>
              </a:schemeClr>
            </a:solidFill>
          </a:ln>
        </p:spPr>
        <p:txBody>
          <a:bodyPr wrap="square" rtlCol="0">
            <a:noAutofit/>
          </a:bodyPr>
          <a:lstStyle/>
          <a:p>
            <a:r>
              <a:rPr lang="en-JP" sz="2400" b="1"/>
              <a:t>case 2. 物理的に駐車できない</a:t>
            </a:r>
          </a:p>
          <a:p>
            <a:endParaRPr lang="en-US" sz="2400"/>
          </a:p>
          <a:p>
            <a:r>
              <a:rPr lang="en-JP" sz="2400"/>
              <a:t>車は自走で配置場所に向かう.</a:t>
            </a:r>
          </a:p>
          <a:p>
            <a:endParaRPr lang="en-JP" sz="2400"/>
          </a:p>
          <a:p>
            <a:endParaRPr lang="en-JP" sz="2400"/>
          </a:p>
          <a:p>
            <a:endParaRPr lang="en-JP" sz="2400"/>
          </a:p>
          <a:p>
            <a:endParaRPr lang="en-JP" sz="2400"/>
          </a:p>
          <a:p>
            <a:endParaRPr lang="en-JP" sz="2400"/>
          </a:p>
          <a:p>
            <a:endParaRPr lang="en-JP" sz="2400"/>
          </a:p>
        </p:txBody>
      </p:sp>
      <p:sp>
        <p:nvSpPr>
          <p:cNvPr id="16" name="L-Shape 15">
            <a:extLst>
              <a:ext uri="{FF2B5EF4-FFF2-40B4-BE49-F238E27FC236}">
                <a16:creationId xmlns:a16="http://schemas.microsoft.com/office/drawing/2014/main" id="{BA7F7CB2-554F-1842-8129-4E1D2CA23F57}"/>
              </a:ext>
            </a:extLst>
          </p:cNvPr>
          <p:cNvSpPr/>
          <p:nvPr/>
        </p:nvSpPr>
        <p:spPr>
          <a:xfrm>
            <a:off x="8855794" y="4383113"/>
            <a:ext cx="1716870" cy="1311592"/>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D61C8094-327A-AE44-8730-7A8EC74B6C85}"/>
              </a:ext>
            </a:extLst>
          </p:cNvPr>
          <p:cNvSpPr>
            <a:spLocks noGrp="1"/>
          </p:cNvSpPr>
          <p:nvPr>
            <p:ph type="sldNum" sz="quarter" idx="12"/>
          </p:nvPr>
        </p:nvSpPr>
        <p:spPr/>
        <p:txBody>
          <a:bodyPr/>
          <a:lstStyle/>
          <a:p>
            <a:fld id="{CCF3E294-EB10-834B-8B5B-5C78A6A1F52A}" type="slidenum">
              <a:rPr lang="en-JP"/>
              <a:t>10</a:t>
            </a:fld>
            <a:endParaRPr lang="en-JP"/>
          </a:p>
        </p:txBody>
      </p:sp>
      <p:sp>
        <p:nvSpPr>
          <p:cNvPr id="5" name="Title 1">
            <a:extLst>
              <a:ext uri="{FF2B5EF4-FFF2-40B4-BE49-F238E27FC236}">
                <a16:creationId xmlns:a16="http://schemas.microsoft.com/office/drawing/2014/main" id="{E9BF948F-1DF6-F943-A476-C83C7E3E1046}"/>
              </a:ext>
            </a:extLst>
          </p:cNvPr>
          <p:cNvSpPr txBox="1">
            <a:spLocks/>
          </p:cNvSpPr>
          <p:nvPr/>
        </p:nvSpPr>
        <p:spPr>
          <a:xfrm>
            <a:off x="838200" y="171726"/>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3600"/>
              <a:t>単純な長方形詰込み問題での問題点</a:t>
            </a:r>
          </a:p>
        </p:txBody>
      </p:sp>
      <p:sp>
        <p:nvSpPr>
          <p:cNvPr id="6" name="Rectangle 5">
            <a:extLst>
              <a:ext uri="{FF2B5EF4-FFF2-40B4-BE49-F238E27FC236}">
                <a16:creationId xmlns:a16="http://schemas.microsoft.com/office/drawing/2014/main" id="{9DEA8857-56A8-B048-ABF6-072FC2909B8A}"/>
              </a:ext>
            </a:extLst>
          </p:cNvPr>
          <p:cNvSpPr/>
          <p:nvPr/>
        </p:nvSpPr>
        <p:spPr>
          <a:xfrm>
            <a:off x="838200" y="1258132"/>
            <a:ext cx="5128785" cy="5262979"/>
          </a:xfrm>
          <a:prstGeom prst="rect">
            <a:avLst/>
          </a:prstGeom>
          <a:ln w="31750">
            <a:solidFill>
              <a:schemeClr val="tx1">
                <a:lumMod val="50000"/>
                <a:lumOff val="50000"/>
              </a:schemeClr>
            </a:solidFill>
          </a:ln>
        </p:spPr>
        <p:txBody>
          <a:bodyPr wrap="square">
            <a:noAutofit/>
          </a:bodyPr>
          <a:lstStyle/>
          <a:p>
            <a:r>
              <a:rPr lang="en-JP" sz="2400" b="1"/>
              <a:t>case 1. 港で貨物が搬出できない</a:t>
            </a:r>
            <a:endParaRPr lang="en-JP" sz="2400"/>
          </a:p>
          <a:p>
            <a:r>
              <a:rPr lang="en-JP" sz="2400"/>
              <a:t>ex. </a:t>
            </a:r>
          </a:p>
          <a:p>
            <a:r>
              <a:rPr lang="en-JP" sz="2400"/>
              <a:t>航路: LP1, LP2, LP3, DP1, DP2, DP3</a:t>
            </a:r>
            <a:endParaRPr lang="en-US" sz="2400"/>
          </a:p>
          <a:p>
            <a:r>
              <a:rPr lang="en-US" sz="2400"/>
              <a:t>下の貨物グループA, B, Cを詰め込む.</a:t>
            </a:r>
          </a:p>
        </p:txBody>
      </p:sp>
      <p:sp>
        <p:nvSpPr>
          <p:cNvPr id="13" name="TextBox 12">
            <a:extLst>
              <a:ext uri="{FF2B5EF4-FFF2-40B4-BE49-F238E27FC236}">
                <a16:creationId xmlns:a16="http://schemas.microsoft.com/office/drawing/2014/main" id="{D08187E9-AD8D-F842-8480-6CB776BA022A}"/>
              </a:ext>
            </a:extLst>
          </p:cNvPr>
          <p:cNvSpPr txBox="1"/>
          <p:nvPr/>
        </p:nvSpPr>
        <p:spPr>
          <a:xfrm>
            <a:off x="929908" y="5978326"/>
            <a:ext cx="5128785" cy="461665"/>
          </a:xfrm>
          <a:prstGeom prst="rect">
            <a:avLst/>
          </a:prstGeom>
          <a:noFill/>
        </p:spPr>
        <p:txBody>
          <a:bodyPr wrap="square" rtlCol="0">
            <a:spAutoFit/>
          </a:bodyPr>
          <a:lstStyle/>
          <a:p>
            <a:r>
              <a:rPr lang="en-JP" sz="2300">
                <a:solidFill>
                  <a:srgbClr val="FF0000"/>
                </a:solidFill>
              </a:rPr>
              <a:t>DP1で貨物グループBを取り出せない</a:t>
            </a:r>
          </a:p>
        </p:txBody>
      </p:sp>
      <p:sp>
        <p:nvSpPr>
          <p:cNvPr id="15" name="Rectangle 14">
            <a:extLst>
              <a:ext uri="{FF2B5EF4-FFF2-40B4-BE49-F238E27FC236}">
                <a16:creationId xmlns:a16="http://schemas.microsoft.com/office/drawing/2014/main" id="{696EC223-6373-6747-A937-F409383F79CE}"/>
              </a:ext>
            </a:extLst>
          </p:cNvPr>
          <p:cNvSpPr/>
          <p:nvPr/>
        </p:nvSpPr>
        <p:spPr>
          <a:xfrm>
            <a:off x="8855794" y="3338434"/>
            <a:ext cx="1716303" cy="2390655"/>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7" name="Rectangle 16">
            <a:extLst>
              <a:ext uri="{FF2B5EF4-FFF2-40B4-BE49-F238E27FC236}">
                <a16:creationId xmlns:a16="http://schemas.microsoft.com/office/drawing/2014/main" id="{97CC00EF-4673-754C-AA8C-B222B7547357}"/>
              </a:ext>
            </a:extLst>
          </p:cNvPr>
          <p:cNvSpPr/>
          <p:nvPr/>
        </p:nvSpPr>
        <p:spPr>
          <a:xfrm>
            <a:off x="10051349" y="4362246"/>
            <a:ext cx="403060" cy="617568"/>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B29063CA-B6C3-F743-92ED-C98F9FDE494D}"/>
              </a:ext>
            </a:extLst>
          </p:cNvPr>
          <p:cNvSpPr/>
          <p:nvPr/>
        </p:nvSpPr>
        <p:spPr>
          <a:xfrm>
            <a:off x="10291619" y="3967379"/>
            <a:ext cx="247138" cy="2415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6B8A4B61-567F-FE45-9A37-C28767CD90B2}"/>
              </a:ext>
            </a:extLst>
          </p:cNvPr>
          <p:cNvSpPr/>
          <p:nvPr/>
        </p:nvSpPr>
        <p:spPr>
          <a:xfrm>
            <a:off x="9282433" y="2967001"/>
            <a:ext cx="720954" cy="3313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0" name="Elbow Connector 19">
            <a:extLst>
              <a:ext uri="{FF2B5EF4-FFF2-40B4-BE49-F238E27FC236}">
                <a16:creationId xmlns:a16="http://schemas.microsoft.com/office/drawing/2014/main" id="{94FBF4B1-99F6-7E40-92C5-D6A0405A0D1F}"/>
              </a:ext>
            </a:extLst>
          </p:cNvPr>
          <p:cNvCxnSpPr>
            <a:cxnSpLocks/>
          </p:cNvCxnSpPr>
          <p:nvPr/>
        </p:nvCxnSpPr>
        <p:spPr>
          <a:xfrm rot="16200000" flipH="1">
            <a:off x="9459367" y="3552967"/>
            <a:ext cx="952696" cy="585611"/>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A10C15-795F-3C49-835B-57F229FF4A43}"/>
              </a:ext>
            </a:extLst>
          </p:cNvPr>
          <p:cNvSpPr txBox="1"/>
          <p:nvPr/>
        </p:nvSpPr>
        <p:spPr>
          <a:xfrm>
            <a:off x="6598155" y="5982206"/>
            <a:ext cx="4019049" cy="446276"/>
          </a:xfrm>
          <a:prstGeom prst="rect">
            <a:avLst/>
          </a:prstGeom>
          <a:noFill/>
        </p:spPr>
        <p:txBody>
          <a:bodyPr wrap="none" rtlCol="0">
            <a:spAutoFit/>
          </a:bodyPr>
          <a:lstStyle/>
          <a:p>
            <a:r>
              <a:rPr lang="en-JP" sz="2300">
                <a:solidFill>
                  <a:srgbClr val="FF0000"/>
                </a:solidFill>
              </a:rPr>
              <a:t>障害物が邪魔で駐車できない</a:t>
            </a:r>
          </a:p>
        </p:txBody>
      </p:sp>
      <p:sp>
        <p:nvSpPr>
          <p:cNvPr id="23" name="Rectangle 22">
            <a:extLst>
              <a:ext uri="{FF2B5EF4-FFF2-40B4-BE49-F238E27FC236}">
                <a16:creationId xmlns:a16="http://schemas.microsoft.com/office/drawing/2014/main" id="{01D5F254-B05E-7943-891C-97D5552B6E34}"/>
              </a:ext>
            </a:extLst>
          </p:cNvPr>
          <p:cNvSpPr>
            <a:spLocks noChangeAspect="1"/>
          </p:cNvSpPr>
          <p:nvPr/>
        </p:nvSpPr>
        <p:spPr>
          <a:xfrm>
            <a:off x="6896815" y="5265842"/>
            <a:ext cx="292904" cy="3041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4" name="Rectangle 23">
            <a:extLst>
              <a:ext uri="{FF2B5EF4-FFF2-40B4-BE49-F238E27FC236}">
                <a16:creationId xmlns:a16="http://schemas.microsoft.com/office/drawing/2014/main" id="{F4FF29FC-3B45-FB41-9246-938866D43FA7}"/>
              </a:ext>
            </a:extLst>
          </p:cNvPr>
          <p:cNvSpPr>
            <a:spLocks noChangeAspect="1"/>
          </p:cNvSpPr>
          <p:nvPr/>
        </p:nvSpPr>
        <p:spPr>
          <a:xfrm>
            <a:off x="6888724" y="4813458"/>
            <a:ext cx="292904" cy="304169"/>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5" name="Rectangle 24">
            <a:extLst>
              <a:ext uri="{FF2B5EF4-FFF2-40B4-BE49-F238E27FC236}">
                <a16:creationId xmlns:a16="http://schemas.microsoft.com/office/drawing/2014/main" id="{22C2B8CC-B2A5-6A44-A232-6BD3F6695DBF}"/>
              </a:ext>
            </a:extLst>
          </p:cNvPr>
          <p:cNvSpPr>
            <a:spLocks noChangeAspect="1"/>
          </p:cNvSpPr>
          <p:nvPr/>
        </p:nvSpPr>
        <p:spPr>
          <a:xfrm>
            <a:off x="6888724" y="4358833"/>
            <a:ext cx="292904" cy="304169"/>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6" name="TextBox 25">
            <a:extLst>
              <a:ext uri="{FF2B5EF4-FFF2-40B4-BE49-F238E27FC236}">
                <a16:creationId xmlns:a16="http://schemas.microsoft.com/office/drawing/2014/main" id="{CE58FB1A-F70A-D940-8B77-BD1F83BC985D}"/>
              </a:ext>
            </a:extLst>
          </p:cNvPr>
          <p:cNvSpPr txBox="1">
            <a:spLocks noChangeAspect="1"/>
          </p:cNvSpPr>
          <p:nvPr/>
        </p:nvSpPr>
        <p:spPr>
          <a:xfrm>
            <a:off x="7176094" y="4342663"/>
            <a:ext cx="1247915" cy="338554"/>
          </a:xfrm>
          <a:prstGeom prst="rect">
            <a:avLst/>
          </a:prstGeom>
          <a:noFill/>
        </p:spPr>
        <p:txBody>
          <a:bodyPr wrap="square" rtlCol="0">
            <a:spAutoFit/>
          </a:bodyPr>
          <a:lstStyle/>
          <a:p>
            <a:r>
              <a:rPr lang="en-JP" sz="1600"/>
              <a:t>既配置の車</a:t>
            </a:r>
          </a:p>
        </p:txBody>
      </p:sp>
      <p:sp>
        <p:nvSpPr>
          <p:cNvPr id="27" name="TextBox 26">
            <a:extLst>
              <a:ext uri="{FF2B5EF4-FFF2-40B4-BE49-F238E27FC236}">
                <a16:creationId xmlns:a16="http://schemas.microsoft.com/office/drawing/2014/main" id="{47EE581B-490C-EC4F-9E8F-801061B2E1E2}"/>
              </a:ext>
            </a:extLst>
          </p:cNvPr>
          <p:cNvSpPr txBox="1">
            <a:spLocks noChangeAspect="1"/>
          </p:cNvSpPr>
          <p:nvPr/>
        </p:nvSpPr>
        <p:spPr>
          <a:xfrm>
            <a:off x="7176094" y="4828409"/>
            <a:ext cx="1303071" cy="338554"/>
          </a:xfrm>
          <a:prstGeom prst="rect">
            <a:avLst/>
          </a:prstGeom>
          <a:noFill/>
        </p:spPr>
        <p:txBody>
          <a:bodyPr wrap="square" rtlCol="0">
            <a:spAutoFit/>
          </a:bodyPr>
          <a:lstStyle/>
          <a:p>
            <a:r>
              <a:rPr lang="en-JP" sz="1600"/>
              <a:t>配置する車</a:t>
            </a:r>
          </a:p>
        </p:txBody>
      </p:sp>
      <p:sp>
        <p:nvSpPr>
          <p:cNvPr id="28" name="TextBox 27">
            <a:extLst>
              <a:ext uri="{FF2B5EF4-FFF2-40B4-BE49-F238E27FC236}">
                <a16:creationId xmlns:a16="http://schemas.microsoft.com/office/drawing/2014/main" id="{8803A73B-2E7F-EB43-ADCE-0130DFB4D4B5}"/>
              </a:ext>
            </a:extLst>
          </p:cNvPr>
          <p:cNvSpPr txBox="1">
            <a:spLocks noChangeAspect="1"/>
          </p:cNvSpPr>
          <p:nvPr/>
        </p:nvSpPr>
        <p:spPr>
          <a:xfrm>
            <a:off x="7177753" y="5265842"/>
            <a:ext cx="805982" cy="338554"/>
          </a:xfrm>
          <a:prstGeom prst="rect">
            <a:avLst/>
          </a:prstGeom>
          <a:noFill/>
        </p:spPr>
        <p:txBody>
          <a:bodyPr wrap="square" rtlCol="0">
            <a:spAutoFit/>
          </a:bodyPr>
          <a:lstStyle/>
          <a:p>
            <a:r>
              <a:rPr lang="en-JP" sz="1600"/>
              <a:t>障害物</a:t>
            </a:r>
          </a:p>
        </p:txBody>
      </p:sp>
      <p:sp>
        <p:nvSpPr>
          <p:cNvPr id="2" name="TextBox 1">
            <a:extLst>
              <a:ext uri="{FF2B5EF4-FFF2-40B4-BE49-F238E27FC236}">
                <a16:creationId xmlns:a16="http://schemas.microsoft.com/office/drawing/2014/main" id="{2152DD59-F646-754C-B142-C576E9AD6038}"/>
              </a:ext>
            </a:extLst>
          </p:cNvPr>
          <p:cNvSpPr txBox="1"/>
          <p:nvPr/>
        </p:nvSpPr>
        <p:spPr>
          <a:xfrm>
            <a:off x="983942" y="3356956"/>
            <a:ext cx="2510359" cy="2000163"/>
          </a:xfrm>
          <a:prstGeom prst="rect">
            <a:avLst/>
          </a:prstGeom>
          <a:noFill/>
          <a:ln>
            <a:solidFill>
              <a:schemeClr val="tx1"/>
            </a:solidFill>
          </a:ln>
        </p:spPr>
        <p:txBody>
          <a:bodyPr wrap="square" rtlCol="0">
            <a:spAutoFit/>
          </a:bodyPr>
          <a:lstStyle/>
          <a:p>
            <a:pPr>
              <a:lnSpc>
                <a:spcPct val="110000"/>
              </a:lnSpc>
            </a:pPr>
            <a:r>
              <a:rPr lang="en-US" sz="2200"/>
              <a:t>各貨物の情報</a:t>
            </a:r>
          </a:p>
          <a:p>
            <a:pPr>
              <a:lnSpc>
                <a:spcPct val="110000"/>
              </a:lnSpc>
            </a:pPr>
            <a:r>
              <a:rPr lang="en-US" altLang="ja-JP" sz="2400">
                <a:ea typeface="Hiragino Kaku Gothic Pro W3" panose="020B0300000000000000" pitchFamily="34" charset="-128"/>
              </a:rPr>
              <a:t>A:</a:t>
            </a:r>
            <a:r>
              <a:rPr lang="en-US" altLang="ja-JP" sz="2400"/>
              <a:t> LP1 -&gt; DP3</a:t>
            </a:r>
          </a:p>
          <a:p>
            <a:pPr>
              <a:lnSpc>
                <a:spcPct val="110000"/>
              </a:lnSpc>
            </a:pPr>
            <a:r>
              <a:rPr lang="en-US" altLang="ja-JP" sz="2400">
                <a:ea typeface="Hiragino Kaku Gothic Pro W3" panose="020B0300000000000000" pitchFamily="34" charset="-128"/>
              </a:rPr>
              <a:t>B</a:t>
            </a:r>
            <a:r>
              <a:rPr lang="en-US" altLang="ja-JP" sz="2400"/>
              <a:t>: LP2 -&gt; DP1</a:t>
            </a:r>
          </a:p>
          <a:p>
            <a:pPr>
              <a:lnSpc>
                <a:spcPct val="110000"/>
              </a:lnSpc>
            </a:pPr>
            <a:r>
              <a:rPr lang="en-US" altLang="ja-JP" sz="2400">
                <a:ea typeface="Hiragino Kaku Gothic Pro W3" panose="020B0300000000000000" pitchFamily="34" charset="-128"/>
              </a:rPr>
              <a:t>C</a:t>
            </a:r>
            <a:r>
              <a:rPr lang="en-US" altLang="ja-JP" sz="2400"/>
              <a:t>: LP3 -&gt; DP2</a:t>
            </a:r>
          </a:p>
          <a:p>
            <a:pPr>
              <a:lnSpc>
                <a:spcPct val="110000"/>
              </a:lnSpc>
            </a:pPr>
            <a:r>
              <a:rPr lang="en-US" sz="2000"/>
              <a:t>  (積み地) -&gt; (揚げ地)</a:t>
            </a:r>
            <a:endParaRPr lang="en-US" altLang="ja-JP" sz="2000">
              <a:ea typeface="Hiragino Kaku Gothic Pro W3" panose="020B0300000000000000" pitchFamily="34" charset="-128"/>
            </a:endParaRPr>
          </a:p>
        </p:txBody>
      </p:sp>
      <p:sp>
        <p:nvSpPr>
          <p:cNvPr id="29" name="Rectangle 28">
            <a:extLst>
              <a:ext uri="{FF2B5EF4-FFF2-40B4-BE49-F238E27FC236}">
                <a16:creationId xmlns:a16="http://schemas.microsoft.com/office/drawing/2014/main" id="{7870E875-E8EB-B04A-8DDC-C7C345B06125}"/>
              </a:ext>
            </a:extLst>
          </p:cNvPr>
          <p:cNvSpPr/>
          <p:nvPr/>
        </p:nvSpPr>
        <p:spPr>
          <a:xfrm>
            <a:off x="3806553" y="3312416"/>
            <a:ext cx="1865472" cy="24481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Rectangle 29">
            <a:extLst>
              <a:ext uri="{FF2B5EF4-FFF2-40B4-BE49-F238E27FC236}">
                <a16:creationId xmlns:a16="http://schemas.microsoft.com/office/drawing/2014/main" id="{E2C19DF9-4A4F-7F42-888E-532C278F8FE1}"/>
              </a:ext>
            </a:extLst>
          </p:cNvPr>
          <p:cNvSpPr/>
          <p:nvPr/>
        </p:nvSpPr>
        <p:spPr>
          <a:xfrm>
            <a:off x="3866584" y="4988435"/>
            <a:ext cx="1730746" cy="6801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31" name="Rectangle 30">
            <a:extLst>
              <a:ext uri="{FF2B5EF4-FFF2-40B4-BE49-F238E27FC236}">
                <a16:creationId xmlns:a16="http://schemas.microsoft.com/office/drawing/2014/main" id="{DF0A333D-3381-F640-9F92-440DE97C4521}"/>
              </a:ext>
            </a:extLst>
          </p:cNvPr>
          <p:cNvSpPr/>
          <p:nvPr/>
        </p:nvSpPr>
        <p:spPr>
          <a:xfrm>
            <a:off x="3866584" y="4429057"/>
            <a:ext cx="1730746" cy="51460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32" name="Rectangle 31">
            <a:extLst>
              <a:ext uri="{FF2B5EF4-FFF2-40B4-BE49-F238E27FC236}">
                <a16:creationId xmlns:a16="http://schemas.microsoft.com/office/drawing/2014/main" id="{CF830325-A657-1945-8207-4285F48C67A5}"/>
              </a:ext>
            </a:extLst>
          </p:cNvPr>
          <p:cNvSpPr/>
          <p:nvPr/>
        </p:nvSpPr>
        <p:spPr>
          <a:xfrm>
            <a:off x="3866584" y="3398657"/>
            <a:ext cx="1730746" cy="9901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33" name="Rectangle 32">
            <a:extLst>
              <a:ext uri="{FF2B5EF4-FFF2-40B4-BE49-F238E27FC236}">
                <a16:creationId xmlns:a16="http://schemas.microsoft.com/office/drawing/2014/main" id="{5F46F5CB-3E84-BF41-93ED-D9D945124B40}"/>
              </a:ext>
            </a:extLst>
          </p:cNvPr>
          <p:cNvSpPr/>
          <p:nvPr/>
        </p:nvSpPr>
        <p:spPr>
          <a:xfrm>
            <a:off x="4382852" y="2930800"/>
            <a:ext cx="698209" cy="34136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51202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11</a:t>
            </a:fld>
            <a:endParaRPr lang="en-JP"/>
          </a:p>
        </p:txBody>
      </p:sp>
    </p:spTree>
    <p:extLst>
      <p:ext uri="{BB962C8B-B14F-4D97-AF65-F5344CB8AC3E}">
        <p14:creationId xmlns:p14="http://schemas.microsoft.com/office/powerpoint/2010/main" val="16256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a:xfrm>
            <a:off x="838200" y="199531"/>
            <a:ext cx="10515600" cy="1325563"/>
          </a:xfrm>
        </p:spPr>
        <p:txBody>
          <a:bodyPr>
            <a:normAutofit/>
          </a:bodyPr>
          <a:lstStyle/>
          <a:p>
            <a:r>
              <a:rPr lang="en-JP" sz="4000"/>
              <a:t>提案手法</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1392241646"/>
              </p:ext>
            </p:extLst>
          </p:nvPr>
        </p:nvGraphicFramePr>
        <p:xfrm>
          <a:off x="912952" y="1649461"/>
          <a:ext cx="10515600" cy="4564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12</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745066" y="1231895"/>
                <a:ext cx="3310466" cy="5314378"/>
              </a:xfrm>
              <a:ln w="31750">
                <a:solidFill>
                  <a:schemeClr val="tx1">
                    <a:lumMod val="50000"/>
                    <a:lumOff val="50000"/>
                  </a:schemeClr>
                </a:solidFill>
              </a:ln>
            </p:spPr>
            <p:txBody>
              <a:bodyPr>
                <a:normAutofit/>
              </a:bodyPr>
              <a:lstStyle/>
              <a:p>
                <a:pPr marL="0" indent="0">
                  <a:lnSpc>
                    <a:spcPct val="110000"/>
                  </a:lnSpc>
                  <a:buNone/>
                </a:pPr>
                <a:r>
                  <a:rPr lang="en-JP" sz="2400"/>
                  <a:t>step 1 </a:t>
                </a:r>
              </a:p>
              <a:p>
                <a:pPr marL="0" indent="0">
                  <a:lnSpc>
                    <a:spcPct val="110000"/>
                  </a:lnSpc>
                  <a:buNone/>
                </a:pPr>
                <a:r>
                  <a:rPr lang="en-JP" sz="2400"/>
                  <a:t>各グループを形状可変の長方形とする．</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r>
                  <a:rPr lang="en-US" sz="2400"/>
                  <a:t> </a:t>
                </a:r>
                <a:r>
                  <a:rPr lang="en-JP" sz="2400"/>
                  <a:t>(グループ</a:t>
                </a:r>
                <a14:m>
                  <m:oMath xmlns:m="http://schemas.openxmlformats.org/officeDocument/2006/math">
                    <m:r>
                      <a:rPr lang="en-US" sz="2400" b="0" i="1">
                        <a:latin typeface="Cambria Math" panose="02040503050406030204" pitchFamily="18" charset="0"/>
                      </a:rPr>
                      <m:t>𝐼</m:t>
                    </m:r>
                  </m:oMath>
                </a14:m>
                <a:r>
                  <a:rPr lang="en-JP" sz="2400"/>
                  <a:t>の面積) </a:t>
                </a:r>
              </a:p>
              <a:p>
                <a:pPr marL="0" indent="0">
                  <a:lnSpc>
                    <a:spcPct val="110000"/>
                  </a:lnSpc>
                  <a:buNone/>
                </a:pPr>
                <a:r>
                  <a:rPr lang="en-US" sz="2400"/>
                  <a:t>  </a:t>
                </a:r>
                <a:r>
                  <a:rPr lang="en-JP" sz="2400"/>
                  <a:t>≥ (車</a:t>
                </a:r>
                <a14:m>
                  <m:oMath xmlns:m="http://schemas.openxmlformats.org/officeDocument/2006/math">
                    <m:r>
                      <a:rPr lang="en-US" sz="2400" b="0" i="0">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𝐼</m:t>
                    </m:r>
                  </m:oMath>
                </a14:m>
                <a:r>
                  <a:rPr lang="en-JP" sz="2400"/>
                  <a:t>の総面積)</a:t>
                </a:r>
              </a:p>
            </p:txBody>
          </p:sp>
        </mc:Choice>
        <mc:Fallback>
          <p:sp>
            <p:nvSpPr>
              <p:cNvPr id="3" name="Content Placeholder 2">
                <a:extLst>
                  <a:ext uri="{FF2B5EF4-FFF2-40B4-BE49-F238E27FC236}">
                    <a16:creationId xmlns:a16="http://schemas.microsoft.com/office/drawing/2014/main" id="{F3DF2F37-A696-EB40-AA6E-FA3E5AEB1C54}"/>
                  </a:ext>
                </a:extLst>
              </p:cNvPr>
              <p:cNvSpPr>
                <a:spLocks noGrp="1" noRot="1" noChangeAspect="1" noMove="1" noResize="1" noEditPoints="1" noAdjustHandles="1" noChangeArrowheads="1" noChangeShapeType="1" noTextEdit="1"/>
              </p:cNvSpPr>
              <p:nvPr>
                <p:ph idx="1"/>
              </p:nvPr>
            </p:nvSpPr>
            <p:spPr>
              <a:xfrm>
                <a:off x="745066" y="1231895"/>
                <a:ext cx="3310466" cy="5314378"/>
              </a:xfrm>
              <a:blipFill>
                <a:blip r:embed="rId3"/>
                <a:stretch>
                  <a:fillRect l="-2273" t="-238"/>
                </a:stretch>
              </a:blipFill>
              <a:ln w="31750">
                <a:solidFill>
                  <a:schemeClr val="tx1">
                    <a:lumMod val="50000"/>
                    <a:lumOff val="50000"/>
                  </a:schemeClr>
                </a:solidFill>
              </a:ln>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13</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28353"/>
                <a:ext cx="3310466" cy="5314378"/>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グループ間の左右上下の相対位置関係を決定. </a:t>
                </a:r>
              </a:p>
              <a:p>
                <a:pPr marL="0" indent="0">
                  <a:lnSpc>
                    <a:spcPct val="100000"/>
                  </a:lnSpc>
                  <a:buFont typeface="Arial" panose="020B0604020202020204" pitchFamily="34" charset="0"/>
                  <a:buNone/>
                </a:pPr>
                <a:r>
                  <a:rPr lang="en-JP" sz="2400"/>
                  <a:t> (次ページで補足)</a:t>
                </a:r>
              </a:p>
              <a:p>
                <a:pPr marL="0" indent="0">
                  <a:lnSpc>
                    <a:spcPct val="100000"/>
                  </a:lnSpc>
                  <a:buFont typeface="Arial" panose="020B0604020202020204" pitchFamily="34" charset="0"/>
                  <a:buNone/>
                </a:pPr>
                <a:r>
                  <a:rPr lang="en-JP" sz="2400"/>
                  <a:t> ex. </a:t>
                </a:r>
              </a:p>
              <a:p>
                <a:pPr marL="457200" lvl="1" indent="0">
                  <a:lnSpc>
                    <a:spcPct val="100000"/>
                  </a:lnSpc>
                  <a:buNone/>
                </a:pPr>
                <a14:m>
                  <m:oMath xmlns:m="http://schemas.openxmlformats.org/officeDocument/2006/math">
                    <m:r>
                      <a:rPr lang="en-US" b="0" i="1">
                        <a:latin typeface="Cambria Math" panose="02040503050406030204" pitchFamily="18" charset="0"/>
                      </a:rPr>
                      <m:t>𝐼</m:t>
                    </m:r>
                  </m:oMath>
                </a14:m>
                <a:r>
                  <a:rPr lang="en-JP"/>
                  <a:t>は</a:t>
                </a:r>
                <a14:m>
                  <m:oMath xmlns:m="http://schemas.openxmlformats.org/officeDocument/2006/math">
                    <m:r>
                      <a:rPr lang="en-US" b="0" i="1">
                        <a:latin typeface="Cambria Math" panose="02040503050406030204" pitchFamily="18" charset="0"/>
                      </a:rPr>
                      <m:t>𝐽</m:t>
                    </m:r>
                  </m:oMath>
                </a14:m>
                <a:r>
                  <a:rPr lang="en-JP"/>
                  <a:t>よりも下・左</a:t>
                </a:r>
              </a:p>
              <a:p>
                <a:pPr marL="457200" lvl="1" indent="0">
                  <a:lnSpc>
                    <a:spcPct val="100000"/>
                  </a:lnSpc>
                  <a:buNone/>
                </a:pPr>
                <a14:m>
                  <m:oMath xmlns:m="http://schemas.openxmlformats.org/officeDocument/2006/math">
                    <m:r>
                      <a:rPr lang="en-US" b="0" i="1">
                        <a:latin typeface="Cambria Math" panose="02040503050406030204" pitchFamily="18" charset="0"/>
                      </a:rPr>
                      <m:t>𝐽</m:t>
                    </m:r>
                  </m:oMath>
                </a14:m>
                <a:r>
                  <a:rPr lang="en-JP"/>
                  <a:t>は</a:t>
                </a:r>
                <a14:m>
                  <m:oMath xmlns:m="http://schemas.openxmlformats.org/officeDocument/2006/math">
                    <m:r>
                      <a:rPr lang="en-US" b="0" i="1">
                        <a:latin typeface="Cambria Math" panose="02040503050406030204" pitchFamily="18" charset="0"/>
                      </a:rPr>
                      <m:t>𝐼</m:t>
                    </m:r>
                  </m:oMath>
                </a14:m>
                <a:r>
                  <a:rPr lang="en-JP"/>
                  <a:t>よりも上・右</a:t>
                </a:r>
              </a:p>
            </p:txBody>
          </p:sp>
        </mc:Choice>
        <mc:Fallback>
          <p:sp>
            <p:nvSpPr>
              <p:cNvPr id="5" name="Content Placeholder 2">
                <a:extLst>
                  <a:ext uri="{FF2B5EF4-FFF2-40B4-BE49-F238E27FC236}">
                    <a16:creationId xmlns:a16="http://schemas.microsoft.com/office/drawing/2014/main" id="{B38B770A-08FD-C74A-B71C-7B782041B432}"/>
                  </a:ext>
                </a:extLst>
              </p:cNvPr>
              <p:cNvSpPr txBox="1">
                <a:spLocks noRot="1" noChangeAspect="1" noMove="1" noResize="1" noEditPoints="1" noAdjustHandles="1" noChangeArrowheads="1" noChangeShapeType="1" noTextEdit="1"/>
              </p:cNvSpPr>
              <p:nvPr/>
            </p:nvSpPr>
            <p:spPr>
              <a:xfrm>
                <a:off x="4536016" y="1228353"/>
                <a:ext cx="3310466" cy="5314378"/>
              </a:xfrm>
              <a:prstGeom prst="rect">
                <a:avLst/>
              </a:prstGeom>
              <a:blipFill>
                <a:blip r:embed="rId4"/>
                <a:stretch>
                  <a:fillRect l="-2652" t="-950" r="-4167"/>
                </a:stretch>
              </a:blipFill>
              <a:ln w="31750">
                <a:solidFill>
                  <a:schemeClr val="tx1">
                    <a:lumMod val="50000"/>
                    <a:lumOff val="50000"/>
                  </a:schemeClr>
                </a:solidFill>
              </a:ln>
            </p:spPr>
            <p:txBody>
              <a:bodyPr/>
              <a:lstStyle/>
              <a:p>
                <a:r>
                  <a:rPr lang="en-JP">
                    <a:noFill/>
                  </a:rPr>
                  <a:t> </a:t>
                </a:r>
              </a:p>
            </p:txBody>
          </p:sp>
        </mc:Fallback>
      </mc:AlternateContent>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31894"/>
            <a:ext cx="3310466" cy="5044215"/>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整数計画ソルバーで，グループの形, 位置を決定する. </a:t>
            </a:r>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5748690" cy="523220"/>
          </a:xfrm>
          <a:prstGeom prst="rect">
            <a:avLst/>
          </a:prstGeom>
          <a:noFill/>
        </p:spPr>
        <p:txBody>
          <a:bodyPr wrap="none" rtlCol="0">
            <a:spAutoFit/>
          </a:bodyPr>
          <a:lstStyle/>
          <a:p>
            <a:r>
              <a:rPr lang="en-JP" sz="2800"/>
              <a:t>第一段階: 大まかな配置場所を決定</a:t>
            </a:r>
          </a:p>
        </p:txBody>
      </p:sp>
      <p:pic>
        <p:nvPicPr>
          <p:cNvPr id="8" name="Picture 7">
            <a:extLst>
              <a:ext uri="{FF2B5EF4-FFF2-40B4-BE49-F238E27FC236}">
                <a16:creationId xmlns:a16="http://schemas.microsoft.com/office/drawing/2014/main" id="{AE7433CA-44AC-424C-BF0D-843035E0B08B}"/>
              </a:ext>
            </a:extLst>
          </p:cNvPr>
          <p:cNvPicPr>
            <a:picLocks noChangeAspect="1"/>
          </p:cNvPicPr>
          <p:nvPr/>
        </p:nvPicPr>
        <p:blipFill rotWithShape="1">
          <a:blip r:embed="rId5"/>
          <a:srcRect l="4549" t="8387" r="43232" b="4980"/>
          <a:stretch/>
        </p:blipFill>
        <p:spPr>
          <a:xfrm>
            <a:off x="8724817" y="3054989"/>
            <a:ext cx="2514766" cy="3129097"/>
          </a:xfrm>
          <a:prstGeom prst="rect">
            <a:avLst/>
          </a:prstGeom>
        </p:spPr>
      </p:pic>
      <p:sp>
        <p:nvSpPr>
          <p:cNvPr id="9" name="Rectangle 8">
            <a:extLst>
              <a:ext uri="{FF2B5EF4-FFF2-40B4-BE49-F238E27FC236}">
                <a16:creationId xmlns:a16="http://schemas.microsoft.com/office/drawing/2014/main" id="{91F36040-A30F-D943-A44B-79D51B8F4D3D}"/>
              </a:ext>
            </a:extLst>
          </p:cNvPr>
          <p:cNvSpPr/>
          <p:nvPr/>
        </p:nvSpPr>
        <p:spPr>
          <a:xfrm>
            <a:off x="1277529"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42464922-D122-0648-9B39-EC578036DA53}"/>
              </a:ext>
            </a:extLst>
          </p:cNvPr>
          <p:cNvSpPr/>
          <p:nvPr/>
        </p:nvSpPr>
        <p:spPr>
          <a:xfrm>
            <a:off x="1773594"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888B5BF-C953-A44D-B328-CE41D32025E3}"/>
                  </a:ext>
                </a:extLst>
              </p:cNvPr>
              <p:cNvSpPr/>
              <p:nvPr/>
            </p:nvSpPr>
            <p:spPr>
              <a:xfrm>
                <a:off x="2238487"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sz="2000" b="0" i="1">
                          <a:latin typeface="Cambria Math" panose="02040503050406030204" pitchFamily="18" charset="0"/>
                        </a:rPr>
                        <m:t>𝑖</m:t>
                      </m:r>
                    </m:oMath>
                  </m:oMathPara>
                </a14:m>
                <a:endParaRPr lang="en-JP" sz="2000"/>
              </a:p>
            </p:txBody>
          </p:sp>
        </mc:Choice>
        <mc:Fallback xmlns="">
          <p:sp>
            <p:nvSpPr>
              <p:cNvPr id="11" name="Rectangle 10">
                <a:extLst>
                  <a:ext uri="{FF2B5EF4-FFF2-40B4-BE49-F238E27FC236}">
                    <a16:creationId xmlns:a16="http://schemas.microsoft.com/office/drawing/2014/main" id="{2888B5BF-C953-A44D-B328-CE41D32025E3}"/>
                  </a:ext>
                </a:extLst>
              </p:cNvPr>
              <p:cNvSpPr>
                <a:spLocks noRot="1" noChangeAspect="1" noMove="1" noResize="1" noEditPoints="1" noAdjustHandles="1" noChangeArrowheads="1" noChangeShapeType="1" noTextEdit="1"/>
              </p:cNvSpPr>
              <p:nvPr/>
            </p:nvSpPr>
            <p:spPr>
              <a:xfrm>
                <a:off x="2238487" y="2834410"/>
                <a:ext cx="270164" cy="529936"/>
              </a:xfrm>
              <a:prstGeom prst="rect">
                <a:avLst/>
              </a:prstGeom>
              <a:blipFill>
                <a:blip r:embed="rId6"/>
                <a:stretch>
                  <a:fillRect/>
                </a:stretch>
              </a:blipFill>
              <a:ln>
                <a:noFill/>
              </a:ln>
            </p:spPr>
            <p:txBody>
              <a:bodyPr/>
              <a:lstStyle/>
              <a:p>
                <a:r>
                  <a:rPr lang="en-JP">
                    <a:noFill/>
                  </a:rPr>
                  <a:t> </a:t>
                </a:r>
              </a:p>
            </p:txBody>
          </p:sp>
        </mc:Fallback>
      </mc:AlternateContent>
      <p:sp>
        <p:nvSpPr>
          <p:cNvPr id="12" name="TextBox 11">
            <a:extLst>
              <a:ext uri="{FF2B5EF4-FFF2-40B4-BE49-F238E27FC236}">
                <a16:creationId xmlns:a16="http://schemas.microsoft.com/office/drawing/2014/main" id="{AEAAA969-A688-354E-88EF-DAFFD8C86D63}"/>
              </a:ext>
            </a:extLst>
          </p:cNvPr>
          <p:cNvSpPr txBox="1"/>
          <p:nvPr/>
        </p:nvSpPr>
        <p:spPr>
          <a:xfrm>
            <a:off x="2698752" y="2834410"/>
            <a:ext cx="415498" cy="369332"/>
          </a:xfrm>
          <a:prstGeom prst="rect">
            <a:avLst/>
          </a:prstGeom>
          <a:noFill/>
        </p:spPr>
        <p:txBody>
          <a:bodyPr wrap="none" rtlCol="0" anchor="ctr">
            <a:spAutoFit/>
          </a:bodyPr>
          <a:lstStyle/>
          <a:p>
            <a:pPr algn="ctr"/>
            <a:r>
              <a:rPr lang="en-JP"/>
              <a:t>....</a:t>
            </a:r>
          </a:p>
        </p:txBody>
      </p:sp>
      <p:cxnSp>
        <p:nvCxnSpPr>
          <p:cNvPr id="14" name="Straight Arrow Connector 13">
            <a:extLst>
              <a:ext uri="{FF2B5EF4-FFF2-40B4-BE49-F238E27FC236}">
                <a16:creationId xmlns:a16="http://schemas.microsoft.com/office/drawing/2014/main" id="{B0E21813-29BF-D449-BB52-DA1BC2CEF5F0}"/>
              </a:ext>
            </a:extLst>
          </p:cNvPr>
          <p:cNvCxnSpPr>
            <a:cxnSpLocks/>
          </p:cNvCxnSpPr>
          <p:nvPr/>
        </p:nvCxnSpPr>
        <p:spPr>
          <a:xfrm>
            <a:off x="2342395" y="3481523"/>
            <a:ext cx="0" cy="38533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CCE6EFC-83FB-8547-892A-4DB3C7E8E307}"/>
                  </a:ext>
                </a:extLst>
              </p:cNvPr>
              <p:cNvSpPr/>
              <p:nvPr/>
            </p:nvSpPr>
            <p:spPr>
              <a:xfrm>
                <a:off x="1481882" y="3966438"/>
                <a:ext cx="1721027" cy="1170422"/>
              </a:xfrm>
              <a:prstGeom prst="rect">
                <a:avLst/>
              </a:prstGeom>
              <a:solidFill>
                <a:schemeClr val="accent2">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p>
            </p:txBody>
          </p:sp>
        </mc:Choice>
        <mc:Fallback xmlns="">
          <p:sp>
            <p:nvSpPr>
              <p:cNvPr id="17" name="Rectangle 16">
                <a:extLst>
                  <a:ext uri="{FF2B5EF4-FFF2-40B4-BE49-F238E27FC236}">
                    <a16:creationId xmlns:a16="http://schemas.microsoft.com/office/drawing/2014/main" id="{5CCE6EFC-83FB-8547-892A-4DB3C7E8E307}"/>
                  </a:ext>
                </a:extLst>
              </p:cNvPr>
              <p:cNvSpPr>
                <a:spLocks noRot="1" noChangeAspect="1" noMove="1" noResize="1" noEditPoints="1" noAdjustHandles="1" noChangeArrowheads="1" noChangeShapeType="1" noTextEdit="1"/>
              </p:cNvSpPr>
              <p:nvPr/>
            </p:nvSpPr>
            <p:spPr>
              <a:xfrm>
                <a:off x="1481882" y="3966438"/>
                <a:ext cx="1721027" cy="1170422"/>
              </a:xfrm>
              <a:prstGeom prst="rect">
                <a:avLst/>
              </a:prstGeom>
              <a:blipFill>
                <a:blip r:embed="rId7"/>
                <a:stretch>
                  <a:fillRect/>
                </a:stretch>
              </a:blipFill>
              <a:ln w="25400">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50933E0-E4DF-8E4E-BA3F-B19323DFBC8C}"/>
                  </a:ext>
                </a:extLst>
              </p:cNvPr>
              <p:cNvSpPr/>
              <p:nvPr/>
            </p:nvSpPr>
            <p:spPr>
              <a:xfrm>
                <a:off x="5069975" y="5575689"/>
                <a:ext cx="1105455" cy="680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solidFill>
                    <a:schemeClr val="tx1"/>
                  </a:solidFill>
                </a:endParaRPr>
              </a:p>
            </p:txBody>
          </p:sp>
        </mc:Choice>
        <mc:Fallback xmlns="">
          <p:sp>
            <p:nvSpPr>
              <p:cNvPr id="24" name="Rectangle 23">
                <a:extLst>
                  <a:ext uri="{FF2B5EF4-FFF2-40B4-BE49-F238E27FC236}">
                    <a16:creationId xmlns:a16="http://schemas.microsoft.com/office/drawing/2014/main" id="{E50933E0-E4DF-8E4E-BA3F-B19323DFBC8C}"/>
                  </a:ext>
                </a:extLst>
              </p:cNvPr>
              <p:cNvSpPr>
                <a:spLocks noRot="1" noChangeAspect="1" noMove="1" noResize="1" noEditPoints="1" noAdjustHandles="1" noChangeArrowheads="1" noChangeShapeType="1" noTextEdit="1"/>
              </p:cNvSpPr>
              <p:nvPr/>
            </p:nvSpPr>
            <p:spPr>
              <a:xfrm>
                <a:off x="5069975" y="5575689"/>
                <a:ext cx="1105455" cy="680400"/>
              </a:xfrm>
              <a:prstGeom prst="rect">
                <a:avLst/>
              </a:prstGeom>
              <a:blipFill>
                <a:blip r:embed="rId8"/>
                <a:stretch>
                  <a:fillRect/>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30C2FE3-9C41-BE4D-9DA6-487DFC95D413}"/>
                  </a:ext>
                </a:extLst>
              </p:cNvPr>
              <p:cNvSpPr/>
              <p:nvPr/>
            </p:nvSpPr>
            <p:spPr>
              <a:xfrm>
                <a:off x="6435205" y="4626718"/>
                <a:ext cx="725225" cy="11664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a:solidFill>
                            <a:schemeClr val="tx1"/>
                          </a:solidFill>
                          <a:latin typeface="Cambria Math" panose="02040503050406030204" pitchFamily="18" charset="0"/>
                        </a:rPr>
                        <m:t>𝐽</m:t>
                      </m:r>
                    </m:oMath>
                  </m:oMathPara>
                </a14:m>
                <a:endParaRPr lang="en-JP" sz="2400">
                  <a:solidFill>
                    <a:schemeClr val="tx1"/>
                  </a:solidFill>
                </a:endParaRPr>
              </a:p>
            </p:txBody>
          </p:sp>
        </mc:Choice>
        <mc:Fallback xmlns="">
          <p:sp>
            <p:nvSpPr>
              <p:cNvPr id="25" name="Rectangle 24">
                <a:extLst>
                  <a:ext uri="{FF2B5EF4-FFF2-40B4-BE49-F238E27FC236}">
                    <a16:creationId xmlns:a16="http://schemas.microsoft.com/office/drawing/2014/main" id="{F30C2FE3-9C41-BE4D-9DA6-487DFC95D413}"/>
                  </a:ext>
                </a:extLst>
              </p:cNvPr>
              <p:cNvSpPr>
                <a:spLocks noRot="1" noChangeAspect="1" noMove="1" noResize="1" noEditPoints="1" noAdjustHandles="1" noChangeArrowheads="1" noChangeShapeType="1" noTextEdit="1"/>
              </p:cNvSpPr>
              <p:nvPr/>
            </p:nvSpPr>
            <p:spPr>
              <a:xfrm>
                <a:off x="6435205" y="4626718"/>
                <a:ext cx="725225" cy="1166442"/>
              </a:xfrm>
              <a:prstGeom prst="rect">
                <a:avLst/>
              </a:prstGeom>
              <a:blipFill>
                <a:blip r:embed="rId9"/>
                <a:stretch>
                  <a:fillRect/>
                </a:stretch>
              </a:blipFill>
              <a:ln>
                <a:noFill/>
              </a:ln>
            </p:spPr>
            <p:txBody>
              <a:bodyPr/>
              <a:lstStyle/>
              <a:p>
                <a:r>
                  <a:rPr lang="en-JP">
                    <a:noFill/>
                  </a:rPr>
                  <a:t> </a:t>
                </a:r>
              </a:p>
            </p:txBody>
          </p:sp>
        </mc:Fallback>
      </mc:AlternateContent>
      <p:sp>
        <p:nvSpPr>
          <p:cNvPr id="26" name="Oval 25">
            <a:extLst>
              <a:ext uri="{FF2B5EF4-FFF2-40B4-BE49-F238E27FC236}">
                <a16:creationId xmlns:a16="http://schemas.microsoft.com/office/drawing/2014/main" id="{61445327-1790-BB42-BF49-DB4D79BCDB0E}"/>
              </a:ext>
            </a:extLst>
          </p:cNvPr>
          <p:cNvSpPr/>
          <p:nvPr/>
        </p:nvSpPr>
        <p:spPr>
          <a:xfrm>
            <a:off x="6404032" y="5705511"/>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Oval 26">
            <a:extLst>
              <a:ext uri="{FF2B5EF4-FFF2-40B4-BE49-F238E27FC236}">
                <a16:creationId xmlns:a16="http://schemas.microsoft.com/office/drawing/2014/main" id="{2CFF838B-6F4B-304B-AE13-0073394B14C2}"/>
              </a:ext>
            </a:extLst>
          </p:cNvPr>
          <p:cNvSpPr/>
          <p:nvPr/>
        </p:nvSpPr>
        <p:spPr>
          <a:xfrm>
            <a:off x="5024207" y="6168109"/>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50675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1272141" y="4153833"/>
            <a:ext cx="6598630"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solidFill>
                  <a:srgbClr val="FF0000"/>
                </a:solidFill>
              </a:rPr>
              <a:t>-&gt; 制約「AはB, Cより奥に配置」</a:t>
            </a:r>
            <a:endParaRPr lang="en-JP" sz="2400">
              <a:solidFill>
                <a:srgbClr val="FF0000"/>
              </a:solidFill>
            </a:endParaRPr>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solidFill>
                  <a:srgbClr val="FF0000"/>
                </a:solidFill>
              </a:rPr>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14</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359299" y="1899011"/>
            <a:ext cx="3690668" cy="882549"/>
          </a:xfrm>
          <a:prstGeom prst="rect">
            <a:avLst/>
          </a:prstGeom>
          <a:solidFill>
            <a:schemeClr val="accent5">
              <a:lumMod val="20000"/>
              <a:lumOff val="80000"/>
            </a:schemeClr>
          </a:solidFill>
          <a:ln w="12700">
            <a:no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272141" y="1166855"/>
            <a:ext cx="4793115" cy="583108"/>
          </a:xfrm>
          <a:prstGeom prst="rect">
            <a:avLst/>
          </a:prstGeom>
        </p:spPr>
        <p:txBody>
          <a:bodyPr wrap="square">
            <a:spAutoFit/>
          </a:bodyPr>
          <a:lstStyle/>
          <a:p>
            <a:pPr>
              <a:lnSpc>
                <a:spcPct val="150000"/>
              </a:lnSpc>
            </a:pPr>
            <a:r>
              <a:rPr lang="en-JP" sz="2400"/>
              <a:t>航路: LP1, LP2, LP3, DP1, DP2, DP3</a:t>
            </a:r>
            <a:endParaRPr lang="en-US" sz="2400"/>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8915912" y="3948165"/>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a:off x="5897889" y="2325765"/>
            <a:ext cx="81510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154DB57-D7B6-7E41-9045-392B18F5A31B}"/>
              </a:ext>
            </a:extLst>
          </p:cNvPr>
          <p:cNvSpPr/>
          <p:nvPr/>
        </p:nvSpPr>
        <p:spPr>
          <a:xfrm>
            <a:off x="2085817" y="1850609"/>
            <a:ext cx="3165764" cy="1185453"/>
          </a:xfrm>
          <a:prstGeom prst="rect">
            <a:avLst/>
          </a:prstGeom>
          <a:ln>
            <a:solidFill>
              <a:schemeClr val="tx1"/>
            </a:solidFill>
          </a:ln>
        </p:spPr>
        <p:txBody>
          <a:bodyPr wrap="square">
            <a:spAutoFit/>
          </a:bodyPr>
          <a:lstStyle/>
          <a:p>
            <a:pPr>
              <a:lnSpc>
                <a:spcPct val="110000"/>
              </a:lnSpc>
            </a:pPr>
            <a:r>
              <a:rPr lang="en-US" sz="2200"/>
              <a:t> グループ </a:t>
            </a:r>
            <a:r>
              <a:rPr lang="en-US" altLang="ja-JP" sz="2200">
                <a:ea typeface="Hiragino Kaku Gothic Pro W3" panose="020B0300000000000000" pitchFamily="34" charset="-128"/>
              </a:rPr>
              <a:t>A:</a:t>
            </a:r>
            <a:r>
              <a:rPr lang="en-US" altLang="ja-JP" sz="2200"/>
              <a:t> LP1 -&gt; DP3</a:t>
            </a:r>
          </a:p>
          <a:p>
            <a:pPr>
              <a:lnSpc>
                <a:spcPct val="110000"/>
              </a:lnSpc>
            </a:pPr>
            <a:r>
              <a:rPr lang="en-US" sz="2200"/>
              <a:t> グループ </a:t>
            </a:r>
            <a:r>
              <a:rPr lang="en-US" altLang="ja-JP" sz="2200">
                <a:ea typeface="Hiragino Kaku Gothic Pro W3" panose="020B0300000000000000" pitchFamily="34" charset="-128"/>
              </a:rPr>
              <a:t>B</a:t>
            </a:r>
            <a:r>
              <a:rPr lang="en-US" altLang="ja-JP" sz="2200"/>
              <a:t>: LP2 -&gt; DP1</a:t>
            </a:r>
          </a:p>
          <a:p>
            <a:pPr>
              <a:lnSpc>
                <a:spcPct val="110000"/>
              </a:lnSpc>
            </a:pPr>
            <a:r>
              <a:rPr lang="en-US" sz="2200"/>
              <a:t> グループ </a:t>
            </a:r>
            <a:r>
              <a:rPr lang="en-US" altLang="ja-JP" sz="2200">
                <a:ea typeface="Hiragino Kaku Gothic Pro W3" panose="020B0300000000000000" pitchFamily="34" charset="-128"/>
              </a:rPr>
              <a:t>C</a:t>
            </a:r>
            <a:r>
              <a:rPr lang="en-US" altLang="ja-JP" sz="2200"/>
              <a:t>: LP3 -&gt; DP2</a:t>
            </a:r>
          </a:p>
        </p:txBody>
      </p:sp>
    </p:spTree>
    <p:extLst>
      <p:ext uri="{BB962C8B-B14F-4D97-AF65-F5344CB8AC3E}">
        <p14:creationId xmlns:p14="http://schemas.microsoft.com/office/powerpoint/2010/main" val="393905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L-Shape 69">
            <a:extLst>
              <a:ext uri="{FF2B5EF4-FFF2-40B4-BE49-F238E27FC236}">
                <a16:creationId xmlns:a16="http://schemas.microsoft.com/office/drawing/2014/main" id="{6CB08006-E3CF-D74F-A8B7-DEE7B02F57C1}"/>
              </a:ext>
            </a:extLst>
          </p:cNvPr>
          <p:cNvSpPr/>
          <p:nvPr/>
        </p:nvSpPr>
        <p:spPr>
          <a:xfrm rot="16200000">
            <a:off x="5599714" y="235892"/>
            <a:ext cx="5056760" cy="7184151"/>
          </a:xfrm>
          <a:prstGeom prst="corner">
            <a:avLst>
              <a:gd name="adj1" fmla="val 68706"/>
              <a:gd name="adj2" fmla="val 57808"/>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L-Shape 55">
            <a:extLst>
              <a:ext uri="{FF2B5EF4-FFF2-40B4-BE49-F238E27FC236}">
                <a16:creationId xmlns:a16="http://schemas.microsoft.com/office/drawing/2014/main" id="{8CD79D53-58BE-3642-8983-FCA3FA3097BC}"/>
              </a:ext>
            </a:extLst>
          </p:cNvPr>
          <p:cNvSpPr/>
          <p:nvPr/>
        </p:nvSpPr>
        <p:spPr>
          <a:xfrm>
            <a:off x="7733969" y="4684110"/>
            <a:ext cx="1417202" cy="1008494"/>
          </a:xfrm>
          <a:prstGeom prst="corner">
            <a:avLst>
              <a:gd name="adj1" fmla="val 50925"/>
              <a:gd name="adj2" fmla="val 879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1" name="L-Shape 50">
            <a:extLst>
              <a:ext uri="{FF2B5EF4-FFF2-40B4-BE49-F238E27FC236}">
                <a16:creationId xmlns:a16="http://schemas.microsoft.com/office/drawing/2014/main" id="{ABA20A88-44C5-004B-B6E1-55B5D4FD5D4C}"/>
              </a:ext>
            </a:extLst>
          </p:cNvPr>
          <p:cNvSpPr/>
          <p:nvPr/>
        </p:nvSpPr>
        <p:spPr>
          <a:xfrm>
            <a:off x="5616896" y="4560815"/>
            <a:ext cx="1437122" cy="1116451"/>
          </a:xfrm>
          <a:prstGeom prst="corner">
            <a:avLst>
              <a:gd name="adj1" fmla="val 45722"/>
              <a:gd name="adj2" fmla="val 4392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677017" y="1283433"/>
            <a:ext cx="3503179" cy="5072916"/>
          </a:xfrm>
          <a:ln w="31750">
            <a:solidFill>
              <a:schemeClr val="tx1">
                <a:lumMod val="50000"/>
                <a:lumOff val="50000"/>
              </a:schemeClr>
            </a:solidFill>
          </a:ln>
        </p:spPr>
        <p:txBody>
          <a:bodyPr lIns="144000" bIns="0">
            <a:normAutofit fontScale="92500"/>
          </a:bodyPr>
          <a:lstStyle/>
          <a:p>
            <a:pPr marL="0" indent="0">
              <a:lnSpc>
                <a:spcPct val="110000"/>
              </a:lnSpc>
              <a:buNone/>
            </a:pPr>
            <a:r>
              <a:rPr lang="en-JP" sz="2600"/>
              <a:t>step 1</a:t>
            </a:r>
          </a:p>
          <a:p>
            <a:pPr marL="0" indent="0">
              <a:lnSpc>
                <a:spcPct val="100000"/>
              </a:lnSpc>
              <a:buNone/>
            </a:pPr>
            <a:r>
              <a:rPr lang="en-JP" sz="2400"/>
              <a:t>配置する車 (長方形) を，レクトリニア図形に変換 </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457200" lvl="1" indent="0">
              <a:lnSpc>
                <a:spcPct val="100000"/>
              </a:lnSpc>
              <a:buNone/>
            </a:pPr>
            <a:r>
              <a:rPr lang="en-JP" sz="2200"/>
              <a:t>1. 駐車スペース</a:t>
            </a:r>
          </a:p>
          <a:p>
            <a:pPr marL="457200" lvl="1" indent="0">
              <a:lnSpc>
                <a:spcPct val="100000"/>
              </a:lnSpc>
              <a:buNone/>
            </a:pPr>
            <a:r>
              <a:rPr lang="en-JP" sz="2200"/>
              <a:t>2. 乗り降りの隙間</a:t>
            </a:r>
          </a:p>
          <a:p>
            <a:pPr marL="457200" lvl="1" indent="0">
              <a:lnSpc>
                <a:spcPct val="100000"/>
              </a:lnSpc>
              <a:buNone/>
            </a:pPr>
            <a:r>
              <a:rPr lang="en-JP" sz="2200"/>
              <a:t>3. 配置間隔</a:t>
            </a:r>
          </a:p>
        </p:txBody>
      </p:sp>
      <p:sp>
        <p:nvSpPr>
          <p:cNvPr id="34" name="Rectangle 33">
            <a:extLst>
              <a:ext uri="{FF2B5EF4-FFF2-40B4-BE49-F238E27FC236}">
                <a16:creationId xmlns:a16="http://schemas.microsoft.com/office/drawing/2014/main" id="{324A631A-B35C-1E40-B985-5F28037D98FE}"/>
              </a:ext>
            </a:extLst>
          </p:cNvPr>
          <p:cNvSpPr/>
          <p:nvPr/>
        </p:nvSpPr>
        <p:spPr>
          <a:xfrm>
            <a:off x="2159147" y="4280381"/>
            <a:ext cx="312406" cy="501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ectangle 35">
            <a:extLst>
              <a:ext uri="{FF2B5EF4-FFF2-40B4-BE49-F238E27FC236}">
                <a16:creationId xmlns:a16="http://schemas.microsoft.com/office/drawing/2014/main" id="{B276022F-F6D7-584B-BE5E-85B3CD139401}"/>
              </a:ext>
            </a:extLst>
          </p:cNvPr>
          <p:cNvSpPr/>
          <p:nvPr/>
        </p:nvSpPr>
        <p:spPr>
          <a:xfrm>
            <a:off x="2128251" y="4246589"/>
            <a:ext cx="587805" cy="565731"/>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15</a:t>
            </a:fld>
            <a:endParaRPr lang="en-JP"/>
          </a:p>
        </p:txBody>
      </p:sp>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91148"/>
            <a:ext cx="3310466" cy="1727881"/>
          </a:xfrm>
          <a:prstGeom prst="rect">
            <a:avLst/>
          </a:prstGeom>
          <a:ln w="31750">
            <a:solidFill>
              <a:schemeClr val="tx1">
                <a:lumMod val="50000"/>
                <a:lumOff val="50000"/>
              </a:schemeClr>
            </a:solidFill>
          </a:ln>
        </p:spPr>
        <p:txBody>
          <a:bodyPr vert="horz" lIns="18000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配置場所を探す．</a:t>
            </a:r>
          </a:p>
          <a:p>
            <a:pPr marL="0" indent="0">
              <a:lnSpc>
                <a:spcPct val="100000"/>
              </a:lnSpc>
              <a:buFont typeface="Arial" panose="020B0604020202020204" pitchFamily="34" charset="0"/>
              <a:buNone/>
            </a:pPr>
            <a:r>
              <a:rPr lang="en-JP" sz="2400"/>
              <a:t>(次のスライドで説明)</a:t>
            </a:r>
          </a:p>
        </p:txBody>
      </p:sp>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83432"/>
            <a:ext cx="3393200" cy="2172425"/>
          </a:xfrm>
          <a:prstGeom prst="rect">
            <a:avLst/>
          </a:prstGeom>
          <a:ln w="317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step1で考えた図形が，配置可能か判断．</a:t>
            </a:r>
          </a:p>
          <a:p>
            <a:pPr marL="0" indent="0">
              <a:lnSpc>
                <a:spcPct val="100000"/>
              </a:lnSpc>
              <a:buFont typeface="Arial" panose="020B0604020202020204" pitchFamily="34" charset="0"/>
              <a:buNone/>
            </a:pPr>
            <a:endParaRPr lang="en-JP" sz="2400"/>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6825908" cy="523220"/>
          </a:xfrm>
          <a:prstGeom prst="rect">
            <a:avLst/>
          </a:prstGeom>
          <a:noFill/>
        </p:spPr>
        <p:txBody>
          <a:bodyPr wrap="none" rtlCol="0">
            <a:spAutoFit/>
          </a:bodyPr>
          <a:lstStyle/>
          <a:p>
            <a:r>
              <a:rPr lang="en-JP" sz="2800"/>
              <a:t>第二段階: 車両一台ずつの配置場所を決定</a:t>
            </a:r>
          </a:p>
        </p:txBody>
      </p:sp>
      <p:sp>
        <p:nvSpPr>
          <p:cNvPr id="18" name="Rectangle 17">
            <a:extLst>
              <a:ext uri="{FF2B5EF4-FFF2-40B4-BE49-F238E27FC236}">
                <a16:creationId xmlns:a16="http://schemas.microsoft.com/office/drawing/2014/main" id="{4B60E228-7859-F840-AB3D-85C85E22BD24}"/>
              </a:ext>
            </a:extLst>
          </p:cNvPr>
          <p:cNvSpPr/>
          <p:nvPr/>
        </p:nvSpPr>
        <p:spPr>
          <a:xfrm>
            <a:off x="2164007" y="2719895"/>
            <a:ext cx="355305" cy="603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9" name="Straight Arrow Connector 18">
            <a:extLst>
              <a:ext uri="{FF2B5EF4-FFF2-40B4-BE49-F238E27FC236}">
                <a16:creationId xmlns:a16="http://schemas.microsoft.com/office/drawing/2014/main" id="{85C2992C-83DC-A247-9011-3E298E541541}"/>
              </a:ext>
            </a:extLst>
          </p:cNvPr>
          <p:cNvCxnSpPr>
            <a:cxnSpLocks/>
          </p:cNvCxnSpPr>
          <p:nvPr/>
        </p:nvCxnSpPr>
        <p:spPr>
          <a:xfrm flipH="1">
            <a:off x="1378530" y="3426143"/>
            <a:ext cx="443296" cy="52213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D9FF1E-854C-B245-926D-73AADC1010E3}"/>
              </a:ext>
            </a:extLst>
          </p:cNvPr>
          <p:cNvSpPr/>
          <p:nvPr/>
        </p:nvSpPr>
        <p:spPr>
          <a:xfrm>
            <a:off x="2363613" y="2768605"/>
            <a:ext cx="134896" cy="139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05B5C294-07DB-1242-AA42-4AA5EB714D1D}"/>
              </a:ext>
            </a:extLst>
          </p:cNvPr>
          <p:cNvSpPr/>
          <p:nvPr/>
        </p:nvSpPr>
        <p:spPr>
          <a:xfrm>
            <a:off x="1185760" y="4425802"/>
            <a:ext cx="282291" cy="487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3B5DA727-95DC-C34B-B2FA-16D63D65165B}"/>
              </a:ext>
            </a:extLst>
          </p:cNvPr>
          <p:cNvSpPr/>
          <p:nvPr/>
        </p:nvSpPr>
        <p:spPr>
          <a:xfrm rot="5400000">
            <a:off x="1023734" y="3956294"/>
            <a:ext cx="361921" cy="58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L-Shape 22">
            <a:extLst>
              <a:ext uri="{FF2B5EF4-FFF2-40B4-BE49-F238E27FC236}">
                <a16:creationId xmlns:a16="http://schemas.microsoft.com/office/drawing/2014/main" id="{F81157DA-6547-1B40-9776-139C2F6EFDD5}"/>
              </a:ext>
            </a:extLst>
          </p:cNvPr>
          <p:cNvSpPr/>
          <p:nvPr/>
        </p:nvSpPr>
        <p:spPr>
          <a:xfrm rot="10800000">
            <a:off x="910867" y="4069236"/>
            <a:ext cx="587804" cy="879135"/>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8B991FDF-4A5A-CE40-AB47-AFC936B3DBB7}"/>
              </a:ext>
            </a:extLst>
          </p:cNvPr>
          <p:cNvSpPr/>
          <p:nvPr/>
        </p:nvSpPr>
        <p:spPr>
          <a:xfrm>
            <a:off x="1348731" y="4492727"/>
            <a:ext cx="119320" cy="126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 name="Straight Arrow Connector 28">
            <a:extLst>
              <a:ext uri="{FF2B5EF4-FFF2-40B4-BE49-F238E27FC236}">
                <a16:creationId xmlns:a16="http://schemas.microsoft.com/office/drawing/2014/main" id="{3278BD2D-6842-6748-A4F7-666ED5231542}"/>
              </a:ext>
            </a:extLst>
          </p:cNvPr>
          <p:cNvCxnSpPr>
            <a:cxnSpLocks/>
          </p:cNvCxnSpPr>
          <p:nvPr/>
        </p:nvCxnSpPr>
        <p:spPr>
          <a:xfrm>
            <a:off x="2363613" y="3475811"/>
            <a:ext cx="0" cy="55272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F5554B-CF13-7B44-ACF5-519C9CE684AF}"/>
              </a:ext>
            </a:extLst>
          </p:cNvPr>
          <p:cNvCxnSpPr>
            <a:cxnSpLocks/>
          </p:cNvCxnSpPr>
          <p:nvPr/>
        </p:nvCxnSpPr>
        <p:spPr>
          <a:xfrm>
            <a:off x="2860042" y="3429433"/>
            <a:ext cx="416699" cy="52172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2D3BE01-0562-AB47-A3B1-00E70C7DD75B}"/>
              </a:ext>
            </a:extLst>
          </p:cNvPr>
          <p:cNvSpPr/>
          <p:nvPr/>
        </p:nvSpPr>
        <p:spPr>
          <a:xfrm>
            <a:off x="3290736" y="4079622"/>
            <a:ext cx="470469" cy="692360"/>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A8BFBF94-6892-CA43-80E8-34CFB362948C}"/>
              </a:ext>
            </a:extLst>
          </p:cNvPr>
          <p:cNvSpPr/>
          <p:nvPr/>
        </p:nvSpPr>
        <p:spPr>
          <a:xfrm>
            <a:off x="3377305" y="4170922"/>
            <a:ext cx="297333" cy="520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Oval 32">
            <a:extLst>
              <a:ext uri="{FF2B5EF4-FFF2-40B4-BE49-F238E27FC236}">
                <a16:creationId xmlns:a16="http://schemas.microsoft.com/office/drawing/2014/main" id="{A4609E14-DD0F-B546-AB0F-0A84C9DED448}"/>
              </a:ext>
            </a:extLst>
          </p:cNvPr>
          <p:cNvSpPr/>
          <p:nvPr/>
        </p:nvSpPr>
        <p:spPr>
          <a:xfrm>
            <a:off x="3508649" y="4213309"/>
            <a:ext cx="125999" cy="1275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5" name="Oval 34">
            <a:extLst>
              <a:ext uri="{FF2B5EF4-FFF2-40B4-BE49-F238E27FC236}">
                <a16:creationId xmlns:a16="http://schemas.microsoft.com/office/drawing/2014/main" id="{FA9A00FA-E9B9-8845-88BF-E1051D130C58}"/>
              </a:ext>
            </a:extLst>
          </p:cNvPr>
          <p:cNvSpPr/>
          <p:nvPr/>
        </p:nvSpPr>
        <p:spPr>
          <a:xfrm>
            <a:off x="2286515" y="4310030"/>
            <a:ext cx="133215" cy="131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TextBox 36">
            <a:extLst>
              <a:ext uri="{FF2B5EF4-FFF2-40B4-BE49-F238E27FC236}">
                <a16:creationId xmlns:a16="http://schemas.microsoft.com/office/drawing/2014/main" id="{CA440057-AA03-A344-8EB2-6C8EDD830392}"/>
              </a:ext>
            </a:extLst>
          </p:cNvPr>
          <p:cNvSpPr txBox="1"/>
          <p:nvPr/>
        </p:nvSpPr>
        <p:spPr>
          <a:xfrm>
            <a:off x="1377053" y="3235782"/>
            <a:ext cx="228214" cy="369332"/>
          </a:xfrm>
          <a:prstGeom prst="rect">
            <a:avLst/>
          </a:prstGeom>
          <a:noFill/>
        </p:spPr>
        <p:txBody>
          <a:bodyPr wrap="square" rtlCol="0">
            <a:spAutoFit/>
          </a:bodyPr>
          <a:lstStyle/>
          <a:p>
            <a:r>
              <a:rPr lang="en-JP"/>
              <a:t>1</a:t>
            </a:r>
          </a:p>
        </p:txBody>
      </p:sp>
      <p:sp>
        <p:nvSpPr>
          <p:cNvPr id="38" name="TextBox 37">
            <a:extLst>
              <a:ext uri="{FF2B5EF4-FFF2-40B4-BE49-F238E27FC236}">
                <a16:creationId xmlns:a16="http://schemas.microsoft.com/office/drawing/2014/main" id="{FBB36B82-EF57-5544-BC4C-EC1410A58842}"/>
              </a:ext>
            </a:extLst>
          </p:cNvPr>
          <p:cNvSpPr txBox="1"/>
          <p:nvPr/>
        </p:nvSpPr>
        <p:spPr>
          <a:xfrm>
            <a:off x="2427135" y="3578943"/>
            <a:ext cx="268427" cy="369332"/>
          </a:xfrm>
          <a:prstGeom prst="rect">
            <a:avLst/>
          </a:prstGeom>
          <a:noFill/>
        </p:spPr>
        <p:txBody>
          <a:bodyPr wrap="square" rtlCol="0">
            <a:spAutoFit/>
          </a:bodyPr>
          <a:lstStyle/>
          <a:p>
            <a:r>
              <a:rPr lang="en-JP"/>
              <a:t>2</a:t>
            </a:r>
          </a:p>
        </p:txBody>
      </p:sp>
      <p:sp>
        <p:nvSpPr>
          <p:cNvPr id="39" name="TextBox 38">
            <a:extLst>
              <a:ext uri="{FF2B5EF4-FFF2-40B4-BE49-F238E27FC236}">
                <a16:creationId xmlns:a16="http://schemas.microsoft.com/office/drawing/2014/main" id="{FADD3BD3-D016-864E-8FA3-012E8A6DEBCE}"/>
              </a:ext>
            </a:extLst>
          </p:cNvPr>
          <p:cNvSpPr txBox="1"/>
          <p:nvPr/>
        </p:nvSpPr>
        <p:spPr>
          <a:xfrm>
            <a:off x="3033523" y="3304825"/>
            <a:ext cx="303020" cy="369332"/>
          </a:xfrm>
          <a:prstGeom prst="rect">
            <a:avLst/>
          </a:prstGeom>
          <a:noFill/>
        </p:spPr>
        <p:txBody>
          <a:bodyPr wrap="square" rtlCol="0">
            <a:spAutoFit/>
          </a:bodyPr>
          <a:lstStyle/>
          <a:p>
            <a:r>
              <a:rPr lang="en-JP"/>
              <a:t>3</a:t>
            </a:r>
          </a:p>
        </p:txBody>
      </p:sp>
      <p:sp>
        <p:nvSpPr>
          <p:cNvPr id="50" name="Rectangle 49">
            <a:extLst>
              <a:ext uri="{FF2B5EF4-FFF2-40B4-BE49-F238E27FC236}">
                <a16:creationId xmlns:a16="http://schemas.microsoft.com/office/drawing/2014/main" id="{7C79936F-DBA5-6241-82A4-663C75392993}"/>
              </a:ext>
            </a:extLst>
          </p:cNvPr>
          <p:cNvSpPr/>
          <p:nvPr/>
        </p:nvSpPr>
        <p:spPr>
          <a:xfrm>
            <a:off x="5616897" y="3712249"/>
            <a:ext cx="1437122" cy="196501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2" name="Rectangle 51">
            <a:extLst>
              <a:ext uri="{FF2B5EF4-FFF2-40B4-BE49-F238E27FC236}">
                <a16:creationId xmlns:a16="http://schemas.microsoft.com/office/drawing/2014/main" id="{286F0936-494D-2A43-9686-4EB9B70F725B}"/>
              </a:ext>
            </a:extLst>
          </p:cNvPr>
          <p:cNvSpPr/>
          <p:nvPr/>
        </p:nvSpPr>
        <p:spPr>
          <a:xfrm>
            <a:off x="6210161" y="4560814"/>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AD2A3D1A-9B37-F845-B581-F3672183BAAF}"/>
              </a:ext>
            </a:extLst>
          </p:cNvPr>
          <p:cNvSpPr/>
          <p:nvPr/>
        </p:nvSpPr>
        <p:spPr>
          <a:xfrm>
            <a:off x="6818057" y="4188453"/>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4" name="L-Shape 53">
            <a:extLst>
              <a:ext uri="{FF2B5EF4-FFF2-40B4-BE49-F238E27FC236}">
                <a16:creationId xmlns:a16="http://schemas.microsoft.com/office/drawing/2014/main" id="{445A78BC-A162-4D40-850B-C41E7DA5A4EA}"/>
              </a:ext>
            </a:extLst>
          </p:cNvPr>
          <p:cNvSpPr/>
          <p:nvPr/>
        </p:nvSpPr>
        <p:spPr>
          <a:xfrm rot="10800000">
            <a:off x="5843006" y="4164096"/>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D867E819-1D4A-8041-B57A-0E358689BDE9}"/>
              </a:ext>
            </a:extLst>
          </p:cNvPr>
          <p:cNvSpPr/>
          <p:nvPr/>
        </p:nvSpPr>
        <p:spPr>
          <a:xfrm>
            <a:off x="7724441" y="3712249"/>
            <a:ext cx="1437122" cy="19849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7" name="Rectangle 56">
            <a:extLst>
              <a:ext uri="{FF2B5EF4-FFF2-40B4-BE49-F238E27FC236}">
                <a16:creationId xmlns:a16="http://schemas.microsoft.com/office/drawing/2014/main" id="{1C11BB7E-EEF3-CE4A-AF39-C5EC5BB43BD7}"/>
              </a:ext>
            </a:extLst>
          </p:cNvPr>
          <p:cNvSpPr/>
          <p:nvPr/>
        </p:nvSpPr>
        <p:spPr>
          <a:xfrm>
            <a:off x="8899487" y="4090879"/>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8" name="Rectangle 57">
            <a:extLst>
              <a:ext uri="{FF2B5EF4-FFF2-40B4-BE49-F238E27FC236}">
                <a16:creationId xmlns:a16="http://schemas.microsoft.com/office/drawing/2014/main" id="{E8BA3298-0888-6845-AEB9-366B03AE813D}"/>
              </a:ext>
            </a:extLst>
          </p:cNvPr>
          <p:cNvSpPr/>
          <p:nvPr/>
        </p:nvSpPr>
        <p:spPr>
          <a:xfrm>
            <a:off x="8754905" y="4589899"/>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L-Shape 58">
            <a:extLst>
              <a:ext uri="{FF2B5EF4-FFF2-40B4-BE49-F238E27FC236}">
                <a16:creationId xmlns:a16="http://schemas.microsoft.com/office/drawing/2014/main" id="{396E0F71-58B2-0748-8153-3335BA8E5563}"/>
              </a:ext>
            </a:extLst>
          </p:cNvPr>
          <p:cNvSpPr/>
          <p:nvPr/>
        </p:nvSpPr>
        <p:spPr>
          <a:xfrm rot="10800000">
            <a:off x="8326967" y="4186886"/>
            <a:ext cx="834595" cy="980286"/>
          </a:xfrm>
          <a:prstGeom prst="corner">
            <a:avLst>
              <a:gd name="adj1" fmla="val 56764"/>
              <a:gd name="adj2" fmla="val 62158"/>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Rectangle 59">
            <a:extLst>
              <a:ext uri="{FF2B5EF4-FFF2-40B4-BE49-F238E27FC236}">
                <a16:creationId xmlns:a16="http://schemas.microsoft.com/office/drawing/2014/main" id="{D308D34C-3CE0-D240-88B0-FD29E996AB8B}"/>
              </a:ext>
            </a:extLst>
          </p:cNvPr>
          <p:cNvSpPr/>
          <p:nvPr/>
        </p:nvSpPr>
        <p:spPr>
          <a:xfrm>
            <a:off x="9881812" y="4921531"/>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6A3C7367-43BB-514C-97FF-8560E4DB3285}"/>
              </a:ext>
            </a:extLst>
          </p:cNvPr>
          <p:cNvSpPr/>
          <p:nvPr/>
        </p:nvSpPr>
        <p:spPr>
          <a:xfrm>
            <a:off x="9881813" y="4313565"/>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2" name="Rectangle 61">
            <a:extLst>
              <a:ext uri="{FF2B5EF4-FFF2-40B4-BE49-F238E27FC236}">
                <a16:creationId xmlns:a16="http://schemas.microsoft.com/office/drawing/2014/main" id="{E8DA52EB-67D5-944E-AAD2-71D9305D4796}"/>
              </a:ext>
            </a:extLst>
          </p:cNvPr>
          <p:cNvSpPr/>
          <p:nvPr/>
        </p:nvSpPr>
        <p:spPr>
          <a:xfrm>
            <a:off x="9881813" y="3742670"/>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3" name="TextBox 62">
            <a:extLst>
              <a:ext uri="{FF2B5EF4-FFF2-40B4-BE49-F238E27FC236}">
                <a16:creationId xmlns:a16="http://schemas.microsoft.com/office/drawing/2014/main" id="{26EEB9D3-366F-8247-98B4-A71B2D75DF0F}"/>
              </a:ext>
            </a:extLst>
          </p:cNvPr>
          <p:cNvSpPr txBox="1"/>
          <p:nvPr/>
        </p:nvSpPr>
        <p:spPr>
          <a:xfrm>
            <a:off x="10304395" y="3712250"/>
            <a:ext cx="1415772" cy="338554"/>
          </a:xfrm>
          <a:prstGeom prst="rect">
            <a:avLst/>
          </a:prstGeom>
          <a:noFill/>
        </p:spPr>
        <p:txBody>
          <a:bodyPr wrap="square" rtlCol="0">
            <a:spAutoFit/>
          </a:bodyPr>
          <a:lstStyle/>
          <a:p>
            <a:r>
              <a:rPr lang="en-JP" sz="1600"/>
              <a:t>既配置の車</a:t>
            </a:r>
          </a:p>
        </p:txBody>
      </p:sp>
      <p:sp>
        <p:nvSpPr>
          <p:cNvPr id="64" name="TextBox 63">
            <a:extLst>
              <a:ext uri="{FF2B5EF4-FFF2-40B4-BE49-F238E27FC236}">
                <a16:creationId xmlns:a16="http://schemas.microsoft.com/office/drawing/2014/main" id="{06DDD5CF-7A55-904B-82DF-CC0CCB57B642}"/>
              </a:ext>
            </a:extLst>
          </p:cNvPr>
          <p:cNvSpPr txBox="1"/>
          <p:nvPr/>
        </p:nvSpPr>
        <p:spPr>
          <a:xfrm>
            <a:off x="10304395" y="4288288"/>
            <a:ext cx="1210588" cy="338554"/>
          </a:xfrm>
          <a:prstGeom prst="rect">
            <a:avLst/>
          </a:prstGeom>
          <a:noFill/>
        </p:spPr>
        <p:txBody>
          <a:bodyPr wrap="square" rtlCol="0">
            <a:spAutoFit/>
          </a:bodyPr>
          <a:lstStyle/>
          <a:p>
            <a:r>
              <a:rPr lang="en-JP" sz="1600"/>
              <a:t>配置する車</a:t>
            </a:r>
          </a:p>
        </p:txBody>
      </p:sp>
      <p:sp>
        <p:nvSpPr>
          <p:cNvPr id="65" name="TextBox 64">
            <a:extLst>
              <a:ext uri="{FF2B5EF4-FFF2-40B4-BE49-F238E27FC236}">
                <a16:creationId xmlns:a16="http://schemas.microsoft.com/office/drawing/2014/main" id="{F9046940-003F-A448-AEB8-75DB81807216}"/>
              </a:ext>
            </a:extLst>
          </p:cNvPr>
          <p:cNvSpPr txBox="1"/>
          <p:nvPr/>
        </p:nvSpPr>
        <p:spPr>
          <a:xfrm>
            <a:off x="10304395" y="4913297"/>
            <a:ext cx="1107531" cy="338554"/>
          </a:xfrm>
          <a:prstGeom prst="rect">
            <a:avLst/>
          </a:prstGeom>
          <a:noFill/>
        </p:spPr>
        <p:txBody>
          <a:bodyPr wrap="square" rtlCol="0">
            <a:spAutoFit/>
          </a:bodyPr>
          <a:lstStyle/>
          <a:p>
            <a:r>
              <a:rPr lang="en-JP" sz="1600"/>
              <a:t>障害物</a:t>
            </a:r>
          </a:p>
        </p:txBody>
      </p:sp>
      <p:sp>
        <p:nvSpPr>
          <p:cNvPr id="66" name="TextBox 65">
            <a:extLst>
              <a:ext uri="{FF2B5EF4-FFF2-40B4-BE49-F238E27FC236}">
                <a16:creationId xmlns:a16="http://schemas.microsoft.com/office/drawing/2014/main" id="{DD864CD1-1A09-3F47-B767-E7323B50DD89}"/>
              </a:ext>
            </a:extLst>
          </p:cNvPr>
          <p:cNvSpPr txBox="1"/>
          <p:nvPr/>
        </p:nvSpPr>
        <p:spPr>
          <a:xfrm>
            <a:off x="5637739" y="5850604"/>
            <a:ext cx="1569660" cy="369332"/>
          </a:xfrm>
          <a:prstGeom prst="rect">
            <a:avLst/>
          </a:prstGeom>
          <a:noFill/>
        </p:spPr>
        <p:txBody>
          <a:bodyPr wrap="none" rtlCol="0">
            <a:spAutoFit/>
          </a:bodyPr>
          <a:lstStyle/>
          <a:p>
            <a:r>
              <a:rPr lang="en-JP"/>
              <a:t>配置可能な例</a:t>
            </a:r>
          </a:p>
        </p:txBody>
      </p:sp>
      <p:sp>
        <p:nvSpPr>
          <p:cNvPr id="67" name="TextBox 66">
            <a:extLst>
              <a:ext uri="{FF2B5EF4-FFF2-40B4-BE49-F238E27FC236}">
                <a16:creationId xmlns:a16="http://schemas.microsoft.com/office/drawing/2014/main" id="{A0BE2E2C-4013-C244-82A7-AD7003F45188}"/>
              </a:ext>
            </a:extLst>
          </p:cNvPr>
          <p:cNvSpPr txBox="1"/>
          <p:nvPr/>
        </p:nvSpPr>
        <p:spPr>
          <a:xfrm>
            <a:off x="7724441" y="5850604"/>
            <a:ext cx="1800493" cy="369332"/>
          </a:xfrm>
          <a:prstGeom prst="rect">
            <a:avLst/>
          </a:prstGeom>
          <a:noFill/>
        </p:spPr>
        <p:txBody>
          <a:bodyPr wrap="none" rtlCol="0">
            <a:spAutoFit/>
          </a:bodyPr>
          <a:lstStyle/>
          <a:p>
            <a:r>
              <a:rPr lang="en-JP"/>
              <a:t>配置不可能な例</a:t>
            </a:r>
          </a:p>
        </p:txBody>
      </p:sp>
      <p:sp>
        <p:nvSpPr>
          <p:cNvPr id="68" name="Oval 67">
            <a:extLst>
              <a:ext uri="{FF2B5EF4-FFF2-40B4-BE49-F238E27FC236}">
                <a16:creationId xmlns:a16="http://schemas.microsoft.com/office/drawing/2014/main" id="{92A3FBE5-1870-4C48-8656-C673478DB961}"/>
              </a:ext>
            </a:extLst>
          </p:cNvPr>
          <p:cNvSpPr>
            <a:spLocks noChangeAspect="1"/>
          </p:cNvSpPr>
          <p:nvPr/>
        </p:nvSpPr>
        <p:spPr>
          <a:xfrm>
            <a:off x="5357665" y="5908158"/>
            <a:ext cx="252000" cy="25200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Multiply 68">
            <a:extLst>
              <a:ext uri="{FF2B5EF4-FFF2-40B4-BE49-F238E27FC236}">
                <a16:creationId xmlns:a16="http://schemas.microsoft.com/office/drawing/2014/main" id="{B535B591-0D16-974E-938A-CB2FE254AE3B}"/>
              </a:ext>
            </a:extLst>
          </p:cNvPr>
          <p:cNvSpPr>
            <a:spLocks noChangeAspect="1"/>
          </p:cNvSpPr>
          <p:nvPr/>
        </p:nvSpPr>
        <p:spPr>
          <a:xfrm>
            <a:off x="7410000" y="5854158"/>
            <a:ext cx="360000" cy="360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TextBox 70">
            <a:extLst>
              <a:ext uri="{FF2B5EF4-FFF2-40B4-BE49-F238E27FC236}">
                <a16:creationId xmlns:a16="http://schemas.microsoft.com/office/drawing/2014/main" id="{4D6A203A-5EFA-2A45-86FC-C26D20683336}"/>
              </a:ext>
            </a:extLst>
          </p:cNvPr>
          <p:cNvSpPr txBox="1"/>
          <p:nvPr/>
        </p:nvSpPr>
        <p:spPr>
          <a:xfrm>
            <a:off x="2507213" y="2847763"/>
            <a:ext cx="415498" cy="369332"/>
          </a:xfrm>
          <a:prstGeom prst="rect">
            <a:avLst/>
          </a:prstGeom>
          <a:noFill/>
        </p:spPr>
        <p:txBody>
          <a:bodyPr wrap="none" rtlCol="0">
            <a:spAutoFit/>
          </a:bodyPr>
          <a:lstStyle/>
          <a:p>
            <a:r>
              <a:rPr lang="en-JP"/>
              <a:t>車</a:t>
            </a:r>
          </a:p>
        </p:txBody>
      </p:sp>
    </p:spTree>
    <p:extLst>
      <p:ext uri="{BB962C8B-B14F-4D97-AF65-F5344CB8AC3E}">
        <p14:creationId xmlns:p14="http://schemas.microsoft.com/office/powerpoint/2010/main" val="151451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3B1D9E-EB58-7042-80C6-650833780A5A}"/>
              </a:ext>
            </a:extLst>
          </p:cNvPr>
          <p:cNvSpPr/>
          <p:nvPr/>
        </p:nvSpPr>
        <p:spPr>
          <a:xfrm>
            <a:off x="7057018" y="4902145"/>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50" name="Rectangle 49">
            <a:extLst>
              <a:ext uri="{FF2B5EF4-FFF2-40B4-BE49-F238E27FC236}">
                <a16:creationId xmlns:a16="http://schemas.microsoft.com/office/drawing/2014/main" id="{7CE57D51-CF57-BF44-AA6C-203D46FE9C4B}"/>
              </a:ext>
            </a:extLst>
          </p:cNvPr>
          <p:cNvSpPr/>
          <p:nvPr/>
        </p:nvSpPr>
        <p:spPr>
          <a:xfrm>
            <a:off x="2262355" y="5193499"/>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6" name="Content Placeholder 5">
            <a:extLst>
              <a:ext uri="{FF2B5EF4-FFF2-40B4-BE49-F238E27FC236}">
                <a16:creationId xmlns:a16="http://schemas.microsoft.com/office/drawing/2014/main" id="{5DF211FF-C883-CE48-B2FA-E3AEB07915DF}"/>
              </a:ext>
            </a:extLst>
          </p:cNvPr>
          <p:cNvSpPr>
            <a:spLocks noGrp="1"/>
          </p:cNvSpPr>
          <p:nvPr>
            <p:ph sz="half" idx="1"/>
          </p:nvPr>
        </p:nvSpPr>
        <p:spPr>
          <a:xfrm>
            <a:off x="838200" y="1266868"/>
            <a:ext cx="4876800" cy="2038092"/>
          </a:xfrm>
          <a:solidFill>
            <a:schemeClr val="accent5">
              <a:lumMod val="20000"/>
              <a:lumOff val="80000"/>
            </a:schemeClr>
          </a:solidFill>
          <a:ln>
            <a:noFill/>
          </a:ln>
        </p:spPr>
        <p:txBody>
          <a:bodyPr>
            <a:normAutofit/>
          </a:bodyPr>
          <a:lstStyle/>
          <a:p>
            <a:pPr marL="0" indent="0">
              <a:lnSpc>
                <a:spcPct val="120000"/>
              </a:lnSpc>
              <a:buNone/>
            </a:pPr>
            <a:r>
              <a:rPr lang="en-JP" sz="2400" b="1"/>
              <a:t>1．bottom-left法 (BL法)</a:t>
            </a:r>
          </a:p>
          <a:p>
            <a:pPr marL="0" indent="0">
              <a:lnSpc>
                <a:spcPct val="120000"/>
              </a:lnSpc>
              <a:buNone/>
            </a:pPr>
            <a:r>
              <a:rPr lang="en-JP" sz="2200"/>
              <a:t>配置可能な座標の中で, 出来るだけ下, 同じ高さならできるだけ左から順に詰め込むアルゴリズム．</a:t>
            </a:r>
          </a:p>
        </p:txBody>
      </p:sp>
      <p:sp>
        <p:nvSpPr>
          <p:cNvPr id="7" name="Content Placeholder 6">
            <a:extLst>
              <a:ext uri="{FF2B5EF4-FFF2-40B4-BE49-F238E27FC236}">
                <a16:creationId xmlns:a16="http://schemas.microsoft.com/office/drawing/2014/main" id="{27E209BE-09E7-EC47-B351-6AAD3B4F897B}"/>
              </a:ext>
            </a:extLst>
          </p:cNvPr>
          <p:cNvSpPr>
            <a:spLocks noGrp="1"/>
          </p:cNvSpPr>
          <p:nvPr>
            <p:ph sz="half" idx="2"/>
          </p:nvPr>
        </p:nvSpPr>
        <p:spPr>
          <a:xfrm>
            <a:off x="6313192" y="1266867"/>
            <a:ext cx="5293454" cy="2285999"/>
          </a:xfrm>
          <a:solidFill>
            <a:schemeClr val="accent5">
              <a:lumMod val="20000"/>
              <a:lumOff val="80000"/>
            </a:schemeClr>
          </a:solidFill>
          <a:ln>
            <a:noFill/>
          </a:ln>
        </p:spPr>
        <p:txBody>
          <a:bodyPr>
            <a:noAutofit/>
          </a:bodyPr>
          <a:lstStyle/>
          <a:p>
            <a:pPr marL="0" indent="0">
              <a:lnSpc>
                <a:spcPct val="110000"/>
              </a:lnSpc>
              <a:buNone/>
            </a:pPr>
            <a:r>
              <a:rPr lang="en-JP" sz="2400" b="1"/>
              <a:t>2．next-fit法 (NF法)</a:t>
            </a:r>
          </a:p>
          <a:p>
            <a:pPr marL="0" indent="0">
              <a:lnSpc>
                <a:spcPct val="110000"/>
              </a:lnSpc>
              <a:buNone/>
            </a:pPr>
            <a:r>
              <a:rPr lang="en-JP" sz="2200"/>
              <a:t>母材内でレベルと呼ばれる領域を作り, レベル内の左から詰め込むアルゴリズム.</a:t>
            </a:r>
          </a:p>
          <a:p>
            <a:pPr marL="0" indent="0">
              <a:lnSpc>
                <a:spcPct val="110000"/>
              </a:lnSpc>
              <a:buNone/>
            </a:pPr>
            <a:r>
              <a:rPr lang="en-JP" sz="2200"/>
              <a:t>配置不可能な場合, 場合新しいレベルを作成する.</a:t>
            </a:r>
          </a:p>
        </p:txBody>
      </p:sp>
      <p:sp>
        <p:nvSpPr>
          <p:cNvPr id="4" name="Slide Number Placeholder 3">
            <a:extLst>
              <a:ext uri="{FF2B5EF4-FFF2-40B4-BE49-F238E27FC236}">
                <a16:creationId xmlns:a16="http://schemas.microsoft.com/office/drawing/2014/main" id="{CBB69A4E-416E-B140-9C0D-5C8D1C175B67}"/>
              </a:ext>
            </a:extLst>
          </p:cNvPr>
          <p:cNvSpPr>
            <a:spLocks noGrp="1"/>
          </p:cNvSpPr>
          <p:nvPr>
            <p:ph type="sldNum" sz="quarter" idx="12"/>
          </p:nvPr>
        </p:nvSpPr>
        <p:spPr/>
        <p:txBody>
          <a:bodyPr/>
          <a:lstStyle/>
          <a:p>
            <a:fld id="{CCF3E294-EB10-834B-8B5B-5C78A6A1F52A}" type="slidenum">
              <a:rPr lang="en-JP"/>
              <a:t>16</a:t>
            </a:fld>
            <a:endParaRPr lang="en-JP"/>
          </a:p>
        </p:txBody>
      </p:sp>
      <p:sp>
        <p:nvSpPr>
          <p:cNvPr id="8" name="TextBox 7">
            <a:extLst>
              <a:ext uri="{FF2B5EF4-FFF2-40B4-BE49-F238E27FC236}">
                <a16:creationId xmlns:a16="http://schemas.microsoft.com/office/drawing/2014/main" id="{DE18A3EA-C32A-C649-9EDE-D70E6D3022DD}"/>
              </a:ext>
            </a:extLst>
          </p:cNvPr>
          <p:cNvSpPr txBox="1"/>
          <p:nvPr/>
        </p:nvSpPr>
        <p:spPr>
          <a:xfrm>
            <a:off x="838200" y="419427"/>
            <a:ext cx="6647974" cy="523220"/>
          </a:xfrm>
          <a:prstGeom prst="rect">
            <a:avLst/>
          </a:prstGeom>
          <a:noFill/>
        </p:spPr>
        <p:txBody>
          <a:bodyPr wrap="none" rIns="90000" rtlCol="0">
            <a:spAutoFit/>
          </a:bodyPr>
          <a:lstStyle/>
          <a:p>
            <a:r>
              <a:rPr lang="en-JP" sz="2800"/>
              <a:t>配置場所の探し方に関するアルゴリズム</a:t>
            </a:r>
          </a:p>
        </p:txBody>
      </p:sp>
      <p:sp>
        <p:nvSpPr>
          <p:cNvPr id="9" name="Rectangle 8">
            <a:extLst>
              <a:ext uri="{FF2B5EF4-FFF2-40B4-BE49-F238E27FC236}">
                <a16:creationId xmlns:a16="http://schemas.microsoft.com/office/drawing/2014/main" id="{D66E5FB3-B1CF-FD4A-86BF-D62F7358AFB1}"/>
              </a:ext>
            </a:extLst>
          </p:cNvPr>
          <p:cNvSpPr/>
          <p:nvPr/>
        </p:nvSpPr>
        <p:spPr>
          <a:xfrm>
            <a:off x="1034460" y="410521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B3B4C3FB-CF3C-0349-A8C6-D1BA285A04A3}"/>
              </a:ext>
            </a:extLst>
          </p:cNvPr>
          <p:cNvSpPr/>
          <p:nvPr/>
        </p:nvSpPr>
        <p:spPr>
          <a:xfrm>
            <a:off x="1034459" y="4815509"/>
            <a:ext cx="596914"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1" name="Rectangle 10">
            <a:extLst>
              <a:ext uri="{FF2B5EF4-FFF2-40B4-BE49-F238E27FC236}">
                <a16:creationId xmlns:a16="http://schemas.microsoft.com/office/drawing/2014/main" id="{FB9367CB-4E6D-114C-8271-114A8584A221}"/>
              </a:ext>
            </a:extLst>
          </p:cNvPr>
          <p:cNvSpPr/>
          <p:nvPr/>
        </p:nvSpPr>
        <p:spPr>
          <a:xfrm>
            <a:off x="1034461" y="554322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4" name="Rectangle 13">
            <a:extLst>
              <a:ext uri="{FF2B5EF4-FFF2-40B4-BE49-F238E27FC236}">
                <a16:creationId xmlns:a16="http://schemas.microsoft.com/office/drawing/2014/main" id="{1E3ACB5A-F84B-3C4C-855C-338B2DA7812B}"/>
              </a:ext>
            </a:extLst>
          </p:cNvPr>
          <p:cNvSpPr/>
          <p:nvPr/>
        </p:nvSpPr>
        <p:spPr>
          <a:xfrm>
            <a:off x="2246371" y="5815016"/>
            <a:ext cx="1211910" cy="524609"/>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15" name="Rectangle 14">
            <a:extLst>
              <a:ext uri="{FF2B5EF4-FFF2-40B4-BE49-F238E27FC236}">
                <a16:creationId xmlns:a16="http://schemas.microsoft.com/office/drawing/2014/main" id="{BEC58D21-11D1-2E4C-A4BB-6E05A2526FEA}"/>
              </a:ext>
            </a:extLst>
          </p:cNvPr>
          <p:cNvSpPr/>
          <p:nvPr/>
        </p:nvSpPr>
        <p:spPr>
          <a:xfrm>
            <a:off x="4342949" y="3884183"/>
            <a:ext cx="893572" cy="6040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16" name="Rectangle 15">
            <a:extLst>
              <a:ext uri="{FF2B5EF4-FFF2-40B4-BE49-F238E27FC236}">
                <a16:creationId xmlns:a16="http://schemas.microsoft.com/office/drawing/2014/main" id="{52EB3FAD-15BE-4247-B63A-528F49FD8DD2}"/>
              </a:ext>
            </a:extLst>
          </p:cNvPr>
          <p:cNvSpPr/>
          <p:nvPr/>
        </p:nvSpPr>
        <p:spPr>
          <a:xfrm>
            <a:off x="6417881" y="408895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5F9D750B-8B51-C24A-A54F-C5EF139013DF}"/>
              </a:ext>
            </a:extLst>
          </p:cNvPr>
          <p:cNvSpPr/>
          <p:nvPr/>
        </p:nvSpPr>
        <p:spPr>
          <a:xfrm>
            <a:off x="6417880" y="4799249"/>
            <a:ext cx="602673"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8" name="Rectangle 17">
            <a:extLst>
              <a:ext uri="{FF2B5EF4-FFF2-40B4-BE49-F238E27FC236}">
                <a16:creationId xmlns:a16="http://schemas.microsoft.com/office/drawing/2014/main" id="{19735CE0-727F-4147-9574-891DC007AE50}"/>
              </a:ext>
            </a:extLst>
          </p:cNvPr>
          <p:cNvSpPr/>
          <p:nvPr/>
        </p:nvSpPr>
        <p:spPr>
          <a:xfrm>
            <a:off x="6417882" y="552696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9" name="Rectangle 18">
            <a:extLst>
              <a:ext uri="{FF2B5EF4-FFF2-40B4-BE49-F238E27FC236}">
                <a16:creationId xmlns:a16="http://schemas.microsoft.com/office/drawing/2014/main" id="{7269DFB7-4096-8E4A-B58C-390A8AAB8DDD}"/>
              </a:ext>
            </a:extLst>
          </p:cNvPr>
          <p:cNvSpPr/>
          <p:nvPr/>
        </p:nvSpPr>
        <p:spPr>
          <a:xfrm>
            <a:off x="7629791" y="5788366"/>
            <a:ext cx="1211909" cy="524608"/>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20" name="Rectangle 19">
            <a:extLst>
              <a:ext uri="{FF2B5EF4-FFF2-40B4-BE49-F238E27FC236}">
                <a16:creationId xmlns:a16="http://schemas.microsoft.com/office/drawing/2014/main" id="{ECB808C8-FAED-FD4A-9B29-2FA66B369D85}"/>
              </a:ext>
            </a:extLst>
          </p:cNvPr>
          <p:cNvSpPr/>
          <p:nvPr/>
        </p:nvSpPr>
        <p:spPr>
          <a:xfrm>
            <a:off x="9662713" y="3884184"/>
            <a:ext cx="893572" cy="6040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21" name="Oval 20">
            <a:extLst>
              <a:ext uri="{FF2B5EF4-FFF2-40B4-BE49-F238E27FC236}">
                <a16:creationId xmlns:a16="http://schemas.microsoft.com/office/drawing/2014/main" id="{2CBF3B90-B333-DE4F-BBE0-8EE30BFF74DE}"/>
              </a:ext>
            </a:extLst>
          </p:cNvPr>
          <p:cNvSpPr>
            <a:spLocks noChangeAspect="1"/>
          </p:cNvSpPr>
          <p:nvPr/>
        </p:nvSpPr>
        <p:spPr>
          <a:xfrm>
            <a:off x="3375277" y="628025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Oval 21">
            <a:extLst>
              <a:ext uri="{FF2B5EF4-FFF2-40B4-BE49-F238E27FC236}">
                <a16:creationId xmlns:a16="http://schemas.microsoft.com/office/drawing/2014/main" id="{42F61210-9D25-624B-9A8F-AC1D1E9A1E73}"/>
              </a:ext>
            </a:extLst>
          </p:cNvPr>
          <p:cNvSpPr>
            <a:spLocks noChangeAspect="1"/>
          </p:cNvSpPr>
          <p:nvPr/>
        </p:nvSpPr>
        <p:spPr>
          <a:xfrm>
            <a:off x="2156371" y="56898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Oval 22">
            <a:extLst>
              <a:ext uri="{FF2B5EF4-FFF2-40B4-BE49-F238E27FC236}">
                <a16:creationId xmlns:a16="http://schemas.microsoft.com/office/drawing/2014/main" id="{D5BA1CBC-B202-BC4E-A4B6-71D7662A8A95}"/>
              </a:ext>
            </a:extLst>
          </p:cNvPr>
          <p:cNvSpPr>
            <a:spLocks noChangeAspect="1"/>
          </p:cNvSpPr>
          <p:nvPr/>
        </p:nvSpPr>
        <p:spPr>
          <a:xfrm>
            <a:off x="1541373" y="545322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C4E3D596-025C-1647-A00B-036EC08E81C7}"/>
              </a:ext>
            </a:extLst>
          </p:cNvPr>
          <p:cNvSpPr>
            <a:spLocks noChangeAspect="1"/>
          </p:cNvSpPr>
          <p:nvPr/>
        </p:nvSpPr>
        <p:spPr>
          <a:xfrm>
            <a:off x="964982" y="4709249"/>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8" name="Straight Connector 27">
            <a:extLst>
              <a:ext uri="{FF2B5EF4-FFF2-40B4-BE49-F238E27FC236}">
                <a16:creationId xmlns:a16="http://schemas.microsoft.com/office/drawing/2014/main" id="{E896B60B-18DF-C148-ADE5-59A807A2E001}"/>
              </a:ext>
            </a:extLst>
          </p:cNvPr>
          <p:cNvCxnSpPr/>
          <p:nvPr/>
        </p:nvCxnSpPr>
        <p:spPr>
          <a:xfrm>
            <a:off x="6417880" y="5526962"/>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CE908-7915-CE42-A9F0-80DE71428F51}"/>
              </a:ext>
            </a:extLst>
          </p:cNvPr>
          <p:cNvCxnSpPr/>
          <p:nvPr/>
        </p:nvCxnSpPr>
        <p:spPr>
          <a:xfrm>
            <a:off x="6417880" y="4787508"/>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AC5275-DEEA-5641-84C2-6F91764E35B5}"/>
              </a:ext>
            </a:extLst>
          </p:cNvPr>
          <p:cNvSpPr>
            <a:spLocks noChangeAspect="1"/>
          </p:cNvSpPr>
          <p:nvPr/>
        </p:nvSpPr>
        <p:spPr>
          <a:xfrm>
            <a:off x="6930553" y="54236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7" name="Straight Arrow Connector 36">
            <a:extLst>
              <a:ext uri="{FF2B5EF4-FFF2-40B4-BE49-F238E27FC236}">
                <a16:creationId xmlns:a16="http://schemas.microsoft.com/office/drawing/2014/main" id="{A6DF17DE-44A1-B741-BBAF-5CF4D56D8312}"/>
              </a:ext>
            </a:extLst>
          </p:cNvPr>
          <p:cNvCxnSpPr>
            <a:cxnSpLocks/>
          </p:cNvCxnSpPr>
          <p:nvPr/>
        </p:nvCxnSpPr>
        <p:spPr>
          <a:xfrm flipH="1">
            <a:off x="8235745" y="4585179"/>
            <a:ext cx="1307242" cy="5387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5376E8-5C6D-A840-B724-6A5DCA927240}"/>
              </a:ext>
            </a:extLst>
          </p:cNvPr>
          <p:cNvCxnSpPr>
            <a:cxnSpLocks/>
          </p:cNvCxnSpPr>
          <p:nvPr/>
        </p:nvCxnSpPr>
        <p:spPr>
          <a:xfrm flipH="1">
            <a:off x="3386991" y="4585179"/>
            <a:ext cx="793611" cy="503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9A3AE7E-38E7-594D-8D62-968A4795BB1F}"/>
              </a:ext>
            </a:extLst>
          </p:cNvPr>
          <p:cNvSpPr txBox="1"/>
          <p:nvPr/>
        </p:nvSpPr>
        <p:spPr>
          <a:xfrm>
            <a:off x="9828142" y="4981133"/>
            <a:ext cx="994183" cy="369332"/>
          </a:xfrm>
          <a:prstGeom prst="rect">
            <a:avLst/>
          </a:prstGeom>
          <a:noFill/>
        </p:spPr>
        <p:txBody>
          <a:bodyPr wrap="none" rtlCol="0">
            <a:spAutoFit/>
          </a:bodyPr>
          <a:lstStyle/>
          <a:p>
            <a:r>
              <a:rPr lang="en-JP"/>
              <a:t>レベル2</a:t>
            </a:r>
          </a:p>
        </p:txBody>
      </p:sp>
      <p:sp>
        <p:nvSpPr>
          <p:cNvPr id="61" name="TextBox 60">
            <a:extLst>
              <a:ext uri="{FF2B5EF4-FFF2-40B4-BE49-F238E27FC236}">
                <a16:creationId xmlns:a16="http://schemas.microsoft.com/office/drawing/2014/main" id="{DE5A2BA6-5F90-A144-8B22-E299E5210141}"/>
              </a:ext>
            </a:extLst>
          </p:cNvPr>
          <p:cNvSpPr txBox="1"/>
          <p:nvPr/>
        </p:nvSpPr>
        <p:spPr>
          <a:xfrm>
            <a:off x="9828142" y="5740269"/>
            <a:ext cx="994183" cy="369332"/>
          </a:xfrm>
          <a:prstGeom prst="rect">
            <a:avLst/>
          </a:prstGeom>
          <a:noFill/>
        </p:spPr>
        <p:txBody>
          <a:bodyPr wrap="none" rtlCol="0">
            <a:spAutoFit/>
          </a:bodyPr>
          <a:lstStyle/>
          <a:p>
            <a:r>
              <a:rPr lang="en-JP"/>
              <a:t>レベル1</a:t>
            </a:r>
          </a:p>
        </p:txBody>
      </p:sp>
      <p:sp>
        <p:nvSpPr>
          <p:cNvPr id="62" name="TextBox 61">
            <a:extLst>
              <a:ext uri="{FF2B5EF4-FFF2-40B4-BE49-F238E27FC236}">
                <a16:creationId xmlns:a16="http://schemas.microsoft.com/office/drawing/2014/main" id="{7C3CA986-CA24-6245-A53A-BA7087602372}"/>
              </a:ext>
            </a:extLst>
          </p:cNvPr>
          <p:cNvSpPr txBox="1"/>
          <p:nvPr/>
        </p:nvSpPr>
        <p:spPr>
          <a:xfrm>
            <a:off x="7255904" y="6346897"/>
            <a:ext cx="1184940" cy="369332"/>
          </a:xfrm>
          <a:prstGeom prst="rect">
            <a:avLst/>
          </a:prstGeom>
          <a:noFill/>
        </p:spPr>
        <p:txBody>
          <a:bodyPr wrap="none" rtlCol="0">
            <a:spAutoFit/>
          </a:bodyPr>
          <a:lstStyle/>
          <a:p>
            <a:r>
              <a:rPr lang="en-JP"/>
              <a:t>NF法の例 </a:t>
            </a:r>
          </a:p>
        </p:txBody>
      </p:sp>
      <p:sp>
        <p:nvSpPr>
          <p:cNvPr id="64" name="TextBox 63">
            <a:extLst>
              <a:ext uri="{FF2B5EF4-FFF2-40B4-BE49-F238E27FC236}">
                <a16:creationId xmlns:a16="http://schemas.microsoft.com/office/drawing/2014/main" id="{93146F22-8A07-F943-A753-256751F5B886}"/>
              </a:ext>
            </a:extLst>
          </p:cNvPr>
          <p:cNvSpPr txBox="1"/>
          <p:nvPr/>
        </p:nvSpPr>
        <p:spPr>
          <a:xfrm>
            <a:off x="1862745" y="6403206"/>
            <a:ext cx="1152880" cy="369332"/>
          </a:xfrm>
          <a:prstGeom prst="rect">
            <a:avLst/>
          </a:prstGeom>
          <a:noFill/>
        </p:spPr>
        <p:txBody>
          <a:bodyPr wrap="none" rtlCol="0">
            <a:spAutoFit/>
          </a:bodyPr>
          <a:lstStyle/>
          <a:p>
            <a:r>
              <a:rPr lang="en-JP"/>
              <a:t>BL法の例 </a:t>
            </a:r>
          </a:p>
        </p:txBody>
      </p:sp>
      <p:sp>
        <p:nvSpPr>
          <p:cNvPr id="67" name="Right Bracket 66">
            <a:extLst>
              <a:ext uri="{FF2B5EF4-FFF2-40B4-BE49-F238E27FC236}">
                <a16:creationId xmlns:a16="http://schemas.microsoft.com/office/drawing/2014/main" id="{4CBB27E5-150C-0C4A-89BA-043FB7172F36}"/>
              </a:ext>
            </a:extLst>
          </p:cNvPr>
          <p:cNvSpPr/>
          <p:nvPr/>
        </p:nvSpPr>
        <p:spPr>
          <a:xfrm>
            <a:off x="9635300" y="4878959"/>
            <a:ext cx="146668" cy="565045"/>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68" name="Right Bracket 67">
            <a:extLst>
              <a:ext uri="{FF2B5EF4-FFF2-40B4-BE49-F238E27FC236}">
                <a16:creationId xmlns:a16="http://schemas.microsoft.com/office/drawing/2014/main" id="{450FEEFE-5D2C-5146-813A-0D67D40B3734}"/>
              </a:ext>
            </a:extLst>
          </p:cNvPr>
          <p:cNvSpPr/>
          <p:nvPr/>
        </p:nvSpPr>
        <p:spPr>
          <a:xfrm>
            <a:off x="9660927" y="5689866"/>
            <a:ext cx="121041" cy="542317"/>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Tree>
    <p:extLst>
      <p:ext uri="{BB962C8B-B14F-4D97-AF65-F5344CB8AC3E}">
        <p14:creationId xmlns:p14="http://schemas.microsoft.com/office/powerpoint/2010/main" val="298001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2FE31F-4F3E-F44C-BF51-998B93B0B1E4}"/>
              </a:ext>
            </a:extLst>
          </p:cNvPr>
          <p:cNvSpPr/>
          <p:nvPr/>
        </p:nvSpPr>
        <p:spPr>
          <a:xfrm>
            <a:off x="9319542" y="5270332"/>
            <a:ext cx="2034258" cy="265058"/>
          </a:xfrm>
          <a:prstGeom prst="rect">
            <a:avLst/>
          </a:prstGeom>
          <a:pattFill prst="wdUpDiag">
            <a:fgClr>
              <a:schemeClr val="accent1">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17</a:t>
            </a:fld>
            <a:endParaRPr lang="en-JP"/>
          </a:p>
        </p:txBody>
      </p:sp>
      <mc:AlternateContent xmlns:mc="http://schemas.openxmlformats.org/markup-compatibility/2006" xmlns:a14="http://schemas.microsoft.com/office/drawing/2010/main">
        <mc:Choice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458490"/>
                <a:ext cx="7900545" cy="2771403"/>
              </a:xfrm>
              <a:prstGeom prst="rect">
                <a:avLst/>
              </a:prstGeom>
              <a:solidFill>
                <a:schemeClr val="accent5">
                  <a:lumMod val="20000"/>
                  <a:lumOff val="80000"/>
                </a:schemeClr>
              </a:solidFill>
              <a:ln>
                <a:noFill/>
              </a:ln>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グループの大きさを修正し，再度一台ずつ詰め込む.</a:t>
                </a:r>
              </a:p>
            </p:txBody>
          </p:sp>
        </mc:Choice>
        <mc:Fallback xmlns="">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458490"/>
                <a:ext cx="7900545" cy="2771403"/>
              </a:xfrm>
              <a:prstGeom prst="rect">
                <a:avLst/>
              </a:prstGeom>
              <a:blipFill>
                <a:blip r:embed="rId2"/>
                <a:stretch>
                  <a:fillRect l="-1284" t="-2727" r="-803" b="-909"/>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53203"/>
            <a:ext cx="1911816"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83B20C-8239-7E4B-9C1E-0BA614AA5192}"/>
                  </a:ext>
                </a:extLst>
              </p:cNvPr>
              <p:cNvSpPr txBox="1"/>
              <p:nvPr/>
            </p:nvSpPr>
            <p:spPr>
              <a:xfrm>
                <a:off x="9658711" y="1943728"/>
                <a:ext cx="138657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xmlns="">
          <p:sp>
            <p:nvSpPr>
              <p:cNvPr id="40" name="TextBox 39">
                <a:extLst>
                  <a:ext uri="{FF2B5EF4-FFF2-40B4-BE49-F238E27FC236}">
                    <a16:creationId xmlns:a16="http://schemas.microsoft.com/office/drawing/2014/main" id="{4A83B20C-8239-7E4B-9C1E-0BA614AA5192}"/>
                  </a:ext>
                </a:extLst>
              </p:cNvPr>
              <p:cNvSpPr txBox="1">
                <a:spLocks noRot="1" noChangeAspect="1" noMove="1" noResize="1" noEditPoints="1" noAdjustHandles="1" noChangeArrowheads="1" noChangeShapeType="1" noTextEdit="1"/>
              </p:cNvSpPr>
              <p:nvPr/>
            </p:nvSpPr>
            <p:spPr>
              <a:xfrm>
                <a:off x="9658711" y="1943728"/>
                <a:ext cx="1386575" cy="369332"/>
              </a:xfrm>
              <a:prstGeom prst="rect">
                <a:avLst/>
              </a:prstGeom>
              <a:blipFill>
                <a:blip r:embed="rId3"/>
                <a:stretch>
                  <a:fillRect l="-3636" t="-17241" b="-2069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6A06AC6-97AD-1444-8AE9-A60C48BBF4C5}"/>
                  </a:ext>
                </a:extLst>
              </p:cNvPr>
              <p:cNvSpPr txBox="1"/>
              <p:nvPr/>
            </p:nvSpPr>
            <p:spPr>
              <a:xfrm>
                <a:off x="9621835" y="2908120"/>
                <a:ext cx="138496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xmlns="">
          <p:sp>
            <p:nvSpPr>
              <p:cNvPr id="41" name="TextBox 40">
                <a:extLst>
                  <a:ext uri="{FF2B5EF4-FFF2-40B4-BE49-F238E27FC236}">
                    <a16:creationId xmlns:a16="http://schemas.microsoft.com/office/drawing/2014/main" id="{16A06AC6-97AD-1444-8AE9-A60C48BBF4C5}"/>
                  </a:ext>
                </a:extLst>
              </p:cNvPr>
              <p:cNvSpPr txBox="1">
                <a:spLocks noRot="1" noChangeAspect="1" noMove="1" noResize="1" noEditPoints="1" noAdjustHandles="1" noChangeArrowheads="1" noChangeShapeType="1" noTextEdit="1"/>
              </p:cNvSpPr>
              <p:nvPr/>
            </p:nvSpPr>
            <p:spPr>
              <a:xfrm>
                <a:off x="9621835" y="2908120"/>
                <a:ext cx="1384965" cy="369332"/>
              </a:xfrm>
              <a:prstGeom prst="rect">
                <a:avLst/>
              </a:prstGeom>
              <a:blipFill>
                <a:blip r:embed="rId4"/>
                <a:stretch>
                  <a:fillRect l="-3636" t="-12903" b="-16129"/>
                </a:stretch>
              </a:blipFill>
            </p:spPr>
            <p:txBody>
              <a:bodyPr/>
              <a:lstStyle/>
              <a:p>
                <a:r>
                  <a:rPr lang="en-JP">
                    <a:noFill/>
                  </a:rPr>
                  <a:t> </a:t>
                </a:r>
              </a:p>
            </p:txBody>
          </p:sp>
        </mc:Fallback>
      </mc:AlternateContent>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70332"/>
            <a:ext cx="2034258" cy="0"/>
          </a:xfrm>
          <a:prstGeom prst="line">
            <a:avLst/>
          </a:prstGeom>
          <a:ln w="28575"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14320" y="5315265"/>
            <a:ext cx="0" cy="22012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FA567A-B64A-E843-89D5-A85E81BDE2B1}"/>
                  </a:ext>
                </a:extLst>
              </p:cNvPr>
              <p:cNvSpPr txBox="1"/>
              <p:nvPr/>
            </p:nvSpPr>
            <p:spPr>
              <a:xfrm>
                <a:off x="9712556" y="4637292"/>
                <a:ext cx="1248227"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xmlns="">
          <p:sp>
            <p:nvSpPr>
              <p:cNvPr id="45" name="TextBox 44">
                <a:extLst>
                  <a:ext uri="{FF2B5EF4-FFF2-40B4-BE49-F238E27FC236}">
                    <a16:creationId xmlns:a16="http://schemas.microsoft.com/office/drawing/2014/main" id="{15FA567A-B64A-E843-89D5-A85E81BDE2B1}"/>
                  </a:ext>
                </a:extLst>
              </p:cNvPr>
              <p:cNvSpPr txBox="1">
                <a:spLocks noRot="1" noChangeAspect="1" noMove="1" noResize="1" noEditPoints="1" noAdjustHandles="1" noChangeArrowheads="1" noChangeShapeType="1" noTextEdit="1"/>
              </p:cNvSpPr>
              <p:nvPr/>
            </p:nvSpPr>
            <p:spPr>
              <a:xfrm>
                <a:off x="9712556" y="4637292"/>
                <a:ext cx="1248227" cy="369332"/>
              </a:xfrm>
              <a:prstGeom prst="rect">
                <a:avLst/>
              </a:prstGeom>
              <a:blipFill>
                <a:blip r:embed="rId5"/>
                <a:stretch>
                  <a:fillRect l="-4000" t="-16667" b="-16667"/>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B16B93F-09DA-6045-AEAA-BA127E9CF9E4}"/>
                  </a:ext>
                </a:extLst>
              </p:cNvPr>
              <p:cNvSpPr txBox="1"/>
              <p:nvPr/>
            </p:nvSpPr>
            <p:spPr>
              <a:xfrm>
                <a:off x="9693347" y="5694444"/>
                <a:ext cx="1241943"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xmlns="">
          <p:sp>
            <p:nvSpPr>
              <p:cNvPr id="46" name="TextBox 45">
                <a:extLst>
                  <a:ext uri="{FF2B5EF4-FFF2-40B4-BE49-F238E27FC236}">
                    <a16:creationId xmlns:a16="http://schemas.microsoft.com/office/drawing/2014/main" id="{BB16B93F-09DA-6045-AEAA-BA127E9CF9E4}"/>
                  </a:ext>
                </a:extLst>
              </p:cNvPr>
              <p:cNvSpPr txBox="1">
                <a:spLocks noRot="1" noChangeAspect="1" noMove="1" noResize="1" noEditPoints="1" noAdjustHandles="1" noChangeArrowheads="1" noChangeShapeType="1" noTextEdit="1"/>
              </p:cNvSpPr>
              <p:nvPr/>
            </p:nvSpPr>
            <p:spPr>
              <a:xfrm>
                <a:off x="9693347" y="5694444"/>
                <a:ext cx="1241943" cy="369332"/>
              </a:xfrm>
              <a:prstGeom prst="rect">
                <a:avLst/>
              </a:prstGeom>
              <a:blipFill>
                <a:blip r:embed="rId6"/>
                <a:stretch>
                  <a:fillRect l="-4040" t="-13333" b="-20000"/>
                </a:stretch>
              </a:blipFill>
            </p:spPr>
            <p:txBody>
              <a:bodyPr/>
              <a:lstStyle/>
              <a:p>
                <a:r>
                  <a:rPr lang="en-JP">
                    <a:noFill/>
                  </a:rPr>
                  <a:t> </a:t>
                </a:r>
              </a:p>
            </p:txBody>
          </p:sp>
        </mc:Fallback>
      </mc:AlternateContent>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862664" y="4384648"/>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18</a:t>
            </a:fld>
            <a:endParaRPr lang="en-JP"/>
          </a:p>
        </p:txBody>
      </p:sp>
    </p:spTree>
    <p:extLst>
      <p:ext uri="{BB962C8B-B14F-4D97-AF65-F5344CB8AC3E}">
        <p14:creationId xmlns:p14="http://schemas.microsoft.com/office/powerpoint/2010/main" val="4215793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683453" y="535648"/>
                <a:ext cx="11049000" cy="6185827"/>
              </a:xfrm>
            </p:spPr>
            <p:txBody>
              <a:bodyPr>
                <a:normAutofit/>
              </a:bodyPr>
              <a:lstStyle/>
              <a:p>
                <a:pPr marL="0" indent="0">
                  <a:lnSpc>
                    <a:spcPct val="100000"/>
                  </a:lnSpc>
                  <a:buNone/>
                </a:pPr>
                <a:r>
                  <a:rPr lang="en-JP" sz="2600" b="1"/>
                  <a:t>計算環境</a:t>
                </a:r>
              </a:p>
              <a:p>
                <a:pPr marL="0" indent="0">
                  <a:lnSpc>
                    <a:spcPct val="100000"/>
                  </a:lnSpc>
                  <a:buNone/>
                </a:pPr>
                <a:r>
                  <a:rPr lang="en-JP" sz="2600"/>
                  <a:t> 使用言語: Python</a:t>
                </a:r>
              </a:p>
              <a:p>
                <a:pPr marL="0" indent="0">
                  <a:lnSpc>
                    <a:spcPct val="100000"/>
                  </a:lnSpc>
                  <a:buNone/>
                </a:pPr>
                <a:r>
                  <a:rPr lang="en-JP" sz="2600"/>
                  <a:t>   使用PC: MacBookAir 2020 (CPU: 8 コア Apple M1 chip, メモリ: 8 GB LPDDR4)</a:t>
                </a:r>
              </a:p>
              <a:p>
                <a:pPr marL="0" indent="0">
                  <a:lnSpc>
                    <a:spcPct val="100000"/>
                  </a:lnSpc>
                  <a:buNone/>
                </a:pPr>
                <a:r>
                  <a:rPr lang="en-JP" sz="2400"/>
                  <a:t>ソルバー: Gurobi Optimizer (ver. 9.5)</a:t>
                </a:r>
              </a:p>
              <a:p>
                <a:pPr marL="0" indent="0">
                  <a:lnSpc>
                    <a:spcPct val="100000"/>
                  </a:lnSpc>
                  <a:buNone/>
                </a:pPr>
                <a:endParaRPr lang="en-JP" sz="2400"/>
              </a:p>
              <a:p>
                <a:pPr marL="0" indent="0">
                  <a:lnSpc>
                    <a:spcPct val="100000"/>
                  </a:lnSpc>
                  <a:buNone/>
                </a:pPr>
                <a:r>
                  <a:rPr lang="en-JP" sz="2600" b="1"/>
                  <a:t>計算実験</a:t>
                </a:r>
              </a:p>
              <a:p>
                <a:pPr marL="0" indent="0">
                  <a:lnSpc>
                    <a:spcPct val="100000"/>
                  </a:lnSpc>
                  <a:buNone/>
                </a:pPr>
                <a:r>
                  <a:rPr lang="en-JP" sz="2600"/>
                  <a:t>以下の結果を比較した．</a:t>
                </a:r>
              </a:p>
              <a:p>
                <a:pPr>
                  <a:lnSpc>
                    <a:spcPct val="100000"/>
                  </a:lnSpc>
                </a:pPr>
                <a:r>
                  <a:rPr lang="en-JP" sz="2400"/>
                  <a:t>BL法による初期解と局所探索により得られる局所最適解</a:t>
                </a:r>
              </a:p>
              <a:p>
                <a:pPr>
                  <a:lnSpc>
                    <a:spcPct val="100000"/>
                  </a:lnSpc>
                </a:pPr>
                <a:r>
                  <a:rPr lang="en-JP" sz="2400"/>
                  <a:t>NF法による初期解と局所探索により得られる局所最適解</a:t>
                </a:r>
              </a:p>
              <a:p>
                <a:pPr>
                  <a:lnSpc>
                    <a:spcPct val="100000"/>
                  </a:lnSpc>
                </a:pPr>
                <a:endParaRPr lang="en-JP" sz="2400"/>
              </a:p>
              <a:p>
                <a:pPr marL="0" indent="0">
                  <a:lnSpc>
                    <a:spcPct val="100000"/>
                  </a:lnSpc>
                  <a:buNone/>
                </a:pPr>
                <a:r>
                  <a:rPr lang="en-JP" sz="2600"/>
                  <a:t>評価軸には,  </a:t>
                </a:r>
                <a:r>
                  <a:rPr lang="en-JP" sz="2600" b="1">
                    <a:solidFill>
                      <a:srgbClr val="FF0000"/>
                    </a:solidFill>
                  </a:rPr>
                  <a:t>配置図</a:t>
                </a:r>
                <a:r>
                  <a:rPr lang="en-JP" sz="2600"/>
                  <a:t>と</a:t>
                </a:r>
                <a:r>
                  <a:rPr lang="en-JP" sz="2600" b="1">
                    <a:solidFill>
                      <a:srgbClr val="FF0000"/>
                    </a:solidFill>
                  </a:rPr>
                  <a:t>充填率 </a:t>
                </a:r>
                <a:r>
                  <a:rPr lang="en-US" altLang="ja-JP" sz="2600" b="1">
                    <a:solidFill>
                      <a:srgbClr val="FF0000"/>
                    </a:solidFill>
                  </a:rPr>
                  <a:t>(%)</a:t>
                </a:r>
                <a:r>
                  <a:rPr lang="en-JP" sz="2600" b="1">
                    <a:solidFill>
                      <a:srgbClr val="FF0000"/>
                    </a:solidFill>
                  </a:rPr>
                  <a:t> </a:t>
                </a:r>
                <a:r>
                  <a:rPr lang="en-JP" sz="2600" b="1">
                    <a:solidFill>
                      <a:schemeClr val="tx1"/>
                    </a:solidFill>
                  </a:rPr>
                  <a:t>= </a:t>
                </a:r>
                <a14:m>
                  <m:oMath xmlns:m="http://schemas.openxmlformats.org/officeDocument/2006/math">
                    <m:f>
                      <m:fPr>
                        <m:ctrlPr>
                          <a:rPr lang="en-US" sz="2400" i="1">
                            <a:solidFill>
                              <a:schemeClr val="tx1"/>
                            </a:solidFill>
                            <a:latin typeface="Cambria Math" panose="02040503050406030204" pitchFamily="18" charset="0"/>
                          </a:rPr>
                        </m:ctrlPr>
                      </m:fPr>
                      <m:num>
                        <m:r>
                          <m:rPr>
                            <m:nor/>
                          </m:rPr>
                          <a:rPr lang="en-JP" sz="2400"/>
                          <m:t>配置した車の総面積</m:t>
                        </m:r>
                      </m:num>
                      <m:den>
                        <m:eqArr>
                          <m:eqArrPr>
                            <m:ctrlPr>
                              <a:rPr lang="en-US" sz="2400" i="1">
                                <a:solidFill>
                                  <a:schemeClr val="tx1"/>
                                </a:solidFill>
                                <a:latin typeface="Cambria Math" panose="02040503050406030204" pitchFamily="18" charset="0"/>
                              </a:rPr>
                            </m:ctrlPr>
                          </m:eqArrPr>
                          <m:e>
                            <m:r>
                              <m:rPr>
                                <m:nor/>
                              </m:rPr>
                              <a:rPr lang="en-JP" sz="2400"/>
                              <m:t>デッキ全体</m:t>
                            </m:r>
                            <m:r>
                              <a:rPr lang="en-US" sz="2400" i="1">
                                <a:latin typeface="Cambria Math" panose="02040503050406030204" pitchFamily="18" charset="0"/>
                              </a:rPr>
                              <m:t>−</m:t>
                            </m:r>
                            <m:r>
                              <m:rPr>
                                <m:nor/>
                              </m:rPr>
                              <a:rPr lang="en-JP" sz="2400"/>
                              <m:t>障害物の総面積</m:t>
                            </m:r>
                          </m:e>
                          <m:e>
                            <m:r>
                              <a:rPr lang="en-US" sz="2400" b="0" i="1">
                                <a:solidFill>
                                  <a:schemeClr val="tx1"/>
                                </a:solidFill>
                                <a:latin typeface="Cambria Math" panose="02040503050406030204" pitchFamily="18" charset="0"/>
                              </a:rPr>
                              <m:t> </m:t>
                            </m:r>
                          </m:e>
                        </m:eqArr>
                      </m:den>
                    </m:f>
                  </m:oMath>
                </a14:m>
                <a:r>
                  <a:rPr lang="en-JP" sz="2400"/>
                  <a:t>  </a:t>
                </a:r>
                <a:r>
                  <a:rPr lang="en-JP" sz="2600"/>
                  <a:t>を用いた</a:t>
                </a:r>
              </a:p>
            </p:txBody>
          </p:sp>
        </mc:Choice>
        <mc:Fallback>
          <p:sp>
            <p:nvSpPr>
              <p:cNvPr id="3" name="Content Placeholder 2">
                <a:extLst>
                  <a:ext uri="{FF2B5EF4-FFF2-40B4-BE49-F238E27FC236}">
                    <a16:creationId xmlns:a16="http://schemas.microsoft.com/office/drawing/2014/main" id="{99AA903D-50D9-8A45-9933-21CAF0FEAFD2}"/>
                  </a:ext>
                </a:extLst>
              </p:cNvPr>
              <p:cNvSpPr>
                <a:spLocks noGrp="1" noRot="1" noChangeAspect="1" noMove="1" noResize="1" noEditPoints="1" noAdjustHandles="1" noChangeArrowheads="1" noChangeShapeType="1" noTextEdit="1"/>
              </p:cNvSpPr>
              <p:nvPr>
                <p:ph idx="1"/>
              </p:nvPr>
            </p:nvSpPr>
            <p:spPr>
              <a:xfrm>
                <a:off x="683453" y="535648"/>
                <a:ext cx="11049000" cy="6185827"/>
              </a:xfrm>
              <a:blipFill>
                <a:blip r:embed="rId2"/>
                <a:stretch>
                  <a:fillRect l="-917" t="-1230"/>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19</a:t>
            </a:fld>
            <a:endParaRPr lang="en-JP"/>
          </a:p>
        </p:txBody>
      </p:sp>
    </p:spTree>
    <p:extLst>
      <p:ext uri="{BB962C8B-B14F-4D97-AF65-F5344CB8AC3E}">
        <p14:creationId xmlns:p14="http://schemas.microsoft.com/office/powerpoint/2010/main" val="37951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343886"/>
            <a:ext cx="10515600" cy="1119436"/>
          </a:xfrm>
        </p:spPr>
        <p:txBody>
          <a:bodyPr/>
          <a:lstStyle/>
          <a:p>
            <a:r>
              <a:rPr lang="en-JP"/>
              <a:t>実験結果</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20</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473961073"/>
              </p:ext>
            </p:extLst>
          </p:nvPr>
        </p:nvGraphicFramePr>
        <p:xfrm>
          <a:off x="685892" y="1515382"/>
          <a:ext cx="10420421" cy="4229190"/>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080000">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080000">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080000">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16000">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0632">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85398">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 </a:t>
                      </a:r>
                    </a:p>
                    <a:p>
                      <a:pPr algn="ctr"/>
                      <a:r>
                        <a:rPr lang="en-JP" sz="160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0632">
                <a:tc>
                  <a:txBody>
                    <a:bodyPr/>
                    <a:lstStyle/>
                    <a:p>
                      <a:pPr algn="ctr"/>
                      <a:r>
                        <a:rPr lang="en-JP" sz="24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75.7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77.7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71.5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72.3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0632">
                <a:tc>
                  <a:txBody>
                    <a:bodyPr/>
                    <a:lstStyle/>
                    <a:p>
                      <a:pPr algn="ctr"/>
                      <a:r>
                        <a:rPr lang="en-JP" sz="24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63.0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0632">
                <a:tc>
                  <a:txBody>
                    <a:bodyPr/>
                    <a:lstStyle/>
                    <a:p>
                      <a:pPr algn="ctr"/>
                      <a:r>
                        <a:rPr lang="en-JP" sz="24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74.7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76.0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0632">
                <a:tc>
                  <a:txBody>
                    <a:bodyPr/>
                    <a:lstStyle/>
                    <a:p>
                      <a:pPr algn="ctr"/>
                      <a:r>
                        <a:rPr lang="en-JP" sz="24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0632">
                <a:tc>
                  <a:txBody>
                    <a:bodyPr/>
                    <a:lstStyle/>
                    <a:p>
                      <a:pPr algn="ctr"/>
                      <a:r>
                        <a:rPr lang="en-JP" sz="24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62.4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rgbClr val="FF0000"/>
                          </a:solidFill>
                        </a:rPr>
                        <a:t>62.7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811727" y="5960116"/>
            <a:ext cx="4475905" cy="369332"/>
          </a:xfrm>
          <a:prstGeom prst="rect">
            <a:avLst/>
          </a:prstGeom>
          <a:noFill/>
        </p:spPr>
        <p:txBody>
          <a:bodyPr wrap="none" rtlCol="0">
            <a:spAutoFit/>
          </a:bodyPr>
          <a:lstStyle/>
          <a:p>
            <a:r>
              <a:rPr lang="en-JP"/>
              <a:t>問題例: ブッキングid - デッキ番号 – 台数</a:t>
            </a:r>
          </a:p>
        </p:txBody>
      </p:sp>
      <p:sp>
        <p:nvSpPr>
          <p:cNvPr id="5" name="TextBox 4">
            <a:extLst>
              <a:ext uri="{FF2B5EF4-FFF2-40B4-BE49-F238E27FC236}">
                <a16:creationId xmlns:a16="http://schemas.microsoft.com/office/drawing/2014/main" id="{6AB26817-7B07-8947-9034-E5FB37A872CE}"/>
              </a:ext>
            </a:extLst>
          </p:cNvPr>
          <p:cNvSpPr txBox="1"/>
          <p:nvPr/>
        </p:nvSpPr>
        <p:spPr>
          <a:xfrm>
            <a:off x="801895" y="6329448"/>
            <a:ext cx="4224233" cy="369332"/>
          </a:xfrm>
          <a:prstGeom prst="rect">
            <a:avLst/>
          </a:prstGeom>
          <a:noFill/>
        </p:spPr>
        <p:txBody>
          <a:bodyPr wrap="none" rtlCol="0">
            <a:spAutoFit/>
          </a:bodyPr>
          <a:lstStyle/>
          <a:p>
            <a:r>
              <a:rPr lang="en-JP">
                <a:solidFill>
                  <a:srgbClr val="FF0000"/>
                </a:solidFill>
              </a:rPr>
              <a:t>赤文字</a:t>
            </a:r>
            <a:r>
              <a:rPr lang="en-JP"/>
              <a:t>: 局所探索によって改善された例</a:t>
            </a:r>
          </a:p>
        </p:txBody>
      </p:sp>
    </p:spTree>
    <p:extLst>
      <p:ext uri="{BB962C8B-B14F-4D97-AF65-F5344CB8AC3E}">
        <p14:creationId xmlns:p14="http://schemas.microsoft.com/office/powerpoint/2010/main" val="288225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21</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22</a:t>
            </a:fld>
            <a:endParaRPr lang="en-JP"/>
          </a:p>
        </p:txBody>
      </p:sp>
    </p:spTree>
    <p:extLst>
      <p:ext uri="{BB962C8B-B14F-4D97-AF65-F5344CB8AC3E}">
        <p14:creationId xmlns:p14="http://schemas.microsoft.com/office/powerpoint/2010/main" val="356680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227619"/>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634067"/>
            <a:ext cx="10393218" cy="4722283"/>
          </a:xfrm>
        </p:spPr>
        <p:txBody>
          <a:bodyPr>
            <a:noAutofit/>
          </a:bodyPr>
          <a:lstStyle/>
          <a:p>
            <a:pPr marL="0" indent="0">
              <a:lnSpc>
                <a:spcPct val="100000"/>
              </a:lnSpc>
              <a:buNone/>
            </a:pPr>
            <a:r>
              <a:rPr lang="en-JP"/>
              <a:t>まとめ</a:t>
            </a:r>
          </a:p>
          <a:p>
            <a:pPr lvl="1">
              <a:lnSpc>
                <a:spcPct val="100000"/>
              </a:lnSpc>
            </a:pPr>
            <a:r>
              <a:rPr lang="en-JP"/>
              <a:t>2段階の構築法を用いることで, 車両の搬入搬出経路の確保と駐車時の局所的スペース確保を実現した．</a:t>
            </a:r>
          </a:p>
          <a:p>
            <a:pPr lvl="1">
              <a:lnSpc>
                <a:spcPct val="100000"/>
              </a:lnSpc>
            </a:pPr>
            <a:r>
              <a:rPr lang="en-JP"/>
              <a:t>2パターンの構築法を提案し, 充填率や配置図の良し悪しを比較した．</a:t>
            </a:r>
          </a:p>
          <a:p>
            <a:pPr lvl="1">
              <a:lnSpc>
                <a:spcPct val="100000"/>
              </a:lnSpc>
            </a:pPr>
            <a:r>
              <a:rPr lang="en-JP"/>
              <a:t>簡単な局所探索を用いた結果, 多くの問題例で初期構築よりも多くの車を積み込むことができた．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23</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4"/>
            <a:ext cx="10515600" cy="2480769"/>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38" y="392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3521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206" y="3923208"/>
            <a:ext cx="3624971" cy="203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10591800" cy="523220"/>
          </a:xfrm>
          <a:prstGeom prst="rect">
            <a:avLst/>
          </a:prstGeom>
        </p:spPr>
        <p:txBody>
          <a:bodyPr wrap="square">
            <a:spAutoFit/>
          </a:bodyPr>
          <a:lstStyle/>
          <a:p>
            <a:r>
              <a:rPr lang="en-JP" sz="2800"/>
              <a:t>本研究では</a:t>
            </a:r>
            <a:r>
              <a:rPr lang="en-JP" sz="2800" b="1"/>
              <a:t>，「2. シミュレーション作業</a:t>
            </a:r>
            <a:r>
              <a:rPr lang="en-JP" sz="2800"/>
              <a:t>」の自動化を目指す.</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97467" y="1799600"/>
            <a:ext cx="3488263" cy="2477003"/>
          </a:xfrm>
        </p:spPr>
        <p:txBody>
          <a:bodyPr>
            <a:normAutofit/>
          </a:bodyPr>
          <a:lstStyle/>
          <a:p>
            <a:pPr marL="0" indent="0">
              <a:lnSpc>
                <a:spcPct val="110000"/>
              </a:lnSpc>
              <a:buNone/>
            </a:pPr>
            <a:r>
              <a:rPr lang="en-JP"/>
              <a:t>1．車体情報</a:t>
            </a:r>
          </a:p>
          <a:p>
            <a:pPr lvl="1">
              <a:lnSpc>
                <a:spcPct val="100000"/>
              </a:lnSpc>
            </a:pPr>
            <a:r>
              <a:rPr lang="en-JP"/>
              <a:t>車種</a:t>
            </a:r>
          </a:p>
          <a:p>
            <a:pPr lvl="1">
              <a:lnSpc>
                <a:spcPct val="100000"/>
              </a:lnSpc>
            </a:pPr>
            <a:r>
              <a:rPr lang="en-JP"/>
              <a:t>大きさ</a:t>
            </a:r>
          </a:p>
          <a:p>
            <a:pPr lvl="1">
              <a:lnSpc>
                <a:spcPct val="100000"/>
              </a:lnSpc>
            </a:pPr>
            <a:r>
              <a:rPr lang="en-JP"/>
              <a:t>積み下ろし港</a:t>
            </a:r>
          </a:p>
          <a:p>
            <a:pPr marL="457200" lvl="1" indent="0">
              <a:lnSpc>
                <a:spcPct val="100000"/>
              </a:lnSpc>
              <a:buNone/>
            </a:pPr>
            <a:r>
              <a:rPr lang="en-JP"/>
              <a:t>など</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4248919"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998314883"/>
              </p:ext>
            </p:extLst>
          </p:nvPr>
        </p:nvGraphicFramePr>
        <p:xfrm>
          <a:off x="4430808" y="1860782"/>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800" b="0"/>
                        <a:t>車種</a:t>
                      </a:r>
                    </a:p>
                  </a:txBody>
                  <a:tcPr anchor="ctr"/>
                </a:tc>
                <a:tc>
                  <a:txBody>
                    <a:bodyPr/>
                    <a:lstStyle/>
                    <a:p>
                      <a:pPr algn="ctr"/>
                      <a:r>
                        <a:rPr lang="en-JP" sz="1800" b="0"/>
                        <a:t>ハンドル</a:t>
                      </a:r>
                    </a:p>
                  </a:txBody>
                  <a:tcPr anchor="ctr"/>
                </a:tc>
                <a:tc>
                  <a:txBody>
                    <a:bodyPr/>
                    <a:lstStyle/>
                    <a:p>
                      <a:pPr algn="ctr"/>
                      <a:r>
                        <a:rPr lang="en-JP" sz="1800" b="0"/>
                        <a:t>幅</a:t>
                      </a:r>
                    </a:p>
                  </a:txBody>
                  <a:tcPr anchor="ctr"/>
                </a:tc>
                <a:tc>
                  <a:txBody>
                    <a:bodyPr/>
                    <a:lstStyle/>
                    <a:p>
                      <a:pPr algn="ctr"/>
                      <a:r>
                        <a:rPr lang="en-JP" sz="1800" b="0"/>
                        <a:t>長さ</a:t>
                      </a:r>
                    </a:p>
                  </a:txBody>
                  <a:tcPr anchor="ctr"/>
                </a:tc>
                <a:tc>
                  <a:txBody>
                    <a:bodyPr/>
                    <a:lstStyle/>
                    <a:p>
                      <a:pPr algn="ctr"/>
                      <a:r>
                        <a:rPr lang="en-JP" sz="1800" b="0"/>
                        <a:t>数量</a:t>
                      </a:r>
                    </a:p>
                  </a:txBody>
                  <a:tcPr anchor="ctr"/>
                </a:tc>
                <a:tc>
                  <a:txBody>
                    <a:bodyPr/>
                    <a:lstStyle/>
                    <a:p>
                      <a:pPr algn="ctr"/>
                      <a:r>
                        <a:rPr lang="en-JP" sz="1800" b="0"/>
                        <a:t>hold</a:t>
                      </a:r>
                    </a:p>
                  </a:txBody>
                  <a:tcPr anchor="ctr"/>
                </a:tc>
                <a:tc>
                  <a:txBody>
                    <a:bodyPr/>
                    <a:lstStyle/>
                    <a:p>
                      <a:pPr algn="ctr"/>
                      <a:r>
                        <a:rPr lang="en-JP" sz="1800" b="0"/>
                        <a:t>LP</a:t>
                      </a:r>
                    </a:p>
                  </a:txBody>
                  <a:tcPr anchor="ctr"/>
                </a:tc>
                <a:tc>
                  <a:txBody>
                    <a:bodyPr/>
                    <a:lstStyle/>
                    <a:p>
                      <a:pPr algn="ctr"/>
                      <a:r>
                        <a:rPr lang="en-JP" sz="1800" b="0"/>
                        <a:t>DP</a:t>
                      </a:r>
                    </a:p>
                  </a:txBody>
                  <a:tcPr anchor="ctr"/>
                </a:tc>
                <a:extLst>
                  <a:ext uri="{0D108BD9-81ED-4DB2-BD59-A6C34878D82A}">
                    <a16:rowId xmlns:a16="http://schemas.microsoft.com/office/drawing/2014/main" val="2722722957"/>
                  </a:ext>
                </a:extLst>
              </a:tr>
              <a:tr h="417559">
                <a:tc>
                  <a:txBody>
                    <a:bodyPr/>
                    <a:lstStyle/>
                    <a:p>
                      <a:pPr algn="ctr"/>
                      <a:r>
                        <a:rPr lang="en-JP" sz="1800"/>
                        <a:t>Prius</a:t>
                      </a:r>
                    </a:p>
                  </a:txBody>
                  <a:tcPr anchor="ctr"/>
                </a:tc>
                <a:tc>
                  <a:txBody>
                    <a:bodyPr/>
                    <a:lstStyle/>
                    <a:p>
                      <a:pPr algn="ctr"/>
                      <a:r>
                        <a:rPr lang="en-JP" sz="1800"/>
                        <a:t>右</a:t>
                      </a:r>
                    </a:p>
                  </a:txBody>
                  <a:tcPr anchor="ctr"/>
                </a:tc>
                <a:tc>
                  <a:txBody>
                    <a:bodyPr/>
                    <a:lstStyle/>
                    <a:p>
                      <a:pPr algn="ctr"/>
                      <a:r>
                        <a:rPr lang="en-JP" sz="1800"/>
                        <a:t>100</a:t>
                      </a:r>
                    </a:p>
                  </a:txBody>
                  <a:tcPr anchor="ctr"/>
                </a:tc>
                <a:tc>
                  <a:txBody>
                    <a:bodyPr/>
                    <a:lstStyle/>
                    <a:p>
                      <a:pPr algn="ctr"/>
                      <a:r>
                        <a:rPr lang="en-JP" sz="1800"/>
                        <a:t>450</a:t>
                      </a:r>
                    </a:p>
                  </a:txBody>
                  <a:tcPr anchor="ctr"/>
                </a:tc>
                <a:tc>
                  <a:txBody>
                    <a:bodyPr/>
                    <a:lstStyle/>
                    <a:p>
                      <a:pPr algn="ctr"/>
                      <a:r>
                        <a:rPr lang="en-JP" sz="1800"/>
                        <a:t>100</a:t>
                      </a:r>
                    </a:p>
                  </a:txBody>
                  <a:tcPr anchor="ctr"/>
                </a:tc>
                <a:tc>
                  <a:txBody>
                    <a:bodyPr/>
                    <a:lstStyle/>
                    <a:p>
                      <a:pPr algn="ctr"/>
                      <a:r>
                        <a:rPr lang="en-JP" sz="1800"/>
                        <a:t>1</a:t>
                      </a:r>
                    </a:p>
                  </a:txBody>
                  <a:tcPr anchor="ctr"/>
                </a:tc>
                <a:tc>
                  <a:txBody>
                    <a:bodyPr/>
                    <a:lstStyle/>
                    <a:p>
                      <a:pPr algn="ctr"/>
                      <a:r>
                        <a:rPr lang="en-JP" sz="1800"/>
                        <a:t>1</a:t>
                      </a:r>
                    </a:p>
                  </a:txBody>
                  <a:tcPr anchor="ctr"/>
                </a:tc>
                <a:tc>
                  <a:txBody>
                    <a:bodyPr/>
                    <a:lstStyle/>
                    <a:p>
                      <a:pPr algn="ctr"/>
                      <a:r>
                        <a:rPr lang="en-JP" sz="1800"/>
                        <a:t>2</a:t>
                      </a:r>
                    </a:p>
                  </a:txBody>
                  <a:tcPr anchor="ctr"/>
                </a:tc>
                <a:extLst>
                  <a:ext uri="{0D108BD9-81ED-4DB2-BD59-A6C34878D82A}">
                    <a16:rowId xmlns:a16="http://schemas.microsoft.com/office/drawing/2014/main" val="3155293091"/>
                  </a:ext>
                </a:extLst>
              </a:tr>
              <a:tr h="417559">
                <a:tc>
                  <a:txBody>
                    <a:bodyPr/>
                    <a:lstStyle/>
                    <a:p>
                      <a:pPr algn="ctr"/>
                      <a:r>
                        <a:rPr lang="en-JP" sz="1800"/>
                        <a:t>Aqua</a:t>
                      </a:r>
                    </a:p>
                  </a:txBody>
                  <a:tcPr anchor="ctr"/>
                </a:tc>
                <a:tc>
                  <a:txBody>
                    <a:bodyPr/>
                    <a:lstStyle/>
                    <a:p>
                      <a:pPr algn="ctr"/>
                      <a:r>
                        <a:rPr lang="en-JP" sz="1800"/>
                        <a:t>右</a:t>
                      </a:r>
                    </a:p>
                  </a:txBody>
                  <a:tcPr anchor="ctr"/>
                </a:tc>
                <a:tc>
                  <a:txBody>
                    <a:bodyPr/>
                    <a:lstStyle/>
                    <a:p>
                      <a:pPr algn="ctr"/>
                      <a:r>
                        <a:rPr lang="en-JP" sz="1800"/>
                        <a:t>90</a:t>
                      </a:r>
                    </a:p>
                  </a:txBody>
                  <a:tcPr anchor="ctr"/>
                </a:tc>
                <a:tc>
                  <a:txBody>
                    <a:bodyPr/>
                    <a:lstStyle/>
                    <a:p>
                      <a:pPr algn="ctr"/>
                      <a:r>
                        <a:rPr lang="en-JP" sz="1800"/>
                        <a:t>420</a:t>
                      </a:r>
                    </a:p>
                  </a:txBody>
                  <a:tcPr anchor="ctr"/>
                </a:tc>
                <a:tc>
                  <a:txBody>
                    <a:bodyPr/>
                    <a:lstStyle/>
                    <a:p>
                      <a:pPr algn="ctr"/>
                      <a:r>
                        <a:rPr lang="en-JP" sz="1800"/>
                        <a:t>50</a:t>
                      </a:r>
                    </a:p>
                  </a:txBody>
                  <a:tcPr anchor="ctr"/>
                </a:tc>
                <a:tc>
                  <a:txBody>
                    <a:bodyPr/>
                    <a:lstStyle/>
                    <a:p>
                      <a:pPr algn="ctr"/>
                      <a:r>
                        <a:rPr lang="en-JP" sz="1800"/>
                        <a:t>2</a:t>
                      </a:r>
                    </a:p>
                  </a:txBody>
                  <a:tcPr anchor="ctr"/>
                </a:tc>
                <a:tc>
                  <a:txBody>
                    <a:bodyPr/>
                    <a:lstStyle/>
                    <a:p>
                      <a:pPr algn="ctr"/>
                      <a:r>
                        <a:rPr lang="en-JP" sz="1800"/>
                        <a:t>1</a:t>
                      </a:r>
                    </a:p>
                  </a:txBody>
                  <a:tcPr anchor="ctr"/>
                </a:tc>
                <a:tc>
                  <a:txBody>
                    <a:bodyPr/>
                    <a:lstStyle/>
                    <a:p>
                      <a:pPr algn="ctr"/>
                      <a:r>
                        <a:rPr lang="en-JP" sz="1800"/>
                        <a:t>3</a:t>
                      </a:r>
                    </a:p>
                  </a:txBody>
                  <a:tcPr anchor="ctr"/>
                </a:tc>
                <a:extLst>
                  <a:ext uri="{0D108BD9-81ED-4DB2-BD59-A6C34878D82A}">
                    <a16:rowId xmlns:a16="http://schemas.microsoft.com/office/drawing/2014/main" val="356341817"/>
                  </a:ext>
                </a:extLst>
              </a:tr>
              <a:tr h="417559">
                <a:tc>
                  <a:txBody>
                    <a:bodyPr/>
                    <a:lstStyle/>
                    <a:p>
                      <a:pPr algn="ctr"/>
                      <a:r>
                        <a:rPr lang="en-JP" sz="1800"/>
                        <a:t>Corolla</a:t>
                      </a:r>
                    </a:p>
                  </a:txBody>
                  <a:tcPr anchor="ctr"/>
                </a:tc>
                <a:tc>
                  <a:txBody>
                    <a:bodyPr/>
                    <a:lstStyle/>
                    <a:p>
                      <a:pPr algn="ctr"/>
                      <a:r>
                        <a:rPr lang="en-JP" sz="1800"/>
                        <a:t>左</a:t>
                      </a:r>
                    </a:p>
                  </a:txBody>
                  <a:tcPr anchor="ctr"/>
                </a:tc>
                <a:tc>
                  <a:txBody>
                    <a:bodyPr/>
                    <a:lstStyle/>
                    <a:p>
                      <a:pPr algn="ctr"/>
                      <a:r>
                        <a:rPr lang="en-JP" sz="1800"/>
                        <a:t>120</a:t>
                      </a:r>
                    </a:p>
                  </a:txBody>
                  <a:tcPr anchor="ctr"/>
                </a:tc>
                <a:tc>
                  <a:txBody>
                    <a:bodyPr/>
                    <a:lstStyle/>
                    <a:p>
                      <a:pPr algn="ctr"/>
                      <a:r>
                        <a:rPr lang="en-JP" sz="1800"/>
                        <a:t>480</a:t>
                      </a:r>
                    </a:p>
                  </a:txBody>
                  <a:tcPr anchor="ctr"/>
                </a:tc>
                <a:tc>
                  <a:txBody>
                    <a:bodyPr/>
                    <a:lstStyle/>
                    <a:p>
                      <a:pPr algn="ctr"/>
                      <a:r>
                        <a:rPr lang="en-JP" sz="1800"/>
                        <a:t>30</a:t>
                      </a:r>
                    </a:p>
                  </a:txBody>
                  <a:tcPr anchor="ctr"/>
                </a:tc>
                <a:tc>
                  <a:txBody>
                    <a:bodyPr/>
                    <a:lstStyle/>
                    <a:p>
                      <a:pPr algn="ctr"/>
                      <a:r>
                        <a:rPr lang="en-JP" sz="1800"/>
                        <a:t>2</a:t>
                      </a:r>
                    </a:p>
                  </a:txBody>
                  <a:tcPr anchor="ctr"/>
                </a:tc>
                <a:tc>
                  <a:txBody>
                    <a:bodyPr/>
                    <a:lstStyle/>
                    <a:p>
                      <a:pPr algn="ctr"/>
                      <a:r>
                        <a:rPr lang="en-JP" sz="1800"/>
                        <a:t>2</a:t>
                      </a:r>
                    </a:p>
                  </a:txBody>
                  <a:tcPr anchor="ctr"/>
                </a:tc>
                <a:tc>
                  <a:txBody>
                    <a:bodyPr/>
                    <a:lstStyle/>
                    <a:p>
                      <a:pPr algn="ctr"/>
                      <a:r>
                        <a:rPr lang="en-JP" sz="18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489855"/>
            <a:ext cx="1569660" cy="369332"/>
          </a:xfrm>
          <a:prstGeom prst="rect">
            <a:avLst/>
          </a:prstGeom>
          <a:noFill/>
        </p:spPr>
        <p:txBody>
          <a:bodyPr wrap="none" rtlCol="0">
            <a:spAutoFit/>
          </a:bodyPr>
          <a:lstStyle/>
          <a:p>
            <a:r>
              <a:rPr lang="en-JP"/>
              <a:t>車体情報の例</a:t>
            </a:r>
          </a:p>
        </p:txBody>
      </p:sp>
      <p:sp>
        <p:nvSpPr>
          <p:cNvPr id="5" name="TextBox 4">
            <a:extLst>
              <a:ext uri="{FF2B5EF4-FFF2-40B4-BE49-F238E27FC236}">
                <a16:creationId xmlns:a16="http://schemas.microsoft.com/office/drawing/2014/main" id="{BFAF2D1A-EC6E-0745-89C6-6B9E71317B7A}"/>
              </a:ext>
            </a:extLst>
          </p:cNvPr>
          <p:cNvSpPr txBox="1"/>
          <p:nvPr/>
        </p:nvSpPr>
        <p:spPr>
          <a:xfrm>
            <a:off x="4437086" y="3907271"/>
            <a:ext cx="6601487" cy="369332"/>
          </a:xfrm>
          <a:prstGeom prst="rect">
            <a:avLst/>
          </a:prstGeom>
          <a:noFill/>
        </p:spPr>
        <p:txBody>
          <a:bodyPr wrap="none" rtlCol="0">
            <a:spAutoFit/>
          </a:bodyPr>
          <a:lstStyle/>
          <a:p>
            <a:r>
              <a:rPr lang="en-JP"/>
              <a:t>※ 本研究では, 「車の高さ (車高)」は無視し, 幅と長さを利用</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9</a:t>
            </a:fld>
            <a:endParaRPr lang="en-JP"/>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FF1559-C85D-104A-80A4-73CC608CFECF}"/>
                  </a:ext>
                </a:extLst>
              </p:cNvPr>
              <p:cNvSpPr txBox="1"/>
              <p:nvPr/>
            </p:nvSpPr>
            <p:spPr>
              <a:xfrm>
                <a:off x="798367" y="460297"/>
                <a:ext cx="10290464" cy="830997"/>
              </a:xfrm>
              <a:prstGeom prst="rect">
                <a:avLst/>
              </a:prstGeom>
              <a:noFill/>
            </p:spPr>
            <p:txBody>
              <a:bodyPr wrap="square" rtlCol="0">
                <a:spAutoFit/>
              </a:bodyPr>
              <a:lstStyle/>
              <a:p>
                <a:r>
                  <a:rPr lang="en-JP" sz="2400"/>
                  <a:t>シミュレーション作業は, 「デッキ</a:t>
                </a:r>
                <a14:m>
                  <m:oMath xmlns:m="http://schemas.openxmlformats.org/officeDocument/2006/math">
                    <m:r>
                      <a:rPr lang="en-US" sz="2400" b="0" i="1">
                        <a:latin typeface="Cambria Math" panose="02040503050406030204" pitchFamily="18" charset="0"/>
                      </a:rPr>
                      <m:t>=</m:t>
                    </m:r>
                  </m:oMath>
                </a14:m>
                <a:r>
                  <a:rPr lang="en-JP" sz="2400"/>
                  <a:t>母材, 車</a:t>
                </a:r>
                <a14:m>
                  <m:oMath xmlns:m="http://schemas.openxmlformats.org/officeDocument/2006/math">
                    <m:r>
                      <a:rPr lang="en-US" sz="2400" b="0" i="1">
                        <a:latin typeface="Cambria Math" panose="02040503050406030204" pitchFamily="18" charset="0"/>
                      </a:rPr>
                      <m:t>=</m:t>
                    </m:r>
                  </m:oMath>
                </a14:m>
                <a:r>
                  <a:rPr lang="en-JP" sz="2400"/>
                  <a:t>詰め込む長方形」</a:t>
                </a:r>
              </a:p>
              <a:p>
                <a:r>
                  <a:rPr lang="en-JP" sz="2400"/>
                  <a:t>と考えることで，</a:t>
                </a:r>
                <a:r>
                  <a:rPr lang="en-JP" sz="2400" b="1">
                    <a:solidFill>
                      <a:srgbClr val="FF0000"/>
                    </a:solidFill>
                  </a:rPr>
                  <a:t>長方形詰込み問題</a:t>
                </a:r>
                <a:r>
                  <a:rPr lang="en-JP" sz="2400"/>
                  <a:t>として考えることができる．</a:t>
                </a:r>
              </a:p>
            </p:txBody>
          </p:sp>
        </mc:Choice>
        <mc:Fallback xmlns="">
          <p:sp>
            <p:nvSpPr>
              <p:cNvPr id="7" name="TextBox 6">
                <a:extLst>
                  <a:ext uri="{FF2B5EF4-FFF2-40B4-BE49-F238E27FC236}">
                    <a16:creationId xmlns:a16="http://schemas.microsoft.com/office/drawing/2014/main" id="{95FF1559-C85D-104A-80A4-73CC608CFECF}"/>
                  </a:ext>
                </a:extLst>
              </p:cNvPr>
              <p:cNvSpPr txBox="1">
                <a:spLocks noRot="1" noChangeAspect="1" noMove="1" noResize="1" noEditPoints="1" noAdjustHandles="1" noChangeArrowheads="1" noChangeShapeType="1" noTextEdit="1"/>
              </p:cNvSpPr>
              <p:nvPr/>
            </p:nvSpPr>
            <p:spPr>
              <a:xfrm>
                <a:off x="798367" y="460297"/>
                <a:ext cx="10290464" cy="830997"/>
              </a:xfrm>
              <a:prstGeom prst="rect">
                <a:avLst/>
              </a:prstGeom>
              <a:blipFill>
                <a:blip r:embed="rId3"/>
                <a:stretch>
                  <a:fillRect l="-862" t="-9091" b="-13636"/>
                </a:stretch>
              </a:blipFill>
            </p:spPr>
            <p:txBody>
              <a:bodyPr/>
              <a:lstStyle/>
              <a:p>
                <a:r>
                  <a:rPr lang="en-JP">
                    <a:noFill/>
                  </a:rPr>
                  <a:t> </a:t>
                </a:r>
              </a:p>
            </p:txBody>
          </p:sp>
        </mc:Fallback>
      </mc:AlternateContent>
      <p:sp>
        <p:nvSpPr>
          <p:cNvPr id="12" name="AutoShape 16">
            <a:extLst>
              <a:ext uri="{FF2B5EF4-FFF2-40B4-BE49-F238E27FC236}">
                <a16:creationId xmlns:a16="http://schemas.microsoft.com/office/drawing/2014/main" id="{5CE9DA8C-6DA1-B84B-BE99-E2A428084625}"/>
              </a:ext>
            </a:extLst>
          </p:cNvPr>
          <p:cNvSpPr>
            <a:spLocks noChangeArrowheads="1"/>
          </p:cNvSpPr>
          <p:nvPr/>
        </p:nvSpPr>
        <p:spPr bwMode="auto">
          <a:xfrm>
            <a:off x="1309255" y="2886884"/>
            <a:ext cx="3629891" cy="1680346"/>
          </a:xfrm>
          <a:prstGeom prst="roundRect">
            <a:avLst>
              <a:gd name="adj" fmla="val 16667"/>
            </a:avLst>
          </a:prstGeom>
          <a:solidFill>
            <a:schemeClr val="accent6">
              <a:lumMod val="20000"/>
              <a:lumOff val="80000"/>
              <a:alpha val="50000"/>
            </a:schemeClr>
          </a:solidFill>
          <a:ln w="38100">
            <a:no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ja-JP" altLang="en-US" sz="1400">
              <a:latin typeface="+mn-lt"/>
            </a:endParaRPr>
          </a:p>
        </p:txBody>
      </p:sp>
      <p:sp>
        <p:nvSpPr>
          <p:cNvPr id="36" name="Text Box 57">
            <a:extLst>
              <a:ext uri="{FF2B5EF4-FFF2-40B4-BE49-F238E27FC236}">
                <a16:creationId xmlns:a16="http://schemas.microsoft.com/office/drawing/2014/main" id="{4E4F9F7E-82F1-6B4C-8AED-A3C51E3565CC}"/>
              </a:ext>
            </a:extLst>
          </p:cNvPr>
          <p:cNvSpPr txBox="1">
            <a:spLocks noChangeArrowheads="1"/>
          </p:cNvSpPr>
          <p:nvPr/>
        </p:nvSpPr>
        <p:spPr bwMode="auto">
          <a:xfrm>
            <a:off x="2232471" y="4603367"/>
            <a:ext cx="1808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長方形の集合</a:t>
            </a:r>
          </a:p>
        </p:txBody>
      </p:sp>
      <p:sp>
        <p:nvSpPr>
          <p:cNvPr id="38" name="Text Box 59">
            <a:extLst>
              <a:ext uri="{FF2B5EF4-FFF2-40B4-BE49-F238E27FC236}">
                <a16:creationId xmlns:a16="http://schemas.microsoft.com/office/drawing/2014/main" id="{E619EB91-25EF-D443-8550-07FC7862D6B8}"/>
              </a:ext>
            </a:extLst>
          </p:cNvPr>
          <p:cNvSpPr txBox="1">
            <a:spLocks noChangeArrowheads="1"/>
          </p:cNvSpPr>
          <p:nvPr/>
        </p:nvSpPr>
        <p:spPr bwMode="auto">
          <a:xfrm>
            <a:off x="8142720" y="4517225"/>
            <a:ext cx="894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母材</a:t>
            </a:r>
          </a:p>
        </p:txBody>
      </p:sp>
      <p:sp>
        <p:nvSpPr>
          <p:cNvPr id="39" name="Content Placeholder 2">
            <a:extLst>
              <a:ext uri="{FF2B5EF4-FFF2-40B4-BE49-F238E27FC236}">
                <a16:creationId xmlns:a16="http://schemas.microsoft.com/office/drawing/2014/main" id="{BD6A1E27-FAFA-544F-BEB7-08E523137B33}"/>
              </a:ext>
            </a:extLst>
          </p:cNvPr>
          <p:cNvSpPr txBox="1">
            <a:spLocks/>
          </p:cNvSpPr>
          <p:nvPr/>
        </p:nvSpPr>
        <p:spPr>
          <a:xfrm>
            <a:off x="886691" y="5115891"/>
            <a:ext cx="9448800" cy="1458668"/>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制約</a:t>
            </a:r>
          </a:p>
          <a:p>
            <a:pPr marL="457200" indent="-457200">
              <a:lnSpc>
                <a:spcPct val="100000"/>
              </a:lnSpc>
              <a:buAutoNum type="arabicPeriod"/>
            </a:pPr>
            <a:r>
              <a:rPr lang="en-JP" sz="2400"/>
              <a:t>長方形は母材からはみ出さない</a:t>
            </a:r>
          </a:p>
          <a:p>
            <a:pPr marL="457200" indent="-457200">
              <a:lnSpc>
                <a:spcPct val="100000"/>
              </a:lnSpc>
              <a:buAutoNum type="arabicPeriod"/>
            </a:pPr>
            <a:r>
              <a:rPr lang="en-JP" sz="2400"/>
              <a:t>長方形同士が互いに重ならない</a:t>
            </a:r>
          </a:p>
        </p:txBody>
      </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9A6C8FB0-448C-984C-892A-4CCFD97CC45B}"/>
                  </a:ext>
                </a:extLst>
              </p:cNvPr>
              <p:cNvSpPr txBox="1">
                <a:spLocks/>
              </p:cNvSpPr>
              <p:nvPr/>
            </p:nvSpPr>
            <p:spPr>
              <a:xfrm>
                <a:off x="886691" y="1565710"/>
                <a:ext cx="9448800" cy="1033075"/>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b="1"/>
                  <a:t>長方形詰込み問題</a:t>
                </a:r>
              </a:p>
              <a:p>
                <a:pPr marL="0" indent="0">
                  <a:lnSpc>
                    <a:spcPct val="110000"/>
                  </a:lnSpc>
                  <a:buNone/>
                </a:pPr>
                <a:r>
                  <a:rPr lang="en-JP" sz="2400"/>
                  <a:t> 与えられた </a:t>
                </a:r>
                <a14:m>
                  <m:oMath xmlns:m="http://schemas.openxmlformats.org/officeDocument/2006/math">
                    <m:r>
                      <a:rPr lang="en-US" sz="2400" b="0" i="1">
                        <a:latin typeface="Cambria Math" panose="02040503050406030204" pitchFamily="18" charset="0"/>
                      </a:rPr>
                      <m:t>𝑛</m:t>
                    </m:r>
                  </m:oMath>
                </a14:m>
                <a:r>
                  <a:rPr lang="en-JP" sz="2400"/>
                  <a:t> 個の長方形を母材に詰め込む問題．</a:t>
                </a:r>
              </a:p>
            </p:txBody>
          </p:sp>
        </mc:Choice>
        <mc:Fallback>
          <p:sp>
            <p:nvSpPr>
              <p:cNvPr id="40" name="Content Placeholder 2">
                <a:extLst>
                  <a:ext uri="{FF2B5EF4-FFF2-40B4-BE49-F238E27FC236}">
                    <a16:creationId xmlns:a16="http://schemas.microsoft.com/office/drawing/2014/main" id="{9A6C8FB0-448C-984C-892A-4CCFD97CC45B}"/>
                  </a:ext>
                </a:extLst>
              </p:cNvPr>
              <p:cNvSpPr txBox="1">
                <a:spLocks noRot="1" noChangeAspect="1" noMove="1" noResize="1" noEditPoints="1" noAdjustHandles="1" noChangeArrowheads="1" noChangeShapeType="1" noTextEdit="1"/>
              </p:cNvSpPr>
              <p:nvPr/>
            </p:nvSpPr>
            <p:spPr>
              <a:xfrm>
                <a:off x="886691" y="1565710"/>
                <a:ext cx="9448800" cy="1033075"/>
              </a:xfrm>
              <a:prstGeom prst="rect">
                <a:avLst/>
              </a:prstGeom>
              <a:blipFill>
                <a:blip r:embed="rId4"/>
                <a:stretch>
                  <a:fillRect l="-940" t="-6098" b="-7317"/>
                </a:stretch>
              </a:blipFill>
              <a:ln>
                <a:noFill/>
              </a:ln>
            </p:spPr>
            <p:txBody>
              <a:bodyPr/>
              <a:lstStyle/>
              <a:p>
                <a:r>
                  <a:rPr lang="en-JP">
                    <a:noFill/>
                  </a:rPr>
                  <a:t> </a:t>
                </a:r>
              </a:p>
            </p:txBody>
          </p:sp>
        </mc:Fallback>
      </mc:AlternateContent>
      <p:sp>
        <p:nvSpPr>
          <p:cNvPr id="27" name="Rectangle 47">
            <a:extLst>
              <a:ext uri="{FF2B5EF4-FFF2-40B4-BE49-F238E27FC236}">
                <a16:creationId xmlns:a16="http://schemas.microsoft.com/office/drawing/2014/main" id="{7159D9F2-5C7F-234F-A83E-D4B87C1B496A}"/>
              </a:ext>
            </a:extLst>
          </p:cNvPr>
          <p:cNvSpPr>
            <a:spLocks noChangeArrowheads="1"/>
          </p:cNvSpPr>
          <p:nvPr/>
        </p:nvSpPr>
        <p:spPr bwMode="auto">
          <a:xfrm rot="10800000" flipV="1">
            <a:off x="3589775" y="3020542"/>
            <a:ext cx="795206" cy="50030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２</a:t>
            </a:r>
          </a:p>
        </p:txBody>
      </p:sp>
      <p:sp>
        <p:nvSpPr>
          <p:cNvPr id="28" name="Rectangle 48">
            <a:extLst>
              <a:ext uri="{FF2B5EF4-FFF2-40B4-BE49-F238E27FC236}">
                <a16:creationId xmlns:a16="http://schemas.microsoft.com/office/drawing/2014/main" id="{DF58AFD8-8CA8-7D4C-8240-FBF080CF7D02}"/>
              </a:ext>
            </a:extLst>
          </p:cNvPr>
          <p:cNvSpPr>
            <a:spLocks noChangeArrowheads="1"/>
          </p:cNvSpPr>
          <p:nvPr/>
        </p:nvSpPr>
        <p:spPr bwMode="auto">
          <a:xfrm>
            <a:off x="2739315" y="3551532"/>
            <a:ext cx="632856" cy="43018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４</a:t>
            </a:r>
          </a:p>
        </p:txBody>
      </p:sp>
      <p:sp>
        <p:nvSpPr>
          <p:cNvPr id="30" name="Rectangle 50">
            <a:extLst>
              <a:ext uri="{FF2B5EF4-FFF2-40B4-BE49-F238E27FC236}">
                <a16:creationId xmlns:a16="http://schemas.microsoft.com/office/drawing/2014/main" id="{DA3B55E6-1861-FD45-BF82-35110FE4CFE2}"/>
              </a:ext>
            </a:extLst>
          </p:cNvPr>
          <p:cNvSpPr>
            <a:spLocks noChangeArrowheads="1"/>
          </p:cNvSpPr>
          <p:nvPr/>
        </p:nvSpPr>
        <p:spPr bwMode="auto">
          <a:xfrm>
            <a:off x="2739315" y="4213393"/>
            <a:ext cx="795205" cy="26470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6</a:t>
            </a:r>
            <a:endParaRPr lang="ja-JP" altLang="en-US" sz="1400">
              <a:latin typeface="+mn-ea"/>
              <a:ea typeface="+mn-ea"/>
            </a:endParaRPr>
          </a:p>
        </p:txBody>
      </p:sp>
      <p:sp>
        <p:nvSpPr>
          <p:cNvPr id="32" name="Rectangle 52">
            <a:extLst>
              <a:ext uri="{FF2B5EF4-FFF2-40B4-BE49-F238E27FC236}">
                <a16:creationId xmlns:a16="http://schemas.microsoft.com/office/drawing/2014/main" id="{0F674118-2BEA-644B-8B0D-C842C2E2C1DC}"/>
              </a:ext>
            </a:extLst>
          </p:cNvPr>
          <p:cNvSpPr>
            <a:spLocks noChangeArrowheads="1"/>
          </p:cNvSpPr>
          <p:nvPr/>
        </p:nvSpPr>
        <p:spPr bwMode="auto">
          <a:xfrm>
            <a:off x="1926111" y="3643265"/>
            <a:ext cx="528069" cy="816507"/>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３</a:t>
            </a:r>
          </a:p>
        </p:txBody>
      </p:sp>
      <p:sp>
        <p:nvSpPr>
          <p:cNvPr id="35" name="Rectangle 55">
            <a:extLst>
              <a:ext uri="{FF2B5EF4-FFF2-40B4-BE49-F238E27FC236}">
                <a16:creationId xmlns:a16="http://schemas.microsoft.com/office/drawing/2014/main" id="{D41181BD-D96B-094F-AB88-4030BF963261}"/>
              </a:ext>
            </a:extLst>
          </p:cNvPr>
          <p:cNvSpPr>
            <a:spLocks noChangeArrowheads="1"/>
          </p:cNvSpPr>
          <p:nvPr/>
        </p:nvSpPr>
        <p:spPr bwMode="auto">
          <a:xfrm>
            <a:off x="3715353" y="3726144"/>
            <a:ext cx="795205" cy="611670"/>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5</a:t>
            </a:r>
            <a:endParaRPr lang="ja-JP" altLang="en-US" sz="1400">
              <a:latin typeface="+mn-ea"/>
              <a:ea typeface="+mn-ea"/>
            </a:endParaRPr>
          </a:p>
        </p:txBody>
      </p:sp>
      <p:sp>
        <p:nvSpPr>
          <p:cNvPr id="33" name="Rectangle 53">
            <a:extLst>
              <a:ext uri="{FF2B5EF4-FFF2-40B4-BE49-F238E27FC236}">
                <a16:creationId xmlns:a16="http://schemas.microsoft.com/office/drawing/2014/main" id="{A066F526-C68B-1449-AEFD-05867B8D73A9}"/>
              </a:ext>
            </a:extLst>
          </p:cNvPr>
          <p:cNvSpPr>
            <a:spLocks noChangeArrowheads="1"/>
          </p:cNvSpPr>
          <p:nvPr/>
        </p:nvSpPr>
        <p:spPr bwMode="auto">
          <a:xfrm>
            <a:off x="1926111" y="3020542"/>
            <a:ext cx="898647" cy="43863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１</a:t>
            </a:r>
          </a:p>
        </p:txBody>
      </p:sp>
      <p:sp>
        <p:nvSpPr>
          <p:cNvPr id="23" name="Rectangle 55">
            <a:extLst>
              <a:ext uri="{FF2B5EF4-FFF2-40B4-BE49-F238E27FC236}">
                <a16:creationId xmlns:a16="http://schemas.microsoft.com/office/drawing/2014/main" id="{C9877698-D709-E743-9B37-849E68528C65}"/>
              </a:ext>
            </a:extLst>
          </p:cNvPr>
          <p:cNvSpPr>
            <a:spLocks noChangeArrowheads="1"/>
          </p:cNvSpPr>
          <p:nvPr/>
        </p:nvSpPr>
        <p:spPr bwMode="auto">
          <a:xfrm>
            <a:off x="7045037" y="2886884"/>
            <a:ext cx="2774372" cy="1593099"/>
          </a:xfrm>
          <a:prstGeom prst="rect">
            <a:avLst/>
          </a:prstGeom>
          <a:gradFill>
            <a:gsLst>
              <a:gs pos="0">
                <a:schemeClr val="bg1">
                  <a:lumMod val="85000"/>
                </a:schemeClr>
              </a:gs>
              <a:gs pos="52000">
                <a:srgbClr val="E0E0E0">
                  <a:lumMod val="14000"/>
                  <a:lumOff val="86000"/>
                </a:srgbClr>
              </a:gs>
              <a:gs pos="100000">
                <a:srgbClr val="FFFFFF">
                  <a:lumMod val="0"/>
                  <a:lumOff val="100000"/>
                </a:srgbClr>
              </a:gs>
            </a:gsLst>
            <a:lin ang="16200000" scaled="0"/>
          </a:gradFill>
          <a:ln w="38100">
            <a:solidFill>
              <a:schemeClr val="tx1"/>
            </a:solid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ja-JP" altLang="en-US" sz="1400">
              <a:latin typeface="+mn-ea"/>
              <a:ea typeface="+mn-ea"/>
            </a:endParaRPr>
          </a:p>
        </p:txBody>
      </p:sp>
      <p:sp>
        <p:nvSpPr>
          <p:cNvPr id="13" name="TextBox 12">
            <a:extLst>
              <a:ext uri="{FF2B5EF4-FFF2-40B4-BE49-F238E27FC236}">
                <a16:creationId xmlns:a16="http://schemas.microsoft.com/office/drawing/2014/main" id="{DF5FFE0A-4000-734B-90CC-CBE1591DEB09}"/>
              </a:ext>
            </a:extLst>
          </p:cNvPr>
          <p:cNvSpPr txBox="1"/>
          <p:nvPr/>
        </p:nvSpPr>
        <p:spPr>
          <a:xfrm>
            <a:off x="1122218" y="-1496291"/>
            <a:ext cx="184731" cy="369332"/>
          </a:xfrm>
          <a:prstGeom prst="rect">
            <a:avLst/>
          </a:prstGeom>
          <a:noFill/>
        </p:spPr>
        <p:txBody>
          <a:bodyPr wrap="none" rtlCol="0">
            <a:spAutoFit/>
          </a:bodyPr>
          <a:lstStyle/>
          <a:p>
            <a:endParaRPr lang="en-JP"/>
          </a:p>
        </p:txBody>
      </p:sp>
      <p:sp>
        <p:nvSpPr>
          <p:cNvPr id="15" name="Right Arrow 14">
            <a:extLst>
              <a:ext uri="{FF2B5EF4-FFF2-40B4-BE49-F238E27FC236}">
                <a16:creationId xmlns:a16="http://schemas.microsoft.com/office/drawing/2014/main" id="{E4D2300E-AD76-6F4A-B5B9-85C006BE230E}"/>
              </a:ext>
            </a:extLst>
          </p:cNvPr>
          <p:cNvSpPr/>
          <p:nvPr/>
        </p:nvSpPr>
        <p:spPr>
          <a:xfrm>
            <a:off x="5524926" y="3511052"/>
            <a:ext cx="934329" cy="467422"/>
          </a:xfrm>
          <a:prstGeom prst="rightArrow">
            <a:avLst>
              <a:gd name="adj1" fmla="val 35507"/>
              <a:gd name="adj2" fmla="val 69324"/>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64179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4725</TotalTime>
  <Words>944</Words>
  <Application>Microsoft Macintosh PowerPoint</Application>
  <PresentationFormat>Widescreen</PresentationFormat>
  <Paragraphs>369</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游ゴシック</vt:lpstr>
      <vt:lpstr>Arial</vt:lpstr>
      <vt:lpstr>Calibri</vt:lpstr>
      <vt:lpstr>Calibri Light</vt:lpstr>
      <vt:lpstr>Cambria Math</vt:lpstr>
      <vt:lpstr>Times New Roman</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PowerPoint Presentation</vt:lpstr>
      <vt:lpstr>PowerPoint Presentation</vt:lpstr>
      <vt:lpstr>提案手法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実験結果</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2827</cp:revision>
  <dcterms:created xsi:type="dcterms:W3CDTF">2022-01-19T08:36:48Z</dcterms:created>
  <dcterms:modified xsi:type="dcterms:W3CDTF">2022-02-06T12:02:05Z</dcterms:modified>
</cp:coreProperties>
</file>