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84" r:id="rId6"/>
    <p:sldId id="298" r:id="rId7"/>
    <p:sldId id="336" r:id="rId8"/>
    <p:sldId id="266" r:id="rId9"/>
    <p:sldId id="343" r:id="rId10"/>
    <p:sldId id="330" r:id="rId11"/>
    <p:sldId id="331" r:id="rId12"/>
    <p:sldId id="344" r:id="rId13"/>
    <p:sldId id="302" r:id="rId14"/>
    <p:sldId id="268" r:id="rId15"/>
    <p:sldId id="337" r:id="rId16"/>
    <p:sldId id="325" r:id="rId17"/>
    <p:sldId id="321" r:id="rId18"/>
    <p:sldId id="339" r:id="rId19"/>
    <p:sldId id="340" r:id="rId20"/>
    <p:sldId id="310" r:id="rId21"/>
    <p:sldId id="303" r:id="rId22"/>
    <p:sldId id="313" r:id="rId23"/>
    <p:sldId id="335" r:id="rId24"/>
    <p:sldId id="334" r:id="rId25"/>
    <p:sldId id="305" r:id="rId26"/>
    <p:sldId id="278" r:id="rId27"/>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p:restoredTop sz="94667"/>
  </p:normalViewPr>
  <p:slideViewPr>
    <p:cSldViewPr snapToGrid="0" snapToObjects="1">
      <p:cViewPr varScale="1">
        <p:scale>
          <a:sx n="123" d="100"/>
          <a:sy n="123"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2022/02/06</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9</a:t>
            </a:fld>
            <a:endParaRPr lang="en-JP"/>
          </a:p>
        </p:txBody>
      </p:sp>
    </p:spTree>
    <p:extLst>
      <p:ext uri="{BB962C8B-B14F-4D97-AF65-F5344CB8AC3E}">
        <p14:creationId xmlns:p14="http://schemas.microsoft.com/office/powerpoint/2010/main" val="196290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12</a:t>
            </a:fld>
            <a:endParaRPr lang="en-JP"/>
          </a:p>
        </p:txBody>
      </p:sp>
    </p:spTree>
    <p:extLst>
      <p:ext uri="{BB962C8B-B14F-4D97-AF65-F5344CB8AC3E}">
        <p14:creationId xmlns:p14="http://schemas.microsoft.com/office/powerpoint/2010/main" val="130205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15</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16</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18</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2022/02/06</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2022/02/06</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2022/02/06</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2022/02/06</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2022/02/06</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2022/02/06</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2022/02/06</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2022/02/06</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2022/02/06</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2022/02/06</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2022/02/06</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2022/02/06</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10</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1839191"/>
            <a:ext cx="5257800" cy="4396371"/>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実際には人が車に乗ってバックで駐車する．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11</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0EDC70E-416B-E14E-A7E5-7FD783DBD000}"/>
              </a:ext>
            </a:extLst>
          </p:cNvPr>
          <p:cNvSpPr txBox="1"/>
          <p:nvPr/>
        </p:nvSpPr>
        <p:spPr>
          <a:xfrm>
            <a:off x="6224764" y="1330049"/>
            <a:ext cx="4765832" cy="5262979"/>
          </a:xfrm>
          <a:prstGeom prst="rect">
            <a:avLst/>
          </a:prstGeom>
          <a:noFill/>
          <a:ln w="31750">
            <a:solidFill>
              <a:schemeClr val="tx1">
                <a:lumMod val="50000"/>
                <a:lumOff val="50000"/>
              </a:schemeClr>
            </a:solidFill>
          </a:ln>
        </p:spPr>
        <p:txBody>
          <a:bodyPr wrap="square" rtlCol="0">
            <a:noAutofit/>
          </a:bodyPr>
          <a:lstStyle/>
          <a:p>
            <a:r>
              <a:rPr lang="en-JP" sz="2400" b="1"/>
              <a:t>case 2. 物理的に駐車できない</a:t>
            </a:r>
          </a:p>
          <a:p>
            <a:endParaRPr lang="en-US" sz="2400"/>
          </a:p>
          <a:p>
            <a:r>
              <a:rPr lang="en-JP" sz="2400"/>
              <a:t>車は自走で配置場所に向かう.</a:t>
            </a:r>
          </a:p>
          <a:p>
            <a:endParaRPr lang="en-JP" sz="2400"/>
          </a:p>
          <a:p>
            <a:endParaRPr lang="en-JP" sz="2400"/>
          </a:p>
          <a:p>
            <a:endParaRPr lang="en-JP" sz="2400"/>
          </a:p>
          <a:p>
            <a:endParaRPr lang="en-JP" sz="2400"/>
          </a:p>
          <a:p>
            <a:endParaRPr lang="en-JP" sz="2400"/>
          </a:p>
          <a:p>
            <a:endParaRPr lang="en-JP" sz="2400"/>
          </a:p>
        </p:txBody>
      </p:sp>
      <p:sp>
        <p:nvSpPr>
          <p:cNvPr id="16" name="L-Shape 15">
            <a:extLst>
              <a:ext uri="{FF2B5EF4-FFF2-40B4-BE49-F238E27FC236}">
                <a16:creationId xmlns:a16="http://schemas.microsoft.com/office/drawing/2014/main" id="{BA7F7CB2-554F-1842-8129-4E1D2CA23F57}"/>
              </a:ext>
            </a:extLst>
          </p:cNvPr>
          <p:cNvSpPr/>
          <p:nvPr/>
        </p:nvSpPr>
        <p:spPr>
          <a:xfrm>
            <a:off x="8855794" y="4455031"/>
            <a:ext cx="1716870" cy="1311592"/>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D61C8094-327A-AE44-8730-7A8EC74B6C85}"/>
              </a:ext>
            </a:extLst>
          </p:cNvPr>
          <p:cNvSpPr>
            <a:spLocks noGrp="1"/>
          </p:cNvSpPr>
          <p:nvPr>
            <p:ph type="sldNum" sz="quarter" idx="12"/>
          </p:nvPr>
        </p:nvSpPr>
        <p:spPr/>
        <p:txBody>
          <a:bodyPr/>
          <a:lstStyle/>
          <a:p>
            <a:fld id="{CCF3E294-EB10-834B-8B5B-5C78A6A1F52A}" type="slidenum">
              <a:rPr lang="en-JP"/>
              <a:t>12</a:t>
            </a:fld>
            <a:endParaRPr lang="en-JP"/>
          </a:p>
        </p:txBody>
      </p:sp>
      <p:sp>
        <p:nvSpPr>
          <p:cNvPr id="5" name="Title 1">
            <a:extLst>
              <a:ext uri="{FF2B5EF4-FFF2-40B4-BE49-F238E27FC236}">
                <a16:creationId xmlns:a16="http://schemas.microsoft.com/office/drawing/2014/main" id="{E9BF948F-1DF6-F943-A476-C83C7E3E1046}"/>
              </a:ext>
            </a:extLst>
          </p:cNvPr>
          <p:cNvSpPr txBox="1">
            <a:spLocks/>
          </p:cNvSpPr>
          <p:nvPr/>
        </p:nvSpPr>
        <p:spPr>
          <a:xfrm>
            <a:off x="838200" y="171726"/>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3600"/>
              <a:t>単純な長方形詰込み問題での問題点</a:t>
            </a:r>
          </a:p>
        </p:txBody>
      </p:sp>
      <p:sp>
        <p:nvSpPr>
          <p:cNvPr id="6" name="Rectangle 5">
            <a:extLst>
              <a:ext uri="{FF2B5EF4-FFF2-40B4-BE49-F238E27FC236}">
                <a16:creationId xmlns:a16="http://schemas.microsoft.com/office/drawing/2014/main" id="{9DEA8857-56A8-B048-ABF6-072FC2909B8A}"/>
              </a:ext>
            </a:extLst>
          </p:cNvPr>
          <p:cNvSpPr/>
          <p:nvPr/>
        </p:nvSpPr>
        <p:spPr>
          <a:xfrm>
            <a:off x="838200" y="1330050"/>
            <a:ext cx="5128785" cy="5262979"/>
          </a:xfrm>
          <a:prstGeom prst="rect">
            <a:avLst/>
          </a:prstGeom>
          <a:ln w="31750">
            <a:solidFill>
              <a:schemeClr val="tx1">
                <a:lumMod val="50000"/>
                <a:lumOff val="50000"/>
              </a:schemeClr>
            </a:solidFill>
          </a:ln>
        </p:spPr>
        <p:txBody>
          <a:bodyPr wrap="square">
            <a:noAutofit/>
          </a:bodyPr>
          <a:lstStyle/>
          <a:p>
            <a:r>
              <a:rPr lang="en-JP" sz="2400" b="1"/>
              <a:t>case 1. 港で貨物が搬出できない</a:t>
            </a:r>
            <a:endParaRPr lang="en-JP" sz="2400"/>
          </a:p>
          <a:p>
            <a:r>
              <a:rPr lang="en-JP" sz="2400"/>
              <a:t>ex. </a:t>
            </a:r>
          </a:p>
          <a:p>
            <a:r>
              <a:rPr lang="en-JP" sz="2400"/>
              <a:t>航路: LP1, LP2, LP3, DP1, DP2, DP3</a:t>
            </a:r>
            <a:endParaRPr lang="en-US" sz="2400"/>
          </a:p>
          <a:p>
            <a:r>
              <a:rPr lang="en-US" sz="2400"/>
              <a:t>下の貨物グループA, B, Cを詰め込む.</a:t>
            </a:r>
          </a:p>
        </p:txBody>
      </p:sp>
      <p:sp>
        <p:nvSpPr>
          <p:cNvPr id="13" name="TextBox 12">
            <a:extLst>
              <a:ext uri="{FF2B5EF4-FFF2-40B4-BE49-F238E27FC236}">
                <a16:creationId xmlns:a16="http://schemas.microsoft.com/office/drawing/2014/main" id="{D08187E9-AD8D-F842-8480-6CB776BA022A}"/>
              </a:ext>
            </a:extLst>
          </p:cNvPr>
          <p:cNvSpPr txBox="1"/>
          <p:nvPr/>
        </p:nvSpPr>
        <p:spPr>
          <a:xfrm>
            <a:off x="1095979" y="6078650"/>
            <a:ext cx="4541628" cy="415498"/>
          </a:xfrm>
          <a:prstGeom prst="rect">
            <a:avLst/>
          </a:prstGeom>
          <a:noFill/>
        </p:spPr>
        <p:txBody>
          <a:bodyPr wrap="none" rtlCol="0">
            <a:spAutoFit/>
          </a:bodyPr>
          <a:lstStyle/>
          <a:p>
            <a:r>
              <a:rPr lang="en-JP" sz="2100">
                <a:solidFill>
                  <a:srgbClr val="FF0000"/>
                </a:solidFill>
              </a:rPr>
              <a:t>DP1で貨物グループBを取り出せない</a:t>
            </a:r>
          </a:p>
        </p:txBody>
      </p:sp>
      <p:sp>
        <p:nvSpPr>
          <p:cNvPr id="15" name="Rectangle 14">
            <a:extLst>
              <a:ext uri="{FF2B5EF4-FFF2-40B4-BE49-F238E27FC236}">
                <a16:creationId xmlns:a16="http://schemas.microsoft.com/office/drawing/2014/main" id="{696EC223-6373-6747-A937-F409383F79CE}"/>
              </a:ext>
            </a:extLst>
          </p:cNvPr>
          <p:cNvSpPr/>
          <p:nvPr/>
        </p:nvSpPr>
        <p:spPr>
          <a:xfrm>
            <a:off x="8855794" y="3410352"/>
            <a:ext cx="1716303" cy="2390655"/>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7" name="Rectangle 16">
            <a:extLst>
              <a:ext uri="{FF2B5EF4-FFF2-40B4-BE49-F238E27FC236}">
                <a16:creationId xmlns:a16="http://schemas.microsoft.com/office/drawing/2014/main" id="{97CC00EF-4673-754C-AA8C-B222B7547357}"/>
              </a:ext>
            </a:extLst>
          </p:cNvPr>
          <p:cNvSpPr/>
          <p:nvPr/>
        </p:nvSpPr>
        <p:spPr>
          <a:xfrm>
            <a:off x="10051349" y="4434164"/>
            <a:ext cx="403060" cy="617568"/>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29063CA-B6C3-F743-92ED-C98F9FDE494D}"/>
              </a:ext>
            </a:extLst>
          </p:cNvPr>
          <p:cNvSpPr/>
          <p:nvPr/>
        </p:nvSpPr>
        <p:spPr>
          <a:xfrm>
            <a:off x="10291619" y="4039297"/>
            <a:ext cx="247138" cy="241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6B8A4B61-567F-FE45-9A37-C28767CD90B2}"/>
              </a:ext>
            </a:extLst>
          </p:cNvPr>
          <p:cNvSpPr/>
          <p:nvPr/>
        </p:nvSpPr>
        <p:spPr>
          <a:xfrm>
            <a:off x="9282433" y="3038919"/>
            <a:ext cx="720954" cy="3313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0" name="Elbow Connector 19">
            <a:extLst>
              <a:ext uri="{FF2B5EF4-FFF2-40B4-BE49-F238E27FC236}">
                <a16:creationId xmlns:a16="http://schemas.microsoft.com/office/drawing/2014/main" id="{94FBF4B1-99F6-7E40-92C5-D6A0405A0D1F}"/>
              </a:ext>
            </a:extLst>
          </p:cNvPr>
          <p:cNvCxnSpPr>
            <a:cxnSpLocks/>
          </p:cNvCxnSpPr>
          <p:nvPr/>
        </p:nvCxnSpPr>
        <p:spPr>
          <a:xfrm rot="16200000" flipH="1">
            <a:off x="9459367" y="3624885"/>
            <a:ext cx="952696" cy="585611"/>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A10C15-795F-3C49-835B-57F229FF4A43}"/>
              </a:ext>
            </a:extLst>
          </p:cNvPr>
          <p:cNvSpPr txBox="1"/>
          <p:nvPr/>
        </p:nvSpPr>
        <p:spPr>
          <a:xfrm>
            <a:off x="6764868" y="6056645"/>
            <a:ext cx="3685624" cy="415498"/>
          </a:xfrm>
          <a:prstGeom prst="rect">
            <a:avLst/>
          </a:prstGeom>
          <a:noFill/>
        </p:spPr>
        <p:txBody>
          <a:bodyPr wrap="none" rtlCol="0">
            <a:spAutoFit/>
          </a:bodyPr>
          <a:lstStyle/>
          <a:p>
            <a:r>
              <a:rPr lang="en-JP" sz="2100">
                <a:solidFill>
                  <a:srgbClr val="FF0000"/>
                </a:solidFill>
              </a:rPr>
              <a:t>障害物が邪魔で駐車できない</a:t>
            </a:r>
          </a:p>
        </p:txBody>
      </p:sp>
      <p:sp>
        <p:nvSpPr>
          <p:cNvPr id="23" name="Rectangle 22">
            <a:extLst>
              <a:ext uri="{FF2B5EF4-FFF2-40B4-BE49-F238E27FC236}">
                <a16:creationId xmlns:a16="http://schemas.microsoft.com/office/drawing/2014/main" id="{01D5F254-B05E-7943-891C-97D5552B6E34}"/>
              </a:ext>
            </a:extLst>
          </p:cNvPr>
          <p:cNvSpPr>
            <a:spLocks noChangeAspect="1"/>
          </p:cNvSpPr>
          <p:nvPr/>
        </p:nvSpPr>
        <p:spPr>
          <a:xfrm>
            <a:off x="6896815" y="5337760"/>
            <a:ext cx="292904" cy="3041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4" name="Rectangle 23">
            <a:extLst>
              <a:ext uri="{FF2B5EF4-FFF2-40B4-BE49-F238E27FC236}">
                <a16:creationId xmlns:a16="http://schemas.microsoft.com/office/drawing/2014/main" id="{F4FF29FC-3B45-FB41-9246-938866D43FA7}"/>
              </a:ext>
            </a:extLst>
          </p:cNvPr>
          <p:cNvSpPr>
            <a:spLocks noChangeAspect="1"/>
          </p:cNvSpPr>
          <p:nvPr/>
        </p:nvSpPr>
        <p:spPr>
          <a:xfrm>
            <a:off x="6888724" y="4885376"/>
            <a:ext cx="292904" cy="304169"/>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5" name="Rectangle 24">
            <a:extLst>
              <a:ext uri="{FF2B5EF4-FFF2-40B4-BE49-F238E27FC236}">
                <a16:creationId xmlns:a16="http://schemas.microsoft.com/office/drawing/2014/main" id="{22C2B8CC-B2A5-6A44-A232-6BD3F6695DBF}"/>
              </a:ext>
            </a:extLst>
          </p:cNvPr>
          <p:cNvSpPr>
            <a:spLocks noChangeAspect="1"/>
          </p:cNvSpPr>
          <p:nvPr/>
        </p:nvSpPr>
        <p:spPr>
          <a:xfrm>
            <a:off x="6888724" y="4430751"/>
            <a:ext cx="292904" cy="304169"/>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6" name="TextBox 25">
            <a:extLst>
              <a:ext uri="{FF2B5EF4-FFF2-40B4-BE49-F238E27FC236}">
                <a16:creationId xmlns:a16="http://schemas.microsoft.com/office/drawing/2014/main" id="{CE58FB1A-F70A-D940-8B77-BD1F83BC985D}"/>
              </a:ext>
            </a:extLst>
          </p:cNvPr>
          <p:cNvSpPr txBox="1">
            <a:spLocks noChangeAspect="1"/>
          </p:cNvSpPr>
          <p:nvPr/>
        </p:nvSpPr>
        <p:spPr>
          <a:xfrm>
            <a:off x="7176094" y="4414581"/>
            <a:ext cx="1247915" cy="338554"/>
          </a:xfrm>
          <a:prstGeom prst="rect">
            <a:avLst/>
          </a:prstGeom>
          <a:noFill/>
        </p:spPr>
        <p:txBody>
          <a:bodyPr wrap="square" rtlCol="0">
            <a:spAutoFit/>
          </a:bodyPr>
          <a:lstStyle/>
          <a:p>
            <a:r>
              <a:rPr lang="en-JP" sz="1600"/>
              <a:t>既配置の車</a:t>
            </a:r>
          </a:p>
        </p:txBody>
      </p:sp>
      <p:sp>
        <p:nvSpPr>
          <p:cNvPr id="27" name="TextBox 26">
            <a:extLst>
              <a:ext uri="{FF2B5EF4-FFF2-40B4-BE49-F238E27FC236}">
                <a16:creationId xmlns:a16="http://schemas.microsoft.com/office/drawing/2014/main" id="{47EE581B-490C-EC4F-9E8F-801061B2E1E2}"/>
              </a:ext>
            </a:extLst>
          </p:cNvPr>
          <p:cNvSpPr txBox="1">
            <a:spLocks noChangeAspect="1"/>
          </p:cNvSpPr>
          <p:nvPr/>
        </p:nvSpPr>
        <p:spPr>
          <a:xfrm>
            <a:off x="7176094" y="4900327"/>
            <a:ext cx="1303071" cy="338554"/>
          </a:xfrm>
          <a:prstGeom prst="rect">
            <a:avLst/>
          </a:prstGeom>
          <a:noFill/>
        </p:spPr>
        <p:txBody>
          <a:bodyPr wrap="square" rtlCol="0">
            <a:spAutoFit/>
          </a:bodyPr>
          <a:lstStyle/>
          <a:p>
            <a:r>
              <a:rPr lang="en-JP" sz="1600"/>
              <a:t>配置する車</a:t>
            </a:r>
          </a:p>
        </p:txBody>
      </p:sp>
      <p:sp>
        <p:nvSpPr>
          <p:cNvPr id="28" name="TextBox 27">
            <a:extLst>
              <a:ext uri="{FF2B5EF4-FFF2-40B4-BE49-F238E27FC236}">
                <a16:creationId xmlns:a16="http://schemas.microsoft.com/office/drawing/2014/main" id="{8803A73B-2E7F-EB43-ADCE-0130DFB4D4B5}"/>
              </a:ext>
            </a:extLst>
          </p:cNvPr>
          <p:cNvSpPr txBox="1">
            <a:spLocks noChangeAspect="1"/>
          </p:cNvSpPr>
          <p:nvPr/>
        </p:nvSpPr>
        <p:spPr>
          <a:xfrm>
            <a:off x="7177753" y="5337760"/>
            <a:ext cx="805982" cy="338554"/>
          </a:xfrm>
          <a:prstGeom prst="rect">
            <a:avLst/>
          </a:prstGeom>
          <a:noFill/>
        </p:spPr>
        <p:txBody>
          <a:bodyPr wrap="square" rtlCol="0">
            <a:spAutoFit/>
          </a:bodyPr>
          <a:lstStyle/>
          <a:p>
            <a:r>
              <a:rPr lang="en-JP" sz="1600"/>
              <a:t>障害物</a:t>
            </a:r>
          </a:p>
        </p:txBody>
      </p:sp>
      <p:sp>
        <p:nvSpPr>
          <p:cNvPr id="2" name="TextBox 1">
            <a:extLst>
              <a:ext uri="{FF2B5EF4-FFF2-40B4-BE49-F238E27FC236}">
                <a16:creationId xmlns:a16="http://schemas.microsoft.com/office/drawing/2014/main" id="{2152DD59-F646-754C-B142-C576E9AD6038}"/>
              </a:ext>
            </a:extLst>
          </p:cNvPr>
          <p:cNvSpPr txBox="1"/>
          <p:nvPr/>
        </p:nvSpPr>
        <p:spPr>
          <a:xfrm>
            <a:off x="983942" y="3428874"/>
            <a:ext cx="2510359" cy="2000163"/>
          </a:xfrm>
          <a:prstGeom prst="rect">
            <a:avLst/>
          </a:prstGeom>
          <a:noFill/>
          <a:ln>
            <a:solidFill>
              <a:schemeClr val="tx1"/>
            </a:solidFill>
          </a:ln>
        </p:spPr>
        <p:txBody>
          <a:bodyPr wrap="square" rtlCol="0">
            <a:spAutoFit/>
          </a:bodyPr>
          <a:lstStyle/>
          <a:p>
            <a:pPr>
              <a:lnSpc>
                <a:spcPct val="110000"/>
              </a:lnSpc>
            </a:pPr>
            <a:r>
              <a:rPr lang="en-US" sz="2200"/>
              <a:t>各貨物の情報</a:t>
            </a:r>
          </a:p>
          <a:p>
            <a:pPr>
              <a:lnSpc>
                <a:spcPct val="110000"/>
              </a:lnSpc>
            </a:pPr>
            <a:r>
              <a:rPr lang="en-US" altLang="ja-JP" sz="2400">
                <a:ea typeface="Hiragino Kaku Gothic Pro W3" panose="020B0300000000000000" pitchFamily="34" charset="-128"/>
              </a:rPr>
              <a:t>A:</a:t>
            </a:r>
            <a:r>
              <a:rPr lang="en-US" altLang="ja-JP" sz="2400"/>
              <a:t> LP1 -&gt; DP3</a:t>
            </a:r>
          </a:p>
          <a:p>
            <a:pPr>
              <a:lnSpc>
                <a:spcPct val="110000"/>
              </a:lnSpc>
            </a:pPr>
            <a:r>
              <a:rPr lang="en-US" altLang="ja-JP" sz="2400">
                <a:ea typeface="Hiragino Kaku Gothic Pro W3" panose="020B0300000000000000" pitchFamily="34" charset="-128"/>
              </a:rPr>
              <a:t>B</a:t>
            </a:r>
            <a:r>
              <a:rPr lang="en-US" altLang="ja-JP" sz="2400"/>
              <a:t>: LP2 -&gt; DP1</a:t>
            </a:r>
          </a:p>
          <a:p>
            <a:pPr>
              <a:lnSpc>
                <a:spcPct val="110000"/>
              </a:lnSpc>
            </a:pPr>
            <a:r>
              <a:rPr lang="en-US" altLang="ja-JP" sz="2400">
                <a:ea typeface="Hiragino Kaku Gothic Pro W3" panose="020B0300000000000000" pitchFamily="34" charset="-128"/>
              </a:rPr>
              <a:t>C</a:t>
            </a:r>
            <a:r>
              <a:rPr lang="en-US" altLang="ja-JP" sz="2400"/>
              <a:t>: LP3 -&gt; DP2</a:t>
            </a:r>
          </a:p>
          <a:p>
            <a:pPr>
              <a:lnSpc>
                <a:spcPct val="110000"/>
              </a:lnSpc>
            </a:pPr>
            <a:r>
              <a:rPr lang="en-US" sz="2000"/>
              <a:t>  (積み地) -&gt; (揚げ地)</a:t>
            </a:r>
            <a:endParaRPr lang="en-US" altLang="ja-JP" sz="2000">
              <a:ea typeface="Hiragino Kaku Gothic Pro W3" panose="020B0300000000000000" pitchFamily="34" charset="-128"/>
            </a:endParaRPr>
          </a:p>
        </p:txBody>
      </p:sp>
      <p:sp>
        <p:nvSpPr>
          <p:cNvPr id="29" name="Rectangle 28">
            <a:extLst>
              <a:ext uri="{FF2B5EF4-FFF2-40B4-BE49-F238E27FC236}">
                <a16:creationId xmlns:a16="http://schemas.microsoft.com/office/drawing/2014/main" id="{7870E875-E8EB-B04A-8DDC-C7C345B06125}"/>
              </a:ext>
            </a:extLst>
          </p:cNvPr>
          <p:cNvSpPr/>
          <p:nvPr/>
        </p:nvSpPr>
        <p:spPr>
          <a:xfrm>
            <a:off x="3806553" y="3384334"/>
            <a:ext cx="1865472" cy="24481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Rectangle 29">
            <a:extLst>
              <a:ext uri="{FF2B5EF4-FFF2-40B4-BE49-F238E27FC236}">
                <a16:creationId xmlns:a16="http://schemas.microsoft.com/office/drawing/2014/main" id="{E2C19DF9-4A4F-7F42-888E-532C278F8FE1}"/>
              </a:ext>
            </a:extLst>
          </p:cNvPr>
          <p:cNvSpPr/>
          <p:nvPr/>
        </p:nvSpPr>
        <p:spPr>
          <a:xfrm>
            <a:off x="3866584" y="5060353"/>
            <a:ext cx="1730746" cy="680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31" name="Rectangle 30">
            <a:extLst>
              <a:ext uri="{FF2B5EF4-FFF2-40B4-BE49-F238E27FC236}">
                <a16:creationId xmlns:a16="http://schemas.microsoft.com/office/drawing/2014/main" id="{DF0A333D-3381-F640-9F92-440DE97C4521}"/>
              </a:ext>
            </a:extLst>
          </p:cNvPr>
          <p:cNvSpPr/>
          <p:nvPr/>
        </p:nvSpPr>
        <p:spPr>
          <a:xfrm>
            <a:off x="3866584" y="4500975"/>
            <a:ext cx="1730746" cy="5146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32" name="Rectangle 31">
            <a:extLst>
              <a:ext uri="{FF2B5EF4-FFF2-40B4-BE49-F238E27FC236}">
                <a16:creationId xmlns:a16="http://schemas.microsoft.com/office/drawing/2014/main" id="{CF830325-A657-1945-8207-4285F48C67A5}"/>
              </a:ext>
            </a:extLst>
          </p:cNvPr>
          <p:cNvSpPr/>
          <p:nvPr/>
        </p:nvSpPr>
        <p:spPr>
          <a:xfrm>
            <a:off x="3866584" y="3470575"/>
            <a:ext cx="1730746" cy="9901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33" name="Rectangle 32">
            <a:extLst>
              <a:ext uri="{FF2B5EF4-FFF2-40B4-BE49-F238E27FC236}">
                <a16:creationId xmlns:a16="http://schemas.microsoft.com/office/drawing/2014/main" id="{5F46F5CB-3E84-BF41-93ED-D9D945124B40}"/>
              </a:ext>
            </a:extLst>
          </p:cNvPr>
          <p:cNvSpPr/>
          <p:nvPr/>
        </p:nvSpPr>
        <p:spPr>
          <a:xfrm>
            <a:off x="4382852" y="3002718"/>
            <a:ext cx="698209" cy="34136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51202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13</a:t>
            </a:fld>
            <a:endParaRPr lang="en-JP"/>
          </a:p>
        </p:txBody>
      </p:sp>
    </p:spTree>
    <p:extLst>
      <p:ext uri="{BB962C8B-B14F-4D97-AF65-F5344CB8AC3E}">
        <p14:creationId xmlns:p14="http://schemas.microsoft.com/office/powerpoint/2010/main" val="162565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14</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各グループを形状可変の長方形とする．</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nSpc>
                    <a:spcPct val="110000"/>
                  </a:lnSpc>
                  <a:buNone/>
                </a:pPr>
                <a:r>
                  <a:rPr lang="en-US" sz="2400"/>
                  <a:t> </a:t>
                </a: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15</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 (次ページで補足)</a:t>
                </a:r>
              </a:p>
              <a:p>
                <a:pPr marL="0" indent="0">
                  <a:lnSpc>
                    <a:spcPct val="100000"/>
                  </a:lnSpc>
                  <a:buFont typeface="Arial" panose="020B0604020202020204" pitchFamily="34" charset="0"/>
                  <a:buNone/>
                </a:pPr>
                <a:r>
                  <a:rPr lang="en-JP" sz="2400"/>
                  <a:t>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044215"/>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各グループの形, 位置を決定する. </a:t>
            </a:r>
          </a:p>
          <a:p>
            <a:pPr marL="0" indent="0">
              <a:lnSpc>
                <a:spcPct val="100000"/>
              </a:lnSpc>
              <a:buFont typeface="Arial" panose="020B0604020202020204" pitchFamily="34" charset="0"/>
              <a:buNone/>
            </a:pPr>
            <a:r>
              <a:rPr lang="en-JP" sz="2400"/>
              <a:t>(ソルバーを使用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3054989"/>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27752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77359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2888B5BF-C953-A44D-B328-CE41D32025E3}"/>
                  </a:ext>
                </a:extLst>
              </p:cNvPr>
              <p:cNvSpPr/>
              <p:nvPr/>
            </p:nvSpPr>
            <p:spPr>
              <a:xfrm>
                <a:off x="223848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23848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698752" y="2834410"/>
            <a:ext cx="415498"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E50933E0-E4DF-8E4E-BA3F-B19323DFBC8C}"/>
                  </a:ext>
                </a:extLst>
              </p:cNvPr>
              <p:cNvSpPr/>
              <p:nvPr/>
            </p:nvSpPr>
            <p:spPr>
              <a:xfrm>
                <a:off x="5069975" y="5575689"/>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5069975" y="5575689"/>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F30C2FE3-9C41-BE4D-9DA6-487DFC95D413}"/>
                  </a:ext>
                </a:extLst>
              </p:cNvPr>
              <p:cNvSpPr/>
              <p:nvPr/>
            </p:nvSpPr>
            <p:spPr>
              <a:xfrm>
                <a:off x="6435205" y="4626718"/>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435205" y="4626718"/>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404032" y="5705511"/>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5024207" y="6168109"/>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5067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16</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グループ間の相対位置関係の計算 (sequence-pair)</a:t>
            </a:r>
          </a:p>
          <a:p>
            <a:pPr marL="0" indent="0">
              <a:lnSpc>
                <a:spcPct val="110000"/>
              </a:lnSpc>
              <a:buFont typeface="Arial" panose="020B0604020202020204" pitchFamily="34" charset="0"/>
              <a:buNone/>
            </a:pPr>
            <a:r>
              <a:rPr lang="en-JP" sz="2600"/>
              <a:t>1. 各グループの積み地揚げ地の順番により二つの順列を作る．</a:t>
            </a:r>
          </a:p>
          <a:p>
            <a:pPr marL="0" indent="0">
              <a:lnSpc>
                <a:spcPct val="110000"/>
              </a:lnSpc>
              <a:buFont typeface="Arial" panose="020B0604020202020204" pitchFamily="34" charset="0"/>
              <a:buNone/>
            </a:pPr>
            <a:r>
              <a:rPr lang="en-JP" sz="2600"/>
              <a:t>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solidFill>
                  <a:srgbClr val="FF0000"/>
                </a:solidFill>
              </a:rPr>
              <a:t>-&gt; 制約「AはB, Cより奥に配置」</a:t>
            </a:r>
            <a:endParaRPr lang="en-JP" sz="2400">
              <a:solidFill>
                <a:srgbClr val="FF0000"/>
              </a:solidFill>
            </a:endParaRPr>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solidFill>
                  <a:srgbClr val="FF0000"/>
                </a:solidFill>
              </a:rPr>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17</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6213764" y="2244164"/>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99714" y="235892"/>
            <a:ext cx="5056760" cy="7184151"/>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677017" y="1283433"/>
            <a:ext cx="3503179" cy="5072916"/>
          </a:xfrm>
          <a:ln w="31750">
            <a:solidFill>
              <a:schemeClr val="tx1">
                <a:lumMod val="50000"/>
                <a:lumOff val="50000"/>
              </a:schemeClr>
            </a:solidFill>
          </a:ln>
        </p:spPr>
        <p:txBody>
          <a:bodyPr lIns="144000" bIns="0">
            <a:normAutofit fontScale="92500"/>
          </a:bodyPr>
          <a:lstStyle/>
          <a:p>
            <a:pPr marL="0" indent="0">
              <a:lnSpc>
                <a:spcPct val="110000"/>
              </a:lnSpc>
              <a:buNone/>
            </a:pPr>
            <a:r>
              <a:rPr lang="en-JP" sz="2600"/>
              <a:t>step 1</a:t>
            </a:r>
          </a:p>
          <a:p>
            <a:pPr marL="0" indent="0">
              <a:lnSpc>
                <a:spcPct val="100000"/>
              </a:lnSpc>
              <a:buNone/>
            </a:pPr>
            <a:r>
              <a:rPr lang="en-JP" sz="2400"/>
              <a:t>配置する車 (長方形) 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00000"/>
              </a:lnSpc>
              <a:buNone/>
            </a:pPr>
            <a:r>
              <a:rPr lang="en-JP" sz="2200"/>
              <a:t>1. 駐車スペース</a:t>
            </a:r>
          </a:p>
          <a:p>
            <a:pPr marL="457200" lvl="1" indent="0">
              <a:lnSpc>
                <a:spcPct val="100000"/>
              </a:lnSpc>
              <a:buNone/>
            </a:pPr>
            <a:r>
              <a:rPr lang="en-JP" sz="2200"/>
              <a:t>2. 乗り降りの隙間</a:t>
            </a:r>
          </a:p>
          <a:p>
            <a:pPr marL="457200" lvl="1" indent="0">
              <a:lnSpc>
                <a:spcPct val="100000"/>
              </a:lnSpc>
              <a:buNone/>
            </a:pPr>
            <a:r>
              <a:rPr lang="en-JP" sz="22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280381"/>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246589"/>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18</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step1で考えた図形が，配置可能か判断．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19895"/>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26143"/>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768605"/>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25802"/>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3956294"/>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069236"/>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492727"/>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475811"/>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29433"/>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079622"/>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170922"/>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13309"/>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10030"/>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35782"/>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578943"/>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04825"/>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5057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430760" y="4186886"/>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47763"/>
            <a:ext cx="415498" cy="369332"/>
          </a:xfrm>
          <a:prstGeom prst="rect">
            <a:avLst/>
          </a:prstGeom>
          <a:noFill/>
        </p:spPr>
        <p:txBody>
          <a:bodyPr wrap="none" rtlCol="0">
            <a:spAutoFit/>
          </a:bodyPr>
          <a:lstStyle/>
          <a:p>
            <a:r>
              <a:rPr lang="en-JP"/>
              <a:t>車</a:t>
            </a:r>
          </a:p>
        </p:txBody>
      </p:sp>
    </p:spTree>
    <p:extLst>
      <p:ext uri="{BB962C8B-B14F-4D97-AF65-F5344CB8AC3E}">
        <p14:creationId xmlns:p14="http://schemas.microsoft.com/office/powerpoint/2010/main" val="151451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1．bottom-left法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93454" cy="2285999"/>
          </a:xfrm>
          <a:solidFill>
            <a:schemeClr val="accent5">
              <a:lumMod val="20000"/>
              <a:lumOff val="80000"/>
            </a:schemeClr>
          </a:solidFill>
          <a:ln>
            <a:noFill/>
          </a:ln>
        </p:spPr>
        <p:txBody>
          <a:bodyPr>
            <a:noAutofit/>
          </a:bodyPr>
          <a:lstStyle/>
          <a:p>
            <a:pPr marL="0" indent="0">
              <a:lnSpc>
                <a:spcPct val="110000"/>
              </a:lnSpc>
              <a:buNone/>
            </a:pPr>
            <a:r>
              <a:rPr lang="en-JP" sz="2400" b="1"/>
              <a:t>2．next-fit法 (NF法)</a:t>
            </a:r>
          </a:p>
          <a:p>
            <a:pPr marL="0" indent="0">
              <a:lnSpc>
                <a:spcPct val="110000"/>
              </a:lnSpc>
              <a:buNone/>
            </a:pPr>
            <a:r>
              <a:rPr lang="en-JP" sz="2200"/>
              <a:t>母材内でレベルと呼ばれる領域を作り, 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19</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6647974" cy="523220"/>
          </a:xfrm>
          <a:prstGeom prst="rect">
            <a:avLst/>
          </a:prstGeom>
          <a:noFill/>
        </p:spPr>
        <p:txBody>
          <a:bodyPr wrap="none" rIns="90000" rtlCol="0">
            <a:spAutoFit/>
          </a:bodyPr>
          <a:lstStyle/>
          <a:p>
            <a:r>
              <a:rPr lang="en-JP" sz="2800"/>
              <a:t>配置場所の探し方に関するアルゴリズム</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2FE31F-4F3E-F44C-BF51-998B93B0B1E4}"/>
              </a:ext>
            </a:extLst>
          </p:cNvPr>
          <p:cNvSpPr/>
          <p:nvPr/>
        </p:nvSpPr>
        <p:spPr>
          <a:xfrm>
            <a:off x="9319542" y="5270332"/>
            <a:ext cx="2034258" cy="265058"/>
          </a:xfrm>
          <a:prstGeom prst="rect">
            <a:avLst/>
          </a:prstGeom>
          <a:pattFill prst="wdUpDiag">
            <a:fgClr>
              <a:schemeClr val="accent1">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20</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458490"/>
                <a:ext cx="7900545" cy="2771403"/>
              </a:xfrm>
              <a:prstGeom prst="rect">
                <a:avLst/>
              </a:prstGeom>
              <a:solidFill>
                <a:schemeClr val="accent5">
                  <a:lumMod val="20000"/>
                  <a:lumOff val="80000"/>
                </a:schemeClr>
              </a:solidFill>
              <a:ln>
                <a:noFill/>
              </a:ln>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グループの大きさを修正し，再度一台ずつ詰め込む.</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458490"/>
                <a:ext cx="7900545" cy="2771403"/>
              </a:xfrm>
              <a:prstGeom prst="rect">
                <a:avLst/>
              </a:prstGeom>
              <a:blipFill>
                <a:blip r:embed="rId2"/>
                <a:stretch>
                  <a:fillRect l="-1284" t="-2727" r="-803" b="-909"/>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53203"/>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4A83B20C-8239-7E4B-9C1E-0BA614AA5192}"/>
                  </a:ext>
                </a:extLst>
              </p:cNvPr>
              <p:cNvSpPr txBox="1"/>
              <p:nvPr/>
            </p:nvSpPr>
            <p:spPr>
              <a:xfrm>
                <a:off x="9658711" y="1943728"/>
                <a:ext cx="138657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9658711" y="1943728"/>
                <a:ext cx="1386575" cy="369332"/>
              </a:xfrm>
              <a:prstGeom prst="rect">
                <a:avLst/>
              </a:prstGeom>
              <a:blipFill>
                <a:blip r:embed="rId3"/>
                <a:stretch>
                  <a:fillRect l="-3636" t="-17241" b="-2069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6A06AC6-97AD-1444-8AE9-A60C48BBF4C5}"/>
                  </a:ext>
                </a:extLst>
              </p:cNvPr>
              <p:cNvSpPr txBox="1"/>
              <p:nvPr/>
            </p:nvSpPr>
            <p:spPr>
              <a:xfrm>
                <a:off x="9621835" y="2908120"/>
                <a:ext cx="138496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9621835" y="2908120"/>
                <a:ext cx="1384965" cy="369332"/>
              </a:xfrm>
              <a:prstGeom prst="rect">
                <a:avLst/>
              </a:prstGeom>
              <a:blipFill>
                <a:blip r:embed="rId4"/>
                <a:stretch>
                  <a:fillRect l="-3636" t="-12903" b="-16129"/>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70332"/>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14320" y="5315265"/>
            <a:ext cx="0" cy="22012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5FA567A-B64A-E843-89D5-A85E81BDE2B1}"/>
                  </a:ext>
                </a:extLst>
              </p:cNvPr>
              <p:cNvSpPr txBox="1"/>
              <p:nvPr/>
            </p:nvSpPr>
            <p:spPr>
              <a:xfrm>
                <a:off x="9712556" y="4637292"/>
                <a:ext cx="1248227"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9712556" y="4637292"/>
                <a:ext cx="1248227" cy="369332"/>
              </a:xfrm>
              <a:prstGeom prst="rect">
                <a:avLst/>
              </a:prstGeom>
              <a:blipFill>
                <a:blip r:embed="rId5"/>
                <a:stretch>
                  <a:fillRect l="-4000" t="-16667" b="-1666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BB16B93F-09DA-6045-AEAA-BA127E9CF9E4}"/>
                  </a:ext>
                </a:extLst>
              </p:cNvPr>
              <p:cNvSpPr txBox="1"/>
              <p:nvPr/>
            </p:nvSpPr>
            <p:spPr>
              <a:xfrm>
                <a:off x="9693347" y="5694444"/>
                <a:ext cx="1241943"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9693347" y="5694444"/>
                <a:ext cx="1241943" cy="369332"/>
              </a:xfrm>
              <a:prstGeom prst="rect">
                <a:avLst/>
              </a:prstGeom>
              <a:blipFill>
                <a:blip r:embed="rId6"/>
                <a:stretch>
                  <a:fillRect l="-4040" t="-13333" b="-20000"/>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62664" y="438464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21</a:t>
            </a:fld>
            <a:endParaRPr lang="en-JP"/>
          </a:p>
        </p:txBody>
      </p:sp>
    </p:spTree>
    <p:extLst>
      <p:ext uri="{BB962C8B-B14F-4D97-AF65-F5344CB8AC3E}">
        <p14:creationId xmlns:p14="http://schemas.microsoft.com/office/powerpoint/2010/main" val="421579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703118"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r>
                  <a:rPr lang="en-JP" sz="2400"/>
                  <a:t>ソルバー: Gurobi Optimizer (ver. 9.5)</a:t>
                </a:r>
              </a:p>
              <a:p>
                <a:pPr marL="0" indent="0">
                  <a:lnSpc>
                    <a:spcPct val="100000"/>
                  </a:lnSpc>
                  <a:buNone/>
                </a:pPr>
                <a:endParaRPr lang="en-JP" sz="2400"/>
              </a:p>
              <a:p>
                <a:pPr marL="0" indent="0">
                  <a:lnSpc>
                    <a:spcPct val="100000"/>
                  </a:lnSpc>
                  <a:buNone/>
                </a:pPr>
                <a:r>
                  <a:rPr lang="en-JP" sz="2600" b="1"/>
                  <a:t>計算実験</a:t>
                </a:r>
              </a:p>
              <a:p>
                <a:pPr marL="0" indent="0">
                  <a:lnSpc>
                    <a:spcPct val="100000"/>
                  </a:lnSpc>
                  <a:buNone/>
                </a:pPr>
                <a:r>
                  <a:rPr lang="en-JP" sz="2600"/>
                  <a:t>以下の4つの結果を比較した．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600" i="1">
                            <a:solidFill>
                              <a:schemeClr val="tx1"/>
                            </a:solidFill>
                            <a:latin typeface="Cambria Math" panose="02040503050406030204" pitchFamily="18" charset="0"/>
                          </a:rPr>
                        </m:ctrlPr>
                      </m:fPr>
                      <m:num>
                        <m:r>
                          <a:rPr lang="en-US" sz="2600" b="1" i="1">
                            <a:solidFill>
                              <a:schemeClr val="tx1"/>
                            </a:solidFill>
                          </a:rPr>
                          <m:t>配置した車の総面積</m:t>
                        </m:r>
                      </m:num>
                      <m:den>
                        <m:r>
                          <a:rPr lang="en-US" sz="2600" i="1">
                            <a:solidFill>
                              <a:schemeClr val="tx1"/>
                            </a:solidFill>
                          </a:rPr>
                          <m:t>デッキ全体</m:t>
                        </m:r>
                        <m:r>
                          <a:rPr lang="en-US" sz="2600" b="0" i="1">
                            <a:solidFill>
                              <a:schemeClr val="tx1"/>
                            </a:solidFill>
                          </a:rPr>
                          <m:t> − </m:t>
                        </m:r>
                        <m:r>
                          <a:rPr lang="en-US" sz="2600" i="1">
                            <a:solidFill>
                              <a:schemeClr val="tx1"/>
                            </a:solidFill>
                          </a:rPr>
                          <m:t>障害物の総面積</m:t>
                        </m:r>
                        <m:r>
                          <a:rPr lang="en-US" sz="2600" b="0" i="1">
                            <a:solidFill>
                              <a:schemeClr val="tx1"/>
                            </a:solidFill>
                          </a:rPr>
                          <m:t> </m:t>
                        </m:r>
                      </m:den>
                    </m:f>
                  </m:oMath>
                </a14:m>
                <a:r>
                  <a:rPr lang="en-JP" sz="2600"/>
                  <a:t>  を用いた</a:t>
                </a:r>
              </a:p>
              <a:p>
                <a:pPr>
                  <a:lnSpc>
                    <a:spcPct val="100000"/>
                  </a:lnSpc>
                </a:pPr>
                <a:endParaRPr lang="en-JP" sz="2400"/>
              </a:p>
            </p:txBody>
          </p:sp>
        </mc:Choice>
        <mc:Fallback>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703118" y="535648"/>
                <a:ext cx="11049000" cy="6185827"/>
              </a:xfrm>
              <a:blipFill>
                <a:blip r:embed="rId2"/>
                <a:stretch>
                  <a:fillRect l="-918" t="-1230" r="-459"/>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22</a:t>
            </a:fld>
            <a:endParaRPr lang="en-JP"/>
          </a:p>
        </p:txBody>
      </p:sp>
    </p:spTree>
    <p:extLst>
      <p:ext uri="{BB962C8B-B14F-4D97-AF65-F5344CB8AC3E}">
        <p14:creationId xmlns:p14="http://schemas.microsoft.com/office/powerpoint/2010/main" val="37951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23</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685892" y="6144782"/>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24</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25</a:t>
            </a:fld>
            <a:endParaRPr lang="en-JP"/>
          </a:p>
        </p:txBody>
      </p:sp>
    </p:spTree>
    <p:extLst>
      <p:ext uri="{BB962C8B-B14F-4D97-AF65-F5344CB8AC3E}">
        <p14:creationId xmlns:p14="http://schemas.microsoft.com/office/powerpoint/2010/main" val="3566808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車両配置計画問題に対して2段階の構築法と局所探索法を提案した．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2477003"/>
          </a:xfrm>
        </p:spPr>
        <p:txBody>
          <a:bodyPr>
            <a:normAutofit/>
          </a:bodyPr>
          <a:lstStyle/>
          <a:p>
            <a:pPr marL="0" indent="0">
              <a:lnSpc>
                <a:spcPct val="110000"/>
              </a:lnSpc>
              <a:buNone/>
            </a:pPr>
            <a:r>
              <a:rPr lang="en-JP"/>
              <a:t>1．車体情報</a:t>
            </a:r>
          </a:p>
          <a:p>
            <a:pPr lvl="1">
              <a:lnSpc>
                <a:spcPct val="100000"/>
              </a:lnSpc>
            </a:pPr>
            <a:r>
              <a:rPr lang="en-JP"/>
              <a:t>車種</a:t>
            </a:r>
          </a:p>
          <a:p>
            <a:pPr lvl="1">
              <a:lnSpc>
                <a:spcPct val="100000"/>
              </a:lnSpc>
            </a:pPr>
            <a:r>
              <a:rPr lang="en-JP"/>
              <a:t>大きさ</a:t>
            </a:r>
          </a:p>
          <a:p>
            <a:pPr lvl="1">
              <a:lnSpc>
                <a:spcPct val="100000"/>
              </a:lnSpc>
            </a:pPr>
            <a:r>
              <a:rPr lang="en-JP"/>
              <a:t>積み下ろし港</a:t>
            </a:r>
          </a:p>
          <a:p>
            <a:pPr marL="457200" lvl="1" indent="0">
              <a:lnSpc>
                <a:spcPct val="100000"/>
              </a:lnSpc>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FF1559-C85D-104A-80A4-73CC608CFECF}"/>
                  </a:ext>
                </a:extLst>
              </p:cNvPr>
              <p:cNvSpPr txBox="1"/>
              <p:nvPr/>
            </p:nvSpPr>
            <p:spPr>
              <a:xfrm>
                <a:off x="798367" y="460297"/>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solidFill>
                      <a:srgbClr val="FF0000"/>
                    </a:solidFill>
                  </a:rPr>
                  <a:t>長方形詰込み問題</a:t>
                </a:r>
                <a:r>
                  <a:rPr lang="en-JP" sz="2400"/>
                  <a:t>として考えることができる．</a:t>
                </a:r>
              </a:p>
            </p:txBody>
          </p:sp>
        </mc:Choice>
        <mc:Fallback>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798367" y="460297"/>
                <a:ext cx="10290464" cy="830997"/>
              </a:xfrm>
              <a:prstGeom prst="rect">
                <a:avLst/>
              </a:prstGeom>
              <a:blipFill>
                <a:blip r:embed="rId3"/>
                <a:stretch>
                  <a:fillRect l="-862"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309255" y="2886884"/>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232471" y="4603367"/>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142720" y="4517225"/>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886691" y="5115891"/>
            <a:ext cx="9448800"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長方形は母材からはみ出さない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886691" y="1565710"/>
                <a:ext cx="9448800"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例.  </a:t>
                </a:r>
                <a14:m>
                  <m:oMath xmlns:m="http://schemas.openxmlformats.org/officeDocument/2006/math">
                    <m:r>
                      <a:rPr lang="en-US" sz="2400" b="0" i="1">
                        <a:latin typeface="Cambria Math" panose="02040503050406030204" pitchFamily="18" charset="0"/>
                      </a:rPr>
                      <m:t>𝑛</m:t>
                    </m:r>
                  </m:oMath>
                </a14:m>
                <a:r>
                  <a:rPr lang="en-JP" sz="2400"/>
                  <a:t> 個の長方形を母材に詰め込む</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886691" y="1565710"/>
                <a:ext cx="9448800" cy="1033075"/>
              </a:xfrm>
              <a:prstGeom prst="rect">
                <a:avLst/>
              </a:prstGeom>
              <a:blipFill>
                <a:blip r:embed="rId4"/>
                <a:stretch>
                  <a:fillRect l="-940" t="-6098" b="-9756"/>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589775" y="3020542"/>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739315" y="3551532"/>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739315" y="4213393"/>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1926111" y="3643265"/>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715353" y="3726144"/>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1926111" y="3020542"/>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045037" y="2886884"/>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524926" y="3511052"/>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64179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4589</TotalTime>
  <Words>1127</Words>
  <Application>Microsoft Macintosh PowerPoint</Application>
  <PresentationFormat>Widescreen</PresentationFormat>
  <Paragraphs>407</Paragraphs>
  <Slides>26</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単純な長方形詰込み問題での問題点1</vt:lpstr>
      <vt:lpstr>PowerPoint Presentation</vt:lpstr>
      <vt:lpstr>PowerPoint Presentation</vt:lpstr>
      <vt:lpstr>PowerPoint Presentation</vt:lpstr>
      <vt:lpstr>提案手法の概要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2731</cp:revision>
  <dcterms:created xsi:type="dcterms:W3CDTF">2022-01-19T08:36:48Z</dcterms:created>
  <dcterms:modified xsi:type="dcterms:W3CDTF">2022-02-06T09:43:43Z</dcterms:modified>
</cp:coreProperties>
</file>