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84" r:id="rId6"/>
    <p:sldId id="260" r:id="rId7"/>
    <p:sldId id="261" r:id="rId8"/>
    <p:sldId id="265" r:id="rId9"/>
    <p:sldId id="266" r:id="rId10"/>
    <p:sldId id="268" r:id="rId11"/>
    <p:sldId id="269" r:id="rId12"/>
    <p:sldId id="263" r:id="rId13"/>
    <p:sldId id="273" r:id="rId14"/>
    <p:sldId id="274" r:id="rId15"/>
    <p:sldId id="271" r:id="rId16"/>
    <p:sldId id="272" r:id="rId17"/>
    <p:sldId id="280" r:id="rId18"/>
    <p:sldId id="270" r:id="rId19"/>
    <p:sldId id="279" r:id="rId20"/>
    <p:sldId id="283" r:id="rId21"/>
    <p:sldId id="281" r:id="rId22"/>
    <p:sldId id="282" r:id="rId23"/>
    <p:sldId id="275" r:id="rId24"/>
    <p:sldId id="276" r:id="rId25"/>
    <p:sldId id="277" r:id="rId26"/>
    <p:sldId id="278" r:id="rId27"/>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2"/>
    <p:restoredTop sz="94691"/>
  </p:normalViewPr>
  <p:slideViewPr>
    <p:cSldViewPr snapToGrid="0" snapToObjects="1">
      <p:cViewPr varScale="1">
        <p:scale>
          <a:sx n="103" d="100"/>
          <a:sy n="103" d="100"/>
        </p:scale>
        <p:origin x="176" y="1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8CC502-AA8E-A24D-95A3-F33799A34240}" type="doc">
      <dgm:prSet loTypeId="urn:microsoft.com/office/officeart/2005/8/layout/process4" loCatId="" qsTypeId="urn:microsoft.com/office/officeart/2005/8/quickstyle/simple2" qsCatId="simple" csTypeId="urn:microsoft.com/office/officeart/2005/8/colors/accent5_2" csCatId="accent5" phldr="1"/>
      <dgm:spPr/>
      <dgm:t>
        <a:bodyPr/>
        <a:lstStyle/>
        <a:p>
          <a:endParaRPr lang="en-US"/>
        </a:p>
      </dgm:t>
    </dgm:pt>
    <dgm:pt modelId="{BC081EBE-72B8-BD4D-98D2-1FFDDC3015F2}">
      <dgm:prSet phldrT="[Text]"/>
      <dgm:spPr/>
      <dgm:t>
        <a:bodyPr/>
        <a:lstStyle/>
        <a:p>
          <a:r>
            <a:rPr lang="en-US"/>
            <a:t>第1段階（グループパッキング）</a:t>
          </a:r>
        </a:p>
      </dgm:t>
    </dgm:pt>
    <dgm:pt modelId="{9B4CF4B1-4B32-2F44-8C84-CBFD9DFCA7C3}" type="parTrans" cxnId="{5F304258-A8A4-4542-ABF8-27ECFEA5890D}">
      <dgm:prSet/>
      <dgm:spPr/>
      <dgm:t>
        <a:bodyPr/>
        <a:lstStyle/>
        <a:p>
          <a:endParaRPr lang="en-US"/>
        </a:p>
      </dgm:t>
    </dgm:pt>
    <dgm:pt modelId="{3326AD81-571B-DE4A-9527-BFE1F1E4040C}" type="sibTrans" cxnId="{5F304258-A8A4-4542-ABF8-27ECFEA5890D}">
      <dgm:prSet/>
      <dgm:spPr/>
      <dgm:t>
        <a:bodyPr/>
        <a:lstStyle/>
        <a:p>
          <a:endParaRPr lang="en-US"/>
        </a:p>
      </dgm:t>
    </dgm:pt>
    <dgm:pt modelId="{47294729-B47B-7F42-AD15-DE9CC8471C0A}">
      <dgm:prSet phldrT="[Text]"/>
      <dgm:spPr/>
      <dgm:t>
        <a:bodyPr/>
        <a:lstStyle/>
        <a:p>
          <a:r>
            <a:rPr lang="en-US"/>
            <a:t>第2段階（個別パッキング）</a:t>
          </a:r>
        </a:p>
      </dgm:t>
    </dgm:pt>
    <dgm:pt modelId="{ED6352A4-B256-3A4C-8E1D-BC23F5C146E9}" type="parTrans" cxnId="{EAC66C43-5AD5-AD4A-8692-4A478E810747}">
      <dgm:prSet/>
      <dgm:spPr/>
      <dgm:t>
        <a:bodyPr/>
        <a:lstStyle/>
        <a:p>
          <a:endParaRPr lang="en-US"/>
        </a:p>
      </dgm:t>
    </dgm:pt>
    <dgm:pt modelId="{432F81D3-CB8B-5E46-92FF-6A7458B8533F}" type="sibTrans" cxnId="{EAC66C43-5AD5-AD4A-8692-4A478E810747}">
      <dgm:prSet/>
      <dgm:spPr/>
      <dgm:t>
        <a:bodyPr/>
        <a:lstStyle/>
        <a:p>
          <a:endParaRPr lang="en-US"/>
        </a:p>
      </dgm:t>
    </dgm:pt>
    <dgm:pt modelId="{51DC1B37-4678-424A-8D80-5F831B42FF73}">
      <dgm:prSet phldrT="[Text]" custT="1"/>
      <dgm:spPr/>
      <dgm:t>
        <a:bodyPr/>
        <a:lstStyle/>
        <a:p>
          <a:pPr algn="l"/>
          <a:r>
            <a:rPr lang="en-US" sz="2200"/>
            <a:t>第一段階の配置場所を守りつつ車一台ずつの配置場所を決定する．</a:t>
          </a:r>
        </a:p>
      </dgm:t>
    </dgm:pt>
    <dgm:pt modelId="{99DD9E4E-8F77-CD4E-9185-A91CDB17CE31}" type="parTrans" cxnId="{4FD242E7-C729-5140-9887-2B9B046C6D4B}">
      <dgm:prSet/>
      <dgm:spPr/>
      <dgm:t>
        <a:bodyPr/>
        <a:lstStyle/>
        <a:p>
          <a:endParaRPr lang="en-US"/>
        </a:p>
      </dgm:t>
    </dgm:pt>
    <dgm:pt modelId="{D6BD4E47-738F-7740-A696-11B81B31FEBB}" type="sibTrans" cxnId="{4FD242E7-C729-5140-9887-2B9B046C6D4B}">
      <dgm:prSet/>
      <dgm:spPr/>
      <dgm:t>
        <a:bodyPr/>
        <a:lstStyle/>
        <a:p>
          <a:endParaRPr lang="en-US"/>
        </a:p>
      </dgm:t>
    </dgm:pt>
    <dgm:pt modelId="{8F5B1E0C-C6E7-D645-BD49-6549EDFD4A1F}">
      <dgm:prSet phldrT="[Text]" custT="1"/>
      <dgm:spPr/>
      <dgm:t>
        <a:bodyPr/>
        <a:lstStyle/>
        <a:p>
          <a:pPr algn="l"/>
          <a:r>
            <a:rPr lang="en-JP" sz="2200"/>
            <a:t>積み地・揚げ地が同じ車を一つのグループと見て大まかな配置場所を決定する．</a:t>
          </a:r>
          <a:endParaRPr lang="en-US" sz="2200"/>
        </a:p>
      </dgm:t>
    </dgm:pt>
    <dgm:pt modelId="{9493FADA-F610-1540-AA15-FE42F61FEB31}" type="sibTrans" cxnId="{477D6C45-68D7-B342-BC00-3B77F1A292B1}">
      <dgm:prSet/>
      <dgm:spPr/>
      <dgm:t>
        <a:bodyPr/>
        <a:lstStyle/>
        <a:p>
          <a:endParaRPr lang="en-US"/>
        </a:p>
      </dgm:t>
    </dgm:pt>
    <dgm:pt modelId="{2AF4C9C6-FA88-1D49-9E56-1E75B720E95C}" type="parTrans" cxnId="{477D6C45-68D7-B342-BC00-3B77F1A292B1}">
      <dgm:prSet/>
      <dgm:spPr/>
      <dgm:t>
        <a:bodyPr/>
        <a:lstStyle/>
        <a:p>
          <a:endParaRPr lang="en-US"/>
        </a:p>
      </dgm:t>
    </dgm:pt>
    <dgm:pt modelId="{CF975039-E081-954D-9051-74E906CFF891}" type="pres">
      <dgm:prSet presAssocID="{B68CC502-AA8E-A24D-95A3-F33799A34240}" presName="Name0" presStyleCnt="0">
        <dgm:presLayoutVars>
          <dgm:dir/>
          <dgm:animLvl val="lvl"/>
          <dgm:resizeHandles val="exact"/>
        </dgm:presLayoutVars>
      </dgm:prSet>
      <dgm:spPr/>
    </dgm:pt>
    <dgm:pt modelId="{2EE0B961-D6B8-DB43-9A68-42E38A7A4055}" type="pres">
      <dgm:prSet presAssocID="{47294729-B47B-7F42-AD15-DE9CC8471C0A}" presName="boxAndChildren" presStyleCnt="0"/>
      <dgm:spPr/>
    </dgm:pt>
    <dgm:pt modelId="{3F351878-AA16-0243-AA30-D762542506A5}" type="pres">
      <dgm:prSet presAssocID="{47294729-B47B-7F42-AD15-DE9CC8471C0A}" presName="parentTextBox" presStyleLbl="node1" presStyleIdx="0" presStyleCnt="2"/>
      <dgm:spPr/>
    </dgm:pt>
    <dgm:pt modelId="{7A31A02F-4BCA-3C47-8B55-A243997B06D9}" type="pres">
      <dgm:prSet presAssocID="{47294729-B47B-7F42-AD15-DE9CC8471C0A}" presName="entireBox" presStyleLbl="node1" presStyleIdx="0" presStyleCnt="2"/>
      <dgm:spPr/>
    </dgm:pt>
    <dgm:pt modelId="{B0D5C13E-A1E3-D048-8A0A-20C4BE7D5723}" type="pres">
      <dgm:prSet presAssocID="{47294729-B47B-7F42-AD15-DE9CC8471C0A}" presName="descendantBox" presStyleCnt="0"/>
      <dgm:spPr/>
    </dgm:pt>
    <dgm:pt modelId="{851D9678-372E-994F-938A-FEFC55284FEF}" type="pres">
      <dgm:prSet presAssocID="{51DC1B37-4678-424A-8D80-5F831B42FF73}" presName="childTextBox" presStyleLbl="fgAccFollowNode1" presStyleIdx="0" presStyleCnt="2">
        <dgm:presLayoutVars>
          <dgm:bulletEnabled val="1"/>
        </dgm:presLayoutVars>
      </dgm:prSet>
      <dgm:spPr/>
    </dgm:pt>
    <dgm:pt modelId="{FB560816-EBEC-2145-850F-6EB191F7BDE7}" type="pres">
      <dgm:prSet presAssocID="{3326AD81-571B-DE4A-9527-BFE1F1E4040C}" presName="sp" presStyleCnt="0"/>
      <dgm:spPr/>
    </dgm:pt>
    <dgm:pt modelId="{BB63ACC6-CA0F-C047-B242-A8E24337A7EF}" type="pres">
      <dgm:prSet presAssocID="{BC081EBE-72B8-BD4D-98D2-1FFDDC3015F2}" presName="arrowAndChildren" presStyleCnt="0"/>
      <dgm:spPr/>
    </dgm:pt>
    <dgm:pt modelId="{2DF016FC-F6E6-A047-8DD7-0F0304EF5D5C}" type="pres">
      <dgm:prSet presAssocID="{BC081EBE-72B8-BD4D-98D2-1FFDDC3015F2}" presName="parentTextArrow" presStyleLbl="node1" presStyleIdx="0" presStyleCnt="2"/>
      <dgm:spPr/>
    </dgm:pt>
    <dgm:pt modelId="{99C1A075-B621-7843-9162-E01277DE43AA}" type="pres">
      <dgm:prSet presAssocID="{BC081EBE-72B8-BD4D-98D2-1FFDDC3015F2}" presName="arrow" presStyleLbl="node1" presStyleIdx="1" presStyleCnt="2"/>
      <dgm:spPr/>
    </dgm:pt>
    <dgm:pt modelId="{47B58A7E-09AB-8C4C-9FA4-042A595DBC27}" type="pres">
      <dgm:prSet presAssocID="{BC081EBE-72B8-BD4D-98D2-1FFDDC3015F2}" presName="descendantArrow" presStyleCnt="0"/>
      <dgm:spPr/>
    </dgm:pt>
    <dgm:pt modelId="{22912AD0-C873-504D-8FA2-33C6F6E68DEC}" type="pres">
      <dgm:prSet presAssocID="{8F5B1E0C-C6E7-D645-BD49-6549EDFD4A1F}" presName="childTextArrow" presStyleLbl="fgAccFollowNode1" presStyleIdx="1" presStyleCnt="2">
        <dgm:presLayoutVars>
          <dgm:bulletEnabled val="1"/>
        </dgm:presLayoutVars>
      </dgm:prSet>
      <dgm:spPr/>
    </dgm:pt>
  </dgm:ptLst>
  <dgm:cxnLst>
    <dgm:cxn modelId="{F9815124-731C-B84C-BFDE-B8240D0304F6}" type="presOf" srcId="{47294729-B47B-7F42-AD15-DE9CC8471C0A}" destId="{3F351878-AA16-0243-AA30-D762542506A5}" srcOrd="0" destOrd="0" presId="urn:microsoft.com/office/officeart/2005/8/layout/process4"/>
    <dgm:cxn modelId="{921DB32A-AAEE-F646-AC0C-49D4F3C6B88F}" type="presOf" srcId="{B68CC502-AA8E-A24D-95A3-F33799A34240}" destId="{CF975039-E081-954D-9051-74E906CFF891}" srcOrd="0" destOrd="0" presId="urn:microsoft.com/office/officeart/2005/8/layout/process4"/>
    <dgm:cxn modelId="{E48CD13B-BA88-E746-9AEB-3EAFBE32AE38}" type="presOf" srcId="{8F5B1E0C-C6E7-D645-BD49-6549EDFD4A1F}" destId="{22912AD0-C873-504D-8FA2-33C6F6E68DEC}" srcOrd="0" destOrd="0" presId="urn:microsoft.com/office/officeart/2005/8/layout/process4"/>
    <dgm:cxn modelId="{EAC66C43-5AD5-AD4A-8692-4A478E810747}" srcId="{B68CC502-AA8E-A24D-95A3-F33799A34240}" destId="{47294729-B47B-7F42-AD15-DE9CC8471C0A}" srcOrd="1" destOrd="0" parTransId="{ED6352A4-B256-3A4C-8E1D-BC23F5C146E9}" sibTransId="{432F81D3-CB8B-5E46-92FF-6A7458B8533F}"/>
    <dgm:cxn modelId="{477D6C45-68D7-B342-BC00-3B77F1A292B1}" srcId="{BC081EBE-72B8-BD4D-98D2-1FFDDC3015F2}" destId="{8F5B1E0C-C6E7-D645-BD49-6549EDFD4A1F}" srcOrd="0" destOrd="0" parTransId="{2AF4C9C6-FA88-1D49-9E56-1E75B720E95C}" sibTransId="{9493FADA-F610-1540-AA15-FE42F61FEB31}"/>
    <dgm:cxn modelId="{5F304258-A8A4-4542-ABF8-27ECFEA5890D}" srcId="{B68CC502-AA8E-A24D-95A3-F33799A34240}" destId="{BC081EBE-72B8-BD4D-98D2-1FFDDC3015F2}" srcOrd="0" destOrd="0" parTransId="{9B4CF4B1-4B32-2F44-8C84-CBFD9DFCA7C3}" sibTransId="{3326AD81-571B-DE4A-9527-BFE1F1E4040C}"/>
    <dgm:cxn modelId="{4DC02367-CDC0-9846-934F-DA47C5DCA562}" type="presOf" srcId="{BC081EBE-72B8-BD4D-98D2-1FFDDC3015F2}" destId="{2DF016FC-F6E6-A047-8DD7-0F0304EF5D5C}" srcOrd="0" destOrd="0" presId="urn:microsoft.com/office/officeart/2005/8/layout/process4"/>
    <dgm:cxn modelId="{C6988CE3-000B-094F-B9AF-D179D07392E4}" type="presOf" srcId="{51DC1B37-4678-424A-8D80-5F831B42FF73}" destId="{851D9678-372E-994F-938A-FEFC55284FEF}" srcOrd="0" destOrd="0" presId="urn:microsoft.com/office/officeart/2005/8/layout/process4"/>
    <dgm:cxn modelId="{4FD242E7-C729-5140-9887-2B9B046C6D4B}" srcId="{47294729-B47B-7F42-AD15-DE9CC8471C0A}" destId="{51DC1B37-4678-424A-8D80-5F831B42FF73}" srcOrd="0" destOrd="0" parTransId="{99DD9E4E-8F77-CD4E-9185-A91CDB17CE31}" sibTransId="{D6BD4E47-738F-7740-A696-11B81B31FEBB}"/>
    <dgm:cxn modelId="{0DC8E4F0-FF31-DC4A-832B-24E02FA7EBF5}" type="presOf" srcId="{BC081EBE-72B8-BD4D-98D2-1FFDDC3015F2}" destId="{99C1A075-B621-7843-9162-E01277DE43AA}" srcOrd="1" destOrd="0" presId="urn:microsoft.com/office/officeart/2005/8/layout/process4"/>
    <dgm:cxn modelId="{529308FA-E53C-F343-8786-EE2E13D74BE9}" type="presOf" srcId="{47294729-B47B-7F42-AD15-DE9CC8471C0A}" destId="{7A31A02F-4BCA-3C47-8B55-A243997B06D9}" srcOrd="1" destOrd="0" presId="urn:microsoft.com/office/officeart/2005/8/layout/process4"/>
    <dgm:cxn modelId="{5E9443C0-7285-244A-A4F3-1BFDE844A24F}" type="presParOf" srcId="{CF975039-E081-954D-9051-74E906CFF891}" destId="{2EE0B961-D6B8-DB43-9A68-42E38A7A4055}" srcOrd="0" destOrd="0" presId="urn:microsoft.com/office/officeart/2005/8/layout/process4"/>
    <dgm:cxn modelId="{E9AC4449-46B0-AA46-9288-09DFB892C101}" type="presParOf" srcId="{2EE0B961-D6B8-DB43-9A68-42E38A7A4055}" destId="{3F351878-AA16-0243-AA30-D762542506A5}" srcOrd="0" destOrd="0" presId="urn:microsoft.com/office/officeart/2005/8/layout/process4"/>
    <dgm:cxn modelId="{0AD186EC-5837-DE4A-9DBE-C8467945BE46}" type="presParOf" srcId="{2EE0B961-D6B8-DB43-9A68-42E38A7A4055}" destId="{7A31A02F-4BCA-3C47-8B55-A243997B06D9}" srcOrd="1" destOrd="0" presId="urn:microsoft.com/office/officeart/2005/8/layout/process4"/>
    <dgm:cxn modelId="{70C07577-EA75-914B-94F5-BE74A5A7EEA2}" type="presParOf" srcId="{2EE0B961-D6B8-DB43-9A68-42E38A7A4055}" destId="{B0D5C13E-A1E3-D048-8A0A-20C4BE7D5723}" srcOrd="2" destOrd="0" presId="urn:microsoft.com/office/officeart/2005/8/layout/process4"/>
    <dgm:cxn modelId="{74AB9047-1147-764D-A5B4-B5C035143855}" type="presParOf" srcId="{B0D5C13E-A1E3-D048-8A0A-20C4BE7D5723}" destId="{851D9678-372E-994F-938A-FEFC55284FEF}" srcOrd="0" destOrd="0" presId="urn:microsoft.com/office/officeart/2005/8/layout/process4"/>
    <dgm:cxn modelId="{DDCCF276-A6EF-8544-86AA-0053343F62D5}" type="presParOf" srcId="{CF975039-E081-954D-9051-74E906CFF891}" destId="{FB560816-EBEC-2145-850F-6EB191F7BDE7}" srcOrd="1" destOrd="0" presId="urn:microsoft.com/office/officeart/2005/8/layout/process4"/>
    <dgm:cxn modelId="{7057A78F-658B-0841-8E0C-2965FAF444D1}" type="presParOf" srcId="{CF975039-E081-954D-9051-74E906CFF891}" destId="{BB63ACC6-CA0F-C047-B242-A8E24337A7EF}" srcOrd="2" destOrd="0" presId="urn:microsoft.com/office/officeart/2005/8/layout/process4"/>
    <dgm:cxn modelId="{403AD437-0342-F94A-90EB-ABC1ACE5A1EC}" type="presParOf" srcId="{BB63ACC6-CA0F-C047-B242-A8E24337A7EF}" destId="{2DF016FC-F6E6-A047-8DD7-0F0304EF5D5C}" srcOrd="0" destOrd="0" presId="urn:microsoft.com/office/officeart/2005/8/layout/process4"/>
    <dgm:cxn modelId="{628A2ABA-73A1-2346-A2E9-C62D30B84AD9}" type="presParOf" srcId="{BB63ACC6-CA0F-C047-B242-A8E24337A7EF}" destId="{99C1A075-B621-7843-9162-E01277DE43AA}" srcOrd="1" destOrd="0" presId="urn:microsoft.com/office/officeart/2005/8/layout/process4"/>
    <dgm:cxn modelId="{CF5C2C81-61B5-F04B-89C4-5EFB9390F422}" type="presParOf" srcId="{BB63ACC6-CA0F-C047-B242-A8E24337A7EF}" destId="{47B58A7E-09AB-8C4C-9FA4-042A595DBC27}" srcOrd="2" destOrd="0" presId="urn:microsoft.com/office/officeart/2005/8/layout/process4"/>
    <dgm:cxn modelId="{0ADC2D9F-3E63-134A-BE77-4CE25944FDA8}" type="presParOf" srcId="{47B58A7E-09AB-8C4C-9FA4-042A595DBC27}" destId="{22912AD0-C873-504D-8FA2-33C6F6E68D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1A02F-4BCA-3C47-8B55-A243997B06D9}">
      <dsp:nvSpPr>
        <dsp:cNvPr id="0" name=""/>
        <dsp:cNvSpPr/>
      </dsp:nvSpPr>
      <dsp:spPr>
        <a:xfrm>
          <a:off x="0" y="2452062"/>
          <a:ext cx="10515600" cy="160881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第2段階（個別パッキング）</a:t>
          </a:r>
        </a:p>
      </dsp:txBody>
      <dsp:txXfrm>
        <a:off x="0" y="2452062"/>
        <a:ext cx="10515600" cy="868761"/>
      </dsp:txXfrm>
    </dsp:sp>
    <dsp:sp modelId="{851D9678-372E-994F-938A-FEFC55284FEF}">
      <dsp:nvSpPr>
        <dsp:cNvPr id="0" name=""/>
        <dsp:cNvSpPr/>
      </dsp:nvSpPr>
      <dsp:spPr>
        <a:xfrm>
          <a:off x="0" y="3288648"/>
          <a:ext cx="10515600" cy="740056"/>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US" sz="2200" kern="1200"/>
            <a:t>第一段階の配置場所を守りつつ車一台ずつの配置場所を決定する．</a:t>
          </a:r>
        </a:p>
      </dsp:txBody>
      <dsp:txXfrm>
        <a:off x="0" y="3288648"/>
        <a:ext cx="10515600" cy="740056"/>
      </dsp:txXfrm>
    </dsp:sp>
    <dsp:sp modelId="{99C1A075-B621-7843-9162-E01277DE43AA}">
      <dsp:nvSpPr>
        <dsp:cNvPr id="0" name=""/>
        <dsp:cNvSpPr/>
      </dsp:nvSpPr>
      <dsp:spPr>
        <a:xfrm rot="10800000">
          <a:off x="0" y="1831"/>
          <a:ext cx="10515600" cy="2474362"/>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第1段階（グループパッキング）</a:t>
          </a:r>
        </a:p>
      </dsp:txBody>
      <dsp:txXfrm rot="-10800000">
        <a:off x="0" y="1831"/>
        <a:ext cx="10515600" cy="868501"/>
      </dsp:txXfrm>
    </dsp:sp>
    <dsp:sp modelId="{22912AD0-C873-504D-8FA2-33C6F6E68DEC}">
      <dsp:nvSpPr>
        <dsp:cNvPr id="0" name=""/>
        <dsp:cNvSpPr/>
      </dsp:nvSpPr>
      <dsp:spPr>
        <a:xfrm>
          <a:off x="0" y="870333"/>
          <a:ext cx="10515600" cy="739834"/>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JP" sz="2200" kern="1200"/>
            <a:t>積み地・揚げ地が同じ車を一つのグループと見て大まかな配置場所を決定する．</a:t>
          </a:r>
          <a:endParaRPr lang="en-US" sz="2200" kern="1200"/>
        </a:p>
      </dsp:txBody>
      <dsp:txXfrm>
        <a:off x="0" y="870333"/>
        <a:ext cx="10515600" cy="7398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6D70C-E1AB-F649-A5EB-7FF6C4514330}" type="datetimeFigureOut">
              <a:t>2022/01/21</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78112-4ECF-3E4A-BA26-7A2F0AF6FC0B}" type="slidenum">
              <a:t>‹#›</a:t>
            </a:fld>
            <a:endParaRPr lang="en-JP"/>
          </a:p>
        </p:txBody>
      </p:sp>
    </p:spTree>
    <p:extLst>
      <p:ext uri="{BB962C8B-B14F-4D97-AF65-F5344CB8AC3E}">
        <p14:creationId xmlns:p14="http://schemas.microsoft.com/office/powerpoint/2010/main" val="366763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4</a:t>
            </a:fld>
            <a:endParaRPr lang="en-JP"/>
          </a:p>
        </p:txBody>
      </p:sp>
    </p:spTree>
    <p:extLst>
      <p:ext uri="{BB962C8B-B14F-4D97-AF65-F5344CB8AC3E}">
        <p14:creationId xmlns:p14="http://schemas.microsoft.com/office/powerpoint/2010/main" val="89370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B8319A4F-25AA-F940-B345-F57E77B4FE14}" type="slidenum">
              <a:t>11</a:t>
            </a:fld>
            <a:endParaRPr lang="en-JP"/>
          </a:p>
        </p:txBody>
      </p:sp>
    </p:spTree>
    <p:extLst>
      <p:ext uri="{BB962C8B-B14F-4D97-AF65-F5344CB8AC3E}">
        <p14:creationId xmlns:p14="http://schemas.microsoft.com/office/powerpoint/2010/main" val="908846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12</a:t>
            </a:fld>
            <a:endParaRPr lang="en-JP"/>
          </a:p>
        </p:txBody>
      </p:sp>
    </p:spTree>
    <p:extLst>
      <p:ext uri="{BB962C8B-B14F-4D97-AF65-F5344CB8AC3E}">
        <p14:creationId xmlns:p14="http://schemas.microsoft.com/office/powerpoint/2010/main" val="3369825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15</a:t>
            </a:fld>
            <a:endParaRPr lang="en-JP"/>
          </a:p>
        </p:txBody>
      </p:sp>
    </p:spTree>
    <p:extLst>
      <p:ext uri="{BB962C8B-B14F-4D97-AF65-F5344CB8AC3E}">
        <p14:creationId xmlns:p14="http://schemas.microsoft.com/office/powerpoint/2010/main" val="970902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19</a:t>
            </a:fld>
            <a:endParaRPr lang="en-JP"/>
          </a:p>
        </p:txBody>
      </p:sp>
    </p:spTree>
    <p:extLst>
      <p:ext uri="{BB962C8B-B14F-4D97-AF65-F5344CB8AC3E}">
        <p14:creationId xmlns:p14="http://schemas.microsoft.com/office/powerpoint/2010/main" val="239882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FD46-B49C-6744-BD9E-19F0996D4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5DC67486-87D4-614B-A438-2D6454C95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6EFB463-35FE-854F-AB37-ED4059805D92}"/>
              </a:ext>
            </a:extLst>
          </p:cNvPr>
          <p:cNvSpPr>
            <a:spLocks noGrp="1"/>
          </p:cNvSpPr>
          <p:nvPr>
            <p:ph type="dt" sz="half" idx="10"/>
          </p:nvPr>
        </p:nvSpPr>
        <p:spPr/>
        <p:txBody>
          <a:bodyPr/>
          <a:lstStyle/>
          <a:p>
            <a:fld id="{47F26CC1-AB1F-3144-AC16-7DF58009131B}" type="datetime1">
              <a:t>1/22/22</a:t>
            </a:fld>
            <a:endParaRPr lang="en-JP"/>
          </a:p>
        </p:txBody>
      </p:sp>
      <p:sp>
        <p:nvSpPr>
          <p:cNvPr id="5" name="Footer Placeholder 4">
            <a:extLst>
              <a:ext uri="{FF2B5EF4-FFF2-40B4-BE49-F238E27FC236}">
                <a16:creationId xmlns:a16="http://schemas.microsoft.com/office/drawing/2014/main" id="{05D447D4-9314-8740-AC17-F108D436AC9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D83F213-1B8D-244E-A07D-86494C301750}"/>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177001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10F4-910C-8742-A7C7-B1F3A2C395C4}"/>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65F2E27A-9C4A-4A47-851A-8D9C8B6CD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0379DF5A-F3D5-3644-9EB3-22D524FAF05F}"/>
              </a:ext>
            </a:extLst>
          </p:cNvPr>
          <p:cNvSpPr>
            <a:spLocks noGrp="1"/>
          </p:cNvSpPr>
          <p:nvPr>
            <p:ph type="dt" sz="half" idx="10"/>
          </p:nvPr>
        </p:nvSpPr>
        <p:spPr/>
        <p:txBody>
          <a:bodyPr/>
          <a:lstStyle/>
          <a:p>
            <a:fld id="{7DCB5E5F-4609-754C-8734-13076BCBB735}" type="datetime1">
              <a:t>1/22/22</a:t>
            </a:fld>
            <a:endParaRPr lang="en-JP"/>
          </a:p>
        </p:txBody>
      </p:sp>
      <p:sp>
        <p:nvSpPr>
          <p:cNvPr id="5" name="Footer Placeholder 4">
            <a:extLst>
              <a:ext uri="{FF2B5EF4-FFF2-40B4-BE49-F238E27FC236}">
                <a16:creationId xmlns:a16="http://schemas.microsoft.com/office/drawing/2014/main" id="{93804861-4421-2C4B-A262-44D374C2F43F}"/>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487932E-8B05-6C47-8BA0-20893A022FE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38393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F401A7-8664-FF4D-96DA-9E7669D74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C55AA8EB-616C-D141-BAB5-5AF85F0F40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40204E06-1200-4043-BE02-3F48E5B5FC2B}"/>
              </a:ext>
            </a:extLst>
          </p:cNvPr>
          <p:cNvSpPr>
            <a:spLocks noGrp="1"/>
          </p:cNvSpPr>
          <p:nvPr>
            <p:ph type="dt" sz="half" idx="10"/>
          </p:nvPr>
        </p:nvSpPr>
        <p:spPr/>
        <p:txBody>
          <a:bodyPr/>
          <a:lstStyle/>
          <a:p>
            <a:fld id="{BFEF9520-753F-A140-BDEC-D74036CF0A6B}" type="datetime1">
              <a:t>1/22/22</a:t>
            </a:fld>
            <a:endParaRPr lang="en-JP"/>
          </a:p>
        </p:txBody>
      </p:sp>
      <p:sp>
        <p:nvSpPr>
          <p:cNvPr id="5" name="Footer Placeholder 4">
            <a:extLst>
              <a:ext uri="{FF2B5EF4-FFF2-40B4-BE49-F238E27FC236}">
                <a16:creationId xmlns:a16="http://schemas.microsoft.com/office/drawing/2014/main" id="{3D1BE8DC-ED09-E74E-B6D4-3945A431BD7D}"/>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77ACC1B-D1D1-994F-8050-98057E28A007}"/>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30324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0F28-DC0B-BC46-A8DD-7A3AB0271F5D}"/>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C02B1CBF-6098-5A4E-903C-A8F80C2D6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97A55219-56B3-C14B-88BD-558311A89D73}"/>
              </a:ext>
            </a:extLst>
          </p:cNvPr>
          <p:cNvSpPr>
            <a:spLocks noGrp="1"/>
          </p:cNvSpPr>
          <p:nvPr>
            <p:ph type="dt" sz="half" idx="10"/>
          </p:nvPr>
        </p:nvSpPr>
        <p:spPr/>
        <p:txBody>
          <a:bodyPr/>
          <a:lstStyle/>
          <a:p>
            <a:fld id="{2DBCED21-5878-0D41-9B3C-A91C68BEFEFB}" type="datetime1">
              <a:t>1/22/22</a:t>
            </a:fld>
            <a:endParaRPr lang="en-JP"/>
          </a:p>
        </p:txBody>
      </p:sp>
      <p:sp>
        <p:nvSpPr>
          <p:cNvPr id="5" name="Footer Placeholder 4">
            <a:extLst>
              <a:ext uri="{FF2B5EF4-FFF2-40B4-BE49-F238E27FC236}">
                <a16:creationId xmlns:a16="http://schemas.microsoft.com/office/drawing/2014/main" id="{0BEC6604-7E8F-F846-A2C7-6978F40A31FA}"/>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33E62BF-2CB1-BE4C-8D25-A3C23BA09683}"/>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83806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FB3B-7CCE-814D-9E33-C2ABA42B0C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E7A64A94-1248-8141-BECB-9AFB3E958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11342-2A79-2147-86CA-AF70EA035E37}"/>
              </a:ext>
            </a:extLst>
          </p:cNvPr>
          <p:cNvSpPr>
            <a:spLocks noGrp="1"/>
          </p:cNvSpPr>
          <p:nvPr>
            <p:ph type="dt" sz="half" idx="10"/>
          </p:nvPr>
        </p:nvSpPr>
        <p:spPr/>
        <p:txBody>
          <a:bodyPr/>
          <a:lstStyle/>
          <a:p>
            <a:fld id="{BD838ADF-2947-6146-AE30-B6A8DA72C1BB}" type="datetime1">
              <a:t>1/22/22</a:t>
            </a:fld>
            <a:endParaRPr lang="en-JP"/>
          </a:p>
        </p:txBody>
      </p:sp>
      <p:sp>
        <p:nvSpPr>
          <p:cNvPr id="5" name="Footer Placeholder 4">
            <a:extLst>
              <a:ext uri="{FF2B5EF4-FFF2-40B4-BE49-F238E27FC236}">
                <a16:creationId xmlns:a16="http://schemas.microsoft.com/office/drawing/2014/main" id="{E6842822-D54C-6645-9FC4-38A3DDB566DE}"/>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4E3A7D73-F39F-BC49-A18C-3C68987E4358}"/>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417944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AA98-85A7-FF41-8724-9FDAE0061A4A}"/>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D7D20B51-6423-5245-A028-0E083CA7B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E3526CA2-56B7-E24D-9E5B-715F5F789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82A0DC5E-A0EC-9B40-97F3-A432DF3E9A1D}"/>
              </a:ext>
            </a:extLst>
          </p:cNvPr>
          <p:cNvSpPr>
            <a:spLocks noGrp="1"/>
          </p:cNvSpPr>
          <p:nvPr>
            <p:ph type="dt" sz="half" idx="10"/>
          </p:nvPr>
        </p:nvSpPr>
        <p:spPr/>
        <p:txBody>
          <a:bodyPr/>
          <a:lstStyle/>
          <a:p>
            <a:fld id="{62F97889-9C76-904D-951D-64F726832B79}" type="datetime1">
              <a:t>1/22/22</a:t>
            </a:fld>
            <a:endParaRPr lang="en-JP"/>
          </a:p>
        </p:txBody>
      </p:sp>
      <p:sp>
        <p:nvSpPr>
          <p:cNvPr id="6" name="Footer Placeholder 5">
            <a:extLst>
              <a:ext uri="{FF2B5EF4-FFF2-40B4-BE49-F238E27FC236}">
                <a16:creationId xmlns:a16="http://schemas.microsoft.com/office/drawing/2014/main" id="{800E8F99-DAF5-4440-922C-4EF94438D0E3}"/>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DE076B3A-5CF2-5C44-9A5B-EE63D9D4F46A}"/>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679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6E82-52EF-5E4E-8213-172D7AD271C1}"/>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810240EB-C8B9-D84E-8AC7-000A8E11E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5E8B0A-5590-BD45-BF09-50BD5E3DC7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59914EF3-BD88-C543-B53E-4DB8D7FD7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3A7DB8-F6D7-9849-8931-DEA8522A3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4F7DF61C-5873-FC4D-BCA3-2B0EA502943B}"/>
              </a:ext>
            </a:extLst>
          </p:cNvPr>
          <p:cNvSpPr>
            <a:spLocks noGrp="1"/>
          </p:cNvSpPr>
          <p:nvPr>
            <p:ph type="dt" sz="half" idx="10"/>
          </p:nvPr>
        </p:nvSpPr>
        <p:spPr/>
        <p:txBody>
          <a:bodyPr/>
          <a:lstStyle/>
          <a:p>
            <a:fld id="{D0C03FEA-BDC6-5E4F-A201-8FCCC138880A}" type="datetime1">
              <a:t>1/22/22</a:t>
            </a:fld>
            <a:endParaRPr lang="en-JP"/>
          </a:p>
        </p:txBody>
      </p:sp>
      <p:sp>
        <p:nvSpPr>
          <p:cNvPr id="8" name="Footer Placeholder 7">
            <a:extLst>
              <a:ext uri="{FF2B5EF4-FFF2-40B4-BE49-F238E27FC236}">
                <a16:creationId xmlns:a16="http://schemas.microsoft.com/office/drawing/2014/main" id="{E531304B-7AEA-524B-A2B7-768275EA86CB}"/>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2D1D57C-E41D-4A48-97CF-D6F11A552551}"/>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25737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4E31-B698-564B-83F8-63E0B6045477}"/>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E282B86A-82B4-4E4A-8691-5526B7D91839}"/>
              </a:ext>
            </a:extLst>
          </p:cNvPr>
          <p:cNvSpPr>
            <a:spLocks noGrp="1"/>
          </p:cNvSpPr>
          <p:nvPr>
            <p:ph type="dt" sz="half" idx="10"/>
          </p:nvPr>
        </p:nvSpPr>
        <p:spPr/>
        <p:txBody>
          <a:bodyPr/>
          <a:lstStyle/>
          <a:p>
            <a:fld id="{D463E22F-FD00-674E-BD8B-358BE0A7701D}" type="datetime1">
              <a:t>1/22/22</a:t>
            </a:fld>
            <a:endParaRPr lang="en-JP"/>
          </a:p>
        </p:txBody>
      </p:sp>
      <p:sp>
        <p:nvSpPr>
          <p:cNvPr id="4" name="Footer Placeholder 3">
            <a:extLst>
              <a:ext uri="{FF2B5EF4-FFF2-40B4-BE49-F238E27FC236}">
                <a16:creationId xmlns:a16="http://schemas.microsoft.com/office/drawing/2014/main" id="{CE93A006-2795-0043-A964-F7E695CFD36E}"/>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12AC985E-D55E-6D42-B523-373673FED4F9}"/>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2215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5FC147-0237-CF44-8E8F-7225579BA29F}"/>
              </a:ext>
            </a:extLst>
          </p:cNvPr>
          <p:cNvSpPr>
            <a:spLocks noGrp="1"/>
          </p:cNvSpPr>
          <p:nvPr>
            <p:ph type="dt" sz="half" idx="10"/>
          </p:nvPr>
        </p:nvSpPr>
        <p:spPr/>
        <p:txBody>
          <a:bodyPr/>
          <a:lstStyle/>
          <a:p>
            <a:fld id="{89F7109D-8B5A-8B4C-B8BB-A40E8F3A4208}" type="datetime1">
              <a:t>1/22/22</a:t>
            </a:fld>
            <a:endParaRPr lang="en-JP"/>
          </a:p>
        </p:txBody>
      </p:sp>
      <p:sp>
        <p:nvSpPr>
          <p:cNvPr id="3" name="Footer Placeholder 2">
            <a:extLst>
              <a:ext uri="{FF2B5EF4-FFF2-40B4-BE49-F238E27FC236}">
                <a16:creationId xmlns:a16="http://schemas.microsoft.com/office/drawing/2014/main" id="{00E8083B-16A2-A04A-A6A8-9C2309A5510D}"/>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D78C9E21-7A51-EF4C-87DB-59C36741342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86570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652D-4AD0-9A4D-BC41-D2EC75C00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9FBC9A70-19C3-5148-B528-DC02E8A88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B7969630-6075-494C-ABD5-28157F040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D49AA-1B35-E541-9132-498A5AD029F9}"/>
              </a:ext>
            </a:extLst>
          </p:cNvPr>
          <p:cNvSpPr>
            <a:spLocks noGrp="1"/>
          </p:cNvSpPr>
          <p:nvPr>
            <p:ph type="dt" sz="half" idx="10"/>
          </p:nvPr>
        </p:nvSpPr>
        <p:spPr/>
        <p:txBody>
          <a:bodyPr/>
          <a:lstStyle/>
          <a:p>
            <a:fld id="{D88D3D59-81AE-4D4C-9C93-1EB20AAA0AB4}" type="datetime1">
              <a:t>1/22/22</a:t>
            </a:fld>
            <a:endParaRPr lang="en-JP"/>
          </a:p>
        </p:txBody>
      </p:sp>
      <p:sp>
        <p:nvSpPr>
          <p:cNvPr id="6" name="Footer Placeholder 5">
            <a:extLst>
              <a:ext uri="{FF2B5EF4-FFF2-40B4-BE49-F238E27FC236}">
                <a16:creationId xmlns:a16="http://schemas.microsoft.com/office/drawing/2014/main" id="{A0AA1185-F903-D449-938F-3414D70F838B}"/>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A13728AA-0665-144C-98DC-61AC3202F986}"/>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54532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5585-3748-5343-A09E-2DA253181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E1E4749C-D154-6F43-A305-8DDE34F90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CA393685-8B21-EC49-A0B6-E5C12095E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BB5A3-796F-4544-A73A-3E0CCDCCBE03}"/>
              </a:ext>
            </a:extLst>
          </p:cNvPr>
          <p:cNvSpPr>
            <a:spLocks noGrp="1"/>
          </p:cNvSpPr>
          <p:nvPr>
            <p:ph type="dt" sz="half" idx="10"/>
          </p:nvPr>
        </p:nvSpPr>
        <p:spPr/>
        <p:txBody>
          <a:bodyPr/>
          <a:lstStyle/>
          <a:p>
            <a:fld id="{75BF3152-2185-034D-B7F8-F43C27B2FB79}" type="datetime1">
              <a:t>1/22/22</a:t>
            </a:fld>
            <a:endParaRPr lang="en-JP"/>
          </a:p>
        </p:txBody>
      </p:sp>
      <p:sp>
        <p:nvSpPr>
          <p:cNvPr id="6" name="Footer Placeholder 5">
            <a:extLst>
              <a:ext uri="{FF2B5EF4-FFF2-40B4-BE49-F238E27FC236}">
                <a16:creationId xmlns:a16="http://schemas.microsoft.com/office/drawing/2014/main" id="{82C69ED4-DB83-BE4A-85C7-86CAC25EA3D0}"/>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81736490-860C-2541-974F-5782227FBC65}"/>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1760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A3824-C912-4041-ABB7-392A02BC9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467D2E3F-E0D0-3E41-A4D6-D946ABE02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A1D6C9A0-0F44-3142-B98A-5C7A3A1FB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7C1C4-7B90-5C40-8E47-F2DEB92489D3}" type="datetime1">
              <a:t>1/22/22</a:t>
            </a:fld>
            <a:endParaRPr lang="en-JP"/>
          </a:p>
        </p:txBody>
      </p:sp>
      <p:sp>
        <p:nvSpPr>
          <p:cNvPr id="5" name="Footer Placeholder 4">
            <a:extLst>
              <a:ext uri="{FF2B5EF4-FFF2-40B4-BE49-F238E27FC236}">
                <a16:creationId xmlns:a16="http://schemas.microsoft.com/office/drawing/2014/main" id="{BEDA7B0F-FE4A-5E4C-AE58-43AABA67C4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CEA86727-5BCA-CE47-802B-E572AEA56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3E294-EB10-834B-8B5B-5C78A6A1F52A}" type="slidenum">
              <a:t>‹#›</a:t>
            </a:fld>
            <a:endParaRPr lang="en-JP"/>
          </a:p>
        </p:txBody>
      </p:sp>
    </p:spTree>
    <p:extLst>
      <p:ext uri="{BB962C8B-B14F-4D97-AF65-F5344CB8AC3E}">
        <p14:creationId xmlns:p14="http://schemas.microsoft.com/office/powerpoint/2010/main" val="3499943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58B8-5251-D24C-9D48-622F1905DFFC}"/>
              </a:ext>
            </a:extLst>
          </p:cNvPr>
          <p:cNvSpPr>
            <a:spLocks noGrp="1"/>
          </p:cNvSpPr>
          <p:nvPr>
            <p:ph type="ctrTitle"/>
          </p:nvPr>
        </p:nvSpPr>
        <p:spPr>
          <a:xfrm>
            <a:off x="174170" y="1122363"/>
            <a:ext cx="11615059" cy="2387600"/>
          </a:xfrm>
        </p:spPr>
        <p:txBody>
          <a:bodyPr>
            <a:normAutofit/>
          </a:bodyPr>
          <a:lstStyle/>
          <a:p>
            <a:r>
              <a:rPr lang="en-JP" sz="4400"/>
              <a:t>自動車運搬船における貨物積載プランニングの車両配置問題に関する解法</a:t>
            </a:r>
          </a:p>
        </p:txBody>
      </p:sp>
      <p:sp>
        <p:nvSpPr>
          <p:cNvPr id="3" name="Subtitle 2">
            <a:extLst>
              <a:ext uri="{FF2B5EF4-FFF2-40B4-BE49-F238E27FC236}">
                <a16:creationId xmlns:a16="http://schemas.microsoft.com/office/drawing/2014/main" id="{19EF8B2E-D723-134F-BC8A-9B994676A9DD}"/>
              </a:ext>
            </a:extLst>
          </p:cNvPr>
          <p:cNvSpPr>
            <a:spLocks noGrp="1"/>
          </p:cNvSpPr>
          <p:nvPr>
            <p:ph type="subTitle" idx="1"/>
          </p:nvPr>
        </p:nvSpPr>
        <p:spPr/>
        <p:txBody>
          <a:bodyPr anchor="ctr"/>
          <a:lstStyle/>
          <a:p>
            <a:pPr algn="r"/>
            <a:r>
              <a:rPr lang="en-JP"/>
              <a:t>柳浦研究室</a:t>
            </a:r>
            <a:r>
              <a:rPr lang="en-US"/>
              <a:t> B4 黒須諒</a:t>
            </a:r>
            <a:endParaRPr lang="en-JP">
              <a:ea typeface="+mj-ea"/>
            </a:endParaRPr>
          </a:p>
        </p:txBody>
      </p:sp>
      <p:sp>
        <p:nvSpPr>
          <p:cNvPr id="4" name="Slide Number Placeholder 3">
            <a:extLst>
              <a:ext uri="{FF2B5EF4-FFF2-40B4-BE49-F238E27FC236}">
                <a16:creationId xmlns:a16="http://schemas.microsoft.com/office/drawing/2014/main" id="{AFA026D4-C02F-9D43-8655-D0CFDB73E76F}"/>
              </a:ext>
            </a:extLst>
          </p:cNvPr>
          <p:cNvSpPr>
            <a:spLocks noGrp="1"/>
          </p:cNvSpPr>
          <p:nvPr>
            <p:ph type="sldNum" sz="quarter" idx="12"/>
          </p:nvPr>
        </p:nvSpPr>
        <p:spPr/>
        <p:txBody>
          <a:bodyPr/>
          <a:lstStyle/>
          <a:p>
            <a:fld id="{CCF3E294-EB10-834B-8B5B-5C78A6A1F52A}" type="slidenum">
              <a:rPr lang="en-JP"/>
              <a:t>1</a:t>
            </a:fld>
            <a:endParaRPr lang="en-JP"/>
          </a:p>
        </p:txBody>
      </p:sp>
    </p:spTree>
    <p:extLst>
      <p:ext uri="{BB962C8B-B14F-4D97-AF65-F5344CB8AC3E}">
        <p14:creationId xmlns:p14="http://schemas.microsoft.com/office/powerpoint/2010/main" val="129242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B00B-1873-964A-B859-5126BD462CCE}"/>
              </a:ext>
            </a:extLst>
          </p:cNvPr>
          <p:cNvSpPr>
            <a:spLocks noGrp="1"/>
          </p:cNvSpPr>
          <p:nvPr>
            <p:ph type="title"/>
          </p:nvPr>
        </p:nvSpPr>
        <p:spPr/>
        <p:txBody>
          <a:bodyPr>
            <a:normAutofit/>
          </a:bodyPr>
          <a:lstStyle/>
          <a:p>
            <a:r>
              <a:rPr lang="en-JP" sz="4000"/>
              <a:t>3．提案手法 </a:t>
            </a:r>
          </a:p>
        </p:txBody>
      </p:sp>
      <p:graphicFrame>
        <p:nvGraphicFramePr>
          <p:cNvPr id="18" name="Content Placeholder 17">
            <a:extLst>
              <a:ext uri="{FF2B5EF4-FFF2-40B4-BE49-F238E27FC236}">
                <a16:creationId xmlns:a16="http://schemas.microsoft.com/office/drawing/2014/main" id="{DB7F3E9C-2B3D-6447-85F0-BBF21B740308}"/>
              </a:ext>
            </a:extLst>
          </p:cNvPr>
          <p:cNvGraphicFramePr>
            <a:graphicFrameLocks noGrp="1"/>
          </p:cNvGraphicFramePr>
          <p:nvPr>
            <p:ph idx="1"/>
            <p:extLst>
              <p:ext uri="{D42A27DB-BD31-4B8C-83A1-F6EECF244321}">
                <p14:modId xmlns:p14="http://schemas.microsoft.com/office/powerpoint/2010/main" val="3613108421"/>
              </p:ext>
            </p:extLst>
          </p:nvPr>
        </p:nvGraphicFramePr>
        <p:xfrm>
          <a:off x="943337" y="1932973"/>
          <a:ext cx="10515600" cy="4062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E8F120B-2281-784B-8E47-73AF7D39439A}"/>
              </a:ext>
            </a:extLst>
          </p:cNvPr>
          <p:cNvSpPr>
            <a:spLocks noGrp="1"/>
          </p:cNvSpPr>
          <p:nvPr>
            <p:ph type="sldNum" sz="quarter" idx="12"/>
          </p:nvPr>
        </p:nvSpPr>
        <p:spPr/>
        <p:txBody>
          <a:bodyPr/>
          <a:lstStyle/>
          <a:p>
            <a:fld id="{A15909B6-B37A-2F40-8E50-BD3B90D17A7A}" type="slidenum">
              <a:rPr lang="en-JP"/>
              <a:t>10</a:t>
            </a:fld>
            <a:endParaRPr lang="en-JP"/>
          </a:p>
        </p:txBody>
      </p:sp>
      <p:sp>
        <p:nvSpPr>
          <p:cNvPr id="14" name="TextBox 13">
            <a:extLst>
              <a:ext uri="{FF2B5EF4-FFF2-40B4-BE49-F238E27FC236}">
                <a16:creationId xmlns:a16="http://schemas.microsoft.com/office/drawing/2014/main" id="{4FD9AA3F-3584-CF42-8269-C8AADA9110BA}"/>
              </a:ext>
            </a:extLst>
          </p:cNvPr>
          <p:cNvSpPr txBox="1"/>
          <p:nvPr/>
        </p:nvSpPr>
        <p:spPr>
          <a:xfrm>
            <a:off x="5986021" y="-1187777"/>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362568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2E3E-99ED-F54F-887D-437EF268570E}"/>
              </a:ext>
            </a:extLst>
          </p:cNvPr>
          <p:cNvSpPr>
            <a:spLocks noGrp="1"/>
          </p:cNvSpPr>
          <p:nvPr>
            <p:ph type="title"/>
          </p:nvPr>
        </p:nvSpPr>
        <p:spPr/>
        <p:txBody>
          <a:bodyPr/>
          <a:lstStyle/>
          <a:p>
            <a:r>
              <a:rPr lang="en-JP"/>
              <a:t>第一段階（グループパッキング）</a:t>
            </a:r>
          </a:p>
        </p:txBody>
      </p:sp>
      <p:sp>
        <p:nvSpPr>
          <p:cNvPr id="3" name="Content Placeholder 2">
            <a:extLst>
              <a:ext uri="{FF2B5EF4-FFF2-40B4-BE49-F238E27FC236}">
                <a16:creationId xmlns:a16="http://schemas.microsoft.com/office/drawing/2014/main" id="{4FEA9C04-C96F-4542-909B-9FAE0E3D1E4B}"/>
              </a:ext>
            </a:extLst>
          </p:cNvPr>
          <p:cNvSpPr>
            <a:spLocks noGrp="1"/>
          </p:cNvSpPr>
          <p:nvPr>
            <p:ph idx="1"/>
          </p:nvPr>
        </p:nvSpPr>
        <p:spPr>
          <a:xfrm>
            <a:off x="838201" y="1755424"/>
            <a:ext cx="6882352" cy="3483842"/>
          </a:xfrm>
          <a:solidFill>
            <a:schemeClr val="accent5">
              <a:lumMod val="20000"/>
              <a:lumOff val="80000"/>
            </a:schemeClr>
          </a:solidFill>
          <a:ln>
            <a:solidFill>
              <a:schemeClr val="tx1"/>
            </a:solidFill>
          </a:ln>
        </p:spPr>
        <p:txBody>
          <a:bodyPr>
            <a:noAutofit/>
          </a:bodyPr>
          <a:lstStyle/>
          <a:p>
            <a:pPr marL="0" indent="0">
              <a:lnSpc>
                <a:spcPct val="120000"/>
              </a:lnSpc>
              <a:buNone/>
            </a:pPr>
            <a:r>
              <a:rPr lang="en-JP"/>
              <a:t>モデル化</a:t>
            </a:r>
          </a:p>
          <a:p>
            <a:pPr marL="514350" indent="-514350">
              <a:lnSpc>
                <a:spcPct val="120000"/>
              </a:lnSpc>
              <a:buAutoNum type="arabicPeriod"/>
            </a:pPr>
            <a:r>
              <a:rPr lang="en-JP"/>
              <a:t>積み地・揚げ地・配置ホールドが同じ車を1つのグループとする．</a:t>
            </a:r>
          </a:p>
          <a:p>
            <a:pPr marL="514350" indent="-514350">
              <a:lnSpc>
                <a:spcPct val="120000"/>
              </a:lnSpc>
              <a:buAutoNum type="arabicPeriod"/>
            </a:pPr>
            <a:r>
              <a:rPr lang="en-JP"/>
              <a:t>グループ内の車の総面積を計算．</a:t>
            </a:r>
          </a:p>
          <a:p>
            <a:pPr marL="514350" indent="-514350">
              <a:lnSpc>
                <a:spcPct val="120000"/>
              </a:lnSpc>
              <a:buAutoNum type="arabicPeriod"/>
            </a:pPr>
            <a:r>
              <a:rPr lang="en-JP"/>
              <a:t>形状可変の長方形としてパッキング．</a:t>
            </a:r>
          </a:p>
        </p:txBody>
      </p:sp>
      <p:sp>
        <p:nvSpPr>
          <p:cNvPr id="4" name="Slide Number Placeholder 3">
            <a:extLst>
              <a:ext uri="{FF2B5EF4-FFF2-40B4-BE49-F238E27FC236}">
                <a16:creationId xmlns:a16="http://schemas.microsoft.com/office/drawing/2014/main" id="{14F9BAC9-E43C-7C48-B987-512291A401E0}"/>
              </a:ext>
            </a:extLst>
          </p:cNvPr>
          <p:cNvSpPr>
            <a:spLocks noGrp="1"/>
          </p:cNvSpPr>
          <p:nvPr>
            <p:ph type="sldNum" sz="quarter" idx="12"/>
          </p:nvPr>
        </p:nvSpPr>
        <p:spPr/>
        <p:txBody>
          <a:bodyPr/>
          <a:lstStyle/>
          <a:p>
            <a:fld id="{A15909B6-B37A-2F40-8E50-BD3B90D17A7A}" type="slidenum">
              <a:t>11</a:t>
            </a:fld>
            <a:endParaRPr lang="en-JP"/>
          </a:p>
        </p:txBody>
      </p:sp>
      <p:pic>
        <p:nvPicPr>
          <p:cNvPr id="15" name="Picture 14">
            <a:extLst>
              <a:ext uri="{FF2B5EF4-FFF2-40B4-BE49-F238E27FC236}">
                <a16:creationId xmlns:a16="http://schemas.microsoft.com/office/drawing/2014/main" id="{CCCD39F2-6797-814B-A7F1-25E8920DC8BD}"/>
              </a:ext>
            </a:extLst>
          </p:cNvPr>
          <p:cNvPicPr>
            <a:picLocks noChangeAspect="1"/>
          </p:cNvPicPr>
          <p:nvPr/>
        </p:nvPicPr>
        <p:blipFill rotWithShape="1">
          <a:blip r:embed="rId3"/>
          <a:srcRect l="4549" t="8387" r="39612" b="4980"/>
          <a:stretch/>
        </p:blipFill>
        <p:spPr>
          <a:xfrm>
            <a:off x="8363347" y="1755424"/>
            <a:ext cx="3237704" cy="3767473"/>
          </a:xfrm>
          <a:prstGeom prst="rect">
            <a:avLst/>
          </a:prstGeom>
        </p:spPr>
      </p:pic>
      <p:sp>
        <p:nvSpPr>
          <p:cNvPr id="16" name="TextBox 15">
            <a:extLst>
              <a:ext uri="{FF2B5EF4-FFF2-40B4-BE49-F238E27FC236}">
                <a16:creationId xmlns:a16="http://schemas.microsoft.com/office/drawing/2014/main" id="{5A65FAE0-C650-F34F-9DE8-E82A48236CD0}"/>
              </a:ext>
            </a:extLst>
          </p:cNvPr>
          <p:cNvSpPr txBox="1"/>
          <p:nvPr/>
        </p:nvSpPr>
        <p:spPr>
          <a:xfrm>
            <a:off x="8519978" y="5613925"/>
            <a:ext cx="2492990" cy="646331"/>
          </a:xfrm>
          <a:prstGeom prst="rect">
            <a:avLst/>
          </a:prstGeom>
          <a:noFill/>
        </p:spPr>
        <p:txBody>
          <a:bodyPr wrap="none" rtlCol="0">
            <a:spAutoFit/>
          </a:bodyPr>
          <a:lstStyle/>
          <a:p>
            <a:r>
              <a:rPr lang="en-JP"/>
              <a:t>第一段階出力図</a:t>
            </a:r>
          </a:p>
          <a:p>
            <a:r>
              <a:rPr lang="en-JP"/>
              <a:t>番号はグループの名前</a:t>
            </a:r>
          </a:p>
        </p:txBody>
      </p:sp>
    </p:spTree>
    <p:extLst>
      <p:ext uri="{BB962C8B-B14F-4D97-AF65-F5344CB8AC3E}">
        <p14:creationId xmlns:p14="http://schemas.microsoft.com/office/powerpoint/2010/main" val="2619775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FFD609A-95A8-514F-8D58-C5709AF6AE7F}"/>
              </a:ext>
            </a:extLst>
          </p:cNvPr>
          <p:cNvSpPr>
            <a:spLocks noGrp="1"/>
          </p:cNvSpPr>
          <p:nvPr>
            <p:ph type="title"/>
          </p:nvPr>
        </p:nvSpPr>
        <p:spPr/>
        <p:txBody>
          <a:bodyPr/>
          <a:lstStyle/>
          <a:p>
            <a:r>
              <a:rPr lang="en-JP"/>
              <a:t>定式化</a:t>
            </a:r>
          </a:p>
        </p:txBody>
      </p:sp>
      <p:sp>
        <p:nvSpPr>
          <p:cNvPr id="3" name="Content Placeholder 2">
            <a:extLst>
              <a:ext uri="{FF2B5EF4-FFF2-40B4-BE49-F238E27FC236}">
                <a16:creationId xmlns:a16="http://schemas.microsoft.com/office/drawing/2014/main" id="{7FDAB0F2-120A-B147-8812-A920FB467A9E}"/>
              </a:ext>
            </a:extLst>
          </p:cNvPr>
          <p:cNvSpPr>
            <a:spLocks noGrp="1"/>
          </p:cNvSpPr>
          <p:nvPr>
            <p:ph idx="1"/>
          </p:nvPr>
        </p:nvSpPr>
        <p:spPr>
          <a:xfrm>
            <a:off x="838200" y="1825625"/>
            <a:ext cx="7023792" cy="4351338"/>
          </a:xfrm>
        </p:spPr>
        <p:txBody>
          <a:bodyPr>
            <a:normAutofit lnSpcReduction="10000"/>
          </a:bodyPr>
          <a:lstStyle/>
          <a:p>
            <a:r>
              <a:rPr lang="en-JP"/>
              <a:t>変数</a:t>
            </a:r>
          </a:p>
          <a:p>
            <a:pPr lvl="1"/>
            <a:r>
              <a:rPr lang="en-JP" sz="2800"/>
              <a:t>座標（x.y）</a:t>
            </a:r>
          </a:p>
          <a:p>
            <a:pPr lvl="1"/>
            <a:r>
              <a:rPr lang="en-JP" sz="2800"/>
              <a:t>幅ｗと高さh</a:t>
            </a:r>
          </a:p>
          <a:p>
            <a:pPr lvl="1"/>
            <a:r>
              <a:rPr lang="en-JP" sz="2800"/>
              <a:t>パラメータa</a:t>
            </a:r>
          </a:p>
          <a:p>
            <a:pPr lvl="1"/>
            <a:endParaRPr lang="en-JP" sz="2800"/>
          </a:p>
          <a:p>
            <a:r>
              <a:rPr lang="en-JP"/>
              <a:t>制約</a:t>
            </a:r>
          </a:p>
          <a:p>
            <a:pPr lvl="1"/>
            <a:r>
              <a:rPr lang="en-JP" sz="2800"/>
              <a:t>オーバーラップ制約</a:t>
            </a:r>
          </a:p>
          <a:p>
            <a:pPr lvl="1"/>
            <a:r>
              <a:rPr lang="en-JP" sz="2800"/>
              <a:t>面積制約</a:t>
            </a:r>
          </a:p>
          <a:p>
            <a:pPr lvl="1"/>
            <a:r>
              <a:rPr lang="en-JP" sz="2800"/>
              <a:t>各長方形の幅と高さの下限</a:t>
            </a:r>
          </a:p>
          <a:p>
            <a:pPr lvl="1"/>
            <a:r>
              <a:rPr lang="en-JP" sz="2800"/>
              <a:t>左右上下の位置関係による制約</a:t>
            </a:r>
          </a:p>
          <a:p>
            <a:pPr marL="0" indent="0">
              <a:buNone/>
            </a:pPr>
            <a:endParaRPr lang="en-JP"/>
          </a:p>
        </p:txBody>
      </p:sp>
      <p:sp>
        <p:nvSpPr>
          <p:cNvPr id="8" name="Rectangle 7">
            <a:extLst>
              <a:ext uri="{FF2B5EF4-FFF2-40B4-BE49-F238E27FC236}">
                <a16:creationId xmlns:a16="http://schemas.microsoft.com/office/drawing/2014/main" id="{76E3EAFD-425D-6D41-870C-9BC27BC2D2FB}"/>
              </a:ext>
            </a:extLst>
          </p:cNvPr>
          <p:cNvSpPr/>
          <p:nvPr/>
        </p:nvSpPr>
        <p:spPr>
          <a:xfrm>
            <a:off x="7933038" y="809625"/>
            <a:ext cx="3558746" cy="536733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Rectangle 8">
            <a:extLst>
              <a:ext uri="{FF2B5EF4-FFF2-40B4-BE49-F238E27FC236}">
                <a16:creationId xmlns:a16="http://schemas.microsoft.com/office/drawing/2014/main" id="{83D0FB14-A3EB-B745-B261-D5607E353968}"/>
              </a:ext>
            </a:extLst>
          </p:cNvPr>
          <p:cNvSpPr/>
          <p:nvPr/>
        </p:nvSpPr>
        <p:spPr>
          <a:xfrm>
            <a:off x="8452021" y="2866767"/>
            <a:ext cx="1767017" cy="236014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3200">
                <a:solidFill>
                  <a:schemeClr val="tx1"/>
                </a:solidFill>
              </a:rPr>
              <a:t>i</a:t>
            </a:r>
          </a:p>
        </p:txBody>
      </p:sp>
      <p:sp>
        <p:nvSpPr>
          <p:cNvPr id="10" name="Oval 9">
            <a:extLst>
              <a:ext uri="{FF2B5EF4-FFF2-40B4-BE49-F238E27FC236}">
                <a16:creationId xmlns:a16="http://schemas.microsoft.com/office/drawing/2014/main" id="{353300F6-7282-1541-83EA-05EC389B2E69}"/>
              </a:ext>
            </a:extLst>
          </p:cNvPr>
          <p:cNvSpPr>
            <a:spLocks/>
          </p:cNvSpPr>
          <p:nvPr/>
        </p:nvSpPr>
        <p:spPr>
          <a:xfrm>
            <a:off x="8362021" y="5118908"/>
            <a:ext cx="180000" cy="18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2" name="Straight Arrow Connector 11">
            <a:extLst>
              <a:ext uri="{FF2B5EF4-FFF2-40B4-BE49-F238E27FC236}">
                <a16:creationId xmlns:a16="http://schemas.microsoft.com/office/drawing/2014/main" id="{0DF80242-5A33-6A40-9051-5383EE8C90C0}"/>
              </a:ext>
            </a:extLst>
          </p:cNvPr>
          <p:cNvCxnSpPr/>
          <p:nvPr/>
        </p:nvCxnSpPr>
        <p:spPr>
          <a:xfrm>
            <a:off x="10540313" y="2866767"/>
            <a:ext cx="0" cy="236014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3ED6CF-763B-AB47-9523-804233625952}"/>
              </a:ext>
            </a:extLst>
          </p:cNvPr>
          <p:cNvCxnSpPr>
            <a:cxnSpLocks/>
          </p:cNvCxnSpPr>
          <p:nvPr/>
        </p:nvCxnSpPr>
        <p:spPr>
          <a:xfrm>
            <a:off x="8452021" y="2524897"/>
            <a:ext cx="17834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D27F54A-2AA9-0040-B0DF-4319032D03EF}"/>
              </a:ext>
            </a:extLst>
          </p:cNvPr>
          <p:cNvSpPr txBox="1"/>
          <p:nvPr/>
        </p:nvSpPr>
        <p:spPr>
          <a:xfrm>
            <a:off x="9071896" y="2087905"/>
            <a:ext cx="583814" cy="400110"/>
          </a:xfrm>
          <a:prstGeom prst="rect">
            <a:avLst/>
          </a:prstGeom>
          <a:noFill/>
        </p:spPr>
        <p:txBody>
          <a:bodyPr wrap="none" rtlCol="0">
            <a:spAutoFit/>
          </a:bodyPr>
          <a:lstStyle/>
          <a:p>
            <a:r>
              <a:rPr lang="en-JP" sz="2000">
                <a:solidFill>
                  <a:srgbClr val="FF0000"/>
                </a:solidFill>
              </a:rPr>
              <a:t>w[i]</a:t>
            </a:r>
          </a:p>
        </p:txBody>
      </p:sp>
      <p:sp>
        <p:nvSpPr>
          <p:cNvPr id="16" name="TextBox 15">
            <a:extLst>
              <a:ext uri="{FF2B5EF4-FFF2-40B4-BE49-F238E27FC236}">
                <a16:creationId xmlns:a16="http://schemas.microsoft.com/office/drawing/2014/main" id="{82E97BF3-36DF-4140-9C98-F95421A3C8D9}"/>
              </a:ext>
            </a:extLst>
          </p:cNvPr>
          <p:cNvSpPr txBox="1"/>
          <p:nvPr/>
        </p:nvSpPr>
        <p:spPr>
          <a:xfrm>
            <a:off x="10611360" y="3862171"/>
            <a:ext cx="535724" cy="400110"/>
          </a:xfrm>
          <a:prstGeom prst="rect">
            <a:avLst/>
          </a:prstGeom>
          <a:noFill/>
        </p:spPr>
        <p:txBody>
          <a:bodyPr wrap="none" rtlCol="0">
            <a:spAutoFit/>
          </a:bodyPr>
          <a:lstStyle/>
          <a:p>
            <a:r>
              <a:rPr lang="en-JP" sz="2000">
                <a:solidFill>
                  <a:srgbClr val="FF0000"/>
                </a:solidFill>
              </a:rPr>
              <a:t>h[i]</a:t>
            </a:r>
          </a:p>
        </p:txBody>
      </p:sp>
      <p:sp>
        <p:nvSpPr>
          <p:cNvPr id="17" name="TextBox 16">
            <a:extLst>
              <a:ext uri="{FF2B5EF4-FFF2-40B4-BE49-F238E27FC236}">
                <a16:creationId xmlns:a16="http://schemas.microsoft.com/office/drawing/2014/main" id="{027DB21E-A0F3-BF40-86B1-7634093B2702}"/>
              </a:ext>
            </a:extLst>
          </p:cNvPr>
          <p:cNvSpPr txBox="1"/>
          <p:nvPr/>
        </p:nvSpPr>
        <p:spPr>
          <a:xfrm>
            <a:off x="8362021" y="5298908"/>
            <a:ext cx="1122423" cy="400110"/>
          </a:xfrm>
          <a:prstGeom prst="rect">
            <a:avLst/>
          </a:prstGeom>
          <a:noFill/>
        </p:spPr>
        <p:txBody>
          <a:bodyPr wrap="none" rtlCol="0">
            <a:spAutoFit/>
          </a:bodyPr>
          <a:lstStyle/>
          <a:p>
            <a:r>
              <a:rPr lang="en-JP" sz="2000">
                <a:solidFill>
                  <a:srgbClr val="FF0000"/>
                </a:solidFill>
              </a:rPr>
              <a:t>(x[i], y[i])</a:t>
            </a:r>
          </a:p>
        </p:txBody>
      </p:sp>
      <p:sp>
        <p:nvSpPr>
          <p:cNvPr id="18" name="TextBox 17">
            <a:extLst>
              <a:ext uri="{FF2B5EF4-FFF2-40B4-BE49-F238E27FC236}">
                <a16:creationId xmlns:a16="http://schemas.microsoft.com/office/drawing/2014/main" id="{169834B8-451B-D342-B661-2587589422D8}"/>
              </a:ext>
            </a:extLst>
          </p:cNvPr>
          <p:cNvSpPr txBox="1"/>
          <p:nvPr/>
        </p:nvSpPr>
        <p:spPr>
          <a:xfrm>
            <a:off x="9141851" y="368293"/>
            <a:ext cx="1338828" cy="369332"/>
          </a:xfrm>
          <a:prstGeom prst="rect">
            <a:avLst/>
          </a:prstGeom>
          <a:noFill/>
        </p:spPr>
        <p:txBody>
          <a:bodyPr wrap="none" rtlCol="0">
            <a:spAutoFit/>
          </a:bodyPr>
          <a:lstStyle/>
          <a:p>
            <a:r>
              <a:rPr lang="en-JP"/>
              <a:t>容器（船）</a:t>
            </a:r>
          </a:p>
        </p:txBody>
      </p:sp>
      <p:sp>
        <p:nvSpPr>
          <p:cNvPr id="21" name="Slide Number Placeholder 20">
            <a:extLst>
              <a:ext uri="{FF2B5EF4-FFF2-40B4-BE49-F238E27FC236}">
                <a16:creationId xmlns:a16="http://schemas.microsoft.com/office/drawing/2014/main" id="{D0120550-782E-4745-B90F-108CF2C8EA1F}"/>
              </a:ext>
            </a:extLst>
          </p:cNvPr>
          <p:cNvSpPr>
            <a:spLocks noGrp="1"/>
          </p:cNvSpPr>
          <p:nvPr>
            <p:ph type="sldNum" sz="quarter" idx="12"/>
          </p:nvPr>
        </p:nvSpPr>
        <p:spPr/>
        <p:txBody>
          <a:bodyPr/>
          <a:lstStyle/>
          <a:p>
            <a:fld id="{CCF3E294-EB10-834B-8B5B-5C78A6A1F52A}" type="slidenum">
              <a:rPr lang="en-JP"/>
              <a:t>12</a:t>
            </a:fld>
            <a:endParaRPr lang="en-JP"/>
          </a:p>
        </p:txBody>
      </p:sp>
    </p:spTree>
    <p:extLst>
      <p:ext uri="{BB962C8B-B14F-4D97-AF65-F5344CB8AC3E}">
        <p14:creationId xmlns:p14="http://schemas.microsoft.com/office/powerpoint/2010/main" val="985931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4EC3-95F8-9247-A125-860B8A703411}"/>
              </a:ext>
            </a:extLst>
          </p:cNvPr>
          <p:cNvSpPr>
            <a:spLocks noGrp="1"/>
          </p:cNvSpPr>
          <p:nvPr>
            <p:ph type="title"/>
          </p:nvPr>
        </p:nvSpPr>
        <p:spPr/>
        <p:txBody>
          <a:bodyPr/>
          <a:lstStyle/>
          <a:p>
            <a:r>
              <a:rPr lang="en-JP"/>
              <a:t>シーケンスペア</a:t>
            </a:r>
          </a:p>
        </p:txBody>
      </p:sp>
      <p:sp>
        <p:nvSpPr>
          <p:cNvPr id="3" name="Content Placeholder 2">
            <a:extLst>
              <a:ext uri="{FF2B5EF4-FFF2-40B4-BE49-F238E27FC236}">
                <a16:creationId xmlns:a16="http://schemas.microsoft.com/office/drawing/2014/main" id="{05758DC4-5AED-8045-983E-187027E745A0}"/>
              </a:ext>
            </a:extLst>
          </p:cNvPr>
          <p:cNvSpPr>
            <a:spLocks noGrp="1"/>
          </p:cNvSpPr>
          <p:nvPr>
            <p:ph idx="1"/>
          </p:nvPr>
        </p:nvSpPr>
        <p:spPr>
          <a:xfrm>
            <a:off x="838200" y="1825626"/>
            <a:ext cx="10515600" cy="1673440"/>
          </a:xfrm>
          <a:solidFill>
            <a:schemeClr val="accent5">
              <a:lumMod val="20000"/>
              <a:lumOff val="80000"/>
            </a:schemeClr>
          </a:solidFill>
          <a:ln>
            <a:solidFill>
              <a:schemeClr val="tx1"/>
            </a:solidFill>
          </a:ln>
        </p:spPr>
        <p:txBody>
          <a:bodyPr>
            <a:normAutofit/>
          </a:bodyPr>
          <a:lstStyle/>
          <a:p>
            <a:pPr marL="0" indent="0">
              <a:lnSpc>
                <a:spcPct val="100000"/>
              </a:lnSpc>
              <a:buNone/>
            </a:pPr>
            <a:r>
              <a:rPr lang="en-JP"/>
              <a:t>二つの順列による長方形の配置表現．</a:t>
            </a:r>
          </a:p>
          <a:p>
            <a:pPr marL="0" indent="0">
              <a:lnSpc>
                <a:spcPct val="100000"/>
              </a:lnSpc>
              <a:buNone/>
            </a:pPr>
            <a:r>
              <a:rPr lang="en-JP"/>
              <a:t>任意の2つの長方形の相対位置関係を決めることができ，一意に配置することができる．</a:t>
            </a:r>
          </a:p>
        </p:txBody>
      </p:sp>
      <p:sp>
        <p:nvSpPr>
          <p:cNvPr id="5" name="Rectangle 4">
            <a:extLst>
              <a:ext uri="{FF2B5EF4-FFF2-40B4-BE49-F238E27FC236}">
                <a16:creationId xmlns:a16="http://schemas.microsoft.com/office/drawing/2014/main" id="{BA1A2BDA-8405-A847-92CE-7CF24D30980B}"/>
              </a:ext>
            </a:extLst>
          </p:cNvPr>
          <p:cNvSpPr/>
          <p:nvPr/>
        </p:nvSpPr>
        <p:spPr>
          <a:xfrm>
            <a:off x="1515506" y="4135395"/>
            <a:ext cx="5133975" cy="1815882"/>
          </a:xfrm>
          <a:prstGeom prst="rect">
            <a:avLst/>
          </a:prstGeom>
        </p:spPr>
        <p:txBody>
          <a:bodyPr wrap="square">
            <a:spAutoFit/>
          </a:bodyPr>
          <a:lstStyle/>
          <a:p>
            <a:r>
              <a:rPr lang="en-JP" sz="2800"/>
              <a:t>ex: 長方形a,b,c,dを配置</a:t>
            </a:r>
          </a:p>
          <a:p>
            <a:endParaRPr lang="en-JP" sz="2800"/>
          </a:p>
          <a:p>
            <a:r>
              <a:rPr lang="en-JP" sz="2800"/>
              <a:t>	∂+ : (a,b,c,d)</a:t>
            </a:r>
          </a:p>
          <a:p>
            <a:r>
              <a:rPr lang="en-JP" sz="2800"/>
              <a:t>	∂- : (a,c,b,d)</a:t>
            </a:r>
          </a:p>
        </p:txBody>
      </p:sp>
      <p:sp>
        <p:nvSpPr>
          <p:cNvPr id="6" name="Rectangle 5">
            <a:extLst>
              <a:ext uri="{FF2B5EF4-FFF2-40B4-BE49-F238E27FC236}">
                <a16:creationId xmlns:a16="http://schemas.microsoft.com/office/drawing/2014/main" id="{DCAD1ADE-4495-244D-A823-84E6177EB45F}"/>
              </a:ext>
            </a:extLst>
          </p:cNvPr>
          <p:cNvSpPr/>
          <p:nvPr/>
        </p:nvSpPr>
        <p:spPr>
          <a:xfrm>
            <a:off x="7458074" y="5643126"/>
            <a:ext cx="2257426" cy="733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t>a</a:t>
            </a:r>
          </a:p>
        </p:txBody>
      </p:sp>
      <p:sp>
        <p:nvSpPr>
          <p:cNvPr id="7" name="Rectangle 6">
            <a:extLst>
              <a:ext uri="{FF2B5EF4-FFF2-40B4-BE49-F238E27FC236}">
                <a16:creationId xmlns:a16="http://schemas.microsoft.com/office/drawing/2014/main" id="{5AFD6774-0060-CD4C-BB32-EA1CC5EAA9D0}"/>
              </a:ext>
            </a:extLst>
          </p:cNvPr>
          <p:cNvSpPr/>
          <p:nvPr/>
        </p:nvSpPr>
        <p:spPr>
          <a:xfrm>
            <a:off x="7458074" y="4135395"/>
            <a:ext cx="1495427" cy="733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t>d</a:t>
            </a:r>
          </a:p>
        </p:txBody>
      </p:sp>
      <p:sp>
        <p:nvSpPr>
          <p:cNvPr id="8" name="Rectangle 7">
            <a:extLst>
              <a:ext uri="{FF2B5EF4-FFF2-40B4-BE49-F238E27FC236}">
                <a16:creationId xmlns:a16="http://schemas.microsoft.com/office/drawing/2014/main" id="{8C3C8318-2634-BF4D-89C0-24B3B979B757}"/>
              </a:ext>
            </a:extLst>
          </p:cNvPr>
          <p:cNvSpPr/>
          <p:nvPr/>
        </p:nvSpPr>
        <p:spPr>
          <a:xfrm>
            <a:off x="8527706" y="4887871"/>
            <a:ext cx="1038225" cy="733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t>c</a:t>
            </a:r>
          </a:p>
        </p:txBody>
      </p:sp>
      <p:sp>
        <p:nvSpPr>
          <p:cNvPr id="9" name="Rectangle 8">
            <a:extLst>
              <a:ext uri="{FF2B5EF4-FFF2-40B4-BE49-F238E27FC236}">
                <a16:creationId xmlns:a16="http://schemas.microsoft.com/office/drawing/2014/main" id="{A6010603-F4DD-2048-AEBA-34F1C2B0C3C0}"/>
              </a:ext>
            </a:extLst>
          </p:cNvPr>
          <p:cNvSpPr/>
          <p:nvPr/>
        </p:nvSpPr>
        <p:spPr>
          <a:xfrm>
            <a:off x="7458074" y="4887871"/>
            <a:ext cx="1038225" cy="733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t>b</a:t>
            </a:r>
          </a:p>
        </p:txBody>
      </p:sp>
      <p:cxnSp>
        <p:nvCxnSpPr>
          <p:cNvPr id="12" name="Straight Arrow Connector 11">
            <a:extLst>
              <a:ext uri="{FF2B5EF4-FFF2-40B4-BE49-F238E27FC236}">
                <a16:creationId xmlns:a16="http://schemas.microsoft.com/office/drawing/2014/main" id="{2171039D-7E4B-8048-8A7D-040082CC42B9}"/>
              </a:ext>
            </a:extLst>
          </p:cNvPr>
          <p:cNvCxnSpPr/>
          <p:nvPr/>
        </p:nvCxnSpPr>
        <p:spPr>
          <a:xfrm>
            <a:off x="4705350" y="5448299"/>
            <a:ext cx="2124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DD77589D-1D26-2447-B94C-5D6F45BA3849}"/>
              </a:ext>
            </a:extLst>
          </p:cNvPr>
          <p:cNvSpPr/>
          <p:nvPr/>
        </p:nvSpPr>
        <p:spPr>
          <a:xfrm>
            <a:off x="7443915" y="3991236"/>
            <a:ext cx="2647951" cy="2385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4" name="Slide Number Placeholder 13">
            <a:extLst>
              <a:ext uri="{FF2B5EF4-FFF2-40B4-BE49-F238E27FC236}">
                <a16:creationId xmlns:a16="http://schemas.microsoft.com/office/drawing/2014/main" id="{1995181F-B9B2-3645-92D2-A07CB51CE69F}"/>
              </a:ext>
            </a:extLst>
          </p:cNvPr>
          <p:cNvSpPr>
            <a:spLocks noGrp="1"/>
          </p:cNvSpPr>
          <p:nvPr>
            <p:ph type="sldNum" sz="quarter" idx="12"/>
          </p:nvPr>
        </p:nvSpPr>
        <p:spPr/>
        <p:txBody>
          <a:bodyPr/>
          <a:lstStyle/>
          <a:p>
            <a:fld id="{CCF3E294-EB10-834B-8B5B-5C78A6A1F52A}" type="slidenum">
              <a:rPr lang="en-JP"/>
              <a:t>13</a:t>
            </a:fld>
            <a:endParaRPr lang="en-JP"/>
          </a:p>
        </p:txBody>
      </p:sp>
    </p:spTree>
    <p:extLst>
      <p:ext uri="{BB962C8B-B14F-4D97-AF65-F5344CB8AC3E}">
        <p14:creationId xmlns:p14="http://schemas.microsoft.com/office/powerpoint/2010/main" val="585557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3A9C-EDE5-3541-AFD9-D155FB967416}"/>
              </a:ext>
            </a:extLst>
          </p:cNvPr>
          <p:cNvSpPr>
            <a:spLocks noGrp="1"/>
          </p:cNvSpPr>
          <p:nvPr>
            <p:ph type="title"/>
          </p:nvPr>
        </p:nvSpPr>
        <p:spPr/>
        <p:txBody>
          <a:bodyPr/>
          <a:lstStyle/>
          <a:p>
            <a:r>
              <a:rPr lang="en-JP"/>
              <a:t>シーケンスペア</a:t>
            </a:r>
          </a:p>
        </p:txBody>
      </p:sp>
      <p:sp>
        <p:nvSpPr>
          <p:cNvPr id="3" name="Content Placeholder 2">
            <a:extLst>
              <a:ext uri="{FF2B5EF4-FFF2-40B4-BE49-F238E27FC236}">
                <a16:creationId xmlns:a16="http://schemas.microsoft.com/office/drawing/2014/main" id="{499B1CE8-8B02-B842-ADBC-9D8E742857C1}"/>
              </a:ext>
            </a:extLst>
          </p:cNvPr>
          <p:cNvSpPr>
            <a:spLocks noGrp="1"/>
          </p:cNvSpPr>
          <p:nvPr>
            <p:ph idx="1"/>
          </p:nvPr>
        </p:nvSpPr>
        <p:spPr/>
        <p:txBody>
          <a:bodyPr/>
          <a:lstStyle/>
          <a:p>
            <a:pPr marL="0" indent="0">
              <a:lnSpc>
                <a:spcPct val="100000"/>
              </a:lnSpc>
              <a:buNone/>
            </a:pPr>
            <a:r>
              <a:rPr lang="en-JP"/>
              <a:t>2つの長方形a,bの相対位置関係の決め方：</a:t>
            </a:r>
          </a:p>
          <a:p>
            <a:pPr marL="0" indent="0">
              <a:lnSpc>
                <a:spcPct val="100000"/>
              </a:lnSpc>
              <a:buNone/>
            </a:pPr>
            <a:r>
              <a:rPr lang="en-JP"/>
              <a:t>・二つの順列で順序が同じ→「aはbより下or上」</a:t>
            </a:r>
          </a:p>
          <a:p>
            <a:pPr marL="0" indent="0">
              <a:lnSpc>
                <a:spcPct val="100000"/>
              </a:lnSpc>
              <a:buNone/>
            </a:pPr>
            <a:r>
              <a:rPr lang="en-JP"/>
              <a:t>・二つの順列で順序が違う→「aはbより左or右」</a:t>
            </a:r>
          </a:p>
        </p:txBody>
      </p:sp>
      <p:sp>
        <p:nvSpPr>
          <p:cNvPr id="4" name="Rectangle 3">
            <a:extLst>
              <a:ext uri="{FF2B5EF4-FFF2-40B4-BE49-F238E27FC236}">
                <a16:creationId xmlns:a16="http://schemas.microsoft.com/office/drawing/2014/main" id="{4E29DF9C-B796-F74C-A5BB-A4F553AE8868}"/>
              </a:ext>
            </a:extLst>
          </p:cNvPr>
          <p:cNvSpPr/>
          <p:nvPr/>
        </p:nvSpPr>
        <p:spPr>
          <a:xfrm>
            <a:off x="1515506" y="4135395"/>
            <a:ext cx="5133975" cy="1815882"/>
          </a:xfrm>
          <a:prstGeom prst="rect">
            <a:avLst/>
          </a:prstGeom>
        </p:spPr>
        <p:txBody>
          <a:bodyPr wrap="square">
            <a:spAutoFit/>
          </a:bodyPr>
          <a:lstStyle/>
          <a:p>
            <a:r>
              <a:rPr lang="en-JP" sz="2800"/>
              <a:t>ex: 長方形a,b,c,dを配置</a:t>
            </a:r>
          </a:p>
          <a:p>
            <a:endParaRPr lang="en-JP" sz="2800"/>
          </a:p>
          <a:p>
            <a:r>
              <a:rPr lang="en-JP" sz="2800"/>
              <a:t>	∂+ : (a,b,c,d)</a:t>
            </a:r>
          </a:p>
          <a:p>
            <a:r>
              <a:rPr lang="en-JP" sz="2800"/>
              <a:t>	∂- : (a,c,b,d)</a:t>
            </a:r>
          </a:p>
        </p:txBody>
      </p:sp>
      <p:cxnSp>
        <p:nvCxnSpPr>
          <p:cNvPr id="5" name="Straight Arrow Connector 4">
            <a:extLst>
              <a:ext uri="{FF2B5EF4-FFF2-40B4-BE49-F238E27FC236}">
                <a16:creationId xmlns:a16="http://schemas.microsoft.com/office/drawing/2014/main" id="{96470E59-AADC-694B-9274-6E9AF64D4A8D}"/>
              </a:ext>
            </a:extLst>
          </p:cNvPr>
          <p:cNvCxnSpPr/>
          <p:nvPr/>
        </p:nvCxnSpPr>
        <p:spPr>
          <a:xfrm>
            <a:off x="4705350" y="5448299"/>
            <a:ext cx="2124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6979F8B0-86E4-5041-A640-3E0316D3B35D}"/>
              </a:ext>
            </a:extLst>
          </p:cNvPr>
          <p:cNvSpPr/>
          <p:nvPr/>
        </p:nvSpPr>
        <p:spPr>
          <a:xfrm>
            <a:off x="7443915" y="3991236"/>
            <a:ext cx="2647951" cy="2385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Rectangle 6">
            <a:extLst>
              <a:ext uri="{FF2B5EF4-FFF2-40B4-BE49-F238E27FC236}">
                <a16:creationId xmlns:a16="http://schemas.microsoft.com/office/drawing/2014/main" id="{884EE05C-FA26-6E4B-8B90-AF9EEA9759F3}"/>
              </a:ext>
            </a:extLst>
          </p:cNvPr>
          <p:cNvSpPr/>
          <p:nvPr/>
        </p:nvSpPr>
        <p:spPr>
          <a:xfrm>
            <a:off x="7458074" y="5643126"/>
            <a:ext cx="2257426" cy="733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t>a</a:t>
            </a:r>
          </a:p>
        </p:txBody>
      </p:sp>
      <p:sp>
        <p:nvSpPr>
          <p:cNvPr id="8" name="Rectangle 7">
            <a:extLst>
              <a:ext uri="{FF2B5EF4-FFF2-40B4-BE49-F238E27FC236}">
                <a16:creationId xmlns:a16="http://schemas.microsoft.com/office/drawing/2014/main" id="{850DE662-7DE8-7647-8F54-19F25B87E761}"/>
              </a:ext>
            </a:extLst>
          </p:cNvPr>
          <p:cNvSpPr/>
          <p:nvPr/>
        </p:nvSpPr>
        <p:spPr>
          <a:xfrm>
            <a:off x="7458074" y="4887871"/>
            <a:ext cx="1038225" cy="733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t>b</a:t>
            </a:r>
          </a:p>
        </p:txBody>
      </p:sp>
      <p:sp>
        <p:nvSpPr>
          <p:cNvPr id="9" name="Rectangle 8">
            <a:extLst>
              <a:ext uri="{FF2B5EF4-FFF2-40B4-BE49-F238E27FC236}">
                <a16:creationId xmlns:a16="http://schemas.microsoft.com/office/drawing/2014/main" id="{7C61F0AD-8662-954E-9759-05CAE74F3C5C}"/>
              </a:ext>
            </a:extLst>
          </p:cNvPr>
          <p:cNvSpPr/>
          <p:nvPr/>
        </p:nvSpPr>
        <p:spPr>
          <a:xfrm>
            <a:off x="8527706" y="4887871"/>
            <a:ext cx="1038225" cy="733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t>c</a:t>
            </a:r>
          </a:p>
        </p:txBody>
      </p:sp>
      <p:sp>
        <p:nvSpPr>
          <p:cNvPr id="10" name="Rectangle 9">
            <a:extLst>
              <a:ext uri="{FF2B5EF4-FFF2-40B4-BE49-F238E27FC236}">
                <a16:creationId xmlns:a16="http://schemas.microsoft.com/office/drawing/2014/main" id="{70F1BA25-F20F-E847-96DD-FD6FD0E52E2C}"/>
              </a:ext>
            </a:extLst>
          </p:cNvPr>
          <p:cNvSpPr/>
          <p:nvPr/>
        </p:nvSpPr>
        <p:spPr>
          <a:xfrm>
            <a:off x="7458074" y="4135395"/>
            <a:ext cx="1495427" cy="733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t>d</a:t>
            </a:r>
          </a:p>
        </p:txBody>
      </p:sp>
      <p:sp>
        <p:nvSpPr>
          <p:cNvPr id="11" name="Slide Number Placeholder 10">
            <a:extLst>
              <a:ext uri="{FF2B5EF4-FFF2-40B4-BE49-F238E27FC236}">
                <a16:creationId xmlns:a16="http://schemas.microsoft.com/office/drawing/2014/main" id="{D78EF7A2-59D2-5E4F-AC2B-E41C8C5DBB1C}"/>
              </a:ext>
            </a:extLst>
          </p:cNvPr>
          <p:cNvSpPr>
            <a:spLocks noGrp="1"/>
          </p:cNvSpPr>
          <p:nvPr>
            <p:ph type="sldNum" sz="quarter" idx="12"/>
          </p:nvPr>
        </p:nvSpPr>
        <p:spPr/>
        <p:txBody>
          <a:bodyPr/>
          <a:lstStyle/>
          <a:p>
            <a:fld id="{CCF3E294-EB10-834B-8B5B-5C78A6A1F52A}" type="slidenum">
              <a:rPr lang="en-JP"/>
              <a:t>14</a:t>
            </a:fld>
            <a:endParaRPr lang="en-JP"/>
          </a:p>
        </p:txBody>
      </p:sp>
    </p:spTree>
    <p:extLst>
      <p:ext uri="{BB962C8B-B14F-4D97-AF65-F5344CB8AC3E}">
        <p14:creationId xmlns:p14="http://schemas.microsoft.com/office/powerpoint/2010/main" val="1602247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B3A0D-DFA7-3F4B-B702-C00920807B42}"/>
              </a:ext>
            </a:extLst>
          </p:cNvPr>
          <p:cNvSpPr>
            <a:spLocks noGrp="1"/>
          </p:cNvSpPr>
          <p:nvPr>
            <p:ph idx="1"/>
          </p:nvPr>
        </p:nvSpPr>
        <p:spPr>
          <a:xfrm>
            <a:off x="876305" y="2623494"/>
            <a:ext cx="5413284" cy="3732856"/>
          </a:xfrm>
        </p:spPr>
        <p:txBody>
          <a:bodyPr>
            <a:normAutofit/>
          </a:bodyPr>
          <a:lstStyle/>
          <a:p>
            <a:pPr marL="0" indent="0">
              <a:lnSpc>
                <a:spcPct val="110000"/>
              </a:lnSpc>
              <a:buNone/>
            </a:pPr>
            <a:r>
              <a:rPr lang="en-US" altLang="ja-JP"/>
              <a:t>ex. </a:t>
            </a:r>
            <a:r>
              <a:rPr lang="en-JP"/>
              <a:t>以下のケースを考える</a:t>
            </a:r>
            <a:endParaRPr lang="en-US" altLang="ja-JP"/>
          </a:p>
          <a:p>
            <a:pPr marL="0" indent="0">
              <a:lnSpc>
                <a:spcPct val="110000"/>
              </a:lnSpc>
              <a:buNone/>
            </a:pPr>
            <a:r>
              <a:rPr lang="en-JP"/>
              <a:t>航路</a:t>
            </a:r>
            <a:r>
              <a:rPr lang="en-US" altLang="ja-JP"/>
              <a:t>: </a:t>
            </a:r>
            <a:r>
              <a:rPr lang="en-JP" altLang="ja-JP"/>
              <a:t>L1, L2, L3, L4, D1, D2, D3, D4</a:t>
            </a:r>
            <a:endParaRPr lang="en-JP" altLang="ja-JP" b="1"/>
          </a:p>
          <a:p>
            <a:pPr marL="457200" lvl="1" indent="0">
              <a:lnSpc>
                <a:spcPct val="110000"/>
              </a:lnSpc>
              <a:buNone/>
            </a:pPr>
            <a:r>
              <a:rPr lang="en-US" sz="2800"/>
              <a:t>・グループ </a:t>
            </a:r>
            <a:r>
              <a:rPr lang="en-US" altLang="ja-JP" sz="2800">
                <a:ea typeface="Hiragino Kaku Gothic Pro W3" panose="020B0300000000000000" pitchFamily="34" charset="-128"/>
              </a:rPr>
              <a:t>A:</a:t>
            </a:r>
            <a:r>
              <a:rPr lang="en-US" altLang="ja-JP" sz="2800"/>
              <a:t> L1 -&gt; D4</a:t>
            </a:r>
          </a:p>
          <a:p>
            <a:pPr marL="457200" lvl="1" indent="0">
              <a:lnSpc>
                <a:spcPct val="110000"/>
              </a:lnSpc>
              <a:buNone/>
            </a:pPr>
            <a:r>
              <a:rPr lang="en-US" sz="2800"/>
              <a:t>・グループ </a:t>
            </a:r>
            <a:r>
              <a:rPr lang="en-US" altLang="ja-JP" sz="2800">
                <a:ea typeface="Hiragino Kaku Gothic Pro W3" panose="020B0300000000000000" pitchFamily="34" charset="-128"/>
              </a:rPr>
              <a:t>B</a:t>
            </a:r>
            <a:r>
              <a:rPr lang="en-US" altLang="ja-JP" sz="2800"/>
              <a:t>: L2 -&gt; D2</a:t>
            </a:r>
          </a:p>
          <a:p>
            <a:pPr marL="457200" lvl="1" indent="0">
              <a:lnSpc>
                <a:spcPct val="110000"/>
              </a:lnSpc>
              <a:buNone/>
            </a:pPr>
            <a:r>
              <a:rPr lang="en-US" sz="2800"/>
              <a:t>・グループ </a:t>
            </a:r>
            <a:r>
              <a:rPr lang="en-US" altLang="ja-JP" sz="2800">
                <a:ea typeface="Hiragino Kaku Gothic Pro W3" panose="020B0300000000000000" pitchFamily="34" charset="-128"/>
              </a:rPr>
              <a:t>C</a:t>
            </a:r>
            <a:r>
              <a:rPr lang="en-US" altLang="ja-JP" sz="2800"/>
              <a:t>: L3 -&gt; D3</a:t>
            </a:r>
          </a:p>
          <a:p>
            <a:pPr marL="457200" lvl="1" indent="0">
              <a:lnSpc>
                <a:spcPct val="110000"/>
              </a:lnSpc>
              <a:buNone/>
            </a:pPr>
            <a:r>
              <a:rPr lang="en-US" sz="2800"/>
              <a:t>・グループ </a:t>
            </a:r>
            <a:r>
              <a:rPr lang="en-US" altLang="ja-JP" sz="2800">
                <a:ea typeface="Hiragino Kaku Gothic Pro W3" panose="020B0300000000000000" pitchFamily="34" charset="-128"/>
              </a:rPr>
              <a:t>D</a:t>
            </a:r>
            <a:r>
              <a:rPr lang="en-US" altLang="ja-JP" sz="2800"/>
              <a:t>: L4 -&gt; D1</a:t>
            </a:r>
          </a:p>
          <a:p>
            <a:pPr marL="457200" lvl="1" indent="0">
              <a:lnSpc>
                <a:spcPct val="110000"/>
              </a:lnSpc>
              <a:buNone/>
            </a:pPr>
            <a:endParaRPr lang="en-US" altLang="ja-JP" sz="2800"/>
          </a:p>
        </p:txBody>
      </p:sp>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15</a:t>
            </a:fld>
            <a:endParaRPr lang="en-JP"/>
          </a:p>
        </p:txBody>
      </p:sp>
      <p:sp>
        <p:nvSpPr>
          <p:cNvPr id="6" name="Content Placeholder 2">
            <a:extLst>
              <a:ext uri="{FF2B5EF4-FFF2-40B4-BE49-F238E27FC236}">
                <a16:creationId xmlns:a16="http://schemas.microsoft.com/office/drawing/2014/main" id="{297D4A20-A7AA-9348-8A2B-1569C20C0F0D}"/>
              </a:ext>
            </a:extLst>
          </p:cNvPr>
          <p:cNvSpPr txBox="1">
            <a:spLocks/>
          </p:cNvSpPr>
          <p:nvPr/>
        </p:nvSpPr>
        <p:spPr>
          <a:xfrm>
            <a:off x="838202" y="667185"/>
            <a:ext cx="10363196" cy="1661678"/>
          </a:xfrm>
          <a:prstGeom prst="rect">
            <a:avLst/>
          </a:prstGeom>
          <a:solidFill>
            <a:schemeClr val="accent5">
              <a:lumMod val="20000"/>
              <a:lumOff val="80000"/>
            </a:schemeClr>
          </a:solidFill>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JP" b="1"/>
              <a:t>積み港・揚げ港に関する制約の作り方</a:t>
            </a:r>
          </a:p>
          <a:p>
            <a:pPr marL="0" indent="0">
              <a:lnSpc>
                <a:spcPct val="110000"/>
              </a:lnSpc>
              <a:buFont typeface="Arial" panose="020B0604020202020204" pitchFamily="34" charset="0"/>
              <a:buNone/>
            </a:pPr>
            <a:r>
              <a:rPr lang="en-JP"/>
              <a:t>・各グループの積み地揚げ地の順番により二つの順列を作る．</a:t>
            </a:r>
          </a:p>
          <a:p>
            <a:pPr marL="0" indent="0">
              <a:lnSpc>
                <a:spcPct val="110000"/>
              </a:lnSpc>
              <a:buFont typeface="Arial" panose="020B0604020202020204" pitchFamily="34" charset="0"/>
              <a:buNone/>
            </a:pPr>
            <a:r>
              <a:rPr lang="en-JP"/>
              <a:t>・順序関係によって制約を追加</a:t>
            </a:r>
          </a:p>
        </p:txBody>
      </p:sp>
      <p:sp>
        <p:nvSpPr>
          <p:cNvPr id="2" name="Rectangle 1">
            <a:extLst>
              <a:ext uri="{FF2B5EF4-FFF2-40B4-BE49-F238E27FC236}">
                <a16:creationId xmlns:a16="http://schemas.microsoft.com/office/drawing/2014/main" id="{06E6A281-D38F-ED4D-81C6-24844E0BCFB7}"/>
              </a:ext>
            </a:extLst>
          </p:cNvPr>
          <p:cNvSpPr/>
          <p:nvPr/>
        </p:nvSpPr>
        <p:spPr>
          <a:xfrm>
            <a:off x="5869460" y="4087863"/>
            <a:ext cx="6322540" cy="1009572"/>
          </a:xfrm>
          <a:prstGeom prst="rect">
            <a:avLst/>
          </a:prstGeom>
        </p:spPr>
        <p:txBody>
          <a:bodyPr wrap="square">
            <a:spAutoFit/>
          </a:bodyPr>
          <a:lstStyle/>
          <a:p>
            <a:pPr>
              <a:lnSpc>
                <a:spcPct val="110000"/>
              </a:lnSpc>
            </a:pPr>
            <a:r>
              <a:rPr lang="en-JP" sz="2800"/>
              <a:t>積み地順（早い順）：{A → B → C → D}</a:t>
            </a:r>
          </a:p>
          <a:p>
            <a:pPr>
              <a:lnSpc>
                <a:spcPct val="110000"/>
              </a:lnSpc>
            </a:pPr>
            <a:r>
              <a:rPr lang="en-JP" sz="2800"/>
              <a:t>揚げ地順（遅い順）：{A → C → B → D}</a:t>
            </a:r>
          </a:p>
        </p:txBody>
      </p:sp>
    </p:spTree>
    <p:extLst>
      <p:ext uri="{BB962C8B-B14F-4D97-AF65-F5344CB8AC3E}">
        <p14:creationId xmlns:p14="http://schemas.microsoft.com/office/powerpoint/2010/main" val="3388314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B3A0D-DFA7-3F4B-B702-C00920807B42}"/>
              </a:ext>
            </a:extLst>
          </p:cNvPr>
          <p:cNvSpPr>
            <a:spLocks noGrp="1"/>
          </p:cNvSpPr>
          <p:nvPr>
            <p:ph idx="1"/>
          </p:nvPr>
        </p:nvSpPr>
        <p:spPr>
          <a:xfrm>
            <a:off x="838201" y="1420130"/>
            <a:ext cx="7033053" cy="3042336"/>
          </a:xfrm>
          <a:solidFill>
            <a:schemeClr val="accent5">
              <a:lumMod val="20000"/>
              <a:lumOff val="80000"/>
            </a:schemeClr>
          </a:solidFill>
          <a:ln>
            <a:solidFill>
              <a:schemeClr val="tx1"/>
            </a:solidFill>
          </a:ln>
        </p:spPr>
        <p:txBody>
          <a:bodyPr>
            <a:noAutofit/>
          </a:bodyPr>
          <a:lstStyle/>
          <a:p>
            <a:pPr marL="0" indent="0">
              <a:lnSpc>
                <a:spcPct val="110000"/>
              </a:lnSpc>
              <a:buNone/>
            </a:pPr>
            <a:r>
              <a:rPr lang="en-JP"/>
              <a:t>2つの要素を比較し，</a:t>
            </a:r>
          </a:p>
          <a:p>
            <a:pPr marL="0" indent="0">
              <a:lnSpc>
                <a:spcPct val="110000"/>
              </a:lnSpc>
              <a:buNone/>
            </a:pPr>
            <a:r>
              <a:rPr lang="en-JP"/>
              <a:t>(i) 順序関係が等しい場合（ex. AとB, AとD）</a:t>
            </a:r>
          </a:p>
          <a:p>
            <a:pPr marL="0" indent="0">
              <a:lnSpc>
                <a:spcPct val="110000"/>
              </a:lnSpc>
              <a:buNone/>
            </a:pPr>
            <a:r>
              <a:rPr lang="en-JP"/>
              <a:t> </a:t>
            </a:r>
            <a:r>
              <a:rPr lang="ja-JP" altLang="en-US"/>
              <a:t>　</a:t>
            </a:r>
            <a:r>
              <a:rPr lang="en-JP" b="1"/>
              <a:t>-&gt; 制約「AはDより奥に配置」</a:t>
            </a:r>
            <a:endParaRPr lang="en-JP"/>
          </a:p>
          <a:p>
            <a:pPr marL="0" indent="0">
              <a:lnSpc>
                <a:spcPct val="110000"/>
              </a:lnSpc>
              <a:buNone/>
            </a:pPr>
            <a:r>
              <a:rPr lang="en-JP"/>
              <a:t>(ii) 順序関係が異なる場合（ex. BとC）</a:t>
            </a:r>
          </a:p>
          <a:p>
            <a:pPr marL="0" indent="0">
              <a:lnSpc>
                <a:spcPct val="110000"/>
              </a:lnSpc>
              <a:buNone/>
            </a:pPr>
            <a:r>
              <a:rPr lang="ja-JP" altLang="en-US"/>
              <a:t>　</a:t>
            </a:r>
            <a:r>
              <a:rPr lang="en-JP" b="1"/>
              <a:t>-&gt; 制約「BはCの左に配置」 </a:t>
            </a:r>
          </a:p>
        </p:txBody>
      </p:sp>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16</a:t>
            </a:fld>
            <a:endParaRPr lang="en-JP"/>
          </a:p>
        </p:txBody>
      </p:sp>
      <p:pic>
        <p:nvPicPr>
          <p:cNvPr id="9" name="Picture 8">
            <a:extLst>
              <a:ext uri="{FF2B5EF4-FFF2-40B4-BE49-F238E27FC236}">
                <a16:creationId xmlns:a16="http://schemas.microsoft.com/office/drawing/2014/main" id="{EA6087B2-065D-1F40-9C8C-7FE5BB5EA914}"/>
              </a:ext>
            </a:extLst>
          </p:cNvPr>
          <p:cNvPicPr>
            <a:picLocks noChangeAspect="1"/>
          </p:cNvPicPr>
          <p:nvPr/>
        </p:nvPicPr>
        <p:blipFill>
          <a:blip r:embed="rId2"/>
          <a:stretch>
            <a:fillRect/>
          </a:stretch>
        </p:blipFill>
        <p:spPr>
          <a:xfrm>
            <a:off x="8610600" y="1399291"/>
            <a:ext cx="3224325" cy="4303487"/>
          </a:xfrm>
          <a:prstGeom prst="rect">
            <a:avLst/>
          </a:prstGeom>
        </p:spPr>
      </p:pic>
      <p:sp>
        <p:nvSpPr>
          <p:cNvPr id="10" name="TextBox 9">
            <a:extLst>
              <a:ext uri="{FF2B5EF4-FFF2-40B4-BE49-F238E27FC236}">
                <a16:creationId xmlns:a16="http://schemas.microsoft.com/office/drawing/2014/main" id="{827D98A2-EDCD-8C4F-861E-7FC7D93B0B64}"/>
              </a:ext>
            </a:extLst>
          </p:cNvPr>
          <p:cNvSpPr txBox="1"/>
          <p:nvPr/>
        </p:nvSpPr>
        <p:spPr>
          <a:xfrm>
            <a:off x="9553348" y="5723617"/>
            <a:ext cx="1338828" cy="369332"/>
          </a:xfrm>
          <a:prstGeom prst="rect">
            <a:avLst/>
          </a:prstGeom>
          <a:noFill/>
        </p:spPr>
        <p:txBody>
          <a:bodyPr wrap="none" rtlCol="0">
            <a:spAutoFit/>
          </a:bodyPr>
          <a:lstStyle/>
          <a:p>
            <a:r>
              <a:rPr lang="en-JP"/>
              <a:t>イメージ図</a:t>
            </a:r>
          </a:p>
        </p:txBody>
      </p:sp>
      <p:sp>
        <p:nvSpPr>
          <p:cNvPr id="2" name="Rectangle 1">
            <a:extLst>
              <a:ext uri="{FF2B5EF4-FFF2-40B4-BE49-F238E27FC236}">
                <a16:creationId xmlns:a16="http://schemas.microsoft.com/office/drawing/2014/main" id="{32C055BB-3DB4-704A-AE1D-8F756C22F69B}"/>
              </a:ext>
            </a:extLst>
          </p:cNvPr>
          <p:cNvSpPr/>
          <p:nvPr/>
        </p:nvSpPr>
        <p:spPr>
          <a:xfrm>
            <a:off x="1028702" y="4996595"/>
            <a:ext cx="6096000" cy="882549"/>
          </a:xfrm>
          <a:prstGeom prst="rect">
            <a:avLst/>
          </a:prstGeom>
        </p:spPr>
        <p:txBody>
          <a:bodyPr>
            <a:spAutoFit/>
          </a:bodyPr>
          <a:lstStyle/>
          <a:p>
            <a:pPr>
              <a:lnSpc>
                <a:spcPct val="110000"/>
              </a:lnSpc>
            </a:pPr>
            <a:r>
              <a:rPr lang="ja-JP" altLang="en-US" sz="2400"/>
              <a:t>　</a:t>
            </a:r>
            <a:r>
              <a:rPr lang="en-JP" sz="2400"/>
              <a:t>積み地順（早い順）：{A → B → C → D}</a:t>
            </a:r>
          </a:p>
          <a:p>
            <a:pPr>
              <a:lnSpc>
                <a:spcPct val="110000"/>
              </a:lnSpc>
            </a:pPr>
            <a:r>
              <a:rPr lang="ja-JP" altLang="en-US" sz="2400"/>
              <a:t>　</a:t>
            </a:r>
            <a:r>
              <a:rPr lang="en-JP" sz="2400"/>
              <a:t>揚げ地順（遅い順）：{A → C → B → D}</a:t>
            </a:r>
          </a:p>
        </p:txBody>
      </p:sp>
    </p:spTree>
    <p:extLst>
      <p:ext uri="{BB962C8B-B14F-4D97-AF65-F5344CB8AC3E}">
        <p14:creationId xmlns:p14="http://schemas.microsoft.com/office/powerpoint/2010/main" val="1682821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96B8-AFC4-C44D-B82C-497B73C25AEA}"/>
              </a:ext>
            </a:extLst>
          </p:cNvPr>
          <p:cNvSpPr>
            <a:spLocks noGrp="1"/>
          </p:cNvSpPr>
          <p:nvPr>
            <p:ph type="title"/>
          </p:nvPr>
        </p:nvSpPr>
        <p:spPr/>
        <p:txBody>
          <a:bodyPr/>
          <a:lstStyle/>
          <a:p>
            <a:r>
              <a:rPr lang="en-JP"/>
              <a:t>解法</a:t>
            </a:r>
          </a:p>
        </p:txBody>
      </p:sp>
      <p:sp>
        <p:nvSpPr>
          <p:cNvPr id="3" name="Content Placeholder 2">
            <a:extLst>
              <a:ext uri="{FF2B5EF4-FFF2-40B4-BE49-F238E27FC236}">
                <a16:creationId xmlns:a16="http://schemas.microsoft.com/office/drawing/2014/main" id="{00EEEFED-D228-F348-AA02-7E7779AEAF5B}"/>
              </a:ext>
            </a:extLst>
          </p:cNvPr>
          <p:cNvSpPr>
            <a:spLocks noGrp="1"/>
          </p:cNvSpPr>
          <p:nvPr>
            <p:ph idx="1"/>
          </p:nvPr>
        </p:nvSpPr>
        <p:spPr/>
        <p:txBody>
          <a:bodyPr/>
          <a:lstStyle/>
          <a:p>
            <a:pPr marL="0" indent="0">
              <a:buNone/>
            </a:pPr>
            <a:r>
              <a:rPr lang="en-JP"/>
              <a:t>整数計画ソルバー（Gurobi Optimizer）を用いて行った．</a:t>
            </a:r>
          </a:p>
          <a:p>
            <a:pPr marL="0" indent="0">
              <a:buNone/>
            </a:pPr>
            <a:endParaRPr lang="en-JP"/>
          </a:p>
          <a:p>
            <a:pPr marL="0" indent="0">
              <a:lnSpc>
                <a:spcPct val="100000"/>
              </a:lnSpc>
              <a:buNone/>
            </a:pPr>
            <a:r>
              <a:rPr lang="en-JP"/>
              <a:t>計算時間は 1秒以下で，全てのベンチマーク例で最適解が見つかった．</a:t>
            </a:r>
          </a:p>
        </p:txBody>
      </p:sp>
      <p:sp>
        <p:nvSpPr>
          <p:cNvPr id="4" name="Slide Number Placeholder 3">
            <a:extLst>
              <a:ext uri="{FF2B5EF4-FFF2-40B4-BE49-F238E27FC236}">
                <a16:creationId xmlns:a16="http://schemas.microsoft.com/office/drawing/2014/main" id="{6B17879B-F772-3945-BA49-77812D5F8D03}"/>
              </a:ext>
            </a:extLst>
          </p:cNvPr>
          <p:cNvSpPr>
            <a:spLocks noGrp="1"/>
          </p:cNvSpPr>
          <p:nvPr>
            <p:ph type="sldNum" sz="quarter" idx="12"/>
          </p:nvPr>
        </p:nvSpPr>
        <p:spPr/>
        <p:txBody>
          <a:bodyPr/>
          <a:lstStyle/>
          <a:p>
            <a:fld id="{CCF3E294-EB10-834B-8B5B-5C78A6A1F52A}" type="slidenum">
              <a:rPr lang="en-JP"/>
              <a:t>17</a:t>
            </a:fld>
            <a:endParaRPr lang="en-JP"/>
          </a:p>
        </p:txBody>
      </p:sp>
    </p:spTree>
    <p:extLst>
      <p:ext uri="{BB962C8B-B14F-4D97-AF65-F5344CB8AC3E}">
        <p14:creationId xmlns:p14="http://schemas.microsoft.com/office/powerpoint/2010/main" val="1420759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2B80-C075-354A-9407-30545637C0C9}"/>
              </a:ext>
            </a:extLst>
          </p:cNvPr>
          <p:cNvSpPr>
            <a:spLocks noGrp="1"/>
          </p:cNvSpPr>
          <p:nvPr>
            <p:ph type="title"/>
          </p:nvPr>
        </p:nvSpPr>
        <p:spPr/>
        <p:txBody>
          <a:bodyPr/>
          <a:lstStyle/>
          <a:p>
            <a:r>
              <a:rPr lang="en-JP"/>
              <a:t>第二段階（個別パッキング）</a:t>
            </a:r>
          </a:p>
        </p:txBody>
      </p:sp>
      <p:sp>
        <p:nvSpPr>
          <p:cNvPr id="3" name="Content Placeholder 2">
            <a:extLst>
              <a:ext uri="{FF2B5EF4-FFF2-40B4-BE49-F238E27FC236}">
                <a16:creationId xmlns:a16="http://schemas.microsoft.com/office/drawing/2014/main" id="{FEFFC8A3-AD65-F341-8D4B-6C48C33E5301}"/>
              </a:ext>
            </a:extLst>
          </p:cNvPr>
          <p:cNvSpPr>
            <a:spLocks noGrp="1"/>
          </p:cNvSpPr>
          <p:nvPr>
            <p:ph idx="1"/>
          </p:nvPr>
        </p:nvSpPr>
        <p:spPr>
          <a:xfrm>
            <a:off x="838200" y="1825625"/>
            <a:ext cx="10515600" cy="942289"/>
          </a:xfrm>
        </p:spPr>
        <p:txBody>
          <a:bodyPr/>
          <a:lstStyle/>
          <a:p>
            <a:pPr marL="0" indent="0">
              <a:buNone/>
            </a:pPr>
            <a:r>
              <a:rPr lang="en-JP"/>
              <a:t>第一段階で決められた領域に車を一台ずつ詰込む．</a:t>
            </a:r>
          </a:p>
          <a:p>
            <a:pPr marL="0" indent="0">
              <a:buNone/>
            </a:pPr>
            <a:endParaRPr lang="en-JP"/>
          </a:p>
        </p:txBody>
      </p:sp>
      <p:sp>
        <p:nvSpPr>
          <p:cNvPr id="4" name="Content Placeholder 2">
            <a:extLst>
              <a:ext uri="{FF2B5EF4-FFF2-40B4-BE49-F238E27FC236}">
                <a16:creationId xmlns:a16="http://schemas.microsoft.com/office/drawing/2014/main" id="{6D4B3442-0A48-EC41-96C7-E52F6A22403B}"/>
              </a:ext>
            </a:extLst>
          </p:cNvPr>
          <p:cNvSpPr txBox="1">
            <a:spLocks/>
          </p:cNvSpPr>
          <p:nvPr/>
        </p:nvSpPr>
        <p:spPr>
          <a:xfrm>
            <a:off x="838200" y="2902851"/>
            <a:ext cx="7984524" cy="2188134"/>
          </a:xfrm>
          <a:prstGeom prst="rect">
            <a:avLst/>
          </a:prstGeom>
          <a:solidFill>
            <a:schemeClr val="accent5">
              <a:lumMod val="20000"/>
              <a:lumOff val="80000"/>
            </a:scheme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【制約】</a:t>
            </a:r>
          </a:p>
          <a:p>
            <a:pPr marL="0" indent="0">
              <a:lnSpc>
                <a:spcPct val="100000"/>
              </a:lnSpc>
              <a:buFont typeface="Arial" panose="020B0604020202020204" pitchFamily="34" charset="0"/>
              <a:buNone/>
            </a:pPr>
            <a:r>
              <a:rPr lang="en-JP" sz="2400"/>
              <a:t>・第一段階で決められた領域からはみ出ない</a:t>
            </a:r>
          </a:p>
          <a:p>
            <a:pPr marL="0" indent="0">
              <a:lnSpc>
                <a:spcPct val="100000"/>
              </a:lnSpc>
              <a:buFont typeface="Arial" panose="020B0604020202020204" pitchFamily="34" charset="0"/>
              <a:buNone/>
            </a:pPr>
            <a:r>
              <a:rPr lang="en-JP" sz="2400"/>
              <a:t>・車の前方に障害物などがない （次ページで補足）</a:t>
            </a:r>
          </a:p>
          <a:p>
            <a:pPr marL="0" indent="0">
              <a:lnSpc>
                <a:spcPct val="100000"/>
              </a:lnSpc>
              <a:buFont typeface="Arial" panose="020B0604020202020204" pitchFamily="34" charset="0"/>
              <a:buNone/>
            </a:pPr>
            <a:r>
              <a:rPr lang="en-JP" sz="2400"/>
              <a:t>・駐車後の前後左右の一定の間隔</a:t>
            </a:r>
          </a:p>
        </p:txBody>
      </p:sp>
      <p:sp>
        <p:nvSpPr>
          <p:cNvPr id="5" name="Slide Number Placeholder 4">
            <a:extLst>
              <a:ext uri="{FF2B5EF4-FFF2-40B4-BE49-F238E27FC236}">
                <a16:creationId xmlns:a16="http://schemas.microsoft.com/office/drawing/2014/main" id="{D52C6803-1258-054B-B759-AEA24B786877}"/>
              </a:ext>
            </a:extLst>
          </p:cNvPr>
          <p:cNvSpPr>
            <a:spLocks noGrp="1"/>
          </p:cNvSpPr>
          <p:nvPr>
            <p:ph type="sldNum" sz="quarter" idx="12"/>
          </p:nvPr>
        </p:nvSpPr>
        <p:spPr/>
        <p:txBody>
          <a:bodyPr/>
          <a:lstStyle/>
          <a:p>
            <a:fld id="{CCF3E294-EB10-834B-8B5B-5C78A6A1F52A}" type="slidenum">
              <a:rPr lang="en-JP"/>
              <a:t>18</a:t>
            </a:fld>
            <a:endParaRPr lang="en-JP"/>
          </a:p>
        </p:txBody>
      </p:sp>
    </p:spTree>
    <p:extLst>
      <p:ext uri="{BB962C8B-B14F-4D97-AF65-F5344CB8AC3E}">
        <p14:creationId xmlns:p14="http://schemas.microsoft.com/office/powerpoint/2010/main" val="1999474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FFD609A-95A8-514F-8D58-C5709AF6AE7F}"/>
              </a:ext>
            </a:extLst>
          </p:cNvPr>
          <p:cNvSpPr>
            <a:spLocks noGrp="1"/>
          </p:cNvSpPr>
          <p:nvPr>
            <p:ph type="title"/>
          </p:nvPr>
        </p:nvSpPr>
        <p:spPr/>
        <p:txBody>
          <a:bodyPr/>
          <a:lstStyle/>
          <a:p>
            <a:r>
              <a:rPr lang="en-JP"/>
              <a:t>定式化</a:t>
            </a:r>
          </a:p>
        </p:txBody>
      </p:sp>
      <p:sp>
        <p:nvSpPr>
          <p:cNvPr id="3" name="Content Placeholder 2">
            <a:extLst>
              <a:ext uri="{FF2B5EF4-FFF2-40B4-BE49-F238E27FC236}">
                <a16:creationId xmlns:a16="http://schemas.microsoft.com/office/drawing/2014/main" id="{7FDAB0F2-120A-B147-8812-A920FB467A9E}"/>
              </a:ext>
            </a:extLst>
          </p:cNvPr>
          <p:cNvSpPr>
            <a:spLocks noGrp="1"/>
          </p:cNvSpPr>
          <p:nvPr>
            <p:ph idx="1"/>
          </p:nvPr>
        </p:nvSpPr>
        <p:spPr>
          <a:xfrm>
            <a:off x="838200" y="1825625"/>
            <a:ext cx="7023792" cy="4351338"/>
          </a:xfrm>
        </p:spPr>
        <p:txBody>
          <a:bodyPr>
            <a:normAutofit/>
          </a:bodyPr>
          <a:lstStyle/>
          <a:p>
            <a:r>
              <a:rPr lang="en-JP"/>
              <a:t>変数</a:t>
            </a:r>
          </a:p>
          <a:p>
            <a:pPr lvl="1"/>
            <a:r>
              <a:rPr lang="en-JP" sz="2800"/>
              <a:t>座標（x,y）</a:t>
            </a:r>
          </a:p>
          <a:p>
            <a:pPr lvl="1"/>
            <a:endParaRPr lang="en-JP" sz="2800"/>
          </a:p>
          <a:p>
            <a:r>
              <a:rPr lang="en-JP"/>
              <a:t>制約</a:t>
            </a:r>
          </a:p>
          <a:p>
            <a:pPr lvl="1"/>
            <a:r>
              <a:rPr lang="en-JP" sz="2800"/>
              <a:t>第一段階の領域からはみ出ない</a:t>
            </a:r>
          </a:p>
          <a:p>
            <a:pPr lvl="1"/>
            <a:r>
              <a:rPr lang="en-JP" sz="2800"/>
              <a:t>オーバーラップ制約</a:t>
            </a:r>
          </a:p>
          <a:p>
            <a:pPr lvl="1"/>
            <a:r>
              <a:rPr lang="en-JP" sz="2800"/>
              <a:t>基本はバック駐車</a:t>
            </a:r>
          </a:p>
          <a:p>
            <a:pPr lvl="1"/>
            <a:r>
              <a:rPr lang="en-JP" sz="2800"/>
              <a:t>前後左右の間隔</a:t>
            </a:r>
          </a:p>
          <a:p>
            <a:pPr lvl="1"/>
            <a:r>
              <a:rPr lang="en-JP" sz="2800"/>
              <a:t>駐車時の局所的スペース確保</a:t>
            </a:r>
          </a:p>
          <a:p>
            <a:pPr lvl="1"/>
            <a:endParaRPr lang="en-JP" sz="2800"/>
          </a:p>
          <a:p>
            <a:pPr marL="0" indent="0">
              <a:buNone/>
            </a:pPr>
            <a:endParaRPr lang="en-JP"/>
          </a:p>
        </p:txBody>
      </p:sp>
      <p:sp>
        <p:nvSpPr>
          <p:cNvPr id="8" name="Rectangle 7">
            <a:extLst>
              <a:ext uri="{FF2B5EF4-FFF2-40B4-BE49-F238E27FC236}">
                <a16:creationId xmlns:a16="http://schemas.microsoft.com/office/drawing/2014/main" id="{76E3EAFD-425D-6D41-870C-9BC27BC2D2FB}"/>
              </a:ext>
            </a:extLst>
          </p:cNvPr>
          <p:cNvSpPr/>
          <p:nvPr/>
        </p:nvSpPr>
        <p:spPr>
          <a:xfrm>
            <a:off x="7933038" y="1631091"/>
            <a:ext cx="3015048" cy="45458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Rectangle 8">
            <a:extLst>
              <a:ext uri="{FF2B5EF4-FFF2-40B4-BE49-F238E27FC236}">
                <a16:creationId xmlns:a16="http://schemas.microsoft.com/office/drawing/2014/main" id="{83D0FB14-A3EB-B745-B261-D5607E353968}"/>
              </a:ext>
            </a:extLst>
          </p:cNvPr>
          <p:cNvSpPr/>
          <p:nvPr/>
        </p:nvSpPr>
        <p:spPr>
          <a:xfrm>
            <a:off x="8452022" y="4053016"/>
            <a:ext cx="654908" cy="117389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3200">
                <a:solidFill>
                  <a:schemeClr val="tx1"/>
                </a:solidFill>
              </a:rPr>
              <a:t>i</a:t>
            </a:r>
          </a:p>
        </p:txBody>
      </p:sp>
      <p:sp>
        <p:nvSpPr>
          <p:cNvPr id="10" name="Oval 9">
            <a:extLst>
              <a:ext uri="{FF2B5EF4-FFF2-40B4-BE49-F238E27FC236}">
                <a16:creationId xmlns:a16="http://schemas.microsoft.com/office/drawing/2014/main" id="{353300F6-7282-1541-83EA-05EC389B2E69}"/>
              </a:ext>
            </a:extLst>
          </p:cNvPr>
          <p:cNvSpPr>
            <a:spLocks/>
          </p:cNvSpPr>
          <p:nvPr/>
        </p:nvSpPr>
        <p:spPr>
          <a:xfrm>
            <a:off x="8362021" y="5118908"/>
            <a:ext cx="180000" cy="18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TextBox 16">
            <a:extLst>
              <a:ext uri="{FF2B5EF4-FFF2-40B4-BE49-F238E27FC236}">
                <a16:creationId xmlns:a16="http://schemas.microsoft.com/office/drawing/2014/main" id="{027DB21E-A0F3-BF40-86B1-7634093B2702}"/>
              </a:ext>
            </a:extLst>
          </p:cNvPr>
          <p:cNvSpPr txBox="1"/>
          <p:nvPr/>
        </p:nvSpPr>
        <p:spPr>
          <a:xfrm>
            <a:off x="8362021" y="5298908"/>
            <a:ext cx="1122423" cy="400110"/>
          </a:xfrm>
          <a:prstGeom prst="rect">
            <a:avLst/>
          </a:prstGeom>
          <a:noFill/>
        </p:spPr>
        <p:txBody>
          <a:bodyPr wrap="none" rtlCol="0">
            <a:spAutoFit/>
          </a:bodyPr>
          <a:lstStyle/>
          <a:p>
            <a:r>
              <a:rPr lang="en-JP" sz="2000">
                <a:solidFill>
                  <a:srgbClr val="FF0000"/>
                </a:solidFill>
              </a:rPr>
              <a:t>(x[i], y[i])</a:t>
            </a:r>
          </a:p>
        </p:txBody>
      </p:sp>
      <p:sp>
        <p:nvSpPr>
          <p:cNvPr id="18" name="TextBox 17">
            <a:extLst>
              <a:ext uri="{FF2B5EF4-FFF2-40B4-BE49-F238E27FC236}">
                <a16:creationId xmlns:a16="http://schemas.microsoft.com/office/drawing/2014/main" id="{169834B8-451B-D342-B661-2587589422D8}"/>
              </a:ext>
            </a:extLst>
          </p:cNvPr>
          <p:cNvSpPr txBox="1"/>
          <p:nvPr/>
        </p:nvSpPr>
        <p:spPr>
          <a:xfrm>
            <a:off x="8078650" y="1126822"/>
            <a:ext cx="2723823" cy="369332"/>
          </a:xfrm>
          <a:prstGeom prst="rect">
            <a:avLst/>
          </a:prstGeom>
          <a:noFill/>
        </p:spPr>
        <p:txBody>
          <a:bodyPr wrap="none" rtlCol="0">
            <a:spAutoFit/>
          </a:bodyPr>
          <a:lstStyle/>
          <a:p>
            <a:r>
              <a:rPr lang="en-JP"/>
              <a:t>容器（第一段階の領域）</a:t>
            </a:r>
          </a:p>
        </p:txBody>
      </p:sp>
      <p:sp>
        <p:nvSpPr>
          <p:cNvPr id="2" name="Slide Number Placeholder 1">
            <a:extLst>
              <a:ext uri="{FF2B5EF4-FFF2-40B4-BE49-F238E27FC236}">
                <a16:creationId xmlns:a16="http://schemas.microsoft.com/office/drawing/2014/main" id="{A5D36C84-22B5-8D42-AB72-EC68C1F06B38}"/>
              </a:ext>
            </a:extLst>
          </p:cNvPr>
          <p:cNvSpPr>
            <a:spLocks noGrp="1"/>
          </p:cNvSpPr>
          <p:nvPr>
            <p:ph type="sldNum" sz="quarter" idx="12"/>
          </p:nvPr>
        </p:nvSpPr>
        <p:spPr/>
        <p:txBody>
          <a:bodyPr/>
          <a:lstStyle/>
          <a:p>
            <a:fld id="{CCF3E294-EB10-834B-8B5B-5C78A6A1F52A}" type="slidenum">
              <a:rPr lang="en-JP"/>
              <a:t>19</a:t>
            </a:fld>
            <a:endParaRPr lang="en-JP"/>
          </a:p>
        </p:txBody>
      </p:sp>
    </p:spTree>
    <p:extLst>
      <p:ext uri="{BB962C8B-B14F-4D97-AF65-F5344CB8AC3E}">
        <p14:creationId xmlns:p14="http://schemas.microsoft.com/office/powerpoint/2010/main" val="207242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A0E-02AC-444D-88A9-509D987C3339}"/>
              </a:ext>
            </a:extLst>
          </p:cNvPr>
          <p:cNvSpPr>
            <a:spLocks noGrp="1"/>
          </p:cNvSpPr>
          <p:nvPr>
            <p:ph type="title"/>
          </p:nvPr>
        </p:nvSpPr>
        <p:spPr/>
        <p:txBody>
          <a:bodyPr/>
          <a:lstStyle/>
          <a:p>
            <a:r>
              <a:rPr lang="en-JP"/>
              <a:t>目次</a:t>
            </a:r>
          </a:p>
        </p:txBody>
      </p:sp>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p:txBody>
          <a:bodyPr/>
          <a:lstStyle/>
          <a:p>
            <a:pPr marL="514350" indent="-514350">
              <a:buFont typeface="+mj-lt"/>
              <a:buAutoNum type="arabicPeriod"/>
            </a:pPr>
            <a:r>
              <a:rPr lang="en-JP"/>
              <a:t>研究背景</a:t>
            </a:r>
          </a:p>
          <a:p>
            <a:pPr marL="514350" indent="-514350">
              <a:buFont typeface="+mj-lt"/>
              <a:buAutoNum type="arabicPeriod"/>
            </a:pPr>
            <a:r>
              <a:rPr lang="en-JP"/>
              <a:t>問題定義</a:t>
            </a:r>
          </a:p>
          <a:p>
            <a:pPr marL="514350" indent="-514350">
              <a:buFont typeface="+mj-lt"/>
              <a:buAutoNum type="arabicPeriod"/>
            </a:pPr>
            <a:r>
              <a:rPr lang="en-JP"/>
              <a:t>解法の説明</a:t>
            </a:r>
          </a:p>
          <a:p>
            <a:pPr marL="514350" indent="-514350">
              <a:buFont typeface="+mj-lt"/>
              <a:buAutoNum type="arabicPeriod"/>
            </a:pPr>
            <a:r>
              <a:rPr lang="en-JP"/>
              <a:t>結果</a:t>
            </a:r>
          </a:p>
          <a:p>
            <a:pPr marL="514350" indent="-514350">
              <a:buFont typeface="+mj-lt"/>
              <a:buAutoNum type="arabicPeriod"/>
            </a:pPr>
            <a:r>
              <a:rPr lang="en-JP"/>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a:t>
            </a:fld>
            <a:endParaRPr lang="en-JP"/>
          </a:p>
        </p:txBody>
      </p:sp>
    </p:spTree>
    <p:extLst>
      <p:ext uri="{BB962C8B-B14F-4D97-AF65-F5344CB8AC3E}">
        <p14:creationId xmlns:p14="http://schemas.microsoft.com/office/powerpoint/2010/main" val="85137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193A-438B-EA42-9D6D-3EFBAF58037D}"/>
              </a:ext>
            </a:extLst>
          </p:cNvPr>
          <p:cNvSpPr>
            <a:spLocks noGrp="1"/>
          </p:cNvSpPr>
          <p:nvPr>
            <p:ph type="title"/>
          </p:nvPr>
        </p:nvSpPr>
        <p:spPr/>
        <p:txBody>
          <a:bodyPr/>
          <a:lstStyle/>
          <a:p>
            <a:r>
              <a:rPr lang="en-JP"/>
              <a:t>バック駐車</a:t>
            </a:r>
          </a:p>
        </p:txBody>
      </p:sp>
      <p:sp>
        <p:nvSpPr>
          <p:cNvPr id="3" name="Content Placeholder 2">
            <a:extLst>
              <a:ext uri="{FF2B5EF4-FFF2-40B4-BE49-F238E27FC236}">
                <a16:creationId xmlns:a16="http://schemas.microsoft.com/office/drawing/2014/main" id="{1D35DFD1-4167-5C4D-AACF-75284101BED7}"/>
              </a:ext>
            </a:extLst>
          </p:cNvPr>
          <p:cNvSpPr>
            <a:spLocks noGrp="1"/>
          </p:cNvSpPr>
          <p:nvPr>
            <p:ph idx="1"/>
          </p:nvPr>
        </p:nvSpPr>
        <p:spPr>
          <a:xfrm>
            <a:off x="838200" y="1825625"/>
            <a:ext cx="7354330" cy="4351338"/>
          </a:xfrm>
        </p:spPr>
        <p:txBody>
          <a:bodyPr/>
          <a:lstStyle/>
          <a:p>
            <a:pPr marL="0" indent="0">
              <a:lnSpc>
                <a:spcPct val="100000"/>
              </a:lnSpc>
              <a:buNone/>
            </a:pPr>
            <a:r>
              <a:rPr lang="en-JP"/>
              <a:t>入力データとして与えられたホールドサイズをもとに船の中間となるラインを考える．</a:t>
            </a:r>
          </a:p>
          <a:p>
            <a:pPr marL="0" indent="0">
              <a:lnSpc>
                <a:spcPct val="100000"/>
              </a:lnSpc>
              <a:buNone/>
            </a:pPr>
            <a:endParaRPr lang="en-JP"/>
          </a:p>
          <a:p>
            <a:pPr marL="0" indent="0">
              <a:lnSpc>
                <a:spcPct val="100000"/>
              </a:lnSpc>
              <a:buNone/>
            </a:pPr>
            <a:r>
              <a:rPr lang="en-JP"/>
              <a:t>ラインより下・・・上向きに駐車</a:t>
            </a:r>
          </a:p>
          <a:p>
            <a:pPr marL="0" indent="0">
              <a:lnSpc>
                <a:spcPct val="100000"/>
              </a:lnSpc>
              <a:buNone/>
            </a:pPr>
            <a:endParaRPr lang="en-JP"/>
          </a:p>
          <a:p>
            <a:pPr marL="0" indent="0">
              <a:lnSpc>
                <a:spcPct val="100000"/>
              </a:lnSpc>
              <a:buNone/>
            </a:pPr>
            <a:r>
              <a:rPr lang="en-JP"/>
              <a:t>ラインより上・・・下向きに駐車</a:t>
            </a:r>
          </a:p>
        </p:txBody>
      </p:sp>
      <p:sp>
        <p:nvSpPr>
          <p:cNvPr id="4" name="Slide Number Placeholder 3">
            <a:extLst>
              <a:ext uri="{FF2B5EF4-FFF2-40B4-BE49-F238E27FC236}">
                <a16:creationId xmlns:a16="http://schemas.microsoft.com/office/drawing/2014/main" id="{5114A481-B3AD-0F4A-ABFF-0A31D82646D4}"/>
              </a:ext>
            </a:extLst>
          </p:cNvPr>
          <p:cNvSpPr>
            <a:spLocks noGrp="1"/>
          </p:cNvSpPr>
          <p:nvPr>
            <p:ph type="sldNum" sz="quarter" idx="12"/>
          </p:nvPr>
        </p:nvSpPr>
        <p:spPr/>
        <p:txBody>
          <a:bodyPr/>
          <a:lstStyle/>
          <a:p>
            <a:fld id="{CCF3E294-EB10-834B-8B5B-5C78A6A1F52A}" type="slidenum">
              <a:rPr lang="en-JP"/>
              <a:t>20</a:t>
            </a:fld>
            <a:endParaRPr lang="en-JP"/>
          </a:p>
        </p:txBody>
      </p:sp>
      <p:sp>
        <p:nvSpPr>
          <p:cNvPr id="6" name="Rectangle 5">
            <a:extLst>
              <a:ext uri="{FF2B5EF4-FFF2-40B4-BE49-F238E27FC236}">
                <a16:creationId xmlns:a16="http://schemas.microsoft.com/office/drawing/2014/main" id="{0714C971-E478-ED47-B023-76BDFA8AAF1E}"/>
              </a:ext>
            </a:extLst>
          </p:cNvPr>
          <p:cNvSpPr/>
          <p:nvPr/>
        </p:nvSpPr>
        <p:spPr>
          <a:xfrm>
            <a:off x="9144000" y="1964724"/>
            <a:ext cx="1544595" cy="40283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8" name="Straight Connector 7">
            <a:extLst>
              <a:ext uri="{FF2B5EF4-FFF2-40B4-BE49-F238E27FC236}">
                <a16:creationId xmlns:a16="http://schemas.microsoft.com/office/drawing/2014/main" id="{B65A04A2-DD0E-3F49-B5E3-D977D6505E35}"/>
              </a:ext>
            </a:extLst>
          </p:cNvPr>
          <p:cNvCxnSpPr/>
          <p:nvPr/>
        </p:nvCxnSpPr>
        <p:spPr>
          <a:xfrm>
            <a:off x="8610600" y="4077730"/>
            <a:ext cx="2743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639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EA27-D058-114B-ABA8-C37DD43A64AF}"/>
              </a:ext>
            </a:extLst>
          </p:cNvPr>
          <p:cNvSpPr>
            <a:spLocks noGrp="1"/>
          </p:cNvSpPr>
          <p:nvPr>
            <p:ph type="title"/>
          </p:nvPr>
        </p:nvSpPr>
        <p:spPr/>
        <p:txBody>
          <a:bodyPr/>
          <a:lstStyle/>
          <a:p>
            <a:r>
              <a:rPr lang="en-JP"/>
              <a:t>前後左右の間隔</a:t>
            </a:r>
          </a:p>
        </p:txBody>
      </p:sp>
      <p:sp>
        <p:nvSpPr>
          <p:cNvPr id="3" name="Content Placeholder 2">
            <a:extLst>
              <a:ext uri="{FF2B5EF4-FFF2-40B4-BE49-F238E27FC236}">
                <a16:creationId xmlns:a16="http://schemas.microsoft.com/office/drawing/2014/main" id="{FB9B686B-9B6B-244F-892A-0EAD0F5B270F}"/>
              </a:ext>
            </a:extLst>
          </p:cNvPr>
          <p:cNvSpPr>
            <a:spLocks noGrp="1"/>
          </p:cNvSpPr>
          <p:nvPr>
            <p:ph idx="1"/>
          </p:nvPr>
        </p:nvSpPr>
        <p:spPr>
          <a:xfrm>
            <a:off x="838200" y="1825625"/>
            <a:ext cx="10515600" cy="944472"/>
          </a:xfrm>
        </p:spPr>
        <p:txBody>
          <a:bodyPr/>
          <a:lstStyle/>
          <a:p>
            <a:r>
              <a:rPr lang="en-JP"/>
              <a:t>駐車時，車の前後には10cmの，左右には40cmの間隔が必要．</a:t>
            </a:r>
          </a:p>
        </p:txBody>
      </p:sp>
      <p:sp>
        <p:nvSpPr>
          <p:cNvPr id="4" name="Rectangle 3">
            <a:extLst>
              <a:ext uri="{FF2B5EF4-FFF2-40B4-BE49-F238E27FC236}">
                <a16:creationId xmlns:a16="http://schemas.microsoft.com/office/drawing/2014/main" id="{BD007C87-A590-364F-B796-65AD82E298F8}"/>
              </a:ext>
            </a:extLst>
          </p:cNvPr>
          <p:cNvSpPr/>
          <p:nvPr/>
        </p:nvSpPr>
        <p:spPr>
          <a:xfrm>
            <a:off x="1519882" y="3429000"/>
            <a:ext cx="753762" cy="13229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 name="Rectangle 4">
            <a:extLst>
              <a:ext uri="{FF2B5EF4-FFF2-40B4-BE49-F238E27FC236}">
                <a16:creationId xmlns:a16="http://schemas.microsoft.com/office/drawing/2014/main" id="{63C04345-4493-3A4D-8A56-5D610A3A442B}"/>
              </a:ext>
            </a:extLst>
          </p:cNvPr>
          <p:cNvSpPr/>
          <p:nvPr/>
        </p:nvSpPr>
        <p:spPr>
          <a:xfrm>
            <a:off x="1519882" y="5169908"/>
            <a:ext cx="753762" cy="13229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Rectangle 5">
            <a:extLst>
              <a:ext uri="{FF2B5EF4-FFF2-40B4-BE49-F238E27FC236}">
                <a16:creationId xmlns:a16="http://schemas.microsoft.com/office/drawing/2014/main" id="{9E7F0EA5-6C48-7B41-BF17-C1C40F5D32E2}"/>
              </a:ext>
            </a:extLst>
          </p:cNvPr>
          <p:cNvSpPr/>
          <p:nvPr/>
        </p:nvSpPr>
        <p:spPr>
          <a:xfrm>
            <a:off x="2578445" y="3429000"/>
            <a:ext cx="753762" cy="13229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Rectangle 6">
            <a:extLst>
              <a:ext uri="{FF2B5EF4-FFF2-40B4-BE49-F238E27FC236}">
                <a16:creationId xmlns:a16="http://schemas.microsoft.com/office/drawing/2014/main" id="{487347FA-AA69-8842-8F17-B693EA24AB0F}"/>
              </a:ext>
            </a:extLst>
          </p:cNvPr>
          <p:cNvSpPr/>
          <p:nvPr/>
        </p:nvSpPr>
        <p:spPr>
          <a:xfrm>
            <a:off x="2578445" y="5169908"/>
            <a:ext cx="753762" cy="13229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9" name="Straight Arrow Connector 8">
            <a:extLst>
              <a:ext uri="{FF2B5EF4-FFF2-40B4-BE49-F238E27FC236}">
                <a16:creationId xmlns:a16="http://schemas.microsoft.com/office/drawing/2014/main" id="{73E2BE21-7ADE-CF43-B61E-226EEF592EE9}"/>
              </a:ext>
            </a:extLst>
          </p:cNvPr>
          <p:cNvCxnSpPr>
            <a:cxnSpLocks/>
          </p:cNvCxnSpPr>
          <p:nvPr/>
        </p:nvCxnSpPr>
        <p:spPr>
          <a:xfrm>
            <a:off x="3645243" y="4764506"/>
            <a:ext cx="0" cy="405402"/>
          </a:xfrm>
          <a:prstGeom prst="straightConnector1">
            <a:avLst/>
          </a:prstGeom>
          <a:ln w="31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CE3D45-0C26-5A43-BCCD-2D19E1B1BAE6}"/>
              </a:ext>
            </a:extLst>
          </p:cNvPr>
          <p:cNvCxnSpPr>
            <a:cxnSpLocks/>
          </p:cNvCxnSpPr>
          <p:nvPr/>
        </p:nvCxnSpPr>
        <p:spPr>
          <a:xfrm flipH="1">
            <a:off x="2201564" y="3188044"/>
            <a:ext cx="376881" cy="0"/>
          </a:xfrm>
          <a:prstGeom prst="straightConnector1">
            <a:avLst/>
          </a:prstGeom>
          <a:ln w="31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BCA5500-D6CD-CB45-BFA2-CAF0AF183B4D}"/>
              </a:ext>
            </a:extLst>
          </p:cNvPr>
          <p:cNvSpPr txBox="1"/>
          <p:nvPr/>
        </p:nvSpPr>
        <p:spPr>
          <a:xfrm>
            <a:off x="3958280" y="4789219"/>
            <a:ext cx="700833" cy="369332"/>
          </a:xfrm>
          <a:prstGeom prst="rect">
            <a:avLst/>
          </a:prstGeom>
          <a:noFill/>
        </p:spPr>
        <p:txBody>
          <a:bodyPr wrap="none" rtlCol="0">
            <a:spAutoFit/>
          </a:bodyPr>
          <a:lstStyle/>
          <a:p>
            <a:r>
              <a:rPr lang="en-JP"/>
              <a:t>10cm</a:t>
            </a:r>
          </a:p>
        </p:txBody>
      </p:sp>
      <p:sp>
        <p:nvSpPr>
          <p:cNvPr id="16" name="TextBox 15">
            <a:extLst>
              <a:ext uri="{FF2B5EF4-FFF2-40B4-BE49-F238E27FC236}">
                <a16:creationId xmlns:a16="http://schemas.microsoft.com/office/drawing/2014/main" id="{1CB2EDEE-FA36-D446-BB6D-A790647AC5BC}"/>
              </a:ext>
            </a:extLst>
          </p:cNvPr>
          <p:cNvSpPr txBox="1"/>
          <p:nvPr/>
        </p:nvSpPr>
        <p:spPr>
          <a:xfrm>
            <a:off x="2039587" y="2720368"/>
            <a:ext cx="700833" cy="369332"/>
          </a:xfrm>
          <a:prstGeom prst="rect">
            <a:avLst/>
          </a:prstGeom>
          <a:noFill/>
        </p:spPr>
        <p:txBody>
          <a:bodyPr wrap="none" rtlCol="0">
            <a:spAutoFit/>
          </a:bodyPr>
          <a:lstStyle/>
          <a:p>
            <a:r>
              <a:rPr lang="en-JP"/>
              <a:t>40cm</a:t>
            </a:r>
          </a:p>
        </p:txBody>
      </p:sp>
      <p:sp>
        <p:nvSpPr>
          <p:cNvPr id="17" name="Oval 16">
            <a:extLst>
              <a:ext uri="{FF2B5EF4-FFF2-40B4-BE49-F238E27FC236}">
                <a16:creationId xmlns:a16="http://schemas.microsoft.com/office/drawing/2014/main" id="{ADA95AD4-3920-7B45-9F87-BED5F339617F}"/>
              </a:ext>
            </a:extLst>
          </p:cNvPr>
          <p:cNvSpPr/>
          <p:nvPr/>
        </p:nvSpPr>
        <p:spPr>
          <a:xfrm>
            <a:off x="1963412" y="5380351"/>
            <a:ext cx="252000" cy="252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Oval 17">
            <a:extLst>
              <a:ext uri="{FF2B5EF4-FFF2-40B4-BE49-F238E27FC236}">
                <a16:creationId xmlns:a16="http://schemas.microsoft.com/office/drawing/2014/main" id="{5AE711C7-610C-2246-9ABE-8522C0CD28E7}"/>
              </a:ext>
            </a:extLst>
          </p:cNvPr>
          <p:cNvSpPr/>
          <p:nvPr/>
        </p:nvSpPr>
        <p:spPr>
          <a:xfrm>
            <a:off x="3055867" y="5380351"/>
            <a:ext cx="252000" cy="252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9" name="Oval 18">
            <a:extLst>
              <a:ext uri="{FF2B5EF4-FFF2-40B4-BE49-F238E27FC236}">
                <a16:creationId xmlns:a16="http://schemas.microsoft.com/office/drawing/2014/main" id="{493D3519-B3C3-9642-8E36-6569E0E86405}"/>
              </a:ext>
            </a:extLst>
          </p:cNvPr>
          <p:cNvSpPr/>
          <p:nvPr/>
        </p:nvSpPr>
        <p:spPr>
          <a:xfrm>
            <a:off x="3055867" y="3615426"/>
            <a:ext cx="252000" cy="252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0" name="Oval 19">
            <a:extLst>
              <a:ext uri="{FF2B5EF4-FFF2-40B4-BE49-F238E27FC236}">
                <a16:creationId xmlns:a16="http://schemas.microsoft.com/office/drawing/2014/main" id="{1F138B8C-AEE8-8047-92A5-65F19B2B0D80}"/>
              </a:ext>
            </a:extLst>
          </p:cNvPr>
          <p:cNvSpPr/>
          <p:nvPr/>
        </p:nvSpPr>
        <p:spPr>
          <a:xfrm>
            <a:off x="1963412" y="3583459"/>
            <a:ext cx="252000" cy="252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1" name="Rectangle 20">
            <a:extLst>
              <a:ext uri="{FF2B5EF4-FFF2-40B4-BE49-F238E27FC236}">
                <a16:creationId xmlns:a16="http://schemas.microsoft.com/office/drawing/2014/main" id="{B980A166-5660-9740-B90D-87450867BC4B}"/>
              </a:ext>
            </a:extLst>
          </p:cNvPr>
          <p:cNvSpPr/>
          <p:nvPr/>
        </p:nvSpPr>
        <p:spPr>
          <a:xfrm>
            <a:off x="6536726" y="4103022"/>
            <a:ext cx="753762" cy="13229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3" name="Rectangle 22">
            <a:extLst>
              <a:ext uri="{FF2B5EF4-FFF2-40B4-BE49-F238E27FC236}">
                <a16:creationId xmlns:a16="http://schemas.microsoft.com/office/drawing/2014/main" id="{8ADD7134-A018-1843-960D-4121F95474FA}"/>
              </a:ext>
            </a:extLst>
          </p:cNvPr>
          <p:cNvSpPr/>
          <p:nvPr/>
        </p:nvSpPr>
        <p:spPr>
          <a:xfrm>
            <a:off x="8262902" y="3953172"/>
            <a:ext cx="1056635" cy="155317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4" name="Rectangle 23">
            <a:extLst>
              <a:ext uri="{FF2B5EF4-FFF2-40B4-BE49-F238E27FC236}">
                <a16:creationId xmlns:a16="http://schemas.microsoft.com/office/drawing/2014/main" id="{B091A247-68BC-6845-BB8D-E33CAE60B3F4}"/>
              </a:ext>
            </a:extLst>
          </p:cNvPr>
          <p:cNvSpPr/>
          <p:nvPr/>
        </p:nvSpPr>
        <p:spPr>
          <a:xfrm>
            <a:off x="8414339" y="4079221"/>
            <a:ext cx="753762" cy="13229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6" name="Straight Arrow Connector 25">
            <a:extLst>
              <a:ext uri="{FF2B5EF4-FFF2-40B4-BE49-F238E27FC236}">
                <a16:creationId xmlns:a16="http://schemas.microsoft.com/office/drawing/2014/main" id="{C3057909-5135-0F47-A98C-E3C32A2C5C0D}"/>
              </a:ext>
            </a:extLst>
          </p:cNvPr>
          <p:cNvCxnSpPr/>
          <p:nvPr/>
        </p:nvCxnSpPr>
        <p:spPr>
          <a:xfrm>
            <a:off x="7525265" y="4740704"/>
            <a:ext cx="44484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C7F668C-56C7-B141-92F8-5A93C62FF30A}"/>
              </a:ext>
            </a:extLst>
          </p:cNvPr>
          <p:cNvSpPr txBox="1"/>
          <p:nvPr/>
        </p:nvSpPr>
        <p:spPr>
          <a:xfrm>
            <a:off x="6097299" y="5661878"/>
            <a:ext cx="4912572" cy="830997"/>
          </a:xfrm>
          <a:prstGeom prst="rect">
            <a:avLst/>
          </a:prstGeom>
          <a:noFill/>
        </p:spPr>
        <p:txBody>
          <a:bodyPr wrap="square" rtlCol="0">
            <a:spAutoFit/>
          </a:bodyPr>
          <a:lstStyle/>
          <a:p>
            <a:r>
              <a:rPr lang="en-JP" sz="2400"/>
              <a:t>パッキング時少し大きい長方形に変換して計算する．</a:t>
            </a:r>
          </a:p>
        </p:txBody>
      </p:sp>
      <p:sp>
        <p:nvSpPr>
          <p:cNvPr id="28" name="Slide Number Placeholder 27">
            <a:extLst>
              <a:ext uri="{FF2B5EF4-FFF2-40B4-BE49-F238E27FC236}">
                <a16:creationId xmlns:a16="http://schemas.microsoft.com/office/drawing/2014/main" id="{6FB798EF-203E-4D42-9987-69115EADFFA9}"/>
              </a:ext>
            </a:extLst>
          </p:cNvPr>
          <p:cNvSpPr>
            <a:spLocks noGrp="1"/>
          </p:cNvSpPr>
          <p:nvPr>
            <p:ph type="sldNum" sz="quarter" idx="12"/>
          </p:nvPr>
        </p:nvSpPr>
        <p:spPr/>
        <p:txBody>
          <a:bodyPr/>
          <a:lstStyle/>
          <a:p>
            <a:fld id="{CCF3E294-EB10-834B-8B5B-5C78A6A1F52A}" type="slidenum">
              <a:rPr lang="en-JP"/>
              <a:t>21</a:t>
            </a:fld>
            <a:endParaRPr lang="en-JP"/>
          </a:p>
        </p:txBody>
      </p:sp>
    </p:spTree>
    <p:extLst>
      <p:ext uri="{BB962C8B-B14F-4D97-AF65-F5344CB8AC3E}">
        <p14:creationId xmlns:p14="http://schemas.microsoft.com/office/powerpoint/2010/main" val="4263903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1F816D5-C5C9-B146-B549-0D5903A6A6E5}"/>
              </a:ext>
            </a:extLst>
          </p:cNvPr>
          <p:cNvSpPr/>
          <p:nvPr/>
        </p:nvSpPr>
        <p:spPr>
          <a:xfrm>
            <a:off x="1162533" y="2873224"/>
            <a:ext cx="2089953" cy="310718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2" name="Title 1">
            <a:extLst>
              <a:ext uri="{FF2B5EF4-FFF2-40B4-BE49-F238E27FC236}">
                <a16:creationId xmlns:a16="http://schemas.microsoft.com/office/drawing/2014/main" id="{EA20CB2A-993B-544B-9E00-31A925084068}"/>
              </a:ext>
            </a:extLst>
          </p:cNvPr>
          <p:cNvSpPr>
            <a:spLocks noGrp="1"/>
          </p:cNvSpPr>
          <p:nvPr>
            <p:ph type="title"/>
          </p:nvPr>
        </p:nvSpPr>
        <p:spPr/>
        <p:txBody>
          <a:bodyPr/>
          <a:lstStyle/>
          <a:p>
            <a:r>
              <a:rPr lang="en-JP"/>
              <a:t>駐車時の局所的スペース確保</a:t>
            </a:r>
          </a:p>
        </p:txBody>
      </p:sp>
      <p:sp>
        <p:nvSpPr>
          <p:cNvPr id="4" name="Slide Number Placeholder 3">
            <a:extLst>
              <a:ext uri="{FF2B5EF4-FFF2-40B4-BE49-F238E27FC236}">
                <a16:creationId xmlns:a16="http://schemas.microsoft.com/office/drawing/2014/main" id="{13EE63DE-0A46-AE48-8F62-E85E6ADCF73A}"/>
              </a:ext>
            </a:extLst>
          </p:cNvPr>
          <p:cNvSpPr>
            <a:spLocks noGrp="1"/>
          </p:cNvSpPr>
          <p:nvPr>
            <p:ph type="sldNum" sz="quarter" idx="12"/>
          </p:nvPr>
        </p:nvSpPr>
        <p:spPr/>
        <p:txBody>
          <a:bodyPr/>
          <a:lstStyle/>
          <a:p>
            <a:fld id="{A15909B6-B37A-2F40-8E50-BD3B90D17A7A}" type="slidenum">
              <a:rPr lang="en-JP"/>
              <a:t>22</a:t>
            </a:fld>
            <a:endParaRPr lang="en-JP"/>
          </a:p>
        </p:txBody>
      </p:sp>
      <p:sp>
        <p:nvSpPr>
          <p:cNvPr id="10" name="L-Shape 9">
            <a:extLst>
              <a:ext uri="{FF2B5EF4-FFF2-40B4-BE49-F238E27FC236}">
                <a16:creationId xmlns:a16="http://schemas.microsoft.com/office/drawing/2014/main" id="{5D564DE9-74C1-3842-B5FE-99683CEE4DC7}"/>
              </a:ext>
            </a:extLst>
          </p:cNvPr>
          <p:cNvSpPr/>
          <p:nvPr/>
        </p:nvSpPr>
        <p:spPr>
          <a:xfrm>
            <a:off x="1162532" y="4444678"/>
            <a:ext cx="2089954" cy="1535726"/>
          </a:xfrm>
          <a:prstGeom prst="corner">
            <a:avLst>
              <a:gd name="adj1" fmla="val 60613"/>
              <a:gd name="adj2" fmla="val 35258"/>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Rectangle 14">
            <a:extLst>
              <a:ext uri="{FF2B5EF4-FFF2-40B4-BE49-F238E27FC236}">
                <a16:creationId xmlns:a16="http://schemas.microsoft.com/office/drawing/2014/main" id="{E7770232-27AA-F64D-96C8-F018EF2B4025}"/>
              </a:ext>
            </a:extLst>
          </p:cNvPr>
          <p:cNvSpPr/>
          <p:nvPr/>
        </p:nvSpPr>
        <p:spPr>
          <a:xfrm>
            <a:off x="6838644" y="2827671"/>
            <a:ext cx="2089953" cy="31670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1" name="Rectangle 10">
            <a:extLst>
              <a:ext uri="{FF2B5EF4-FFF2-40B4-BE49-F238E27FC236}">
                <a16:creationId xmlns:a16="http://schemas.microsoft.com/office/drawing/2014/main" id="{8C4310C0-3CD1-CA4C-9A8E-BC8C333ACC70}"/>
              </a:ext>
            </a:extLst>
          </p:cNvPr>
          <p:cNvSpPr/>
          <p:nvPr/>
        </p:nvSpPr>
        <p:spPr>
          <a:xfrm>
            <a:off x="4803600" y="3762204"/>
            <a:ext cx="425852" cy="695405"/>
          </a:xfrm>
          <a:prstGeom prst="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Rectangle 11">
            <a:extLst>
              <a:ext uri="{FF2B5EF4-FFF2-40B4-BE49-F238E27FC236}">
                <a16:creationId xmlns:a16="http://schemas.microsoft.com/office/drawing/2014/main" id="{0F20C8B8-C50E-1048-B45F-0D36D253DA76}"/>
              </a:ext>
            </a:extLst>
          </p:cNvPr>
          <p:cNvSpPr/>
          <p:nvPr/>
        </p:nvSpPr>
        <p:spPr>
          <a:xfrm>
            <a:off x="1764173" y="4323699"/>
            <a:ext cx="462988" cy="740780"/>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Rectangle 12">
            <a:extLst>
              <a:ext uri="{FF2B5EF4-FFF2-40B4-BE49-F238E27FC236}">
                <a16:creationId xmlns:a16="http://schemas.microsoft.com/office/drawing/2014/main" id="{3284363C-F34D-9049-A6B9-3C2EE40A675B}"/>
              </a:ext>
            </a:extLst>
          </p:cNvPr>
          <p:cNvSpPr/>
          <p:nvPr/>
        </p:nvSpPr>
        <p:spPr>
          <a:xfrm>
            <a:off x="4863352" y="1748214"/>
            <a:ext cx="425852" cy="69540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6" name="L-Shape 15">
            <a:extLst>
              <a:ext uri="{FF2B5EF4-FFF2-40B4-BE49-F238E27FC236}">
                <a16:creationId xmlns:a16="http://schemas.microsoft.com/office/drawing/2014/main" id="{DC7FE6A9-0BD5-EC47-94EC-FB04F7278673}"/>
              </a:ext>
            </a:extLst>
          </p:cNvPr>
          <p:cNvSpPr/>
          <p:nvPr/>
        </p:nvSpPr>
        <p:spPr>
          <a:xfrm>
            <a:off x="6839432" y="4448493"/>
            <a:ext cx="2089954" cy="1536602"/>
          </a:xfrm>
          <a:prstGeom prst="corner">
            <a:avLst>
              <a:gd name="adj1" fmla="val 60613"/>
              <a:gd name="adj2" fmla="val 35258"/>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95098B70-5095-7041-9A6E-6EB7B1256EA5}"/>
              </a:ext>
            </a:extLst>
          </p:cNvPr>
          <p:cNvSpPr/>
          <p:nvPr/>
        </p:nvSpPr>
        <p:spPr>
          <a:xfrm>
            <a:off x="8435971" y="4291173"/>
            <a:ext cx="462988" cy="740780"/>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28CA07C8-45D6-AB4C-8803-36A346DAA81D}"/>
              </a:ext>
            </a:extLst>
          </p:cNvPr>
          <p:cNvSpPr/>
          <p:nvPr/>
        </p:nvSpPr>
        <p:spPr>
          <a:xfrm>
            <a:off x="2951544" y="3811195"/>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9" name="Rectangle 18">
            <a:extLst>
              <a:ext uri="{FF2B5EF4-FFF2-40B4-BE49-F238E27FC236}">
                <a16:creationId xmlns:a16="http://schemas.microsoft.com/office/drawing/2014/main" id="{BC9DD4F7-B462-FA46-9D9D-3CDFE0D370DA}"/>
              </a:ext>
            </a:extLst>
          </p:cNvPr>
          <p:cNvSpPr/>
          <p:nvPr/>
        </p:nvSpPr>
        <p:spPr>
          <a:xfrm>
            <a:off x="8627655" y="3729696"/>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0" name="Rectangle 19">
            <a:extLst>
              <a:ext uri="{FF2B5EF4-FFF2-40B4-BE49-F238E27FC236}">
                <a16:creationId xmlns:a16="http://schemas.microsoft.com/office/drawing/2014/main" id="{6EB3BA28-B846-7445-BEE9-7B89F90A5F20}"/>
              </a:ext>
            </a:extLst>
          </p:cNvPr>
          <p:cNvSpPr/>
          <p:nvPr/>
        </p:nvSpPr>
        <p:spPr>
          <a:xfrm>
            <a:off x="9151267" y="1810905"/>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1" name="Rectangle 20">
            <a:extLst>
              <a:ext uri="{FF2B5EF4-FFF2-40B4-BE49-F238E27FC236}">
                <a16:creationId xmlns:a16="http://schemas.microsoft.com/office/drawing/2014/main" id="{92934B1F-BFAF-0848-A82D-8F518178EC95}"/>
              </a:ext>
            </a:extLst>
          </p:cNvPr>
          <p:cNvSpPr/>
          <p:nvPr/>
        </p:nvSpPr>
        <p:spPr>
          <a:xfrm>
            <a:off x="9151267" y="1205865"/>
            <a:ext cx="300942" cy="312516"/>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2" name="Rectangle 21">
            <a:extLst>
              <a:ext uri="{FF2B5EF4-FFF2-40B4-BE49-F238E27FC236}">
                <a16:creationId xmlns:a16="http://schemas.microsoft.com/office/drawing/2014/main" id="{5EE80BF4-60F4-E34D-BBF1-7BFF564DAE0D}"/>
              </a:ext>
            </a:extLst>
          </p:cNvPr>
          <p:cNvSpPr/>
          <p:nvPr/>
        </p:nvSpPr>
        <p:spPr>
          <a:xfrm>
            <a:off x="9151267" y="600825"/>
            <a:ext cx="300942" cy="312516"/>
          </a:xfrm>
          <a:prstGeom prst="rect">
            <a:avLst/>
          </a:prstGeom>
          <a:solidFill>
            <a:schemeClr val="accent5">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3" name="TextBox 22">
            <a:extLst>
              <a:ext uri="{FF2B5EF4-FFF2-40B4-BE49-F238E27FC236}">
                <a16:creationId xmlns:a16="http://schemas.microsoft.com/office/drawing/2014/main" id="{4D161CCB-B7AF-F34B-8D8A-EA3998D759D3}"/>
              </a:ext>
            </a:extLst>
          </p:cNvPr>
          <p:cNvSpPr txBox="1"/>
          <p:nvPr/>
        </p:nvSpPr>
        <p:spPr>
          <a:xfrm>
            <a:off x="9763358" y="572417"/>
            <a:ext cx="1569660" cy="369332"/>
          </a:xfrm>
          <a:prstGeom prst="rect">
            <a:avLst/>
          </a:prstGeom>
          <a:noFill/>
        </p:spPr>
        <p:txBody>
          <a:bodyPr wrap="none" rtlCol="0">
            <a:spAutoFit/>
          </a:bodyPr>
          <a:lstStyle/>
          <a:p>
            <a:r>
              <a:rPr lang="en-JP"/>
              <a:t>配置済みの車</a:t>
            </a:r>
          </a:p>
        </p:txBody>
      </p:sp>
      <p:sp>
        <p:nvSpPr>
          <p:cNvPr id="24" name="TextBox 23">
            <a:extLst>
              <a:ext uri="{FF2B5EF4-FFF2-40B4-BE49-F238E27FC236}">
                <a16:creationId xmlns:a16="http://schemas.microsoft.com/office/drawing/2014/main" id="{C85688AA-634B-D842-AD37-3C7E201CDDB6}"/>
              </a:ext>
            </a:extLst>
          </p:cNvPr>
          <p:cNvSpPr txBox="1"/>
          <p:nvPr/>
        </p:nvSpPr>
        <p:spPr>
          <a:xfrm>
            <a:off x="9763358" y="1177457"/>
            <a:ext cx="1338828" cy="369332"/>
          </a:xfrm>
          <a:prstGeom prst="rect">
            <a:avLst/>
          </a:prstGeom>
          <a:noFill/>
        </p:spPr>
        <p:txBody>
          <a:bodyPr wrap="none" rtlCol="0">
            <a:spAutoFit/>
          </a:bodyPr>
          <a:lstStyle/>
          <a:p>
            <a:r>
              <a:rPr lang="en-JP"/>
              <a:t>配置する車</a:t>
            </a:r>
          </a:p>
        </p:txBody>
      </p:sp>
      <p:sp>
        <p:nvSpPr>
          <p:cNvPr id="25" name="TextBox 24">
            <a:extLst>
              <a:ext uri="{FF2B5EF4-FFF2-40B4-BE49-F238E27FC236}">
                <a16:creationId xmlns:a16="http://schemas.microsoft.com/office/drawing/2014/main" id="{88D05937-9CF1-8845-B0DD-5C5DBE1F40F1}"/>
              </a:ext>
            </a:extLst>
          </p:cNvPr>
          <p:cNvSpPr txBox="1"/>
          <p:nvPr/>
        </p:nvSpPr>
        <p:spPr>
          <a:xfrm>
            <a:off x="9754199" y="1782497"/>
            <a:ext cx="2031325" cy="369332"/>
          </a:xfrm>
          <a:prstGeom prst="rect">
            <a:avLst/>
          </a:prstGeom>
          <a:noFill/>
        </p:spPr>
        <p:txBody>
          <a:bodyPr wrap="none" rtlCol="0">
            <a:spAutoFit/>
          </a:bodyPr>
          <a:lstStyle/>
          <a:p>
            <a:r>
              <a:rPr lang="en-JP"/>
              <a:t>障害物（柱など）</a:t>
            </a:r>
          </a:p>
        </p:txBody>
      </p:sp>
      <p:cxnSp>
        <p:nvCxnSpPr>
          <p:cNvPr id="27" name="Straight Arrow Connector 26">
            <a:extLst>
              <a:ext uri="{FF2B5EF4-FFF2-40B4-BE49-F238E27FC236}">
                <a16:creationId xmlns:a16="http://schemas.microsoft.com/office/drawing/2014/main" id="{88B1D779-D321-F941-8FEB-8230F96DDE86}"/>
              </a:ext>
            </a:extLst>
          </p:cNvPr>
          <p:cNvCxnSpPr>
            <a:cxnSpLocks/>
          </p:cNvCxnSpPr>
          <p:nvPr/>
        </p:nvCxnSpPr>
        <p:spPr>
          <a:xfrm>
            <a:off x="5106870" y="2575256"/>
            <a:ext cx="0" cy="595936"/>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A21CC90-0184-984C-810C-CE2996A8BB90}"/>
              </a:ext>
            </a:extLst>
          </p:cNvPr>
          <p:cNvSpPr/>
          <p:nvPr/>
        </p:nvSpPr>
        <p:spPr>
          <a:xfrm rot="5400000">
            <a:off x="4938376" y="3182043"/>
            <a:ext cx="425852" cy="695405"/>
          </a:xfrm>
          <a:prstGeom prst="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0" name="L-Shape 29">
            <a:extLst>
              <a:ext uri="{FF2B5EF4-FFF2-40B4-BE49-F238E27FC236}">
                <a16:creationId xmlns:a16="http://schemas.microsoft.com/office/drawing/2014/main" id="{0B63826F-C860-7447-8D02-7BFB349B8F47}"/>
              </a:ext>
            </a:extLst>
          </p:cNvPr>
          <p:cNvSpPr/>
          <p:nvPr/>
        </p:nvSpPr>
        <p:spPr>
          <a:xfrm rot="5400000">
            <a:off x="4563587" y="3516903"/>
            <a:ext cx="1187999" cy="719997"/>
          </a:xfrm>
          <a:prstGeom prst="corner">
            <a:avLst>
              <a:gd name="adj1" fmla="val 63946"/>
              <a:gd name="adj2" fmla="val 69054"/>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1" name="Oval 30">
            <a:extLst>
              <a:ext uri="{FF2B5EF4-FFF2-40B4-BE49-F238E27FC236}">
                <a16:creationId xmlns:a16="http://schemas.microsoft.com/office/drawing/2014/main" id="{BD652A1B-63B8-3443-9DAF-3995BD281BE8}"/>
              </a:ext>
            </a:extLst>
          </p:cNvPr>
          <p:cNvSpPr/>
          <p:nvPr/>
        </p:nvSpPr>
        <p:spPr>
          <a:xfrm>
            <a:off x="5049452" y="3811195"/>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2" name="Oval 31">
            <a:extLst>
              <a:ext uri="{FF2B5EF4-FFF2-40B4-BE49-F238E27FC236}">
                <a16:creationId xmlns:a16="http://schemas.microsoft.com/office/drawing/2014/main" id="{3E47CE33-6E15-5741-B061-4847335820FF}"/>
              </a:ext>
            </a:extLst>
          </p:cNvPr>
          <p:cNvSpPr/>
          <p:nvPr/>
        </p:nvSpPr>
        <p:spPr>
          <a:xfrm>
            <a:off x="5060850" y="1838305"/>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5" name="Straight Arrow Connector 34">
            <a:extLst>
              <a:ext uri="{FF2B5EF4-FFF2-40B4-BE49-F238E27FC236}">
                <a16:creationId xmlns:a16="http://schemas.microsoft.com/office/drawing/2014/main" id="{B03BEA20-93A4-454F-BDAA-A417C408102E}"/>
              </a:ext>
            </a:extLst>
          </p:cNvPr>
          <p:cNvCxnSpPr>
            <a:cxnSpLocks/>
          </p:cNvCxnSpPr>
          <p:nvPr/>
        </p:nvCxnSpPr>
        <p:spPr>
          <a:xfrm flipH="1">
            <a:off x="2758093" y="4055187"/>
            <a:ext cx="1670722" cy="84761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FAD89A6-A5E9-FE47-9DF0-E774AEFF70C8}"/>
              </a:ext>
            </a:extLst>
          </p:cNvPr>
          <p:cNvCxnSpPr>
            <a:cxnSpLocks/>
          </p:cNvCxnSpPr>
          <p:nvPr/>
        </p:nvCxnSpPr>
        <p:spPr>
          <a:xfrm>
            <a:off x="5947675" y="4049495"/>
            <a:ext cx="1977936" cy="87379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Multiply 41">
            <a:extLst>
              <a:ext uri="{FF2B5EF4-FFF2-40B4-BE49-F238E27FC236}">
                <a16:creationId xmlns:a16="http://schemas.microsoft.com/office/drawing/2014/main" id="{9E522296-4801-DC4C-8736-879C76580244}"/>
              </a:ext>
            </a:extLst>
          </p:cNvPr>
          <p:cNvSpPr>
            <a:spLocks noChangeAspect="1"/>
          </p:cNvSpPr>
          <p:nvPr/>
        </p:nvSpPr>
        <p:spPr>
          <a:xfrm>
            <a:off x="6096000" y="3822802"/>
            <a:ext cx="1188000" cy="1188000"/>
          </a:xfrm>
          <a:prstGeom prst="mathMultiply">
            <a:avLst>
              <a:gd name="adj1" fmla="val 84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3" name="Oval 42">
            <a:extLst>
              <a:ext uri="{FF2B5EF4-FFF2-40B4-BE49-F238E27FC236}">
                <a16:creationId xmlns:a16="http://schemas.microsoft.com/office/drawing/2014/main" id="{123E543D-BDAA-A243-9967-D851234E1E7B}"/>
              </a:ext>
            </a:extLst>
          </p:cNvPr>
          <p:cNvSpPr/>
          <p:nvPr/>
        </p:nvSpPr>
        <p:spPr>
          <a:xfrm>
            <a:off x="3406863" y="3967453"/>
            <a:ext cx="720000" cy="7200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3" name="Rectangle 32">
            <a:extLst>
              <a:ext uri="{FF2B5EF4-FFF2-40B4-BE49-F238E27FC236}">
                <a16:creationId xmlns:a16="http://schemas.microsoft.com/office/drawing/2014/main" id="{5513F28B-7600-8041-8261-4A615A6E75C8}"/>
              </a:ext>
            </a:extLst>
          </p:cNvPr>
          <p:cNvSpPr/>
          <p:nvPr/>
        </p:nvSpPr>
        <p:spPr>
          <a:xfrm>
            <a:off x="5106870" y="5228224"/>
            <a:ext cx="425852" cy="695405"/>
          </a:xfrm>
          <a:prstGeom prst="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4" name="Rectangle 33">
            <a:extLst>
              <a:ext uri="{FF2B5EF4-FFF2-40B4-BE49-F238E27FC236}">
                <a16:creationId xmlns:a16="http://schemas.microsoft.com/office/drawing/2014/main" id="{C0AB94EC-1E94-C848-941B-B0A9A3778811}"/>
              </a:ext>
            </a:extLst>
          </p:cNvPr>
          <p:cNvSpPr/>
          <p:nvPr/>
        </p:nvSpPr>
        <p:spPr>
          <a:xfrm rot="5400000">
            <a:off x="4977592" y="4658336"/>
            <a:ext cx="425852" cy="695405"/>
          </a:xfrm>
          <a:prstGeom prst="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6" name="L-Shape 35">
            <a:extLst>
              <a:ext uri="{FF2B5EF4-FFF2-40B4-BE49-F238E27FC236}">
                <a16:creationId xmlns:a16="http://schemas.microsoft.com/office/drawing/2014/main" id="{8E3BF809-E6F2-FA48-87C0-C5E2CE5B75FC}"/>
              </a:ext>
            </a:extLst>
          </p:cNvPr>
          <p:cNvSpPr/>
          <p:nvPr/>
        </p:nvSpPr>
        <p:spPr>
          <a:xfrm rot="10800000">
            <a:off x="4821084" y="4793109"/>
            <a:ext cx="711636" cy="1130517"/>
          </a:xfrm>
          <a:prstGeom prst="corner">
            <a:avLst>
              <a:gd name="adj1" fmla="val 63946"/>
              <a:gd name="adj2" fmla="val 63845"/>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7" name="Oval 36">
            <a:extLst>
              <a:ext uri="{FF2B5EF4-FFF2-40B4-BE49-F238E27FC236}">
                <a16:creationId xmlns:a16="http://schemas.microsoft.com/office/drawing/2014/main" id="{C071FEC1-0757-0846-B844-CB4F91CF1971}"/>
              </a:ext>
            </a:extLst>
          </p:cNvPr>
          <p:cNvSpPr/>
          <p:nvPr/>
        </p:nvSpPr>
        <p:spPr>
          <a:xfrm>
            <a:off x="5309192" y="5301296"/>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8" name="L-Shape 37">
            <a:extLst>
              <a:ext uri="{FF2B5EF4-FFF2-40B4-BE49-F238E27FC236}">
                <a16:creationId xmlns:a16="http://schemas.microsoft.com/office/drawing/2014/main" id="{8D06EEDF-915C-D14B-8134-21CDAE5EB6F8}"/>
              </a:ext>
            </a:extLst>
          </p:cNvPr>
          <p:cNvSpPr/>
          <p:nvPr/>
        </p:nvSpPr>
        <p:spPr>
          <a:xfrm rot="5400000">
            <a:off x="1489838" y="4136130"/>
            <a:ext cx="1187999" cy="719997"/>
          </a:xfrm>
          <a:prstGeom prst="corner">
            <a:avLst>
              <a:gd name="adj1" fmla="val 63946"/>
              <a:gd name="adj2" fmla="val 69054"/>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0" name="L-Shape 39">
            <a:extLst>
              <a:ext uri="{FF2B5EF4-FFF2-40B4-BE49-F238E27FC236}">
                <a16:creationId xmlns:a16="http://schemas.microsoft.com/office/drawing/2014/main" id="{6A679139-752A-834B-ACE6-22D2EDDD293D}"/>
              </a:ext>
            </a:extLst>
          </p:cNvPr>
          <p:cNvSpPr/>
          <p:nvPr/>
        </p:nvSpPr>
        <p:spPr>
          <a:xfrm rot="10800000">
            <a:off x="8187323" y="3892350"/>
            <a:ext cx="711636" cy="1130517"/>
          </a:xfrm>
          <a:prstGeom prst="corner">
            <a:avLst>
              <a:gd name="adj1" fmla="val 63946"/>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6" name="Content Placeholder 2">
            <a:extLst>
              <a:ext uri="{FF2B5EF4-FFF2-40B4-BE49-F238E27FC236}">
                <a16:creationId xmlns:a16="http://schemas.microsoft.com/office/drawing/2014/main" id="{98DAE450-4E6F-714C-A532-F288634ECC2B}"/>
              </a:ext>
            </a:extLst>
          </p:cNvPr>
          <p:cNvSpPr txBox="1">
            <a:spLocks/>
          </p:cNvSpPr>
          <p:nvPr/>
        </p:nvSpPr>
        <p:spPr>
          <a:xfrm>
            <a:off x="1080154" y="6302737"/>
            <a:ext cx="10515600" cy="444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JP" sz="2000"/>
              <a:t>配置可能な例（左）と配置不可能な例（右）</a:t>
            </a:r>
          </a:p>
        </p:txBody>
      </p:sp>
    </p:spTree>
    <p:extLst>
      <p:ext uri="{BB962C8B-B14F-4D97-AF65-F5344CB8AC3E}">
        <p14:creationId xmlns:p14="http://schemas.microsoft.com/office/powerpoint/2010/main" val="3707093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3B930-39E3-1849-96BA-5219EDE888D8}"/>
              </a:ext>
            </a:extLst>
          </p:cNvPr>
          <p:cNvSpPr>
            <a:spLocks noGrp="1"/>
          </p:cNvSpPr>
          <p:nvPr>
            <p:ph type="title"/>
          </p:nvPr>
        </p:nvSpPr>
        <p:spPr/>
        <p:txBody>
          <a:bodyPr/>
          <a:lstStyle/>
          <a:p>
            <a:r>
              <a:rPr lang="en-JP"/>
              <a:t>解法</a:t>
            </a:r>
          </a:p>
        </p:txBody>
      </p:sp>
      <p:sp>
        <p:nvSpPr>
          <p:cNvPr id="3" name="Content Placeholder 2">
            <a:extLst>
              <a:ext uri="{FF2B5EF4-FFF2-40B4-BE49-F238E27FC236}">
                <a16:creationId xmlns:a16="http://schemas.microsoft.com/office/drawing/2014/main" id="{045AC477-D82F-F74E-925C-631334D0E5F5}"/>
              </a:ext>
            </a:extLst>
          </p:cNvPr>
          <p:cNvSpPr>
            <a:spLocks noGrp="1"/>
          </p:cNvSpPr>
          <p:nvPr>
            <p:ph idx="1"/>
          </p:nvPr>
        </p:nvSpPr>
        <p:spPr>
          <a:xfrm>
            <a:off x="838200" y="1825625"/>
            <a:ext cx="6390503" cy="719867"/>
          </a:xfrm>
        </p:spPr>
        <p:txBody>
          <a:bodyPr>
            <a:normAutofit/>
          </a:bodyPr>
          <a:lstStyle/>
          <a:p>
            <a:pPr marL="0" indent="0">
              <a:buNone/>
            </a:pPr>
            <a:r>
              <a:rPr lang="en-JP" sz="3200"/>
              <a:t>bottom-left法を用いて構築する．</a:t>
            </a:r>
          </a:p>
          <a:p>
            <a:pPr marL="0" indent="0">
              <a:buNone/>
            </a:pPr>
            <a:endParaRPr lang="en-JP" sz="3200"/>
          </a:p>
        </p:txBody>
      </p:sp>
      <p:sp>
        <p:nvSpPr>
          <p:cNvPr id="4" name="TextBox 3">
            <a:extLst>
              <a:ext uri="{FF2B5EF4-FFF2-40B4-BE49-F238E27FC236}">
                <a16:creationId xmlns:a16="http://schemas.microsoft.com/office/drawing/2014/main" id="{3B999998-EE7B-DB49-8497-EF9BCEF32E46}"/>
              </a:ext>
            </a:extLst>
          </p:cNvPr>
          <p:cNvSpPr txBox="1"/>
          <p:nvPr/>
        </p:nvSpPr>
        <p:spPr>
          <a:xfrm>
            <a:off x="838200" y="2853664"/>
            <a:ext cx="10515601" cy="1261884"/>
          </a:xfrm>
          <a:prstGeom prst="rect">
            <a:avLst/>
          </a:prstGeom>
          <a:solidFill>
            <a:schemeClr val="accent5">
              <a:lumMod val="20000"/>
              <a:lumOff val="80000"/>
            </a:schemeClr>
          </a:solidFill>
          <a:ln>
            <a:solidFill>
              <a:schemeClr val="accent1">
                <a:shade val="50000"/>
              </a:schemeClr>
            </a:solidFill>
          </a:ln>
        </p:spPr>
        <p:txBody>
          <a:bodyPr wrap="square" rtlCol="0">
            <a:spAutoFit/>
          </a:bodyPr>
          <a:lstStyle/>
          <a:p>
            <a:r>
              <a:rPr lang="en-JP" sz="2800" b="1"/>
              <a:t>bottom-left法</a:t>
            </a:r>
          </a:p>
          <a:p>
            <a:r>
              <a:rPr lang="en-JP" sz="2400"/>
              <a:t>配置可能な座標の中で，出来るだけ下，同じ高さならできるだけ左，という基準で詰込むアルゴリズム．</a:t>
            </a:r>
          </a:p>
        </p:txBody>
      </p:sp>
      <p:sp>
        <p:nvSpPr>
          <p:cNvPr id="5" name="TextBox 4">
            <a:extLst>
              <a:ext uri="{FF2B5EF4-FFF2-40B4-BE49-F238E27FC236}">
                <a16:creationId xmlns:a16="http://schemas.microsoft.com/office/drawing/2014/main" id="{D02C7E70-190E-2A4B-A7F4-D38AE59FC3E8}"/>
              </a:ext>
            </a:extLst>
          </p:cNvPr>
          <p:cNvSpPr txBox="1"/>
          <p:nvPr/>
        </p:nvSpPr>
        <p:spPr>
          <a:xfrm>
            <a:off x="838200" y="4683212"/>
            <a:ext cx="10747628" cy="1569660"/>
          </a:xfrm>
          <a:prstGeom prst="rect">
            <a:avLst/>
          </a:prstGeom>
          <a:noFill/>
        </p:spPr>
        <p:txBody>
          <a:bodyPr wrap="square" rtlCol="0">
            <a:spAutoFit/>
          </a:bodyPr>
          <a:lstStyle/>
          <a:p>
            <a:r>
              <a:rPr lang="en-JP" sz="2400"/>
              <a:t>本研究では，詰め込む際の順番として，</a:t>
            </a:r>
          </a:p>
          <a:p>
            <a:r>
              <a:rPr lang="en-JP" sz="2400"/>
              <a:t>・高さ（前後方向の長さ）の大きいものから</a:t>
            </a:r>
          </a:p>
          <a:p>
            <a:r>
              <a:rPr lang="en-JP" sz="2400"/>
              <a:t>・同じ車種の車は連続する</a:t>
            </a:r>
          </a:p>
          <a:p>
            <a:r>
              <a:rPr lang="en-JP" sz="2400"/>
              <a:t>という基準を設けた</a:t>
            </a:r>
          </a:p>
        </p:txBody>
      </p:sp>
      <p:sp>
        <p:nvSpPr>
          <p:cNvPr id="6" name="Slide Number Placeholder 5">
            <a:extLst>
              <a:ext uri="{FF2B5EF4-FFF2-40B4-BE49-F238E27FC236}">
                <a16:creationId xmlns:a16="http://schemas.microsoft.com/office/drawing/2014/main" id="{74DF1731-E3BF-B842-AF2A-3FE0C496063C}"/>
              </a:ext>
            </a:extLst>
          </p:cNvPr>
          <p:cNvSpPr>
            <a:spLocks noGrp="1"/>
          </p:cNvSpPr>
          <p:nvPr>
            <p:ph type="sldNum" sz="quarter" idx="12"/>
          </p:nvPr>
        </p:nvSpPr>
        <p:spPr/>
        <p:txBody>
          <a:bodyPr/>
          <a:lstStyle/>
          <a:p>
            <a:fld id="{CCF3E294-EB10-834B-8B5B-5C78A6A1F52A}" type="slidenum">
              <a:rPr lang="en-JP"/>
              <a:t>23</a:t>
            </a:fld>
            <a:endParaRPr lang="en-JP"/>
          </a:p>
        </p:txBody>
      </p:sp>
    </p:spTree>
    <p:extLst>
      <p:ext uri="{BB962C8B-B14F-4D97-AF65-F5344CB8AC3E}">
        <p14:creationId xmlns:p14="http://schemas.microsoft.com/office/powerpoint/2010/main" val="3555749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C16E-59C6-EF4F-A601-18E1BF2A1C1F}"/>
              </a:ext>
            </a:extLst>
          </p:cNvPr>
          <p:cNvSpPr>
            <a:spLocks noGrp="1"/>
          </p:cNvSpPr>
          <p:nvPr>
            <p:ph type="title"/>
          </p:nvPr>
        </p:nvSpPr>
        <p:spPr/>
        <p:txBody>
          <a:bodyPr/>
          <a:lstStyle/>
          <a:p>
            <a:r>
              <a:rPr lang="en-JP"/>
              <a:t>4．結果</a:t>
            </a:r>
          </a:p>
        </p:txBody>
      </p:sp>
      <p:sp>
        <p:nvSpPr>
          <p:cNvPr id="4" name="Slide Number Placeholder 3">
            <a:extLst>
              <a:ext uri="{FF2B5EF4-FFF2-40B4-BE49-F238E27FC236}">
                <a16:creationId xmlns:a16="http://schemas.microsoft.com/office/drawing/2014/main" id="{E84DE519-C2FA-254A-8536-DFD561C56093}"/>
              </a:ext>
            </a:extLst>
          </p:cNvPr>
          <p:cNvSpPr>
            <a:spLocks noGrp="1"/>
          </p:cNvSpPr>
          <p:nvPr>
            <p:ph type="sldNum" sz="quarter" idx="12"/>
          </p:nvPr>
        </p:nvSpPr>
        <p:spPr/>
        <p:txBody>
          <a:bodyPr/>
          <a:lstStyle/>
          <a:p>
            <a:fld id="{CCF3E294-EB10-834B-8B5B-5C78A6A1F52A}" type="slidenum">
              <a:rPr lang="en-JP"/>
              <a:t>24</a:t>
            </a:fld>
            <a:endParaRPr lang="en-JP"/>
          </a:p>
        </p:txBody>
      </p:sp>
      <p:pic>
        <p:nvPicPr>
          <p:cNvPr id="5" name="Content Placeholder 4">
            <a:extLst>
              <a:ext uri="{FF2B5EF4-FFF2-40B4-BE49-F238E27FC236}">
                <a16:creationId xmlns:a16="http://schemas.microsoft.com/office/drawing/2014/main" id="{1F828FE1-344F-3B4D-8EF6-B20A15EE7EDB}"/>
              </a:ext>
            </a:extLst>
          </p:cNvPr>
          <p:cNvPicPr>
            <a:picLocks noGrp="1" noChangeAspect="1"/>
          </p:cNvPicPr>
          <p:nvPr>
            <p:ph idx="1"/>
          </p:nvPr>
        </p:nvPicPr>
        <p:blipFill rotWithShape="1">
          <a:blip r:embed="rId2"/>
          <a:srcRect l="4134" t="10505" r="4205" b="4426"/>
          <a:stretch/>
        </p:blipFill>
        <p:spPr>
          <a:xfrm>
            <a:off x="838200" y="1439864"/>
            <a:ext cx="7589108" cy="5282508"/>
          </a:xfrm>
          <a:prstGeom prst="rect">
            <a:avLst/>
          </a:prstGeom>
        </p:spPr>
      </p:pic>
      <p:pic>
        <p:nvPicPr>
          <p:cNvPr id="6" name="Picture 5">
            <a:extLst>
              <a:ext uri="{FF2B5EF4-FFF2-40B4-BE49-F238E27FC236}">
                <a16:creationId xmlns:a16="http://schemas.microsoft.com/office/drawing/2014/main" id="{E86ACB58-E801-044F-81C3-C8EFEA0FD3A5}"/>
              </a:ext>
            </a:extLst>
          </p:cNvPr>
          <p:cNvPicPr>
            <a:picLocks/>
          </p:cNvPicPr>
          <p:nvPr/>
        </p:nvPicPr>
        <p:blipFill>
          <a:blip r:embed="rId3"/>
          <a:stretch>
            <a:fillRect/>
          </a:stretch>
        </p:blipFill>
        <p:spPr>
          <a:xfrm>
            <a:off x="9196533" y="2422122"/>
            <a:ext cx="948377" cy="3568815"/>
          </a:xfrm>
          <a:prstGeom prst="rect">
            <a:avLst/>
          </a:prstGeom>
          <a:noFill/>
          <a:ln w="0">
            <a:noFill/>
          </a:ln>
        </p:spPr>
      </p:pic>
      <p:sp>
        <p:nvSpPr>
          <p:cNvPr id="7" name="TextBox 6">
            <a:extLst>
              <a:ext uri="{FF2B5EF4-FFF2-40B4-BE49-F238E27FC236}">
                <a16:creationId xmlns:a16="http://schemas.microsoft.com/office/drawing/2014/main" id="{999B2748-B8AA-D84E-8CFE-DA67999626E5}"/>
              </a:ext>
            </a:extLst>
          </p:cNvPr>
          <p:cNvSpPr txBox="1"/>
          <p:nvPr/>
        </p:nvSpPr>
        <p:spPr>
          <a:xfrm>
            <a:off x="9036914" y="1962087"/>
            <a:ext cx="1107996" cy="369332"/>
          </a:xfrm>
          <a:prstGeom prst="rect">
            <a:avLst/>
          </a:prstGeom>
          <a:noFill/>
        </p:spPr>
        <p:txBody>
          <a:bodyPr wrap="none" rtlCol="0">
            <a:spAutoFit/>
          </a:bodyPr>
          <a:lstStyle/>
          <a:p>
            <a:r>
              <a:rPr lang="en-JP"/>
              <a:t>揚げ地順</a:t>
            </a:r>
          </a:p>
        </p:txBody>
      </p:sp>
    </p:spTree>
    <p:extLst>
      <p:ext uri="{BB962C8B-B14F-4D97-AF65-F5344CB8AC3E}">
        <p14:creationId xmlns:p14="http://schemas.microsoft.com/office/powerpoint/2010/main" val="2226882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BF9079-D266-464B-87C5-220E95082C5F}"/>
              </a:ext>
            </a:extLst>
          </p:cNvPr>
          <p:cNvSpPr>
            <a:spLocks noGrp="1"/>
          </p:cNvSpPr>
          <p:nvPr>
            <p:ph type="sldNum" sz="quarter" idx="12"/>
          </p:nvPr>
        </p:nvSpPr>
        <p:spPr/>
        <p:txBody>
          <a:bodyPr/>
          <a:lstStyle/>
          <a:p>
            <a:fld id="{CCF3E294-EB10-834B-8B5B-5C78A6A1F52A}" type="slidenum">
              <a:rPr lang="en-JP"/>
              <a:t>25</a:t>
            </a:fld>
            <a:endParaRPr lang="en-JP"/>
          </a:p>
        </p:txBody>
      </p:sp>
      <p:pic>
        <p:nvPicPr>
          <p:cNvPr id="5" name="Content Placeholder 4">
            <a:extLst>
              <a:ext uri="{FF2B5EF4-FFF2-40B4-BE49-F238E27FC236}">
                <a16:creationId xmlns:a16="http://schemas.microsoft.com/office/drawing/2014/main" id="{2A90B3D3-B9C0-5E46-8477-94D99767D94E}"/>
              </a:ext>
            </a:extLst>
          </p:cNvPr>
          <p:cNvPicPr>
            <a:picLocks noGrp="1" noChangeAspect="1"/>
          </p:cNvPicPr>
          <p:nvPr>
            <p:ph idx="1"/>
          </p:nvPr>
        </p:nvPicPr>
        <p:blipFill rotWithShape="1">
          <a:blip r:embed="rId2"/>
          <a:srcRect t="8567"/>
          <a:stretch/>
        </p:blipFill>
        <p:spPr>
          <a:xfrm>
            <a:off x="421186" y="473246"/>
            <a:ext cx="8319570" cy="5911507"/>
          </a:xfrm>
          <a:prstGeom prst="rect">
            <a:avLst/>
          </a:prstGeom>
        </p:spPr>
      </p:pic>
      <p:pic>
        <p:nvPicPr>
          <p:cNvPr id="6" name="Picture 5">
            <a:extLst>
              <a:ext uri="{FF2B5EF4-FFF2-40B4-BE49-F238E27FC236}">
                <a16:creationId xmlns:a16="http://schemas.microsoft.com/office/drawing/2014/main" id="{4C41035C-9CC2-C342-825C-D5FA60648F91}"/>
              </a:ext>
            </a:extLst>
          </p:cNvPr>
          <p:cNvPicPr>
            <a:picLocks/>
          </p:cNvPicPr>
          <p:nvPr/>
        </p:nvPicPr>
        <p:blipFill>
          <a:blip r:embed="rId3"/>
          <a:stretch>
            <a:fillRect/>
          </a:stretch>
        </p:blipFill>
        <p:spPr>
          <a:xfrm>
            <a:off x="9477635" y="1603361"/>
            <a:ext cx="687862" cy="589498"/>
          </a:xfrm>
          <a:prstGeom prst="rect">
            <a:avLst/>
          </a:prstGeom>
          <a:noFill/>
          <a:ln w="0">
            <a:noFill/>
          </a:ln>
        </p:spPr>
      </p:pic>
      <p:sp>
        <p:nvSpPr>
          <p:cNvPr id="7" name="TextBox 6">
            <a:extLst>
              <a:ext uri="{FF2B5EF4-FFF2-40B4-BE49-F238E27FC236}">
                <a16:creationId xmlns:a16="http://schemas.microsoft.com/office/drawing/2014/main" id="{21E0474F-8515-7B4F-A629-74B48B3E2515}"/>
              </a:ext>
            </a:extLst>
          </p:cNvPr>
          <p:cNvSpPr txBox="1"/>
          <p:nvPr/>
        </p:nvSpPr>
        <p:spPr>
          <a:xfrm>
            <a:off x="9267568" y="1075038"/>
            <a:ext cx="1107996" cy="369332"/>
          </a:xfrm>
          <a:prstGeom prst="rect">
            <a:avLst/>
          </a:prstGeom>
          <a:noFill/>
        </p:spPr>
        <p:txBody>
          <a:bodyPr wrap="none" rtlCol="0">
            <a:spAutoFit/>
          </a:bodyPr>
          <a:lstStyle/>
          <a:p>
            <a:r>
              <a:rPr lang="en-JP"/>
              <a:t>積み地順</a:t>
            </a:r>
          </a:p>
        </p:txBody>
      </p:sp>
    </p:spTree>
    <p:extLst>
      <p:ext uri="{BB962C8B-B14F-4D97-AF65-F5344CB8AC3E}">
        <p14:creationId xmlns:p14="http://schemas.microsoft.com/office/powerpoint/2010/main" val="800774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2BFE-C63A-064F-9F9C-E6065EE7367E}"/>
              </a:ext>
            </a:extLst>
          </p:cNvPr>
          <p:cNvSpPr>
            <a:spLocks noGrp="1"/>
          </p:cNvSpPr>
          <p:nvPr>
            <p:ph type="title"/>
          </p:nvPr>
        </p:nvSpPr>
        <p:spPr/>
        <p:txBody>
          <a:bodyPr/>
          <a:lstStyle/>
          <a:p>
            <a:r>
              <a:rPr lang="en-JP"/>
              <a:t>4．まとめと課題</a:t>
            </a:r>
          </a:p>
        </p:txBody>
      </p:sp>
      <p:sp>
        <p:nvSpPr>
          <p:cNvPr id="3" name="Content Placeholder 2">
            <a:extLst>
              <a:ext uri="{FF2B5EF4-FFF2-40B4-BE49-F238E27FC236}">
                <a16:creationId xmlns:a16="http://schemas.microsoft.com/office/drawing/2014/main" id="{2B3BFA5E-C3CC-464B-8406-966DB6342EF6}"/>
              </a:ext>
            </a:extLst>
          </p:cNvPr>
          <p:cNvSpPr>
            <a:spLocks noGrp="1"/>
          </p:cNvSpPr>
          <p:nvPr>
            <p:ph idx="1"/>
          </p:nvPr>
        </p:nvSpPr>
        <p:spPr/>
        <p:txBody>
          <a:bodyPr>
            <a:normAutofit lnSpcReduction="10000"/>
          </a:bodyPr>
          <a:lstStyle/>
          <a:p>
            <a:pPr>
              <a:lnSpc>
                <a:spcPct val="100000"/>
              </a:lnSpc>
            </a:pPr>
            <a:r>
              <a:rPr lang="en-JP"/>
              <a:t>まとめ</a:t>
            </a:r>
          </a:p>
          <a:p>
            <a:pPr lvl="1">
              <a:lnSpc>
                <a:spcPct val="100000"/>
              </a:lnSpc>
            </a:pPr>
            <a:r>
              <a:rPr lang="en-JP"/>
              <a:t>車両配置計画問題に対して，2段階の構築法を提案した．</a:t>
            </a:r>
          </a:p>
          <a:p>
            <a:pPr lvl="1">
              <a:lnSpc>
                <a:spcPct val="100000"/>
              </a:lnSpc>
            </a:pPr>
            <a:r>
              <a:rPr lang="en-JP"/>
              <a:t>1段階目では，シーケンスペアと形状可変長方形詰込み問題の解法を利用することで，入口から配置場所までの動線を確保した．</a:t>
            </a:r>
          </a:p>
          <a:p>
            <a:pPr lvl="1">
              <a:lnSpc>
                <a:spcPct val="100000"/>
              </a:lnSpc>
            </a:pPr>
            <a:r>
              <a:rPr lang="en-JP"/>
              <a:t>2段階目では，BL法とレクトリニア図形を用いることで局所的な駐車スペースを確保した．</a:t>
            </a:r>
          </a:p>
          <a:p>
            <a:pPr>
              <a:lnSpc>
                <a:spcPct val="100000"/>
              </a:lnSpc>
            </a:pPr>
            <a:endParaRPr lang="en-JP"/>
          </a:p>
          <a:p>
            <a:pPr marL="0" indent="0">
              <a:lnSpc>
                <a:spcPct val="100000"/>
              </a:lnSpc>
              <a:buNone/>
            </a:pPr>
            <a:r>
              <a:rPr lang="en-JP"/>
              <a:t>今後の課題</a:t>
            </a:r>
          </a:p>
          <a:p>
            <a:pPr lvl="1">
              <a:lnSpc>
                <a:spcPct val="100000"/>
              </a:lnSpc>
            </a:pPr>
            <a:r>
              <a:rPr lang="en-JP"/>
              <a:t>配置図を現実のものに寄せていきたい</a:t>
            </a:r>
          </a:p>
          <a:p>
            <a:pPr lvl="1">
              <a:lnSpc>
                <a:spcPct val="100000"/>
              </a:lnSpc>
            </a:pPr>
            <a:r>
              <a:rPr lang="en-JP"/>
              <a:t>入口までの導線確保を正確にしたい</a:t>
            </a:r>
          </a:p>
        </p:txBody>
      </p:sp>
      <p:sp>
        <p:nvSpPr>
          <p:cNvPr id="4" name="Slide Number Placeholder 3">
            <a:extLst>
              <a:ext uri="{FF2B5EF4-FFF2-40B4-BE49-F238E27FC236}">
                <a16:creationId xmlns:a16="http://schemas.microsoft.com/office/drawing/2014/main" id="{A3842A8C-6AC8-5E41-9EBC-A7D25862598A}"/>
              </a:ext>
            </a:extLst>
          </p:cNvPr>
          <p:cNvSpPr>
            <a:spLocks noGrp="1"/>
          </p:cNvSpPr>
          <p:nvPr>
            <p:ph type="sldNum" sz="quarter" idx="12"/>
          </p:nvPr>
        </p:nvSpPr>
        <p:spPr/>
        <p:txBody>
          <a:bodyPr/>
          <a:lstStyle/>
          <a:p>
            <a:fld id="{CCF3E294-EB10-834B-8B5B-5C78A6A1F52A}" type="slidenum">
              <a:rPr lang="en-JP"/>
              <a:t>26</a:t>
            </a:fld>
            <a:endParaRPr lang="en-JP"/>
          </a:p>
        </p:txBody>
      </p:sp>
    </p:spTree>
    <p:extLst>
      <p:ext uri="{BB962C8B-B14F-4D97-AF65-F5344CB8AC3E}">
        <p14:creationId xmlns:p14="http://schemas.microsoft.com/office/powerpoint/2010/main" val="65007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9564-EE0C-EC48-9DF1-D81F27D2959A}"/>
              </a:ext>
            </a:extLst>
          </p:cNvPr>
          <p:cNvSpPr>
            <a:spLocks noGrp="1"/>
          </p:cNvSpPr>
          <p:nvPr>
            <p:ph type="title"/>
          </p:nvPr>
        </p:nvSpPr>
        <p:spPr/>
        <p:txBody>
          <a:bodyPr/>
          <a:lstStyle/>
          <a:p>
            <a:r>
              <a:rPr lang="en-JP"/>
              <a:t>1．研究背景</a:t>
            </a:r>
          </a:p>
        </p:txBody>
      </p:sp>
      <p:sp>
        <p:nvSpPr>
          <p:cNvPr id="3" name="Content Placeholder 2">
            <a:extLst>
              <a:ext uri="{FF2B5EF4-FFF2-40B4-BE49-F238E27FC236}">
                <a16:creationId xmlns:a16="http://schemas.microsoft.com/office/drawing/2014/main" id="{6F9755EB-78C2-424E-9FC2-9BD2CA7D04F2}"/>
              </a:ext>
            </a:extLst>
          </p:cNvPr>
          <p:cNvSpPr>
            <a:spLocks noGrp="1"/>
          </p:cNvSpPr>
          <p:nvPr>
            <p:ph idx="1"/>
          </p:nvPr>
        </p:nvSpPr>
        <p:spPr/>
        <p:txBody>
          <a:bodyPr/>
          <a:lstStyle/>
          <a:p>
            <a:pPr marL="0" indent="0">
              <a:lnSpc>
                <a:spcPct val="100000"/>
              </a:lnSpc>
              <a:buNone/>
            </a:pPr>
            <a:r>
              <a:rPr lang="en-JP"/>
              <a:t>複数の港で自動車を積み，複数の港で自動車を降ろす自動車運搬船への貨物積みつけ計画を考える．</a:t>
            </a:r>
          </a:p>
          <a:p>
            <a:pPr marL="0" indent="0">
              <a:lnSpc>
                <a:spcPct val="100000"/>
              </a:lnSpc>
              <a:buNone/>
            </a:pPr>
            <a:endParaRPr lang="en-JP"/>
          </a:p>
          <a:p>
            <a:pPr marL="0" indent="0">
              <a:lnSpc>
                <a:spcPct val="100000"/>
              </a:lnSpc>
              <a:buNone/>
            </a:pPr>
            <a:r>
              <a:rPr lang="en-JP"/>
              <a:t>積み付け計画では以下を期待する．</a:t>
            </a:r>
          </a:p>
          <a:p>
            <a:pPr marL="0" indent="0">
              <a:lnSpc>
                <a:spcPct val="100000"/>
              </a:lnSpc>
              <a:buNone/>
            </a:pPr>
            <a:endParaRPr lang="en-JP"/>
          </a:p>
          <a:p>
            <a:pPr marL="0" indent="0">
              <a:lnSpc>
                <a:spcPct val="100000"/>
              </a:lnSpc>
              <a:buNone/>
            </a:pPr>
            <a:r>
              <a:rPr lang="ja-JP" altLang="en-US"/>
              <a:t>　</a:t>
            </a:r>
            <a:r>
              <a:rPr lang="en-JP"/>
              <a:t>充填率・・・より多くの貨物を運びたい</a:t>
            </a:r>
          </a:p>
          <a:p>
            <a:pPr marL="0" indent="0">
              <a:lnSpc>
                <a:spcPct val="100000"/>
              </a:lnSpc>
              <a:buNone/>
            </a:pPr>
            <a:r>
              <a:rPr lang="ja-JP" altLang="en-US"/>
              <a:t>　</a:t>
            </a:r>
            <a:r>
              <a:rPr lang="en-JP"/>
              <a:t>船のバランス・・・船が沈没するのは避けたい</a:t>
            </a:r>
          </a:p>
          <a:p>
            <a:pPr marL="0" indent="0">
              <a:lnSpc>
                <a:spcPct val="100000"/>
              </a:lnSpc>
              <a:buNone/>
            </a:pPr>
            <a:r>
              <a:rPr lang="ja-JP" altLang="en-US"/>
              <a:t>　</a:t>
            </a:r>
            <a:r>
              <a:rPr lang="en-JP"/>
              <a:t>各港での作業効率・・・降ろす貨物を効率よく取り出したい</a:t>
            </a:r>
          </a:p>
          <a:p>
            <a:pPr marL="0" indent="0">
              <a:lnSpc>
                <a:spcPct val="100000"/>
              </a:lnSpc>
              <a:buNone/>
            </a:pPr>
            <a:endParaRPr lang="en-JP"/>
          </a:p>
        </p:txBody>
      </p:sp>
      <p:sp>
        <p:nvSpPr>
          <p:cNvPr id="4" name="Slide Number Placeholder 3">
            <a:extLst>
              <a:ext uri="{FF2B5EF4-FFF2-40B4-BE49-F238E27FC236}">
                <a16:creationId xmlns:a16="http://schemas.microsoft.com/office/drawing/2014/main" id="{AED7610E-C8E8-AE47-973A-DAF86CD1CCA8}"/>
              </a:ext>
            </a:extLst>
          </p:cNvPr>
          <p:cNvSpPr>
            <a:spLocks noGrp="1"/>
          </p:cNvSpPr>
          <p:nvPr>
            <p:ph type="sldNum" sz="quarter" idx="12"/>
          </p:nvPr>
        </p:nvSpPr>
        <p:spPr/>
        <p:txBody>
          <a:bodyPr/>
          <a:lstStyle/>
          <a:p>
            <a:fld id="{CCF3E294-EB10-834B-8B5B-5C78A6A1F52A}" type="slidenum">
              <a:rPr lang="en-JP"/>
              <a:t>3</a:t>
            </a:fld>
            <a:endParaRPr lang="en-JP"/>
          </a:p>
        </p:txBody>
      </p:sp>
    </p:spTree>
    <p:extLst>
      <p:ext uri="{BB962C8B-B14F-4D97-AF65-F5344CB8AC3E}">
        <p14:creationId xmlns:p14="http://schemas.microsoft.com/office/powerpoint/2010/main" val="306651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48152-6AB6-E544-AEA0-2B1897E49EBF}"/>
              </a:ext>
            </a:extLst>
          </p:cNvPr>
          <p:cNvSpPr>
            <a:spLocks noGrp="1"/>
          </p:cNvSpPr>
          <p:nvPr>
            <p:ph idx="1"/>
          </p:nvPr>
        </p:nvSpPr>
        <p:spPr>
          <a:xfrm>
            <a:off x="838200" y="691978"/>
            <a:ext cx="10515600" cy="5484985"/>
          </a:xfrm>
        </p:spPr>
        <p:txBody>
          <a:bodyPr/>
          <a:lstStyle/>
          <a:p>
            <a:pPr marL="0" indent="0">
              <a:lnSpc>
                <a:spcPct val="100000"/>
              </a:lnSpc>
              <a:buNone/>
            </a:pPr>
            <a:r>
              <a:rPr lang="en-JP"/>
              <a:t>貨物の積み付け計画には以下の2つの工程が存在</a:t>
            </a:r>
          </a:p>
          <a:p>
            <a:pPr>
              <a:lnSpc>
                <a:spcPct val="100000"/>
              </a:lnSpc>
            </a:pPr>
            <a:endParaRPr lang="en-JP"/>
          </a:p>
          <a:p>
            <a:pPr marL="0" indent="0">
              <a:lnSpc>
                <a:spcPct val="100000"/>
              </a:lnSpc>
              <a:buNone/>
            </a:pPr>
            <a:r>
              <a:rPr lang="en-JP"/>
              <a:t>1．席割作業</a:t>
            </a:r>
          </a:p>
          <a:p>
            <a:pPr marL="0" indent="0">
              <a:lnSpc>
                <a:spcPct val="100000"/>
              </a:lnSpc>
              <a:buNone/>
            </a:pPr>
            <a:r>
              <a:rPr lang="en-JP"/>
              <a:t>	・ざっくりと船内のどの領域に車を配置するか決定する</a:t>
            </a:r>
          </a:p>
          <a:p>
            <a:pPr marL="0" indent="0">
              <a:lnSpc>
                <a:spcPct val="100000"/>
              </a:lnSpc>
              <a:buNone/>
            </a:pPr>
            <a:r>
              <a:rPr lang="en-JP"/>
              <a:t>2．シミュレーション</a:t>
            </a:r>
          </a:p>
          <a:p>
            <a:pPr marL="0" indent="0">
              <a:lnSpc>
                <a:spcPct val="100000"/>
              </a:lnSpc>
              <a:buNone/>
            </a:pPr>
            <a:r>
              <a:rPr lang="en-JP"/>
              <a:t>	・一台一台の詳細な配置場所を決定する</a:t>
            </a:r>
          </a:p>
          <a:p>
            <a:pPr marL="0" indent="0">
              <a:lnSpc>
                <a:spcPct val="100000"/>
              </a:lnSpc>
              <a:buNone/>
            </a:pPr>
            <a:endParaRPr lang="en-JP"/>
          </a:p>
          <a:p>
            <a:pPr marL="0" indent="0">
              <a:lnSpc>
                <a:spcPct val="100000"/>
              </a:lnSpc>
              <a:buNone/>
            </a:pPr>
            <a:r>
              <a:rPr lang="en-JP"/>
              <a:t>本研究では，「2.シミュレーション」を扱う．</a:t>
            </a:r>
          </a:p>
        </p:txBody>
      </p:sp>
      <p:sp>
        <p:nvSpPr>
          <p:cNvPr id="4" name="Slide Number Placeholder 3">
            <a:extLst>
              <a:ext uri="{FF2B5EF4-FFF2-40B4-BE49-F238E27FC236}">
                <a16:creationId xmlns:a16="http://schemas.microsoft.com/office/drawing/2014/main" id="{D7BF3EBD-EAAF-2D46-8194-8C38CA22C71C}"/>
              </a:ext>
            </a:extLst>
          </p:cNvPr>
          <p:cNvSpPr>
            <a:spLocks noGrp="1"/>
          </p:cNvSpPr>
          <p:nvPr>
            <p:ph type="sldNum" sz="quarter" idx="12"/>
          </p:nvPr>
        </p:nvSpPr>
        <p:spPr/>
        <p:txBody>
          <a:bodyPr/>
          <a:lstStyle/>
          <a:p>
            <a:fld id="{CCF3E294-EB10-834B-8B5B-5C78A6A1F52A}" type="slidenum">
              <a:rPr lang="en-JP"/>
              <a:t>4</a:t>
            </a:fld>
            <a:endParaRPr lang="en-JP"/>
          </a:p>
        </p:txBody>
      </p:sp>
    </p:spTree>
    <p:extLst>
      <p:ext uri="{BB962C8B-B14F-4D97-AF65-F5344CB8AC3E}">
        <p14:creationId xmlns:p14="http://schemas.microsoft.com/office/powerpoint/2010/main" val="6465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3E5C-0785-F645-9867-F668A09B5425}"/>
              </a:ext>
            </a:extLst>
          </p:cNvPr>
          <p:cNvSpPr>
            <a:spLocks noGrp="1"/>
          </p:cNvSpPr>
          <p:nvPr>
            <p:ph type="title"/>
          </p:nvPr>
        </p:nvSpPr>
        <p:spPr/>
        <p:txBody>
          <a:bodyPr/>
          <a:lstStyle/>
          <a:p>
            <a:r>
              <a:rPr lang="en-JP"/>
              <a:t>用語定義</a:t>
            </a:r>
          </a:p>
        </p:txBody>
      </p:sp>
      <p:sp>
        <p:nvSpPr>
          <p:cNvPr id="3" name="Content Placeholder 2">
            <a:extLst>
              <a:ext uri="{FF2B5EF4-FFF2-40B4-BE49-F238E27FC236}">
                <a16:creationId xmlns:a16="http://schemas.microsoft.com/office/drawing/2014/main" id="{1EE03613-223C-064B-A3EC-48D2AD7EC531}"/>
              </a:ext>
            </a:extLst>
          </p:cNvPr>
          <p:cNvSpPr>
            <a:spLocks noGrp="1"/>
          </p:cNvSpPr>
          <p:nvPr>
            <p:ph idx="1"/>
          </p:nvPr>
        </p:nvSpPr>
        <p:spPr/>
        <p:txBody>
          <a:bodyPr/>
          <a:lstStyle/>
          <a:p>
            <a:pPr marL="0" indent="0">
              <a:lnSpc>
                <a:spcPct val="100000"/>
              </a:lnSpc>
              <a:buNone/>
            </a:pPr>
            <a:r>
              <a:rPr lang="en-JP"/>
              <a:t>デッキ：船の内部の階層</a:t>
            </a:r>
          </a:p>
          <a:p>
            <a:pPr marL="0" indent="0">
              <a:lnSpc>
                <a:spcPct val="100000"/>
              </a:lnSpc>
              <a:buNone/>
            </a:pPr>
            <a:r>
              <a:rPr lang="en-JP"/>
              <a:t>ホールド：各デッキ内を一定間隔で区切った空間</a:t>
            </a:r>
          </a:p>
          <a:p>
            <a:pPr marL="0" indent="0">
              <a:lnSpc>
                <a:spcPct val="100000"/>
              </a:lnSpc>
              <a:buNone/>
            </a:pPr>
            <a:r>
              <a:rPr lang="en-JP"/>
              <a:t>セグメント：いくつかのホールドをまとめたもの</a:t>
            </a:r>
          </a:p>
          <a:p>
            <a:pPr marL="0" indent="0">
              <a:lnSpc>
                <a:spcPct val="100000"/>
              </a:lnSpc>
              <a:buNone/>
            </a:pPr>
            <a:r>
              <a:rPr lang="en-JP"/>
              <a:t>ランプ：上下のデッキに移動するためのスロープ</a:t>
            </a:r>
          </a:p>
          <a:p>
            <a:pPr marL="0" indent="0">
              <a:lnSpc>
                <a:spcPct val="100000"/>
              </a:lnSpc>
              <a:buNone/>
            </a:pPr>
            <a:r>
              <a:rPr lang="en-JP"/>
              <a:t>積み地：自動車を積む港（LP：loading port）</a:t>
            </a:r>
          </a:p>
          <a:p>
            <a:pPr marL="0" indent="0">
              <a:lnSpc>
                <a:spcPct val="100000"/>
              </a:lnSpc>
              <a:buNone/>
            </a:pPr>
            <a:r>
              <a:rPr lang="en-JP"/>
              <a:t>揚げ地：自動車を降ろす港（DP：discharging port）</a:t>
            </a:r>
          </a:p>
          <a:p>
            <a:pPr marL="0" indent="0">
              <a:lnSpc>
                <a:spcPct val="100000"/>
              </a:lnSpc>
              <a:buNone/>
            </a:pPr>
            <a:endParaRPr lang="en-JP"/>
          </a:p>
        </p:txBody>
      </p:sp>
      <p:sp>
        <p:nvSpPr>
          <p:cNvPr id="4" name="Slide Number Placeholder 3">
            <a:extLst>
              <a:ext uri="{FF2B5EF4-FFF2-40B4-BE49-F238E27FC236}">
                <a16:creationId xmlns:a16="http://schemas.microsoft.com/office/drawing/2014/main" id="{70FF3141-7685-274B-8F91-9636FB4BC4BC}"/>
              </a:ext>
            </a:extLst>
          </p:cNvPr>
          <p:cNvSpPr>
            <a:spLocks noGrp="1"/>
          </p:cNvSpPr>
          <p:nvPr>
            <p:ph type="sldNum" sz="quarter" idx="12"/>
          </p:nvPr>
        </p:nvSpPr>
        <p:spPr/>
        <p:txBody>
          <a:bodyPr/>
          <a:lstStyle/>
          <a:p>
            <a:fld id="{CCF3E294-EB10-834B-8B5B-5C78A6A1F52A}" type="slidenum">
              <a:rPr lang="en-JP"/>
              <a:t>5</a:t>
            </a:fld>
            <a:endParaRPr lang="en-JP"/>
          </a:p>
        </p:txBody>
      </p:sp>
    </p:spTree>
    <p:extLst>
      <p:ext uri="{BB962C8B-B14F-4D97-AF65-F5344CB8AC3E}">
        <p14:creationId xmlns:p14="http://schemas.microsoft.com/office/powerpoint/2010/main" val="45439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63B4-9D12-0B46-BD6C-1C70538FF270}"/>
              </a:ext>
            </a:extLst>
          </p:cNvPr>
          <p:cNvSpPr>
            <a:spLocks noGrp="1"/>
          </p:cNvSpPr>
          <p:nvPr>
            <p:ph type="title"/>
          </p:nvPr>
        </p:nvSpPr>
        <p:spPr/>
        <p:txBody>
          <a:bodyPr/>
          <a:lstStyle/>
          <a:p>
            <a:r>
              <a:rPr lang="en-JP"/>
              <a:t>2．問題定義</a:t>
            </a:r>
          </a:p>
        </p:txBody>
      </p:sp>
      <p:sp>
        <p:nvSpPr>
          <p:cNvPr id="3" name="Content Placeholder 2">
            <a:extLst>
              <a:ext uri="{FF2B5EF4-FFF2-40B4-BE49-F238E27FC236}">
                <a16:creationId xmlns:a16="http://schemas.microsoft.com/office/drawing/2014/main" id="{8619B457-5057-2544-9D12-20BC8D5836B3}"/>
              </a:ext>
            </a:extLst>
          </p:cNvPr>
          <p:cNvSpPr>
            <a:spLocks noGrp="1"/>
          </p:cNvSpPr>
          <p:nvPr>
            <p:ph idx="1"/>
          </p:nvPr>
        </p:nvSpPr>
        <p:spPr/>
        <p:txBody>
          <a:bodyPr/>
          <a:lstStyle/>
          <a:p>
            <a:pPr marL="0" indent="0">
              <a:buNone/>
            </a:pPr>
            <a:r>
              <a:rPr lang="en-JP"/>
              <a:t>一つの階層（デッキ）ごとにシミュレーションを行う．</a:t>
            </a:r>
          </a:p>
          <a:p>
            <a:pPr marL="0" indent="0">
              <a:buNone/>
            </a:pPr>
            <a:r>
              <a:rPr lang="en-JP"/>
              <a:t>配置図を元に，自走で駐車が行われる．</a:t>
            </a:r>
          </a:p>
          <a:p>
            <a:pPr marL="0" indent="0">
              <a:buNone/>
            </a:pPr>
            <a:endParaRPr lang="en-JP"/>
          </a:p>
          <a:p>
            <a:pPr marL="0" indent="0">
              <a:buNone/>
            </a:pPr>
            <a:r>
              <a:rPr lang="en-JP"/>
              <a:t>船内構造</a:t>
            </a:r>
          </a:p>
          <a:p>
            <a:r>
              <a:rPr lang="en-JP"/>
              <a:t>各デッキは4つのホールドと呼ばれる領域に分けられる</a:t>
            </a:r>
          </a:p>
          <a:p>
            <a:r>
              <a:rPr lang="en-JP"/>
              <a:t>ランプと呼ばれる各階の入口が存在</a:t>
            </a:r>
          </a:p>
          <a:p>
            <a:r>
              <a:rPr lang="en-JP"/>
              <a:t>柱などの障害物が配置されている</a:t>
            </a:r>
          </a:p>
          <a:p>
            <a:pPr marL="0" indent="0">
              <a:buNone/>
            </a:pPr>
            <a:endParaRPr lang="en-JP"/>
          </a:p>
          <a:p>
            <a:endParaRPr lang="en-JP"/>
          </a:p>
          <a:p>
            <a:pPr marL="0" indent="0">
              <a:buNone/>
            </a:pPr>
            <a:endParaRPr lang="en-JP"/>
          </a:p>
        </p:txBody>
      </p:sp>
      <p:sp>
        <p:nvSpPr>
          <p:cNvPr id="4" name="Slide Number Placeholder 3">
            <a:extLst>
              <a:ext uri="{FF2B5EF4-FFF2-40B4-BE49-F238E27FC236}">
                <a16:creationId xmlns:a16="http://schemas.microsoft.com/office/drawing/2014/main" id="{E721B1E1-B1B0-0647-87F7-801C6118457B}"/>
              </a:ext>
            </a:extLst>
          </p:cNvPr>
          <p:cNvSpPr>
            <a:spLocks noGrp="1"/>
          </p:cNvSpPr>
          <p:nvPr>
            <p:ph type="sldNum" sz="quarter" idx="12"/>
          </p:nvPr>
        </p:nvSpPr>
        <p:spPr/>
        <p:txBody>
          <a:bodyPr/>
          <a:lstStyle/>
          <a:p>
            <a:fld id="{CCF3E294-EB10-834B-8B5B-5C78A6A1F52A}" type="slidenum">
              <a:rPr lang="en-JP"/>
              <a:t>6</a:t>
            </a:fld>
            <a:endParaRPr lang="en-JP"/>
          </a:p>
        </p:txBody>
      </p:sp>
    </p:spTree>
    <p:extLst>
      <p:ext uri="{BB962C8B-B14F-4D97-AF65-F5344CB8AC3E}">
        <p14:creationId xmlns:p14="http://schemas.microsoft.com/office/powerpoint/2010/main" val="217217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F4C6-E69D-3C4B-854C-099D5880FAC7}"/>
              </a:ext>
            </a:extLst>
          </p:cNvPr>
          <p:cNvSpPr>
            <a:spLocks noGrp="1"/>
          </p:cNvSpPr>
          <p:nvPr>
            <p:ph type="title"/>
          </p:nvPr>
        </p:nvSpPr>
        <p:spPr/>
        <p:txBody>
          <a:bodyPr/>
          <a:lstStyle/>
          <a:p>
            <a:r>
              <a:rPr lang="en-JP"/>
              <a:t>入力情報</a:t>
            </a:r>
          </a:p>
        </p:txBody>
      </p:sp>
      <p:sp>
        <p:nvSpPr>
          <p:cNvPr id="3" name="Content Placeholder 2">
            <a:extLst>
              <a:ext uri="{FF2B5EF4-FFF2-40B4-BE49-F238E27FC236}">
                <a16:creationId xmlns:a16="http://schemas.microsoft.com/office/drawing/2014/main" id="{6FF37CFA-A1E3-724D-A7B0-671B048AAAA0}"/>
              </a:ext>
            </a:extLst>
          </p:cNvPr>
          <p:cNvSpPr>
            <a:spLocks noGrp="1"/>
          </p:cNvSpPr>
          <p:nvPr>
            <p:ph idx="1"/>
          </p:nvPr>
        </p:nvSpPr>
        <p:spPr/>
        <p:txBody>
          <a:bodyPr/>
          <a:lstStyle/>
          <a:p>
            <a:r>
              <a:rPr lang="en-JP"/>
              <a:t>車体情報</a:t>
            </a:r>
          </a:p>
          <a:p>
            <a:pPr lvl="1"/>
            <a:r>
              <a:rPr lang="en-JP"/>
              <a:t>車種</a:t>
            </a:r>
          </a:p>
          <a:p>
            <a:pPr lvl="1"/>
            <a:r>
              <a:rPr lang="en-JP"/>
              <a:t>大きさ</a:t>
            </a:r>
          </a:p>
          <a:p>
            <a:pPr lvl="1"/>
            <a:r>
              <a:rPr lang="en-JP"/>
              <a:t>数量</a:t>
            </a:r>
          </a:p>
          <a:p>
            <a:pPr lvl="1"/>
            <a:r>
              <a:rPr lang="en-JP"/>
              <a:t>配置ホールド</a:t>
            </a:r>
          </a:p>
          <a:p>
            <a:pPr lvl="1"/>
            <a:r>
              <a:rPr lang="en-JP"/>
              <a:t>積み地</a:t>
            </a:r>
          </a:p>
          <a:p>
            <a:pPr lvl="1"/>
            <a:r>
              <a:rPr lang="en-JP"/>
              <a:t>揚げ地</a:t>
            </a:r>
          </a:p>
          <a:p>
            <a:pPr lvl="1"/>
            <a:endParaRPr lang="en-JP"/>
          </a:p>
          <a:p>
            <a:pPr lvl="1"/>
            <a:endParaRPr lang="en-JP"/>
          </a:p>
          <a:p>
            <a:pPr marL="457200" lvl="1" indent="0">
              <a:buNone/>
            </a:pPr>
            <a:r>
              <a:rPr lang="en-JP"/>
              <a:t>実際に業務で使われているデータを使用．</a:t>
            </a:r>
          </a:p>
        </p:txBody>
      </p:sp>
      <p:sp>
        <p:nvSpPr>
          <p:cNvPr id="4" name="Slide Number Placeholder 3">
            <a:extLst>
              <a:ext uri="{FF2B5EF4-FFF2-40B4-BE49-F238E27FC236}">
                <a16:creationId xmlns:a16="http://schemas.microsoft.com/office/drawing/2014/main" id="{FBC9C3F7-F203-1D4B-94F0-CC5F2C48F9EA}"/>
              </a:ext>
            </a:extLst>
          </p:cNvPr>
          <p:cNvSpPr>
            <a:spLocks noGrp="1"/>
          </p:cNvSpPr>
          <p:nvPr>
            <p:ph type="sldNum" sz="quarter" idx="12"/>
          </p:nvPr>
        </p:nvSpPr>
        <p:spPr/>
        <p:txBody>
          <a:bodyPr/>
          <a:lstStyle/>
          <a:p>
            <a:fld id="{CCF3E294-EB10-834B-8B5B-5C78A6A1F52A}" type="slidenum">
              <a:rPr lang="en-JP"/>
              <a:t>7</a:t>
            </a:fld>
            <a:endParaRPr lang="en-JP"/>
          </a:p>
        </p:txBody>
      </p:sp>
      <p:graphicFrame>
        <p:nvGraphicFramePr>
          <p:cNvPr id="5" name="Table 5">
            <a:extLst>
              <a:ext uri="{FF2B5EF4-FFF2-40B4-BE49-F238E27FC236}">
                <a16:creationId xmlns:a16="http://schemas.microsoft.com/office/drawing/2014/main" id="{C00B18E0-0AFB-5343-9D1F-592F9BA627DE}"/>
              </a:ext>
            </a:extLst>
          </p:cNvPr>
          <p:cNvGraphicFramePr>
            <a:graphicFrameLocks noGrp="1"/>
          </p:cNvGraphicFramePr>
          <p:nvPr>
            <p:extLst>
              <p:ext uri="{D42A27DB-BD31-4B8C-83A1-F6EECF244321}">
                <p14:modId xmlns:p14="http://schemas.microsoft.com/office/powerpoint/2010/main" val="201687098"/>
              </p:ext>
            </p:extLst>
          </p:nvPr>
        </p:nvGraphicFramePr>
        <p:xfrm>
          <a:off x="4769708" y="2061391"/>
          <a:ext cx="7117494" cy="2300544"/>
        </p:xfrm>
        <a:graphic>
          <a:graphicData uri="http://schemas.openxmlformats.org/drawingml/2006/table">
            <a:tbl>
              <a:tblPr firstRow="1" bandRow="1">
                <a:tableStyleId>{5C22544A-7EE6-4342-B048-85BDC9FD1C3A}</a:tableStyleId>
              </a:tblPr>
              <a:tblGrid>
                <a:gridCol w="712738">
                  <a:extLst>
                    <a:ext uri="{9D8B030D-6E8A-4147-A177-3AD203B41FA5}">
                      <a16:colId xmlns:a16="http://schemas.microsoft.com/office/drawing/2014/main" val="2688410196"/>
                    </a:ext>
                  </a:extLst>
                </a:gridCol>
                <a:gridCol w="1066635">
                  <a:extLst>
                    <a:ext uri="{9D8B030D-6E8A-4147-A177-3AD203B41FA5}">
                      <a16:colId xmlns:a16="http://schemas.microsoft.com/office/drawing/2014/main" val="2916104188"/>
                    </a:ext>
                  </a:extLst>
                </a:gridCol>
                <a:gridCol w="889687">
                  <a:extLst>
                    <a:ext uri="{9D8B030D-6E8A-4147-A177-3AD203B41FA5}">
                      <a16:colId xmlns:a16="http://schemas.microsoft.com/office/drawing/2014/main" val="1061809107"/>
                    </a:ext>
                  </a:extLst>
                </a:gridCol>
                <a:gridCol w="976183">
                  <a:extLst>
                    <a:ext uri="{9D8B030D-6E8A-4147-A177-3AD203B41FA5}">
                      <a16:colId xmlns:a16="http://schemas.microsoft.com/office/drawing/2014/main" val="4099751289"/>
                    </a:ext>
                  </a:extLst>
                </a:gridCol>
                <a:gridCol w="1112108">
                  <a:extLst>
                    <a:ext uri="{9D8B030D-6E8A-4147-A177-3AD203B41FA5}">
                      <a16:colId xmlns:a16="http://schemas.microsoft.com/office/drawing/2014/main" val="2663899256"/>
                    </a:ext>
                  </a:extLst>
                </a:gridCol>
                <a:gridCol w="815546">
                  <a:extLst>
                    <a:ext uri="{9D8B030D-6E8A-4147-A177-3AD203B41FA5}">
                      <a16:colId xmlns:a16="http://schemas.microsoft.com/office/drawing/2014/main" val="241506232"/>
                    </a:ext>
                  </a:extLst>
                </a:gridCol>
                <a:gridCol w="766119">
                  <a:extLst>
                    <a:ext uri="{9D8B030D-6E8A-4147-A177-3AD203B41FA5}">
                      <a16:colId xmlns:a16="http://schemas.microsoft.com/office/drawing/2014/main" val="1322386054"/>
                    </a:ext>
                  </a:extLst>
                </a:gridCol>
                <a:gridCol w="778478">
                  <a:extLst>
                    <a:ext uri="{9D8B030D-6E8A-4147-A177-3AD203B41FA5}">
                      <a16:colId xmlns:a16="http://schemas.microsoft.com/office/drawing/2014/main" val="3774823634"/>
                    </a:ext>
                  </a:extLst>
                </a:gridCol>
              </a:tblGrid>
              <a:tr h="575136">
                <a:tc>
                  <a:txBody>
                    <a:bodyPr/>
                    <a:lstStyle/>
                    <a:p>
                      <a:pPr algn="ctr"/>
                      <a:r>
                        <a:rPr lang="en-JP"/>
                        <a:t>ID</a:t>
                      </a:r>
                    </a:p>
                  </a:txBody>
                  <a:tcPr anchor="ctr"/>
                </a:tc>
                <a:tc>
                  <a:txBody>
                    <a:bodyPr/>
                    <a:lstStyle/>
                    <a:p>
                      <a:pPr algn="ctr"/>
                      <a:r>
                        <a:rPr lang="en-JP"/>
                        <a:t>車種</a:t>
                      </a:r>
                    </a:p>
                  </a:txBody>
                  <a:tcPr anchor="ctr"/>
                </a:tc>
                <a:tc>
                  <a:txBody>
                    <a:bodyPr/>
                    <a:lstStyle/>
                    <a:p>
                      <a:pPr algn="ctr"/>
                      <a:r>
                        <a:rPr lang="en-JP"/>
                        <a:t>WIDTH</a:t>
                      </a:r>
                    </a:p>
                  </a:txBody>
                  <a:tcPr anchor="ctr"/>
                </a:tc>
                <a:tc>
                  <a:txBody>
                    <a:bodyPr/>
                    <a:lstStyle/>
                    <a:p>
                      <a:pPr algn="ctr"/>
                      <a:r>
                        <a:rPr lang="en-JP"/>
                        <a:t>HEIGHT</a:t>
                      </a:r>
                    </a:p>
                  </a:txBody>
                  <a:tcPr anchor="ctr"/>
                </a:tc>
                <a:tc>
                  <a:txBody>
                    <a:bodyPr/>
                    <a:lstStyle/>
                    <a:p>
                      <a:pPr algn="ctr"/>
                      <a:r>
                        <a:rPr lang="en-JP"/>
                        <a:t>AMOUNT</a:t>
                      </a:r>
                    </a:p>
                  </a:txBody>
                  <a:tcPr anchor="ctr"/>
                </a:tc>
                <a:tc>
                  <a:txBody>
                    <a:bodyPr/>
                    <a:lstStyle/>
                    <a:p>
                      <a:pPr algn="ctr"/>
                      <a:r>
                        <a:rPr lang="en-JP"/>
                        <a:t>HOLD</a:t>
                      </a:r>
                    </a:p>
                  </a:txBody>
                  <a:tcPr anchor="ctr"/>
                </a:tc>
                <a:tc>
                  <a:txBody>
                    <a:bodyPr/>
                    <a:lstStyle/>
                    <a:p>
                      <a:pPr algn="ctr"/>
                      <a:r>
                        <a:rPr lang="en-JP"/>
                        <a:t>LP</a:t>
                      </a:r>
                    </a:p>
                  </a:txBody>
                  <a:tcPr anchor="ctr"/>
                </a:tc>
                <a:tc>
                  <a:txBody>
                    <a:bodyPr/>
                    <a:lstStyle/>
                    <a:p>
                      <a:pPr algn="ctr"/>
                      <a:r>
                        <a:rPr lang="en-JP"/>
                        <a:t>DP</a:t>
                      </a:r>
                    </a:p>
                  </a:txBody>
                  <a:tcPr anchor="ctr"/>
                </a:tc>
                <a:extLst>
                  <a:ext uri="{0D108BD9-81ED-4DB2-BD59-A6C34878D82A}">
                    <a16:rowId xmlns:a16="http://schemas.microsoft.com/office/drawing/2014/main" val="2722722957"/>
                  </a:ext>
                </a:extLst>
              </a:tr>
              <a:tr h="575136">
                <a:tc>
                  <a:txBody>
                    <a:bodyPr/>
                    <a:lstStyle/>
                    <a:p>
                      <a:pPr algn="ctr"/>
                      <a:r>
                        <a:rPr lang="en-JP"/>
                        <a:t>1</a:t>
                      </a:r>
                    </a:p>
                  </a:txBody>
                  <a:tcPr anchor="ctr"/>
                </a:tc>
                <a:tc>
                  <a:txBody>
                    <a:bodyPr/>
                    <a:lstStyle/>
                    <a:p>
                      <a:pPr algn="ctr"/>
                      <a:r>
                        <a:rPr lang="en-JP"/>
                        <a:t>Prius</a:t>
                      </a:r>
                    </a:p>
                  </a:txBody>
                  <a:tcPr anchor="ctr"/>
                </a:tc>
                <a:tc>
                  <a:txBody>
                    <a:bodyPr/>
                    <a:lstStyle/>
                    <a:p>
                      <a:pPr algn="ctr"/>
                      <a:r>
                        <a:rPr lang="en-JP"/>
                        <a:t>100</a:t>
                      </a:r>
                    </a:p>
                  </a:txBody>
                  <a:tcPr anchor="ctr"/>
                </a:tc>
                <a:tc>
                  <a:txBody>
                    <a:bodyPr/>
                    <a:lstStyle/>
                    <a:p>
                      <a:pPr algn="ctr"/>
                      <a:r>
                        <a:rPr lang="en-JP"/>
                        <a:t>450</a:t>
                      </a:r>
                    </a:p>
                  </a:txBody>
                  <a:tcPr anchor="ctr"/>
                </a:tc>
                <a:tc>
                  <a:txBody>
                    <a:bodyPr/>
                    <a:lstStyle/>
                    <a:p>
                      <a:pPr algn="ctr"/>
                      <a:r>
                        <a:rPr lang="en-JP"/>
                        <a:t>100</a:t>
                      </a:r>
                    </a:p>
                  </a:txBody>
                  <a:tcPr anchor="ctr"/>
                </a:tc>
                <a:tc>
                  <a:txBody>
                    <a:bodyPr/>
                    <a:lstStyle/>
                    <a:p>
                      <a:pPr algn="ctr"/>
                      <a:r>
                        <a:rPr lang="en-JP"/>
                        <a:t>1</a:t>
                      </a:r>
                    </a:p>
                  </a:txBody>
                  <a:tcPr anchor="ctr"/>
                </a:tc>
                <a:tc>
                  <a:txBody>
                    <a:bodyPr/>
                    <a:lstStyle/>
                    <a:p>
                      <a:pPr algn="ctr"/>
                      <a:r>
                        <a:rPr lang="en-JP"/>
                        <a:t>1</a:t>
                      </a:r>
                    </a:p>
                  </a:txBody>
                  <a:tcPr anchor="ctr"/>
                </a:tc>
                <a:tc>
                  <a:txBody>
                    <a:bodyPr/>
                    <a:lstStyle/>
                    <a:p>
                      <a:pPr algn="ctr"/>
                      <a:r>
                        <a:rPr lang="en-JP"/>
                        <a:t>2</a:t>
                      </a:r>
                    </a:p>
                  </a:txBody>
                  <a:tcPr anchor="ctr"/>
                </a:tc>
                <a:extLst>
                  <a:ext uri="{0D108BD9-81ED-4DB2-BD59-A6C34878D82A}">
                    <a16:rowId xmlns:a16="http://schemas.microsoft.com/office/drawing/2014/main" val="3155293091"/>
                  </a:ext>
                </a:extLst>
              </a:tr>
              <a:tr h="575136">
                <a:tc>
                  <a:txBody>
                    <a:bodyPr/>
                    <a:lstStyle/>
                    <a:p>
                      <a:pPr algn="ctr"/>
                      <a:r>
                        <a:rPr lang="en-JP"/>
                        <a:t>2</a:t>
                      </a:r>
                    </a:p>
                  </a:txBody>
                  <a:tcPr anchor="ctr"/>
                </a:tc>
                <a:tc>
                  <a:txBody>
                    <a:bodyPr/>
                    <a:lstStyle/>
                    <a:p>
                      <a:pPr algn="ctr"/>
                      <a:r>
                        <a:rPr lang="en-JP"/>
                        <a:t>Aqua</a:t>
                      </a:r>
                    </a:p>
                  </a:txBody>
                  <a:tcPr anchor="ctr"/>
                </a:tc>
                <a:tc>
                  <a:txBody>
                    <a:bodyPr/>
                    <a:lstStyle/>
                    <a:p>
                      <a:pPr algn="ctr"/>
                      <a:r>
                        <a:rPr lang="en-JP"/>
                        <a:t>90</a:t>
                      </a:r>
                    </a:p>
                  </a:txBody>
                  <a:tcPr anchor="ctr"/>
                </a:tc>
                <a:tc>
                  <a:txBody>
                    <a:bodyPr/>
                    <a:lstStyle/>
                    <a:p>
                      <a:pPr algn="ctr"/>
                      <a:r>
                        <a:rPr lang="en-JP"/>
                        <a:t>420</a:t>
                      </a:r>
                    </a:p>
                  </a:txBody>
                  <a:tcPr anchor="ctr"/>
                </a:tc>
                <a:tc>
                  <a:txBody>
                    <a:bodyPr/>
                    <a:lstStyle/>
                    <a:p>
                      <a:pPr algn="ctr"/>
                      <a:r>
                        <a:rPr lang="en-JP"/>
                        <a:t>50</a:t>
                      </a:r>
                    </a:p>
                  </a:txBody>
                  <a:tcPr anchor="ctr"/>
                </a:tc>
                <a:tc>
                  <a:txBody>
                    <a:bodyPr/>
                    <a:lstStyle/>
                    <a:p>
                      <a:pPr algn="ctr"/>
                      <a:r>
                        <a:rPr lang="en-JP"/>
                        <a:t>2</a:t>
                      </a:r>
                    </a:p>
                  </a:txBody>
                  <a:tcPr anchor="ctr"/>
                </a:tc>
                <a:tc>
                  <a:txBody>
                    <a:bodyPr/>
                    <a:lstStyle/>
                    <a:p>
                      <a:pPr algn="ctr"/>
                      <a:r>
                        <a:rPr lang="en-JP"/>
                        <a:t>1</a:t>
                      </a:r>
                    </a:p>
                  </a:txBody>
                  <a:tcPr anchor="ctr"/>
                </a:tc>
                <a:tc>
                  <a:txBody>
                    <a:bodyPr/>
                    <a:lstStyle/>
                    <a:p>
                      <a:pPr algn="ctr"/>
                      <a:r>
                        <a:rPr lang="en-JP"/>
                        <a:t>3</a:t>
                      </a:r>
                    </a:p>
                  </a:txBody>
                  <a:tcPr anchor="ctr"/>
                </a:tc>
                <a:extLst>
                  <a:ext uri="{0D108BD9-81ED-4DB2-BD59-A6C34878D82A}">
                    <a16:rowId xmlns:a16="http://schemas.microsoft.com/office/drawing/2014/main" val="356341817"/>
                  </a:ext>
                </a:extLst>
              </a:tr>
              <a:tr h="575136">
                <a:tc>
                  <a:txBody>
                    <a:bodyPr/>
                    <a:lstStyle/>
                    <a:p>
                      <a:pPr algn="ctr"/>
                      <a:r>
                        <a:rPr lang="en-JP"/>
                        <a:t>3</a:t>
                      </a:r>
                    </a:p>
                  </a:txBody>
                  <a:tcPr anchor="ctr"/>
                </a:tc>
                <a:tc>
                  <a:txBody>
                    <a:bodyPr/>
                    <a:lstStyle/>
                    <a:p>
                      <a:pPr algn="ctr"/>
                      <a:r>
                        <a:rPr lang="en-JP"/>
                        <a:t>Corolla</a:t>
                      </a:r>
                    </a:p>
                  </a:txBody>
                  <a:tcPr anchor="ctr"/>
                </a:tc>
                <a:tc>
                  <a:txBody>
                    <a:bodyPr/>
                    <a:lstStyle/>
                    <a:p>
                      <a:pPr algn="ctr"/>
                      <a:r>
                        <a:rPr lang="en-JP"/>
                        <a:t>120</a:t>
                      </a:r>
                    </a:p>
                  </a:txBody>
                  <a:tcPr anchor="ctr"/>
                </a:tc>
                <a:tc>
                  <a:txBody>
                    <a:bodyPr/>
                    <a:lstStyle/>
                    <a:p>
                      <a:pPr algn="ctr"/>
                      <a:r>
                        <a:rPr lang="en-JP"/>
                        <a:t>480</a:t>
                      </a:r>
                    </a:p>
                  </a:txBody>
                  <a:tcPr anchor="ctr"/>
                </a:tc>
                <a:tc>
                  <a:txBody>
                    <a:bodyPr/>
                    <a:lstStyle/>
                    <a:p>
                      <a:pPr algn="ctr"/>
                      <a:r>
                        <a:rPr lang="en-JP"/>
                        <a:t>30</a:t>
                      </a:r>
                    </a:p>
                  </a:txBody>
                  <a:tcPr anchor="ctr"/>
                </a:tc>
                <a:tc>
                  <a:txBody>
                    <a:bodyPr/>
                    <a:lstStyle/>
                    <a:p>
                      <a:pPr algn="ctr"/>
                      <a:r>
                        <a:rPr lang="en-JP"/>
                        <a:t>2</a:t>
                      </a:r>
                    </a:p>
                  </a:txBody>
                  <a:tcPr anchor="ctr"/>
                </a:tc>
                <a:tc>
                  <a:txBody>
                    <a:bodyPr/>
                    <a:lstStyle/>
                    <a:p>
                      <a:pPr algn="ctr"/>
                      <a:r>
                        <a:rPr lang="en-JP"/>
                        <a:t>2</a:t>
                      </a:r>
                    </a:p>
                  </a:txBody>
                  <a:tcPr anchor="ctr"/>
                </a:tc>
                <a:tc>
                  <a:txBody>
                    <a:bodyPr/>
                    <a:lstStyle/>
                    <a:p>
                      <a:pPr algn="ctr"/>
                      <a:r>
                        <a:rPr lang="en-JP"/>
                        <a:t>1</a:t>
                      </a:r>
                    </a:p>
                  </a:txBody>
                  <a:tcPr anchor="ctr"/>
                </a:tc>
                <a:extLst>
                  <a:ext uri="{0D108BD9-81ED-4DB2-BD59-A6C34878D82A}">
                    <a16:rowId xmlns:a16="http://schemas.microsoft.com/office/drawing/2014/main" val="637233894"/>
                  </a:ext>
                </a:extLst>
              </a:tr>
            </a:tbl>
          </a:graphicData>
        </a:graphic>
      </p:graphicFrame>
      <p:sp>
        <p:nvSpPr>
          <p:cNvPr id="7" name="TextBox 6">
            <a:extLst>
              <a:ext uri="{FF2B5EF4-FFF2-40B4-BE49-F238E27FC236}">
                <a16:creationId xmlns:a16="http://schemas.microsoft.com/office/drawing/2014/main" id="{AF7E16FF-303C-6445-93B7-63D4B73CE803}"/>
              </a:ext>
            </a:extLst>
          </p:cNvPr>
          <p:cNvSpPr txBox="1"/>
          <p:nvPr/>
        </p:nvSpPr>
        <p:spPr>
          <a:xfrm>
            <a:off x="4769708" y="1573491"/>
            <a:ext cx="1569660" cy="369332"/>
          </a:xfrm>
          <a:prstGeom prst="rect">
            <a:avLst/>
          </a:prstGeom>
          <a:noFill/>
        </p:spPr>
        <p:txBody>
          <a:bodyPr wrap="none" rtlCol="0">
            <a:spAutoFit/>
          </a:bodyPr>
          <a:lstStyle/>
          <a:p>
            <a:r>
              <a:rPr lang="en-JP"/>
              <a:t>車体情報の例</a:t>
            </a:r>
          </a:p>
        </p:txBody>
      </p:sp>
    </p:spTree>
    <p:extLst>
      <p:ext uri="{BB962C8B-B14F-4D97-AF65-F5344CB8AC3E}">
        <p14:creationId xmlns:p14="http://schemas.microsoft.com/office/powerpoint/2010/main" val="486478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47EB3-3AFF-4E49-A854-E00851E471B0}"/>
              </a:ext>
            </a:extLst>
          </p:cNvPr>
          <p:cNvSpPr>
            <a:spLocks noGrp="1"/>
          </p:cNvSpPr>
          <p:nvPr>
            <p:ph type="title"/>
          </p:nvPr>
        </p:nvSpPr>
        <p:spPr/>
        <p:txBody>
          <a:bodyPr/>
          <a:lstStyle/>
          <a:p>
            <a:r>
              <a:rPr lang="en-JP"/>
              <a:t>入力情報</a:t>
            </a:r>
          </a:p>
        </p:txBody>
      </p:sp>
      <p:sp>
        <p:nvSpPr>
          <p:cNvPr id="3" name="Content Placeholder 2">
            <a:extLst>
              <a:ext uri="{FF2B5EF4-FFF2-40B4-BE49-F238E27FC236}">
                <a16:creationId xmlns:a16="http://schemas.microsoft.com/office/drawing/2014/main" id="{B510428C-D3B9-7A4F-B65B-0DC3D89F4913}"/>
              </a:ext>
            </a:extLst>
          </p:cNvPr>
          <p:cNvSpPr>
            <a:spLocks noGrp="1"/>
          </p:cNvSpPr>
          <p:nvPr>
            <p:ph idx="1"/>
          </p:nvPr>
        </p:nvSpPr>
        <p:spPr>
          <a:xfrm>
            <a:off x="838200" y="1825625"/>
            <a:ext cx="10515600" cy="4895850"/>
          </a:xfrm>
        </p:spPr>
        <p:txBody>
          <a:bodyPr>
            <a:normAutofit/>
          </a:bodyPr>
          <a:lstStyle/>
          <a:p>
            <a:r>
              <a:rPr lang="en-JP"/>
              <a:t>船体情報</a:t>
            </a:r>
          </a:p>
          <a:p>
            <a:pPr lvl="1"/>
            <a:r>
              <a:rPr lang="en-JP"/>
              <a:t>大きさ</a:t>
            </a:r>
          </a:p>
          <a:p>
            <a:pPr lvl="1"/>
            <a:r>
              <a:rPr lang="en-JP"/>
              <a:t>ホールドの大きさ</a:t>
            </a:r>
          </a:p>
          <a:p>
            <a:pPr lvl="1"/>
            <a:r>
              <a:rPr lang="en-JP"/>
              <a:t>ランプ</a:t>
            </a:r>
          </a:p>
          <a:p>
            <a:pPr lvl="2"/>
            <a:r>
              <a:rPr lang="en-JP"/>
              <a:t>位置</a:t>
            </a:r>
          </a:p>
          <a:p>
            <a:pPr lvl="2"/>
            <a:r>
              <a:rPr lang="en-JP"/>
              <a:t>大きさ</a:t>
            </a:r>
          </a:p>
          <a:p>
            <a:pPr lvl="1"/>
            <a:r>
              <a:rPr lang="en-JP"/>
              <a:t>障害物</a:t>
            </a:r>
          </a:p>
          <a:p>
            <a:pPr lvl="2"/>
            <a:r>
              <a:rPr lang="en-JP"/>
              <a:t>位置</a:t>
            </a:r>
          </a:p>
          <a:p>
            <a:pPr lvl="2"/>
            <a:r>
              <a:rPr lang="en-JP"/>
              <a:t>大きさ</a:t>
            </a:r>
          </a:p>
          <a:p>
            <a:pPr marL="457200" lvl="1" indent="0">
              <a:buNone/>
            </a:pPr>
            <a:endParaRPr lang="en-JP"/>
          </a:p>
          <a:p>
            <a:pPr marL="457200" lvl="1" indent="0">
              <a:buNone/>
            </a:pPr>
            <a:endParaRPr lang="en-JP"/>
          </a:p>
          <a:p>
            <a:pPr marL="457200" lvl="1" indent="0">
              <a:buNone/>
            </a:pPr>
            <a:r>
              <a:rPr lang="en-JP"/>
              <a:t>以上の情報は図面データをもとに手入力で行った</a:t>
            </a:r>
          </a:p>
          <a:p>
            <a:pPr lvl="2"/>
            <a:endParaRPr lang="en-JP"/>
          </a:p>
        </p:txBody>
      </p:sp>
      <p:sp>
        <p:nvSpPr>
          <p:cNvPr id="4" name="Slide Number Placeholder 3">
            <a:extLst>
              <a:ext uri="{FF2B5EF4-FFF2-40B4-BE49-F238E27FC236}">
                <a16:creationId xmlns:a16="http://schemas.microsoft.com/office/drawing/2014/main" id="{F7F8A3BD-0C8F-E44D-BB17-875C042120D9}"/>
              </a:ext>
            </a:extLst>
          </p:cNvPr>
          <p:cNvSpPr>
            <a:spLocks noGrp="1"/>
          </p:cNvSpPr>
          <p:nvPr>
            <p:ph type="sldNum" sz="quarter" idx="12"/>
          </p:nvPr>
        </p:nvSpPr>
        <p:spPr/>
        <p:txBody>
          <a:bodyPr/>
          <a:lstStyle/>
          <a:p>
            <a:fld id="{CCF3E294-EB10-834B-8B5B-5C78A6A1F52A}" type="slidenum">
              <a:rPr lang="en-JP"/>
              <a:t>8</a:t>
            </a:fld>
            <a:endParaRPr lang="en-JP"/>
          </a:p>
        </p:txBody>
      </p:sp>
      <p:graphicFrame>
        <p:nvGraphicFramePr>
          <p:cNvPr id="5" name="Table 5">
            <a:extLst>
              <a:ext uri="{FF2B5EF4-FFF2-40B4-BE49-F238E27FC236}">
                <a16:creationId xmlns:a16="http://schemas.microsoft.com/office/drawing/2014/main" id="{C31C3FF2-156E-A44B-B2EF-F694822495A0}"/>
              </a:ext>
            </a:extLst>
          </p:cNvPr>
          <p:cNvGraphicFramePr>
            <a:graphicFrameLocks noGrp="1"/>
          </p:cNvGraphicFramePr>
          <p:nvPr>
            <p:extLst>
              <p:ext uri="{D42A27DB-BD31-4B8C-83A1-F6EECF244321}">
                <p14:modId xmlns:p14="http://schemas.microsoft.com/office/powerpoint/2010/main" val="1971577596"/>
              </p:ext>
            </p:extLst>
          </p:nvPr>
        </p:nvGraphicFramePr>
        <p:xfrm>
          <a:off x="5708821" y="1825625"/>
          <a:ext cx="2988276" cy="781726"/>
        </p:xfrm>
        <a:graphic>
          <a:graphicData uri="http://schemas.openxmlformats.org/drawingml/2006/table">
            <a:tbl>
              <a:tblPr firstRow="1" bandRow="1">
                <a:tableStyleId>{5C22544A-7EE6-4342-B048-85BDC9FD1C3A}</a:tableStyleId>
              </a:tblPr>
              <a:tblGrid>
                <a:gridCol w="1494138">
                  <a:extLst>
                    <a:ext uri="{9D8B030D-6E8A-4147-A177-3AD203B41FA5}">
                      <a16:colId xmlns:a16="http://schemas.microsoft.com/office/drawing/2014/main" val="2344099614"/>
                    </a:ext>
                  </a:extLst>
                </a:gridCol>
                <a:gridCol w="1494138">
                  <a:extLst>
                    <a:ext uri="{9D8B030D-6E8A-4147-A177-3AD203B41FA5}">
                      <a16:colId xmlns:a16="http://schemas.microsoft.com/office/drawing/2014/main" val="2387814449"/>
                    </a:ext>
                  </a:extLst>
                </a:gridCol>
              </a:tblGrid>
              <a:tr h="390863">
                <a:tc>
                  <a:txBody>
                    <a:bodyPr/>
                    <a:lstStyle/>
                    <a:p>
                      <a:pPr algn="ctr"/>
                      <a:r>
                        <a:rPr lang="en-JP"/>
                        <a:t>WIDTH</a:t>
                      </a:r>
                    </a:p>
                  </a:txBody>
                  <a:tcPr anchor="ctr"/>
                </a:tc>
                <a:tc>
                  <a:txBody>
                    <a:bodyPr/>
                    <a:lstStyle/>
                    <a:p>
                      <a:pPr algn="ctr"/>
                      <a:r>
                        <a:rPr lang="en-JP"/>
                        <a:t>HEIGHT</a:t>
                      </a:r>
                    </a:p>
                  </a:txBody>
                  <a:tcPr anchor="ctr"/>
                </a:tc>
                <a:extLst>
                  <a:ext uri="{0D108BD9-81ED-4DB2-BD59-A6C34878D82A}">
                    <a16:rowId xmlns:a16="http://schemas.microsoft.com/office/drawing/2014/main" val="2013629556"/>
                  </a:ext>
                </a:extLst>
              </a:tr>
              <a:tr h="390863">
                <a:tc>
                  <a:txBody>
                    <a:bodyPr/>
                    <a:lstStyle/>
                    <a:p>
                      <a:pPr algn="ctr"/>
                      <a:r>
                        <a:rPr lang="en-JP"/>
                        <a:t>1000</a:t>
                      </a:r>
                    </a:p>
                  </a:txBody>
                  <a:tcPr anchor="ctr"/>
                </a:tc>
                <a:tc>
                  <a:txBody>
                    <a:bodyPr/>
                    <a:lstStyle/>
                    <a:p>
                      <a:pPr algn="ctr"/>
                      <a:r>
                        <a:rPr lang="en-JP"/>
                        <a:t>2000</a:t>
                      </a:r>
                    </a:p>
                  </a:txBody>
                  <a:tcPr anchor="ctr"/>
                </a:tc>
                <a:extLst>
                  <a:ext uri="{0D108BD9-81ED-4DB2-BD59-A6C34878D82A}">
                    <a16:rowId xmlns:a16="http://schemas.microsoft.com/office/drawing/2014/main" val="1614450720"/>
                  </a:ext>
                </a:extLst>
              </a:tr>
            </a:tbl>
          </a:graphicData>
        </a:graphic>
      </p:graphicFrame>
      <p:graphicFrame>
        <p:nvGraphicFramePr>
          <p:cNvPr id="6" name="Table 5">
            <a:extLst>
              <a:ext uri="{FF2B5EF4-FFF2-40B4-BE49-F238E27FC236}">
                <a16:creationId xmlns:a16="http://schemas.microsoft.com/office/drawing/2014/main" id="{EB9C9119-20C5-154F-9E24-8FD681AE09B5}"/>
              </a:ext>
            </a:extLst>
          </p:cNvPr>
          <p:cNvGraphicFramePr>
            <a:graphicFrameLocks noGrp="1"/>
          </p:cNvGraphicFramePr>
          <p:nvPr>
            <p:extLst>
              <p:ext uri="{D42A27DB-BD31-4B8C-83A1-F6EECF244321}">
                <p14:modId xmlns:p14="http://schemas.microsoft.com/office/powerpoint/2010/main" val="3524909882"/>
              </p:ext>
            </p:extLst>
          </p:nvPr>
        </p:nvGraphicFramePr>
        <p:xfrm>
          <a:off x="5708821" y="3209415"/>
          <a:ext cx="5976552" cy="781726"/>
        </p:xfrm>
        <a:graphic>
          <a:graphicData uri="http://schemas.openxmlformats.org/drawingml/2006/table">
            <a:tbl>
              <a:tblPr firstRow="1" bandRow="1">
                <a:tableStyleId>{5C22544A-7EE6-4342-B048-85BDC9FD1C3A}</a:tableStyleId>
              </a:tblPr>
              <a:tblGrid>
                <a:gridCol w="1494138">
                  <a:extLst>
                    <a:ext uri="{9D8B030D-6E8A-4147-A177-3AD203B41FA5}">
                      <a16:colId xmlns:a16="http://schemas.microsoft.com/office/drawing/2014/main" val="2344099614"/>
                    </a:ext>
                  </a:extLst>
                </a:gridCol>
                <a:gridCol w="1494138">
                  <a:extLst>
                    <a:ext uri="{9D8B030D-6E8A-4147-A177-3AD203B41FA5}">
                      <a16:colId xmlns:a16="http://schemas.microsoft.com/office/drawing/2014/main" val="2387814449"/>
                    </a:ext>
                  </a:extLst>
                </a:gridCol>
                <a:gridCol w="1494138">
                  <a:extLst>
                    <a:ext uri="{9D8B030D-6E8A-4147-A177-3AD203B41FA5}">
                      <a16:colId xmlns:a16="http://schemas.microsoft.com/office/drawing/2014/main" val="42155799"/>
                    </a:ext>
                  </a:extLst>
                </a:gridCol>
                <a:gridCol w="1494138">
                  <a:extLst>
                    <a:ext uri="{9D8B030D-6E8A-4147-A177-3AD203B41FA5}">
                      <a16:colId xmlns:a16="http://schemas.microsoft.com/office/drawing/2014/main" val="4101063119"/>
                    </a:ext>
                  </a:extLst>
                </a:gridCol>
              </a:tblGrid>
              <a:tr h="390863">
                <a:tc>
                  <a:txBody>
                    <a:bodyPr/>
                    <a:lstStyle/>
                    <a:p>
                      <a:pPr algn="ctr"/>
                      <a:r>
                        <a:rPr lang="en-JP"/>
                        <a:t>WIDTH</a:t>
                      </a:r>
                    </a:p>
                  </a:txBody>
                  <a:tcPr anchor="ctr"/>
                </a:tc>
                <a:tc>
                  <a:txBody>
                    <a:bodyPr/>
                    <a:lstStyle/>
                    <a:p>
                      <a:pPr algn="ctr"/>
                      <a:r>
                        <a:rPr lang="en-JP"/>
                        <a:t>HEIGHT</a:t>
                      </a:r>
                    </a:p>
                  </a:txBody>
                  <a:tcPr anchor="ctr"/>
                </a:tc>
                <a:tc>
                  <a:txBody>
                    <a:bodyPr/>
                    <a:lstStyle/>
                    <a:p>
                      <a:pPr algn="ctr"/>
                      <a:r>
                        <a:rPr lang="en-JP"/>
                        <a:t>X</a:t>
                      </a:r>
                    </a:p>
                  </a:txBody>
                  <a:tcPr anchor="ctr"/>
                </a:tc>
                <a:tc>
                  <a:txBody>
                    <a:bodyPr/>
                    <a:lstStyle/>
                    <a:p>
                      <a:pPr algn="ctr"/>
                      <a:r>
                        <a:rPr lang="en-JP"/>
                        <a:t>Y</a:t>
                      </a:r>
                    </a:p>
                  </a:txBody>
                  <a:tcPr anchor="ctr"/>
                </a:tc>
                <a:extLst>
                  <a:ext uri="{0D108BD9-81ED-4DB2-BD59-A6C34878D82A}">
                    <a16:rowId xmlns:a16="http://schemas.microsoft.com/office/drawing/2014/main" val="2013629556"/>
                  </a:ext>
                </a:extLst>
              </a:tr>
              <a:tr h="390863">
                <a:tc>
                  <a:txBody>
                    <a:bodyPr/>
                    <a:lstStyle/>
                    <a:p>
                      <a:pPr algn="ctr"/>
                      <a:r>
                        <a:rPr lang="en-JP"/>
                        <a:t>100</a:t>
                      </a:r>
                    </a:p>
                  </a:txBody>
                  <a:tcPr anchor="ctr"/>
                </a:tc>
                <a:tc>
                  <a:txBody>
                    <a:bodyPr/>
                    <a:lstStyle/>
                    <a:p>
                      <a:pPr algn="ctr"/>
                      <a:r>
                        <a:rPr lang="en-JP"/>
                        <a:t>100</a:t>
                      </a:r>
                    </a:p>
                  </a:txBody>
                  <a:tcPr anchor="ctr"/>
                </a:tc>
                <a:tc>
                  <a:txBody>
                    <a:bodyPr/>
                    <a:lstStyle/>
                    <a:p>
                      <a:pPr algn="ctr"/>
                      <a:r>
                        <a:rPr lang="en-JP"/>
                        <a:t>300</a:t>
                      </a:r>
                    </a:p>
                  </a:txBody>
                  <a:tcPr anchor="ctr"/>
                </a:tc>
                <a:tc>
                  <a:txBody>
                    <a:bodyPr/>
                    <a:lstStyle/>
                    <a:p>
                      <a:pPr algn="ctr"/>
                      <a:r>
                        <a:rPr lang="en-JP"/>
                        <a:t>1000</a:t>
                      </a:r>
                    </a:p>
                  </a:txBody>
                  <a:tcPr anchor="ctr"/>
                </a:tc>
                <a:extLst>
                  <a:ext uri="{0D108BD9-81ED-4DB2-BD59-A6C34878D82A}">
                    <a16:rowId xmlns:a16="http://schemas.microsoft.com/office/drawing/2014/main" val="1614450720"/>
                  </a:ext>
                </a:extLst>
              </a:tr>
            </a:tbl>
          </a:graphicData>
        </a:graphic>
      </p:graphicFrame>
      <p:graphicFrame>
        <p:nvGraphicFramePr>
          <p:cNvPr id="8" name="Table 7">
            <a:extLst>
              <a:ext uri="{FF2B5EF4-FFF2-40B4-BE49-F238E27FC236}">
                <a16:creationId xmlns:a16="http://schemas.microsoft.com/office/drawing/2014/main" id="{0CA74559-DAD2-884F-B55E-B671476EEBA0}"/>
              </a:ext>
            </a:extLst>
          </p:cNvPr>
          <p:cNvGraphicFramePr>
            <a:graphicFrameLocks noGrp="1"/>
          </p:cNvGraphicFramePr>
          <p:nvPr>
            <p:extLst>
              <p:ext uri="{D42A27DB-BD31-4B8C-83A1-F6EECF244321}">
                <p14:modId xmlns:p14="http://schemas.microsoft.com/office/powerpoint/2010/main" val="27230792"/>
              </p:ext>
            </p:extLst>
          </p:nvPr>
        </p:nvGraphicFramePr>
        <p:xfrm>
          <a:off x="5708821" y="4626345"/>
          <a:ext cx="5976552" cy="1172589"/>
        </p:xfrm>
        <a:graphic>
          <a:graphicData uri="http://schemas.openxmlformats.org/drawingml/2006/table">
            <a:tbl>
              <a:tblPr firstRow="1" bandRow="1">
                <a:tableStyleId>{5C22544A-7EE6-4342-B048-85BDC9FD1C3A}</a:tableStyleId>
              </a:tblPr>
              <a:tblGrid>
                <a:gridCol w="1494138">
                  <a:extLst>
                    <a:ext uri="{9D8B030D-6E8A-4147-A177-3AD203B41FA5}">
                      <a16:colId xmlns:a16="http://schemas.microsoft.com/office/drawing/2014/main" val="2344099614"/>
                    </a:ext>
                  </a:extLst>
                </a:gridCol>
                <a:gridCol w="1494138">
                  <a:extLst>
                    <a:ext uri="{9D8B030D-6E8A-4147-A177-3AD203B41FA5}">
                      <a16:colId xmlns:a16="http://schemas.microsoft.com/office/drawing/2014/main" val="2387814449"/>
                    </a:ext>
                  </a:extLst>
                </a:gridCol>
                <a:gridCol w="1494138">
                  <a:extLst>
                    <a:ext uri="{9D8B030D-6E8A-4147-A177-3AD203B41FA5}">
                      <a16:colId xmlns:a16="http://schemas.microsoft.com/office/drawing/2014/main" val="42155799"/>
                    </a:ext>
                  </a:extLst>
                </a:gridCol>
                <a:gridCol w="1494138">
                  <a:extLst>
                    <a:ext uri="{9D8B030D-6E8A-4147-A177-3AD203B41FA5}">
                      <a16:colId xmlns:a16="http://schemas.microsoft.com/office/drawing/2014/main" val="4101063119"/>
                    </a:ext>
                  </a:extLst>
                </a:gridCol>
              </a:tblGrid>
              <a:tr h="390863">
                <a:tc>
                  <a:txBody>
                    <a:bodyPr/>
                    <a:lstStyle/>
                    <a:p>
                      <a:pPr algn="ctr"/>
                      <a:r>
                        <a:rPr lang="en-JP"/>
                        <a:t>WIDTH</a:t>
                      </a:r>
                    </a:p>
                  </a:txBody>
                  <a:tcPr anchor="ctr"/>
                </a:tc>
                <a:tc>
                  <a:txBody>
                    <a:bodyPr/>
                    <a:lstStyle/>
                    <a:p>
                      <a:pPr algn="ctr"/>
                      <a:r>
                        <a:rPr lang="en-JP"/>
                        <a:t>HEIGHT</a:t>
                      </a:r>
                    </a:p>
                  </a:txBody>
                  <a:tcPr anchor="ctr"/>
                </a:tc>
                <a:tc>
                  <a:txBody>
                    <a:bodyPr/>
                    <a:lstStyle/>
                    <a:p>
                      <a:pPr algn="ctr"/>
                      <a:r>
                        <a:rPr lang="en-JP"/>
                        <a:t>X</a:t>
                      </a:r>
                    </a:p>
                  </a:txBody>
                  <a:tcPr anchor="ctr"/>
                </a:tc>
                <a:tc>
                  <a:txBody>
                    <a:bodyPr/>
                    <a:lstStyle/>
                    <a:p>
                      <a:pPr algn="ctr"/>
                      <a:r>
                        <a:rPr lang="en-JP"/>
                        <a:t>Y</a:t>
                      </a:r>
                    </a:p>
                  </a:txBody>
                  <a:tcPr anchor="ctr"/>
                </a:tc>
                <a:extLst>
                  <a:ext uri="{0D108BD9-81ED-4DB2-BD59-A6C34878D82A}">
                    <a16:rowId xmlns:a16="http://schemas.microsoft.com/office/drawing/2014/main" val="2013629556"/>
                  </a:ext>
                </a:extLst>
              </a:tr>
              <a:tr h="390863">
                <a:tc>
                  <a:txBody>
                    <a:bodyPr/>
                    <a:lstStyle/>
                    <a:p>
                      <a:pPr algn="ctr"/>
                      <a:r>
                        <a:rPr lang="en-JP"/>
                        <a:t>10</a:t>
                      </a:r>
                    </a:p>
                  </a:txBody>
                  <a:tcPr anchor="ctr"/>
                </a:tc>
                <a:tc>
                  <a:txBody>
                    <a:bodyPr/>
                    <a:lstStyle/>
                    <a:p>
                      <a:pPr algn="ctr"/>
                      <a:r>
                        <a:rPr lang="en-JP"/>
                        <a:t>10</a:t>
                      </a:r>
                    </a:p>
                  </a:txBody>
                  <a:tcPr anchor="ctr"/>
                </a:tc>
                <a:tc>
                  <a:txBody>
                    <a:bodyPr/>
                    <a:lstStyle/>
                    <a:p>
                      <a:pPr algn="ctr"/>
                      <a:r>
                        <a:rPr lang="en-JP"/>
                        <a:t>100</a:t>
                      </a:r>
                    </a:p>
                  </a:txBody>
                  <a:tcPr anchor="ctr"/>
                </a:tc>
                <a:tc>
                  <a:txBody>
                    <a:bodyPr/>
                    <a:lstStyle/>
                    <a:p>
                      <a:pPr algn="ctr"/>
                      <a:r>
                        <a:rPr lang="en-JP"/>
                        <a:t>600</a:t>
                      </a:r>
                    </a:p>
                  </a:txBody>
                  <a:tcPr anchor="ctr"/>
                </a:tc>
                <a:extLst>
                  <a:ext uri="{0D108BD9-81ED-4DB2-BD59-A6C34878D82A}">
                    <a16:rowId xmlns:a16="http://schemas.microsoft.com/office/drawing/2014/main" val="125786222"/>
                  </a:ext>
                </a:extLst>
              </a:tr>
              <a:tr h="390863">
                <a:tc>
                  <a:txBody>
                    <a:bodyPr/>
                    <a:lstStyle/>
                    <a:p>
                      <a:pPr algn="ctr"/>
                      <a:r>
                        <a:rPr lang="en-JP"/>
                        <a:t>100</a:t>
                      </a:r>
                    </a:p>
                  </a:txBody>
                  <a:tcPr anchor="ctr"/>
                </a:tc>
                <a:tc>
                  <a:txBody>
                    <a:bodyPr/>
                    <a:lstStyle/>
                    <a:p>
                      <a:pPr algn="ctr"/>
                      <a:r>
                        <a:rPr lang="en-JP"/>
                        <a:t>100</a:t>
                      </a:r>
                    </a:p>
                  </a:txBody>
                  <a:tcPr anchor="ctr"/>
                </a:tc>
                <a:tc>
                  <a:txBody>
                    <a:bodyPr/>
                    <a:lstStyle/>
                    <a:p>
                      <a:pPr algn="ctr"/>
                      <a:r>
                        <a:rPr lang="en-JP"/>
                        <a:t>300</a:t>
                      </a:r>
                    </a:p>
                  </a:txBody>
                  <a:tcPr anchor="ctr"/>
                </a:tc>
                <a:tc>
                  <a:txBody>
                    <a:bodyPr/>
                    <a:lstStyle/>
                    <a:p>
                      <a:pPr algn="ctr"/>
                      <a:r>
                        <a:rPr lang="en-JP"/>
                        <a:t>1000</a:t>
                      </a:r>
                    </a:p>
                  </a:txBody>
                  <a:tcPr anchor="ctr"/>
                </a:tc>
                <a:extLst>
                  <a:ext uri="{0D108BD9-81ED-4DB2-BD59-A6C34878D82A}">
                    <a16:rowId xmlns:a16="http://schemas.microsoft.com/office/drawing/2014/main" val="935402475"/>
                  </a:ext>
                </a:extLst>
              </a:tr>
            </a:tbl>
          </a:graphicData>
        </a:graphic>
      </p:graphicFrame>
      <p:sp>
        <p:nvSpPr>
          <p:cNvPr id="9" name="TextBox 8">
            <a:extLst>
              <a:ext uri="{FF2B5EF4-FFF2-40B4-BE49-F238E27FC236}">
                <a16:creationId xmlns:a16="http://schemas.microsoft.com/office/drawing/2014/main" id="{C1A66527-DFD6-1943-AEB1-B088DEFB64F7}"/>
              </a:ext>
            </a:extLst>
          </p:cNvPr>
          <p:cNvSpPr txBox="1"/>
          <p:nvPr/>
        </p:nvSpPr>
        <p:spPr>
          <a:xfrm>
            <a:off x="5708821" y="4221362"/>
            <a:ext cx="877163" cy="369332"/>
          </a:xfrm>
          <a:prstGeom prst="rect">
            <a:avLst/>
          </a:prstGeom>
          <a:noFill/>
        </p:spPr>
        <p:txBody>
          <a:bodyPr wrap="none" rtlCol="0">
            <a:spAutoFit/>
          </a:bodyPr>
          <a:lstStyle/>
          <a:p>
            <a:r>
              <a:rPr lang="en-JP"/>
              <a:t>障害物</a:t>
            </a:r>
          </a:p>
        </p:txBody>
      </p:sp>
      <p:sp>
        <p:nvSpPr>
          <p:cNvPr id="10" name="TextBox 9">
            <a:extLst>
              <a:ext uri="{FF2B5EF4-FFF2-40B4-BE49-F238E27FC236}">
                <a16:creationId xmlns:a16="http://schemas.microsoft.com/office/drawing/2014/main" id="{40A140C2-D2B0-E845-9228-4F80DDE464C7}"/>
              </a:ext>
            </a:extLst>
          </p:cNvPr>
          <p:cNvSpPr txBox="1"/>
          <p:nvPr/>
        </p:nvSpPr>
        <p:spPr>
          <a:xfrm>
            <a:off x="5657418" y="2833915"/>
            <a:ext cx="877163" cy="369332"/>
          </a:xfrm>
          <a:prstGeom prst="rect">
            <a:avLst/>
          </a:prstGeom>
          <a:noFill/>
        </p:spPr>
        <p:txBody>
          <a:bodyPr wrap="none" rtlCol="0">
            <a:spAutoFit/>
          </a:bodyPr>
          <a:lstStyle/>
          <a:p>
            <a:r>
              <a:rPr lang="en-JP"/>
              <a:t>ランプ</a:t>
            </a:r>
          </a:p>
        </p:txBody>
      </p:sp>
      <p:sp>
        <p:nvSpPr>
          <p:cNvPr id="11" name="TextBox 10">
            <a:extLst>
              <a:ext uri="{FF2B5EF4-FFF2-40B4-BE49-F238E27FC236}">
                <a16:creationId xmlns:a16="http://schemas.microsoft.com/office/drawing/2014/main" id="{B73082F4-DBC7-1F4C-ADA7-A5E177038325}"/>
              </a:ext>
            </a:extLst>
          </p:cNvPr>
          <p:cNvSpPr txBox="1"/>
          <p:nvPr/>
        </p:nvSpPr>
        <p:spPr>
          <a:xfrm>
            <a:off x="5657418" y="1392209"/>
            <a:ext cx="415498" cy="369332"/>
          </a:xfrm>
          <a:prstGeom prst="rect">
            <a:avLst/>
          </a:prstGeom>
          <a:noFill/>
        </p:spPr>
        <p:txBody>
          <a:bodyPr wrap="none" rtlCol="0">
            <a:spAutoFit/>
          </a:bodyPr>
          <a:lstStyle/>
          <a:p>
            <a:r>
              <a:rPr lang="en-JP"/>
              <a:t>船</a:t>
            </a:r>
          </a:p>
        </p:txBody>
      </p:sp>
    </p:spTree>
    <p:extLst>
      <p:ext uri="{BB962C8B-B14F-4D97-AF65-F5344CB8AC3E}">
        <p14:creationId xmlns:p14="http://schemas.microsoft.com/office/powerpoint/2010/main" val="3054642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C0E6-1474-C243-B239-C42A5437F569}"/>
              </a:ext>
            </a:extLst>
          </p:cNvPr>
          <p:cNvSpPr>
            <a:spLocks noGrp="1"/>
          </p:cNvSpPr>
          <p:nvPr>
            <p:ph type="title"/>
          </p:nvPr>
        </p:nvSpPr>
        <p:spPr/>
        <p:txBody>
          <a:bodyPr/>
          <a:lstStyle/>
          <a:p>
            <a:r>
              <a:rPr lang="en-JP"/>
              <a:t>出力</a:t>
            </a:r>
          </a:p>
        </p:txBody>
      </p:sp>
      <p:sp>
        <p:nvSpPr>
          <p:cNvPr id="3" name="Content Placeholder 2">
            <a:extLst>
              <a:ext uri="{FF2B5EF4-FFF2-40B4-BE49-F238E27FC236}">
                <a16:creationId xmlns:a16="http://schemas.microsoft.com/office/drawing/2014/main" id="{D25A81AE-C34F-CC40-BC54-00459ECEE645}"/>
              </a:ext>
            </a:extLst>
          </p:cNvPr>
          <p:cNvSpPr>
            <a:spLocks noGrp="1"/>
          </p:cNvSpPr>
          <p:nvPr>
            <p:ph idx="1"/>
          </p:nvPr>
        </p:nvSpPr>
        <p:spPr/>
        <p:txBody>
          <a:bodyPr/>
          <a:lstStyle/>
          <a:p>
            <a:pPr marL="0" indent="0">
              <a:buNone/>
            </a:pPr>
            <a:r>
              <a:rPr lang="en-JP"/>
              <a:t>以下の配置図と，詰込むことができなかった車の台数を出力する</a:t>
            </a:r>
          </a:p>
        </p:txBody>
      </p:sp>
      <p:sp>
        <p:nvSpPr>
          <p:cNvPr id="4" name="Slide Number Placeholder 3">
            <a:extLst>
              <a:ext uri="{FF2B5EF4-FFF2-40B4-BE49-F238E27FC236}">
                <a16:creationId xmlns:a16="http://schemas.microsoft.com/office/drawing/2014/main" id="{8643FA90-C072-FD47-B28D-6DA34E77D5C0}"/>
              </a:ext>
            </a:extLst>
          </p:cNvPr>
          <p:cNvSpPr>
            <a:spLocks noGrp="1"/>
          </p:cNvSpPr>
          <p:nvPr>
            <p:ph type="sldNum" sz="quarter" idx="12"/>
          </p:nvPr>
        </p:nvSpPr>
        <p:spPr/>
        <p:txBody>
          <a:bodyPr/>
          <a:lstStyle/>
          <a:p>
            <a:fld id="{CCF3E294-EB10-834B-8B5B-5C78A6A1F52A}" type="slidenum">
              <a:rPr lang="en-JP"/>
              <a:t>9</a:t>
            </a:fld>
            <a:endParaRPr lang="en-JP"/>
          </a:p>
        </p:txBody>
      </p:sp>
    </p:spTree>
    <p:extLst>
      <p:ext uri="{BB962C8B-B14F-4D97-AF65-F5344CB8AC3E}">
        <p14:creationId xmlns:p14="http://schemas.microsoft.com/office/powerpoint/2010/main" val="882239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TotalTime>
  <Words>811</Words>
  <Application>Microsoft Macintosh PowerPoint</Application>
  <PresentationFormat>Widescreen</PresentationFormat>
  <Paragraphs>286</Paragraphs>
  <Slides>26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自動車運搬船における貨物積載プランニングの車両配置問題に関する解法</vt:lpstr>
      <vt:lpstr>目次</vt:lpstr>
      <vt:lpstr>1．研究背景</vt:lpstr>
      <vt:lpstr>PowerPoint Presentation</vt:lpstr>
      <vt:lpstr>用語定義</vt:lpstr>
      <vt:lpstr>2．問題定義</vt:lpstr>
      <vt:lpstr>入力情報</vt:lpstr>
      <vt:lpstr>入力情報</vt:lpstr>
      <vt:lpstr>出力</vt:lpstr>
      <vt:lpstr>3．提案手法 </vt:lpstr>
      <vt:lpstr>第一段階（グループパッキング）</vt:lpstr>
      <vt:lpstr>定式化</vt:lpstr>
      <vt:lpstr>シーケンスペア</vt:lpstr>
      <vt:lpstr>シーケンスペア</vt:lpstr>
      <vt:lpstr>PowerPoint Presentation</vt:lpstr>
      <vt:lpstr>PowerPoint Presentation</vt:lpstr>
      <vt:lpstr>解法</vt:lpstr>
      <vt:lpstr>第二段階（個別パッキング）</vt:lpstr>
      <vt:lpstr>定式化</vt:lpstr>
      <vt:lpstr>バック駐車</vt:lpstr>
      <vt:lpstr>前後左右の間隔</vt:lpstr>
      <vt:lpstr>駐車時の局所的スペース確保</vt:lpstr>
      <vt:lpstr>解法</vt:lpstr>
      <vt:lpstr>4．結果</vt:lpstr>
      <vt:lpstr>PowerPoint Presentation</vt:lpstr>
      <vt:lpstr>4．まとめと課題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自動車運搬船における貨物積載プランニングの車両配置問題に関する解法</dc:title>
  <dc:creator>KUROSU Ryo</dc:creator>
  <cp:lastModifiedBy>KUROSU Ryo</cp:lastModifiedBy>
  <cp:revision>326</cp:revision>
  <dcterms:created xsi:type="dcterms:W3CDTF">2022-01-19T08:36:48Z</dcterms:created>
  <dcterms:modified xsi:type="dcterms:W3CDTF">2022-01-22T00:42:55Z</dcterms:modified>
</cp:coreProperties>
</file>