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4" r:id="rId8"/>
    <p:sldId id="263"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024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3001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6340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2448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054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7661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415586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77412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40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27506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57981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111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39336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655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60197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98707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1672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63549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9637-D16C-9540-B345-EC661AE86405}"/>
              </a:ext>
            </a:extLst>
          </p:cNvPr>
          <p:cNvSpPr>
            <a:spLocks noGrp="1"/>
          </p:cNvSpPr>
          <p:nvPr>
            <p:ph type="ctrTitle"/>
          </p:nvPr>
        </p:nvSpPr>
        <p:spPr/>
        <p:txBody>
          <a:bodyPr/>
          <a:lstStyle/>
          <a:p>
            <a:r>
              <a:rPr lang="en-US" altLang="ja-JP" dirty="0"/>
              <a:t>11/30 </a:t>
            </a:r>
            <a:r>
              <a:rPr lang="ja-JP" altLang="en-US"/>
              <a:t>共有資料</a:t>
            </a:r>
            <a:endParaRPr kumimoji="1" lang="ja-JP" altLang="en-US"/>
          </a:p>
        </p:txBody>
      </p:sp>
      <p:sp>
        <p:nvSpPr>
          <p:cNvPr id="3" name="字幕 2">
            <a:extLst>
              <a:ext uri="{FF2B5EF4-FFF2-40B4-BE49-F238E27FC236}">
                <a16:creationId xmlns:a16="http://schemas.microsoft.com/office/drawing/2014/main" id="{721D7724-3F53-F942-A4C2-CAA629EA97E1}"/>
              </a:ext>
            </a:extLst>
          </p:cNvPr>
          <p:cNvSpPr>
            <a:spLocks noGrp="1"/>
          </p:cNvSpPr>
          <p:nvPr>
            <p:ph type="subTitle" idx="1"/>
          </p:nvPr>
        </p:nvSpPr>
        <p:spPr/>
        <p:txBody>
          <a:bodyPr/>
          <a:lstStyle/>
          <a:p>
            <a:r>
              <a:rPr kumimoji="1" lang="ja-JP" altLang="en-US"/>
              <a:t>名古屋大学　竹田陽</a:t>
            </a:r>
          </a:p>
        </p:txBody>
      </p:sp>
    </p:spTree>
    <p:extLst>
      <p:ext uri="{BB962C8B-B14F-4D97-AF65-F5344CB8AC3E}">
        <p14:creationId xmlns:p14="http://schemas.microsoft.com/office/powerpoint/2010/main" val="321621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t>CPU</a:t>
            </a:r>
            <a:r>
              <a:rPr lang="ja-JP" altLang="en-US"/>
              <a:t>並列化</a:t>
            </a:r>
            <a:endParaRPr lang="en-US" altLang="ja-JP" dirty="0"/>
          </a:p>
          <a:p>
            <a:r>
              <a:rPr kumimoji="1" lang="en-US" altLang="ja-JP" dirty="0" err="1"/>
              <a:t>Gurobi</a:t>
            </a:r>
            <a:r>
              <a:rPr kumimoji="1" lang="ja-JP" altLang="en-US"/>
              <a:t>のパラメータ</a:t>
            </a:r>
            <a:endParaRPr kumimoji="1" lang="en-US" altLang="ja-JP" dirty="0"/>
          </a:p>
          <a:p>
            <a:r>
              <a:rPr lang="ja-JP" altLang="en-US"/>
              <a:t>日本郵船の取り組み</a:t>
            </a:r>
            <a:endParaRPr kumimoji="1" lang="en-US" altLang="ja-JP" dirty="0"/>
          </a:p>
          <a:p>
            <a:endParaRPr kumimoji="1" lang="ja-JP" altLang="en-US"/>
          </a:p>
        </p:txBody>
      </p:sp>
    </p:spTree>
    <p:extLst>
      <p:ext uri="{BB962C8B-B14F-4D97-AF65-F5344CB8AC3E}">
        <p14:creationId xmlns:p14="http://schemas.microsoft.com/office/powerpoint/2010/main" val="177585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B20B0-490F-F041-9F97-9F1A673585FE}"/>
              </a:ext>
            </a:extLst>
          </p:cNvPr>
          <p:cNvSpPr>
            <a:spLocks noGrp="1"/>
          </p:cNvSpPr>
          <p:nvPr>
            <p:ph type="title"/>
          </p:nvPr>
        </p:nvSpPr>
        <p:spPr/>
        <p:txBody>
          <a:bodyPr/>
          <a:lstStyle/>
          <a:p>
            <a:r>
              <a:rPr kumimoji="1" lang="ja-JP" altLang="en-US"/>
              <a:t>現在のアプローチ</a:t>
            </a:r>
          </a:p>
        </p:txBody>
      </p:sp>
      <p:sp>
        <p:nvSpPr>
          <p:cNvPr id="3" name="コンテンツ プレースホルダー 2">
            <a:extLst>
              <a:ext uri="{FF2B5EF4-FFF2-40B4-BE49-F238E27FC236}">
                <a16:creationId xmlns:a16="http://schemas.microsoft.com/office/drawing/2014/main" id="{4E8195B6-6E1D-8947-8EC5-053A517EA367}"/>
              </a:ext>
            </a:extLst>
          </p:cNvPr>
          <p:cNvSpPr>
            <a:spLocks noGrp="1"/>
          </p:cNvSpPr>
          <p:nvPr>
            <p:ph idx="1"/>
          </p:nvPr>
        </p:nvSpPr>
        <p:spPr/>
        <p:txBody>
          <a:bodyPr/>
          <a:lstStyle/>
          <a:p>
            <a:pPr marL="457200" indent="-457200">
              <a:buFont typeface="+mj-lt"/>
              <a:buAutoNum type="arabicPeriod"/>
            </a:pPr>
            <a:r>
              <a:rPr kumimoji="1" lang="en-US" altLang="ja-JP" dirty="0" err="1"/>
              <a:t>Gurobi</a:t>
            </a:r>
            <a:r>
              <a:rPr kumimoji="1" lang="ja-JP" altLang="en-US"/>
              <a:t>を用いて制限時間内で一番良い解を出力</a:t>
            </a:r>
            <a:endParaRPr lang="en-US" altLang="ja-JP" dirty="0"/>
          </a:p>
          <a:p>
            <a:pPr marL="857250" lvl="1" indent="-457200"/>
            <a:r>
              <a:rPr lang="ja-JP" altLang="en-US" sz="1800"/>
              <a:t>制限時間いっぱいまでさまざまな解を探索</a:t>
            </a:r>
            <a:endParaRPr lang="en-US" altLang="ja-JP" sz="1800" dirty="0"/>
          </a:p>
          <a:p>
            <a:pPr marL="857250" lvl="1" indent="-457200"/>
            <a:r>
              <a:rPr lang="ja-JP" altLang="en-US" sz="1800"/>
              <a:t>去年度、とりあえず制限時間を</a:t>
            </a:r>
            <a:r>
              <a:rPr lang="en-US" altLang="ja-JP" sz="1800" dirty="0"/>
              <a:t>1</a:t>
            </a:r>
            <a:r>
              <a:rPr lang="ja-JP" altLang="en-US" sz="1800"/>
              <a:t>時間に設定</a:t>
            </a:r>
            <a:endParaRPr kumimoji="1" lang="en-US" altLang="ja-JP" sz="1800" dirty="0"/>
          </a:p>
          <a:p>
            <a:pPr marL="457200" indent="-457200">
              <a:buFont typeface="+mj-lt"/>
              <a:buAutoNum type="arabicPeriod"/>
            </a:pPr>
            <a:r>
              <a:rPr lang="ja-JP" altLang="en-US"/>
              <a:t>ヒューリスティックを用いて解を探索</a:t>
            </a:r>
            <a:endParaRPr lang="en-US" altLang="ja-JP" dirty="0"/>
          </a:p>
          <a:p>
            <a:pPr marL="857250" lvl="1" indent="-457200"/>
            <a:r>
              <a:rPr lang="ja-JP" altLang="en-US" sz="1800"/>
              <a:t>局所探索法と呼ばれる手法で解を探索</a:t>
            </a:r>
            <a:endParaRPr lang="en-US" altLang="ja-JP" sz="1800" dirty="0"/>
          </a:p>
          <a:p>
            <a:pPr marL="857250" lvl="1" indent="-457200"/>
            <a:r>
              <a:rPr lang="ja-JP" altLang="en-US" sz="1800"/>
              <a:t>解を探索していき、少し変化を加えても良い解を得ることができなくなることを確認したら計算を終了</a:t>
            </a:r>
            <a:endParaRPr lang="en-US" altLang="ja-JP" sz="1800" dirty="0"/>
          </a:p>
          <a:p>
            <a:pPr marL="857250" lvl="1" indent="-457200"/>
            <a:r>
              <a:rPr lang="ja-JP" altLang="en-US" sz="1800"/>
              <a:t>問題例の大きさによって計算時間は大きく変わる</a:t>
            </a:r>
            <a:r>
              <a:rPr lang="en-US" altLang="ja-JP" sz="1800" dirty="0"/>
              <a:t>(</a:t>
            </a:r>
            <a:r>
              <a:rPr lang="ja-JP" altLang="en-US" sz="1800"/>
              <a:t>数分</a:t>
            </a:r>
            <a:r>
              <a:rPr lang="en-US" altLang="ja-JP" sz="1800" dirty="0"/>
              <a:t>-</a:t>
            </a:r>
            <a:r>
              <a:rPr lang="ja-JP" altLang="en-US" sz="1800"/>
              <a:t>数時間</a:t>
            </a:r>
            <a:r>
              <a:rPr lang="en-US" altLang="ja-JP" sz="1800" dirty="0"/>
              <a:t>)</a:t>
            </a:r>
          </a:p>
        </p:txBody>
      </p:sp>
    </p:spTree>
    <p:extLst>
      <p:ext uri="{BB962C8B-B14F-4D97-AF65-F5344CB8AC3E}">
        <p14:creationId xmlns:p14="http://schemas.microsoft.com/office/powerpoint/2010/main" val="27552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90704-9889-6144-981A-D383D0ACA8A2}"/>
              </a:ext>
            </a:extLst>
          </p:cNvPr>
          <p:cNvSpPr>
            <a:spLocks noGrp="1"/>
          </p:cNvSpPr>
          <p:nvPr>
            <p:ph type="title"/>
          </p:nvPr>
        </p:nvSpPr>
        <p:spPr/>
        <p:txBody>
          <a:bodyPr/>
          <a:lstStyle/>
          <a:p>
            <a:r>
              <a:rPr kumimoji="1" lang="ja-JP" altLang="en-US"/>
              <a:t>局所探索法に関して</a:t>
            </a:r>
            <a:r>
              <a:rPr kumimoji="1" lang="en-US" altLang="ja-JP" dirty="0"/>
              <a:t>(</a:t>
            </a:r>
            <a:r>
              <a:rPr kumimoji="1" lang="ja-JP" altLang="en-US"/>
              <a:t>少し詳しく</a:t>
            </a:r>
            <a:r>
              <a:rPr lang="en-US" altLang="ja-JP" dirty="0"/>
              <a:t>)</a:t>
            </a:r>
            <a:endParaRPr kumimoji="1" lang="ja-JP" altLang="en-US"/>
          </a:p>
        </p:txBody>
      </p:sp>
      <p:sp>
        <p:nvSpPr>
          <p:cNvPr id="7" name="コンテンツ プレースホルダー 6">
            <a:extLst>
              <a:ext uri="{FF2B5EF4-FFF2-40B4-BE49-F238E27FC236}">
                <a16:creationId xmlns:a16="http://schemas.microsoft.com/office/drawing/2014/main" id="{26599FB1-A7D5-F24E-80AE-8BC0B2FB15D5}"/>
              </a:ext>
            </a:extLst>
          </p:cNvPr>
          <p:cNvSpPr>
            <a:spLocks noGrp="1"/>
          </p:cNvSpPr>
          <p:nvPr>
            <p:ph idx="1"/>
          </p:nvPr>
        </p:nvSpPr>
        <p:spPr/>
        <p:txBody>
          <a:bodyPr/>
          <a:lstStyle/>
          <a:p>
            <a:r>
              <a:rPr lang="ja-JP" altLang="en-US"/>
              <a:t>近傍・・解に少し変化を加えて得ることのできる解の集合</a:t>
            </a:r>
            <a:endParaRPr lang="en-US" altLang="ja-JP" dirty="0"/>
          </a:p>
          <a:p>
            <a:r>
              <a:rPr lang="ja-JP" altLang="en-US"/>
              <a:t>近傍操作・・解に少し変化を加える操作</a:t>
            </a:r>
            <a:endParaRPr lang="en-US" altLang="ja-JP" dirty="0"/>
          </a:p>
          <a:p>
            <a:pPr lvl="1"/>
            <a:r>
              <a:rPr lang="ja-JP" altLang="en-US" sz="2000"/>
              <a:t>例：注文番号</a:t>
            </a:r>
            <a:r>
              <a:rPr lang="en-US" altLang="ja-JP" sz="2000" dirty="0"/>
              <a:t>1</a:t>
            </a:r>
            <a:r>
              <a:rPr lang="ja-JP" altLang="en-US" sz="2000"/>
              <a:t>の注文が</a:t>
            </a:r>
            <a:r>
              <a:rPr lang="en-US" altLang="ja-JP" sz="2000" dirty="0"/>
              <a:t>5</a:t>
            </a:r>
            <a:r>
              <a:rPr lang="ja-JP" altLang="en-US" sz="2000"/>
              <a:t>階の</a:t>
            </a:r>
            <a:r>
              <a:rPr lang="en-US" altLang="ja-JP" sz="2000" dirty="0"/>
              <a:t>3</a:t>
            </a:r>
            <a:r>
              <a:rPr lang="ja-JP" altLang="en-US" sz="2000"/>
              <a:t>ホールドに割り当てられているとき、</a:t>
            </a:r>
            <a:r>
              <a:rPr lang="en-US" altLang="ja-JP" sz="2000" dirty="0"/>
              <a:t>5</a:t>
            </a:r>
            <a:r>
              <a:rPr lang="ja-JP" altLang="en-US" sz="2000"/>
              <a:t>階の</a:t>
            </a:r>
            <a:r>
              <a:rPr lang="en-US" altLang="ja-JP" sz="2000" dirty="0"/>
              <a:t>2</a:t>
            </a:r>
            <a:r>
              <a:rPr lang="ja-JP" altLang="en-US" sz="2000"/>
              <a:t>ホールドに割り当てを変える</a:t>
            </a:r>
            <a:endParaRPr lang="en-US" altLang="ja-JP" sz="2000" dirty="0"/>
          </a:p>
          <a:p>
            <a:pPr marL="0" indent="0">
              <a:buNone/>
            </a:pPr>
            <a:endParaRPr lang="en-US" altLang="ja-JP" dirty="0"/>
          </a:p>
          <a:p>
            <a:r>
              <a:rPr lang="ja-JP" altLang="en-US"/>
              <a:t>局所最適解・・解</a:t>
            </a:r>
            <a:r>
              <a:rPr lang="en-US" altLang="ja-JP" dirty="0"/>
              <a:t>x</a:t>
            </a:r>
            <a:r>
              <a:rPr lang="ja-JP" altLang="en-US"/>
              <a:t>の近傍に、</a:t>
            </a:r>
            <a:r>
              <a:rPr lang="en-US" altLang="ja-JP" dirty="0"/>
              <a:t>x</a:t>
            </a:r>
            <a:r>
              <a:rPr lang="ja-JP" altLang="en-US"/>
              <a:t>よりも良い解が存在しない時、解</a:t>
            </a:r>
            <a:r>
              <a:rPr lang="en-US" altLang="ja-JP" dirty="0"/>
              <a:t>x</a:t>
            </a:r>
            <a:r>
              <a:rPr lang="ja-JP" altLang="en-US"/>
              <a:t>を局所最適解と呼ぶ</a:t>
            </a:r>
            <a:endParaRPr lang="en-US" altLang="ja-JP" dirty="0"/>
          </a:p>
          <a:p>
            <a:endParaRPr lang="en-US" altLang="ja-JP" sz="2800" dirty="0"/>
          </a:p>
          <a:p>
            <a:pPr lvl="1"/>
            <a:endParaRPr lang="ja-JP" altLang="en-US" sz="1800"/>
          </a:p>
        </p:txBody>
      </p:sp>
    </p:spTree>
    <p:extLst>
      <p:ext uri="{BB962C8B-B14F-4D97-AF65-F5344CB8AC3E}">
        <p14:creationId xmlns:p14="http://schemas.microsoft.com/office/powerpoint/2010/main" val="300891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19120-AAEB-7047-A9CD-FE6D7B128166}"/>
              </a:ext>
            </a:extLst>
          </p:cNvPr>
          <p:cNvSpPr>
            <a:spLocks noGrp="1"/>
          </p:cNvSpPr>
          <p:nvPr>
            <p:ph type="title"/>
          </p:nvPr>
        </p:nvSpPr>
        <p:spPr/>
        <p:txBody>
          <a:bodyPr/>
          <a:lstStyle/>
          <a:p>
            <a:r>
              <a:rPr kumimoji="1" lang="ja-JP" altLang="en-US"/>
              <a:t>局所探索法</a:t>
            </a:r>
          </a:p>
        </p:txBody>
      </p:sp>
      <p:pic>
        <p:nvPicPr>
          <p:cNvPr id="4" name="コンテンツ プレースホルダー 4">
            <a:extLst>
              <a:ext uri="{FF2B5EF4-FFF2-40B4-BE49-F238E27FC236}">
                <a16:creationId xmlns:a16="http://schemas.microsoft.com/office/drawing/2014/main" id="{D2D1966A-9454-1243-8BD5-7AB37D934802}"/>
              </a:ext>
            </a:extLst>
          </p:cNvPr>
          <p:cNvPicPr>
            <a:picLocks noGrp="1" noChangeAspect="1"/>
          </p:cNvPicPr>
          <p:nvPr>
            <p:ph idx="1"/>
          </p:nvPr>
        </p:nvPicPr>
        <p:blipFill>
          <a:blip r:embed="rId2"/>
          <a:stretch>
            <a:fillRect/>
          </a:stretch>
        </p:blipFill>
        <p:spPr>
          <a:xfrm>
            <a:off x="1862493" y="2872509"/>
            <a:ext cx="5703974" cy="3747600"/>
          </a:xfrm>
          <a:prstGeom prst="rect">
            <a:avLst/>
          </a:prstGeom>
        </p:spPr>
      </p:pic>
      <p:sp>
        <p:nvSpPr>
          <p:cNvPr id="3" name="テキスト ボックス 2">
            <a:extLst>
              <a:ext uri="{FF2B5EF4-FFF2-40B4-BE49-F238E27FC236}">
                <a16:creationId xmlns:a16="http://schemas.microsoft.com/office/drawing/2014/main" id="{45C02619-131B-AA46-AE24-324BB849BFBB}"/>
              </a:ext>
            </a:extLst>
          </p:cNvPr>
          <p:cNvSpPr txBox="1"/>
          <p:nvPr/>
        </p:nvSpPr>
        <p:spPr>
          <a:xfrm>
            <a:off x="1454727" y="1551709"/>
            <a:ext cx="6206837" cy="1200329"/>
          </a:xfrm>
          <a:prstGeom prst="rect">
            <a:avLst/>
          </a:prstGeom>
          <a:noFill/>
        </p:spPr>
        <p:txBody>
          <a:bodyPr wrap="square" rtlCol="0">
            <a:spAutoFit/>
          </a:bodyPr>
          <a:lstStyle/>
          <a:p>
            <a:r>
              <a:rPr kumimoji="1" lang="ja-JP" altLang="en-US"/>
              <a:t>最小化問題の解の分布例</a:t>
            </a:r>
            <a:endParaRPr kumimoji="1" lang="en-US" altLang="ja-JP" dirty="0"/>
          </a:p>
          <a:p>
            <a:endParaRPr lang="en-US" altLang="ja-JP" dirty="0"/>
          </a:p>
          <a:p>
            <a:r>
              <a:rPr lang="ja-JP" altLang="en-US"/>
              <a:t>囲った丸が、近傍</a:t>
            </a:r>
            <a:endParaRPr lang="en-US" altLang="ja-JP" dirty="0"/>
          </a:p>
          <a:p>
            <a:r>
              <a:rPr lang="ja-JP" altLang="en-US"/>
              <a:t>解が移動するにつれて、探索する近傍も移動する</a:t>
            </a:r>
            <a:endParaRPr lang="en-US" altLang="ja-JP" dirty="0"/>
          </a:p>
        </p:txBody>
      </p:sp>
      <p:sp>
        <p:nvSpPr>
          <p:cNvPr id="7" name="円/楕円 6">
            <a:extLst>
              <a:ext uri="{FF2B5EF4-FFF2-40B4-BE49-F238E27FC236}">
                <a16:creationId xmlns:a16="http://schemas.microsoft.com/office/drawing/2014/main" id="{778BCC7E-7E96-3748-91CD-E2F11EE485B0}"/>
              </a:ext>
            </a:extLst>
          </p:cNvPr>
          <p:cNvSpPr/>
          <p:nvPr/>
        </p:nvSpPr>
        <p:spPr>
          <a:xfrm>
            <a:off x="2143519" y="3846915"/>
            <a:ext cx="1025237" cy="1099066"/>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920B248-42A0-B845-A51F-BAD9655E7B60}"/>
              </a:ext>
            </a:extLst>
          </p:cNvPr>
          <p:cNvSpPr txBox="1"/>
          <p:nvPr/>
        </p:nvSpPr>
        <p:spPr>
          <a:xfrm>
            <a:off x="2729345" y="4211782"/>
            <a:ext cx="184731" cy="369332"/>
          </a:xfrm>
          <a:prstGeom prst="rect">
            <a:avLst/>
          </a:prstGeom>
          <a:noFill/>
        </p:spPr>
        <p:txBody>
          <a:bodyPr wrap="none" rtlCol="0">
            <a:spAutoFit/>
          </a:bodyPr>
          <a:lstStyle/>
          <a:p>
            <a:endParaRPr kumimoji="1" lang="ja-JP" altLang="en-US"/>
          </a:p>
        </p:txBody>
      </p:sp>
      <p:sp>
        <p:nvSpPr>
          <p:cNvPr id="10" name="円/楕円 9">
            <a:extLst>
              <a:ext uri="{FF2B5EF4-FFF2-40B4-BE49-F238E27FC236}">
                <a16:creationId xmlns:a16="http://schemas.microsoft.com/office/drawing/2014/main" id="{2734342E-4D53-664C-8918-2AEA54C8663F}"/>
              </a:ext>
            </a:extLst>
          </p:cNvPr>
          <p:cNvSpPr/>
          <p:nvPr/>
        </p:nvSpPr>
        <p:spPr>
          <a:xfrm>
            <a:off x="3133012" y="4945981"/>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CC0E49E4-7748-6849-A0D7-B1F597575240}"/>
              </a:ext>
            </a:extLst>
          </p:cNvPr>
          <p:cNvSpPr/>
          <p:nvPr/>
        </p:nvSpPr>
        <p:spPr>
          <a:xfrm>
            <a:off x="5500255" y="4211782"/>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9286C14D-9931-5A42-B1D4-8D72DEC9313F}"/>
              </a:ext>
            </a:extLst>
          </p:cNvPr>
          <p:cNvSpPr/>
          <p:nvPr/>
        </p:nvSpPr>
        <p:spPr>
          <a:xfrm>
            <a:off x="4054338" y="5290616"/>
            <a:ext cx="912515" cy="1068621"/>
          </a:xfrm>
          <a:prstGeom prst="ellipse">
            <a:avLst/>
          </a:prstGeom>
          <a:solidFill>
            <a:schemeClr val="accent5">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200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1B871-DFD6-B74B-B3A9-4472891E9D3C}"/>
              </a:ext>
            </a:extLst>
          </p:cNvPr>
          <p:cNvSpPr>
            <a:spLocks noGrp="1"/>
          </p:cNvSpPr>
          <p:nvPr>
            <p:ph type="title"/>
          </p:nvPr>
        </p:nvSpPr>
        <p:spPr/>
        <p:txBody>
          <a:bodyPr/>
          <a:lstStyle/>
          <a:p>
            <a:r>
              <a:rPr kumimoji="1" lang="ja-JP" altLang="en-US"/>
              <a:t>局所探索の計算時間</a:t>
            </a:r>
          </a:p>
        </p:txBody>
      </p:sp>
      <p:sp>
        <p:nvSpPr>
          <p:cNvPr id="3" name="コンテンツ プレースホルダー 2">
            <a:extLst>
              <a:ext uri="{FF2B5EF4-FFF2-40B4-BE49-F238E27FC236}">
                <a16:creationId xmlns:a16="http://schemas.microsoft.com/office/drawing/2014/main" id="{B9AD6D86-F21E-F141-8B52-3E4C241D8F51}"/>
              </a:ext>
            </a:extLst>
          </p:cNvPr>
          <p:cNvSpPr>
            <a:spLocks noGrp="1"/>
          </p:cNvSpPr>
          <p:nvPr>
            <p:ph idx="1"/>
          </p:nvPr>
        </p:nvSpPr>
        <p:spPr/>
        <p:txBody>
          <a:bodyPr/>
          <a:lstStyle/>
          <a:p>
            <a:r>
              <a:rPr lang="ja-JP" altLang="en-US"/>
              <a:t>どの解から探索を始めるかで、計算時間は大きく変わる</a:t>
            </a:r>
            <a:endParaRPr lang="en-US" altLang="ja-JP" dirty="0"/>
          </a:p>
          <a:p>
            <a:r>
              <a:rPr kumimoji="1" lang="ja-JP" altLang="en-US"/>
              <a:t>近傍の大きさ</a:t>
            </a:r>
            <a:r>
              <a:rPr kumimoji="1" lang="en-US" altLang="ja-JP" dirty="0"/>
              <a:t>(</a:t>
            </a:r>
            <a:r>
              <a:rPr kumimoji="1" lang="ja-JP" altLang="en-US"/>
              <a:t>前のスライドの丸の大きさ</a:t>
            </a:r>
            <a:r>
              <a:rPr kumimoji="1" lang="en-US" altLang="ja-JP" dirty="0"/>
              <a:t>)</a:t>
            </a:r>
            <a:r>
              <a:rPr kumimoji="1" lang="ja-JP" altLang="en-US"/>
              <a:t>を変えることでも計算時間は大きく変わる</a:t>
            </a:r>
            <a:endParaRPr kumimoji="1" lang="en-US" altLang="ja-JP" dirty="0"/>
          </a:p>
          <a:p>
            <a:endParaRPr lang="en-US" altLang="ja-JP" dirty="0"/>
          </a:p>
          <a:p>
            <a:pPr marL="0" indent="0">
              <a:buNone/>
            </a:pPr>
            <a:r>
              <a:rPr lang="en-US" altLang="ja-JP" dirty="0"/>
              <a:t>(</a:t>
            </a:r>
            <a:r>
              <a:rPr kumimoji="1" lang="ja-JP" altLang="en-US"/>
              <a:t>良い解から探索を始めた方が時間が短縮できるので、今現在は初期解に対するアプローチをおこなっている</a:t>
            </a:r>
            <a:r>
              <a:rPr lang="en-US" altLang="ja-JP" dirty="0"/>
              <a:t>) </a:t>
            </a:r>
            <a:endParaRPr kumimoji="1" lang="ja-JP" altLang="en-US"/>
          </a:p>
        </p:txBody>
      </p:sp>
    </p:spTree>
    <p:extLst>
      <p:ext uri="{BB962C8B-B14F-4D97-AF65-F5344CB8AC3E}">
        <p14:creationId xmlns:p14="http://schemas.microsoft.com/office/powerpoint/2010/main" val="46602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solidFill>
                  <a:schemeClr val="bg1">
                    <a:lumMod val="75000"/>
                  </a:schemeClr>
                </a:solidFill>
              </a:rPr>
              <a:t>CPU</a:t>
            </a:r>
            <a:r>
              <a:rPr lang="ja-JP" altLang="en-US">
                <a:solidFill>
                  <a:schemeClr val="bg1">
                    <a:lumMod val="75000"/>
                  </a:schemeClr>
                </a:solidFill>
              </a:rPr>
              <a:t>並列化</a:t>
            </a:r>
            <a:endParaRPr lang="en-US" altLang="ja-JP" dirty="0">
              <a:solidFill>
                <a:schemeClr val="bg1">
                  <a:lumMod val="75000"/>
                </a:schemeClr>
              </a:solidFill>
            </a:endParaRPr>
          </a:p>
          <a:p>
            <a:r>
              <a:rPr kumimoji="1" lang="en-US" altLang="ja-JP" dirty="0" err="1">
                <a:solidFill>
                  <a:schemeClr val="bg1">
                    <a:lumMod val="75000"/>
                  </a:schemeClr>
                </a:solidFill>
              </a:rPr>
              <a:t>Gurobi</a:t>
            </a:r>
            <a:r>
              <a:rPr kumimoji="1" lang="ja-JP" altLang="en-US">
                <a:solidFill>
                  <a:schemeClr val="bg1">
                    <a:lumMod val="75000"/>
                  </a:schemeClr>
                </a:solidFill>
              </a:rPr>
              <a:t>のパラメータ</a:t>
            </a:r>
            <a:endParaRPr kumimoji="1" lang="en-US" altLang="ja-JP" dirty="0">
              <a:solidFill>
                <a:schemeClr val="bg1">
                  <a:lumMod val="75000"/>
                </a:schemeClr>
              </a:solidFill>
            </a:endParaRPr>
          </a:p>
          <a:p>
            <a:r>
              <a:rPr lang="ja-JP" altLang="en-US">
                <a:solidFill>
                  <a:schemeClr val="bg1">
                    <a:lumMod val="75000"/>
                  </a:schemeClr>
                </a:solidFill>
              </a:rPr>
              <a:t>日本郵船の取り組み</a:t>
            </a:r>
            <a:endParaRPr kumimoji="1" lang="en-US" altLang="ja-JP" dirty="0">
              <a:solidFill>
                <a:schemeClr val="bg1">
                  <a:lumMod val="75000"/>
                </a:schemeClr>
              </a:solidFill>
            </a:endParaRPr>
          </a:p>
          <a:p>
            <a:endParaRPr kumimoji="1" lang="ja-JP" altLang="en-US"/>
          </a:p>
        </p:txBody>
      </p:sp>
    </p:spTree>
    <p:extLst>
      <p:ext uri="{BB962C8B-B14F-4D97-AF65-F5344CB8AC3E}">
        <p14:creationId xmlns:p14="http://schemas.microsoft.com/office/powerpoint/2010/main" val="25219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531FB-823D-FA40-9653-C94136CCD9AA}"/>
              </a:ext>
            </a:extLst>
          </p:cNvPr>
          <p:cNvSpPr>
            <a:spLocks noGrp="1"/>
          </p:cNvSpPr>
          <p:nvPr>
            <p:ph type="title"/>
          </p:nvPr>
        </p:nvSpPr>
        <p:spPr/>
        <p:txBody>
          <a:bodyPr/>
          <a:lstStyle/>
          <a:p>
            <a:r>
              <a:rPr kumimoji="1" lang="en-US" altLang="ja-JP" dirty="0"/>
              <a:t>1</a:t>
            </a:r>
            <a:r>
              <a:rPr kumimoji="1" lang="ja-JP" altLang="en-US"/>
              <a:t>時間かける必要はあるのか？</a:t>
            </a:r>
          </a:p>
        </p:txBody>
      </p:sp>
      <p:sp>
        <p:nvSpPr>
          <p:cNvPr id="3" name="コンテンツ プレースホルダー 2">
            <a:extLst>
              <a:ext uri="{FF2B5EF4-FFF2-40B4-BE49-F238E27FC236}">
                <a16:creationId xmlns:a16="http://schemas.microsoft.com/office/drawing/2014/main" id="{764C53C3-853B-8C46-B93A-2CD4B49A1BF3}"/>
              </a:ext>
            </a:extLst>
          </p:cNvPr>
          <p:cNvSpPr>
            <a:spLocks noGrp="1"/>
          </p:cNvSpPr>
          <p:nvPr>
            <p:ph idx="1"/>
          </p:nvPr>
        </p:nvSpPr>
        <p:spPr/>
        <p:txBody>
          <a:bodyPr/>
          <a:lstStyle/>
          <a:p>
            <a:r>
              <a:rPr lang="en-US" altLang="ja-JP" dirty="0" err="1"/>
              <a:t>Gurobi</a:t>
            </a:r>
            <a:r>
              <a:rPr lang="ja-JP" altLang="en-US"/>
              <a:t>では</a:t>
            </a:r>
            <a:r>
              <a:rPr lang="en-US" altLang="ja-JP" dirty="0"/>
              <a:t>1</a:t>
            </a:r>
            <a:r>
              <a:rPr lang="ja-JP" altLang="en-US"/>
              <a:t>時間を制限時間として解を探索していた</a:t>
            </a:r>
            <a:endParaRPr lang="en-US" altLang="ja-JP" dirty="0"/>
          </a:p>
          <a:p>
            <a:pPr lvl="1"/>
            <a:r>
              <a:rPr lang="ja-JP" altLang="en-US" sz="2000"/>
              <a:t>小さい問題例ならば</a:t>
            </a:r>
            <a:r>
              <a:rPr lang="en-US" altLang="ja-JP" sz="2000" dirty="0"/>
              <a:t>10</a:t>
            </a:r>
            <a:r>
              <a:rPr lang="ja-JP" altLang="en-US" sz="2000"/>
              <a:t>分程度で終わることもあり、大きい問題例だと</a:t>
            </a:r>
            <a:r>
              <a:rPr lang="en-US" altLang="ja-JP" sz="2000" dirty="0"/>
              <a:t>24</a:t>
            </a:r>
            <a:r>
              <a:rPr lang="ja-JP" altLang="en-US" sz="2000"/>
              <a:t>時間でも実行可能解が出ないこともある</a:t>
            </a:r>
            <a:endParaRPr lang="en-US" altLang="ja-JP" sz="2000" dirty="0"/>
          </a:p>
          <a:p>
            <a:r>
              <a:rPr kumimoji="1" lang="ja-JP" altLang="en-US"/>
              <a:t>局所探索法</a:t>
            </a:r>
            <a:r>
              <a:rPr kumimoji="1" lang="en-US" altLang="ja-JP" dirty="0"/>
              <a:t>(</a:t>
            </a:r>
            <a:r>
              <a:rPr lang="ja-JP" altLang="en-US"/>
              <a:t>現在のアプローチ</a:t>
            </a:r>
            <a:r>
              <a:rPr lang="en-US" altLang="ja-JP" dirty="0"/>
              <a:t>)</a:t>
            </a:r>
            <a:r>
              <a:rPr lang="ja-JP" altLang="en-US"/>
              <a:t>では、近傍に改善解がないことを確認したら計算を終了</a:t>
            </a:r>
            <a:endParaRPr lang="en-US" altLang="ja-JP" dirty="0"/>
          </a:p>
          <a:p>
            <a:pPr lvl="1"/>
            <a:r>
              <a:rPr lang="ja-JP" altLang="en-US" sz="2000"/>
              <a:t>計算時間は、問題例によって大きく変わる</a:t>
            </a:r>
            <a:endParaRPr lang="en-US" altLang="ja-JP" sz="2000" dirty="0"/>
          </a:p>
          <a:p>
            <a:pPr lvl="1"/>
            <a:r>
              <a:rPr lang="en-US" altLang="ja-JP" sz="2000" dirty="0"/>
              <a:t>10</a:t>
            </a:r>
            <a:r>
              <a:rPr lang="ja-JP" altLang="en-US" sz="2000"/>
              <a:t>分</a:t>
            </a:r>
            <a:r>
              <a:rPr lang="en-US" altLang="ja-JP" sz="2000" dirty="0"/>
              <a:t>~</a:t>
            </a:r>
            <a:r>
              <a:rPr lang="ja-JP" altLang="en-US" sz="2000"/>
              <a:t>数時間</a:t>
            </a:r>
            <a:endParaRPr lang="en-US" altLang="ja-JP" sz="2000" dirty="0"/>
          </a:p>
          <a:p>
            <a:pPr lvl="1"/>
            <a:endParaRPr lang="en-US" altLang="ja-JP" sz="2000" dirty="0"/>
          </a:p>
        </p:txBody>
      </p:sp>
    </p:spTree>
    <p:extLst>
      <p:ext uri="{BB962C8B-B14F-4D97-AF65-F5344CB8AC3E}">
        <p14:creationId xmlns:p14="http://schemas.microsoft.com/office/powerpoint/2010/main" val="239022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F3CEE-7A56-E448-A137-E4C96EF395EC}"/>
              </a:ext>
            </a:extLst>
          </p:cNvPr>
          <p:cNvSpPr>
            <a:spLocks noGrp="1"/>
          </p:cNvSpPr>
          <p:nvPr>
            <p:ph type="title"/>
          </p:nvPr>
        </p:nvSpPr>
        <p:spPr/>
        <p:txBody>
          <a:bodyPr/>
          <a:lstStyle/>
          <a:p>
            <a:r>
              <a:rPr kumimoji="1" lang="ja-JP" altLang="en-US"/>
              <a:t>目的関数の推移</a:t>
            </a:r>
          </a:p>
        </p:txBody>
      </p:sp>
      <p:sp>
        <p:nvSpPr>
          <p:cNvPr id="3" name="コンテンツ プレースホルダー 2">
            <a:extLst>
              <a:ext uri="{FF2B5EF4-FFF2-40B4-BE49-F238E27FC236}">
                <a16:creationId xmlns:a16="http://schemas.microsoft.com/office/drawing/2014/main" id="{01350C99-F677-0442-AC48-E2CE1235617F}"/>
              </a:ext>
            </a:extLst>
          </p:cNvPr>
          <p:cNvSpPr>
            <a:spLocks noGrp="1"/>
          </p:cNvSpPr>
          <p:nvPr>
            <p:ph idx="1"/>
          </p:nvPr>
        </p:nvSpPr>
        <p:spPr/>
        <p:txBody>
          <a:bodyPr/>
          <a:lstStyle/>
          <a:p>
            <a:r>
              <a:rPr kumimoji="1" lang="ja-JP" altLang="en-US"/>
              <a:t>目的関数は、最初は急激に減少していき、最後は緩やか</a:t>
            </a:r>
            <a:endParaRPr lang="en-US" altLang="ja-JP" dirty="0"/>
          </a:p>
          <a:p>
            <a:r>
              <a:rPr lang="ja-JP" altLang="en-US"/>
              <a:t>下の図は</a:t>
            </a:r>
            <a:r>
              <a:rPr lang="en-US" altLang="ja-JP" dirty="0" err="1"/>
              <a:t>gurobi</a:t>
            </a:r>
            <a:r>
              <a:rPr lang="ja-JP" altLang="en-US"/>
              <a:t>を用いた計算の推移</a:t>
            </a:r>
            <a:endParaRPr kumimoji="1" lang="en-US" altLang="ja-JP" dirty="0"/>
          </a:p>
          <a:p>
            <a:endParaRPr kumimoji="1" lang="ja-JP" altLang="en-US"/>
          </a:p>
        </p:txBody>
      </p:sp>
      <p:pic>
        <p:nvPicPr>
          <p:cNvPr id="5" name="図 4">
            <a:extLst>
              <a:ext uri="{FF2B5EF4-FFF2-40B4-BE49-F238E27FC236}">
                <a16:creationId xmlns:a16="http://schemas.microsoft.com/office/drawing/2014/main" id="{5AB8EAD4-A754-414B-BBC8-AE8433F3B8E6}"/>
              </a:ext>
            </a:extLst>
          </p:cNvPr>
          <p:cNvPicPr>
            <a:picLocks noChangeAspect="1"/>
          </p:cNvPicPr>
          <p:nvPr/>
        </p:nvPicPr>
        <p:blipFill>
          <a:blip r:embed="rId2"/>
          <a:stretch>
            <a:fillRect/>
          </a:stretch>
        </p:blipFill>
        <p:spPr>
          <a:xfrm>
            <a:off x="2311172" y="3127379"/>
            <a:ext cx="5328992" cy="2955576"/>
          </a:xfrm>
          <a:prstGeom prst="rect">
            <a:avLst/>
          </a:prstGeom>
        </p:spPr>
      </p:pic>
    </p:spTree>
    <p:extLst>
      <p:ext uri="{BB962C8B-B14F-4D97-AF65-F5344CB8AC3E}">
        <p14:creationId xmlns:p14="http://schemas.microsoft.com/office/powerpoint/2010/main" val="3975289883"/>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{DD8520D9-4294-6044-B6A7-905AB3E3CDD3}tf10001060</Template>
  <TotalTime>102</TotalTime>
  <Words>420</Words>
  <Application>Microsoft Macintosh PowerPoint</Application>
  <PresentationFormat>ワイド画面</PresentationFormat>
  <Paragraphs>45</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メイリオ</vt:lpstr>
      <vt:lpstr>Arial</vt:lpstr>
      <vt:lpstr>Trebuchet MS</vt:lpstr>
      <vt:lpstr>Wingdings 3</vt:lpstr>
      <vt:lpstr>ファセット</vt:lpstr>
      <vt:lpstr>11/30 共有資料</vt:lpstr>
      <vt:lpstr>目次</vt:lpstr>
      <vt:lpstr>現在のアプローチ</vt:lpstr>
      <vt:lpstr>局所探索法に関して(少し詳しく)</vt:lpstr>
      <vt:lpstr>局所探索法</vt:lpstr>
      <vt:lpstr>局所探索の計算時間</vt:lpstr>
      <vt:lpstr>目次</vt:lpstr>
      <vt:lpstr>1時間かける必要はあるのか？</vt:lpstr>
      <vt:lpstr>目的関数の推移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11/30 共有資料</dc:title>
  <dc:creator>TAKEDA Kiyoshi</dc:creator>
  <cp:lastModifiedBy>TAKEDA Kiyoshi</cp:lastModifiedBy>
  <cp:revision>15</cp:revision>
  <dcterms:created xsi:type="dcterms:W3CDTF">2021-11-27T07:33:18Z</dcterms:created>
  <dcterms:modified xsi:type="dcterms:W3CDTF">2021-11-29T02:22:46Z</dcterms:modified>
</cp:coreProperties>
</file>