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0" r:id="rId1"/>
  </p:sldMasterIdLst>
  <p:notesMasterIdLst>
    <p:notesMasterId r:id="rId69"/>
  </p:notesMasterIdLst>
  <p:sldIdLst>
    <p:sldId id="256" r:id="rId2"/>
    <p:sldId id="257" r:id="rId3"/>
    <p:sldId id="623" r:id="rId4"/>
    <p:sldId id="258" r:id="rId5"/>
    <p:sldId id="637" r:id="rId6"/>
    <p:sldId id="261" r:id="rId7"/>
    <p:sldId id="624" r:id="rId8"/>
    <p:sldId id="260" r:id="rId9"/>
    <p:sldId id="565" r:id="rId10"/>
    <p:sldId id="259" r:id="rId11"/>
    <p:sldId id="631" r:id="rId12"/>
    <p:sldId id="263" r:id="rId13"/>
    <p:sldId id="269" r:id="rId14"/>
    <p:sldId id="632" r:id="rId15"/>
    <p:sldId id="634" r:id="rId16"/>
    <p:sldId id="272" r:id="rId17"/>
    <p:sldId id="273" r:id="rId18"/>
    <p:sldId id="274" r:id="rId19"/>
    <p:sldId id="264" r:id="rId20"/>
    <p:sldId id="265" r:id="rId21"/>
    <p:sldId id="266" r:id="rId22"/>
    <p:sldId id="626" r:id="rId23"/>
    <p:sldId id="569" r:id="rId24"/>
    <p:sldId id="571" r:id="rId25"/>
    <p:sldId id="573" r:id="rId26"/>
    <p:sldId id="627" r:id="rId27"/>
    <p:sldId id="628" r:id="rId28"/>
    <p:sldId id="629" r:id="rId29"/>
    <p:sldId id="579" r:id="rId30"/>
    <p:sldId id="580" r:id="rId31"/>
    <p:sldId id="581" r:id="rId32"/>
    <p:sldId id="588" r:id="rId33"/>
    <p:sldId id="589" r:id="rId34"/>
    <p:sldId id="591" r:id="rId35"/>
    <p:sldId id="590" r:id="rId36"/>
    <p:sldId id="592" r:id="rId37"/>
    <p:sldId id="594" r:id="rId38"/>
    <p:sldId id="607" r:id="rId39"/>
    <p:sldId id="610" r:id="rId40"/>
    <p:sldId id="630" r:id="rId41"/>
    <p:sldId id="611" r:id="rId42"/>
    <p:sldId id="616" r:id="rId43"/>
    <p:sldId id="609" r:id="rId44"/>
    <p:sldId id="578" r:id="rId45"/>
    <p:sldId id="621" r:id="rId46"/>
    <p:sldId id="561" r:id="rId47"/>
    <p:sldId id="635" r:id="rId48"/>
    <p:sldId id="633" r:id="rId49"/>
    <p:sldId id="636" r:id="rId50"/>
    <p:sldId id="563" r:id="rId51"/>
    <p:sldId id="564" r:id="rId52"/>
    <p:sldId id="566" r:id="rId53"/>
    <p:sldId id="568" r:id="rId54"/>
    <p:sldId id="574" r:id="rId55"/>
    <p:sldId id="576" r:id="rId56"/>
    <p:sldId id="620" r:id="rId57"/>
    <p:sldId id="619" r:id="rId58"/>
    <p:sldId id="587" r:id="rId59"/>
    <p:sldId id="596" r:id="rId60"/>
    <p:sldId id="597" r:id="rId61"/>
    <p:sldId id="598" r:id="rId62"/>
    <p:sldId id="601" r:id="rId63"/>
    <p:sldId id="602" r:id="rId64"/>
    <p:sldId id="603" r:id="rId65"/>
    <p:sldId id="604" r:id="rId66"/>
    <p:sldId id="606" r:id="rId67"/>
    <p:sldId id="608" r:id="rId6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3D47E-AED4-8243-879A-55EC95DEF81D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DAA7-4C30-2D47-97C1-12961BDEF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0DAA7-4C30-2D47-97C1-12961BDEFAB8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1DD3-E02A-6E42-A7C1-B407A1558DC9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B69-2C3D-FE44-9610-1B8492513A7A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7019-ACCC-5E42-809C-6CA699AE305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C680-71A8-3D40-803D-C60F2F2714A9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ADAF-6E12-A14A-8D93-5FB5A1F24ED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C4-32CF-9B47-859C-647EE2390CE1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8BCD-2286-BC42-AA77-92847E5E9ECC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CB6F-334C-A347-BC86-F32B93E4306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4DA-3253-DA45-AD3E-5D2453C5215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845" y="6133072"/>
            <a:ext cx="779767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1413D9FB-836C-864C-8E5A-36E5384B97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3F19-8407-6F41-B1BD-2D90C561DAB2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6E5B-855D-714D-96C7-998AECB7FFCC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3458-CB29-044B-8476-B784A7CDBEE4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9EE-E252-BC45-86F5-17D6A8AFB065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27E-F805-9D49-A257-496309EE3623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5BB-FB76-3B4C-A614-890EB2C4B82D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DEB-C09C-DC47-AC96-194D943E1C20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D81C-B60F-EE49-90F6-50AA32831801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</a:t>
            </a:r>
            <a:r>
              <a:rPr lang="en-US" altLang="ja-JP" sz="3200" dirty="0"/>
              <a:t> </a:t>
            </a:r>
            <a:r>
              <a:rPr kumimoji="1" lang="en-US" altLang="ja-JP" sz="3200" dirty="0"/>
              <a:t>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640" y="1736073"/>
            <a:ext cx="9464139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In this research, we consider a ship that has 12 floors.</a:t>
            </a:r>
          </a:p>
          <a:p>
            <a:r>
              <a:rPr lang="en-US" altLang="ja-JP" sz="2400" dirty="0"/>
              <a:t>Each floor has up to 4 holds.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83" y="3161494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20102" y="5109352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796151" y="4586838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526335" y="3796182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39397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43399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647401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480199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Ship information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E850DF-0A55-D54C-9AC4-A73D2BBE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014106-09C1-C14F-9107-A7DB528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plan.</a:t>
            </a:r>
            <a:endParaRPr kumimoji="1" lang="en-US" altLang="ja-JP" sz="2400" dirty="0"/>
          </a:p>
          <a:p>
            <a:r>
              <a:rPr lang="en-US" altLang="ja-JP" sz="2400" dirty="0"/>
              <a:t>We model this problem as an assignment problem. 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0D904-47DA-3548-ACCA-3DF8AB47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6D162-F0CE-9841-8135-59B98860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0CE0C1-5A9E-5341-9387-1A39BA74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6A3197-2FFC-BE4A-B1EA-C6A7913E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FC9119-CA10-AE4C-9CF6-89695E7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15E3E5E-2FE2-6049-9641-DCF278E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6" y="4208526"/>
            <a:ext cx="4603734" cy="2178000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8080580" y="4339133"/>
            <a:ext cx="3316637" cy="1541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455972" y="4489581"/>
            <a:ext cx="2461153" cy="829678"/>
          </a:xfrm>
          <a:prstGeom prst="bentArrow">
            <a:avLst>
              <a:gd name="adj1" fmla="val 25000"/>
              <a:gd name="adj2" fmla="val 20952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634071" y="5109882"/>
            <a:ext cx="1283054" cy="4187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228536" y="4674931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</a:t>
            </a:r>
            <a:r>
              <a:rPr kumimoji="1" lang="en-US" altLang="ja-JP" sz="2400" dirty="0">
                <a:solidFill>
                  <a:srgbClr val="FF0000"/>
                </a:solidFill>
              </a:rPr>
              <a:t>dead space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B874F8-35B2-1A47-9C74-B8556ACD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EEDAB2-1BE1-F74F-89AE-5B7E8BB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29" y="3865926"/>
            <a:ext cx="6852557" cy="22738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1A17F-78DD-1E4F-B3C2-C14354BE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D3EE6-94AB-DB46-AE24-9C84430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AC613A-4E24-514E-9F2E-0B153C0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E5318-5FB8-AD45-87FF-C1ED49B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07111A-8AAB-B545-BD84-E4CE2CBD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D9C2D-4C48-CD4F-887B-314E831E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797955-54AF-5444-A207-9D8AAA8C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15BA8E-2451-624A-AAE2-805356B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0A082B-DC2D-DF48-B920-B2AEC49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/>
                  <a:t>th</a:t>
                </a:r>
                <a:r>
                  <a:rPr lang="en" altLang="ja-JP" sz="2400" dirty="0"/>
                  <a:t> element represents 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1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132C97-0FFA-E146-95D0-AA726C0D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baseline="30000" dirty="0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For example, 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  <a:blipFill>
                <a:blip r:embed="rId2"/>
                <a:stretch>
                  <a:fillRect l="-933" t="-1227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C832B4-D61E-9D45-94F7-CC0E9C5C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B19ED-F4AA-8344-B828-38423F8F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Local search algorithms move from solution to solution in the space of candidate by applying local changes 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neighborhood.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00B15-CE42-844A-873A-4A0C5569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0AC398-D9E3-FC4F-811C-EE5E575C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booking which was assigned to a segment to another segment. 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bookings.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5BD5A2-1BAE-094B-AC86-B052D8DF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8F3636-CA9F-194F-B51C-2E9F3088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98096-3519-2C4D-9BF8-8A1F1CC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booking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 e.g. inserting booking A</a:t>
            </a:r>
          </a:p>
          <a:p>
            <a:pPr marL="0" indent="0">
              <a:buNone/>
            </a:pPr>
            <a:r>
              <a:rPr lang="en-US" altLang="ja-JP" sz="2400" dirty="0"/>
              <a:t> 	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	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	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	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6685CC-0ED9-CD4C-819B-9BC95F3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EA459F-DEBC-944C-90FB-5DE07774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20C100-B07F-C046-9AAD-5B13656A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booking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2A2BBA-549E-734F-A767-7064264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38734"/>
              </p:ext>
            </p:extLst>
          </p:nvPr>
        </p:nvGraphicFramePr>
        <p:xfrm>
          <a:off x="2118642" y="2523717"/>
          <a:ext cx="738891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2287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17783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839818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6256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9684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of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7ED0E-F724-EF43-B080-E7CDA3CB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pproaches we propose to create initial solutions: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G</a:t>
            </a:r>
            <a:r>
              <a:rPr kumimoji="1" lang="en-US" altLang="ja-JP" sz="2400" dirty="0"/>
              <a:t>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5548C9-F06A-CF45-BF53-242F4EE1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G</a:t>
            </a:r>
            <a:r>
              <a:rPr kumimoji="1" lang="en-US" altLang="ja-JP" sz="2400" dirty="0"/>
              <a:t>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39395-DA9E-6B4D-9E6B-843CAEB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endParaRPr kumimoji="1" lang="ja-JP" altLang="en-US" sz="2400"/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C6B1857-F1BC-E243-89E0-3C2D11DE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E7F17804-AD27-A24B-8245-75F06B19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74536"/>
            <a:ext cx="5728648" cy="323668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107DE13-7CEA-3A4D-BE3F-C56F4600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682" y="3166344"/>
            <a:ext cx="953391" cy="69127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549E0D82-2D2A-9E49-AC37-9B1E43A0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736" y="4664165"/>
            <a:ext cx="953391" cy="69127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F3565EE-0D1E-5049-8E6C-3ECE7D3B9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128" y="5886120"/>
            <a:ext cx="953391" cy="691274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D274819-22CD-D44D-A121-1C3438C467BB}"/>
              </a:ext>
            </a:extLst>
          </p:cNvPr>
          <p:cNvCxnSpPr>
            <a:cxnSpLocks/>
          </p:cNvCxnSpPr>
          <p:nvPr/>
        </p:nvCxnSpPr>
        <p:spPr>
          <a:xfrm flipV="1">
            <a:off x="5063741" y="3568985"/>
            <a:ext cx="3567184" cy="511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5B58488-8B8A-B844-9A23-CF9BB03ED8BA}"/>
              </a:ext>
            </a:extLst>
          </p:cNvPr>
          <p:cNvCxnSpPr>
            <a:cxnSpLocks/>
            <a:stCxn id="68" idx="2"/>
            <a:endCxn id="42" idx="1"/>
          </p:cNvCxnSpPr>
          <p:nvPr/>
        </p:nvCxnSpPr>
        <p:spPr>
          <a:xfrm>
            <a:off x="4137971" y="4595074"/>
            <a:ext cx="4277765" cy="414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F4A2D22-5F4E-CB4F-8BBD-9637F2DADF44}"/>
              </a:ext>
            </a:extLst>
          </p:cNvPr>
          <p:cNvCxnSpPr>
            <a:cxnSpLocks/>
            <a:stCxn id="69" idx="2"/>
            <a:endCxn id="44" idx="1"/>
          </p:cNvCxnSpPr>
          <p:nvPr/>
        </p:nvCxnSpPr>
        <p:spPr>
          <a:xfrm>
            <a:off x="3293716" y="5304366"/>
            <a:ext cx="2901412" cy="927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EDE082F-146C-6547-8CD5-C276C0B83DCB}"/>
              </a:ext>
            </a:extLst>
          </p:cNvPr>
          <p:cNvSpPr txBox="1"/>
          <p:nvPr/>
        </p:nvSpPr>
        <p:spPr>
          <a:xfrm>
            <a:off x="9565258" y="3276045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×100</a:t>
            </a:r>
            <a:endParaRPr kumimoji="1" lang="ja-JP" altLang="en-US" sz="24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3E420BC-816D-3643-8560-933CEB20B503}"/>
              </a:ext>
            </a:extLst>
          </p:cNvPr>
          <p:cNvSpPr txBox="1"/>
          <p:nvPr/>
        </p:nvSpPr>
        <p:spPr>
          <a:xfrm>
            <a:off x="9334969" y="4825156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×50</a:t>
            </a:r>
            <a:endParaRPr kumimoji="1" lang="ja-JP" altLang="en-US" sz="24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1C3310-CD52-8344-8B16-74660A503361}"/>
              </a:ext>
            </a:extLst>
          </p:cNvPr>
          <p:cNvSpPr txBox="1"/>
          <p:nvPr/>
        </p:nvSpPr>
        <p:spPr>
          <a:xfrm>
            <a:off x="7116085" y="6013475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×200</a:t>
            </a:r>
            <a:endParaRPr kumimoji="1" lang="ja-JP" altLang="en-US" sz="240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3D2E360A-80FC-D642-908C-3060B9845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231" y="3759203"/>
            <a:ext cx="303505" cy="392919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E6501719-451A-294B-AFC8-ACA47A38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218" y="4202155"/>
            <a:ext cx="303505" cy="392919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4BD9C7CC-E590-6E4C-9EF6-F056496BA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963" y="4911447"/>
            <a:ext cx="303505" cy="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AA0D4D-82E8-3046-B732-248E075E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kumimoji="1" lang="en-US" altLang="ja-JP" sz="2400" dirty="0">
                <a:solidFill>
                  <a:schemeClr val="tx1"/>
                </a:solidFill>
              </a:rPr>
              <a:t>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2A9DB-5222-964C-9F01-E915E69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3306FB-1C5E-2A4E-802F-FF3920E3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CDBD15-02BC-7F46-BC7A-F02B7F21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MIP.</a:t>
            </a:r>
          </a:p>
          <a:p>
            <a:r>
              <a:rPr lang="en-US" altLang="ja-JP" sz="2400" dirty="0"/>
              <a:t>For MIP,</a:t>
            </a:r>
            <a:r>
              <a:rPr lang="en" altLang="ja-JP" sz="2400" dirty="0"/>
              <a:t> we show the values of the solution after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E3F09-13BB-BA41-83CF-1609AF4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58237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FEB65-A00A-354F-964D-A6B53EE8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DBFAF-DC59-2A44-8DD7-7C5EE57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89E2-790E-4448-9194-76C36D2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supplementary materials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734B8-7789-F84D-8697-3D387D1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21713-D5A1-B649-8A73-70FA64ED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61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3DBBE-482F-2148-8CB4-8B1F303B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1842FF-C7C9-EA4D-802B-771AF1B8F9B8}"/>
              </a:ext>
            </a:extLst>
          </p:cNvPr>
          <p:cNvSpPr/>
          <p:nvPr/>
        </p:nvSpPr>
        <p:spPr>
          <a:xfrm>
            <a:off x="350896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9E8E46-38F9-2747-B3EE-B5CE5AF663F3}"/>
              </a:ext>
            </a:extLst>
          </p:cNvPr>
          <p:cNvSpPr/>
          <p:nvPr/>
        </p:nvSpPr>
        <p:spPr>
          <a:xfrm>
            <a:off x="705062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7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2B26E9-C024-2441-85A6-F97FC4C9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5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7CDD4-9369-8F46-BC90-668A484A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93AA56-E4CD-B54C-9403-BE0395C7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Assignment of vehicles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8CE60-F6AE-AA4D-BB68-5647399F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95" name="ホームベース 94">
            <a:extLst>
              <a:ext uri="{FF2B5EF4-FFF2-40B4-BE49-F238E27FC236}">
                <a16:creationId xmlns:a16="http://schemas.microsoft.com/office/drawing/2014/main" id="{0A0E50EA-09F8-AA42-AD5B-47CA1F180183}"/>
              </a:ext>
            </a:extLst>
          </p:cNvPr>
          <p:cNvSpPr/>
          <p:nvPr/>
        </p:nvSpPr>
        <p:spPr>
          <a:xfrm>
            <a:off x="5796315" y="3920550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6" name="表 11">
            <a:extLst>
              <a:ext uri="{FF2B5EF4-FFF2-40B4-BE49-F238E27FC236}">
                <a16:creationId xmlns:a16="http://schemas.microsoft.com/office/drawing/2014/main" id="{31FB0371-316B-7945-B940-489B5DCB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22921"/>
              </p:ext>
            </p:extLst>
          </p:nvPr>
        </p:nvGraphicFramePr>
        <p:xfrm>
          <a:off x="3870862" y="4561409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97" name="円/楕円 96">
            <a:extLst>
              <a:ext uri="{FF2B5EF4-FFF2-40B4-BE49-F238E27FC236}">
                <a16:creationId xmlns:a16="http://schemas.microsoft.com/office/drawing/2014/main" id="{FF178762-53E2-6344-A806-B48E3700F84C}"/>
              </a:ext>
            </a:extLst>
          </p:cNvPr>
          <p:cNvSpPr/>
          <p:nvPr/>
        </p:nvSpPr>
        <p:spPr>
          <a:xfrm>
            <a:off x="6022509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32EBD144-061D-2540-8677-60789923CF5A}"/>
              </a:ext>
            </a:extLst>
          </p:cNvPr>
          <p:cNvSpPr/>
          <p:nvPr/>
        </p:nvSpPr>
        <p:spPr>
          <a:xfrm>
            <a:off x="6547486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2CD74D6-A3C3-3F4E-B4A6-4D41E194B0FF}"/>
              </a:ext>
            </a:extLst>
          </p:cNvPr>
          <p:cNvSpPr/>
          <p:nvPr/>
        </p:nvSpPr>
        <p:spPr>
          <a:xfrm>
            <a:off x="7072464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直角三角形 99">
            <a:extLst>
              <a:ext uri="{FF2B5EF4-FFF2-40B4-BE49-F238E27FC236}">
                <a16:creationId xmlns:a16="http://schemas.microsoft.com/office/drawing/2014/main" id="{2843F104-5451-9E4D-A0F2-9495C5D6EDFE}"/>
              </a:ext>
            </a:extLst>
          </p:cNvPr>
          <p:cNvSpPr/>
          <p:nvPr/>
        </p:nvSpPr>
        <p:spPr>
          <a:xfrm rot="10800000">
            <a:off x="3368075" y="4561407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直角三角形 100">
            <a:extLst>
              <a:ext uri="{FF2B5EF4-FFF2-40B4-BE49-F238E27FC236}">
                <a16:creationId xmlns:a16="http://schemas.microsoft.com/office/drawing/2014/main" id="{90A63BA1-C8B8-934C-9160-AC73FD024BFD}"/>
              </a:ext>
            </a:extLst>
          </p:cNvPr>
          <p:cNvSpPr/>
          <p:nvPr/>
        </p:nvSpPr>
        <p:spPr>
          <a:xfrm rot="10800000" flipH="1">
            <a:off x="8516294" y="4561406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96823D3-0F82-CB49-966A-91DB4F0702A0}"/>
              </a:ext>
            </a:extLst>
          </p:cNvPr>
          <p:cNvSpPr/>
          <p:nvPr/>
        </p:nvSpPr>
        <p:spPr>
          <a:xfrm>
            <a:off x="6822208" y="3448541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63D14360-B4F0-D849-A4E0-12C44295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9746" y="4706226"/>
            <a:ext cx="601900" cy="436418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FC6DD843-ABC0-E349-ABEC-60C2C30C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9746" y="5202268"/>
            <a:ext cx="601900" cy="436418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F547BFA4-93C3-8540-9034-FD005FBB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29882" y="4706226"/>
            <a:ext cx="601900" cy="436418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6967BAF4-260C-3447-99E3-BBA7A6B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38682" y="5202268"/>
            <a:ext cx="601900" cy="436418"/>
          </a:xfrm>
          <a:prstGeom prst="rect">
            <a:avLst/>
          </a:prstGeom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FF97CAD8-8CD0-5C4A-A8EA-87B5D05B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55" y="4722177"/>
            <a:ext cx="560136" cy="406136"/>
          </a:xfrm>
          <a:prstGeom prst="rect">
            <a:avLst/>
          </a:prstGeom>
        </p:spPr>
      </p:pic>
      <p:pic>
        <p:nvPicPr>
          <p:cNvPr id="108" name="図 107">
            <a:extLst>
              <a:ext uri="{FF2B5EF4-FFF2-40B4-BE49-F238E27FC236}">
                <a16:creationId xmlns:a16="http://schemas.microsoft.com/office/drawing/2014/main" id="{3901B500-2719-8B47-8BD4-F8BA68C3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64" y="4721367"/>
            <a:ext cx="560136" cy="406136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70D7FDA8-242F-BF47-8973-47F7AFBC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54" y="5225077"/>
            <a:ext cx="560136" cy="406136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E639D089-8410-CD42-8E40-7258CC55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41" y="5209106"/>
            <a:ext cx="560136" cy="406136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2CF7C768-4B37-DD4A-87E7-50E3C895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64" y="5726936"/>
            <a:ext cx="560136" cy="406136"/>
          </a:xfrm>
          <a:prstGeom prst="rect">
            <a:avLst/>
          </a:prstGeom>
        </p:spPr>
      </p:pic>
      <p:pic>
        <p:nvPicPr>
          <p:cNvPr id="112" name="図 111">
            <a:extLst>
              <a:ext uri="{FF2B5EF4-FFF2-40B4-BE49-F238E27FC236}">
                <a16:creationId xmlns:a16="http://schemas.microsoft.com/office/drawing/2014/main" id="{C8102CC9-D086-E04C-AE0E-7CFF1098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55" y="5726766"/>
            <a:ext cx="560136" cy="406136"/>
          </a:xfrm>
          <a:prstGeom prst="rect">
            <a:avLst/>
          </a:prstGeom>
        </p:spPr>
      </p:pic>
      <p:pic>
        <p:nvPicPr>
          <p:cNvPr id="113" name="図 112">
            <a:extLst>
              <a:ext uri="{FF2B5EF4-FFF2-40B4-BE49-F238E27FC236}">
                <a16:creationId xmlns:a16="http://schemas.microsoft.com/office/drawing/2014/main" id="{DEDD8462-0520-3140-B1C8-D87030109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23" y="4706226"/>
            <a:ext cx="554426" cy="401996"/>
          </a:xfrm>
          <a:prstGeom prst="rect">
            <a:avLst/>
          </a:prstGeom>
        </p:spPr>
      </p:pic>
      <p:pic>
        <p:nvPicPr>
          <p:cNvPr id="114" name="図 113">
            <a:extLst>
              <a:ext uri="{FF2B5EF4-FFF2-40B4-BE49-F238E27FC236}">
                <a16:creationId xmlns:a16="http://schemas.microsoft.com/office/drawing/2014/main" id="{02C5D40A-F008-4F44-84B2-A1105C4E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549" y="4715379"/>
            <a:ext cx="554426" cy="401996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488F487D-ADF5-0442-ABE6-1D1AC5D5C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65" y="5219062"/>
            <a:ext cx="554426" cy="401996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AAB21545-C7B0-A24A-A690-1888A9C0C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701" y="5206424"/>
            <a:ext cx="554426" cy="401996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52886AA0-8D2F-CC4D-95ED-9269E1486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295" y="5726936"/>
            <a:ext cx="554426" cy="40199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441A9431-871D-FC4D-A80D-8418FBF45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23" y="5720496"/>
            <a:ext cx="554426" cy="40199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3DE8BD66-23E2-DD44-BB18-CC1490F3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928" y="4690676"/>
            <a:ext cx="575872" cy="417546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466688D4-AA36-A64C-B3D5-826E5B426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67" y="4680893"/>
            <a:ext cx="575872" cy="417546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208AD570-A9DA-3348-AC9D-96870946A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294" y="5191725"/>
            <a:ext cx="575872" cy="417546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D61684DA-451E-1F4B-A943-8655EF5CB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835" y="5209106"/>
            <a:ext cx="575872" cy="417546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5113F750-6DBE-B14D-BF0E-659CFF661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16" y="5703166"/>
            <a:ext cx="575872" cy="417546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4B4A2849-F28F-7248-9156-2F04E5E5C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795" y="5699119"/>
            <a:ext cx="575872" cy="417546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8A0C222A-A726-B14D-8E2C-360B1254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5430" y="5692514"/>
            <a:ext cx="601900" cy="436418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078F0D1-9728-5548-83AC-9B3A16DE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5284" y="5696132"/>
            <a:ext cx="6019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20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43C2EF0-0229-5948-9C8D-9CA84BB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054AA2-0925-4A4B-A5FB-2AE07CDC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C147EE-7698-784D-A579-9A7D4B8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255AE-DC4B-1843-AD7F-25EFB80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B0E6E6-CC02-3143-8571-41DB9C14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Assigning to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evaluate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6FFA7B-DEFA-7A40-8B60-B0D2386C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8E3AC2-77AA-864C-8EB4-31467879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5CDDBA-11F0-A040-BE2D-44D56BBE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42695-8C79-9C43-8D87-78E8844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27B16C-F9F3-9446-BC5D-253CE973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vehicles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1A346B-5DC2-0B44-81D9-55291BD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EE700C-A63A-DC43-A56A-99847056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C1BE0B-99E8-E945-9F0F-3DEEACE0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C0C104-7B5C-1645-B44A-5283A1E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7F9FBF-E2D8-514B-8D79-BA83A6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B59C7D-4F6E-2948-A14A-96208BED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E772E5-0B9C-F14B-B634-4BC5645D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FB2C4-A6C8-A64D-82BB-A2420D1A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72CB4-8554-934D-A48F-C4891185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D34417-1747-3149-85A7-440083D1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Booking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booking information.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EB36A0-8DF7-6D4A-B5BA-5BFFA68F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Ship</a:t>
            </a:r>
            <a:r>
              <a:rPr kumimoji="1" lang="en-US" altLang="ja-JP" dirty="0"/>
              <a:t>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 ship </a:t>
            </a:r>
            <a:r>
              <a:rPr kumimoji="1" lang="en-US" altLang="ja-JP" sz="2400" dirty="0"/>
              <a:t>information.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FDBF8-C640-D34B-AA2F-82D472B6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3126</Words>
  <Application>Microsoft Macintosh PowerPoint</Application>
  <PresentationFormat>ワイド画面</PresentationFormat>
  <Paragraphs>770</Paragraphs>
  <Slides>67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4" baseType="lpstr"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Background</vt:lpstr>
      <vt:lpstr>Outline</vt:lpstr>
      <vt:lpstr>Booking definition </vt:lpstr>
      <vt:lpstr>Ship information</vt:lpstr>
      <vt:lpstr>Ship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Solution representation</vt:lpstr>
      <vt:lpstr>Solution representation</vt:lpstr>
      <vt:lpstr>Solution representation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supplementary materials</vt:lpstr>
      <vt:lpstr>avoiding multiple bookings in one hold </vt:lpstr>
      <vt:lpstr>placing same bookings by port closer together 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Detailed Segment</vt:lpstr>
      <vt:lpstr>Assigning to hold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403</cp:revision>
  <dcterms:created xsi:type="dcterms:W3CDTF">2021-04-01T02:06:44Z</dcterms:created>
  <dcterms:modified xsi:type="dcterms:W3CDTF">2022-01-12T06:25:30Z</dcterms:modified>
</cp:coreProperties>
</file>