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sldIdLst>
    <p:sldId id="256" r:id="rId2"/>
    <p:sldId id="257" r:id="rId3"/>
    <p:sldId id="612" r:id="rId4"/>
    <p:sldId id="258" r:id="rId5"/>
    <p:sldId id="261" r:id="rId6"/>
    <p:sldId id="613" r:id="rId7"/>
    <p:sldId id="259" r:id="rId8"/>
    <p:sldId id="260" r:id="rId9"/>
    <p:sldId id="565" r:id="rId10"/>
    <p:sldId id="262" r:id="rId11"/>
    <p:sldId id="614" r:id="rId12"/>
    <p:sldId id="263" r:id="rId13"/>
    <p:sldId id="269" r:id="rId14"/>
    <p:sldId id="270" r:id="rId15"/>
    <p:sldId id="271" r:id="rId16"/>
    <p:sldId id="562" r:id="rId17"/>
    <p:sldId id="272" r:id="rId18"/>
    <p:sldId id="563" r:id="rId19"/>
    <p:sldId id="273" r:id="rId20"/>
    <p:sldId id="274" r:id="rId21"/>
    <p:sldId id="564" r:id="rId22"/>
    <p:sldId id="264" r:id="rId23"/>
    <p:sldId id="265" r:id="rId24"/>
    <p:sldId id="266" r:id="rId25"/>
    <p:sldId id="566" r:id="rId26"/>
    <p:sldId id="568" r:id="rId27"/>
    <p:sldId id="559" r:id="rId28"/>
    <p:sldId id="615" r:id="rId29"/>
    <p:sldId id="569" r:id="rId30"/>
    <p:sldId id="571" r:id="rId31"/>
    <p:sldId id="573" r:id="rId32"/>
    <p:sldId id="574" r:id="rId33"/>
    <p:sldId id="572" r:id="rId34"/>
    <p:sldId id="576" r:id="rId35"/>
    <p:sldId id="577" r:id="rId36"/>
    <p:sldId id="579" r:id="rId37"/>
    <p:sldId id="587" r:id="rId38"/>
    <p:sldId id="580" r:id="rId39"/>
    <p:sldId id="581" r:id="rId40"/>
    <p:sldId id="619" r:id="rId41"/>
    <p:sldId id="620" r:id="rId42"/>
    <p:sldId id="588" r:id="rId43"/>
    <p:sldId id="589" r:id="rId44"/>
    <p:sldId id="591" r:id="rId45"/>
    <p:sldId id="590" r:id="rId46"/>
    <p:sldId id="592" r:id="rId47"/>
    <p:sldId id="594" r:id="rId48"/>
    <p:sldId id="596" r:id="rId49"/>
    <p:sldId id="597" r:id="rId50"/>
    <p:sldId id="598" r:id="rId51"/>
    <p:sldId id="607" r:id="rId52"/>
    <p:sldId id="610" r:id="rId53"/>
    <p:sldId id="601" r:id="rId54"/>
    <p:sldId id="602" r:id="rId55"/>
    <p:sldId id="603" r:id="rId56"/>
    <p:sldId id="604" r:id="rId57"/>
    <p:sldId id="606" r:id="rId58"/>
    <p:sldId id="608" r:id="rId59"/>
    <p:sldId id="611" r:id="rId60"/>
    <p:sldId id="616" r:id="rId61"/>
    <p:sldId id="617" r:id="rId62"/>
    <p:sldId id="609" r:id="rId63"/>
    <p:sldId id="622" r:id="rId64"/>
    <p:sldId id="578" r:id="rId65"/>
    <p:sldId id="621" r:id="rId66"/>
    <p:sldId id="561" r:id="rId6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1"/>
    <p:restoredTop sz="94692"/>
  </p:normalViewPr>
  <p:slideViewPr>
    <p:cSldViewPr snapToGrid="0" snapToObjects="1">
      <p:cViewPr varScale="1">
        <p:scale>
          <a:sx n="95" d="100"/>
          <a:sy n="95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4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0478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73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79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43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884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9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7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4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1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7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0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9C27-364E-C74E-8EB0-0FFA61AB343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3D9FB-836C-864C-8E5A-36E5384B97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A160B-8C31-E849-8D08-7C11DA82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979189"/>
            <a:ext cx="9702705" cy="2262781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A local search algorithm </a:t>
            </a:r>
            <a:br>
              <a:rPr kumimoji="1" lang="en-US" altLang="ja-JP" sz="3600" dirty="0"/>
            </a:br>
            <a:r>
              <a:rPr kumimoji="1" lang="en-US" altLang="ja-JP" sz="3600" dirty="0"/>
              <a:t>for the stowage planning problem 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1AEF0-39AE-5E46-A4E1-F4A6D9CC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7660" y="3546098"/>
            <a:ext cx="4994929" cy="189276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Kiyoshi, TAKEDA</a:t>
            </a:r>
          </a:p>
          <a:p>
            <a:r>
              <a:rPr lang="en-US" altLang="ja-JP" sz="3200" dirty="0" err="1"/>
              <a:t>Yagiura</a:t>
            </a:r>
            <a:r>
              <a:rPr lang="en-US" altLang="ja-JP" sz="3200" dirty="0"/>
              <a:t> lab</a:t>
            </a:r>
          </a:p>
          <a:p>
            <a:endParaRPr kumimoji="1" lang="ja-JP" altLang="en-US" sz="28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2E74A87-51B3-8344-ABA5-8D410BDB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60" y="4890113"/>
            <a:ext cx="1885518" cy="7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07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1ED5D-E72C-DB40-A958-3D404E7C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Stowage plan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sz="2400" dirty="0"/>
                  <a:t>We assign cars in every order to the hold.</a:t>
                </a:r>
              </a:p>
              <a:p>
                <a:pPr lvl="1"/>
                <a:r>
                  <a:rPr lang="en" altLang="ja-JP" sz="2400" dirty="0"/>
                  <a:t>The order ID 0 is assigned the 3rd hold of 1st deck. </a:t>
                </a:r>
              </a:p>
              <a:p>
                <a:pPr marL="457200" lvl="1" indent="0">
                  <a:buNone/>
                </a:pPr>
                <a:r>
                  <a:rPr lang="en" altLang="ja-JP" sz="24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" altLang="ja-JP" sz="2400" dirty="0"/>
              </a:p>
              <a:p>
                <a:pPr lvl="1"/>
                <a:r>
                  <a:rPr lang="en" altLang="ja-JP" sz="2400" dirty="0"/>
                  <a:t>The order ID 5 is assigned the 2rd hold of 4th deck. </a:t>
                </a:r>
              </a:p>
              <a:p>
                <a:pPr lvl="1"/>
                <a:endParaRPr lang="en" altLang="ja-JP" dirty="0"/>
              </a:p>
              <a:p>
                <a:endParaRPr lang="en-US" altLang="ja-JP" sz="2400" dirty="0"/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1B532C-DD0A-5649-814C-749997C24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92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84426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663C5D-CBA2-0E4F-B496-EAA0921F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Mathematical Modeling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CA87D-98EC-5F4C-B7CC-21895784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model this </a:t>
            </a:r>
            <a:r>
              <a:rPr lang="en-US" altLang="ja-JP" sz="2400" dirty="0"/>
              <a:t>assignment based on interviews with planners.</a:t>
            </a:r>
          </a:p>
          <a:p>
            <a:r>
              <a:rPr lang="en-US" altLang="ja-JP" sz="2400" dirty="0"/>
              <a:t>I and </a:t>
            </a:r>
            <a:r>
              <a:rPr lang="en-US" altLang="ja-JP" sz="2400" dirty="0" err="1"/>
              <a:t>Mr.Ukawa</a:t>
            </a:r>
            <a:r>
              <a:rPr lang="en-US" altLang="ja-JP" sz="2400" dirty="0"/>
              <a:t> made model for this assignment last year.</a:t>
            </a:r>
          </a:p>
          <a:p>
            <a:r>
              <a:rPr kumimoji="1" lang="en-US" altLang="ja-JP" sz="2400" dirty="0"/>
              <a:t>I will explain </a:t>
            </a:r>
            <a:r>
              <a:rPr lang="en-US" altLang="ja-JP" sz="2400" dirty="0"/>
              <a:t>objective function and constraints one </a:t>
            </a:r>
            <a:r>
              <a:rPr kumimoji="1" lang="en-US" altLang="ja-JP" sz="2400" dirty="0"/>
              <a:t>by one.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5054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7804DA-5131-1342-B346-35CAC3C0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objective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230A6-6F05-474A-B796-7E09CD03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ja-JP" sz="2400" dirty="0"/>
              <a:t>the objective function would be the weighted sum of the following five.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 to prevent loss of work efficiency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262587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D2DF9-F802-CB4A-8FDC-1DBC0B2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avoiding multiple orders in one hold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98097-154C-9341-91D5-37BAB2F2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an order is unloaded from a hold at a certain port, if there are several orders with different destinations in the same hold, human error may occur.</a:t>
            </a:r>
          </a:p>
          <a:p>
            <a:r>
              <a:rPr lang="en" altLang="ja-JP" sz="2400" dirty="0"/>
              <a:t>we minimize the number of orders with different destinations in different loading areas for each hold.</a:t>
            </a:r>
          </a:p>
          <a:p>
            <a:endParaRPr kumimoji="1" lang="en" altLang="ja-JP" sz="2400" dirty="0"/>
          </a:p>
          <a:p>
            <a:r>
              <a:rPr lang="en" altLang="ja-JP" sz="2400" dirty="0"/>
              <a:t>e.g. when unloading at port A</a:t>
            </a:r>
          </a:p>
          <a:p>
            <a:endParaRPr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25FC03-1821-1B49-B8D7-7061C39DDC9A}"/>
              </a:ext>
            </a:extLst>
          </p:cNvPr>
          <p:cNvSpPr/>
          <p:nvPr/>
        </p:nvSpPr>
        <p:spPr>
          <a:xfrm>
            <a:off x="3029803" y="5336275"/>
            <a:ext cx="968991" cy="9007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1E8740-20DB-134D-8573-DB8BD029D323}"/>
              </a:ext>
            </a:extLst>
          </p:cNvPr>
          <p:cNvSpPr/>
          <p:nvPr/>
        </p:nvSpPr>
        <p:spPr>
          <a:xfrm>
            <a:off x="3998794" y="5336275"/>
            <a:ext cx="968991" cy="900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2812F2-2A27-8244-AF1E-7BAE2D408214}"/>
              </a:ext>
            </a:extLst>
          </p:cNvPr>
          <p:cNvSpPr/>
          <p:nvPr/>
        </p:nvSpPr>
        <p:spPr>
          <a:xfrm>
            <a:off x="4967785" y="5336275"/>
            <a:ext cx="968991" cy="9007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Port C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DAFDF226-D662-6240-8E16-4C880D981060}"/>
              </a:ext>
            </a:extLst>
          </p:cNvPr>
          <p:cNvSpPr/>
          <p:nvPr/>
        </p:nvSpPr>
        <p:spPr>
          <a:xfrm>
            <a:off x="6264322" y="5561463"/>
            <a:ext cx="782590" cy="45037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94A48D-AB41-A647-84D2-7A3F67EEB78D}"/>
              </a:ext>
            </a:extLst>
          </p:cNvPr>
          <p:cNvSpPr txBox="1"/>
          <p:nvPr/>
        </p:nvSpPr>
        <p:spPr>
          <a:xfrm>
            <a:off x="7374458" y="5431936"/>
            <a:ext cx="380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We a</a:t>
            </a:r>
            <a:r>
              <a:rPr kumimoji="1" lang="en-US" altLang="ja-JP" sz="2000" dirty="0"/>
              <a:t>dd a penalty of two to the objective function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12960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E2C3C-4BC0-9A48-8819-B8962728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D89FE-6EBE-9B45-9FEE-179DCD54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78699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it is easy to load and unload cars if same orders by port are placed closer.</a:t>
            </a:r>
          </a:p>
          <a:p>
            <a:r>
              <a:rPr lang="en" altLang="ja-JP" sz="2400" dirty="0"/>
              <a:t>we minimize the number of orders with different ports that exist in adjacent pairs of holds. </a:t>
            </a:r>
          </a:p>
          <a:p>
            <a:pPr marL="1828800" lvl="4" indent="0">
              <a:buNone/>
            </a:pPr>
            <a:endParaRPr kumimoji="1" lang="en-US" altLang="ja-JP" sz="2400" dirty="0">
              <a:solidFill>
                <a:srgbClr val="FF0000"/>
              </a:solidFill>
            </a:endParaRPr>
          </a:p>
          <a:p>
            <a:pPr marL="1828800" lvl="4" indent="0">
              <a:buNone/>
            </a:pPr>
            <a:r>
              <a:rPr kumimoji="1" lang="ja-JP" altLang="en-US" sz="2400">
                <a:solidFill>
                  <a:srgbClr val="FF0000"/>
                </a:solidFill>
              </a:rPr>
              <a:t>○ </a:t>
            </a:r>
            <a:r>
              <a:rPr kumimoji="1" lang="ja-JP" altLang="en-US" sz="2400"/>
              <a:t>                                    </a:t>
            </a:r>
            <a:r>
              <a:rPr kumimoji="1" lang="en-US" altLang="ja-JP" sz="2400" dirty="0">
                <a:solidFill>
                  <a:srgbClr val="FF0000"/>
                </a:solidFill>
              </a:rPr>
              <a:t>×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7A9BD7-4B51-6D49-81E0-C1B4397DB9C7}"/>
              </a:ext>
            </a:extLst>
          </p:cNvPr>
          <p:cNvSpPr/>
          <p:nvPr/>
        </p:nvSpPr>
        <p:spPr>
          <a:xfrm>
            <a:off x="4971503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9801A-E6B6-364D-BDB2-D8F14B6B9C9C}"/>
              </a:ext>
            </a:extLst>
          </p:cNvPr>
          <p:cNvSpPr/>
          <p:nvPr/>
        </p:nvSpPr>
        <p:spPr>
          <a:xfrm>
            <a:off x="4307652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32D4E-A696-B644-A4CD-B3B900A4D173}"/>
              </a:ext>
            </a:extLst>
          </p:cNvPr>
          <p:cNvSpPr/>
          <p:nvPr/>
        </p:nvSpPr>
        <p:spPr>
          <a:xfrm>
            <a:off x="3661883" y="448101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9B5BF5-74FC-B442-B2BD-9B549170319F}"/>
              </a:ext>
            </a:extLst>
          </p:cNvPr>
          <p:cNvSpPr/>
          <p:nvPr/>
        </p:nvSpPr>
        <p:spPr>
          <a:xfrm>
            <a:off x="3661882" y="512120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702233-B52A-444B-8BEA-0A9934C0E778}"/>
              </a:ext>
            </a:extLst>
          </p:cNvPr>
          <p:cNvSpPr/>
          <p:nvPr/>
        </p:nvSpPr>
        <p:spPr>
          <a:xfrm>
            <a:off x="4320122" y="511336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BA1192-030E-6041-9CFA-4C6A4A2318AB}"/>
              </a:ext>
            </a:extLst>
          </p:cNvPr>
          <p:cNvSpPr/>
          <p:nvPr/>
        </p:nvSpPr>
        <p:spPr>
          <a:xfrm>
            <a:off x="4976393" y="5122460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78E65F-59A7-B14B-B9BA-BA19CDFF962E}"/>
              </a:ext>
            </a:extLst>
          </p:cNvPr>
          <p:cNvSpPr/>
          <p:nvPr/>
        </p:nvSpPr>
        <p:spPr>
          <a:xfrm>
            <a:off x="4971503" y="5756853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8032D0F-7E0A-A34A-8684-4B8C77F9576F}"/>
              </a:ext>
            </a:extLst>
          </p:cNvPr>
          <p:cNvSpPr/>
          <p:nvPr/>
        </p:nvSpPr>
        <p:spPr>
          <a:xfrm>
            <a:off x="3661881" y="5741158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D44B77-9C6E-1D47-B7FE-C3C33C39256F}"/>
              </a:ext>
            </a:extLst>
          </p:cNvPr>
          <p:cNvSpPr/>
          <p:nvPr/>
        </p:nvSpPr>
        <p:spPr>
          <a:xfrm>
            <a:off x="4317314" y="574775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CC7B0D-C49F-4845-AB34-6920D7F2CDD4}"/>
              </a:ext>
            </a:extLst>
          </p:cNvPr>
          <p:cNvSpPr/>
          <p:nvPr/>
        </p:nvSpPr>
        <p:spPr>
          <a:xfrm>
            <a:off x="8423424" y="4485564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DB7078-4225-C74C-95D8-6FA063090B0D}"/>
              </a:ext>
            </a:extLst>
          </p:cNvPr>
          <p:cNvSpPr/>
          <p:nvPr/>
        </p:nvSpPr>
        <p:spPr>
          <a:xfrm>
            <a:off x="7757461" y="44855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137D3F7-BFDC-FD4B-9D6C-DDB075D374BE}"/>
              </a:ext>
            </a:extLst>
          </p:cNvPr>
          <p:cNvSpPr/>
          <p:nvPr/>
        </p:nvSpPr>
        <p:spPr>
          <a:xfrm>
            <a:off x="7088155" y="4486897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677416-99E6-E348-B5AA-ED1777CE10B6}"/>
              </a:ext>
            </a:extLst>
          </p:cNvPr>
          <p:cNvSpPr/>
          <p:nvPr/>
        </p:nvSpPr>
        <p:spPr>
          <a:xfrm>
            <a:off x="7083150" y="510559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5FCB09D-0443-EC4E-9395-9B8B32ABCF85}"/>
              </a:ext>
            </a:extLst>
          </p:cNvPr>
          <p:cNvSpPr/>
          <p:nvPr/>
        </p:nvSpPr>
        <p:spPr>
          <a:xfrm>
            <a:off x="7752571" y="5114694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1E9B8E-DEF7-FA48-8162-9FA170FD789F}"/>
              </a:ext>
            </a:extLst>
          </p:cNvPr>
          <p:cNvSpPr/>
          <p:nvPr/>
        </p:nvSpPr>
        <p:spPr>
          <a:xfrm>
            <a:off x="8427454" y="509649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7AD64C6-E207-2541-B143-EF3357E88206}"/>
              </a:ext>
            </a:extLst>
          </p:cNvPr>
          <p:cNvSpPr/>
          <p:nvPr/>
        </p:nvSpPr>
        <p:spPr>
          <a:xfrm>
            <a:off x="8423423" y="5733392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1B55C55-21F5-A648-AC5D-19858576D85C}"/>
              </a:ext>
            </a:extLst>
          </p:cNvPr>
          <p:cNvSpPr/>
          <p:nvPr/>
        </p:nvSpPr>
        <p:spPr>
          <a:xfrm>
            <a:off x="7086146" y="5733392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672841-7121-D749-BEFB-B917B0B8B014}"/>
              </a:ext>
            </a:extLst>
          </p:cNvPr>
          <p:cNvSpPr/>
          <p:nvPr/>
        </p:nvSpPr>
        <p:spPr>
          <a:xfrm>
            <a:off x="7752571" y="57411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D8525D6-AAB4-8542-8282-403599A3EBD5}"/>
              </a:ext>
            </a:extLst>
          </p:cNvPr>
          <p:cNvSpPr/>
          <p:nvPr/>
        </p:nvSpPr>
        <p:spPr>
          <a:xfrm>
            <a:off x="9873021" y="5254224"/>
            <a:ext cx="668741" cy="2041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E40002-7532-B94D-9CB0-51A84B9770D2}"/>
              </a:ext>
            </a:extLst>
          </p:cNvPr>
          <p:cNvSpPr/>
          <p:nvPr/>
        </p:nvSpPr>
        <p:spPr>
          <a:xfrm>
            <a:off x="9873020" y="4907121"/>
            <a:ext cx="668741" cy="1765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0CE906E-6301-F145-B809-EB1FABB25FE1}"/>
              </a:ext>
            </a:extLst>
          </p:cNvPr>
          <p:cNvSpPr/>
          <p:nvPr/>
        </p:nvSpPr>
        <p:spPr>
          <a:xfrm>
            <a:off x="9873020" y="5646315"/>
            <a:ext cx="668741" cy="19235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722AE1D-A352-004B-ABDE-711CA479A371}"/>
              </a:ext>
            </a:extLst>
          </p:cNvPr>
          <p:cNvSpPr txBox="1"/>
          <p:nvPr/>
        </p:nvSpPr>
        <p:spPr>
          <a:xfrm>
            <a:off x="10709329" y="4790363"/>
            <a:ext cx="120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A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D4D313C-5C91-F74C-AC89-4C49C4553CEA}"/>
              </a:ext>
            </a:extLst>
          </p:cNvPr>
          <p:cNvSpPr txBox="1"/>
          <p:nvPr/>
        </p:nvSpPr>
        <p:spPr>
          <a:xfrm>
            <a:off x="10709329" y="515969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B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55D4AA-4C5E-E142-904E-A766476D394F}"/>
              </a:ext>
            </a:extLst>
          </p:cNvPr>
          <p:cNvSpPr txBox="1"/>
          <p:nvPr/>
        </p:nvSpPr>
        <p:spPr>
          <a:xfrm>
            <a:off x="10709329" y="5646315"/>
            <a:ext cx="96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Port 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F96D9C-E7E3-024A-AC36-6264ACE0D3A9}"/>
              </a:ext>
            </a:extLst>
          </p:cNvPr>
          <p:cNvSpPr txBox="1"/>
          <p:nvPr/>
        </p:nvSpPr>
        <p:spPr>
          <a:xfrm>
            <a:off x="2476282" y="460569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683509C-82A2-4C40-BA98-C0DF725011BD}"/>
              </a:ext>
            </a:extLst>
          </p:cNvPr>
          <p:cNvSpPr txBox="1"/>
          <p:nvPr/>
        </p:nvSpPr>
        <p:spPr>
          <a:xfrm>
            <a:off x="2476282" y="523452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255F23A-F0CD-E448-A021-1789908D3737}"/>
              </a:ext>
            </a:extLst>
          </p:cNvPr>
          <p:cNvSpPr txBox="1"/>
          <p:nvPr/>
        </p:nvSpPr>
        <p:spPr>
          <a:xfrm>
            <a:off x="2478783" y="596500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5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A7623-2617-7E47-93EA-15A7188A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</a:t>
            </a:r>
            <a:r>
              <a:rPr lang="en-US" altLang="ja-JP" dirty="0"/>
              <a:t>same</a:t>
            </a:r>
            <a:r>
              <a:rPr lang="en" altLang="ja-JP" dirty="0"/>
              <a:t> orders by port closer together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E70447-34B2-A141-9D69-FF1462A5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8665"/>
            <a:ext cx="8915400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As </a:t>
            </a:r>
            <a:r>
              <a:rPr lang="en-US" altLang="ja-JP" sz="2400" dirty="0"/>
              <a:t>pair of adjacent holds, we consider two patterns</a:t>
            </a:r>
          </a:p>
          <a:p>
            <a:pPr lvl="1"/>
            <a:r>
              <a:rPr kumimoji="1" lang="en-US" altLang="ja-JP" sz="2000" dirty="0"/>
              <a:t>Adjacent hold to the other</a:t>
            </a:r>
          </a:p>
          <a:p>
            <a:pPr lvl="1"/>
            <a:r>
              <a:rPr lang="en-US" altLang="ja-JP" sz="2000" dirty="0"/>
              <a:t>Holds connected with a slope</a:t>
            </a:r>
          </a:p>
          <a:p>
            <a:r>
              <a:rPr kumimoji="1" lang="en-US" altLang="ja-JP" sz="2400" dirty="0"/>
              <a:t>We calculate the penalty for both loading ports and destination port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5591A-E27D-BD47-962A-63C89E7F0AC1}"/>
              </a:ext>
            </a:extLst>
          </p:cNvPr>
          <p:cNvSpPr/>
          <p:nvPr/>
        </p:nvSpPr>
        <p:spPr>
          <a:xfrm>
            <a:off x="4911366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C2B0AC-0E7A-074F-9CD7-977AE238DDB4}"/>
              </a:ext>
            </a:extLst>
          </p:cNvPr>
          <p:cNvSpPr/>
          <p:nvPr/>
        </p:nvSpPr>
        <p:spPr>
          <a:xfrm>
            <a:off x="4247515" y="448887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EB3BB6E-2B41-5D4E-8311-D40F98DED2AC}"/>
              </a:ext>
            </a:extLst>
          </p:cNvPr>
          <p:cNvSpPr/>
          <p:nvPr/>
        </p:nvSpPr>
        <p:spPr>
          <a:xfrm>
            <a:off x="3601746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E67929-C7BF-1443-B3A8-3C21F3AC1AF9}"/>
              </a:ext>
            </a:extLst>
          </p:cNvPr>
          <p:cNvSpPr/>
          <p:nvPr/>
        </p:nvSpPr>
        <p:spPr>
          <a:xfrm>
            <a:off x="3601745" y="51245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962B9A6-CB27-4249-A9CB-D86CF1655FE7}"/>
              </a:ext>
            </a:extLst>
          </p:cNvPr>
          <p:cNvSpPr/>
          <p:nvPr/>
        </p:nvSpPr>
        <p:spPr>
          <a:xfrm>
            <a:off x="4259985" y="5116672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4AEF62-6412-0A41-8C4E-609FB88AF903}"/>
              </a:ext>
            </a:extLst>
          </p:cNvPr>
          <p:cNvSpPr/>
          <p:nvPr/>
        </p:nvSpPr>
        <p:spPr>
          <a:xfrm>
            <a:off x="4916256" y="5125771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02E6CA-7313-D949-9779-E452182B9F4C}"/>
              </a:ext>
            </a:extLst>
          </p:cNvPr>
          <p:cNvSpPr/>
          <p:nvPr/>
        </p:nvSpPr>
        <p:spPr>
          <a:xfrm>
            <a:off x="4911366" y="5760164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95A08-370B-3744-8162-321FBBC758A1}"/>
              </a:ext>
            </a:extLst>
          </p:cNvPr>
          <p:cNvSpPr/>
          <p:nvPr/>
        </p:nvSpPr>
        <p:spPr>
          <a:xfrm>
            <a:off x="3601744" y="5744469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C5CB7D3-DF38-7749-84F0-629F9C5839DB}"/>
              </a:ext>
            </a:extLst>
          </p:cNvPr>
          <p:cNvSpPr/>
          <p:nvPr/>
        </p:nvSpPr>
        <p:spPr>
          <a:xfrm>
            <a:off x="4257177" y="575106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065FAB-01E3-9743-A9D6-CF403A3707BE}"/>
              </a:ext>
            </a:extLst>
          </p:cNvPr>
          <p:cNvSpPr/>
          <p:nvPr/>
        </p:nvSpPr>
        <p:spPr>
          <a:xfrm>
            <a:off x="8825933" y="4484325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DAB8177-1BF4-594F-8721-9A86FA4D21DD}"/>
              </a:ext>
            </a:extLst>
          </p:cNvPr>
          <p:cNvSpPr/>
          <p:nvPr/>
        </p:nvSpPr>
        <p:spPr>
          <a:xfrm>
            <a:off x="8159970" y="4484325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AF218B-33AD-BE4D-A6EF-13B232AF5BDC}"/>
              </a:ext>
            </a:extLst>
          </p:cNvPr>
          <p:cNvSpPr/>
          <p:nvPr/>
        </p:nvSpPr>
        <p:spPr>
          <a:xfrm>
            <a:off x="7490664" y="4485658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B12E895-5784-FE4B-9359-B2961C2E67FB}"/>
              </a:ext>
            </a:extLst>
          </p:cNvPr>
          <p:cNvSpPr/>
          <p:nvPr/>
        </p:nvSpPr>
        <p:spPr>
          <a:xfrm>
            <a:off x="7485659" y="5104356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EEC8E6-7BBE-ED43-A65E-AF3DFFEF3EB9}"/>
              </a:ext>
            </a:extLst>
          </p:cNvPr>
          <p:cNvSpPr/>
          <p:nvPr/>
        </p:nvSpPr>
        <p:spPr>
          <a:xfrm>
            <a:off x="8155080" y="5113455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824BA0-2624-7B48-99F9-D1A231970538}"/>
              </a:ext>
            </a:extLst>
          </p:cNvPr>
          <p:cNvSpPr/>
          <p:nvPr/>
        </p:nvSpPr>
        <p:spPr>
          <a:xfrm>
            <a:off x="8829963" y="5095257"/>
            <a:ext cx="668741" cy="627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881592E-2AB0-7A40-82D2-980CC727A520}"/>
              </a:ext>
            </a:extLst>
          </p:cNvPr>
          <p:cNvSpPr/>
          <p:nvPr/>
        </p:nvSpPr>
        <p:spPr>
          <a:xfrm>
            <a:off x="8825932" y="5732153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0385AD5-ED2F-8345-AFDA-00F722891E98}"/>
              </a:ext>
            </a:extLst>
          </p:cNvPr>
          <p:cNvSpPr/>
          <p:nvPr/>
        </p:nvSpPr>
        <p:spPr>
          <a:xfrm>
            <a:off x="7488655" y="5732153"/>
            <a:ext cx="668741" cy="627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4F0BAB0-8226-4047-A858-2389976041B3}"/>
              </a:ext>
            </a:extLst>
          </p:cNvPr>
          <p:cNvSpPr/>
          <p:nvPr/>
        </p:nvSpPr>
        <p:spPr>
          <a:xfrm>
            <a:off x="8155080" y="5739919"/>
            <a:ext cx="668741" cy="627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20EA3A-D9B0-894F-8802-4C9E330DDDBE}"/>
              </a:ext>
            </a:extLst>
          </p:cNvPr>
          <p:cNvCxnSpPr/>
          <p:nvPr/>
        </p:nvCxnSpPr>
        <p:spPr>
          <a:xfrm>
            <a:off x="3915969" y="4925909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38BBFED-B25C-194B-A5D4-9579E34ABF0B}"/>
              </a:ext>
            </a:extLst>
          </p:cNvPr>
          <p:cNvCxnSpPr/>
          <p:nvPr/>
        </p:nvCxnSpPr>
        <p:spPr>
          <a:xfrm>
            <a:off x="5296668" y="5582743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7920787-5877-8345-A6AA-A50FA6C413F0}"/>
              </a:ext>
            </a:extLst>
          </p:cNvPr>
          <p:cNvCxnSpPr/>
          <p:nvPr/>
        </p:nvCxnSpPr>
        <p:spPr>
          <a:xfrm>
            <a:off x="7779482" y="4917836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B00F6D0-E6CB-B640-BB2F-05E18D1DCFAE}"/>
              </a:ext>
            </a:extLst>
          </p:cNvPr>
          <p:cNvCxnSpPr/>
          <p:nvPr/>
        </p:nvCxnSpPr>
        <p:spPr>
          <a:xfrm>
            <a:off x="9212497" y="5554732"/>
            <a:ext cx="0" cy="354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C7EF878-AFAC-9445-82C4-E9D06965DE70}"/>
              </a:ext>
            </a:extLst>
          </p:cNvPr>
          <p:cNvSpPr txBox="1"/>
          <p:nvPr/>
        </p:nvSpPr>
        <p:spPr>
          <a:xfrm>
            <a:off x="5591139" y="4927495"/>
            <a:ext cx="15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2</a:t>
            </a:r>
            <a:endParaRPr kumimoji="1" lang="en-US" altLang="ja-JP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9AF6932-79D7-AA4E-966D-2F5E998AB692}"/>
              </a:ext>
            </a:extLst>
          </p:cNvPr>
          <p:cNvSpPr txBox="1"/>
          <p:nvPr/>
        </p:nvSpPr>
        <p:spPr>
          <a:xfrm>
            <a:off x="9703870" y="5097829"/>
            <a:ext cx="15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penalty is 7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74DF50-14F2-1F41-BB51-5B16E16E3DBD}"/>
              </a:ext>
            </a:extLst>
          </p:cNvPr>
          <p:cNvSpPr txBox="1"/>
          <p:nvPr/>
        </p:nvSpPr>
        <p:spPr>
          <a:xfrm>
            <a:off x="2325250" y="4556577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floor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494B2D4-DD27-B74A-B4B8-06648AA0D969}"/>
              </a:ext>
            </a:extLst>
          </p:cNvPr>
          <p:cNvSpPr txBox="1"/>
          <p:nvPr/>
        </p:nvSpPr>
        <p:spPr>
          <a:xfrm>
            <a:off x="2325250" y="5185400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baseline="30000" dirty="0"/>
              <a:t>nd</a:t>
            </a:r>
            <a:r>
              <a:rPr lang="en-US" altLang="ja-JP" dirty="0"/>
              <a:t> </a:t>
            </a:r>
            <a:r>
              <a:rPr kumimoji="1" lang="en-US" altLang="ja-JP" dirty="0"/>
              <a:t>floor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B5A057-5790-EE4F-8581-CF31F3F129EE}"/>
              </a:ext>
            </a:extLst>
          </p:cNvPr>
          <p:cNvSpPr txBox="1"/>
          <p:nvPr/>
        </p:nvSpPr>
        <p:spPr>
          <a:xfrm>
            <a:off x="2327751" y="5915889"/>
            <a:ext cx="10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en-US" altLang="ja-JP" baseline="30000" dirty="0"/>
              <a:t>st</a:t>
            </a:r>
            <a:r>
              <a:rPr kumimoji="1" lang="en-US" altLang="ja-JP" dirty="0"/>
              <a:t>  floor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513AB0-DE80-1249-81CC-02FEBF1A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</a:t>
            </a:r>
            <a:br>
              <a:rPr lang="en" altLang="ja-JP" dirty="0"/>
            </a:br>
            <a:r>
              <a:rPr lang="en" altLang="ja-JP" dirty="0"/>
              <a:t>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8D984-F4FD-154B-9B02-E5367600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When a hold is full,</a:t>
            </a:r>
            <a:r>
              <a:rPr lang="ja-JP" altLang="en-US" sz="2400"/>
              <a:t> </a:t>
            </a:r>
            <a:r>
              <a:rPr lang="en" altLang="ja-JP" sz="2400" dirty="0"/>
              <a:t>it would be harder to pass through that hold.</a:t>
            </a:r>
            <a:endParaRPr lang="en-US" altLang="ja-JP" sz="2400" dirty="0"/>
          </a:p>
          <a:p>
            <a:r>
              <a:rPr lang="en-US" altLang="ja-JP" sz="2400" dirty="0"/>
              <a:t>The crew need to move cars in that hold once and bring them back again.</a:t>
            </a:r>
          </a:p>
          <a:p>
            <a:r>
              <a:rPr lang="en" altLang="ja-JP" sz="2400" dirty="0"/>
              <a:t>This leads to a loss of work efficiency.</a:t>
            </a:r>
          </a:p>
        </p:txBody>
      </p:sp>
    </p:spTree>
    <p:extLst>
      <p:ext uri="{BB962C8B-B14F-4D97-AF65-F5344CB8AC3E}">
        <p14:creationId xmlns:p14="http://schemas.microsoft.com/office/powerpoint/2010/main" val="309157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DACD0-9C1F-8A4B-8763-6580C202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Securing a path to prevent loss of work efficiency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86398-A6F3-F44C-BFBE-A99197E1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ja-JP" sz="2400" dirty="0"/>
              <a:t>For each hold 𝑖, we define a filling rate that does not narrow the aisle of the car.</a:t>
            </a:r>
          </a:p>
          <a:p>
            <a:r>
              <a:rPr kumimoji="1" lang="en" altLang="ja-JP" sz="2400" dirty="0"/>
              <a:t>When loading 10 cars to hold 4:</a:t>
            </a:r>
          </a:p>
          <a:p>
            <a:pPr lvl="1"/>
            <a:r>
              <a:rPr lang="en" altLang="ja-JP" sz="2000" dirty="0"/>
              <a:t>Red: the hold which the filling rate is exceeded.</a:t>
            </a:r>
          </a:p>
          <a:p>
            <a:pPr lvl="1"/>
            <a:r>
              <a:rPr kumimoji="1" lang="en" altLang="ja-JP" sz="2000" dirty="0"/>
              <a:t>Blue: the hold which the filling rate is not exceeded.</a:t>
            </a:r>
          </a:p>
          <a:p>
            <a:pPr lvl="1"/>
            <a:endParaRPr lang="en" altLang="ja-JP" sz="2400" dirty="0"/>
          </a:p>
          <a:p>
            <a:pPr lvl="1"/>
            <a:endParaRPr kumimoji="1" lang="en" altLang="ja-JP" sz="2400" dirty="0"/>
          </a:p>
          <a:p>
            <a:r>
              <a:rPr lang="en" altLang="ja-JP" sz="2400" dirty="0"/>
              <a:t>Total penalty for this situation is 20 (10 *2)</a:t>
            </a:r>
            <a:endParaRPr kumimoji="1" lang="en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795830-74E8-B14A-A5F5-9BFDBA64665F}"/>
              </a:ext>
            </a:extLst>
          </p:cNvPr>
          <p:cNvSpPr/>
          <p:nvPr/>
        </p:nvSpPr>
        <p:spPr>
          <a:xfrm>
            <a:off x="3657657" y="4422832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40CD6F-7C77-F24E-99A2-3EA1AA220EFD}"/>
              </a:ext>
            </a:extLst>
          </p:cNvPr>
          <p:cNvSpPr/>
          <p:nvPr/>
        </p:nvSpPr>
        <p:spPr>
          <a:xfrm>
            <a:off x="4476522" y="4422832"/>
            <a:ext cx="818865" cy="87345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B37A48-4516-244C-A7E1-4A9ACDC81937}"/>
              </a:ext>
            </a:extLst>
          </p:cNvPr>
          <p:cNvSpPr/>
          <p:nvPr/>
        </p:nvSpPr>
        <p:spPr>
          <a:xfrm>
            <a:off x="6105049" y="4422830"/>
            <a:ext cx="818865" cy="873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F4A86A1-9A49-4345-A1B1-71FCCFC0475C}"/>
              </a:ext>
            </a:extLst>
          </p:cNvPr>
          <p:cNvSpPr/>
          <p:nvPr/>
        </p:nvSpPr>
        <p:spPr>
          <a:xfrm>
            <a:off x="5295387" y="4422831"/>
            <a:ext cx="818865" cy="873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1CBD7A0-DB67-7549-8141-6FEDEE916E90}"/>
              </a:ext>
            </a:extLst>
          </p:cNvPr>
          <p:cNvSpPr txBox="1"/>
          <p:nvPr/>
        </p:nvSpPr>
        <p:spPr>
          <a:xfrm>
            <a:off x="6368716" y="4674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A0EAA31D-CC7E-814D-B820-6A17F847398E}"/>
              </a:ext>
            </a:extLst>
          </p:cNvPr>
          <p:cNvSpPr/>
          <p:nvPr/>
        </p:nvSpPr>
        <p:spPr>
          <a:xfrm>
            <a:off x="2763942" y="4674892"/>
            <a:ext cx="766483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61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31EBBAC-560E-8B4A-AEEA-F5A56557F3EC}"/>
              </a:ext>
            </a:extLst>
          </p:cNvPr>
          <p:cNvSpPr/>
          <p:nvPr/>
        </p:nvSpPr>
        <p:spPr>
          <a:xfrm>
            <a:off x="7880277" y="4268776"/>
            <a:ext cx="3316637" cy="15414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6A1F328-BC50-0149-82B0-EA6BDA69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No dead space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AC8A2-8076-C04C-BE1C-74608B02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8170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There are some holds with a ramp connecting the deck to the deck.</a:t>
            </a:r>
          </a:p>
          <a:p>
            <a:r>
              <a:rPr lang="en" altLang="ja-JP" sz="2400" dirty="0"/>
              <a:t>Once these holds are filled to a certain extent, it will be impossible to reach the deeper holds.</a:t>
            </a:r>
          </a:p>
          <a:p>
            <a:pPr lvl="1"/>
            <a:r>
              <a:rPr lang="en" altLang="ja-JP" sz="2200" dirty="0"/>
              <a:t>This space is called “dead space”</a:t>
            </a:r>
          </a:p>
          <a:p>
            <a:r>
              <a:rPr lang="en" altLang="ja-JP" sz="2400" dirty="0"/>
              <a:t>We minimize the number of dead space.</a:t>
            </a:r>
          </a:p>
          <a:p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4BA7E5D-CA0E-A348-945D-1AC3EB4A10F7}"/>
              </a:ext>
            </a:extLst>
          </p:cNvPr>
          <p:cNvSpPr/>
          <p:nvPr/>
        </p:nvSpPr>
        <p:spPr>
          <a:xfrm>
            <a:off x="6014589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ADF422-2C36-4042-A2A7-16BE3F51A670}"/>
              </a:ext>
            </a:extLst>
          </p:cNvPr>
          <p:cNvSpPr/>
          <p:nvPr/>
        </p:nvSpPr>
        <p:spPr>
          <a:xfrm>
            <a:off x="3621853" y="475260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90% full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D42EA1-A4C4-9B40-A717-FFB9D18CED53}"/>
              </a:ext>
            </a:extLst>
          </p:cNvPr>
          <p:cNvSpPr/>
          <p:nvPr/>
        </p:nvSpPr>
        <p:spPr>
          <a:xfrm>
            <a:off x="4815222" y="4752600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6F1E0B-48AC-8A4D-9F14-9A1DF7D0474C}"/>
              </a:ext>
            </a:extLst>
          </p:cNvPr>
          <p:cNvSpPr/>
          <p:nvPr/>
        </p:nvSpPr>
        <p:spPr>
          <a:xfrm>
            <a:off x="4815223" y="5549983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BE8632-6E71-B445-A7F7-275688A93873}"/>
              </a:ext>
            </a:extLst>
          </p:cNvPr>
          <p:cNvSpPr/>
          <p:nvPr/>
        </p:nvSpPr>
        <p:spPr>
          <a:xfrm>
            <a:off x="3621854" y="5549983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50% full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30E823E-D107-9841-919E-365A3003EF58}"/>
              </a:ext>
            </a:extLst>
          </p:cNvPr>
          <p:cNvSpPr/>
          <p:nvPr/>
        </p:nvSpPr>
        <p:spPr>
          <a:xfrm>
            <a:off x="6020586" y="5549983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60% full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6BFE210-1150-0D4E-941D-B75E40DDDF57}"/>
              </a:ext>
            </a:extLst>
          </p:cNvPr>
          <p:cNvCxnSpPr/>
          <p:nvPr/>
        </p:nvCxnSpPr>
        <p:spPr>
          <a:xfrm>
            <a:off x="4029560" y="5252335"/>
            <a:ext cx="0" cy="557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曲折矢印 14">
            <a:extLst>
              <a:ext uri="{FF2B5EF4-FFF2-40B4-BE49-F238E27FC236}">
                <a16:creationId xmlns:a16="http://schemas.microsoft.com/office/drawing/2014/main" id="{4ACD5A6A-682C-944D-AC59-9C5AEE27F1AD}"/>
              </a:ext>
            </a:extLst>
          </p:cNvPr>
          <p:cNvSpPr/>
          <p:nvPr/>
        </p:nvSpPr>
        <p:spPr>
          <a:xfrm>
            <a:off x="5513273" y="4307683"/>
            <a:ext cx="2196000" cy="828000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F08DC5E1-307E-7341-AA10-EE2376810ADB}"/>
              </a:ext>
            </a:extLst>
          </p:cNvPr>
          <p:cNvSpPr/>
          <p:nvPr/>
        </p:nvSpPr>
        <p:spPr>
          <a:xfrm>
            <a:off x="6794252" y="5150991"/>
            <a:ext cx="915021" cy="2588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EA4981F-8BA7-1248-BF38-BEF33D05ED2E}"/>
              </a:ext>
            </a:extLst>
          </p:cNvPr>
          <p:cNvSpPr txBox="1"/>
          <p:nvPr/>
        </p:nvSpPr>
        <p:spPr>
          <a:xfrm>
            <a:off x="8028233" y="4604574"/>
            <a:ext cx="3332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These space are called dead space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433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/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/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9542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02A22-859D-CA45-86B3-4A730985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E2957-4701-A244-9530-58631CB1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It often happens that orders are added just before the voyage.</a:t>
            </a:r>
          </a:p>
          <a:p>
            <a:r>
              <a:rPr kumimoji="1" lang="en" altLang="ja-JP" sz="2400" dirty="0"/>
              <a:t>To handle that situ</a:t>
            </a:r>
            <a:r>
              <a:rPr lang="en" altLang="ja-JP" sz="2400" dirty="0"/>
              <a:t>ation, we should place empty space close to the entrance</a:t>
            </a:r>
          </a:p>
          <a:p>
            <a:pPr marL="0" indent="0">
              <a:buNone/>
            </a:pPr>
            <a:r>
              <a:rPr kumimoji="1" lang="en" altLang="ja-JP" sz="2400" dirty="0"/>
              <a:t>                             </a:t>
            </a:r>
            <a:r>
              <a:rPr kumimoji="1" lang="ja-JP" altLang="en-US" sz="2400"/>
              <a:t>        </a:t>
            </a:r>
            <a:r>
              <a:rPr kumimoji="1" lang="en" altLang="ja-JP" sz="2400" dirty="0"/>
              <a:t> 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FCECD4-69A6-024A-B872-4D676AE15E11}"/>
              </a:ext>
            </a:extLst>
          </p:cNvPr>
          <p:cNvSpPr/>
          <p:nvPr/>
        </p:nvSpPr>
        <p:spPr>
          <a:xfrm>
            <a:off x="6612153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0286D3-20A0-3947-A2B5-DEFF7F710651}"/>
              </a:ext>
            </a:extLst>
          </p:cNvPr>
          <p:cNvSpPr/>
          <p:nvPr/>
        </p:nvSpPr>
        <p:spPr>
          <a:xfrm>
            <a:off x="4219417" y="4317057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E76893-1302-B744-ACB3-781F4E89A774}"/>
              </a:ext>
            </a:extLst>
          </p:cNvPr>
          <p:cNvSpPr/>
          <p:nvPr/>
        </p:nvSpPr>
        <p:spPr>
          <a:xfrm>
            <a:off x="5412786" y="4317057"/>
            <a:ext cx="1193369" cy="796782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DF4B00-A954-6B4E-A52B-764408A3C261}"/>
              </a:ext>
            </a:extLst>
          </p:cNvPr>
          <p:cNvSpPr/>
          <p:nvPr/>
        </p:nvSpPr>
        <p:spPr>
          <a:xfrm>
            <a:off x="5412787" y="5114440"/>
            <a:ext cx="1193369" cy="796782"/>
          </a:xfrm>
          <a:prstGeom prst="rect">
            <a:avLst/>
          </a:prstGeom>
          <a:solidFill>
            <a:srgbClr val="00B0F0"/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FD4A90-8BD6-4841-B0BC-C81324DDE6DB}"/>
              </a:ext>
            </a:extLst>
          </p:cNvPr>
          <p:cNvSpPr/>
          <p:nvPr/>
        </p:nvSpPr>
        <p:spPr>
          <a:xfrm>
            <a:off x="4219418" y="5114440"/>
            <a:ext cx="1193369" cy="7967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98646B-717C-1D47-BA61-CA6FB135C465}"/>
              </a:ext>
            </a:extLst>
          </p:cNvPr>
          <p:cNvSpPr/>
          <p:nvPr/>
        </p:nvSpPr>
        <p:spPr>
          <a:xfrm>
            <a:off x="6618150" y="5114440"/>
            <a:ext cx="1193369" cy="7967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E8336B91-7838-7148-AE0B-8E79303900D1}"/>
              </a:ext>
            </a:extLst>
          </p:cNvPr>
          <p:cNvSpPr/>
          <p:nvPr/>
        </p:nvSpPr>
        <p:spPr>
          <a:xfrm>
            <a:off x="7646332" y="4622369"/>
            <a:ext cx="417208" cy="2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B3B040-9146-7341-98B8-EA409090CA23}"/>
              </a:ext>
            </a:extLst>
          </p:cNvPr>
          <p:cNvSpPr txBox="1"/>
          <p:nvPr/>
        </p:nvSpPr>
        <p:spPr>
          <a:xfrm>
            <a:off x="8063540" y="4569438"/>
            <a:ext cx="208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entrance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37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6CADF5-44DE-ED46-8CE2-50B89413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/>
              <a:t>placing empty space close to the entrance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0A7A15-85D4-4D44-A234-7AC10579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400" dirty="0"/>
              <a:t>The ship has 12 floors and the entrance is on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floor.</a:t>
            </a:r>
          </a:p>
          <a:p>
            <a:r>
              <a:rPr lang="en-US" altLang="ja-JP" sz="2400" dirty="0"/>
              <a:t>If there are lots of empty space in the 5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floor’s holds, we get more profit.</a:t>
            </a:r>
          </a:p>
          <a:p>
            <a:r>
              <a:rPr lang="en-US" altLang="ja-JP" sz="2400" dirty="0"/>
              <a:t>We subtract that profit from the objective function.</a:t>
            </a:r>
          </a:p>
          <a:p>
            <a:endParaRPr lang="en-US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8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9A7F1-EC3C-894A-8E9E-0981C4C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Constraints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1FC0B-1A3C-FE4D-82C1-224B072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There are 3 constraints in making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>
              <a:buFont typeface="+mj-lt"/>
              <a:buAutoNum type="arabicPeriod"/>
            </a:pPr>
            <a:r>
              <a:rPr kumimoji="1"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</a:p>
        </p:txBody>
      </p:sp>
    </p:spTree>
    <p:extLst>
      <p:ext uri="{BB962C8B-B14F-4D97-AF65-F5344CB8AC3E}">
        <p14:creationId xmlns:p14="http://schemas.microsoft.com/office/powerpoint/2010/main" val="355768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306A2-0982-6849-939B-C8AF8356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Travel paths in the ship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we secure a path for cars to be able to pass.</a:t>
                </a:r>
              </a:p>
              <a:p>
                <a:r>
                  <a:rPr kumimoji="1" lang="en" altLang="ja-JP" sz="2400" dirty="0"/>
                  <a:t>For each hold </a:t>
                </a:r>
                <a:r>
                  <a:rPr lang="en" altLang="ja-JP" sz="2400" dirty="0" err="1"/>
                  <a:t>i</a:t>
                </a:r>
                <a:r>
                  <a:rPr kumimoji="1" lang="en" altLang="ja-JP" sz="2400" dirty="0"/>
                  <a:t>,</a:t>
                </a:r>
                <a:r>
                  <a:rPr lang="en-US" altLang="ja-JP" sz="2200" dirty="0"/>
                  <a:t> we define</a:t>
                </a:r>
              </a:p>
              <a:p>
                <a:pPr lvl="1"/>
                <a:r>
                  <a:rPr lang="en" altLang="ja-JP" sz="2200" dirty="0"/>
                  <a:t>the current filling rate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" altLang="ja-JP" sz="2200" dirty="0"/>
              </a:p>
              <a:p>
                <a:pPr lvl="1"/>
                <a:r>
                  <a:rPr lang="en" altLang="ja-JP" sz="2200" dirty="0"/>
                  <a:t>the maximum filling rate that a car can pass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" altLang="ja-JP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" altLang="ja-JP" sz="2400" dirty="0"/>
              </a:p>
              <a:p>
                <a:r>
                  <a:rPr lang="en" altLang="ja-JP" sz="2400" dirty="0"/>
                  <a:t>After loading all vehicles at each port except the last port,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168A923-369D-B948-B317-BB629C56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95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AF7B9-F858-7546-9DA7-F0B9729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Weight balance of cargo</a:t>
            </a:r>
            <a:br>
              <a:rPr lang="en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E79931-7D32-4849-B512-925A9BAF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When the ship tilts, there is a possibility that the ship will lose its balance and roll over.</a:t>
            </a:r>
            <a:endParaRPr lang="en-US" altLang="ja-JP" sz="2400" dirty="0"/>
          </a:p>
          <a:p>
            <a:r>
              <a:rPr lang="en-US" altLang="ja-JP" sz="2400" dirty="0"/>
              <a:t>we add constraints for balance in two directions</a:t>
            </a:r>
          </a:p>
          <a:p>
            <a:pPr lvl="1"/>
            <a:r>
              <a:rPr lang="en" altLang="ja-JP" sz="2400" dirty="0"/>
              <a:t>Forward and backward direction</a:t>
            </a:r>
          </a:p>
          <a:p>
            <a:pPr lvl="1"/>
            <a:r>
              <a:rPr lang="en" altLang="ja-JP" sz="2400" dirty="0"/>
              <a:t>Vertical direction</a:t>
            </a:r>
            <a:endParaRPr lang="en" altLang="ja-JP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1A7929-0CC8-494B-B1D4-0CD029B5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959" y="4316200"/>
            <a:ext cx="4053953" cy="19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Forward and backward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from center to forward hold</a:t>
                </a:r>
              </a:p>
              <a:p>
                <a:pPr lvl="1"/>
                <a:r>
                  <a:rPr lang="en" altLang="ja-JP" sz="2200" dirty="0"/>
                  <a:t>negative coefficient from center to back hold</a:t>
                </a:r>
              </a:p>
              <a:p>
                <a:r>
                  <a:rPr lang="en" altLang="ja-JP" sz="2400" dirty="0"/>
                  <a:t>The closer the center of gravity is to zero in the forward and backward directions, the more stable the ship will be.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673" b="-178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3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E51AA-6929-3442-966A-7D9EB47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Vertical direction</a:t>
            </a:r>
            <a:br>
              <a:rPr lang="en" altLang="ja-JP" dirty="0"/>
            </a:b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ja-JP" sz="2400" dirty="0"/>
                  <a:t>For each hold 𝑖, we define a coefficient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kumimoji="1" lang="en-US" altLang="ja-JP" sz="2400" dirty="0"/>
              </a:p>
              <a:p>
                <a:pPr lvl="1"/>
                <a:r>
                  <a:rPr lang="en" altLang="ja-JP" sz="2200" dirty="0"/>
                  <a:t>Positive coefficient for the hold above sea level </a:t>
                </a:r>
              </a:p>
              <a:p>
                <a:pPr lvl="1"/>
                <a:r>
                  <a:rPr lang="en" altLang="ja-JP" sz="2200" dirty="0"/>
                  <a:t>negative coefficient for the hold below sea level </a:t>
                </a:r>
              </a:p>
              <a:p>
                <a:r>
                  <a:rPr lang="en" altLang="ja-JP" sz="2600" dirty="0"/>
                  <a:t>The farther away from the sea surface, the greater the effect is. </a:t>
                </a:r>
              </a:p>
              <a:p>
                <a:r>
                  <a:rPr lang="en" altLang="ja-JP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" altLang="ja-JP" sz="2400" dirty="0"/>
                  <a:t> be the weight of a car in each order 𝑗, </a:t>
                </a:r>
                <a:br>
                  <a:rPr lang="en" altLang="ja-JP" sz="24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ja-JP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" altLang="ja-JP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bSup>
                        <m:sSub>
                          <m:sSubPr>
                            <m:ctrlPr>
                              <a:rPr lang="en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altLang="ja-JP" sz="2400" dirty="0"/>
                  <a:t>  does not exceed the threshold.</a:t>
                </a:r>
              </a:p>
              <a:p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A66D6AA-85AC-DC4D-AC2F-0EE32EC50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1347" b="-8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8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F343C2-0C5B-4C4B-80AC-FA94488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F9DD95-8CF5-9348-886C-FD2EAE61B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With this model, we confirmed that we can get a good assignment for small bookings.</a:t>
            </a:r>
          </a:p>
          <a:p>
            <a:r>
              <a:rPr lang="en" altLang="ja-JP" sz="2400" dirty="0"/>
              <a:t>The number of orders and the number of loading and unloading ports increases, the calculations may not be sufficiently advanced in a limited time[1].</a:t>
            </a:r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AB659-4052-624D-8F74-5899265AF76C}"/>
              </a:ext>
            </a:extLst>
          </p:cNvPr>
          <p:cNvSpPr/>
          <p:nvPr/>
        </p:nvSpPr>
        <p:spPr>
          <a:xfrm>
            <a:off x="2147248" y="5588056"/>
            <a:ext cx="935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[1]</a:t>
            </a:r>
            <a:r>
              <a:rPr lang="ja-JP" altLang="en-US"/>
              <a:t>鵜川知哉</a:t>
            </a:r>
            <a:r>
              <a:rPr lang="en-US" altLang="ja-JP" dirty="0"/>
              <a:t>, </a:t>
            </a:r>
            <a:r>
              <a:rPr lang="ja-JP" altLang="en-US"/>
              <a:t>自動車運搬船における貨物積載プラン ニングの席割問題に対する数理モデリング</a:t>
            </a:r>
            <a:r>
              <a:rPr lang="en-US" altLang="ja-JP" dirty="0"/>
              <a:t>, </a:t>
            </a:r>
            <a:r>
              <a:rPr lang="ja-JP" altLang="en-US"/>
              <a:t>修士 論文，名古屋大学情報学研究科</a:t>
            </a:r>
            <a:r>
              <a:rPr lang="en-US" altLang="ja-JP" dirty="0"/>
              <a:t>, 2020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1979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/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75908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82DFF-D324-2B44-B659-FF46E3AA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Different m</a:t>
            </a:r>
            <a:r>
              <a:rPr kumimoji="1" lang="en-US" altLang="ja-JP" dirty="0"/>
              <a:t>odel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81CE6-3BEF-7F46-9003-6161F54DD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different model to </a:t>
            </a:r>
            <a:r>
              <a:rPr lang="en" altLang="ja-JP" sz="2400" dirty="0"/>
              <a:t>solve large bookings.</a:t>
            </a:r>
          </a:p>
          <a:p>
            <a:r>
              <a:rPr lang="en" altLang="ja-JP" sz="2400" dirty="0"/>
              <a:t>We'll call this model “the 2nd model”.</a:t>
            </a:r>
          </a:p>
          <a:p>
            <a:r>
              <a:rPr lang="en" altLang="ja-JP" sz="2400" dirty="0"/>
              <a:t>The basic idea is based on heuristics.</a:t>
            </a:r>
          </a:p>
          <a:p>
            <a:r>
              <a:rPr lang="en" altLang="ja-JP" sz="2400" dirty="0"/>
              <a:t>Using the local search, we improve the</a:t>
            </a:r>
            <a:r>
              <a:rPr lang="en-US" altLang="ja-JP" sz="2400" dirty="0"/>
              <a:t> assignment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0517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Background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Problem definition</a:t>
            </a:r>
            <a:endParaRPr kumimoji="1" lang="en-US" altLang="ja-JP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877409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45E0-6EC3-4546-962B-3ADDD878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Heuristic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E27343-2C9B-334E-90CD-315B46EA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In the 1</a:t>
            </a:r>
            <a:r>
              <a:rPr lang="en" altLang="ja-JP" sz="2400" baseline="30000" dirty="0"/>
              <a:t>st </a:t>
            </a:r>
            <a:r>
              <a:rPr lang="en" altLang="ja-JP" sz="2400" dirty="0"/>
              <a:t>model, continuous numbers of units were used as variables.</a:t>
            </a:r>
          </a:p>
          <a:p>
            <a:r>
              <a:rPr lang="en" altLang="ja-JP" sz="2400" dirty="0"/>
              <a:t>In the 2nd model, instead of assigning each unit individually, we split the orders and assign them.</a:t>
            </a:r>
            <a:endParaRPr lang="ja-JP" altLang="en-US" sz="2400"/>
          </a:p>
          <a:p>
            <a:r>
              <a:rPr lang="en" altLang="ja-JP" sz="2400" dirty="0"/>
              <a:t>As for holds, we think about grouping some holds together and assigning orders to them. </a:t>
            </a:r>
          </a:p>
          <a:p>
            <a:pPr lvl="1"/>
            <a:r>
              <a:rPr kumimoji="1" lang="en" altLang="ja-JP" sz="2200" dirty="0"/>
              <a:t>We call them “segment”.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27416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F04F6F-5F7C-4C4A-A9DD-C0722B40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Detailed Segment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BE67F-9583-8743-8B5D-2198400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ship has 43 holds.</a:t>
            </a:r>
          </a:p>
          <a:p>
            <a:r>
              <a:rPr lang="en-US" altLang="ja-JP" sz="2400" dirty="0"/>
              <a:t>We divide them into 17 segments.</a:t>
            </a:r>
          </a:p>
          <a:p>
            <a:r>
              <a:rPr lang="en-US" altLang="ja-JP" sz="2400" dirty="0"/>
              <a:t>It is based on the rule that on each floor, planners assign the cars in order </a:t>
            </a:r>
            <a:r>
              <a:rPr lang="en" altLang="ja-JP" sz="2400" dirty="0"/>
              <a:t>from the back hold to the hold with the ramp.</a:t>
            </a:r>
          </a:p>
          <a:p>
            <a:r>
              <a:rPr lang="en" altLang="ja-JP" sz="2400" dirty="0"/>
              <a:t>this grouping enable the model to create assignment that is similar to planners'.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945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AE33E-1F70-7949-9F8B-070B10EE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Detailed Segment</a:t>
            </a:r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9457E1D-F013-A342-A3D1-47C286D00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3" y="2238233"/>
            <a:ext cx="4051732" cy="3493827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098C05-FF14-6044-BFC6-396A4D238EFA}"/>
              </a:ext>
            </a:extLst>
          </p:cNvPr>
          <p:cNvSpPr txBox="1"/>
          <p:nvPr/>
        </p:nvSpPr>
        <p:spPr>
          <a:xfrm>
            <a:off x="5964072" y="3562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01DCCF4-FB0F-BC4D-AE09-263BEE09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7" y="2238232"/>
            <a:ext cx="4346732" cy="34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100CDD-E71F-0C48-A12F-BDDF8054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the two models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3B7006-9EE3-5A49-BBFD-F7D51D258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7893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1</a:t>
            </a:r>
            <a:r>
              <a:rPr kumimoji="1" lang="en-US" altLang="ja-JP" sz="3200" baseline="30000" dirty="0"/>
              <a:t>st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35 vehicles of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hold of  4</a:t>
            </a:r>
            <a:r>
              <a:rPr lang="en-US" altLang="ja-JP" sz="2400" baseline="30000" dirty="0"/>
              <a:t>th</a:t>
            </a:r>
            <a:r>
              <a:rPr lang="en-US" altLang="ja-JP" sz="2400" dirty="0"/>
              <a:t> deck.</a:t>
            </a:r>
          </a:p>
          <a:p>
            <a:endParaRPr lang="en-US" altLang="ja-JP" sz="2400" dirty="0"/>
          </a:p>
          <a:p>
            <a:r>
              <a:rPr lang="en-US" altLang="ja-JP" sz="2400" dirty="0"/>
              <a:t>same as real operations.</a:t>
            </a:r>
            <a:endParaRPr kumimoji="1" lang="ja-JP" altLang="en-US" sz="240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8347B-5610-1046-B9B8-AE5FBFAD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4836" y="2126222"/>
            <a:ext cx="4313864" cy="3777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3200" dirty="0"/>
              <a:t>2</a:t>
            </a:r>
            <a:r>
              <a:rPr kumimoji="1" lang="en-US" altLang="ja-JP" sz="3200" baseline="30000" dirty="0"/>
              <a:t>nd</a:t>
            </a:r>
            <a:r>
              <a:rPr kumimoji="1" lang="en-US" altLang="ja-JP" sz="3200" dirty="0"/>
              <a:t> model</a:t>
            </a:r>
            <a:endParaRPr lang="en-US" altLang="ja-JP" sz="3200" dirty="0"/>
          </a:p>
          <a:p>
            <a:endParaRPr lang="en-US" altLang="ja-JP" sz="2400" dirty="0"/>
          </a:p>
          <a:p>
            <a:r>
              <a:rPr lang="en-US" altLang="ja-JP" sz="2400" dirty="0"/>
              <a:t>Assigning order 1 to 3</a:t>
            </a:r>
            <a:r>
              <a:rPr lang="en-US" altLang="ja-JP" sz="2400" baseline="30000" dirty="0"/>
              <a:t>rd</a:t>
            </a:r>
            <a:r>
              <a:rPr lang="en-US" altLang="ja-JP" sz="2400" dirty="0"/>
              <a:t> segment</a:t>
            </a:r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Once assignments are decided, we load</a:t>
            </a:r>
            <a:r>
              <a:rPr lang="ja-JP" altLang="en-US" sz="2400"/>
              <a:t>　</a:t>
            </a:r>
            <a:r>
              <a:rPr lang="en-US" altLang="ja-JP" sz="2400" dirty="0"/>
              <a:t>vehicles from the back according to the rules.</a:t>
            </a:r>
          </a:p>
          <a:p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A31D31-CFC5-1C4D-8435-60D3B8346259}"/>
              </a:ext>
            </a:extLst>
          </p:cNvPr>
          <p:cNvCxnSpPr/>
          <p:nvPr/>
        </p:nvCxnSpPr>
        <p:spPr>
          <a:xfrm>
            <a:off x="6411757" y="2126222"/>
            <a:ext cx="0" cy="3898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82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6E643-84C1-D84A-A5EC-DEBAA379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Rules for loading</a:t>
            </a:r>
            <a:r>
              <a:rPr lang="en-US" altLang="ja-JP" dirty="0"/>
              <a:t> vehicles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A18FE-55DE-054F-B0FC-BCAE5837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 The vehicles of the orders assigned to each segment are loaded from the back hold.</a:t>
            </a:r>
          </a:p>
          <a:p>
            <a:r>
              <a:rPr lang="en" altLang="ja-JP" sz="2400" dirty="0"/>
              <a:t>We want to load the vehicle while satisfying the constraints.</a:t>
            </a:r>
          </a:p>
          <a:p>
            <a:endParaRPr kumimoji="1"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0310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9F2C1-44AD-BE44-B7D7-3B192EEA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Constraints that has to be satisfied when loading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BF1-F3B9-434F-9868-7519AF4F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3941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load vehicles while satisfying the following travel routes constraints.</a:t>
            </a:r>
          </a:p>
          <a:p>
            <a:r>
              <a:rPr lang="en-US" altLang="ja-JP" sz="2400" dirty="0"/>
              <a:t>We ensure that the filling rate is not exceeded after all vehicles have been loaded at a particular port.</a:t>
            </a:r>
          </a:p>
          <a:p>
            <a:r>
              <a:rPr lang="en" altLang="ja-JP" sz="2400" dirty="0"/>
              <a:t>Other constraints or objectives are calculated in</a:t>
            </a:r>
            <a:r>
              <a:rPr lang="en-US" altLang="ja-JP" sz="2400" dirty="0"/>
              <a:t> the</a:t>
            </a:r>
            <a:r>
              <a:rPr lang="en" altLang="ja-JP" sz="2400" dirty="0"/>
              <a:t> evaluation function.</a:t>
            </a:r>
          </a:p>
          <a:p>
            <a:pPr marL="57150" indent="0">
              <a:buNone/>
            </a:pP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018384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278DCE-0685-4441-B128-DC9D8C8E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Local Search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3B841F-8DD0-1147-9E25-B1A91183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sz="2400" dirty="0"/>
              <a:t>moving from solution to solution in the space of candidate solutions by applying local changes</a:t>
            </a:r>
          </a:p>
          <a:p>
            <a:r>
              <a:rPr lang="en" altLang="ja-JP" sz="2400" dirty="0"/>
              <a:t>We repeat this operation until the termination condition is satisfied</a:t>
            </a:r>
          </a:p>
          <a:p>
            <a:r>
              <a:rPr lang="en-US" altLang="ja-JP" sz="2400" dirty="0"/>
              <a:t>In this research, we use shift neighborhood and swap neighborhood</a:t>
            </a:r>
          </a:p>
          <a:p>
            <a:endParaRPr lang="en" altLang="ja-JP" sz="2400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460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907DD-1B47-6842-B33C-74FC608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Evaluate function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E833C-5969-904E-BD89-EFD10FE0A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175" y="1636059"/>
            <a:ext cx="8915400" cy="377762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As the evaluation function used to find the solution,  we use the weighted sum of the constraint and the objective function.</a:t>
            </a:r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lang="en" altLang="ja-JP" sz="2400" dirty="0"/>
          </a:p>
          <a:p>
            <a:endParaRPr kumimoji="1" lang="ja-JP" altLang="en-US" sz="24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EF31B3-588F-3D4E-AF28-634960776DA4}"/>
              </a:ext>
            </a:extLst>
          </p:cNvPr>
          <p:cNvSpPr txBox="1">
            <a:spLocks/>
          </p:cNvSpPr>
          <p:nvPr/>
        </p:nvSpPr>
        <p:spPr>
          <a:xfrm>
            <a:off x="2407175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constraint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Travel routes in the ship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Weight balance of cargo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All vehicles must be loaded.</a:t>
            </a:r>
            <a:endParaRPr lang="ja-JP" altLang="en-US" sz="240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8F3941-43B2-5043-8CF0-3FAEE12A9268}"/>
              </a:ext>
            </a:extLst>
          </p:cNvPr>
          <p:cNvSpPr txBox="1">
            <a:spLocks/>
          </p:cNvSpPr>
          <p:nvPr/>
        </p:nvSpPr>
        <p:spPr>
          <a:xfrm>
            <a:off x="6955893" y="2916949"/>
            <a:ext cx="4313864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2400" dirty="0"/>
              <a:t>Objective function</a:t>
            </a:r>
          </a:p>
          <a:p>
            <a:pPr>
              <a:buFont typeface="+mj-lt"/>
              <a:buAutoNum type="arabicPeriod"/>
            </a:pPr>
            <a:r>
              <a:rPr lang="en-US" altLang="ja-JP" sz="2400" dirty="0"/>
              <a:t>avoiding multiple orders in one hold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</a:t>
            </a:r>
            <a:r>
              <a:rPr lang="en-US" altLang="ja-JP" sz="2400" dirty="0"/>
              <a:t>same</a:t>
            </a:r>
            <a:r>
              <a:rPr lang="en" altLang="ja-JP" sz="2400" dirty="0"/>
              <a:t> orders by port closer together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securing a path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No dead space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placing empty space close to the entrance</a:t>
            </a:r>
          </a:p>
        </p:txBody>
      </p:sp>
    </p:spTree>
    <p:extLst>
      <p:ext uri="{BB962C8B-B14F-4D97-AF65-F5344CB8AC3E}">
        <p14:creationId xmlns:p14="http://schemas.microsoft.com/office/powerpoint/2010/main" val="413973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A63EE-A0A1-4C4E-9821-A455B647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0D5665-5F70-714B-87E9-C1AB005B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Shift neighborhood</a:t>
            </a:r>
          </a:p>
          <a:p>
            <a:pPr lvl="1"/>
            <a:r>
              <a:rPr kumimoji="1" lang="en-US" altLang="ja-JP" sz="2400" dirty="0"/>
              <a:t>This is obtained by</a:t>
            </a:r>
            <a:r>
              <a:rPr kumimoji="1" lang="ja-JP" altLang="en-US" sz="2400"/>
              <a:t> </a:t>
            </a:r>
            <a:r>
              <a:rPr kumimoji="1" lang="en-US" altLang="ja-JP" sz="2400" dirty="0"/>
              <a:t>reassigning one order which was assigned to a segment to another segment</a:t>
            </a:r>
          </a:p>
          <a:p>
            <a:r>
              <a:rPr kumimoji="1" lang="en-US" altLang="ja-JP" sz="2400" dirty="0"/>
              <a:t>Swap </a:t>
            </a:r>
            <a:r>
              <a:rPr lang="en-US" altLang="ja-JP" sz="2400" dirty="0"/>
              <a:t>neighborhood</a:t>
            </a:r>
          </a:p>
          <a:p>
            <a:pPr lvl="1"/>
            <a:r>
              <a:rPr kumimoji="1" lang="en-US" altLang="ja-JP" sz="2400" dirty="0"/>
              <a:t>This is obtained by s</a:t>
            </a:r>
            <a:r>
              <a:rPr lang="en-US" altLang="ja-JP" sz="2400" dirty="0"/>
              <a:t>wapping the allocated segments of two orders.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71967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0AB04-8F34-BD4F-8DDD-608D0F3A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Flow of local search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6E5E-667D-8843-89E2-F9D0E26CD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7522977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" altLang="ja-JP" sz="2400" dirty="0"/>
              <a:t>searching the shift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searching the swap neighborhood until no better solution is found.</a:t>
            </a:r>
          </a:p>
          <a:p>
            <a:pPr>
              <a:buFont typeface="+mj-lt"/>
              <a:buAutoNum type="arabicPeriod"/>
            </a:pPr>
            <a:r>
              <a:rPr lang="en" altLang="ja-JP" sz="2400" dirty="0"/>
              <a:t>If better solution is found in step 1 or step 2,</a:t>
            </a:r>
            <a:r>
              <a:rPr lang="en-US" altLang="ja-JP" sz="2400" dirty="0"/>
              <a:t> return to step 1.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435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12B76-A30D-9B43-9C86-E5ED0130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8C004-7132-2548-9598-29632283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A carrier ship carries various loads through some ports. </a:t>
            </a:r>
          </a:p>
          <a:p>
            <a:r>
              <a:rPr lang="en" altLang="ja-JP" sz="2400" dirty="0"/>
              <a:t>We consider the ship that carries various type of cars.  (e.g. passenger car, truck, bulldozer...) </a:t>
            </a:r>
          </a:p>
          <a:p>
            <a:r>
              <a:rPr lang="en" altLang="ja-JP" sz="2400" dirty="0"/>
              <a:t>Assignment of cars to ship is planned manually.</a:t>
            </a:r>
          </a:p>
          <a:p>
            <a:r>
              <a:rPr lang="en" altLang="ja-JP" sz="2400" dirty="0"/>
              <a:t>We aim to make assignment automatically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51242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3CCEA-EA44-8A42-A8A2-30228E16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Swap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76A083-A72A-3F4A-906A-AE24C112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15962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swap the two orders assigned to different segments.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</a:t>
            </a:r>
            <a:r>
              <a:rPr kumimoji="1" lang="en-US" altLang="ja-JP" sz="2400" dirty="0"/>
              <a:t>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,D]	                               [E,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      segment 2</a:t>
            </a:r>
          </a:p>
          <a:p>
            <a:pPr marL="0" indent="0">
              <a:buNone/>
            </a:pPr>
            <a:r>
              <a:rPr lang="en-US" altLang="ja-JP" sz="2400" dirty="0"/>
              <a:t>		 [A,B,</a:t>
            </a:r>
            <a:r>
              <a:rPr lang="en-US" altLang="ja-JP" sz="2400" b="1" dirty="0">
                <a:solidFill>
                  <a:srgbClr val="C00000"/>
                </a:solidFill>
              </a:rPr>
              <a:t>F</a:t>
            </a:r>
            <a:r>
              <a:rPr lang="en-US" altLang="ja-JP" sz="2400" dirty="0"/>
              <a:t>,D]	                               	    [E,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</a:t>
            </a:r>
            <a:r>
              <a:rPr lang="en-US" altLang="ja-JP" sz="2400" dirty="0">
                <a:solidFill>
                  <a:schemeClr val="tx1"/>
                </a:solidFill>
              </a:rPr>
              <a:t>G</a:t>
            </a:r>
            <a:r>
              <a:rPr lang="en-US" altLang="ja-JP" sz="2400" dirty="0"/>
              <a:t>,H]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3FA197-70BF-AB43-ACAC-D05BD1640D36}"/>
              </a:ext>
            </a:extLst>
          </p:cNvPr>
          <p:cNvCxnSpPr>
            <a:cxnSpLocks/>
          </p:cNvCxnSpPr>
          <p:nvPr/>
        </p:nvCxnSpPr>
        <p:spPr>
          <a:xfrm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73AB8A-229B-904E-8945-22336C43B656}"/>
              </a:ext>
            </a:extLst>
          </p:cNvPr>
          <p:cNvCxnSpPr>
            <a:cxnSpLocks/>
          </p:cNvCxnSpPr>
          <p:nvPr/>
        </p:nvCxnSpPr>
        <p:spPr>
          <a:xfrm flipH="1">
            <a:off x="4518212" y="4477871"/>
            <a:ext cx="3886200" cy="119678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93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19CDC-0CAC-4B44-85DD-1A80D9F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B6B583-260D-CE4F-9C0A-970341AB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605617"/>
          </a:xfrm>
        </p:spPr>
        <p:txBody>
          <a:bodyPr>
            <a:normAutofit/>
          </a:bodyPr>
          <a:lstStyle/>
          <a:p>
            <a:r>
              <a:rPr lang="en" altLang="ja-JP" sz="2400" dirty="0"/>
              <a:t>We select one order assigned to a segment and reassign it to a different segment.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ex. array of orders in each segment are as follows:</a:t>
            </a:r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[A,B,</a:t>
            </a:r>
            <a:r>
              <a:rPr kumimoji="1" lang="en-US" altLang="ja-JP" sz="2400" b="1" dirty="0">
                <a:solidFill>
                  <a:srgbClr val="C00000"/>
                </a:solidFill>
              </a:rPr>
              <a:t>C</a:t>
            </a:r>
            <a:r>
              <a:rPr kumimoji="1" lang="en-US" altLang="ja-JP" sz="2400" dirty="0"/>
              <a:t>,D]                              [E,F,G,H]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	Segment 1                          Segment 2</a:t>
            </a:r>
          </a:p>
          <a:p>
            <a:pPr marL="0" indent="0">
              <a:buNone/>
            </a:pPr>
            <a:r>
              <a:rPr kumimoji="1" lang="en-US" altLang="ja-JP" sz="2400" dirty="0"/>
              <a:t>		 </a:t>
            </a:r>
            <a:r>
              <a:rPr lang="en-US" altLang="ja-JP" sz="2400" dirty="0"/>
              <a:t>[A,B,D]                                  [E,F,G,</a:t>
            </a:r>
            <a:r>
              <a:rPr lang="en-US" altLang="ja-JP" sz="2400" b="1" dirty="0">
                <a:solidFill>
                  <a:srgbClr val="C00000"/>
                </a:solidFill>
              </a:rPr>
              <a:t>C</a:t>
            </a:r>
            <a:r>
              <a:rPr lang="en-US" altLang="ja-JP" sz="2400" dirty="0"/>
              <a:t>,H]</a:t>
            </a:r>
            <a:endParaRPr kumimoji="1" lang="ja-JP" altLang="en-US" sz="2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5F0742-BB27-6949-8644-DB14BC02D410}"/>
              </a:ext>
            </a:extLst>
          </p:cNvPr>
          <p:cNvCxnSpPr>
            <a:cxnSpLocks/>
          </p:cNvCxnSpPr>
          <p:nvPr/>
        </p:nvCxnSpPr>
        <p:spPr>
          <a:xfrm>
            <a:off x="4585447" y="4652682"/>
            <a:ext cx="3899647" cy="112955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03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E7EB18-D7E1-894E-BC25-80C1A8AA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Shift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F744-42F4-CA45-A447-4C7A6529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356694" cy="3777622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When searching </a:t>
            </a:r>
            <a:r>
              <a:rPr lang="en-US" altLang="ja-JP" sz="2400" dirty="0"/>
              <a:t>shift neighborhoods, we normally calculate the evaluate function for all possible insertion positions and insert in the best position.</a:t>
            </a:r>
          </a:p>
          <a:p>
            <a:r>
              <a:rPr lang="en" altLang="ja-JP" sz="2400" dirty="0"/>
              <a:t>For this problem, there may be a waste of resources.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664206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BB7B5E-C4C4-9B4A-9494-821EF130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722" cy="1043325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A8F43-1062-1849-820B-F7D6BDDFF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5353"/>
            <a:ext cx="8915400" cy="4095869"/>
          </a:xfrm>
        </p:spPr>
        <p:txBody>
          <a:bodyPr>
            <a:normAutofit fontScale="92500"/>
          </a:bodyPr>
          <a:lstStyle/>
          <a:p>
            <a:r>
              <a:rPr lang="en-US" altLang="ja-JP" sz="2400" dirty="0"/>
              <a:t>When inserting one order into another hold, we make a change in the order sequence of the orders to be inserted. </a:t>
            </a:r>
          </a:p>
          <a:p>
            <a:pPr marL="0" indent="0">
              <a:buNone/>
            </a:pPr>
            <a:r>
              <a:rPr lang="en-US" altLang="ja-JP" sz="2400" dirty="0"/>
              <a:t>Example: inserting order A</a:t>
            </a:r>
          </a:p>
          <a:p>
            <a:pPr marL="0" indent="0">
              <a:buNone/>
            </a:pPr>
            <a:r>
              <a:rPr lang="en-US" altLang="ja-JP" sz="2400" dirty="0"/>
              <a:t> [C,B,D] </a:t>
            </a:r>
            <a:r>
              <a:rPr lang="ja-JP" altLang="en-US" sz="2400"/>
              <a:t>→</a:t>
            </a:r>
            <a:r>
              <a:rPr lang="en-US" altLang="ja-JP" sz="2400" dirty="0"/>
              <a:t> [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C, B, D]</a:t>
            </a:r>
          </a:p>
          <a:p>
            <a:pPr marL="0" indent="0">
              <a:buNone/>
            </a:pPr>
            <a:r>
              <a:rPr lang="en-US" altLang="ja-JP" sz="2400" dirty="0"/>
              <a:t>		       [C,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B, D]</a:t>
            </a:r>
          </a:p>
          <a:p>
            <a:pPr marL="0" indent="0">
              <a:buNone/>
            </a:pPr>
            <a:r>
              <a:rPr lang="en-US" altLang="ja-JP" sz="2400" dirty="0"/>
              <a:t>			 [C, B,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, D]</a:t>
            </a:r>
          </a:p>
          <a:p>
            <a:pPr marL="0" indent="0">
              <a:buNone/>
            </a:pPr>
            <a:r>
              <a:rPr lang="en-US" altLang="ja-JP" sz="2400" dirty="0"/>
              <a:t>			 [C, B, D, </a:t>
            </a:r>
            <a:r>
              <a:rPr lang="en-US" altLang="ja-JP" sz="2400" dirty="0">
                <a:solidFill>
                  <a:srgbClr val="FF0000"/>
                </a:solidFill>
              </a:rPr>
              <a:t>A</a:t>
            </a:r>
            <a:r>
              <a:rPr lang="en-US" altLang="ja-JP" sz="2400" dirty="0"/>
              <a:t>] </a:t>
            </a:r>
          </a:p>
          <a:p>
            <a:r>
              <a:rPr lang="en-US" altLang="ja-JP" sz="2400" dirty="0"/>
              <a:t>In this case, we try 4 patterns and select the best inserted position. 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00555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515AA-7AF0-FA45-BCCF-EC2E999C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8063" cy="1280890"/>
          </a:xfrm>
        </p:spPr>
        <p:txBody>
          <a:bodyPr/>
          <a:lstStyle/>
          <a:p>
            <a:r>
              <a:rPr lang="en" altLang="ja-JP" dirty="0"/>
              <a:t>Waste of resources in the neighborhood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ja-JP" sz="2400" dirty="0"/>
                  <a:t>Som</a:t>
                </a:r>
                <a:r>
                  <a:rPr lang="en-US" altLang="ja-JP" sz="2400" dirty="0"/>
                  <a:t>e insertions may result in the exact same assignment.</a:t>
                </a:r>
              </a:p>
              <a:p>
                <a:r>
                  <a:rPr lang="en-US" altLang="ja-JP" sz="2400" dirty="0"/>
                  <a:t>Ex. when this segment has 2 holds(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2400" dirty="0"/>
                  <a:t>:</a:t>
                </a:r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r>
                  <a:rPr lang="en-US" altLang="ja-JP" sz="2400" dirty="0"/>
                  <a:t>In this case, trying 2 patters is enough.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1BD4730-EE58-5847-AFCA-1A2DD951C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374776"/>
              </a:xfrm>
              <a:blipFill>
                <a:blip r:embed="rId2"/>
                <a:stretch>
                  <a:fillRect l="-997" t="-1163" r="-1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25225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orders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in </a:t>
                          </a:r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orders</a:t>
                          </a:r>
                          <a:r>
                            <a:rPr kumimoji="1" lang="en-US" altLang="ja-JP" baseline="0" dirty="0"/>
                            <a:t> in h</a:t>
                          </a:r>
                          <a:r>
                            <a:rPr kumimoji="1" lang="en-US" altLang="ja-JP" dirty="0"/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D54C76F3-FD75-3845-907F-031BCC7B27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425225"/>
                  </p:ext>
                </p:extLst>
              </p:nvPr>
            </p:nvGraphicFramePr>
            <p:xfrm>
              <a:off x="2771494" y="3169669"/>
              <a:ext cx="8550836" cy="2302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709">
                      <a:extLst>
                        <a:ext uri="{9D8B030D-6E8A-4147-A177-3AD203B41FA5}">
                          <a16:colId xmlns:a16="http://schemas.microsoft.com/office/drawing/2014/main" val="1939995492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86864916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425792707"/>
                        </a:ext>
                      </a:extLst>
                    </a:gridCol>
                    <a:gridCol w="2137709">
                      <a:extLst>
                        <a:ext uri="{9D8B030D-6E8A-4147-A177-3AD203B41FA5}">
                          <a16:colId xmlns:a16="http://schemas.microsoft.com/office/drawing/2014/main" val="1397451028"/>
                        </a:ext>
                      </a:extLst>
                    </a:gridCol>
                  </a:tblGrid>
                  <a:tr h="5627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Pattern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545" r="-100000" b="-320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01786" t="-4545" r="-595" b="-320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535403"/>
                      </a:ext>
                    </a:extLst>
                  </a:tr>
                  <a:tr h="4221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A, C,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A,C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1390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2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A, B,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B,D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5007158"/>
                      </a:ext>
                    </a:extLst>
                  </a:tr>
                  <a:tr h="4437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A, D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A,D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5806514"/>
                      </a:ext>
                    </a:extLst>
                  </a:tr>
                  <a:tr h="4168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4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/>
                            <a:t>C, B, D, A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C,B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D,A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70028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5082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A1CC8-598D-1D4B-B251-97298E30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141" y="624110"/>
            <a:ext cx="9977718" cy="881961"/>
          </a:xfrm>
        </p:spPr>
        <p:txBody>
          <a:bodyPr>
            <a:noAutofit/>
          </a:bodyPr>
          <a:lstStyle/>
          <a:p>
            <a:r>
              <a:rPr kumimoji="1" lang="en-US" altLang="ja-JP" sz="3200" dirty="0"/>
              <a:t>Our </a:t>
            </a:r>
            <a:r>
              <a:rPr lang="en-US" altLang="ja-JP" sz="3200" dirty="0"/>
              <a:t>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556ED-BEB0-CC4D-B241-52450431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dirty="0"/>
              <a:t>We propose an approach to reduce the number of insertions.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it at the end of the order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memorize orders that are split in two. 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insert only in adjacent parts of split orders.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We select the best insertion position</a:t>
            </a:r>
          </a:p>
        </p:txBody>
      </p:sp>
    </p:spTree>
    <p:extLst>
      <p:ext uri="{BB962C8B-B14F-4D97-AF65-F5344CB8AC3E}">
        <p14:creationId xmlns:p14="http://schemas.microsoft.com/office/powerpoint/2010/main" val="3468385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5AFDD-4A7E-3C46-B150-A8EC0405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76" y="624110"/>
            <a:ext cx="9950825" cy="1280890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949F21-2E87-E340-ACB1-A81C89FB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9505"/>
            <a:ext cx="8915400" cy="5114365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When inserting order A to segment with the following order sequence: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</a:t>
            </a:r>
            <a:endParaRPr kumimoji="1"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1. </a:t>
            </a:r>
            <a:r>
              <a:rPr lang="en-US" altLang="ja-JP" sz="2000" dirty="0"/>
              <a:t>We i</a:t>
            </a:r>
            <a:r>
              <a:rPr kumimoji="1" lang="en-US" altLang="ja-JP" sz="2000" dirty="0"/>
              <a:t>nsert order A to the sequence in the end</a:t>
            </a:r>
          </a:p>
          <a:p>
            <a:pPr marL="0" indent="0">
              <a:buNone/>
            </a:pPr>
            <a:r>
              <a:rPr lang="en-US" altLang="ja-JP" sz="2000" dirty="0"/>
              <a:t>		B, C, D, E, F, G, H, I, J, 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US" altLang="ja-JP" sz="2000" dirty="0"/>
              <a:t>2. We </a:t>
            </a:r>
            <a:r>
              <a:rPr lang="en" altLang="ja-JP" sz="2000" dirty="0"/>
              <a:t>memorize orders that are split in two.</a:t>
            </a:r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endParaRPr lang="en" altLang="ja-JP" sz="2000" dirty="0"/>
          </a:p>
          <a:p>
            <a:pPr marL="0" indent="0">
              <a:buNone/>
            </a:pPr>
            <a:r>
              <a:rPr lang="en" altLang="ja-JP" sz="2000" dirty="0"/>
              <a:t>In this case, we insert only before and after order F,  and select the best insertion position.</a:t>
            </a:r>
          </a:p>
          <a:p>
            <a:pPr marL="0" indent="0">
              <a:buNone/>
            </a:pPr>
            <a:r>
              <a:rPr lang="en" altLang="ja-JP" sz="2000" dirty="0"/>
              <a:t>		</a:t>
            </a:r>
            <a:endParaRPr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1800" dirty="0">
                              <a:ea typeface="Cambria Math" panose="02040503050406030204" pitchFamily="18" charset="0"/>
                            </a:rPr>
                            <a:t> hold</a:t>
                          </a:r>
                          <a:r>
                            <a:rPr lang="en-US" altLang="ja-JP" sz="1800" baseline="0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Hold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CAA91777-4031-FD49-9546-432EE1F94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0709964"/>
                  </p:ext>
                </p:extLst>
              </p:nvPr>
            </p:nvGraphicFramePr>
            <p:xfrm>
              <a:off x="2589212" y="4135219"/>
              <a:ext cx="8391057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97019">
                      <a:extLst>
                        <a:ext uri="{9D8B030D-6E8A-4147-A177-3AD203B41FA5}">
                          <a16:colId xmlns:a16="http://schemas.microsoft.com/office/drawing/2014/main" val="3024390906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008988432"/>
                        </a:ext>
                      </a:extLst>
                    </a:gridCol>
                    <a:gridCol w="2797019">
                      <a:extLst>
                        <a:ext uri="{9D8B030D-6E8A-4147-A177-3AD203B41FA5}">
                          <a16:colId xmlns:a16="http://schemas.microsoft.com/office/drawing/2014/main" val="1590508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insertion</a:t>
                          </a:r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00455" t="-6667" r="-1009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99548" t="-6667" r="-452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4287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altLang="ja-JP" dirty="0"/>
                            <a:t>B, C, D, E, F, G, H, I, J, 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/>
                            <a:t>B, C, D, E, </a:t>
                          </a:r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kumimoji="1" lang="ja-JP" altLang="en-US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r>
                            <a:rPr lang="en-US" altLang="ja-JP" dirty="0"/>
                            <a:t>, G, H, I, J, A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11373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28097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555088"/>
              </p:ext>
            </p:extLst>
          </p:nvPr>
        </p:nvGraphicFramePr>
        <p:xfrm>
          <a:off x="2030507" y="2571208"/>
          <a:ext cx="8091075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69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7527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527970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006322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2036816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</a:tblGrid>
              <a:tr h="542268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all positions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Our approach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77467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145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81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335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204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583C06-5B42-F94A-BDD1-F3031EDAE27F}"/>
              </a:ext>
            </a:extLst>
          </p:cNvPr>
          <p:cNvSpPr txBox="1"/>
          <p:nvPr/>
        </p:nvSpPr>
        <p:spPr>
          <a:xfrm>
            <a:off x="1883978" y="1710505"/>
            <a:ext cx="8907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compare our approach with inserting all the possible position.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E88FFA-DA92-944C-8520-BE5AF76D569F}"/>
              </a:ext>
            </a:extLst>
          </p:cNvPr>
          <p:cNvSpPr txBox="1"/>
          <p:nvPr/>
        </p:nvSpPr>
        <p:spPr>
          <a:xfrm>
            <a:off x="2030507" y="5740354"/>
            <a:ext cx="8564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we can reduce the computation time while keeping the quality of solutions</a:t>
            </a:r>
          </a:p>
        </p:txBody>
      </p:sp>
    </p:spTree>
    <p:extLst>
      <p:ext uri="{BB962C8B-B14F-4D97-AF65-F5344CB8AC3E}">
        <p14:creationId xmlns:p14="http://schemas.microsoft.com/office/powerpoint/2010/main" val="30344984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The computation time could be reduced; however,         it would take some time.</a:t>
            </a:r>
          </a:p>
          <a:p>
            <a:endParaRPr lang="en" altLang="ja-JP" sz="2400" dirty="0"/>
          </a:p>
          <a:p>
            <a:r>
              <a:rPr lang="en" altLang="ja-JP" sz="2400" dirty="0"/>
              <a:t>We have compared the quality and the computation time for the following two cases: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into the optimal position based on our approach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ja-JP" sz="2400" dirty="0"/>
              <a:t>Case that orders are inserted randomly</a:t>
            </a:r>
          </a:p>
        </p:txBody>
      </p:sp>
    </p:spTree>
    <p:extLst>
      <p:ext uri="{BB962C8B-B14F-4D97-AF65-F5344CB8AC3E}">
        <p14:creationId xmlns:p14="http://schemas.microsoft.com/office/powerpoint/2010/main" val="4256518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507" y="624110"/>
            <a:ext cx="10018058" cy="94649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Our approach to reduce the number of insertions</a:t>
            </a:r>
            <a:endParaRPr kumimoji="1" lang="ja-JP" altLang="en-US" sz="320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006469"/>
              </p:ext>
            </p:extLst>
          </p:nvPr>
        </p:nvGraphicFramePr>
        <p:xfrm>
          <a:off x="2030507" y="1842246"/>
          <a:ext cx="8982634" cy="402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63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119678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998590916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87616215"/>
                    </a:ext>
                  </a:extLst>
                </a:gridCol>
                <a:gridCol w="1842246">
                  <a:extLst>
                    <a:ext uri="{9D8B030D-6E8A-4147-A177-3AD203B41FA5}">
                      <a16:colId xmlns:a16="http://schemas.microsoft.com/office/drawing/2014/main" val="1391133373"/>
                    </a:ext>
                  </a:extLst>
                </a:gridCol>
              </a:tblGrid>
              <a:tr h="1000312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inserting to the best position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inserting randomly</a:t>
                      </a:r>
                      <a:endParaRPr kumimoji="1" lang="ja-JP" altLang="en-US" sz="1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1726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err="1"/>
                        <a:t>Num</a:t>
                      </a:r>
                      <a:r>
                        <a:rPr kumimoji="1" lang="en-US" altLang="ja-JP" sz="2000" dirty="0"/>
                        <a:t> of 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L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Num </a:t>
                      </a:r>
                    </a:p>
                    <a:p>
                      <a:pPr algn="ctr"/>
                      <a:r>
                        <a:rPr kumimoji="1" lang="en-US" altLang="ja-JP" sz="2000"/>
                        <a:t>of D 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value</a:t>
                      </a:r>
                      <a:endParaRPr kumimoji="1" lang="en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Computation time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-2533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2244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-1492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5051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109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4</a:t>
                      </a:r>
                      <a:endParaRPr kumimoji="1" lang="en-US" altLang="ja-JP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-144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4965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19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250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-2925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88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C7BD9-E43D-E442-9A49-33395737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3B2DD4-96C6-BB42-93C1-3859304F6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There are a lot of things that has to be considered</a:t>
            </a:r>
          </a:p>
          <a:p>
            <a:pPr lvl="1"/>
            <a:r>
              <a:rPr lang="en-US" altLang="ja-JP" sz="2200" dirty="0"/>
              <a:t>Planning assignments that makes it easy to load and unload cars is important.</a:t>
            </a:r>
          </a:p>
          <a:p>
            <a:pPr lvl="1"/>
            <a:r>
              <a:rPr lang="en-US" altLang="ja-JP" sz="2200" dirty="0"/>
              <a:t>Human error should not happen.</a:t>
            </a:r>
          </a:p>
          <a:p>
            <a:pPr lvl="1"/>
            <a:r>
              <a:rPr lang="en-US" altLang="ja-JP" sz="2400" dirty="0"/>
              <a:t>Unbalanced assignments may result in a sinking.</a:t>
            </a:r>
          </a:p>
        </p:txBody>
      </p:sp>
    </p:spTree>
    <p:extLst>
      <p:ext uri="{BB962C8B-B14F-4D97-AF65-F5344CB8AC3E}">
        <p14:creationId xmlns:p14="http://schemas.microsoft.com/office/powerpoint/2010/main" val="3649340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E01A06-7475-E541-961D-071D4242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Comparison by insertion method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75E83-6FCB-684F-BB17-BF63CBD1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Computation time varies greatly.</a:t>
            </a:r>
          </a:p>
          <a:p>
            <a:r>
              <a:rPr lang="en" altLang="ja-JP" sz="2400" dirty="0"/>
              <a:t>The quality of the local optimal solution is not very different between the two approaches.</a:t>
            </a:r>
          </a:p>
          <a:p>
            <a:r>
              <a:rPr lang="en" altLang="ja-JP" sz="2400" dirty="0"/>
              <a:t>When this algorithm is actually used, it will be checked by a person in the end.</a:t>
            </a:r>
          </a:p>
          <a:p>
            <a:r>
              <a:rPr lang="en" altLang="ja-JP" sz="2400" dirty="0"/>
              <a:t>there may be possibilities that obtaining a solution with a certain degree of quality in a short time may be sufficient.</a:t>
            </a:r>
          </a:p>
        </p:txBody>
      </p:sp>
    </p:spTree>
    <p:extLst>
      <p:ext uri="{BB962C8B-B14F-4D97-AF65-F5344CB8AC3E}">
        <p14:creationId xmlns:p14="http://schemas.microsoft.com/office/powerpoint/2010/main" val="3116219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We propose several approach to create initial assignment.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</a:t>
            </a:r>
            <a:r>
              <a:rPr lang="en-US" altLang="ja-JP" sz="2400" dirty="0"/>
              <a:t>of a problem formulated in MIP with orders grouped by port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485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/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bg1">
                    <a:lumMod val="85000"/>
                  </a:schemeClr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747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0D3EE-828C-0448-AED8-512904B0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Relaxation of linear programming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sz="2400" dirty="0"/>
                  <a:t>As a preliminary experiment, we compare the solutions to the MIP problem and the relaxation problem. </a:t>
                </a:r>
              </a:p>
              <a:p>
                <a:r>
                  <a:rPr lang="en" altLang="ja-JP" sz="2400" dirty="0"/>
                  <a:t>To compare the properties of the solutions, we use the Hamming distance</a:t>
                </a:r>
                <a:r>
                  <a:rPr lang="en-US" altLang="ja-JP" sz="2400" dirty="0"/>
                  <a:t>. </a:t>
                </a:r>
              </a:p>
              <a:p>
                <a:r>
                  <a:rPr lang="en-US" altLang="ja-JP" sz="2400" dirty="0"/>
                  <a:t>For vectors x and y, we define the Hamming distance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ja-JP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𝑒𝑣𝑒𝑟𝑦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h𝑜𝑙𝑑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9661AA73-C708-ED45-A480-9189E4FCB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3777622"/>
              </a:xfrm>
              <a:blipFill>
                <a:blip r:embed="rId2"/>
                <a:stretch>
                  <a:fillRect l="-997" t="-1678" r="-855" b="-328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189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DC558-CACC-AA43-9E2E-72DEF17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97B6B-79E1-834B-8591-13C3C9C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We consider the following conditions</a:t>
            </a:r>
          </a:p>
          <a:p>
            <a:pPr lvl="1"/>
            <a:r>
              <a:rPr lang="en-US" altLang="ja-JP" sz="2200" dirty="0"/>
              <a:t>The number of orders is 3 and the number of holds is 4. </a:t>
            </a:r>
          </a:p>
          <a:p>
            <a:pPr lvl="1"/>
            <a:r>
              <a:rPr lang="en" altLang="ja-JP" sz="2200" dirty="0"/>
              <a:t>Each order contains 100 vehicles.</a:t>
            </a:r>
          </a:p>
          <a:p>
            <a:r>
              <a:rPr lang="en" altLang="ja-JP" sz="2400" dirty="0"/>
              <a:t>The values of the vectors take a small number between 0 and 1.</a:t>
            </a:r>
          </a:p>
          <a:p>
            <a:pPr lvl="1"/>
            <a:r>
              <a:rPr lang="en" altLang="ja-JP" sz="2000" dirty="0"/>
              <a:t>the value is 1 when allocating 100% of the order</a:t>
            </a:r>
          </a:p>
          <a:p>
            <a:pPr lvl="1"/>
            <a:r>
              <a:rPr lang="en" altLang="ja-JP" sz="2000" dirty="0"/>
              <a:t>the value is 0.5 when allocating 50% of the order</a:t>
            </a:r>
          </a:p>
          <a:p>
            <a:pPr marL="0" indent="0">
              <a:buNone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8521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819DB-CA5F-1C4C-8245-029E819E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3391E0-BE57-C049-938D-B0625D1799E0}"/>
              </a:ext>
            </a:extLst>
          </p:cNvPr>
          <p:cNvSpPr txBox="1"/>
          <p:nvPr/>
        </p:nvSpPr>
        <p:spPr>
          <a:xfrm>
            <a:off x="2547613" y="5846767"/>
            <a:ext cx="813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We consider the situation that </a:t>
            </a:r>
            <a:r>
              <a:rPr lang="en" altLang="ja-JP" sz="2000" dirty="0"/>
              <a:t>each order contains 100 vehicles.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85AF17-63A4-E34E-B47F-4DEE1B5AD7E7}"/>
              </a:ext>
            </a:extLst>
          </p:cNvPr>
          <p:cNvSpPr txBox="1"/>
          <p:nvPr/>
        </p:nvSpPr>
        <p:spPr>
          <a:xfrm>
            <a:off x="6199094" y="34693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818B18-D07D-7647-9ED1-7DEE6F0EB59C}"/>
              </a:ext>
            </a:extLst>
          </p:cNvPr>
          <p:cNvSpPr txBox="1"/>
          <p:nvPr/>
        </p:nvSpPr>
        <p:spPr>
          <a:xfrm>
            <a:off x="2547613" y="1769789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we convert the values as shown in this table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6B1BD5-E990-2247-8F1A-78347BDCD511}"/>
              </a:ext>
            </a:extLst>
          </p:cNvPr>
          <p:cNvSpPr txBox="1"/>
          <p:nvPr/>
        </p:nvSpPr>
        <p:spPr>
          <a:xfrm>
            <a:off x="1860413" y="414721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order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83063BE-4C59-B046-A1AE-DB1720BA0E9C}"/>
              </a:ext>
            </a:extLst>
          </p:cNvPr>
          <p:cNvSpPr txBox="1"/>
          <p:nvPr/>
        </p:nvSpPr>
        <p:spPr>
          <a:xfrm>
            <a:off x="3810499" y="238544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hold</a:t>
            </a:r>
            <a:endParaRPr kumimoji="1" lang="ja-JP" altLang="en-US"/>
          </a:p>
        </p:txBody>
      </p:sp>
      <p:graphicFrame>
        <p:nvGraphicFramePr>
          <p:cNvPr id="18" name="コンテンツ プレースホルダー 17">
            <a:extLst>
              <a:ext uri="{FF2B5EF4-FFF2-40B4-BE49-F238E27FC236}">
                <a16:creationId xmlns:a16="http://schemas.microsoft.com/office/drawing/2014/main" id="{0F64DDE8-9602-9844-A5EA-FC32E2807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49826"/>
              </p:ext>
            </p:extLst>
          </p:nvPr>
        </p:nvGraphicFramePr>
        <p:xfrm>
          <a:off x="286008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20" name="コンテンツ プレースホルダー 17">
            <a:extLst>
              <a:ext uri="{FF2B5EF4-FFF2-40B4-BE49-F238E27FC236}">
                <a16:creationId xmlns:a16="http://schemas.microsoft.com/office/drawing/2014/main" id="{930410A0-0F83-9741-BD33-6B3617EA3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93663"/>
              </p:ext>
            </p:extLst>
          </p:nvPr>
        </p:nvGraphicFramePr>
        <p:xfrm>
          <a:off x="7048768" y="2906286"/>
          <a:ext cx="3068130" cy="240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601585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6015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456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D4FB34-9353-3D47-A3C3-5BAAAD8E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4384"/>
          </a:xfrm>
        </p:spPr>
        <p:txBody>
          <a:bodyPr/>
          <a:lstStyle/>
          <a:p>
            <a:r>
              <a:rPr lang="en" altLang="ja-JP" dirty="0"/>
              <a:t>Example of Hamming distance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FA9E58-8A31-6945-9A86-6771FAF1115A}"/>
              </a:ext>
            </a:extLst>
          </p:cNvPr>
          <p:cNvSpPr txBox="1"/>
          <p:nvPr/>
        </p:nvSpPr>
        <p:spPr>
          <a:xfrm>
            <a:off x="3532917" y="207057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6F9624-3F60-CC44-B46C-CCE747839F4E}"/>
              </a:ext>
            </a:extLst>
          </p:cNvPr>
          <p:cNvSpPr txBox="1"/>
          <p:nvPr/>
        </p:nvSpPr>
        <p:spPr>
          <a:xfrm>
            <a:off x="8970395" y="2059906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Pattern 2</a:t>
            </a:r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AF99C55-C669-614C-949B-56FEE5BFBAE3}"/>
              </a:ext>
            </a:extLst>
          </p:cNvPr>
          <p:cNvSpPr/>
          <p:nvPr/>
        </p:nvSpPr>
        <p:spPr>
          <a:xfrm>
            <a:off x="5848996" y="1609208"/>
            <a:ext cx="3121399" cy="4970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0831298D-84D4-0D4A-84DC-4830BAAA83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959008"/>
                  </p:ext>
                </p:extLst>
              </p:nvPr>
            </p:nvGraphicFramePr>
            <p:xfrm>
              <a:off x="6261715" y="2522573"/>
              <a:ext cx="1074910" cy="19418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4910">
                      <a:extLst>
                        <a:ext uri="{9D8B030D-6E8A-4147-A177-3AD203B41FA5}">
                          <a16:colId xmlns:a16="http://schemas.microsoft.com/office/drawing/2014/main" val="3385810268"/>
                        </a:ext>
                      </a:extLst>
                    </a:gridCol>
                  </a:tblGrid>
                  <a:tr h="49762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176" t="-2564" r="-1176" b="-29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55640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1.6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7406869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8874131"/>
                      </a:ext>
                    </a:extLst>
                  </a:tr>
                  <a:tr h="4814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0.4</a:t>
                          </a:r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139470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コンテンツ プレースホルダー 17">
            <a:extLst>
              <a:ext uri="{FF2B5EF4-FFF2-40B4-BE49-F238E27FC236}">
                <a16:creationId xmlns:a16="http://schemas.microsoft.com/office/drawing/2014/main" id="{1828899B-FEB2-B347-8455-66EBCEE0E5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62025"/>
              </p:ext>
            </p:extLst>
          </p:nvPr>
        </p:nvGraphicFramePr>
        <p:xfrm>
          <a:off x="2592925" y="2522978"/>
          <a:ext cx="3068130" cy="19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536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536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graphicFrame>
        <p:nvGraphicFramePr>
          <p:cNvPr id="17" name="コンテンツ プレースホルダー 17">
            <a:extLst>
              <a:ext uri="{FF2B5EF4-FFF2-40B4-BE49-F238E27FC236}">
                <a16:creationId xmlns:a16="http://schemas.microsoft.com/office/drawing/2014/main" id="{C2B485E8-B539-F242-9463-98EE124FD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654063"/>
              </p:ext>
            </p:extLst>
          </p:nvPr>
        </p:nvGraphicFramePr>
        <p:xfrm>
          <a:off x="8030403" y="2519859"/>
          <a:ext cx="3068130" cy="1944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626">
                  <a:extLst>
                    <a:ext uri="{9D8B030D-6E8A-4147-A177-3AD203B41FA5}">
                      <a16:colId xmlns:a16="http://schemas.microsoft.com/office/drawing/2014/main" val="2861360921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38114902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3066803536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197929545"/>
                    </a:ext>
                  </a:extLst>
                </a:gridCol>
                <a:gridCol w="613626">
                  <a:extLst>
                    <a:ext uri="{9D8B030D-6E8A-4147-A177-3AD203B41FA5}">
                      <a16:colId xmlns:a16="http://schemas.microsoft.com/office/drawing/2014/main" val="2607632151"/>
                    </a:ext>
                  </a:extLst>
                </a:gridCol>
              </a:tblGrid>
              <a:tr h="486142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1800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1055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1.0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8332"/>
                  </a:ext>
                </a:extLst>
              </a:tr>
              <a:tr h="4861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5252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B84D0B-B263-FD49-98A5-13EF2CBF6EA3}"/>
              </a:ext>
            </a:extLst>
          </p:cNvPr>
          <p:cNvSpPr txBox="1"/>
          <p:nvPr/>
        </p:nvSpPr>
        <p:spPr>
          <a:xfrm>
            <a:off x="5848996" y="1685767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|0.3-0.2|+|0.7-0|+|0-0.8|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C53EE11-F5E4-F443-83A8-868A194A2EDF}"/>
              </a:ext>
            </a:extLst>
          </p:cNvPr>
          <p:cNvCxnSpPr/>
          <p:nvPr/>
        </p:nvCxnSpPr>
        <p:spPr>
          <a:xfrm>
            <a:off x="7048767" y="3240741"/>
            <a:ext cx="5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19179-2C5D-9047-AE87-F6F617D5F245}"/>
              </a:ext>
            </a:extLst>
          </p:cNvPr>
          <p:cNvCxnSpPr>
            <a:cxnSpLocks/>
          </p:cNvCxnSpPr>
          <p:nvPr/>
        </p:nvCxnSpPr>
        <p:spPr>
          <a:xfrm flipV="1">
            <a:off x="7637929" y="2132045"/>
            <a:ext cx="0" cy="1108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250106-02A4-5C4E-A11D-77C8A044E85E}"/>
              </a:ext>
            </a:extLst>
          </p:cNvPr>
          <p:cNvSpPr txBox="1"/>
          <p:nvPr/>
        </p:nvSpPr>
        <p:spPr>
          <a:xfrm>
            <a:off x="5699349" y="4455522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Total distance: 2.0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/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ja-JP" dirty="0"/>
                  <a:t>For each order </a:t>
                </a:r>
                <a:r>
                  <a:rPr lang="en" altLang="ja-JP" dirty="0" err="1"/>
                  <a:t>i</a:t>
                </a:r>
                <a:r>
                  <a:rPr lang="en" altLang="ja-JP" dirty="0"/>
                  <a:t>,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ja-JP" dirty="0"/>
                  <a:t>would be 1.0 and The maximum total distance will be twice the number of orders.</a:t>
                </a:r>
              </a:p>
              <a:p>
                <a:r>
                  <a:rPr lang="en" altLang="ja-JP" dirty="0"/>
                  <a:t>By dividing by twice the number of orders, we can see how different the solutions are.</a:t>
                </a:r>
              </a:p>
              <a:p>
                <a:r>
                  <a:rPr kumimoji="1" lang="en" altLang="ja-JP" dirty="0"/>
                  <a:t>(In this case, 33%)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7DBBABE-99FF-4740-9B6C-7DAA8D2E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708" y="4859331"/>
                <a:ext cx="8606119" cy="1499641"/>
              </a:xfrm>
              <a:prstGeom prst="rect">
                <a:avLst/>
              </a:prstGeom>
              <a:blipFill>
                <a:blip r:embed="rId3"/>
                <a:stretch>
                  <a:fillRect l="-590" t="-2521" b="-5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6983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5788"/>
          </a:xfrm>
        </p:spPr>
        <p:txBody>
          <a:bodyPr/>
          <a:lstStyle/>
          <a:p>
            <a:r>
              <a:rPr lang="en-US" altLang="ja-JP" dirty="0"/>
              <a:t>Result </a:t>
            </a:r>
            <a:r>
              <a:rPr lang="en" altLang="ja-JP" dirty="0"/>
              <a:t>of Hamming distance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30008"/>
              </p:ext>
            </p:extLst>
          </p:nvPr>
        </p:nvGraphicFramePr>
        <p:xfrm>
          <a:off x="3213847" y="2693525"/>
          <a:ext cx="6306670" cy="256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5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733065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2984689672"/>
                    </a:ext>
                  </a:extLst>
                </a:gridCol>
                <a:gridCol w="2595281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</a:tblGrid>
              <a:tr h="8556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orders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L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D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ports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Difference(%)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0.19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63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3.57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1.07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66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0.71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9271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243A71-4939-8146-8D1C-50B1371ED22B}"/>
              </a:ext>
            </a:extLst>
          </p:cNvPr>
          <p:cNvSpPr txBox="1"/>
          <p:nvPr/>
        </p:nvSpPr>
        <p:spPr>
          <a:xfrm>
            <a:off x="2592925" y="1694956"/>
            <a:ext cx="8035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performed the comparison only on instances for which we had the exact best solution.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03124-F7B3-894B-9421-60FE6175C18F}"/>
              </a:ext>
            </a:extLst>
          </p:cNvPr>
          <p:cNvSpPr txBox="1"/>
          <p:nvPr/>
        </p:nvSpPr>
        <p:spPr>
          <a:xfrm>
            <a:off x="2729753" y="5432612"/>
            <a:ext cx="767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confirmed that the properties of the relaxed solution and the MIP solution are close for all instances</a:t>
            </a:r>
            <a:r>
              <a:rPr lang="en-US" altLang="ja-JP" sz="2400" dirty="0"/>
              <a:t>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419542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C506-3C42-0F4F-905F-74F999E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Rounding the relaxed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29BAE-347E-2549-A158-2DDEEB84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70530"/>
            <a:ext cx="8915400" cy="4576482"/>
          </a:xfrm>
        </p:spPr>
        <p:txBody>
          <a:bodyPr>
            <a:normAutofit/>
          </a:bodyPr>
          <a:lstStyle/>
          <a:p>
            <a:r>
              <a:rPr lang="en" altLang="ja-JP" sz="2400" dirty="0"/>
              <a:t>For every orders, the value of the variable assigned to the hold is used as a probability to randomly determine which hold to assign to.</a:t>
            </a:r>
          </a:p>
          <a:p>
            <a:r>
              <a:rPr lang="en" altLang="ja-JP" sz="2400" dirty="0"/>
              <a:t>If the capacity constraint of the hold is not satisfied, we will not assign orders to that hold. </a:t>
            </a:r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D780A5B-0F7D-514E-8820-DA1DD8873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416482"/>
              </p:ext>
            </p:extLst>
          </p:nvPr>
        </p:nvGraphicFramePr>
        <p:xfrm>
          <a:off x="2589212" y="3939989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847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111189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Value of the relaxed solution.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0.2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0.5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0.3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3D6591E-CC29-AA4E-BA19-50215345D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476209"/>
              </p:ext>
            </p:extLst>
          </p:nvPr>
        </p:nvGraphicFramePr>
        <p:xfrm>
          <a:off x="7827493" y="3939988"/>
          <a:ext cx="3825036" cy="2243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611">
                  <a:extLst>
                    <a:ext uri="{9D8B030D-6E8A-4147-A177-3AD203B41FA5}">
                      <a16:colId xmlns:a16="http://schemas.microsoft.com/office/drawing/2014/main" val="4177523624"/>
                    </a:ext>
                  </a:extLst>
                </a:gridCol>
                <a:gridCol w="2559425">
                  <a:extLst>
                    <a:ext uri="{9D8B030D-6E8A-4147-A177-3AD203B41FA5}">
                      <a16:colId xmlns:a16="http://schemas.microsoft.com/office/drawing/2014/main" val="2235300311"/>
                    </a:ext>
                  </a:extLst>
                </a:gridCol>
              </a:tblGrid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Hold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Probability that orders are assigned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7151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83940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480081"/>
                  </a:ext>
                </a:extLst>
              </a:tr>
              <a:tr h="534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30%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349122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4952F04A-318D-DE45-A43F-B684D2C78212}"/>
              </a:ext>
            </a:extLst>
          </p:cNvPr>
          <p:cNvSpPr/>
          <p:nvPr/>
        </p:nvSpPr>
        <p:spPr>
          <a:xfrm>
            <a:off x="6710082" y="4840941"/>
            <a:ext cx="969494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02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93CDF-C8B2-0249-B006-9AB1745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Approach to create initial assignment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269F-0243-3E42-9DD2-4D0E5F2B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bg1">
                    <a:lumMod val="85000"/>
                  </a:schemeClr>
                </a:solidFill>
              </a:rPr>
              <a:t>generating from solution by relaxation of linear programming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solidFill>
                  <a:schemeClr val="tx1"/>
                </a:solidFill>
              </a:rPr>
              <a:t>Generating from solution </a:t>
            </a:r>
            <a:r>
              <a:rPr lang="en-US" altLang="ja-JP" sz="2400" dirty="0">
                <a:solidFill>
                  <a:schemeClr val="tx1"/>
                </a:solidFill>
              </a:rPr>
              <a:t>of a problem formulated in MIP with orders grouped by port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17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10AF0-9B7D-1145-8148-06A6330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5DCCE-A463-7E40-A93C-1FAC6C53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Background</a:t>
            </a:r>
          </a:p>
          <a:p>
            <a:r>
              <a:rPr lang="en-US" altLang="ja-JP" sz="2400" dirty="0"/>
              <a:t>Problem definition</a:t>
            </a:r>
            <a:endParaRPr kumimoji="1" lang="en-US" altLang="ja-JP" sz="2400" dirty="0"/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Modeling </a:t>
            </a:r>
          </a:p>
          <a:p>
            <a:r>
              <a:rPr lang="en-US" altLang="ja-JP" sz="2400" dirty="0">
                <a:solidFill>
                  <a:schemeClr val="bg1">
                    <a:lumMod val="75000"/>
                  </a:schemeClr>
                </a:solidFill>
              </a:rPr>
              <a:t>Different modeling</a:t>
            </a:r>
          </a:p>
          <a:p>
            <a:r>
              <a:rPr kumimoji="1" lang="en-US" altLang="ja-JP" sz="2400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</a:p>
          <a:p>
            <a:endParaRPr kumimoji="1" lang="en-US" altLang="ja-JP" sz="2400" dirty="0"/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964612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9DA74-0919-8C4D-A488-16B05DD6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F56EB-07E0-544C-91AB-5B90AF11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I and </a:t>
            </a:r>
            <a:r>
              <a:rPr kumimoji="1" lang="en-US" altLang="ja-JP" sz="2400" dirty="0" err="1"/>
              <a:t>Mr.Ukawa</a:t>
            </a:r>
            <a:r>
              <a:rPr kumimoji="1" lang="en-US" altLang="ja-JP" sz="2400" dirty="0"/>
              <a:t> proposed a model </a:t>
            </a:r>
            <a:r>
              <a:rPr lang="en-US" altLang="ja-JP" sz="2400" dirty="0"/>
              <a:t>that combines orders with the same loading and unloading ports into a single order to create an assignment.</a:t>
            </a:r>
          </a:p>
          <a:p>
            <a:r>
              <a:rPr lang="en-US" altLang="ja-JP" sz="2400" dirty="0"/>
              <a:t>With this model, we can get assignments in a short computation time.</a:t>
            </a:r>
          </a:p>
        </p:txBody>
      </p:sp>
    </p:spTree>
    <p:extLst>
      <p:ext uri="{BB962C8B-B14F-4D97-AF65-F5344CB8AC3E}">
        <p14:creationId xmlns:p14="http://schemas.microsoft.com/office/powerpoint/2010/main" val="41079902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FAEE8-1FED-DF4C-BE59-B1D7465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/>
                </a:solidFill>
              </a:rPr>
              <a:t>MIP with orders grouped by port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E6BA2-4138-AE46-A062-C06F8266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029047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received a comment that the assignment cannot not actually be used and needed to be modified.</a:t>
            </a:r>
          </a:p>
          <a:p>
            <a:r>
              <a:rPr lang="en-US" altLang="ja-JP" sz="2400" dirty="0"/>
              <a:t>We propose to use the assignment as an initial solution and then perform local search to modify it.</a:t>
            </a:r>
          </a:p>
          <a:p>
            <a:endParaRPr lang="en-US" altLang="ja-JP" sz="2400" dirty="0"/>
          </a:p>
          <a:p>
            <a:r>
              <a:rPr lang="en-US" altLang="ja-JP" sz="2400" dirty="0"/>
              <a:t>I haven’t finished implementing yet…</a:t>
            </a:r>
          </a:p>
        </p:txBody>
      </p:sp>
    </p:spTree>
    <p:extLst>
      <p:ext uri="{BB962C8B-B14F-4D97-AF65-F5344CB8AC3E}">
        <p14:creationId xmlns:p14="http://schemas.microsoft.com/office/powerpoint/2010/main" val="8113889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481644"/>
              </p:ext>
            </p:extLst>
          </p:nvPr>
        </p:nvGraphicFramePr>
        <p:xfrm>
          <a:off x="2312895" y="1636058"/>
          <a:ext cx="9359153" cy="3743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80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916025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755999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017914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703958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val="1525022688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1193853957"/>
                    </a:ext>
                  </a:extLst>
                </a:gridCol>
              </a:tblGrid>
              <a:tr h="63649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randomly generated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Relaxation solution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75764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Value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-2975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-2179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1641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-1167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938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-594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8057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-1378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728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1840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8782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634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-2235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3069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-2755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9726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487705" y="5728447"/>
            <a:ext cx="7992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Instance name:</a:t>
            </a:r>
          </a:p>
          <a:p>
            <a:r>
              <a:rPr kumimoji="1" lang="en-US" altLang="ja-JP" dirty="0"/>
              <a:t>number of orders- number of loading port- number of unloading port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60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9AF7AE-69A2-B04C-A701-C07AD224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by initial solution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94BFF2-339A-464B-A76F-E70A1548A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400" dirty="0"/>
              <a:t>For large instances, it takes a long time to find a solution, even for a relaxation problem.</a:t>
            </a:r>
          </a:p>
          <a:p>
            <a:r>
              <a:rPr lang="en" altLang="ja-JP" sz="2400" dirty="0"/>
              <a:t>In terms of computation time, a randomly generated solution may be effective.</a:t>
            </a:r>
          </a:p>
          <a:p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22186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E181-A7D0-7146-B49E-65AC407C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Computational experiment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4D1FFA-7F21-1B4A-B2CC-C1C3F36A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We compare the computation time and the quality of assignment with two models.</a:t>
            </a:r>
          </a:p>
          <a:p>
            <a:r>
              <a:rPr lang="en-US" altLang="ja-JP" sz="2400" dirty="0"/>
              <a:t>For 1</a:t>
            </a:r>
            <a:r>
              <a:rPr lang="en-US" altLang="ja-JP" sz="2400" baseline="30000" dirty="0"/>
              <a:t>st</a:t>
            </a:r>
            <a:r>
              <a:rPr lang="en-US" altLang="ja-JP" sz="2400" dirty="0"/>
              <a:t> model,</a:t>
            </a:r>
            <a:r>
              <a:rPr lang="en" altLang="ja-JP" sz="2400" dirty="0"/>
              <a:t> we show the values of the solution after         1 hour and after 24 hours</a:t>
            </a:r>
          </a:p>
          <a:p>
            <a:r>
              <a:rPr lang="en" altLang="ja-JP" sz="2400" dirty="0"/>
              <a:t>For 2</a:t>
            </a:r>
            <a:r>
              <a:rPr lang="en" altLang="ja-JP" sz="2400" baseline="30000" dirty="0"/>
              <a:t>nd</a:t>
            </a:r>
            <a:r>
              <a:rPr lang="en" altLang="ja-JP" sz="2400" dirty="0"/>
              <a:t> model, we show the value of the solution and the computation time to finish the local search</a:t>
            </a:r>
            <a:r>
              <a:rPr lang="en-US" altLang="ja-JP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16551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E9755-7D4C-E140-A34C-76DD3CC7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Comparison of two models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43B9D2D-517B-CB46-A337-956322EC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932360"/>
              </p:ext>
            </p:extLst>
          </p:nvPr>
        </p:nvGraphicFramePr>
        <p:xfrm>
          <a:off x="2097741" y="1636059"/>
          <a:ext cx="8014447" cy="325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57">
                  <a:extLst>
                    <a:ext uri="{9D8B030D-6E8A-4147-A177-3AD203B41FA5}">
                      <a16:colId xmlns:a16="http://schemas.microsoft.com/office/drawing/2014/main" val="3767232075"/>
                    </a:ext>
                  </a:extLst>
                </a:gridCol>
                <a:gridCol w="1368768">
                  <a:extLst>
                    <a:ext uri="{9D8B030D-6E8A-4147-A177-3AD203B41FA5}">
                      <a16:colId xmlns:a16="http://schemas.microsoft.com/office/drawing/2014/main" val="275792739"/>
                    </a:ext>
                  </a:extLst>
                </a:gridCol>
                <a:gridCol w="1883202">
                  <a:extLst>
                    <a:ext uri="{9D8B030D-6E8A-4147-A177-3AD203B41FA5}">
                      <a16:colId xmlns:a16="http://schemas.microsoft.com/office/drawing/2014/main" val="2550383071"/>
                    </a:ext>
                  </a:extLst>
                </a:gridCol>
                <a:gridCol w="1501489">
                  <a:extLst>
                    <a:ext uri="{9D8B030D-6E8A-4147-A177-3AD203B41FA5}">
                      <a16:colId xmlns:a16="http://schemas.microsoft.com/office/drawing/2014/main" val="3694173054"/>
                    </a:ext>
                  </a:extLst>
                </a:gridCol>
                <a:gridCol w="1812631">
                  <a:extLst>
                    <a:ext uri="{9D8B030D-6E8A-4147-A177-3AD203B41FA5}">
                      <a16:colId xmlns:a16="http://schemas.microsoft.com/office/drawing/2014/main" val="608630972"/>
                    </a:ext>
                  </a:extLst>
                </a:gridCol>
              </a:tblGrid>
              <a:tr h="5630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instance</a:t>
                      </a:r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</a:t>
                      </a:r>
                      <a:r>
                        <a:rPr kumimoji="1" lang="en-US" altLang="ja-JP" sz="2000" baseline="30000" dirty="0"/>
                        <a:t>st</a:t>
                      </a:r>
                      <a:r>
                        <a:rPr kumimoji="1" lang="en-US" altLang="ja-JP" sz="2000" dirty="0"/>
                        <a:t> model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Our best approach</a:t>
                      </a:r>
                      <a:endParaRPr kumimoji="1" lang="ja-JP" altLang="en-US" sz="2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16832"/>
                  </a:ext>
                </a:extLst>
              </a:tr>
              <a:tr h="1055039">
                <a:tc>
                  <a:txBody>
                    <a:bodyPr/>
                    <a:lstStyle/>
                    <a:p>
                      <a:pPr algn="ctr"/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after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3600s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Value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after </a:t>
                      </a:r>
                    </a:p>
                    <a:p>
                      <a:pPr algn="ctr"/>
                      <a:r>
                        <a:rPr kumimoji="1" lang="en-US" altLang="ja-JP" sz="2000" dirty="0"/>
                        <a:t>86400s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2000" dirty="0"/>
                        <a:t>Value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Computation time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1800" dirty="0"/>
                        <a:t>(seconds)</a:t>
                      </a:r>
                      <a:endParaRPr kumimoji="1" lang="ja-JP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31896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-3478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-2896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776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16513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109-2-5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-2612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-3354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-3247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2650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378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109-4-3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1240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-3455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-1873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3009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53699"/>
                  </a:ext>
                </a:extLst>
              </a:tr>
              <a:tr h="4100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250-2-3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infeasible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-2064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-3476</a:t>
                      </a:r>
                      <a:endParaRPr kumimoji="1" lang="ja-JP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1605</a:t>
                      </a:r>
                      <a:endParaRPr kumimoji="1" lang="ja-JP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7752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6CFA20-D0C8-B54F-A0A1-5CA5B478D634}"/>
              </a:ext>
            </a:extLst>
          </p:cNvPr>
          <p:cNvSpPr txBox="1"/>
          <p:nvPr/>
        </p:nvSpPr>
        <p:spPr>
          <a:xfrm>
            <a:off x="2097741" y="5075208"/>
            <a:ext cx="88078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2400" dirty="0"/>
              <a:t>we get feasible solutions with a certain quality in a relatively</a:t>
            </a:r>
            <a:r>
              <a:rPr lang="en-US" altLang="ja-JP" sz="2400" dirty="0"/>
              <a:t> </a:t>
            </a:r>
            <a:r>
              <a:rPr lang="en" altLang="ja-JP" sz="2400" dirty="0"/>
              <a:t>short computation time.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Instance name:</a:t>
            </a:r>
          </a:p>
          <a:p>
            <a:r>
              <a:rPr kumimoji="1" lang="en-US" altLang="ja-JP" sz="1600" dirty="0"/>
              <a:t>number of orders - number of loading port - number of unloading port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751328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4A867-EBEB-2F4D-8265-67DD34F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&amp;future work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D57BC-E16B-2345-B115-CA7B5ECA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65" y="1768521"/>
            <a:ext cx="9434465" cy="4673221"/>
          </a:xfrm>
        </p:spPr>
        <p:txBody>
          <a:bodyPr>
            <a:normAutofit/>
          </a:bodyPr>
          <a:lstStyle/>
          <a:p>
            <a:r>
              <a:rPr lang="en" altLang="ja-JP" sz="2400" dirty="0"/>
              <a:t>Summary </a:t>
            </a:r>
          </a:p>
          <a:p>
            <a:pPr lvl="1"/>
            <a:r>
              <a:rPr lang="en" altLang="ja-JP" sz="2200" dirty="0"/>
              <a:t>We proposed</a:t>
            </a:r>
            <a:r>
              <a:rPr lang="en-US" altLang="ja-JP" sz="2200" dirty="0"/>
              <a:t> </a:t>
            </a:r>
            <a:r>
              <a:rPr lang="en" altLang="ja-JP" sz="2200" dirty="0"/>
              <a:t>model which is based on heuristic.</a:t>
            </a:r>
          </a:p>
          <a:p>
            <a:pPr lvl="1"/>
            <a:r>
              <a:rPr lang="en" altLang="ja-JP" sz="2200" dirty="0"/>
              <a:t>we propose an approach to reduce computation time in local search.</a:t>
            </a:r>
          </a:p>
          <a:p>
            <a:pPr lvl="1"/>
            <a:r>
              <a:rPr lang="en" altLang="ja-JP" sz="2200"/>
              <a:t>We </a:t>
            </a:r>
            <a:r>
              <a:rPr lang="en" altLang="ja-JP" sz="2200" dirty="0"/>
              <a:t>propose 3 approach to generate </a:t>
            </a:r>
            <a:r>
              <a:rPr lang="en" altLang="ja-JP" sz="2200"/>
              <a:t>initial solution.</a:t>
            </a:r>
            <a:endParaRPr lang="en" altLang="ja-JP" sz="2200" dirty="0"/>
          </a:p>
          <a:p>
            <a:pPr lvl="1"/>
            <a:r>
              <a:rPr lang="en" altLang="ja-JP" sz="2200" dirty="0"/>
              <a:t>In a relatively</a:t>
            </a:r>
            <a:r>
              <a:rPr lang="en-US" altLang="ja-JP" sz="2200" dirty="0"/>
              <a:t> </a:t>
            </a:r>
            <a:r>
              <a:rPr lang="en" altLang="ja-JP" sz="2200" dirty="0"/>
              <a:t>short computation time, we got feasible solutions with a certain quality.</a:t>
            </a:r>
          </a:p>
          <a:p>
            <a:r>
              <a:rPr lang="en" altLang="ja-JP" sz="2600" dirty="0"/>
              <a:t>Future work</a:t>
            </a:r>
          </a:p>
          <a:p>
            <a:pPr lvl="1"/>
            <a:r>
              <a:rPr lang="en-US" altLang="ja-JP" sz="2400" dirty="0"/>
              <a:t>Finishing implementing an approach to use MIP solution to create initial solution</a:t>
            </a:r>
            <a:endParaRPr lang="en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4748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E4F098-294C-D141-AD53-3960C7CB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1068" y="1736073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We consider the ships which has 12 decks(floors).</a:t>
            </a:r>
          </a:p>
          <a:p>
            <a:r>
              <a:rPr lang="en-US" altLang="ja-JP" sz="2400" dirty="0"/>
              <a:t>Each deck has up to 4 holds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42823E-0742-3241-980F-487CA451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384645"/>
            <a:ext cx="4726017" cy="309396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8F2F112-ACAD-BE49-A2A3-3FFF01998D93}"/>
              </a:ext>
            </a:extLst>
          </p:cNvPr>
          <p:cNvCxnSpPr/>
          <p:nvPr/>
        </p:nvCxnSpPr>
        <p:spPr>
          <a:xfrm flipV="1">
            <a:off x="6794612" y="5336275"/>
            <a:ext cx="998260" cy="35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33C8682-9FCC-E645-B37A-6BBCF98D2582}"/>
              </a:ext>
            </a:extLst>
          </p:cNvPr>
          <p:cNvCxnSpPr/>
          <p:nvPr/>
        </p:nvCxnSpPr>
        <p:spPr>
          <a:xfrm flipV="1">
            <a:off x="6946710" y="4776716"/>
            <a:ext cx="846162" cy="5595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E45806FA-8321-B241-B338-5BD47E48E10D}"/>
              </a:ext>
            </a:extLst>
          </p:cNvPr>
          <p:cNvSpPr/>
          <p:nvPr/>
        </p:nvSpPr>
        <p:spPr>
          <a:xfrm>
            <a:off x="7615989" y="4177084"/>
            <a:ext cx="4228493" cy="18245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4F6E53-1041-C946-A46D-BEB0D0FCB64C}"/>
              </a:ext>
            </a:extLst>
          </p:cNvPr>
          <p:cNvSpPr/>
          <p:nvPr/>
        </p:nvSpPr>
        <p:spPr>
          <a:xfrm>
            <a:off x="8093632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４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70ED44-030D-0B47-B560-56379A93FB9E}"/>
              </a:ext>
            </a:extLst>
          </p:cNvPr>
          <p:cNvSpPr/>
          <p:nvPr/>
        </p:nvSpPr>
        <p:spPr>
          <a:xfrm>
            <a:off x="88976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３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261E6C-68B7-504E-8024-5A3EDDA5CC91}"/>
              </a:ext>
            </a:extLst>
          </p:cNvPr>
          <p:cNvSpPr/>
          <p:nvPr/>
        </p:nvSpPr>
        <p:spPr>
          <a:xfrm>
            <a:off x="9701636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２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3A65D0-0289-6544-BFCE-4E05EC166522}"/>
              </a:ext>
            </a:extLst>
          </p:cNvPr>
          <p:cNvSpPr/>
          <p:nvPr/>
        </p:nvSpPr>
        <p:spPr>
          <a:xfrm>
            <a:off x="10534434" y="4708477"/>
            <a:ext cx="818866" cy="80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１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5F4A-71EE-C844-A93C-36C19AEF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kumimoji="1" lang="en-US" altLang="ja-JP" dirty="0"/>
              <a:t>Problem Definition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8B07D-6CCE-FB44-B6F2-0060DFEC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Given</a:t>
            </a:r>
            <a:r>
              <a:rPr kumimoji="1" lang="en-US" altLang="ja-JP" dirty="0"/>
              <a:t> definition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E269F-05A6-2844-83AE-AB30ED0C9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187" y="1713930"/>
            <a:ext cx="9120567" cy="4427562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Order information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9040F-67D3-9B4C-85ED-B26CE8BE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48" y="2678808"/>
            <a:ext cx="6111082" cy="26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7B87-2603-A144-964A-4BE3C1BE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Given information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A4257B-C21A-9E4A-AAAF-C87FAC07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/>
              <a:t>Ship information</a:t>
            </a:r>
          </a:p>
          <a:p>
            <a:pPr lvl="1"/>
            <a:r>
              <a:rPr lang="en" altLang="ja-JP" sz="2400" dirty="0"/>
              <a:t>How many holds exist.</a:t>
            </a:r>
          </a:p>
          <a:p>
            <a:pPr lvl="1"/>
            <a:r>
              <a:rPr lang="en" altLang="ja-JP" sz="2400" dirty="0"/>
              <a:t>How large each hold is. </a:t>
            </a:r>
          </a:p>
          <a:p>
            <a:pPr lvl="1"/>
            <a:r>
              <a:rPr lang="en" altLang="ja-JP" sz="2400" dirty="0"/>
              <a:t>Which holds are connected.</a:t>
            </a:r>
          </a:p>
          <a:p>
            <a:pPr lvl="1"/>
            <a:r>
              <a:rPr lang="en" altLang="ja-JP" sz="2400" dirty="0" err="1"/>
              <a:t>etc</a:t>
            </a:r>
            <a:r>
              <a:rPr lang="en" altLang="ja-JP" sz="2400" dirty="0"/>
              <a:t>…</a:t>
            </a:r>
          </a:p>
          <a:p>
            <a:pPr lvl="1"/>
            <a:endParaRPr lang="en" altLang="ja-JP" sz="2400" dirty="0"/>
          </a:p>
          <a:p>
            <a:pPr lvl="1"/>
            <a:endParaRPr lang="en" altLang="ja-JP" sz="2400" dirty="0"/>
          </a:p>
          <a:p>
            <a:pPr lvl="1"/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96231861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3143</Words>
  <Application>Microsoft Macintosh PowerPoint</Application>
  <PresentationFormat>ワイド画面</PresentationFormat>
  <Paragraphs>667</Paragraphs>
  <Slides>66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2" baseType="lpstr">
      <vt:lpstr>メイリオ</vt:lpstr>
      <vt:lpstr>Arial</vt:lpstr>
      <vt:lpstr>Cambria Math</vt:lpstr>
      <vt:lpstr>Century Gothic</vt:lpstr>
      <vt:lpstr>Wingdings 3</vt:lpstr>
      <vt:lpstr>ウィスプ</vt:lpstr>
      <vt:lpstr>A local search algorithm  for the stowage planning problem </vt:lpstr>
      <vt:lpstr>Outline</vt:lpstr>
      <vt:lpstr>Outline</vt:lpstr>
      <vt:lpstr>Background</vt:lpstr>
      <vt:lpstr>Background</vt:lpstr>
      <vt:lpstr>Outline</vt:lpstr>
      <vt:lpstr>Problem Definition</vt:lpstr>
      <vt:lpstr>Given definition </vt:lpstr>
      <vt:lpstr>Given information</vt:lpstr>
      <vt:lpstr>Stowage plan</vt:lpstr>
      <vt:lpstr>Outline</vt:lpstr>
      <vt:lpstr>Mathematical Modeling</vt:lpstr>
      <vt:lpstr>The objective function</vt:lpstr>
      <vt:lpstr>avoiding multiple orders in one hold </vt:lpstr>
      <vt:lpstr>placing same orders by port closer together </vt:lpstr>
      <vt:lpstr>placing same orders by port closer together</vt:lpstr>
      <vt:lpstr>Securing a path to prevent  loss of work efficiency</vt:lpstr>
      <vt:lpstr>Securing a path to prevent loss of work efficiency</vt:lpstr>
      <vt:lpstr>No dead space </vt:lpstr>
      <vt:lpstr>placing empty space close to the entrance</vt:lpstr>
      <vt:lpstr>placing empty space close to the entrance</vt:lpstr>
      <vt:lpstr>Constraints</vt:lpstr>
      <vt:lpstr>Travel paths in the ship</vt:lpstr>
      <vt:lpstr>Weight balance of cargo </vt:lpstr>
      <vt:lpstr>Forward and backward direction </vt:lpstr>
      <vt:lpstr>Vertical direction </vt:lpstr>
      <vt:lpstr>Computational experiment</vt:lpstr>
      <vt:lpstr>Outline</vt:lpstr>
      <vt:lpstr>Different model</vt:lpstr>
      <vt:lpstr>Detailed Heuristic</vt:lpstr>
      <vt:lpstr>Detailed Segment</vt:lpstr>
      <vt:lpstr>Detailed Segment</vt:lpstr>
      <vt:lpstr>Comparison of the two models</vt:lpstr>
      <vt:lpstr>Rules for loading vehicles</vt:lpstr>
      <vt:lpstr>Constraints that has to be satisfied when loading</vt:lpstr>
      <vt:lpstr>Local Search </vt:lpstr>
      <vt:lpstr>Evaluate function</vt:lpstr>
      <vt:lpstr>Neighborhood</vt:lpstr>
      <vt:lpstr>Flow of local search</vt:lpstr>
      <vt:lpstr>Swap neighborhood</vt:lpstr>
      <vt:lpstr>Shift neighborhood</vt:lpstr>
      <vt:lpstr>Shift neighborhood</vt:lpstr>
      <vt:lpstr>Waste of resources in the neighborhood</vt:lpstr>
      <vt:lpstr>Waste of resources in the neighborhood</vt:lpstr>
      <vt:lpstr>Our approach to reduce the number of insertions</vt:lpstr>
      <vt:lpstr>Our approach to reduce the number of insertions</vt:lpstr>
      <vt:lpstr>Our approach to reduce the number of insertions</vt:lpstr>
      <vt:lpstr>Comparison by insertion method</vt:lpstr>
      <vt:lpstr>Our approach to reduce the number of insertions</vt:lpstr>
      <vt:lpstr>Comparison by insertion method</vt:lpstr>
      <vt:lpstr>Initial solution</vt:lpstr>
      <vt:lpstr>Approach to create initial assignment</vt:lpstr>
      <vt:lpstr>Relaxation of linear programming</vt:lpstr>
      <vt:lpstr>Example of Hamming distance</vt:lpstr>
      <vt:lpstr>Example of Hamming distance</vt:lpstr>
      <vt:lpstr>Example of Hamming distance</vt:lpstr>
      <vt:lpstr>Result of Hamming distance</vt:lpstr>
      <vt:lpstr>Rounding the relaxed solution</vt:lpstr>
      <vt:lpstr>Approach to create initial assignment</vt:lpstr>
      <vt:lpstr>MIP with orders grouped by port</vt:lpstr>
      <vt:lpstr>MIP with orders grouped by port</vt:lpstr>
      <vt:lpstr>Comparison by initial solution</vt:lpstr>
      <vt:lpstr>Comparison by initial solution</vt:lpstr>
      <vt:lpstr>Computational experiment</vt:lpstr>
      <vt:lpstr>Comparison of two models</vt:lpstr>
      <vt:lpstr>Summary &amp;future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TAKEDA Kiyoshi</cp:lastModifiedBy>
  <cp:revision>292</cp:revision>
  <dcterms:created xsi:type="dcterms:W3CDTF">2021-04-01T02:06:44Z</dcterms:created>
  <dcterms:modified xsi:type="dcterms:W3CDTF">2021-12-14T05:33:29Z</dcterms:modified>
</cp:coreProperties>
</file>