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6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1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8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5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6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D0A4C-D6CE-A24F-8D6F-21E78CC67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lang="ja-JP" altLang="en-US"/>
              <a:t>月 中間報告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41D90-B98F-C948-8D0A-41F97A81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竹田陽  柳浦研究室</a:t>
            </a:r>
          </a:p>
        </p:txBody>
      </p:sp>
    </p:spTree>
    <p:extLst>
      <p:ext uri="{BB962C8B-B14F-4D97-AF65-F5344CB8AC3E}">
        <p14:creationId xmlns:p14="http://schemas.microsoft.com/office/powerpoint/2010/main" val="26085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08A0D-D0C1-E549-A2B7-9BB3AE1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現状の結果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314F2-C6BD-3A4E-BC31-31F9FEFC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6</a:t>
            </a:r>
            <a:r>
              <a:rPr lang="ja-JP" altLang="en-US" sz="2400"/>
              <a:t>月頃からプログラムの作成を行い、</a:t>
            </a:r>
            <a:r>
              <a:rPr lang="en-US" altLang="ja-JP" sz="2400" dirty="0"/>
              <a:t>9</a:t>
            </a:r>
            <a:r>
              <a:rPr lang="ja-JP" altLang="en-US" sz="2400"/>
              <a:t>月に実装が一通り終了</a:t>
            </a:r>
            <a:endParaRPr lang="en-US" altLang="ja-JP" sz="2400" dirty="0"/>
          </a:p>
          <a:p>
            <a:r>
              <a:rPr lang="ja-JP" altLang="en-US" sz="2400"/>
              <a:t>注文数</a:t>
            </a:r>
            <a:r>
              <a:rPr lang="en-US" altLang="ja-JP" sz="2400" dirty="0"/>
              <a:t>110</a:t>
            </a:r>
            <a:r>
              <a:rPr lang="ja-JP" altLang="en-US" sz="2400"/>
              <a:t>の</a:t>
            </a:r>
            <a:r>
              <a:rPr kumimoji="1" lang="ja-JP" altLang="en-US" sz="2400"/>
              <a:t>簡単なブッキングに関しては、以前のモデルと同程度の解をより短時間で出力できています</a:t>
            </a:r>
            <a:endParaRPr kumimoji="1" lang="en-US" altLang="ja-JP" sz="2400" dirty="0"/>
          </a:p>
          <a:p>
            <a:r>
              <a:rPr lang="ja-JP" altLang="en-US" sz="2400"/>
              <a:t>より注文数の多いブッキングに対応するために、さまざまなアプローチを実装中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241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8BB13-BD1D-054E-8D2D-56B1037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9367D-EB7E-7C47-BEAF-1AFF3A6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前回の報告会での内容</a:t>
            </a:r>
            <a:endParaRPr kumimoji="1" lang="en-US" altLang="ja-JP" sz="2400" dirty="0"/>
          </a:p>
          <a:p>
            <a:r>
              <a:rPr lang="ja-JP" altLang="en-US" sz="2400"/>
              <a:t>問題点</a:t>
            </a:r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ja-JP" altLang="en-US" sz="2400"/>
              <a:t>月以降の取り組み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商船三井の取り組み</a:t>
            </a:r>
            <a:r>
              <a:rPr lang="en-US" altLang="ja-JP" sz="2400" dirty="0"/>
              <a:t>(</a:t>
            </a:r>
            <a:r>
              <a:rPr lang="ja-JP" altLang="en-US" sz="2400"/>
              <a:t>柳浦教授から</a:t>
            </a:r>
            <a:r>
              <a:rPr lang="en-US" altLang="ja-JP" sz="2400" dirty="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1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7CEF-1C3A-6849-BF56-90283E68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前回の報告会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992E8-AF73-534B-ADC1-164061CD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145" y="2133600"/>
            <a:ext cx="9232467" cy="377762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去年度に、鵜川と共にヒアリング、モデルの作成を行いました</a:t>
            </a:r>
            <a:endParaRPr kumimoji="1" lang="en-US" altLang="ja-JP" sz="2400" dirty="0"/>
          </a:p>
          <a:p>
            <a:r>
              <a:rPr lang="ja-JP" altLang="en-US" sz="2400"/>
              <a:t>簡単なブッキングにおいて、有効な解を得られていることをプランナーさんに確認していただけました。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割り当てる自動車は 全て乗用車を想定</a:t>
            </a:r>
            <a:endParaRPr lang="en-US" altLang="ja-JP" sz="2400" dirty="0"/>
          </a:p>
          <a:p>
            <a:r>
              <a:rPr lang="ja-JP" altLang="en-US" sz="2400"/>
              <a:t>計算時間の上限を</a:t>
            </a:r>
            <a:r>
              <a:rPr lang="en-US" altLang="ja-JP" sz="2400" dirty="0"/>
              <a:t>1</a:t>
            </a:r>
            <a:r>
              <a:rPr lang="ja-JP" altLang="en-US" sz="2400"/>
              <a:t>時間に設定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200" dirty="0"/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5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1E5F6-849F-3D41-9668-19C86923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kumimoji="1" lang="ja-JP" altLang="en-US"/>
              <a:t>実際の解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4D273D9-8442-344A-80C8-8A049DE2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75" y="2438400"/>
            <a:ext cx="4645871" cy="3819814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BCD1B4-59B3-1A42-89BB-E8FC2AE8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42" y="2438400"/>
            <a:ext cx="4645870" cy="3819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01E0E1-0607-D84F-B139-157AD52E9275}"/>
              </a:ext>
            </a:extLst>
          </p:cNvPr>
          <p:cNvSpPr txBox="1"/>
          <p:nvPr/>
        </p:nvSpPr>
        <p:spPr>
          <a:xfrm>
            <a:off x="3191173" y="1782679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積み地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94A664-BD72-9948-963D-6161DAB5D248}"/>
              </a:ext>
            </a:extLst>
          </p:cNvPr>
          <p:cNvSpPr txBox="1"/>
          <p:nvPr/>
        </p:nvSpPr>
        <p:spPr>
          <a:xfrm>
            <a:off x="8648276" y="1717964"/>
            <a:ext cx="11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揚げ地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8185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73449-F50B-0F44-87D3-A90996C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A0A6-ACD2-3C4B-B7AF-ADD8335C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5" y="1731819"/>
            <a:ext cx="9357157" cy="43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計算する際に、必ず守るべき条件が制約</a:t>
            </a:r>
            <a:endParaRPr kumimoji="1" lang="en-US" altLang="ja-JP" sz="2800" dirty="0"/>
          </a:p>
          <a:p>
            <a:r>
              <a:rPr kumimoji="1" lang="ja-JP" altLang="en-US" sz="2800"/>
              <a:t>制約は</a:t>
            </a:r>
            <a:r>
              <a:rPr lang="en-US" altLang="ja-JP" sz="2800" dirty="0"/>
              <a:t>3</a:t>
            </a:r>
            <a:r>
              <a:rPr lang="ja-JP" altLang="en-US" sz="2800"/>
              <a:t>つ</a:t>
            </a:r>
            <a:endParaRPr kumimoji="1"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貨物の走行路を確保する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船内自動車の全体荷重が閾値を超えない 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大きな注文の分割ルールを守る </a:t>
            </a:r>
          </a:p>
        </p:txBody>
      </p:sp>
    </p:spTree>
    <p:extLst>
      <p:ext uri="{BB962C8B-B14F-4D97-AF65-F5344CB8AC3E}">
        <p14:creationId xmlns:p14="http://schemas.microsoft.com/office/powerpoint/2010/main" val="921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9A6B0-4F52-F945-B8EA-E01CAD3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F8FEE7-4642-2E4B-A454-1E84849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133600"/>
            <a:ext cx="9828212" cy="377762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/>
              <a:t>計算を行う際に、値を良くすることを目指すものが目的関数</a:t>
            </a:r>
            <a:endParaRPr lang="en-US" altLang="ja-JP" sz="2800" dirty="0"/>
          </a:p>
          <a:p>
            <a:r>
              <a:rPr lang="ja-JP" altLang="en-US" sz="2800"/>
              <a:t>目的関数の</a:t>
            </a:r>
            <a:r>
              <a:rPr lang="en-US" altLang="ja-JP" sz="2800" dirty="0"/>
              <a:t>5</a:t>
            </a:r>
            <a:r>
              <a:rPr lang="ja-JP" altLang="en-US" sz="2800"/>
              <a:t>つ</a:t>
            </a:r>
            <a:endParaRPr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一つのホールド内に複数の揚げ地の注文が入るのを減らしたい 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船の内部で注文の積み地と揚げ地をなるべく揃えたい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貨物の取り回しスペースを確保したい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デッドスペースをなくしたい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残容量を入口付近に寄せたい </a:t>
            </a:r>
            <a:endParaRPr lang="en-US" altLang="ja-JP" sz="20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6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E2520-AAC2-5449-BC91-178D8B6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前回までのモデルでの問題点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07F1B-2CEE-BA4D-A677-4637CCD3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積み地や揚げ地の数</a:t>
            </a:r>
            <a:r>
              <a:rPr lang="en-US" altLang="ja-JP" sz="2400" dirty="0"/>
              <a:t>, </a:t>
            </a:r>
            <a:r>
              <a:rPr lang="ja-JP" altLang="en-US" sz="2400"/>
              <a:t>注文数やホールド数が増加すると、計算時間が膨大に増加する可能性</a:t>
            </a:r>
            <a:endParaRPr lang="en-US" altLang="ja-JP" sz="2400" dirty="0"/>
          </a:p>
          <a:p>
            <a:r>
              <a:rPr lang="ja-JP" altLang="en-US" sz="2400"/>
              <a:t>実際に、高さ制約を追加するだけで計算時間が</a:t>
            </a:r>
            <a:r>
              <a:rPr lang="en-US" altLang="ja-JP" sz="2400" dirty="0"/>
              <a:t>6</a:t>
            </a:r>
            <a:r>
              <a:rPr lang="ja-JP" altLang="en-US" sz="2400"/>
              <a:t>倍に</a:t>
            </a:r>
            <a:r>
              <a:rPr lang="en-US" altLang="ja-JP" sz="2400" dirty="0"/>
              <a:t>…</a:t>
            </a:r>
          </a:p>
          <a:p>
            <a:endParaRPr lang="en-US" altLang="ja-JP" sz="2400" dirty="0"/>
          </a:p>
          <a:p>
            <a:r>
              <a:rPr lang="ja-JP" altLang="en-US" sz="2400"/>
              <a:t>より複雑な制約を考慮しつつ解を出力するのは、現実的な計算時間では終わりそうにない</a:t>
            </a:r>
            <a:endParaRPr lang="en-US" altLang="ja-JP" sz="2400" dirty="0"/>
          </a:p>
          <a:p>
            <a:r>
              <a:rPr lang="ja-JP" altLang="en-US" sz="2400"/>
              <a:t>新たなアプローチをとる必要がある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649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4405D-C63C-0441-9752-73B631A3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月以降の取り組み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1D8B5-9BD0-8442-B97C-A6838E46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600" dirty="0"/>
              <a:t>1. </a:t>
            </a:r>
            <a:r>
              <a:rPr lang="ja-JP" altLang="en-US" sz="2600"/>
              <a:t>席割の評価方法のヒアリング</a:t>
            </a:r>
            <a:endParaRPr lang="en-US" altLang="ja-JP" sz="2600" dirty="0"/>
          </a:p>
          <a:p>
            <a:pPr lvl="1"/>
            <a:r>
              <a:rPr lang="en-US" altLang="ja-JP" sz="2200" dirty="0"/>
              <a:t>4</a:t>
            </a:r>
            <a:r>
              <a:rPr lang="ja-JP" altLang="en-US" sz="2200"/>
              <a:t>月、</a:t>
            </a:r>
            <a:r>
              <a:rPr lang="en-US" altLang="ja-JP" sz="2200" dirty="0"/>
              <a:t>5</a:t>
            </a:r>
            <a:r>
              <a:rPr lang="ja-JP" altLang="en-US" sz="2200"/>
              <a:t>月にプランナーさんにヒアリング</a:t>
            </a:r>
            <a:endParaRPr lang="en-US" altLang="ja-JP" sz="2200" dirty="0"/>
          </a:p>
          <a:p>
            <a:pPr lvl="1"/>
            <a:r>
              <a:rPr lang="ja-JP" altLang="en-US" sz="2200"/>
              <a:t>新たな目的関数などは加えない方針</a:t>
            </a:r>
            <a:endParaRPr lang="en-US" altLang="ja-JP" sz="2200" dirty="0"/>
          </a:p>
          <a:p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/>
              <a:t>2. </a:t>
            </a:r>
            <a:r>
              <a:rPr lang="ja-JP" altLang="en-US" sz="2600"/>
              <a:t>大規模な問題例にも対応できるモデルの作成</a:t>
            </a:r>
            <a:endParaRPr lang="en-US" altLang="ja-JP" sz="2600" dirty="0"/>
          </a:p>
          <a:p>
            <a:pPr lvl="1"/>
            <a:r>
              <a:rPr lang="en-US" altLang="ja-JP" sz="2400" dirty="0"/>
              <a:t>6</a:t>
            </a:r>
            <a:r>
              <a:rPr lang="ja-JP" altLang="en-US" sz="2400"/>
              <a:t>月から、プログラムを</a:t>
            </a:r>
            <a:r>
              <a:rPr lang="en-US" altLang="ja-JP" sz="2400" dirty="0"/>
              <a:t>1</a:t>
            </a:r>
            <a:r>
              <a:rPr lang="ja-JP" altLang="en-US" sz="2400"/>
              <a:t>から新たに作成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1337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以前のモデルは、数式の最適解を制限時間いっぱい探して、最も良い解を出すことを目指すモデル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新たなモデルは、ヒューリスティックを元にしたもの</a:t>
            </a:r>
            <a:endParaRPr kumimoji="1" lang="en-US" altLang="ja-JP" sz="2400" dirty="0"/>
          </a:p>
          <a:p>
            <a:r>
              <a:rPr kumimoji="1" lang="ja-JP" altLang="en-US" sz="2400"/>
              <a:t>厳密解ではなくとも、短い計算時間で精度の良い解を出すことを目指すモデル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96585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181</TotalTime>
  <Words>461</Words>
  <Application>Microsoft Macintosh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ウィスプ</vt:lpstr>
      <vt:lpstr>11月 中間報告</vt:lpstr>
      <vt:lpstr>目次</vt:lpstr>
      <vt:lpstr>前回の報告会</vt:lpstr>
      <vt:lpstr>実際の解</vt:lpstr>
      <vt:lpstr>モデルについて</vt:lpstr>
      <vt:lpstr>モデルについて</vt:lpstr>
      <vt:lpstr>前回までのモデルでの問題点</vt:lpstr>
      <vt:lpstr>3月以降の取り組み</vt:lpstr>
      <vt:lpstr>新たなモデル</vt:lpstr>
      <vt:lpstr>現状の結果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Kiyoshi</dc:creator>
  <cp:lastModifiedBy>TAKEDA Kiyoshi</cp:lastModifiedBy>
  <cp:revision>17</cp:revision>
  <dcterms:created xsi:type="dcterms:W3CDTF">2021-11-01T08:14:01Z</dcterms:created>
  <dcterms:modified xsi:type="dcterms:W3CDTF">2021-11-02T06:32:50Z</dcterms:modified>
</cp:coreProperties>
</file>