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70" r:id="rId5"/>
    <p:sldId id="271" r:id="rId6"/>
    <p:sldId id="272" r:id="rId7"/>
    <p:sldId id="279" r:id="rId8"/>
    <p:sldId id="275" r:id="rId9"/>
    <p:sldId id="277" r:id="rId10"/>
    <p:sldId id="281" r:id="rId11"/>
    <p:sldId id="282" r:id="rId12"/>
    <p:sldId id="274" r:id="rId13"/>
    <p:sldId id="263" r:id="rId14"/>
    <p:sldId id="623" r:id="rId15"/>
    <p:sldId id="621" r:id="rId16"/>
    <p:sldId id="283" r:id="rId17"/>
    <p:sldId id="62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09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0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16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51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48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67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4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2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5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3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6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D631-585C-3D40-930A-689CFE73E77E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9AE873-4E26-3C4E-A23C-2806779C12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2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D0A4C-D6CE-A24F-8D6F-21E78CC67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18854"/>
            <a:ext cx="8915399" cy="2262781"/>
          </a:xfrm>
        </p:spPr>
        <p:txBody>
          <a:bodyPr/>
          <a:lstStyle/>
          <a:p>
            <a:r>
              <a:rPr lang="ja-JP" altLang="en-US"/>
              <a:t>席割自動化最終報告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A41D90-B98F-C948-8D0A-41F97A818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名古屋大学　柳浦研究室修士</a:t>
            </a:r>
            <a:r>
              <a:rPr kumimoji="1" lang="en-US" altLang="ja-JP" sz="2400" dirty="0"/>
              <a:t>2</a:t>
            </a:r>
            <a:r>
              <a:rPr kumimoji="1" lang="ja-JP" altLang="en-US" sz="2400"/>
              <a:t>年　竹田陽</a:t>
            </a:r>
          </a:p>
        </p:txBody>
      </p:sp>
    </p:spTree>
    <p:extLst>
      <p:ext uri="{BB962C8B-B14F-4D97-AF65-F5344CB8AC3E}">
        <p14:creationId xmlns:p14="http://schemas.microsoft.com/office/powerpoint/2010/main" val="260852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0D22F-5772-EC45-BDF8-BC56B6E3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目的関数と席割図の対比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1FE98D-95A6-2040-8745-1901BFB4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目的関数の値</a:t>
            </a:r>
            <a:r>
              <a:rPr lang="en-US" altLang="ja-JP" sz="2800" dirty="0"/>
              <a:t>: 0</a:t>
            </a:r>
            <a:r>
              <a:rPr lang="ja-JP" altLang="en-US" sz="2800"/>
              <a:t>のとき</a:t>
            </a:r>
            <a:endParaRPr lang="en-US" altLang="ja-JP" sz="2800" dirty="0"/>
          </a:p>
          <a:p>
            <a:r>
              <a:rPr lang="ja-JP" altLang="en-US" sz="2400"/>
              <a:t>探索における中盤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</a:t>
            </a:r>
            <a:r>
              <a:rPr lang="ja-JP" altLang="en-US" sz="2400"/>
              <a:t>積み地　</a:t>
            </a:r>
            <a:r>
              <a:rPr lang="en-US" altLang="ja-JP" sz="2400" dirty="0"/>
              <a:t>							</a:t>
            </a:r>
            <a:r>
              <a:rPr lang="ja-JP" altLang="en-US" sz="2400"/>
              <a:t>揚げ地</a:t>
            </a:r>
            <a:endParaRPr lang="en-US" altLang="ja-JP" sz="2200" dirty="0"/>
          </a:p>
          <a:p>
            <a:endParaRPr kumimoji="1" lang="ja-JP" altLang="en-US" sz="2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A73D20-EC56-DF45-9FBF-C9050430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60" y="2274683"/>
            <a:ext cx="6648949" cy="940910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0D07385-6750-864A-AC9E-292A4B5B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97" y="2274683"/>
            <a:ext cx="6331528" cy="89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9EDAE-8E8D-244F-A1FC-57180B3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目的関数と席割図と対比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4AAD69-D384-6542-ABC3-11BF434E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/>
              <a:t>目的関数の値</a:t>
            </a:r>
            <a:r>
              <a:rPr lang="en-US" altLang="ja-JP" sz="2800" dirty="0"/>
              <a:t>:</a:t>
            </a:r>
            <a:r>
              <a:rPr lang="ja-JP" altLang="en-US" sz="2800"/>
              <a:t>　ー</a:t>
            </a:r>
            <a:r>
              <a:rPr lang="en-US" altLang="ja-JP" sz="2800" dirty="0"/>
              <a:t>4000</a:t>
            </a:r>
            <a:r>
              <a:rPr lang="ja-JP" altLang="en-US" sz="2800"/>
              <a:t>のとき</a:t>
            </a:r>
            <a:endParaRPr lang="en-US" altLang="ja-JP" sz="2800" dirty="0"/>
          </a:p>
          <a:p>
            <a:r>
              <a:rPr lang="en-US" altLang="ja-JP" sz="2400" dirty="0"/>
              <a:t> </a:t>
            </a:r>
            <a:r>
              <a:rPr lang="ja-JP" altLang="en-US" sz="2400"/>
              <a:t>探索における終盤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	</a:t>
            </a:r>
            <a:r>
              <a:rPr kumimoji="1" lang="ja-JP" altLang="en-US" sz="2400"/>
              <a:t>積み地　</a:t>
            </a:r>
            <a:r>
              <a:rPr kumimoji="1" lang="en-US" altLang="ja-JP" sz="2400" dirty="0"/>
              <a:t>								</a:t>
            </a:r>
            <a:r>
              <a:rPr kumimoji="1" lang="ja-JP" altLang="en-US" sz="2400"/>
              <a:t>揚げ地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/>
          </a:p>
        </p:txBody>
      </p:sp>
      <p:pic>
        <p:nvPicPr>
          <p:cNvPr id="4" name="コンテンツ プレースホルダー 4">
            <a:extLst>
              <a:ext uri="{FF2B5EF4-FFF2-40B4-BE49-F238E27FC236}">
                <a16:creationId xmlns:a16="http://schemas.microsoft.com/office/drawing/2014/main" id="{BBB64135-2CB0-F247-A805-EF75D0FC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59" y="3600582"/>
            <a:ext cx="4580523" cy="28064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67F39B4-98D4-1C4F-BF13-9020EEB2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39" y="3600582"/>
            <a:ext cx="4185081" cy="297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AB8B4-50D4-334C-9160-687573D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専用ソルバー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50414-02FE-2149-9754-56B86886A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117879" cy="3777622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局所探索法という手法を用いる</a:t>
            </a:r>
            <a:endParaRPr kumimoji="1" lang="en-US" altLang="ja-JP" sz="2400" dirty="0"/>
          </a:p>
          <a:p>
            <a:r>
              <a:rPr kumimoji="1" lang="ja-JP" altLang="en-US" sz="2400"/>
              <a:t>目的関数の値が小さくなるように、さまざまな解を探していく</a:t>
            </a:r>
            <a:endParaRPr kumimoji="1" lang="en-US" altLang="ja-JP" sz="2400" dirty="0"/>
          </a:p>
          <a:p>
            <a:endParaRPr kumimoji="1" lang="ja-JP" altLang="en-US" sz="240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2757391-BCBE-9449-A1F3-0FF095B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11" y="3269672"/>
            <a:ext cx="4719911" cy="3101055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5DE9A4FD-09AD-4742-BC19-85C7AD091E3A}"/>
              </a:ext>
            </a:extLst>
          </p:cNvPr>
          <p:cNvSpPr/>
          <p:nvPr/>
        </p:nvSpPr>
        <p:spPr>
          <a:xfrm>
            <a:off x="4480015" y="4074385"/>
            <a:ext cx="718712" cy="861709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E71E6A-6510-8147-89CB-B15D14798B97}"/>
              </a:ext>
            </a:extLst>
          </p:cNvPr>
          <p:cNvSpPr txBox="1"/>
          <p:nvPr/>
        </p:nvSpPr>
        <p:spPr>
          <a:xfrm>
            <a:off x="4994563" y="4026119"/>
            <a:ext cx="141819" cy="3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F7503F7-8228-8641-95DC-514CBF78D069}"/>
              </a:ext>
            </a:extLst>
          </p:cNvPr>
          <p:cNvSpPr/>
          <p:nvPr/>
        </p:nvSpPr>
        <p:spPr>
          <a:xfrm>
            <a:off x="5198727" y="5090372"/>
            <a:ext cx="744536" cy="700402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7101B31-D864-8F4E-B635-FBFF848B7D8A}"/>
              </a:ext>
            </a:extLst>
          </p:cNvPr>
          <p:cNvSpPr/>
          <p:nvPr/>
        </p:nvSpPr>
        <p:spPr>
          <a:xfrm>
            <a:off x="7504474" y="4331733"/>
            <a:ext cx="628144" cy="662083"/>
          </a:xfrm>
          <a:prstGeom prst="ellipse">
            <a:avLst/>
          </a:prstGeom>
          <a:solidFill>
            <a:schemeClr val="accent2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FDF9E30-8E31-E34A-9EE4-77FDB099BEE3}"/>
              </a:ext>
            </a:extLst>
          </p:cNvPr>
          <p:cNvSpPr/>
          <p:nvPr/>
        </p:nvSpPr>
        <p:spPr>
          <a:xfrm>
            <a:off x="6041653" y="5135992"/>
            <a:ext cx="892025" cy="884260"/>
          </a:xfrm>
          <a:prstGeom prst="ellipse">
            <a:avLst/>
          </a:prstGeom>
          <a:solidFill>
            <a:schemeClr val="accent5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82F-7C3A-ED42-BF42-F67C6FD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汎用ソルバーと専用ソルバーの比較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03910-061F-6749-9222-2B4D5E49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20</a:t>
            </a:r>
            <a:r>
              <a:rPr lang="ja-JP" altLang="en-US" sz="2400"/>
              <a:t>年度は汎用ソルバーを用いたアルゴリズムを実装</a:t>
            </a:r>
            <a:endParaRPr lang="en-US" altLang="ja-JP" sz="2400" dirty="0"/>
          </a:p>
          <a:p>
            <a:r>
              <a:rPr lang="en-US" altLang="ja-JP" sz="2400" dirty="0"/>
              <a:t>21</a:t>
            </a:r>
            <a:r>
              <a:rPr lang="ja-JP" altLang="en-US" sz="2400"/>
              <a:t>年度は、専用ソルバーを提案、実装しました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/>
              <a:t>つの解法による解の精度や計算時間を比較</a:t>
            </a:r>
            <a:endParaRPr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69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50373-6B72-8C42-8051-260313D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アルゴリズムの詳細</a:t>
            </a:r>
            <a:r>
              <a:rPr kumimoji="1" lang="en-US" altLang="ja-JP" dirty="0"/>
              <a:t>(</a:t>
            </a:r>
            <a:r>
              <a:rPr kumimoji="1" lang="ja-JP" altLang="en-US"/>
              <a:t>工夫点</a:t>
            </a:r>
            <a:r>
              <a:rPr lang="en-US" altLang="ja-JP" dirty="0"/>
              <a:t>)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17D2C-6C39-0B42-9373-142533ED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/>
              <a:t>局所探索法における初期解の生成方法として、以下を実装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線形緩和問題を汎用ソルバーで解き、その解を利用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積み地と揚げ地が同じ注文をまとめて注文ブロック化して解を生成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ランダムに生成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endParaRPr lang="en-US" altLang="ja-JP" sz="2200" dirty="0"/>
          </a:p>
          <a:p>
            <a:pPr marL="514350" indent="-457200"/>
            <a:r>
              <a:rPr lang="ja-JP" altLang="en-US" sz="2400"/>
              <a:t>計算実験の結果、手法</a:t>
            </a:r>
            <a:r>
              <a:rPr lang="en-US" altLang="ja-JP" sz="2400" dirty="0"/>
              <a:t>2</a:t>
            </a:r>
            <a:r>
              <a:rPr lang="ja-JP" altLang="en-US" sz="2400"/>
              <a:t>が最も有効であることを確認</a:t>
            </a:r>
          </a:p>
        </p:txBody>
      </p:sp>
    </p:spTree>
    <p:extLst>
      <p:ext uri="{BB962C8B-B14F-4D97-AF65-F5344CB8AC3E}">
        <p14:creationId xmlns:p14="http://schemas.microsoft.com/office/powerpoint/2010/main" val="96555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2181"/>
          </a:xfrm>
        </p:spPr>
        <p:txBody>
          <a:bodyPr/>
          <a:lstStyle/>
          <a:p>
            <a:r>
              <a:rPr lang="ja-JP" altLang="en-US"/>
              <a:t>汎用ソルバーと専用ソルバーの比較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A43B9D2D-517B-CB46-A337-956322EC2B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069562"/>
                  </p:ext>
                </p:extLst>
              </p:nvPr>
            </p:nvGraphicFramePr>
            <p:xfrm>
              <a:off x="2022764" y="2274700"/>
              <a:ext cx="8382000" cy="34688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800">
                      <a:extLst>
                        <a:ext uri="{9D8B030D-6E8A-4147-A177-3AD203B41FA5}">
                          <a16:colId xmlns:a16="http://schemas.microsoft.com/office/drawing/2014/main" val="737280295"/>
                        </a:ext>
                      </a:extLst>
                    </a:gridCol>
                    <a:gridCol w="1057391">
                      <a:extLst>
                        <a:ext uri="{9D8B030D-6E8A-4147-A177-3AD203B41FA5}">
                          <a16:colId xmlns:a16="http://schemas.microsoft.com/office/drawing/2014/main" val="1228681066"/>
                        </a:ext>
                      </a:extLst>
                    </a:gridCol>
                    <a:gridCol w="1127883">
                      <a:extLst>
                        <a:ext uri="{9D8B030D-6E8A-4147-A177-3AD203B41FA5}">
                          <a16:colId xmlns:a16="http://schemas.microsoft.com/office/drawing/2014/main" val="3767232075"/>
                        </a:ext>
                      </a:extLst>
                    </a:gridCol>
                    <a:gridCol w="1361933">
                      <a:extLst>
                        <a:ext uri="{9D8B030D-6E8A-4147-A177-3AD203B41FA5}">
                          <a16:colId xmlns:a16="http://schemas.microsoft.com/office/drawing/2014/main" val="275792739"/>
                        </a:ext>
                      </a:extLst>
                    </a:gridCol>
                    <a:gridCol w="1316073">
                      <a:extLst>
                        <a:ext uri="{9D8B030D-6E8A-4147-A177-3AD203B41FA5}">
                          <a16:colId xmlns:a16="http://schemas.microsoft.com/office/drawing/2014/main" val="2550383071"/>
                        </a:ext>
                      </a:extLst>
                    </a:gridCol>
                    <a:gridCol w="1153450">
                      <a:extLst>
                        <a:ext uri="{9D8B030D-6E8A-4147-A177-3AD203B41FA5}">
                          <a16:colId xmlns:a16="http://schemas.microsoft.com/office/drawing/2014/main" val="3694173054"/>
                        </a:ext>
                      </a:extLst>
                    </a:gridCol>
                    <a:gridCol w="1392470">
                      <a:extLst>
                        <a:ext uri="{9D8B030D-6E8A-4147-A177-3AD203B41FA5}">
                          <a16:colId xmlns:a16="http://schemas.microsoft.com/office/drawing/2014/main" val="608630972"/>
                        </a:ext>
                      </a:extLst>
                    </a:gridCol>
                  </a:tblGrid>
                  <a:tr h="682889">
                    <a:tc gridSpan="3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ブッキング情報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汎用ソルバー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専用ソルバー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216832"/>
                      </a:ext>
                    </a:extLst>
                  </a:tr>
                  <a:tr h="7969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注文数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積み地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揚げ地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(1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(24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/>
                            <a:t>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/>
                            <a:t>計算時間</a:t>
                          </a:r>
                          <a:br>
                            <a:rPr kumimoji="1" lang="en-US" altLang="ja-JP" sz="1800" dirty="0"/>
                          </a:br>
                          <a:r>
                            <a:rPr kumimoji="1" lang="en-US" altLang="ja-JP" sz="1800" dirty="0"/>
                            <a:t>(</a:t>
                          </a:r>
                          <a:r>
                            <a:rPr kumimoji="1" lang="ja-JP" altLang="en-US" sz="1800"/>
                            <a:t>秒</a:t>
                          </a:r>
                          <a:r>
                            <a:rPr kumimoji="1" lang="en-US" altLang="ja-JP" sz="1800" dirty="0"/>
                            <a:t>)</a:t>
                          </a: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031896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3478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2896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776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316513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2612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3354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3247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2650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378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1240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3455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1873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3009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35369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解が出ず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2064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kumimoji="1" lang="en-US" altLang="ja-JP" sz="2000" dirty="0"/>
                            <a:t>3476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1605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775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A43B9D2D-517B-CB46-A337-956322EC2B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7069562"/>
                  </p:ext>
                </p:extLst>
              </p:nvPr>
            </p:nvGraphicFramePr>
            <p:xfrm>
              <a:off x="2022764" y="2274700"/>
              <a:ext cx="8382000" cy="34688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800">
                      <a:extLst>
                        <a:ext uri="{9D8B030D-6E8A-4147-A177-3AD203B41FA5}">
                          <a16:colId xmlns:a16="http://schemas.microsoft.com/office/drawing/2014/main" val="737280295"/>
                        </a:ext>
                      </a:extLst>
                    </a:gridCol>
                    <a:gridCol w="1057391">
                      <a:extLst>
                        <a:ext uri="{9D8B030D-6E8A-4147-A177-3AD203B41FA5}">
                          <a16:colId xmlns:a16="http://schemas.microsoft.com/office/drawing/2014/main" val="1228681066"/>
                        </a:ext>
                      </a:extLst>
                    </a:gridCol>
                    <a:gridCol w="1127883">
                      <a:extLst>
                        <a:ext uri="{9D8B030D-6E8A-4147-A177-3AD203B41FA5}">
                          <a16:colId xmlns:a16="http://schemas.microsoft.com/office/drawing/2014/main" val="3767232075"/>
                        </a:ext>
                      </a:extLst>
                    </a:gridCol>
                    <a:gridCol w="1361933">
                      <a:extLst>
                        <a:ext uri="{9D8B030D-6E8A-4147-A177-3AD203B41FA5}">
                          <a16:colId xmlns:a16="http://schemas.microsoft.com/office/drawing/2014/main" val="275792739"/>
                        </a:ext>
                      </a:extLst>
                    </a:gridCol>
                    <a:gridCol w="1316073">
                      <a:extLst>
                        <a:ext uri="{9D8B030D-6E8A-4147-A177-3AD203B41FA5}">
                          <a16:colId xmlns:a16="http://schemas.microsoft.com/office/drawing/2014/main" val="2550383071"/>
                        </a:ext>
                      </a:extLst>
                    </a:gridCol>
                    <a:gridCol w="1153450">
                      <a:extLst>
                        <a:ext uri="{9D8B030D-6E8A-4147-A177-3AD203B41FA5}">
                          <a16:colId xmlns:a16="http://schemas.microsoft.com/office/drawing/2014/main" val="3694173054"/>
                        </a:ext>
                      </a:extLst>
                    </a:gridCol>
                    <a:gridCol w="1392470">
                      <a:extLst>
                        <a:ext uri="{9D8B030D-6E8A-4147-A177-3AD203B41FA5}">
                          <a16:colId xmlns:a16="http://schemas.microsoft.com/office/drawing/2014/main" val="608630972"/>
                        </a:ext>
                      </a:extLst>
                    </a:gridCol>
                  </a:tblGrid>
                  <a:tr h="682889">
                    <a:tc gridSpan="3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ブッキング情報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汎用ソルバー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200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lvl="0" algn="ctr"/>
                          <a:r>
                            <a:rPr kumimoji="1" lang="ja-JP" altLang="en-US" sz="2000"/>
                            <a:t>専用ソルバー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216832"/>
                      </a:ext>
                    </a:extLst>
                  </a:tr>
                  <a:tr h="7969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注文数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積み地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揚げ地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(1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</a:t>
                          </a:r>
                          <a:br>
                            <a:rPr kumimoji="1" lang="en-US" altLang="ja-JP" sz="2000" dirty="0"/>
                          </a:br>
                          <a:r>
                            <a:rPr kumimoji="1" lang="en-US" altLang="ja-JP" sz="2000" dirty="0"/>
                            <a:t>(24</a:t>
                          </a:r>
                          <a:r>
                            <a:rPr kumimoji="1" lang="ja-JP" altLang="en-US" sz="2000"/>
                            <a:t>時間</a:t>
                          </a:r>
                          <a:r>
                            <a:rPr kumimoji="1" lang="en-US" altLang="ja-JP" sz="2000" dirty="0"/>
                            <a:t>)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2000"/>
                            <a:t>解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/>
                            <a:t>計算時間</a:t>
                          </a:r>
                          <a:br>
                            <a:rPr kumimoji="1" lang="en-US" altLang="ja-JP" sz="1800" dirty="0"/>
                          </a:br>
                          <a:r>
                            <a:rPr kumimoji="1" lang="en-US" altLang="ja-JP" sz="1800" dirty="0"/>
                            <a:t>(</a:t>
                          </a:r>
                          <a:r>
                            <a:rPr kumimoji="1" lang="ja-JP" altLang="en-US" sz="1800"/>
                            <a:t>秒</a:t>
                          </a:r>
                          <a:r>
                            <a:rPr kumimoji="1" lang="en-US" altLang="ja-JP" sz="1800" dirty="0"/>
                            <a:t>)</a:t>
                          </a:r>
                          <a:endParaRPr kumimoji="1" lang="ja-JP" alt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7031896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3645" t="-305128" r="-285981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305128" r="-194231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305128" r="-121978" b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776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0316513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33645" t="-405128" r="-285981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405128" r="-194231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405128" r="-121978" b="-2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2650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378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/>
                            <a:t>109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4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1240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492500" r="-19423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492500" r="-12197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3009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6353699"/>
                      </a:ext>
                    </a:extLst>
                  </a:tr>
                  <a:tr h="497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250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2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3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/>
                            <a:t>解が出ず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343269" t="-607692" r="-194231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06593" t="-607692" r="-12197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1605</a:t>
                          </a:r>
                          <a:endParaRPr kumimoji="1" lang="ja-JP" alt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775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5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1382F-7C3A-ED42-BF42-F67C6FDD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汎用ソルバーと専用ソルバーの比較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03910-061F-6749-9222-2B4D5E49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33600"/>
            <a:ext cx="9523412" cy="4170218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汎用ソルバーと比較して</a:t>
            </a:r>
            <a:r>
              <a:rPr kumimoji="1" lang="en-US" altLang="ja-JP" sz="2400" dirty="0"/>
              <a:t>…</a:t>
            </a:r>
          </a:p>
          <a:p>
            <a:pPr lvl="1"/>
            <a:r>
              <a:rPr kumimoji="1" lang="en-US" altLang="ja-JP" sz="2400" dirty="0"/>
              <a:t>1</a:t>
            </a:r>
            <a:r>
              <a:rPr kumimoji="1" lang="ja-JP" altLang="en-US" sz="2400"/>
              <a:t>時間の結果よりも良い解が得られた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24</a:t>
            </a:r>
            <a:r>
              <a:rPr lang="ja-JP" altLang="en-US" sz="2400"/>
              <a:t>時間の結果よりは悪い解が多い</a:t>
            </a:r>
            <a:endParaRPr kumimoji="1" lang="en-US" altLang="ja-JP" sz="2400" dirty="0"/>
          </a:p>
          <a:p>
            <a:r>
              <a:rPr kumimoji="1" lang="ja-JP" altLang="en-US" sz="2400"/>
              <a:t>計算時間は大幅に短縮できている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数十分</a:t>
            </a:r>
            <a:r>
              <a:rPr lang="en-US" altLang="ja-JP" sz="2400" dirty="0"/>
              <a:t>~1</a:t>
            </a:r>
            <a:r>
              <a:rPr lang="ja-JP" altLang="en-US" sz="2400"/>
              <a:t>時間以内で解を出す際は、専用ソルバーを用いることで</a:t>
            </a:r>
            <a:endParaRPr lang="en-US" altLang="ja-JP" sz="2400" dirty="0"/>
          </a:p>
          <a:p>
            <a:pPr lvl="1"/>
            <a:r>
              <a:rPr kumimoji="1" lang="ja-JP" altLang="en-US" sz="2200"/>
              <a:t>精度の良い解を出力</a:t>
            </a:r>
            <a:endParaRPr kumimoji="1" lang="en-US" altLang="ja-JP" sz="2200" dirty="0"/>
          </a:p>
          <a:p>
            <a:pPr lvl="1"/>
            <a:r>
              <a:rPr kumimoji="1" lang="ja-JP" altLang="en-US" sz="2200"/>
              <a:t>計算時間の短縮</a:t>
            </a:r>
            <a:endParaRPr kumimoji="1" lang="en-US" altLang="ja-JP" sz="2200" dirty="0"/>
          </a:p>
          <a:p>
            <a:pPr marL="57150" indent="0">
              <a:buNone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0759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8D98B-7C7F-7947-BD65-BE3F3E55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今後の拡張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2F857B-6B78-4248-AB10-153012C2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417" y="1773383"/>
            <a:ext cx="9310255" cy="4655126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注文数が多くなると、専用ソルバーでも計算時間が長くかかってしまう</a:t>
            </a:r>
            <a:endParaRPr lang="en-US" altLang="ja-JP" sz="2400" dirty="0"/>
          </a:p>
          <a:p>
            <a:pPr lvl="1"/>
            <a:r>
              <a:rPr lang="ja-JP" altLang="en-US" sz="2000"/>
              <a:t>実行可能解が出ない場合もある</a:t>
            </a:r>
            <a:endParaRPr lang="en-US" altLang="ja-JP" sz="2000" dirty="0"/>
          </a:p>
          <a:p>
            <a:r>
              <a:rPr kumimoji="1" lang="ja-JP" altLang="en-US" sz="2200"/>
              <a:t>ブッキングをあらかじめ分割して部分問題を計算することで</a:t>
            </a:r>
            <a:r>
              <a:rPr lang="ja-JP" altLang="en-US" sz="2400"/>
              <a:t>、より短い時間で計算が可能に</a:t>
            </a:r>
            <a:endParaRPr lang="en-US" altLang="ja-JP" sz="2400" dirty="0"/>
          </a:p>
          <a:p>
            <a:pPr lvl="1"/>
            <a:r>
              <a:rPr lang="ja-JP" altLang="en-US" sz="2200"/>
              <a:t>例</a:t>
            </a:r>
            <a:r>
              <a:rPr lang="en-US" altLang="ja-JP" sz="2200" dirty="0"/>
              <a:t>:</a:t>
            </a:r>
          </a:p>
          <a:p>
            <a:pPr lvl="2"/>
            <a:r>
              <a:rPr lang="ja-JP" altLang="en-US" sz="1800"/>
              <a:t>注文番号</a:t>
            </a:r>
            <a:r>
              <a:rPr lang="en-US" altLang="ja-JP" sz="1800" dirty="0"/>
              <a:t>1-50</a:t>
            </a:r>
            <a:r>
              <a:rPr lang="ja-JP" altLang="en-US" sz="1800"/>
              <a:t>を</a:t>
            </a:r>
            <a:r>
              <a:rPr lang="en-US" altLang="ja-JP" sz="1800" dirty="0"/>
              <a:t>1,2,3,4</a:t>
            </a:r>
            <a:r>
              <a:rPr lang="ja-JP" altLang="en-US" sz="1800"/>
              <a:t>階</a:t>
            </a:r>
            <a:endParaRPr lang="en-US" altLang="ja-JP" sz="1800" dirty="0"/>
          </a:p>
          <a:p>
            <a:pPr lvl="2"/>
            <a:r>
              <a:rPr lang="ja-JP" altLang="en-US" sz="1800"/>
              <a:t>注文番号</a:t>
            </a:r>
            <a:r>
              <a:rPr lang="en-US" altLang="ja-JP" sz="1800" dirty="0"/>
              <a:t>51-100</a:t>
            </a:r>
            <a:r>
              <a:rPr lang="ja-JP" altLang="en-US" sz="1800"/>
              <a:t>を</a:t>
            </a:r>
            <a:r>
              <a:rPr lang="en-US" altLang="ja-JP" sz="1800" dirty="0"/>
              <a:t>5,6,7,8</a:t>
            </a:r>
            <a:r>
              <a:rPr lang="ja-JP" altLang="en-US" sz="1800"/>
              <a:t>階</a:t>
            </a:r>
            <a:endParaRPr lang="en-US" altLang="ja-JP" sz="1800" dirty="0"/>
          </a:p>
          <a:p>
            <a:r>
              <a:rPr lang="ja-JP" altLang="en-US" sz="2400"/>
              <a:t>デジタルアニーラではこのような分割アプローチをとっていることが予想される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AF37F-22BD-8C4A-A0B3-F3E929A5D2A9}"/>
              </a:ext>
            </a:extLst>
          </p:cNvPr>
          <p:cNvSpPr txBox="1"/>
          <p:nvPr/>
        </p:nvSpPr>
        <p:spPr>
          <a:xfrm>
            <a:off x="2701636" y="6276109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dirty="0"/>
              <a:t>https://</a:t>
            </a:r>
            <a:r>
              <a:rPr lang="en" altLang="ja-JP" dirty="0" err="1"/>
              <a:t>pr.fujitsu.com</a:t>
            </a:r>
            <a:r>
              <a:rPr lang="en" altLang="ja-JP" dirty="0"/>
              <a:t>/</a:t>
            </a:r>
            <a:r>
              <a:rPr lang="en" altLang="ja-JP" dirty="0" err="1"/>
              <a:t>jp</a:t>
            </a:r>
            <a:r>
              <a:rPr lang="en" altLang="ja-JP" dirty="0"/>
              <a:t>/news/2020/11/9.html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8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8BB13-BD1D-054E-8D2D-56B1037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9367D-EB7E-7C47-BEAF-1AFF3A6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2400" dirty="0"/>
          </a:p>
          <a:p>
            <a:r>
              <a:rPr kumimoji="1" lang="ja-JP" altLang="en-US" sz="2400"/>
              <a:t>これまで</a:t>
            </a:r>
            <a:endParaRPr kumimoji="1" lang="en-US" altLang="ja-JP" sz="2400" dirty="0"/>
          </a:p>
          <a:p>
            <a:r>
              <a:rPr kumimoji="1" lang="ja-JP" altLang="en-US" sz="2400"/>
              <a:t>数理最適化</a:t>
            </a:r>
            <a:endParaRPr kumimoji="1" lang="en-US" altLang="ja-JP" sz="2400" dirty="0"/>
          </a:p>
          <a:p>
            <a:r>
              <a:rPr kumimoji="1" lang="ja-JP" altLang="en-US" sz="2400"/>
              <a:t>最終報告</a:t>
            </a:r>
            <a:endParaRPr kumimoji="1" lang="en-US" altLang="ja-JP" sz="2400" dirty="0"/>
          </a:p>
          <a:p>
            <a:r>
              <a:rPr lang="ja-JP" altLang="en-US" sz="2400"/>
              <a:t>今後に関して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/>
              <a:t>商船三井</a:t>
            </a:r>
            <a:r>
              <a:rPr lang="en-US" altLang="ja-JP" sz="2400" dirty="0"/>
              <a:t>,</a:t>
            </a:r>
            <a:r>
              <a:rPr lang="ja-JP" altLang="en-US" sz="2400"/>
              <a:t>日本郵船</a:t>
            </a:r>
            <a:r>
              <a:rPr kumimoji="1" lang="ja-JP" altLang="en-US" sz="2400"/>
              <a:t>の取り組み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14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CE6C1-0DE2-0945-911D-A04DCC0B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これまで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15F30BE-39D6-EF43-9EE4-273C4CA4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093674"/>
              </p:ext>
            </p:extLst>
          </p:nvPr>
        </p:nvGraphicFramePr>
        <p:xfrm>
          <a:off x="2592925" y="1905000"/>
          <a:ext cx="8078787" cy="42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61">
                  <a:extLst>
                    <a:ext uri="{9D8B030D-6E8A-4147-A177-3AD203B41FA5}">
                      <a16:colId xmlns:a16="http://schemas.microsoft.com/office/drawing/2014/main" val="275133859"/>
                    </a:ext>
                  </a:extLst>
                </a:gridCol>
                <a:gridCol w="1385454">
                  <a:extLst>
                    <a:ext uri="{9D8B030D-6E8A-4147-A177-3AD203B41FA5}">
                      <a16:colId xmlns:a16="http://schemas.microsoft.com/office/drawing/2014/main" val="830518678"/>
                    </a:ext>
                  </a:extLst>
                </a:gridCol>
                <a:gridCol w="5250872">
                  <a:extLst>
                    <a:ext uri="{9D8B030D-6E8A-4147-A177-3AD203B41FA5}">
                      <a16:colId xmlns:a16="http://schemas.microsoft.com/office/drawing/2014/main" val="2107676919"/>
                    </a:ext>
                  </a:extLst>
                </a:gridCol>
              </a:tblGrid>
              <a:tr h="6982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年月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担当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実施概要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52088"/>
                  </a:ext>
                </a:extLst>
              </a:tr>
              <a:tr h="5486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数理モデルの定式化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53917"/>
                  </a:ext>
                </a:extLst>
              </a:tr>
              <a:tr h="6982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数理モデルの実装を終える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小さい注文例での解を報告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13372"/>
                  </a:ext>
                </a:extLst>
              </a:tr>
              <a:tr h="562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複雑な問題例では求解が難しいことを確認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2543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鵜川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積み地と揚げ地をまとめた新たなモデルの作成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9909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竹田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数理モデルに高さ制約を加えた際の比較など</a:t>
                      </a:r>
                      <a:endParaRPr kumimoji="1" lang="en-US" altLang="ja-JP" dirty="0"/>
                    </a:p>
                    <a:p>
                      <a:pPr algn="ctr"/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7809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/>
                        <a:t>年</a:t>
                      </a:r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竹田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より多くの問題を解くモデルの提案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04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2C530-4BB8-2E43-9D16-2E3E0B67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数理最適化とは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E03265-473A-CA42-9CF2-B680F7B0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39552" cy="4156364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最適化問題とは</a:t>
            </a:r>
            <a:r>
              <a:rPr kumimoji="1" lang="en-US" altLang="ja-JP" sz="2400" dirty="0"/>
              <a:t>…</a:t>
            </a:r>
          </a:p>
          <a:p>
            <a:pPr lvl="1"/>
            <a:r>
              <a:rPr lang="ja-JP" altLang="en-US" sz="2200"/>
              <a:t>制約条件を満たす解の中で、目的関数を最小にする解を求める問題</a:t>
            </a:r>
            <a:br>
              <a:rPr lang="en-US" altLang="ja-JP" sz="2200" dirty="0"/>
            </a:br>
            <a:endParaRPr lang="en-US" altLang="ja-JP" sz="2400" dirty="0"/>
          </a:p>
          <a:p>
            <a:r>
              <a:rPr lang="ja-JP" altLang="en-US" sz="2400"/>
              <a:t>手順としては、</a:t>
            </a:r>
            <a:endParaRPr lang="en-US" altLang="ja-JP" sz="24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/>
              <a:t>問題の定式化</a:t>
            </a:r>
            <a:endParaRPr lang="en-US" altLang="ja-JP" sz="22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/>
              <a:t>アルゴリズムの開発</a:t>
            </a:r>
            <a:endParaRPr lang="en-US" altLang="ja-JP" sz="22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/>
              <a:t>解の分析</a:t>
            </a:r>
            <a:endParaRPr lang="en-US" altLang="ja-JP" sz="2200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sz="2200">
                <a:solidFill>
                  <a:schemeClr val="tx1"/>
                </a:solidFill>
              </a:rPr>
              <a:t>最適化モデルの検証</a:t>
            </a:r>
            <a:r>
              <a:rPr lang="ja-JP" altLang="en-US" sz="2200"/>
              <a:t>　</a:t>
            </a:r>
            <a:endParaRPr lang="en-US" altLang="ja-JP" sz="22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8886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D0C15-0956-4F46-A897-DA00D2F7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席割作成と組み合わせ最適化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B508E-0386-A642-8EF9-512F98D9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7235"/>
            <a:ext cx="9242570" cy="4599709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人が当たり前に考えていることを含めて、全てコンピュータに指示する必要がある</a:t>
            </a:r>
            <a:endParaRPr lang="en-US" altLang="ja-JP" sz="2400" dirty="0"/>
          </a:p>
          <a:p>
            <a:pPr lvl="1"/>
            <a:r>
              <a:rPr lang="en-US" altLang="ja-JP" sz="2400" dirty="0"/>
              <a:t>1</a:t>
            </a:r>
            <a:r>
              <a:rPr lang="ja-JP" altLang="en-US" sz="2400"/>
              <a:t>つの注文を</a:t>
            </a:r>
            <a:r>
              <a:rPr lang="en-US" altLang="ja-JP" sz="2400" dirty="0"/>
              <a:t>20</a:t>
            </a:r>
            <a:r>
              <a:rPr lang="ja-JP" altLang="en-US" sz="2400"/>
              <a:t>個に分割してはいけない、など</a:t>
            </a:r>
            <a:endParaRPr lang="en-US" altLang="ja-JP" sz="2400" dirty="0"/>
          </a:p>
          <a:p>
            <a:pPr lvl="1"/>
            <a:endParaRPr lang="en-US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ED64AB-241F-B74E-833D-B14D4CC5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56" y="2292156"/>
            <a:ext cx="3488221" cy="2123440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16DA687-CEEC-A04E-A5F5-54CA9E437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88466"/>
              </p:ext>
            </p:extLst>
          </p:nvPr>
        </p:nvGraphicFramePr>
        <p:xfrm>
          <a:off x="2817945" y="2312476"/>
          <a:ext cx="3386716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6679">
                  <a:extLst>
                    <a:ext uri="{9D8B030D-6E8A-4147-A177-3AD203B41FA5}">
                      <a16:colId xmlns:a16="http://schemas.microsoft.com/office/drawing/2014/main" val="3647687945"/>
                    </a:ext>
                  </a:extLst>
                </a:gridCol>
                <a:gridCol w="846679">
                  <a:extLst>
                    <a:ext uri="{9D8B030D-6E8A-4147-A177-3AD203B41FA5}">
                      <a16:colId xmlns:a16="http://schemas.microsoft.com/office/drawing/2014/main" val="3033206049"/>
                    </a:ext>
                  </a:extLst>
                </a:gridCol>
                <a:gridCol w="846679">
                  <a:extLst>
                    <a:ext uri="{9D8B030D-6E8A-4147-A177-3AD203B41FA5}">
                      <a16:colId xmlns:a16="http://schemas.microsoft.com/office/drawing/2014/main" val="1512819797"/>
                    </a:ext>
                  </a:extLst>
                </a:gridCol>
                <a:gridCol w="846679">
                  <a:extLst>
                    <a:ext uri="{9D8B030D-6E8A-4147-A177-3AD203B41FA5}">
                      <a16:colId xmlns:a16="http://schemas.microsoft.com/office/drawing/2014/main" val="3702729102"/>
                    </a:ext>
                  </a:extLst>
                </a:gridCol>
              </a:tblGrid>
              <a:tr h="54628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注文番号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積み地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揚げ地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90001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23000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27450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80966"/>
                  </a:ext>
                </a:extLst>
              </a:tr>
              <a:tr h="312162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2785"/>
                  </a:ext>
                </a:extLst>
              </a:tr>
            </a:tbl>
          </a:graphicData>
        </a:graphic>
      </p:graphicFrame>
      <p:sp>
        <p:nvSpPr>
          <p:cNvPr id="9" name="右矢印 8">
            <a:extLst>
              <a:ext uri="{FF2B5EF4-FFF2-40B4-BE49-F238E27FC236}">
                <a16:creationId xmlns:a16="http://schemas.microsoft.com/office/drawing/2014/main" id="{995ADD78-51B3-B84D-8FA4-B91737169B02}"/>
              </a:ext>
            </a:extLst>
          </p:cNvPr>
          <p:cNvSpPr/>
          <p:nvPr/>
        </p:nvSpPr>
        <p:spPr>
          <a:xfrm>
            <a:off x="6386945" y="3671455"/>
            <a:ext cx="827265" cy="4156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AC9A5F-619D-FF40-9D72-3AAA20293423}"/>
              </a:ext>
            </a:extLst>
          </p:cNvPr>
          <p:cNvSpPr txBox="1"/>
          <p:nvPr/>
        </p:nvSpPr>
        <p:spPr>
          <a:xfrm>
            <a:off x="6429681" y="2867891"/>
            <a:ext cx="78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積付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6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CA54A-26CC-2442-B634-DB1A795C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席割作成と組み合わせ最適化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C431B-B282-304B-8C39-A4CE7AB7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84133" cy="4308765"/>
          </a:xfrm>
        </p:spPr>
        <p:txBody>
          <a:bodyPr>
            <a:normAutofit lnSpcReduction="10000"/>
          </a:bodyPr>
          <a:lstStyle/>
          <a:p>
            <a:r>
              <a:rPr lang="ja-JP" altLang="en-US" sz="2200"/>
              <a:t>数理最適化問題に対する解法として、</a:t>
            </a:r>
            <a:r>
              <a:rPr lang="en-US" altLang="ja-JP" sz="2200" dirty="0"/>
              <a:t>2</a:t>
            </a:r>
            <a:r>
              <a:rPr lang="ja-JP" altLang="en-US" sz="2200"/>
              <a:t>パターン存在する</a:t>
            </a:r>
            <a:endParaRPr lang="en-US" altLang="ja-JP" sz="2200" dirty="0"/>
          </a:p>
          <a:p>
            <a:pPr lvl="1"/>
            <a:r>
              <a:rPr lang="ja-JP" altLang="en-US" sz="1800"/>
              <a:t>厳密解法</a:t>
            </a:r>
            <a:r>
              <a:rPr lang="en-US" altLang="ja-JP" sz="1800" dirty="0"/>
              <a:t>: </a:t>
            </a:r>
            <a:r>
              <a:rPr lang="ja-JP" altLang="en-US" sz="1800"/>
              <a:t>時間をかけて、最適な解を探す　</a:t>
            </a:r>
            <a:endParaRPr lang="en-US" altLang="ja-JP" sz="1800" dirty="0"/>
          </a:p>
          <a:p>
            <a:pPr lvl="1"/>
            <a:r>
              <a:rPr lang="ja-JP" altLang="en-US" sz="1800">
                <a:solidFill>
                  <a:schemeClr val="tx1"/>
                </a:solidFill>
              </a:rPr>
              <a:t>近似解法</a:t>
            </a:r>
            <a:r>
              <a:rPr lang="en-US" altLang="ja-JP" sz="1800" dirty="0"/>
              <a:t>: </a:t>
            </a:r>
            <a:r>
              <a:rPr lang="ja-JP" altLang="en-US" sz="1800"/>
              <a:t>現実的な時間で、良い解を探す</a:t>
            </a:r>
            <a:endParaRPr lang="en-US" altLang="ja-JP" sz="1800" dirty="0"/>
          </a:p>
          <a:p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汎用ソルバーを利用</a:t>
            </a:r>
            <a:r>
              <a:rPr lang="en-US" altLang="ja-JP" sz="2400" dirty="0"/>
              <a:t>(</a:t>
            </a:r>
            <a:r>
              <a:rPr lang="ja-JP" altLang="en-US" sz="2400"/>
              <a:t>厳密解法</a:t>
            </a:r>
            <a:r>
              <a:rPr lang="en-US" altLang="ja-JP" sz="2400" dirty="0"/>
              <a:t>)</a:t>
            </a:r>
          </a:p>
          <a:p>
            <a:pPr lvl="1"/>
            <a:r>
              <a:rPr lang="ja-JP" altLang="en-US" sz="2000"/>
              <a:t>数式をソルバーに入力すると解が出力</a:t>
            </a:r>
            <a:endParaRPr lang="en-US" altLang="ja-JP" sz="2000" dirty="0"/>
          </a:p>
          <a:p>
            <a:pPr lvl="1"/>
            <a:r>
              <a:rPr lang="ja-JP" altLang="en-US" sz="2000"/>
              <a:t>実用的な規模の問題を解けない場合が多い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200"/>
              <a:t>専用ソルバーを開発</a:t>
            </a:r>
            <a:r>
              <a:rPr lang="en-US" altLang="ja-JP" sz="2200" dirty="0"/>
              <a:t>(</a:t>
            </a:r>
            <a:r>
              <a:rPr lang="ja-JP" altLang="en-US" sz="2200"/>
              <a:t>近似解法</a:t>
            </a:r>
            <a:r>
              <a:rPr lang="en-US" altLang="ja-JP" sz="2200" dirty="0"/>
              <a:t>)</a:t>
            </a:r>
          </a:p>
          <a:p>
            <a:pPr marL="857250" lvl="1" indent="-457200"/>
            <a:r>
              <a:rPr lang="ja-JP" altLang="en-US" sz="2000"/>
              <a:t>問題や解の構造の理解が必要</a:t>
            </a:r>
            <a:endParaRPr lang="en-US" altLang="ja-JP" sz="2000" dirty="0"/>
          </a:p>
          <a:p>
            <a:pPr marL="857250" lvl="1" indent="-457200"/>
            <a:r>
              <a:rPr lang="en-US" altLang="ja-JP" sz="2000" dirty="0"/>
              <a:t>1</a:t>
            </a:r>
            <a:r>
              <a:rPr lang="ja-JP" altLang="en-US" sz="2000"/>
              <a:t>に比べて開発期間が長くかかる</a:t>
            </a:r>
            <a:endParaRPr lang="en-US" altLang="ja-JP" sz="2000" dirty="0"/>
          </a:p>
          <a:p>
            <a:endParaRPr lang="en-US" altLang="ja-JP" sz="20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pPr marL="0" indent="0">
              <a:buNone/>
            </a:pPr>
            <a:endParaRPr lang="en-US" altLang="ja-JP" sz="2200" dirty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5803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73449-F50B-0F44-87D3-A90996CF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4A0A6-ACD2-3C4B-B7AF-ADD8335C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55" y="1731819"/>
            <a:ext cx="9357157" cy="431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/>
              <a:t>計算する際に、必ず守るべき条件が制約</a:t>
            </a:r>
            <a:endParaRPr kumimoji="1" lang="en-US" altLang="ja-JP" sz="2800" dirty="0"/>
          </a:p>
          <a:p>
            <a:r>
              <a:rPr kumimoji="1" lang="ja-JP" altLang="en-US" sz="2800"/>
              <a:t>制約は</a:t>
            </a:r>
            <a:r>
              <a:rPr kumimoji="1" lang="en-US" altLang="ja-JP" sz="2800" dirty="0"/>
              <a:t>4</a:t>
            </a:r>
            <a:r>
              <a:rPr lang="ja-JP" altLang="en-US" sz="2800"/>
              <a:t>つ</a:t>
            </a:r>
            <a:endParaRPr kumimoji="1" lang="en-US" altLang="ja-JP" sz="28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貨物の走行路を確保する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船内自動車の全体荷重が閾値を超えない 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200"/>
              <a:t>車両のサイズの考慮</a:t>
            </a:r>
            <a:endParaRPr lang="en-US" altLang="ja-JP" sz="2200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>
                <a:latin typeface="+mn-ea"/>
              </a:rPr>
              <a:t>デッドスペースをなくす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95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1B9ED-5BA1-C14F-9948-66ACA8DC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31501-BA2F-F845-A567-99848F53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31674"/>
          </a:xfrm>
        </p:spPr>
        <p:txBody>
          <a:bodyPr>
            <a:normAutofit lnSpcReduction="10000"/>
          </a:bodyPr>
          <a:lstStyle/>
          <a:p>
            <a:r>
              <a:rPr lang="ja-JP" altLang="en-US" sz="2400"/>
              <a:t>アルゴリズムでは、目的関数の値だけを考慮して解を探索</a:t>
            </a:r>
            <a:endParaRPr lang="en-US" altLang="ja-JP" sz="2400" dirty="0"/>
          </a:p>
          <a:p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一つのホールド内に複数の積み地、揚げ地の注文が入るのを減らしたい 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船の内部で注文の積み地と揚げ地をなるべく揃えたい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貨物の取り回しスペースを確保したい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latin typeface="+mn-ea"/>
              </a:rPr>
              <a:t>残容量を入口付近に寄せたい </a:t>
            </a:r>
            <a:endParaRPr lang="en-US" altLang="ja-JP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目的関数</a:t>
            </a:r>
            <a:r>
              <a:rPr lang="en-US" altLang="ja-JP" sz="2400" dirty="0">
                <a:latin typeface="+mn-ea"/>
              </a:rPr>
              <a:t>1,2,3</a:t>
            </a:r>
            <a:r>
              <a:rPr lang="ja-JP" altLang="en-US" sz="2400">
                <a:latin typeface="+mn-ea"/>
              </a:rPr>
              <a:t>を満たすと値は</a:t>
            </a:r>
            <a:r>
              <a:rPr lang="en-US" altLang="ja-JP" sz="2400" dirty="0">
                <a:latin typeface="+mn-ea"/>
              </a:rPr>
              <a:t>0</a:t>
            </a:r>
            <a:r>
              <a:rPr lang="ja-JP" altLang="en-US" sz="2400">
                <a:latin typeface="+mn-ea"/>
              </a:rPr>
              <a:t>に近づく</a:t>
            </a:r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r>
              <a:rPr lang="ja-JP" altLang="en-US" sz="2400">
                <a:latin typeface="+mn-ea"/>
              </a:rPr>
              <a:t>目的関数</a:t>
            </a:r>
            <a:r>
              <a:rPr lang="en-US" altLang="ja-JP" sz="2400" dirty="0">
                <a:latin typeface="+mn-ea"/>
              </a:rPr>
              <a:t>4</a:t>
            </a:r>
            <a:r>
              <a:rPr lang="ja-JP" altLang="en-US" sz="2400">
                <a:latin typeface="+mn-ea"/>
              </a:rPr>
              <a:t>を満たすと値はマイナスに進む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622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FEF0F-01A5-FE4E-AACA-0EBBF6FC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目的関数と席割図の対比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4A5D5-741C-A042-BC94-C11D1154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93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/>
              <a:t>目的関数の値</a:t>
            </a:r>
            <a:r>
              <a:rPr kumimoji="1" lang="en-US" altLang="ja-JP" sz="2800" dirty="0"/>
              <a:t>: 3000</a:t>
            </a:r>
            <a:r>
              <a:rPr kumimoji="1" lang="ja-JP" altLang="en-US" sz="2800"/>
              <a:t>のとき</a:t>
            </a:r>
            <a:endParaRPr kumimoji="1" lang="en-US" altLang="ja-JP" sz="2800" dirty="0"/>
          </a:p>
          <a:p>
            <a:r>
              <a:rPr kumimoji="1" lang="ja-JP" altLang="en-US" sz="2400"/>
              <a:t>探索における序盤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     </a:t>
            </a:r>
            <a:r>
              <a:rPr lang="ja-JP" altLang="en-US" sz="2400"/>
              <a:t>積み地</a:t>
            </a:r>
            <a:r>
              <a:rPr lang="en-US" altLang="ja-JP" sz="2400" dirty="0"/>
              <a:t>									</a:t>
            </a:r>
            <a:r>
              <a:rPr lang="ja-JP" altLang="en-US" sz="2400"/>
              <a:t>揚げ地</a:t>
            </a:r>
            <a:r>
              <a:rPr lang="en-US" altLang="ja-JP" sz="2400" dirty="0"/>
              <a:t>					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FD7DA-C74A-9B46-81E4-9FC5C27D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2338833"/>
            <a:ext cx="6386945" cy="90383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37ECBA-E2A9-EE45-A8DB-E5190FC8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7" y="2473163"/>
            <a:ext cx="6065017" cy="85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2094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{1459FB0A-341B-F940-AC12-58A63451A49E}tf10001069</Template>
  <TotalTime>1129</TotalTime>
  <Words>765</Words>
  <Application>Microsoft Macintosh PowerPoint</Application>
  <PresentationFormat>ワイド画面</PresentationFormat>
  <Paragraphs>183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メイリオ</vt:lpstr>
      <vt:lpstr>Arial</vt:lpstr>
      <vt:lpstr>Cambria Math</vt:lpstr>
      <vt:lpstr>Century Gothic</vt:lpstr>
      <vt:lpstr>Wingdings 3</vt:lpstr>
      <vt:lpstr>ウィスプ</vt:lpstr>
      <vt:lpstr>席割自動化最終報告</vt:lpstr>
      <vt:lpstr>目次</vt:lpstr>
      <vt:lpstr>これまで</vt:lpstr>
      <vt:lpstr>数理最適化とは</vt:lpstr>
      <vt:lpstr>席割作成と組み合わせ最適化</vt:lpstr>
      <vt:lpstr>席割作成と組み合わせ最適化</vt:lpstr>
      <vt:lpstr>モデルについて</vt:lpstr>
      <vt:lpstr>モデルについて</vt:lpstr>
      <vt:lpstr>目的関数と席割図の対比</vt:lpstr>
      <vt:lpstr>目的関数と席割図の対比</vt:lpstr>
      <vt:lpstr>目的関数と席割図と対比</vt:lpstr>
      <vt:lpstr>専用ソルバー</vt:lpstr>
      <vt:lpstr>汎用ソルバーと専用ソルバーの比較</vt:lpstr>
      <vt:lpstr>アルゴリズムの詳細(工夫点) </vt:lpstr>
      <vt:lpstr>汎用ソルバーと専用ソルバーの比較</vt:lpstr>
      <vt:lpstr>汎用ソルバーと専用ソルバーの比較</vt:lpstr>
      <vt:lpstr>今後の拡張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Kiyoshi</dc:creator>
  <cp:lastModifiedBy>TAKEDA Kiyoshi</cp:lastModifiedBy>
  <cp:revision>88</cp:revision>
  <dcterms:created xsi:type="dcterms:W3CDTF">2021-11-01T08:14:01Z</dcterms:created>
  <dcterms:modified xsi:type="dcterms:W3CDTF">2022-01-22T07:44:10Z</dcterms:modified>
</cp:coreProperties>
</file>