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70"/>
  </p:notesMasterIdLst>
  <p:sldIdLst>
    <p:sldId id="256" r:id="rId2"/>
    <p:sldId id="257" r:id="rId3"/>
    <p:sldId id="623" r:id="rId4"/>
    <p:sldId id="258" r:id="rId5"/>
    <p:sldId id="637" r:id="rId6"/>
    <p:sldId id="638" r:id="rId7"/>
    <p:sldId id="261" r:id="rId8"/>
    <p:sldId id="624" r:id="rId9"/>
    <p:sldId id="260" r:id="rId10"/>
    <p:sldId id="565" r:id="rId11"/>
    <p:sldId id="259" r:id="rId12"/>
    <p:sldId id="631" r:id="rId13"/>
    <p:sldId id="263" r:id="rId14"/>
    <p:sldId id="269" r:id="rId15"/>
    <p:sldId id="632" r:id="rId16"/>
    <p:sldId id="634" r:id="rId17"/>
    <p:sldId id="272" r:id="rId18"/>
    <p:sldId id="273" r:id="rId19"/>
    <p:sldId id="274" r:id="rId20"/>
    <p:sldId id="264" r:id="rId21"/>
    <p:sldId id="265" r:id="rId22"/>
    <p:sldId id="266" r:id="rId23"/>
    <p:sldId id="626" r:id="rId24"/>
    <p:sldId id="569" r:id="rId25"/>
    <p:sldId id="571" r:id="rId26"/>
    <p:sldId id="573" r:id="rId27"/>
    <p:sldId id="627" r:id="rId28"/>
    <p:sldId id="628" r:id="rId29"/>
    <p:sldId id="629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574" r:id="rId56"/>
    <p:sldId id="576" r:id="rId57"/>
    <p:sldId id="620" r:id="rId58"/>
    <p:sldId id="619" r:id="rId59"/>
    <p:sldId id="587" r:id="rId60"/>
    <p:sldId id="596" r:id="rId61"/>
    <p:sldId id="597" r:id="rId62"/>
    <p:sldId id="598" r:id="rId63"/>
    <p:sldId id="601" r:id="rId64"/>
    <p:sldId id="602" r:id="rId65"/>
    <p:sldId id="603" r:id="rId66"/>
    <p:sldId id="604" r:id="rId67"/>
    <p:sldId id="606" r:id="rId68"/>
    <p:sldId id="608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692"/>
  </p:normalViewPr>
  <p:slideViewPr>
    <p:cSldViewPr snapToGrid="0" snapToObjects="1">
      <p:cViewPr>
        <p:scale>
          <a:sx n="81" d="100"/>
          <a:sy n="81" d="100"/>
        </p:scale>
        <p:origin x="6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05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Ship</a:t>
            </a:r>
            <a:r>
              <a:rPr kumimoji="1" lang="en-US" altLang="ja-JP" dirty="0"/>
              <a:t>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 ship </a:t>
            </a:r>
            <a:r>
              <a:rPr kumimoji="1" lang="en-US" altLang="ja-JP" sz="2400" dirty="0"/>
              <a:t>information.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640" y="1736073"/>
            <a:ext cx="9464139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In this research, we consider a ship that has 12 floors.</a:t>
            </a:r>
          </a:p>
          <a:p>
            <a:r>
              <a:rPr lang="en-US" altLang="ja-JP" sz="2400" dirty="0"/>
              <a:t>Each floor has up to 4 holds.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83" y="3161494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20102" y="5109352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796151" y="4586838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526335" y="3796182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39397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433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647401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4801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Ship information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lang="en-US" altLang="ja-JP" sz="2400" dirty="0"/>
              <a:t>We model this problem as an assignment problem. 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back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element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baseline="30000" dirty="0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Local search algorithms move from solution to solution in the space of candidate by applying local changes 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 e.g. inserting booking A</a:t>
            </a:r>
          </a:p>
          <a:p>
            <a:pPr marL="0" indent="0">
              <a:buNone/>
            </a:pPr>
            <a:r>
              <a:rPr lang="en-US" altLang="ja-JP" sz="2400" dirty="0"/>
              <a:t> 	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	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	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	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38734"/>
              </p:ext>
            </p:extLst>
          </p:nvPr>
        </p:nvGraphicFramePr>
        <p:xfrm>
          <a:off x="2118642" y="2523717"/>
          <a:ext cx="738891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839818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625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968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pproaches we propose to create initial solutions: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2373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endParaRPr kumimoji="1" lang="ja-JP" altLang="en-US" sz="2400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7F17804-AD27-A24B-8245-75F06B19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401581"/>
            <a:ext cx="5728648" cy="32366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107DE13-7CEA-3A4D-BE3F-C56F4600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38" y="2893389"/>
            <a:ext cx="953391" cy="69127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549E0D82-2D2A-9E49-AC37-9B1E43A0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92" y="4391210"/>
            <a:ext cx="953391" cy="69127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F3565EE-0D1E-5049-8E6C-3ECE7D3B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984" y="5613165"/>
            <a:ext cx="953391" cy="691274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D274819-22CD-D44D-A121-1C3438C467BB}"/>
              </a:ext>
            </a:extLst>
          </p:cNvPr>
          <p:cNvCxnSpPr>
            <a:cxnSpLocks/>
          </p:cNvCxnSpPr>
          <p:nvPr/>
        </p:nvCxnSpPr>
        <p:spPr>
          <a:xfrm flipV="1">
            <a:off x="5065597" y="3296030"/>
            <a:ext cx="3567184" cy="51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5B58488-8B8A-B844-9A23-CF9BB03ED8BA}"/>
              </a:ext>
            </a:extLst>
          </p:cNvPr>
          <p:cNvCxnSpPr>
            <a:cxnSpLocks/>
            <a:stCxn id="68" idx="2"/>
            <a:endCxn id="42" idx="1"/>
          </p:cNvCxnSpPr>
          <p:nvPr/>
        </p:nvCxnSpPr>
        <p:spPr>
          <a:xfrm>
            <a:off x="4139827" y="4322119"/>
            <a:ext cx="4277765" cy="41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4A2D22-5F4E-CB4F-8BBD-9637F2DADF44}"/>
              </a:ext>
            </a:extLst>
          </p:cNvPr>
          <p:cNvCxnSpPr>
            <a:cxnSpLocks/>
            <a:stCxn id="69" idx="2"/>
            <a:endCxn id="44" idx="1"/>
          </p:cNvCxnSpPr>
          <p:nvPr/>
        </p:nvCxnSpPr>
        <p:spPr>
          <a:xfrm>
            <a:off x="3295572" y="5031411"/>
            <a:ext cx="2901412" cy="927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DE082F-146C-6547-8CD5-C276C0B83DCB}"/>
              </a:ext>
            </a:extLst>
          </p:cNvPr>
          <p:cNvSpPr txBox="1"/>
          <p:nvPr/>
        </p:nvSpPr>
        <p:spPr>
          <a:xfrm>
            <a:off x="9567114" y="3003090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×100</a:t>
            </a:r>
            <a:endParaRPr kumimoji="1" lang="ja-JP" altLang="en-US" sz="2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3E420BC-816D-3643-8560-933CEB20B503}"/>
              </a:ext>
            </a:extLst>
          </p:cNvPr>
          <p:cNvSpPr txBox="1"/>
          <p:nvPr/>
        </p:nvSpPr>
        <p:spPr>
          <a:xfrm>
            <a:off x="9336825" y="4552201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×50</a:t>
            </a:r>
            <a:endParaRPr kumimoji="1" lang="ja-JP" altLang="en-US" sz="24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C3310-CD52-8344-8B16-74660A503361}"/>
              </a:ext>
            </a:extLst>
          </p:cNvPr>
          <p:cNvSpPr txBox="1"/>
          <p:nvPr/>
        </p:nvSpPr>
        <p:spPr>
          <a:xfrm>
            <a:off x="7117941" y="5740520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×200</a:t>
            </a:r>
            <a:endParaRPr kumimoji="1" lang="ja-JP" altLang="en-US" sz="24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3D2E360A-80FC-D642-908C-3060B9845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087" y="3486248"/>
            <a:ext cx="303505" cy="39291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E6501719-451A-294B-AFC8-ACA47A38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074" y="3929200"/>
            <a:ext cx="303505" cy="392919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4BD9C7CC-E590-6E4C-9EF6-F056496BA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819" y="4638492"/>
            <a:ext cx="303505" cy="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kumimoji="1" lang="en-US" altLang="ja-JP" sz="2400" dirty="0">
                <a:solidFill>
                  <a:schemeClr val="tx1"/>
                </a:solidFill>
              </a:rPr>
              <a:t>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MIP.</a:t>
            </a:r>
          </a:p>
          <a:p>
            <a:r>
              <a:rPr lang="en-US" altLang="ja-JP" sz="2400" dirty="0"/>
              <a:t>For MIP,</a:t>
            </a:r>
            <a:r>
              <a:rPr lang="en" altLang="ja-JP" sz="2400" dirty="0"/>
              <a:t> we show the values of the solution after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58237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CDD4-9369-8F46-BC90-668A484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3AA56-E4CD-B54C-9403-BE0395C7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Assignment of vehicles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8CE60-F6AE-AA4D-BB68-5647399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5" name="ホームベース 94">
            <a:extLst>
              <a:ext uri="{FF2B5EF4-FFF2-40B4-BE49-F238E27FC236}">
                <a16:creationId xmlns:a16="http://schemas.microsoft.com/office/drawing/2014/main" id="{0A0E50EA-09F8-AA42-AD5B-47CA1F180183}"/>
              </a:ext>
            </a:extLst>
          </p:cNvPr>
          <p:cNvSpPr/>
          <p:nvPr/>
        </p:nvSpPr>
        <p:spPr>
          <a:xfrm>
            <a:off x="5796315" y="3920550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6" name="表 11">
            <a:extLst>
              <a:ext uri="{FF2B5EF4-FFF2-40B4-BE49-F238E27FC236}">
                <a16:creationId xmlns:a16="http://schemas.microsoft.com/office/drawing/2014/main" id="{31FB0371-316B-7945-B940-489B5DCB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22921"/>
              </p:ext>
            </p:extLst>
          </p:nvPr>
        </p:nvGraphicFramePr>
        <p:xfrm>
          <a:off x="3870862" y="4561409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97" name="円/楕円 96">
            <a:extLst>
              <a:ext uri="{FF2B5EF4-FFF2-40B4-BE49-F238E27FC236}">
                <a16:creationId xmlns:a16="http://schemas.microsoft.com/office/drawing/2014/main" id="{FF178762-53E2-6344-A806-B48E3700F84C}"/>
              </a:ext>
            </a:extLst>
          </p:cNvPr>
          <p:cNvSpPr/>
          <p:nvPr/>
        </p:nvSpPr>
        <p:spPr>
          <a:xfrm>
            <a:off x="6022509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32EBD144-061D-2540-8677-60789923CF5A}"/>
              </a:ext>
            </a:extLst>
          </p:cNvPr>
          <p:cNvSpPr/>
          <p:nvPr/>
        </p:nvSpPr>
        <p:spPr>
          <a:xfrm>
            <a:off x="6547486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2CD74D6-A3C3-3F4E-B4A6-4D41E194B0FF}"/>
              </a:ext>
            </a:extLst>
          </p:cNvPr>
          <p:cNvSpPr/>
          <p:nvPr/>
        </p:nvSpPr>
        <p:spPr>
          <a:xfrm>
            <a:off x="7072464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2843F104-5451-9E4D-A0F2-9495C5D6EDFE}"/>
              </a:ext>
            </a:extLst>
          </p:cNvPr>
          <p:cNvSpPr/>
          <p:nvPr/>
        </p:nvSpPr>
        <p:spPr>
          <a:xfrm rot="10800000">
            <a:off x="3368075" y="4561407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0A63BA1-C8B8-934C-9160-AC73FD024BFD}"/>
              </a:ext>
            </a:extLst>
          </p:cNvPr>
          <p:cNvSpPr/>
          <p:nvPr/>
        </p:nvSpPr>
        <p:spPr>
          <a:xfrm rot="10800000" flipH="1">
            <a:off x="8516294" y="4561406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96823D3-0F82-CB49-966A-91DB4F0702A0}"/>
              </a:ext>
            </a:extLst>
          </p:cNvPr>
          <p:cNvSpPr/>
          <p:nvPr/>
        </p:nvSpPr>
        <p:spPr>
          <a:xfrm>
            <a:off x="6822208" y="3448541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63D14360-B4F0-D849-A4E0-12C44295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4706226"/>
            <a:ext cx="601900" cy="436418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FC6DD843-ABC0-E349-ABEC-60C2C30C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5202268"/>
            <a:ext cx="601900" cy="436418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F547BFA4-93C3-8540-9034-FD005FBB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29882" y="4706226"/>
            <a:ext cx="601900" cy="436418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6967BAF4-260C-3447-99E3-BBA7A6B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38682" y="5202268"/>
            <a:ext cx="601900" cy="436418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FF97CAD8-8CD0-5C4A-A8EA-87B5D05B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4722177"/>
            <a:ext cx="560136" cy="406136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3901B500-2719-8B47-8BD4-F8BA68C3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4721367"/>
            <a:ext cx="560136" cy="406136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70D7FDA8-242F-BF47-8973-47F7AFBC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54" y="5225077"/>
            <a:ext cx="560136" cy="406136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E639D089-8410-CD42-8E40-7258CC55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41" y="5209106"/>
            <a:ext cx="560136" cy="406136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CF7C768-4B37-DD4A-87E7-50E3C895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5726936"/>
            <a:ext cx="560136" cy="406136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C8102CC9-D086-E04C-AE0E-7CFF1098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5726766"/>
            <a:ext cx="560136" cy="406136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DEDD8462-0520-3140-B1C8-D8703010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4706226"/>
            <a:ext cx="554426" cy="401996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02C5D40A-F008-4F44-84B2-A1105C4E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49" y="4715379"/>
            <a:ext cx="554426" cy="40199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488F487D-ADF5-0442-ABE6-1D1AC5D5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65" y="5219062"/>
            <a:ext cx="554426" cy="401996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AAB21545-C7B0-A24A-A690-1888A9C0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701" y="5206424"/>
            <a:ext cx="554426" cy="401996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2886AA0-8D2F-CC4D-95ED-9269E148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95" y="5726936"/>
            <a:ext cx="554426" cy="40199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441A9431-871D-FC4D-A80D-8418FBF4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5720496"/>
            <a:ext cx="554426" cy="40199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3DE8BD66-23E2-DD44-BB18-CC1490F3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928" y="4690676"/>
            <a:ext cx="575872" cy="4175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466688D4-AA36-A64C-B3D5-826E5B426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67" y="4680893"/>
            <a:ext cx="575872" cy="41754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208AD570-A9DA-3348-AC9D-96870946A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294" y="5191725"/>
            <a:ext cx="575872" cy="41754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D61684DA-451E-1F4B-A943-8655EF5CB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835" y="5209106"/>
            <a:ext cx="575872" cy="417546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5113F750-6DBE-B14D-BF0E-659CFF66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16" y="5703166"/>
            <a:ext cx="575872" cy="41754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4B4A2849-F28F-7248-9156-2F04E5E5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95" y="5699119"/>
            <a:ext cx="575872" cy="41754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8A0C222A-A726-B14D-8E2C-360B1254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5430" y="5692514"/>
            <a:ext cx="601900" cy="436418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078F0D1-9728-5548-83AC-9B3A16DE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5284" y="5696132"/>
            <a:ext cx="6019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7718-94A8-F64C-84A5-D329E793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1E779-37A4-114A-AC43-DAB9723D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932" y="1905000"/>
            <a:ext cx="9621672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loading a vehicle, the worker actually drives the vehicle to its assigned location.</a:t>
            </a:r>
            <a:endParaRPr lang="en-US" altLang="ja-JP" sz="2400" dirty="0"/>
          </a:p>
          <a:p>
            <a:r>
              <a:rPr lang="en" altLang="ja-JP" sz="2400" dirty="0"/>
              <a:t>If there are too many vehicles parked on the way to the assigned location, it is hard to drive there.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F452B7-6B32-F449-B004-2339CDF6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427C7E-8DBD-5040-B25C-C0CCB7A8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2" y="3590732"/>
            <a:ext cx="8761863" cy="29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vehicles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Booking information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booking information.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</TotalTime>
  <Words>3167</Words>
  <Application>Microsoft Macintosh PowerPoint</Application>
  <PresentationFormat>ワイド画面</PresentationFormat>
  <Paragraphs>775</Paragraphs>
  <Slides>68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5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Background</vt:lpstr>
      <vt:lpstr>Background</vt:lpstr>
      <vt:lpstr>Outline</vt:lpstr>
      <vt:lpstr>Booking information </vt:lpstr>
      <vt:lpstr>Ship information</vt:lpstr>
      <vt:lpstr>Ship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Solution representation</vt:lpstr>
      <vt:lpstr>Solution representation</vt:lpstr>
      <vt:lpstr>Solution representation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Detailed Segment</vt:lpstr>
      <vt:lpstr>Assigning to hold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413</cp:revision>
  <dcterms:created xsi:type="dcterms:W3CDTF">2021-04-01T02:06:44Z</dcterms:created>
  <dcterms:modified xsi:type="dcterms:W3CDTF">2022-01-18T04:42:50Z</dcterms:modified>
</cp:coreProperties>
</file>