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12" r:id="rId4"/>
    <p:sldId id="258" r:id="rId5"/>
    <p:sldId id="261" r:id="rId6"/>
    <p:sldId id="613" r:id="rId7"/>
    <p:sldId id="259" r:id="rId8"/>
    <p:sldId id="260" r:id="rId9"/>
    <p:sldId id="565" r:id="rId10"/>
    <p:sldId id="262" r:id="rId11"/>
    <p:sldId id="614" r:id="rId12"/>
    <p:sldId id="263" r:id="rId13"/>
    <p:sldId id="269" r:id="rId14"/>
    <p:sldId id="270" r:id="rId15"/>
    <p:sldId id="271" r:id="rId16"/>
    <p:sldId id="562" r:id="rId17"/>
    <p:sldId id="272" r:id="rId18"/>
    <p:sldId id="563" r:id="rId19"/>
    <p:sldId id="273" r:id="rId20"/>
    <p:sldId id="274" r:id="rId21"/>
    <p:sldId id="564" r:id="rId22"/>
    <p:sldId id="264" r:id="rId23"/>
    <p:sldId id="265" r:id="rId24"/>
    <p:sldId id="266" r:id="rId25"/>
    <p:sldId id="566" r:id="rId26"/>
    <p:sldId id="568" r:id="rId27"/>
    <p:sldId id="559" r:id="rId28"/>
    <p:sldId id="615" r:id="rId29"/>
    <p:sldId id="569" r:id="rId30"/>
    <p:sldId id="571" r:id="rId31"/>
    <p:sldId id="573" r:id="rId32"/>
    <p:sldId id="574" r:id="rId33"/>
    <p:sldId id="572" r:id="rId34"/>
    <p:sldId id="576" r:id="rId35"/>
    <p:sldId id="577" r:id="rId36"/>
    <p:sldId id="579" r:id="rId37"/>
    <p:sldId id="587" r:id="rId38"/>
    <p:sldId id="580" r:id="rId39"/>
    <p:sldId id="581" r:id="rId40"/>
    <p:sldId id="619" r:id="rId41"/>
    <p:sldId id="620" r:id="rId42"/>
    <p:sldId id="588" r:id="rId43"/>
    <p:sldId id="589" r:id="rId44"/>
    <p:sldId id="591" r:id="rId45"/>
    <p:sldId id="590" r:id="rId46"/>
    <p:sldId id="592" r:id="rId47"/>
    <p:sldId id="594" r:id="rId48"/>
    <p:sldId id="596" r:id="rId49"/>
    <p:sldId id="597" r:id="rId50"/>
    <p:sldId id="598" r:id="rId51"/>
    <p:sldId id="607" r:id="rId52"/>
    <p:sldId id="610" r:id="rId53"/>
    <p:sldId id="601" r:id="rId54"/>
    <p:sldId id="602" r:id="rId55"/>
    <p:sldId id="603" r:id="rId56"/>
    <p:sldId id="604" r:id="rId57"/>
    <p:sldId id="606" r:id="rId58"/>
    <p:sldId id="608" r:id="rId59"/>
    <p:sldId id="611" r:id="rId60"/>
    <p:sldId id="616" r:id="rId61"/>
    <p:sldId id="617" r:id="rId62"/>
    <p:sldId id="609" r:id="rId63"/>
    <p:sldId id="622" r:id="rId64"/>
    <p:sldId id="578" r:id="rId65"/>
    <p:sldId id="621" r:id="rId66"/>
    <p:sldId id="561" r:id="rId6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A local search algorithm </a:t>
            </a:r>
            <a:br>
              <a:rPr kumimoji="1" lang="en-US" altLang="ja-JP" sz="3600" dirty="0"/>
            </a:br>
            <a:r>
              <a:rPr kumimoji="1" lang="en-US" altLang="ja-JP" sz="3600" dirty="0"/>
              <a:t>for the stowage planning problem 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426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657657" y="4422832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4476522" y="4422832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6105049" y="4422830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5295387" y="442283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6368716" y="4674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2763942" y="4674892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time[1].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590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7740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the two models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1</a:t>
            </a:r>
            <a:r>
              <a:rPr kumimoji="1" lang="en-US" altLang="ja-JP" sz="3200" baseline="30000" dirty="0"/>
              <a:t>st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2</a:t>
            </a:r>
            <a:r>
              <a:rPr kumimoji="1" lang="en-US" altLang="ja-JP" sz="3200" baseline="30000" dirty="0"/>
              <a:t>nd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load vehicles while satisfying the following travel routes constraints.</a:t>
            </a:r>
          </a:p>
          <a:p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Ex.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425225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425225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545" r="-100000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545" r="-595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order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555088"/>
              </p:ext>
            </p:extLst>
          </p:nvPr>
        </p:nvGraphicFramePr>
        <p:xfrm>
          <a:off x="2030507" y="2571208"/>
          <a:ext cx="809107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69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7527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527970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00632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03681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54226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7746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1883978" y="1710505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to the MIP problem and the relaxation problem. 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930008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6461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I and </a:t>
            </a:r>
            <a:r>
              <a:rPr kumimoji="1" lang="en-US" altLang="ja-JP" sz="2400" dirty="0" err="1"/>
              <a:t>Mr.Ukawa</a:t>
            </a:r>
            <a:r>
              <a:rPr kumimoji="1" lang="en-US" altLang="ja-JP" sz="2400" dirty="0"/>
              <a:t> proposed a model </a:t>
            </a:r>
            <a:r>
              <a:rPr lang="en-US" altLang="ja-JP" sz="2400" dirty="0"/>
              <a:t>that combines orders with the same loading and unloading ports into a single order to create an assignment.</a:t>
            </a:r>
          </a:p>
          <a:p>
            <a:r>
              <a:rPr lang="en-US" altLang="ja-JP" sz="2400" dirty="0"/>
              <a:t>With this model, we can get assignments in a short computation time.</a:t>
            </a:r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FAEE8-1FED-DF4C-BE59-B1D7465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E6BA2-4138-AE46-A062-C06F8266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029047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received a comment that the assignment cannot not actually be used and needed to be modified.</a:t>
            </a:r>
          </a:p>
          <a:p>
            <a:r>
              <a:rPr lang="en-US" altLang="ja-JP" sz="2400" dirty="0"/>
              <a:t>We propose to use the assignment as an initial solution and then perform local search to modify it.</a:t>
            </a:r>
          </a:p>
          <a:p>
            <a:endParaRPr lang="en-US" altLang="ja-JP" sz="2400" dirty="0"/>
          </a:p>
          <a:p>
            <a:r>
              <a:rPr lang="en-US" altLang="ja-JP" sz="2400" dirty="0"/>
              <a:t>I haven’t finished implementing yet…</a:t>
            </a:r>
          </a:p>
        </p:txBody>
      </p:sp>
    </p:spTree>
    <p:extLst>
      <p:ext uri="{BB962C8B-B14F-4D97-AF65-F5344CB8AC3E}">
        <p14:creationId xmlns:p14="http://schemas.microsoft.com/office/powerpoint/2010/main" val="8113889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215067"/>
              </p:ext>
            </p:extLst>
          </p:nvPr>
        </p:nvGraphicFramePr>
        <p:xfrm>
          <a:off x="2592925" y="1636058"/>
          <a:ext cx="7887354" cy="356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8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47062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5333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AF7AE-69A2-B04C-A701-C07AD224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94BFF2-339A-464B-A76F-E70A1548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For large instances, it takes a long time to find a solution, even for a relaxation problem.</a:t>
            </a:r>
          </a:p>
          <a:p>
            <a:r>
              <a:rPr lang="en" altLang="ja-JP" sz="2400" dirty="0"/>
              <a:t>In terms of computation time, a randomly generated solution may be effective.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22186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 with two models.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5986"/>
              </p:ext>
            </p:extLst>
          </p:nvPr>
        </p:nvGraphicFramePr>
        <p:xfrm>
          <a:off x="2097741" y="1636059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097741" y="5075208"/>
            <a:ext cx="88078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we propose an approach to reduce computation time in local search.</a:t>
            </a:r>
          </a:p>
          <a:p>
            <a:pPr lvl="1"/>
            <a:r>
              <a:rPr lang="en" altLang="ja-JP" sz="2200"/>
              <a:t>We </a:t>
            </a:r>
            <a:r>
              <a:rPr lang="en" altLang="ja-JP" sz="2200" dirty="0"/>
              <a:t>propose 3 approach to generate </a:t>
            </a:r>
            <a:r>
              <a:rPr lang="en" altLang="ja-JP" sz="2200"/>
              <a:t>initial solution.</a:t>
            </a:r>
            <a:endParaRPr lang="en" altLang="ja-JP" sz="2200" dirty="0"/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-US" altLang="ja-JP" sz="2400" dirty="0"/>
              <a:t>Finishing implementing an approach to use MIP solution to create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3238</TotalTime>
  <Words>3125</Words>
  <Application>Microsoft Macintosh PowerPoint</Application>
  <PresentationFormat>ワイド画面</PresentationFormat>
  <Paragraphs>656</Paragraphs>
  <Slides>66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2" baseType="lpstr">
      <vt:lpstr>メイリオ</vt:lpstr>
      <vt:lpstr>Arial</vt:lpstr>
      <vt:lpstr>Cambria Math</vt:lpstr>
      <vt:lpstr>Century Gothic</vt:lpstr>
      <vt:lpstr>Wingdings 3</vt:lpstr>
      <vt:lpstr>ウィスプ</vt:lpstr>
      <vt:lpstr>A local search algorithm  for the stowage planning problem 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Outline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Outline</vt:lpstr>
      <vt:lpstr>Different model</vt:lpstr>
      <vt:lpstr>Detailed Heuristic</vt:lpstr>
      <vt:lpstr>Detailed Segment</vt:lpstr>
      <vt:lpstr>Detailed Segment</vt:lpstr>
      <vt:lpstr>Comparison of the two models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Swap neighborhood</vt:lpstr>
      <vt:lpstr>Shift neighborhood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Initial solution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Approach to create initial assignment</vt:lpstr>
      <vt:lpstr>MIP with orders grouped by port</vt:lpstr>
      <vt:lpstr>MIP with orders grouped by port</vt:lpstr>
      <vt:lpstr>Comparison by initial solution</vt:lpstr>
      <vt:lpstr>Comparison by initial solution</vt:lpstr>
      <vt:lpstr>Computational experiment</vt:lpstr>
      <vt:lpstr>Comparison of two models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288</cp:revision>
  <dcterms:created xsi:type="dcterms:W3CDTF">2021-04-01T02:06:44Z</dcterms:created>
  <dcterms:modified xsi:type="dcterms:W3CDTF">2021-12-01T09:08:42Z</dcterms:modified>
</cp:coreProperties>
</file>