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81" r:id="rId4"/>
    <p:sldId id="270" r:id="rId5"/>
    <p:sldId id="271" r:id="rId6"/>
    <p:sldId id="272" r:id="rId7"/>
    <p:sldId id="273" r:id="rId8"/>
    <p:sldId id="280" r:id="rId9"/>
    <p:sldId id="266" r:id="rId10"/>
    <p:sldId id="267" r:id="rId11"/>
    <p:sldId id="258" r:id="rId12"/>
    <p:sldId id="259" r:id="rId13"/>
    <p:sldId id="260" r:id="rId14"/>
    <p:sldId id="265" r:id="rId15"/>
    <p:sldId id="282" r:id="rId16"/>
    <p:sldId id="261" r:id="rId17"/>
    <p:sldId id="262" r:id="rId18"/>
    <p:sldId id="263" r:id="rId19"/>
    <p:sldId id="264" r:id="rId20"/>
    <p:sldId id="283" r:id="rId21"/>
    <p:sldId id="269" r:id="rId22"/>
    <p:sldId id="268" r:id="rId23"/>
    <p:sldId id="284" r:id="rId24"/>
    <p:sldId id="285" r:id="rId25"/>
    <p:sldId id="286" r:id="rId26"/>
    <p:sldId id="287" r:id="rId27"/>
    <p:sldId id="288" r:id="rId28"/>
    <p:sldId id="289" r:id="rId29"/>
    <p:sldId id="290" r:id="rId30"/>
    <p:sldId id="291" r:id="rId31"/>
    <p:sldId id="292" r:id="rId32"/>
    <p:sldId id="293" r:id="rId33"/>
    <p:sldId id="294"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p:restoredTop sz="94692"/>
  </p:normalViewPr>
  <p:slideViewPr>
    <p:cSldViewPr snapToGrid="0" snapToObjects="1">
      <p:cViewPr varScale="1">
        <p:scale>
          <a:sx n="93" d="100"/>
          <a:sy n="93"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5514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2666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009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3970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616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051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90348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867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44366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85484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8742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63352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499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7039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408202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77166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E4D631-585C-3D40-930A-689CFE73E77E}" type="datetimeFigureOut">
              <a:rPr kumimoji="1" lang="ja-JP" altLang="en-US" smtClean="0"/>
              <a:t>2021/11/22</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977291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D0A4C-D6CE-A24F-8D6F-21E78CC67D08}"/>
              </a:ext>
            </a:extLst>
          </p:cNvPr>
          <p:cNvSpPr>
            <a:spLocks noGrp="1"/>
          </p:cNvSpPr>
          <p:nvPr>
            <p:ph type="ctrTitle"/>
          </p:nvPr>
        </p:nvSpPr>
        <p:spPr/>
        <p:txBody>
          <a:bodyPr/>
          <a:lstStyle/>
          <a:p>
            <a:r>
              <a:rPr kumimoji="1" lang="en-US" altLang="ja-JP" dirty="0"/>
              <a:t>11</a:t>
            </a:r>
            <a:r>
              <a:rPr lang="ja-JP" altLang="en-US"/>
              <a:t>月 中間報告</a:t>
            </a:r>
            <a:endParaRPr kumimoji="1" lang="ja-JP" altLang="en-US"/>
          </a:p>
        </p:txBody>
      </p:sp>
      <p:sp>
        <p:nvSpPr>
          <p:cNvPr id="3" name="字幕 2">
            <a:extLst>
              <a:ext uri="{FF2B5EF4-FFF2-40B4-BE49-F238E27FC236}">
                <a16:creationId xmlns:a16="http://schemas.microsoft.com/office/drawing/2014/main" id="{15A41D90-B98F-C948-8D0A-41F97A8182C8}"/>
              </a:ext>
            </a:extLst>
          </p:cNvPr>
          <p:cNvSpPr>
            <a:spLocks noGrp="1"/>
          </p:cNvSpPr>
          <p:nvPr>
            <p:ph type="subTitle" idx="1"/>
          </p:nvPr>
        </p:nvSpPr>
        <p:spPr/>
        <p:txBody>
          <a:bodyPr>
            <a:normAutofit/>
          </a:bodyPr>
          <a:lstStyle/>
          <a:p>
            <a:r>
              <a:rPr kumimoji="1" lang="ja-JP" altLang="en-US" sz="2400"/>
              <a:t>竹田陽  </a:t>
            </a:r>
            <a:endParaRPr kumimoji="1" lang="en-US" altLang="ja-JP" sz="2400" dirty="0"/>
          </a:p>
          <a:p>
            <a:r>
              <a:rPr kumimoji="1" lang="ja-JP" altLang="en-US" sz="2400"/>
              <a:t>名古屋大学　数理情報学研究科　柳浦研究室</a:t>
            </a:r>
          </a:p>
        </p:txBody>
      </p:sp>
    </p:spTree>
    <p:extLst>
      <p:ext uri="{BB962C8B-B14F-4D97-AF65-F5344CB8AC3E}">
        <p14:creationId xmlns:p14="http://schemas.microsoft.com/office/powerpoint/2010/main" val="260852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1F482B-E94D-1446-8516-ECAA330E7EA8}"/>
              </a:ext>
            </a:extLst>
          </p:cNvPr>
          <p:cNvSpPr>
            <a:spLocks noGrp="1"/>
          </p:cNvSpPr>
          <p:nvPr>
            <p:ph type="title"/>
          </p:nvPr>
        </p:nvSpPr>
        <p:spPr/>
        <p:txBody>
          <a:bodyPr/>
          <a:lstStyle/>
          <a:p>
            <a:r>
              <a:rPr lang="en-US" altLang="ja-JP" dirty="0"/>
              <a:t>3</a:t>
            </a:r>
            <a:r>
              <a:rPr lang="ja-JP" altLang="en-US"/>
              <a:t>月の報告会</a:t>
            </a:r>
            <a:endParaRPr kumimoji="1" lang="ja-JP" altLang="en-US"/>
          </a:p>
        </p:txBody>
      </p:sp>
      <p:sp>
        <p:nvSpPr>
          <p:cNvPr id="3" name="コンテンツ プレースホルダー 2">
            <a:extLst>
              <a:ext uri="{FF2B5EF4-FFF2-40B4-BE49-F238E27FC236}">
                <a16:creationId xmlns:a16="http://schemas.microsoft.com/office/drawing/2014/main" id="{4B22C696-B685-CE46-BE80-0D40F73FF6A5}"/>
              </a:ext>
            </a:extLst>
          </p:cNvPr>
          <p:cNvSpPr>
            <a:spLocks noGrp="1"/>
          </p:cNvSpPr>
          <p:nvPr>
            <p:ph idx="1"/>
          </p:nvPr>
        </p:nvSpPr>
        <p:spPr>
          <a:xfrm>
            <a:off x="2589211" y="2133599"/>
            <a:ext cx="9076315" cy="4045527"/>
          </a:xfrm>
        </p:spPr>
        <p:txBody>
          <a:bodyPr>
            <a:normAutofit/>
          </a:bodyPr>
          <a:lstStyle/>
          <a:p>
            <a:r>
              <a:rPr kumimoji="1" lang="ja-JP" altLang="en-US" sz="2400"/>
              <a:t>鵜川の報告</a:t>
            </a:r>
            <a:endParaRPr lang="en-US" altLang="ja-JP" sz="2400" dirty="0"/>
          </a:p>
          <a:p>
            <a:pPr lvl="1"/>
            <a:r>
              <a:rPr kumimoji="1" lang="ja-JP" altLang="en-US" sz="2200"/>
              <a:t>揚げ地と積み地をひとまとめにする新たなアプローチを提案</a:t>
            </a:r>
            <a:endParaRPr lang="en-US" altLang="ja-JP" sz="2200" dirty="0"/>
          </a:p>
          <a:p>
            <a:pPr lvl="1"/>
            <a:r>
              <a:rPr kumimoji="1" lang="ja-JP" altLang="en-US" sz="2200"/>
              <a:t>計算時間は短くなるが、精度としては解の修正が少し必要</a:t>
            </a:r>
            <a:endParaRPr kumimoji="1" lang="en-US" altLang="ja-JP" sz="2200" dirty="0"/>
          </a:p>
          <a:p>
            <a:pPr lvl="1"/>
            <a:endParaRPr lang="en-US" altLang="ja-JP" sz="2400" dirty="0"/>
          </a:p>
          <a:p>
            <a:r>
              <a:rPr lang="ja-JP" altLang="en-US" sz="2600"/>
              <a:t>竹田の報告</a:t>
            </a:r>
            <a:endParaRPr lang="en-US" altLang="ja-JP" sz="2600" dirty="0"/>
          </a:p>
          <a:p>
            <a:pPr lvl="1"/>
            <a:r>
              <a:rPr lang="ja-JP" altLang="en-US" sz="2200"/>
              <a:t>数理モデルの計算時間がどのように増えるか調査</a:t>
            </a:r>
            <a:endParaRPr lang="en-US" altLang="ja-JP" sz="2200" dirty="0"/>
          </a:p>
          <a:p>
            <a:pPr lvl="1"/>
            <a:r>
              <a:rPr lang="ja-JP" altLang="en-US" sz="2200"/>
              <a:t>高さ条件を追加した際に、計算時間が約</a:t>
            </a:r>
            <a:r>
              <a:rPr lang="en-US" altLang="ja-JP" sz="2200" dirty="0"/>
              <a:t>6</a:t>
            </a:r>
            <a:r>
              <a:rPr lang="ja-JP" altLang="en-US" sz="2200"/>
              <a:t>倍に増加</a:t>
            </a:r>
            <a:endParaRPr lang="en-US" altLang="ja-JP" sz="2200" dirty="0"/>
          </a:p>
          <a:p>
            <a:pPr lvl="1"/>
            <a:endParaRPr kumimoji="1" lang="en-US" altLang="ja-JP" sz="2400" dirty="0"/>
          </a:p>
          <a:p>
            <a:pPr lvl="1"/>
            <a:endParaRPr lang="en-US" altLang="ja-JP" sz="2400" dirty="0"/>
          </a:p>
          <a:p>
            <a:pPr lvl="1"/>
            <a:endParaRPr kumimoji="1" lang="en-US" altLang="ja-JP" sz="2400" dirty="0"/>
          </a:p>
        </p:txBody>
      </p:sp>
    </p:spTree>
    <p:extLst>
      <p:ext uri="{BB962C8B-B14F-4D97-AF65-F5344CB8AC3E}">
        <p14:creationId xmlns:p14="http://schemas.microsoft.com/office/powerpoint/2010/main" val="287579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2C7CEF-1C3A-6849-BF56-90283E685A63}"/>
              </a:ext>
            </a:extLst>
          </p:cNvPr>
          <p:cNvSpPr>
            <a:spLocks noGrp="1"/>
          </p:cNvSpPr>
          <p:nvPr>
            <p:ph type="title"/>
          </p:nvPr>
        </p:nvSpPr>
        <p:spPr/>
        <p:txBody>
          <a:bodyPr/>
          <a:lstStyle/>
          <a:p>
            <a:r>
              <a:rPr kumimoji="1" lang="ja-JP" altLang="en-US"/>
              <a:t>いままでの数理モデルの精度</a:t>
            </a:r>
          </a:p>
        </p:txBody>
      </p:sp>
      <p:sp>
        <p:nvSpPr>
          <p:cNvPr id="3" name="コンテンツ プレースホルダー 2">
            <a:extLst>
              <a:ext uri="{FF2B5EF4-FFF2-40B4-BE49-F238E27FC236}">
                <a16:creationId xmlns:a16="http://schemas.microsoft.com/office/drawing/2014/main" id="{0AC992E8-AF73-534B-ADC1-164061CD7AE0}"/>
              </a:ext>
            </a:extLst>
          </p:cNvPr>
          <p:cNvSpPr>
            <a:spLocks noGrp="1"/>
          </p:cNvSpPr>
          <p:nvPr>
            <p:ph idx="1"/>
          </p:nvPr>
        </p:nvSpPr>
        <p:spPr>
          <a:xfrm>
            <a:off x="2272145" y="2133600"/>
            <a:ext cx="9232467" cy="3777622"/>
          </a:xfrm>
        </p:spPr>
        <p:txBody>
          <a:bodyPr>
            <a:normAutofit/>
          </a:bodyPr>
          <a:lstStyle/>
          <a:p>
            <a:r>
              <a:rPr lang="ja-JP" altLang="en-US" sz="2400"/>
              <a:t>汎用ソルバーを用いた数理モデル</a:t>
            </a:r>
            <a:endParaRPr lang="en-US" altLang="ja-JP" sz="2400" dirty="0"/>
          </a:p>
          <a:p>
            <a:r>
              <a:rPr lang="ja-JP" altLang="en-US" sz="2400"/>
              <a:t>簡単なブッキング</a:t>
            </a:r>
            <a:r>
              <a:rPr lang="en-US" altLang="ja-JP" sz="2400" dirty="0"/>
              <a:t>(</a:t>
            </a:r>
            <a:r>
              <a:rPr lang="ja-JP" altLang="en-US" sz="2400"/>
              <a:t>注文数</a:t>
            </a:r>
            <a:r>
              <a:rPr lang="en-US" altLang="ja-JP" sz="2400" dirty="0"/>
              <a:t>100</a:t>
            </a:r>
            <a:r>
              <a:rPr lang="ja-JP" altLang="en-US" sz="2400"/>
              <a:t>程度</a:t>
            </a:r>
            <a:r>
              <a:rPr lang="en-US" altLang="ja-JP" sz="2400" dirty="0"/>
              <a:t>)</a:t>
            </a:r>
            <a:r>
              <a:rPr lang="ja-JP" altLang="en-US" sz="2400"/>
              <a:t>において、有効な解を得られていることをプランナーさんに確認していただけました。</a:t>
            </a:r>
            <a:endParaRPr lang="en-US" altLang="ja-JP" sz="2400" dirty="0"/>
          </a:p>
          <a:p>
            <a:endParaRPr lang="en-US" altLang="ja-JP" sz="2400" dirty="0"/>
          </a:p>
          <a:p>
            <a:r>
              <a:rPr lang="ja-JP" altLang="en-US" sz="2400"/>
              <a:t>割り当てる自動車は 全て乗用車を想定</a:t>
            </a:r>
            <a:endParaRPr lang="en-US" altLang="ja-JP" sz="2400" dirty="0"/>
          </a:p>
          <a:p>
            <a:r>
              <a:rPr lang="ja-JP" altLang="en-US" sz="2400"/>
              <a:t>計算時間の上限を</a:t>
            </a:r>
            <a:r>
              <a:rPr lang="en-US" altLang="ja-JP" sz="2400" dirty="0"/>
              <a:t>1</a:t>
            </a:r>
            <a:r>
              <a:rPr lang="ja-JP" altLang="en-US" sz="2400"/>
              <a:t>時間に設定</a:t>
            </a:r>
            <a:endParaRPr lang="en-US" altLang="ja-JP" sz="2400" dirty="0"/>
          </a:p>
          <a:p>
            <a:pPr marL="457200" lvl="1" indent="0">
              <a:buNone/>
            </a:pPr>
            <a:endParaRPr kumimoji="1" lang="en-US" altLang="ja-JP" sz="2200" dirty="0"/>
          </a:p>
          <a:p>
            <a:endParaRPr kumimoji="1" lang="en-US" altLang="ja-JP" sz="2400" dirty="0"/>
          </a:p>
          <a:p>
            <a:endParaRPr kumimoji="1" lang="ja-JP" altLang="en-US" sz="2400"/>
          </a:p>
        </p:txBody>
      </p:sp>
    </p:spTree>
    <p:extLst>
      <p:ext uri="{BB962C8B-B14F-4D97-AF65-F5344CB8AC3E}">
        <p14:creationId xmlns:p14="http://schemas.microsoft.com/office/powerpoint/2010/main" val="151526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1E5F6-849F-3D41-9668-19C8692347B1}"/>
              </a:ext>
            </a:extLst>
          </p:cNvPr>
          <p:cNvSpPr>
            <a:spLocks noGrp="1"/>
          </p:cNvSpPr>
          <p:nvPr>
            <p:ph type="title"/>
          </p:nvPr>
        </p:nvSpPr>
        <p:spPr>
          <a:xfrm>
            <a:off x="2592925" y="624110"/>
            <a:ext cx="8911687" cy="733635"/>
          </a:xfrm>
        </p:spPr>
        <p:txBody>
          <a:bodyPr/>
          <a:lstStyle/>
          <a:p>
            <a:r>
              <a:rPr kumimoji="1" lang="ja-JP" altLang="en-US"/>
              <a:t>実際の解</a:t>
            </a:r>
          </a:p>
        </p:txBody>
      </p:sp>
      <p:pic>
        <p:nvPicPr>
          <p:cNvPr id="5" name="コンテンツ プレースホルダー 4">
            <a:extLst>
              <a:ext uri="{FF2B5EF4-FFF2-40B4-BE49-F238E27FC236}">
                <a16:creationId xmlns:a16="http://schemas.microsoft.com/office/drawing/2014/main" id="{F4D273D9-8442-344A-80C8-8A049DE28D5D}"/>
              </a:ext>
            </a:extLst>
          </p:cNvPr>
          <p:cNvPicPr>
            <a:picLocks noGrp="1" noChangeAspect="1"/>
          </p:cNvPicPr>
          <p:nvPr>
            <p:ph idx="1"/>
          </p:nvPr>
        </p:nvPicPr>
        <p:blipFill>
          <a:blip r:embed="rId2"/>
          <a:stretch>
            <a:fillRect/>
          </a:stretch>
        </p:blipFill>
        <p:spPr>
          <a:xfrm>
            <a:off x="1436275" y="2438400"/>
            <a:ext cx="4645871" cy="3819814"/>
          </a:xfrm>
        </p:spPr>
      </p:pic>
      <p:pic>
        <p:nvPicPr>
          <p:cNvPr id="7" name="図 6">
            <a:extLst>
              <a:ext uri="{FF2B5EF4-FFF2-40B4-BE49-F238E27FC236}">
                <a16:creationId xmlns:a16="http://schemas.microsoft.com/office/drawing/2014/main" id="{B1BCD1B4-59B3-1A42-89BB-E8FC2AE84BE3}"/>
              </a:ext>
            </a:extLst>
          </p:cNvPr>
          <p:cNvPicPr>
            <a:picLocks noChangeAspect="1"/>
          </p:cNvPicPr>
          <p:nvPr/>
        </p:nvPicPr>
        <p:blipFill>
          <a:blip r:embed="rId3"/>
          <a:stretch>
            <a:fillRect/>
          </a:stretch>
        </p:blipFill>
        <p:spPr>
          <a:xfrm>
            <a:off x="6858742" y="2438400"/>
            <a:ext cx="4645870" cy="3819814"/>
          </a:xfrm>
          <a:prstGeom prst="rect">
            <a:avLst/>
          </a:prstGeom>
        </p:spPr>
      </p:pic>
      <p:sp>
        <p:nvSpPr>
          <p:cNvPr id="8" name="テキスト ボックス 7">
            <a:extLst>
              <a:ext uri="{FF2B5EF4-FFF2-40B4-BE49-F238E27FC236}">
                <a16:creationId xmlns:a16="http://schemas.microsoft.com/office/drawing/2014/main" id="{0D01E0E1-0607-D84F-B139-157AD52E9275}"/>
              </a:ext>
            </a:extLst>
          </p:cNvPr>
          <p:cNvSpPr txBox="1"/>
          <p:nvPr/>
        </p:nvSpPr>
        <p:spPr>
          <a:xfrm>
            <a:off x="3191173" y="1782679"/>
            <a:ext cx="1136073" cy="461665"/>
          </a:xfrm>
          <a:prstGeom prst="rect">
            <a:avLst/>
          </a:prstGeom>
          <a:noFill/>
        </p:spPr>
        <p:txBody>
          <a:bodyPr wrap="square" rtlCol="0">
            <a:spAutoFit/>
          </a:bodyPr>
          <a:lstStyle/>
          <a:p>
            <a:r>
              <a:rPr kumimoji="1" lang="ja-JP" altLang="en-US" sz="2400"/>
              <a:t>積み地</a:t>
            </a:r>
          </a:p>
        </p:txBody>
      </p:sp>
      <p:sp>
        <p:nvSpPr>
          <p:cNvPr id="9" name="テキスト ボックス 8">
            <a:extLst>
              <a:ext uri="{FF2B5EF4-FFF2-40B4-BE49-F238E27FC236}">
                <a16:creationId xmlns:a16="http://schemas.microsoft.com/office/drawing/2014/main" id="{FF94A664-BD72-9948-963D-6161DAB5D248}"/>
              </a:ext>
            </a:extLst>
          </p:cNvPr>
          <p:cNvSpPr txBox="1"/>
          <p:nvPr/>
        </p:nvSpPr>
        <p:spPr>
          <a:xfrm>
            <a:off x="8648276" y="1717964"/>
            <a:ext cx="1146887" cy="461665"/>
          </a:xfrm>
          <a:prstGeom prst="rect">
            <a:avLst/>
          </a:prstGeom>
          <a:noFill/>
        </p:spPr>
        <p:txBody>
          <a:bodyPr wrap="square" rtlCol="0">
            <a:spAutoFit/>
          </a:bodyPr>
          <a:lstStyle/>
          <a:p>
            <a:r>
              <a:rPr lang="ja-JP" altLang="en-US" sz="2400"/>
              <a:t>揚げ地</a:t>
            </a:r>
            <a:endParaRPr kumimoji="1" lang="ja-JP" altLang="en-US" sz="2400"/>
          </a:p>
        </p:txBody>
      </p:sp>
    </p:spTree>
    <p:extLst>
      <p:ext uri="{BB962C8B-B14F-4D97-AF65-F5344CB8AC3E}">
        <p14:creationId xmlns:p14="http://schemas.microsoft.com/office/powerpoint/2010/main" val="881856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73449-F50B-0F44-87D3-A90996CF8803}"/>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8C14A0A6-ACD2-3C4B-B7AF-ADD8335CCCE0}"/>
              </a:ext>
            </a:extLst>
          </p:cNvPr>
          <p:cNvSpPr>
            <a:spLocks noGrp="1"/>
          </p:cNvSpPr>
          <p:nvPr>
            <p:ph idx="1"/>
          </p:nvPr>
        </p:nvSpPr>
        <p:spPr>
          <a:xfrm>
            <a:off x="2147455" y="1731819"/>
            <a:ext cx="9357157" cy="4317949"/>
          </a:xfrm>
        </p:spPr>
        <p:txBody>
          <a:bodyPr>
            <a:normAutofit/>
          </a:bodyPr>
          <a:lstStyle/>
          <a:p>
            <a:pPr marL="0" indent="0">
              <a:buNone/>
            </a:pPr>
            <a:r>
              <a:rPr lang="ja-JP" altLang="en-US" sz="2800"/>
              <a:t>計算する際に、必ず守るべき条件が制約</a:t>
            </a:r>
            <a:endParaRPr kumimoji="1" lang="en-US" altLang="ja-JP" sz="2800" dirty="0"/>
          </a:p>
          <a:p>
            <a:r>
              <a:rPr kumimoji="1" lang="ja-JP" altLang="en-US" sz="2800"/>
              <a:t>制約は</a:t>
            </a:r>
            <a:r>
              <a:rPr kumimoji="1" lang="en-US" altLang="ja-JP" sz="2800" dirty="0"/>
              <a:t>4</a:t>
            </a:r>
            <a:r>
              <a:rPr lang="ja-JP" altLang="en-US" sz="2800"/>
              <a:t>つ</a:t>
            </a:r>
            <a:endParaRPr kumimoji="1" lang="en-US" altLang="ja-JP" sz="2800" dirty="0"/>
          </a:p>
          <a:p>
            <a:pPr marL="914400" lvl="1" indent="-457200">
              <a:buFont typeface="+mj-lt"/>
              <a:buAutoNum type="arabicPeriod"/>
            </a:pPr>
            <a:r>
              <a:rPr lang="ja-JP" altLang="en-US" sz="2200"/>
              <a:t>貨物の走行路を確保する</a:t>
            </a:r>
            <a:endParaRPr lang="en-US" altLang="ja-JP" sz="2200" dirty="0"/>
          </a:p>
          <a:p>
            <a:pPr marL="914400" lvl="1" indent="-457200">
              <a:buFont typeface="+mj-lt"/>
              <a:buAutoNum type="arabicPeriod"/>
            </a:pPr>
            <a:r>
              <a:rPr lang="ja-JP" altLang="en-US" sz="2200"/>
              <a:t>船内自動車の全体荷重が閾値を超えない </a:t>
            </a:r>
            <a:endParaRPr lang="en-US" altLang="ja-JP" sz="2200" dirty="0"/>
          </a:p>
          <a:p>
            <a:pPr marL="914400" lvl="1" indent="-457200">
              <a:buFont typeface="+mj-lt"/>
              <a:buAutoNum type="arabicPeriod"/>
            </a:pPr>
            <a:r>
              <a:rPr lang="ja-JP" altLang="en-US" sz="2200"/>
              <a:t>車両のサイズの考慮</a:t>
            </a:r>
            <a:endParaRPr lang="en-US" altLang="ja-JP" sz="2200" dirty="0"/>
          </a:p>
          <a:p>
            <a:pPr marL="914400" lvl="1" indent="-457200">
              <a:buFont typeface="+mj-lt"/>
              <a:buAutoNum type="arabicPeriod"/>
            </a:pPr>
            <a:r>
              <a:rPr lang="ja-JP" altLang="en-US" sz="2400">
                <a:latin typeface="+mn-ea"/>
              </a:rPr>
              <a:t>デッドスペースをなくす</a:t>
            </a:r>
            <a:endParaRPr lang="en-US" altLang="ja-JP" sz="2400" dirty="0">
              <a:latin typeface="+mn-ea"/>
            </a:endParaRPr>
          </a:p>
        </p:txBody>
      </p:sp>
    </p:spTree>
    <p:extLst>
      <p:ext uri="{BB962C8B-B14F-4D97-AF65-F5344CB8AC3E}">
        <p14:creationId xmlns:p14="http://schemas.microsoft.com/office/powerpoint/2010/main" val="92152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9A6B0-4F52-F945-B8EA-E01CAD3AFB26}"/>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40F8FEE7-4642-2E4B-A454-1E84849639FE}"/>
              </a:ext>
            </a:extLst>
          </p:cNvPr>
          <p:cNvSpPr>
            <a:spLocks noGrp="1"/>
          </p:cNvSpPr>
          <p:nvPr>
            <p:ph idx="1"/>
          </p:nvPr>
        </p:nvSpPr>
        <p:spPr>
          <a:xfrm>
            <a:off x="1676400" y="2133600"/>
            <a:ext cx="9828212" cy="3777622"/>
          </a:xfrm>
        </p:spPr>
        <p:txBody>
          <a:bodyPr/>
          <a:lstStyle/>
          <a:p>
            <a:pPr marL="0" indent="0">
              <a:buNone/>
            </a:pPr>
            <a:r>
              <a:rPr lang="ja-JP" altLang="en-US" sz="2800"/>
              <a:t>計算を行う際に、値を良くすることを目指すものが目的関数</a:t>
            </a:r>
            <a:endParaRPr lang="en-US" altLang="ja-JP" sz="2800" dirty="0"/>
          </a:p>
          <a:p>
            <a:r>
              <a:rPr lang="ja-JP" altLang="en-US" sz="2800"/>
              <a:t>目的関数は</a:t>
            </a:r>
            <a:r>
              <a:rPr lang="en-US" altLang="ja-JP" sz="2800" dirty="0"/>
              <a:t>4</a:t>
            </a:r>
            <a:r>
              <a:rPr lang="ja-JP" altLang="en-US" sz="2800"/>
              <a:t>つ</a:t>
            </a:r>
            <a:endParaRPr lang="en-US" altLang="ja-JP" sz="2800" dirty="0"/>
          </a:p>
          <a:p>
            <a:pPr marL="914400" lvl="1" indent="-457200">
              <a:buFont typeface="+mj-lt"/>
              <a:buAutoNum type="arabicPeriod"/>
            </a:pPr>
            <a:r>
              <a:rPr lang="ja-JP" altLang="en-US" sz="2000">
                <a:latin typeface="+mn-ea"/>
              </a:rPr>
              <a:t>一つのホールド内に複数の積み地、揚げ地の注文が入るのを減らしたい </a:t>
            </a:r>
          </a:p>
          <a:p>
            <a:pPr marL="914400" lvl="1" indent="-457200">
              <a:buFont typeface="+mj-lt"/>
              <a:buAutoNum type="arabicPeriod"/>
            </a:pPr>
            <a:r>
              <a:rPr lang="ja-JP" altLang="en-US" sz="2000">
                <a:latin typeface="+mn-ea"/>
              </a:rPr>
              <a:t>船の内部で注文の積み地と揚げ地をなるべく揃えたい</a:t>
            </a:r>
            <a:endParaRPr lang="en-US" altLang="ja-JP" sz="2000" dirty="0">
              <a:latin typeface="+mn-ea"/>
            </a:endParaRPr>
          </a:p>
          <a:p>
            <a:pPr marL="914400" lvl="1" indent="-457200">
              <a:buFont typeface="+mj-lt"/>
              <a:buAutoNum type="arabicPeriod"/>
            </a:pPr>
            <a:r>
              <a:rPr lang="ja-JP" altLang="en-US" sz="2000">
                <a:latin typeface="+mn-ea"/>
              </a:rPr>
              <a:t>貨物の取り回しスペースを確保したい</a:t>
            </a:r>
            <a:endParaRPr lang="en-US" altLang="ja-JP" sz="2000" dirty="0">
              <a:latin typeface="+mn-ea"/>
            </a:endParaRPr>
          </a:p>
          <a:p>
            <a:pPr marL="914400" lvl="1" indent="-457200">
              <a:buFont typeface="+mj-lt"/>
              <a:buAutoNum type="arabicPeriod"/>
            </a:pPr>
            <a:r>
              <a:rPr lang="ja-JP" altLang="en-US" sz="2000">
                <a:latin typeface="+mn-ea"/>
              </a:rPr>
              <a:t>残容量を入口付近に寄せたい </a:t>
            </a:r>
            <a:endParaRPr lang="en-US" altLang="ja-JP" sz="2000" dirty="0"/>
          </a:p>
          <a:p>
            <a:endParaRPr kumimoji="1" lang="ja-JP" altLang="en-US"/>
          </a:p>
        </p:txBody>
      </p:sp>
    </p:spTree>
    <p:extLst>
      <p:ext uri="{BB962C8B-B14F-4D97-AF65-F5344CB8AC3E}">
        <p14:creationId xmlns:p14="http://schemas.microsoft.com/office/powerpoint/2010/main" val="592960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dirty="0">
                <a:solidFill>
                  <a:schemeClr val="bg1">
                    <a:lumMod val="95000"/>
                  </a:schemeClr>
                </a:solidFill>
              </a:rPr>
              <a:t>数理最適化とは</a:t>
            </a:r>
            <a:endParaRPr kumimoji="1" lang="en-US" altLang="ja-JP" sz="2400" dirty="0">
              <a:solidFill>
                <a:schemeClr val="bg1">
                  <a:lumMod val="95000"/>
                </a:schemeClr>
              </a:solidFill>
            </a:endParaRPr>
          </a:p>
          <a:p>
            <a:r>
              <a:rPr kumimoji="1" lang="ja-JP" altLang="en-US" sz="2400" dirty="0">
                <a:solidFill>
                  <a:schemeClr val="bg1">
                    <a:lumMod val="95000"/>
                  </a:schemeClr>
                </a:solidFill>
              </a:rPr>
              <a:t>前回の報告会での内容</a:t>
            </a:r>
            <a:endParaRPr kumimoji="1" lang="en-US" altLang="ja-JP" sz="2400" dirty="0">
              <a:solidFill>
                <a:schemeClr val="bg1">
                  <a:lumMod val="95000"/>
                </a:schemeClr>
              </a:solidFill>
            </a:endParaRPr>
          </a:p>
          <a:p>
            <a:r>
              <a:rPr lang="ja-JP" altLang="en-US" sz="2400" dirty="0"/>
              <a:t>課題と現在の取り組み</a:t>
            </a:r>
            <a:endParaRPr lang="en-US" altLang="ja-JP" sz="2400" dirty="0"/>
          </a:p>
          <a:p>
            <a:r>
              <a:rPr lang="ja-JP" altLang="en-US" sz="2400" dirty="0">
                <a:solidFill>
                  <a:schemeClr val="bg1">
                    <a:lumMod val="95000"/>
                  </a:schemeClr>
                </a:solidFill>
              </a:rPr>
              <a:t>今後のロードマップ</a:t>
            </a:r>
            <a:r>
              <a:rPr lang="en-US" altLang="ja-JP" sz="2400" dirty="0">
                <a:solidFill>
                  <a:schemeClr val="bg1">
                    <a:lumMod val="95000"/>
                  </a:schemeClr>
                </a:solidFill>
              </a:rPr>
              <a:t>(</a:t>
            </a:r>
            <a:r>
              <a:rPr lang="ja-JP" altLang="en-US" sz="2400" dirty="0">
                <a:solidFill>
                  <a:schemeClr val="bg1">
                    <a:lumMod val="95000"/>
                  </a:schemeClr>
                </a:solidFill>
              </a:rPr>
              <a:t>予定</a:t>
            </a:r>
            <a:r>
              <a:rPr lang="en-US" altLang="ja-JP" sz="2400" dirty="0">
                <a:solidFill>
                  <a:schemeClr val="bg1">
                    <a:lumMod val="95000"/>
                  </a:schemeClr>
                </a:solidFill>
              </a:rPr>
              <a:t>)</a:t>
            </a:r>
          </a:p>
          <a:p>
            <a:endParaRPr lang="en-US" altLang="ja-JP" sz="2400" dirty="0">
              <a:solidFill>
                <a:schemeClr val="bg1">
                  <a:lumMod val="95000"/>
                </a:schemeClr>
              </a:solidFill>
            </a:endParaRPr>
          </a:p>
          <a:p>
            <a:r>
              <a:rPr kumimoji="1" lang="ja-JP" altLang="en-US" sz="2400" dirty="0">
                <a:solidFill>
                  <a:schemeClr val="bg1">
                    <a:lumMod val="95000"/>
                  </a:schemeClr>
                </a:solidFill>
              </a:rPr>
              <a:t>商船三井の取り組み</a:t>
            </a:r>
            <a:r>
              <a:rPr lang="en-US" altLang="ja-JP" sz="2400" dirty="0">
                <a:solidFill>
                  <a:schemeClr val="bg1">
                    <a:lumMod val="95000"/>
                  </a:schemeClr>
                </a:solidFill>
              </a:rPr>
              <a:t>(</a:t>
            </a:r>
            <a:r>
              <a:rPr lang="ja-JP" altLang="en-US" sz="2400" dirty="0">
                <a:solidFill>
                  <a:schemeClr val="bg1">
                    <a:lumMod val="95000"/>
                  </a:schemeClr>
                </a:solidFill>
              </a:rPr>
              <a:t>柳浦教授から</a:t>
            </a:r>
            <a:r>
              <a:rPr lang="en-US" altLang="ja-JP" sz="2400" dirty="0">
                <a:solidFill>
                  <a:schemeClr val="bg1">
                    <a:lumMod val="95000"/>
                  </a:schemeClr>
                </a:solidFill>
              </a:rPr>
              <a:t>)</a:t>
            </a:r>
          </a:p>
          <a:p>
            <a:endParaRPr kumimoji="1" lang="ja-JP" altLang="en-US" dirty="0"/>
          </a:p>
        </p:txBody>
      </p:sp>
    </p:spTree>
    <p:extLst>
      <p:ext uri="{BB962C8B-B14F-4D97-AF65-F5344CB8AC3E}">
        <p14:creationId xmlns:p14="http://schemas.microsoft.com/office/powerpoint/2010/main" val="3807039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E2520-AAC2-5449-BC91-178D8B6DD09E}"/>
              </a:ext>
            </a:extLst>
          </p:cNvPr>
          <p:cNvSpPr>
            <a:spLocks noGrp="1"/>
          </p:cNvSpPr>
          <p:nvPr>
            <p:ph type="title"/>
          </p:nvPr>
        </p:nvSpPr>
        <p:spPr/>
        <p:txBody>
          <a:bodyPr/>
          <a:lstStyle/>
          <a:p>
            <a:r>
              <a:rPr kumimoji="1" lang="ja-JP" altLang="en-US"/>
              <a:t>前回までのモデルでの問題点</a:t>
            </a:r>
          </a:p>
        </p:txBody>
      </p:sp>
      <p:sp>
        <p:nvSpPr>
          <p:cNvPr id="3" name="コンテンツ プレースホルダー 2">
            <a:extLst>
              <a:ext uri="{FF2B5EF4-FFF2-40B4-BE49-F238E27FC236}">
                <a16:creationId xmlns:a16="http://schemas.microsoft.com/office/drawing/2014/main" id="{D3807F1B-2CEE-BA4D-A677-4637CCD3E5CF}"/>
              </a:ext>
            </a:extLst>
          </p:cNvPr>
          <p:cNvSpPr>
            <a:spLocks noGrp="1"/>
          </p:cNvSpPr>
          <p:nvPr>
            <p:ph idx="1"/>
          </p:nvPr>
        </p:nvSpPr>
        <p:spPr/>
        <p:txBody>
          <a:bodyPr>
            <a:normAutofit/>
          </a:bodyPr>
          <a:lstStyle/>
          <a:p>
            <a:r>
              <a:rPr lang="ja-JP" altLang="en-US" sz="2400"/>
              <a:t>積み地や揚げ地の数</a:t>
            </a:r>
            <a:r>
              <a:rPr lang="en-US" altLang="ja-JP" sz="2400" dirty="0"/>
              <a:t>, </a:t>
            </a:r>
            <a:r>
              <a:rPr lang="ja-JP" altLang="en-US" sz="2400"/>
              <a:t>注文数やホールド数が増加すると、計算時間が膨大に増加することを確認</a:t>
            </a:r>
            <a:endParaRPr lang="en-US" altLang="ja-JP" sz="2400" dirty="0"/>
          </a:p>
          <a:p>
            <a:endParaRPr lang="en-US" altLang="ja-JP" sz="2400" dirty="0"/>
          </a:p>
          <a:p>
            <a:r>
              <a:rPr lang="ja-JP" altLang="en-US" sz="2400"/>
              <a:t>より複雑な制約を考慮しつつ解を出力するのは、現実的な計算時間では終わりそうにない</a:t>
            </a:r>
            <a:endParaRPr lang="en-US" altLang="ja-JP" sz="2400" dirty="0"/>
          </a:p>
          <a:p>
            <a:r>
              <a:rPr lang="ja-JP" altLang="en-US" sz="2400"/>
              <a:t>新たなアプローチをとる必要があった</a:t>
            </a:r>
            <a:endParaRPr lang="en-US" altLang="ja-JP" sz="2400" dirty="0"/>
          </a:p>
          <a:p>
            <a:endParaRPr lang="en-US" altLang="ja-JP" sz="2400" dirty="0"/>
          </a:p>
        </p:txBody>
      </p:sp>
    </p:spTree>
    <p:extLst>
      <p:ext uri="{BB962C8B-B14F-4D97-AF65-F5344CB8AC3E}">
        <p14:creationId xmlns:p14="http://schemas.microsoft.com/office/powerpoint/2010/main" val="166490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4405D-C63C-0441-9752-73B631A3D991}"/>
              </a:ext>
            </a:extLst>
          </p:cNvPr>
          <p:cNvSpPr>
            <a:spLocks noGrp="1"/>
          </p:cNvSpPr>
          <p:nvPr>
            <p:ph type="title"/>
          </p:nvPr>
        </p:nvSpPr>
        <p:spPr/>
        <p:txBody>
          <a:bodyPr/>
          <a:lstStyle/>
          <a:p>
            <a:r>
              <a:rPr lang="en-US" altLang="ja-JP" dirty="0"/>
              <a:t>3</a:t>
            </a:r>
            <a:r>
              <a:rPr lang="ja-JP" altLang="en-US"/>
              <a:t>月以降の取り組み</a:t>
            </a:r>
            <a:endParaRPr kumimoji="1" lang="ja-JP" altLang="en-US"/>
          </a:p>
        </p:txBody>
      </p:sp>
      <p:sp>
        <p:nvSpPr>
          <p:cNvPr id="3" name="コンテンツ プレースホルダー 2">
            <a:extLst>
              <a:ext uri="{FF2B5EF4-FFF2-40B4-BE49-F238E27FC236}">
                <a16:creationId xmlns:a16="http://schemas.microsoft.com/office/drawing/2014/main" id="{81E1D8B5-9BD0-8442-B97C-A6838E468C4F}"/>
              </a:ext>
            </a:extLst>
          </p:cNvPr>
          <p:cNvSpPr>
            <a:spLocks noGrp="1"/>
          </p:cNvSpPr>
          <p:nvPr>
            <p:ph idx="1"/>
          </p:nvPr>
        </p:nvSpPr>
        <p:spPr/>
        <p:txBody>
          <a:bodyPr/>
          <a:lstStyle/>
          <a:p>
            <a:pPr marL="0" indent="0">
              <a:buNone/>
            </a:pPr>
            <a:r>
              <a:rPr lang="en-US" altLang="ja-JP" sz="2600" dirty="0"/>
              <a:t>1. </a:t>
            </a:r>
            <a:r>
              <a:rPr lang="ja-JP" altLang="en-US" sz="2600"/>
              <a:t>席割の評価方法のヒアリング</a:t>
            </a:r>
            <a:endParaRPr lang="en-US" altLang="ja-JP" sz="2600" dirty="0"/>
          </a:p>
          <a:p>
            <a:pPr lvl="1"/>
            <a:r>
              <a:rPr lang="en-US" altLang="ja-JP" sz="2200" dirty="0"/>
              <a:t>4</a:t>
            </a:r>
            <a:r>
              <a:rPr lang="ja-JP" altLang="en-US" sz="2200"/>
              <a:t>月、</a:t>
            </a:r>
            <a:r>
              <a:rPr lang="en-US" altLang="ja-JP" sz="2200" dirty="0"/>
              <a:t>5</a:t>
            </a:r>
            <a:r>
              <a:rPr lang="ja-JP" altLang="en-US" sz="2200"/>
              <a:t>月にプランナーさんにヒアリング</a:t>
            </a:r>
            <a:endParaRPr lang="en-US" altLang="ja-JP" sz="2200" dirty="0"/>
          </a:p>
          <a:p>
            <a:pPr lvl="1"/>
            <a:r>
              <a:rPr lang="ja-JP" altLang="en-US" sz="2200"/>
              <a:t>新たな目的関数などは加えない方針</a:t>
            </a:r>
            <a:endParaRPr lang="en-US" altLang="ja-JP" sz="2200" dirty="0"/>
          </a:p>
          <a:p>
            <a:endParaRPr lang="en-US" altLang="ja-JP" sz="2600" dirty="0"/>
          </a:p>
          <a:p>
            <a:pPr marL="0" indent="0">
              <a:buNone/>
            </a:pPr>
            <a:r>
              <a:rPr lang="en-US" altLang="ja-JP" sz="2600" dirty="0"/>
              <a:t>2. </a:t>
            </a:r>
            <a:r>
              <a:rPr lang="ja-JP" altLang="en-US" sz="2600"/>
              <a:t>大規模な問題例にも対応できるモデルの作成</a:t>
            </a:r>
            <a:endParaRPr lang="en-US" altLang="ja-JP" sz="2600" dirty="0"/>
          </a:p>
          <a:p>
            <a:pPr lvl="1"/>
            <a:r>
              <a:rPr lang="ja-JP" altLang="en-US" sz="2400"/>
              <a:t>専用ソルバーの開発</a:t>
            </a:r>
            <a:r>
              <a:rPr lang="en-US" altLang="ja-JP" sz="2400" dirty="0"/>
              <a:t>	</a:t>
            </a:r>
          </a:p>
          <a:p>
            <a:pPr lvl="1"/>
            <a:r>
              <a:rPr lang="en-US" altLang="ja-JP" sz="2400" dirty="0"/>
              <a:t>6</a:t>
            </a:r>
            <a:r>
              <a:rPr lang="ja-JP" altLang="en-US" sz="2400"/>
              <a:t>月から、プログラムを</a:t>
            </a:r>
            <a:r>
              <a:rPr lang="en-US" altLang="ja-JP" sz="2400" dirty="0"/>
              <a:t>1</a:t>
            </a:r>
            <a:r>
              <a:rPr lang="ja-JP" altLang="en-US" sz="2400"/>
              <a:t>から新たに作成</a:t>
            </a:r>
            <a:endParaRPr lang="en-US" altLang="ja-JP" sz="2400" dirty="0"/>
          </a:p>
        </p:txBody>
      </p:sp>
    </p:spTree>
    <p:extLst>
      <p:ext uri="{BB962C8B-B14F-4D97-AF65-F5344CB8AC3E}">
        <p14:creationId xmlns:p14="http://schemas.microsoft.com/office/powerpoint/2010/main" val="2813374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1382F-7C3A-ED42-BF42-F67C6FDD723E}"/>
              </a:ext>
            </a:extLst>
          </p:cNvPr>
          <p:cNvSpPr>
            <a:spLocks noGrp="1"/>
          </p:cNvSpPr>
          <p:nvPr>
            <p:ph type="title"/>
          </p:nvPr>
        </p:nvSpPr>
        <p:spPr/>
        <p:txBody>
          <a:bodyPr/>
          <a:lstStyle/>
          <a:p>
            <a:r>
              <a:rPr kumimoji="1" lang="ja-JP" altLang="en-US"/>
              <a:t>専用ソルバーの開発</a:t>
            </a:r>
          </a:p>
        </p:txBody>
      </p:sp>
      <p:sp>
        <p:nvSpPr>
          <p:cNvPr id="3" name="コンテンツ プレースホルダー 2">
            <a:extLst>
              <a:ext uri="{FF2B5EF4-FFF2-40B4-BE49-F238E27FC236}">
                <a16:creationId xmlns:a16="http://schemas.microsoft.com/office/drawing/2014/main" id="{66603910-061F-6749-9222-2B4D5E499E0D}"/>
              </a:ext>
            </a:extLst>
          </p:cNvPr>
          <p:cNvSpPr>
            <a:spLocks noGrp="1"/>
          </p:cNvSpPr>
          <p:nvPr>
            <p:ph idx="1"/>
          </p:nvPr>
        </p:nvSpPr>
        <p:spPr/>
        <p:txBody>
          <a:bodyPr>
            <a:normAutofit/>
          </a:bodyPr>
          <a:lstStyle/>
          <a:p>
            <a:r>
              <a:rPr lang="ja-JP" altLang="en-US" sz="2400"/>
              <a:t>以前のモデルは、数式の最適解を制限時間いっぱい探して、最も良い解を出すことを目指すモデル</a:t>
            </a:r>
            <a:endParaRPr lang="en-US" altLang="ja-JP" sz="2200" dirty="0"/>
          </a:p>
          <a:p>
            <a:endParaRPr lang="en-US" altLang="ja-JP" sz="2400" dirty="0"/>
          </a:p>
          <a:p>
            <a:r>
              <a:rPr kumimoji="1" lang="ja-JP" altLang="en-US" sz="2400"/>
              <a:t>新たなモデルは、ヒューリスティックを元にしたもの</a:t>
            </a:r>
            <a:endParaRPr kumimoji="1" lang="en-US" altLang="ja-JP" sz="2400" dirty="0"/>
          </a:p>
          <a:p>
            <a:r>
              <a:rPr kumimoji="1" lang="ja-JP" altLang="en-US" sz="2400"/>
              <a:t>厳密な解ではなくとも、短い計算時間で精度の良い解を出すことを目指すモデル</a:t>
            </a:r>
            <a:endParaRPr kumimoji="1" lang="en-US" altLang="ja-JP" sz="2400" dirty="0"/>
          </a:p>
        </p:txBody>
      </p:sp>
    </p:spTree>
    <p:extLst>
      <p:ext uri="{BB962C8B-B14F-4D97-AF65-F5344CB8AC3E}">
        <p14:creationId xmlns:p14="http://schemas.microsoft.com/office/powerpoint/2010/main" val="246965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708A0D-D0C1-E549-A2B7-9BB3AE14D1B6}"/>
              </a:ext>
            </a:extLst>
          </p:cNvPr>
          <p:cNvSpPr>
            <a:spLocks noGrp="1"/>
          </p:cNvSpPr>
          <p:nvPr>
            <p:ph type="title"/>
          </p:nvPr>
        </p:nvSpPr>
        <p:spPr/>
        <p:txBody>
          <a:bodyPr/>
          <a:lstStyle/>
          <a:p>
            <a:r>
              <a:rPr lang="ja-JP" altLang="en-US"/>
              <a:t>現状の結果</a:t>
            </a:r>
            <a:endParaRPr kumimoji="1" lang="ja-JP" altLang="en-US"/>
          </a:p>
        </p:txBody>
      </p:sp>
      <p:sp>
        <p:nvSpPr>
          <p:cNvPr id="3" name="コンテンツ プレースホルダー 2">
            <a:extLst>
              <a:ext uri="{FF2B5EF4-FFF2-40B4-BE49-F238E27FC236}">
                <a16:creationId xmlns:a16="http://schemas.microsoft.com/office/drawing/2014/main" id="{CAB314F2-C6BD-3A4E-BC31-31F9FEFC4609}"/>
              </a:ext>
            </a:extLst>
          </p:cNvPr>
          <p:cNvSpPr>
            <a:spLocks noGrp="1"/>
          </p:cNvSpPr>
          <p:nvPr>
            <p:ph idx="1"/>
          </p:nvPr>
        </p:nvSpPr>
        <p:spPr>
          <a:xfrm>
            <a:off x="2589211" y="2133600"/>
            <a:ext cx="9104025" cy="3777622"/>
          </a:xfrm>
        </p:spPr>
        <p:txBody>
          <a:bodyPr>
            <a:normAutofit/>
          </a:bodyPr>
          <a:lstStyle/>
          <a:p>
            <a:r>
              <a:rPr lang="en-US" altLang="ja-JP" sz="2400" dirty="0"/>
              <a:t>6</a:t>
            </a:r>
            <a:r>
              <a:rPr lang="ja-JP" altLang="en-US" sz="2400"/>
              <a:t>月頃からプログラムの作成を行い、</a:t>
            </a:r>
            <a:r>
              <a:rPr lang="en-US" altLang="ja-JP" sz="2400" dirty="0"/>
              <a:t>10</a:t>
            </a:r>
            <a:r>
              <a:rPr lang="ja-JP" altLang="en-US" sz="2400"/>
              <a:t>月に実装が一通り終了</a:t>
            </a:r>
            <a:endParaRPr lang="en-US" altLang="ja-JP" sz="2400" dirty="0"/>
          </a:p>
          <a:p>
            <a:r>
              <a:rPr lang="ja-JP" altLang="en-US" sz="2400"/>
              <a:t>注文数</a:t>
            </a:r>
            <a:r>
              <a:rPr lang="en-US" altLang="ja-JP" sz="2400" dirty="0"/>
              <a:t>110</a:t>
            </a:r>
            <a:r>
              <a:rPr lang="ja-JP" altLang="en-US" sz="2400"/>
              <a:t>の</a:t>
            </a:r>
            <a:r>
              <a:rPr kumimoji="1" lang="ja-JP" altLang="en-US" sz="2400"/>
              <a:t>簡単なブッキングに関しては、以前のモデルと同程度の解をより短時間で出力できていることを確認</a:t>
            </a:r>
            <a:endParaRPr kumimoji="1" lang="en-US" altLang="ja-JP" sz="2400" dirty="0"/>
          </a:p>
        </p:txBody>
      </p:sp>
    </p:spTree>
    <p:extLst>
      <p:ext uri="{BB962C8B-B14F-4D97-AF65-F5344CB8AC3E}">
        <p14:creationId xmlns:p14="http://schemas.microsoft.com/office/powerpoint/2010/main" val="422410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dirty="0"/>
              <a:t>数理最適化とは</a:t>
            </a:r>
            <a:endParaRPr kumimoji="1" lang="en-US" altLang="ja-JP" sz="2400" dirty="0"/>
          </a:p>
          <a:p>
            <a:r>
              <a:rPr kumimoji="1" lang="ja-JP" altLang="en-US" sz="2400" dirty="0"/>
              <a:t>前回の報告会での内容</a:t>
            </a:r>
            <a:endParaRPr kumimoji="1" lang="en-US" altLang="ja-JP" sz="2400" dirty="0"/>
          </a:p>
          <a:p>
            <a:r>
              <a:rPr lang="ja-JP" altLang="en-US" sz="2400" dirty="0"/>
              <a:t>課題と現在の取り組み</a:t>
            </a:r>
            <a:endParaRPr lang="en-US" altLang="ja-JP" sz="2400" dirty="0"/>
          </a:p>
          <a:p>
            <a:r>
              <a:rPr lang="ja-JP" altLang="en-US" sz="2400" dirty="0"/>
              <a:t>今後のロードマップ</a:t>
            </a:r>
            <a:r>
              <a:rPr lang="en-US" altLang="ja-JP" sz="2400" dirty="0"/>
              <a:t>(</a:t>
            </a:r>
            <a:r>
              <a:rPr lang="ja-JP" altLang="en-US" sz="2400" dirty="0"/>
              <a:t>予定</a:t>
            </a:r>
            <a:r>
              <a:rPr lang="en-US" altLang="ja-JP" sz="2400" dirty="0"/>
              <a:t>)</a:t>
            </a:r>
          </a:p>
          <a:p>
            <a:endParaRPr lang="en-US" altLang="ja-JP" sz="2400" dirty="0"/>
          </a:p>
          <a:p>
            <a:r>
              <a:rPr kumimoji="1" lang="ja-JP" altLang="en-US" sz="2400" dirty="0"/>
              <a:t>商船三井</a:t>
            </a:r>
            <a:r>
              <a:rPr kumimoji="1" lang="ja-JP" altLang="en-US" sz="2400"/>
              <a:t>の取り組み</a:t>
            </a:r>
            <a:endParaRPr kumimoji="1" lang="ja-JP" altLang="en-US" dirty="0"/>
          </a:p>
        </p:txBody>
      </p:sp>
    </p:spTree>
    <p:extLst>
      <p:ext uri="{BB962C8B-B14F-4D97-AF65-F5344CB8AC3E}">
        <p14:creationId xmlns:p14="http://schemas.microsoft.com/office/powerpoint/2010/main" val="730145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dirty="0">
                <a:solidFill>
                  <a:schemeClr val="bg1">
                    <a:lumMod val="95000"/>
                  </a:schemeClr>
                </a:solidFill>
              </a:rPr>
              <a:t>数理最適化とは</a:t>
            </a:r>
            <a:endParaRPr kumimoji="1" lang="en-US" altLang="ja-JP" sz="2400" dirty="0">
              <a:solidFill>
                <a:schemeClr val="bg1">
                  <a:lumMod val="95000"/>
                </a:schemeClr>
              </a:solidFill>
            </a:endParaRPr>
          </a:p>
          <a:p>
            <a:r>
              <a:rPr kumimoji="1" lang="ja-JP" altLang="en-US" sz="2400" dirty="0">
                <a:solidFill>
                  <a:schemeClr val="bg1">
                    <a:lumMod val="95000"/>
                  </a:schemeClr>
                </a:solidFill>
              </a:rPr>
              <a:t>前回の報告会での内容</a:t>
            </a:r>
            <a:endParaRPr kumimoji="1" lang="en-US" altLang="ja-JP" sz="2400" dirty="0">
              <a:solidFill>
                <a:schemeClr val="bg1">
                  <a:lumMod val="95000"/>
                </a:schemeClr>
              </a:solidFill>
            </a:endParaRPr>
          </a:p>
          <a:p>
            <a:r>
              <a:rPr lang="ja-JP" altLang="en-US" sz="2400" dirty="0">
                <a:solidFill>
                  <a:schemeClr val="bg1">
                    <a:lumMod val="95000"/>
                  </a:schemeClr>
                </a:solidFill>
              </a:rPr>
              <a:t>課題と現在の取り組み</a:t>
            </a:r>
            <a:endParaRPr lang="en-US" altLang="ja-JP" sz="2400" dirty="0">
              <a:solidFill>
                <a:schemeClr val="bg1">
                  <a:lumMod val="95000"/>
                </a:schemeClr>
              </a:solidFill>
            </a:endParaRPr>
          </a:p>
          <a:p>
            <a:r>
              <a:rPr lang="ja-JP" altLang="en-US" sz="2400" dirty="0"/>
              <a:t>今後のロードマップ</a:t>
            </a:r>
            <a:r>
              <a:rPr lang="en-US" altLang="ja-JP" sz="2400" dirty="0"/>
              <a:t>(</a:t>
            </a:r>
            <a:r>
              <a:rPr lang="ja-JP" altLang="en-US" sz="2400" dirty="0"/>
              <a:t>予定</a:t>
            </a:r>
            <a:r>
              <a:rPr lang="en-US" altLang="ja-JP" sz="2400" dirty="0"/>
              <a:t>)</a:t>
            </a:r>
          </a:p>
          <a:p>
            <a:endParaRPr lang="en-US" altLang="ja-JP" sz="2400" dirty="0">
              <a:solidFill>
                <a:schemeClr val="bg1">
                  <a:lumMod val="95000"/>
                </a:schemeClr>
              </a:solidFill>
            </a:endParaRPr>
          </a:p>
          <a:p>
            <a:r>
              <a:rPr kumimoji="1" lang="ja-JP" altLang="en-US" sz="2400" dirty="0">
                <a:solidFill>
                  <a:schemeClr val="bg1">
                    <a:lumMod val="95000"/>
                  </a:schemeClr>
                </a:solidFill>
              </a:rPr>
              <a:t>商船三井の取り組み</a:t>
            </a:r>
            <a:r>
              <a:rPr lang="en-US" altLang="ja-JP" sz="2400" dirty="0">
                <a:solidFill>
                  <a:schemeClr val="bg1">
                    <a:lumMod val="95000"/>
                  </a:schemeClr>
                </a:solidFill>
              </a:rPr>
              <a:t>(</a:t>
            </a:r>
            <a:r>
              <a:rPr lang="ja-JP" altLang="en-US" sz="2400" dirty="0">
                <a:solidFill>
                  <a:schemeClr val="bg1">
                    <a:lumMod val="95000"/>
                  </a:schemeClr>
                </a:solidFill>
              </a:rPr>
              <a:t>柳浦教授から</a:t>
            </a:r>
            <a:r>
              <a:rPr lang="en-US" altLang="ja-JP" sz="2400" dirty="0">
                <a:solidFill>
                  <a:schemeClr val="bg1">
                    <a:lumMod val="95000"/>
                  </a:schemeClr>
                </a:solidFill>
              </a:rPr>
              <a:t>)</a:t>
            </a:r>
          </a:p>
          <a:p>
            <a:endParaRPr kumimoji="1" lang="ja-JP" altLang="en-US" dirty="0"/>
          </a:p>
        </p:txBody>
      </p:sp>
    </p:spTree>
    <p:extLst>
      <p:ext uri="{BB962C8B-B14F-4D97-AF65-F5344CB8AC3E}">
        <p14:creationId xmlns:p14="http://schemas.microsoft.com/office/powerpoint/2010/main" val="4202084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381DF8-19D0-D646-948E-EC1682994E13}"/>
              </a:ext>
            </a:extLst>
          </p:cNvPr>
          <p:cNvSpPr>
            <a:spLocks noGrp="1"/>
          </p:cNvSpPr>
          <p:nvPr>
            <p:ph type="title"/>
          </p:nvPr>
        </p:nvSpPr>
        <p:spPr/>
        <p:txBody>
          <a:bodyPr/>
          <a:lstStyle/>
          <a:p>
            <a:r>
              <a:rPr lang="ja-JP" altLang="en-US"/>
              <a:t>今後のロードマップ</a:t>
            </a:r>
            <a:endParaRPr kumimoji="1" lang="ja-JP" altLang="en-US"/>
          </a:p>
        </p:txBody>
      </p:sp>
      <p:sp>
        <p:nvSpPr>
          <p:cNvPr id="3" name="コンテンツ プレースホルダー 2">
            <a:extLst>
              <a:ext uri="{FF2B5EF4-FFF2-40B4-BE49-F238E27FC236}">
                <a16:creationId xmlns:a16="http://schemas.microsoft.com/office/drawing/2014/main" id="{EACA2184-B43F-AB4B-8709-BF0C51BBA185}"/>
              </a:ext>
            </a:extLst>
          </p:cNvPr>
          <p:cNvSpPr>
            <a:spLocks noGrp="1"/>
          </p:cNvSpPr>
          <p:nvPr>
            <p:ph idx="1"/>
          </p:nvPr>
        </p:nvSpPr>
        <p:spPr>
          <a:xfrm>
            <a:off x="2258291" y="2133600"/>
            <a:ext cx="9725891" cy="3777622"/>
          </a:xfrm>
        </p:spPr>
        <p:txBody>
          <a:bodyPr/>
          <a:lstStyle/>
          <a:p>
            <a:r>
              <a:rPr lang="en-US" altLang="ja-JP" sz="2400" dirty="0"/>
              <a:t>11,</a:t>
            </a:r>
            <a:r>
              <a:rPr kumimoji="1" lang="en-US" altLang="ja-JP" sz="2400" dirty="0"/>
              <a:t>12</a:t>
            </a:r>
            <a:r>
              <a:rPr lang="ja-JP" altLang="en-US" sz="2400"/>
              <a:t>月</a:t>
            </a:r>
            <a:endParaRPr lang="en-US" altLang="ja-JP" sz="2400" dirty="0"/>
          </a:p>
          <a:p>
            <a:pPr lvl="1"/>
            <a:r>
              <a:rPr lang="ja-JP" altLang="en-US" sz="2200"/>
              <a:t>新たな数理モデルが対応できる注文のサイズ</a:t>
            </a:r>
            <a:r>
              <a:rPr lang="en-US" altLang="ja-JP" sz="2200" dirty="0"/>
              <a:t>(</a:t>
            </a:r>
            <a:r>
              <a:rPr lang="ja-JP" altLang="en-US" sz="2200"/>
              <a:t>注文数や港の数</a:t>
            </a:r>
            <a:r>
              <a:rPr lang="en-US" altLang="ja-JP" sz="2200" dirty="0"/>
              <a:t>)</a:t>
            </a:r>
            <a:r>
              <a:rPr lang="ja-JP" altLang="en-US" sz="2200"/>
              <a:t>を調査</a:t>
            </a:r>
            <a:endParaRPr lang="en-US" altLang="ja-JP" dirty="0"/>
          </a:p>
          <a:p>
            <a:r>
              <a:rPr lang="en-US" altLang="ja-JP" sz="2400" dirty="0"/>
              <a:t>1,2</a:t>
            </a:r>
            <a:r>
              <a:rPr lang="ja-JP" altLang="en-US" sz="2400"/>
              <a:t>月</a:t>
            </a:r>
            <a:endParaRPr lang="en-US" altLang="ja-JP" sz="2400" dirty="0"/>
          </a:p>
          <a:p>
            <a:pPr lvl="1"/>
            <a:r>
              <a:rPr lang="ja-JP" altLang="en-US" sz="2200"/>
              <a:t>積み地と揚げ地をまとめて席割を作成するアプローチを去年度に行なっていた</a:t>
            </a:r>
            <a:endParaRPr lang="en-US" altLang="ja-JP" sz="2200" dirty="0"/>
          </a:p>
          <a:p>
            <a:pPr lvl="1"/>
            <a:r>
              <a:rPr lang="ja-JP" altLang="en-US" sz="2200"/>
              <a:t>そのアプローチで得た席割を、専用ソルバーに組み込む実装を行う</a:t>
            </a:r>
            <a:endParaRPr lang="en-US" altLang="ja-JP" sz="2200" dirty="0"/>
          </a:p>
          <a:p>
            <a:r>
              <a:rPr lang="en-US" altLang="ja-JP" sz="2400" dirty="0"/>
              <a:t>3</a:t>
            </a:r>
            <a:r>
              <a:rPr lang="ja-JP" altLang="en-US" sz="2400"/>
              <a:t>月</a:t>
            </a:r>
            <a:endParaRPr lang="en-US" altLang="ja-JP" sz="2400" dirty="0"/>
          </a:p>
          <a:p>
            <a:pPr lvl="1"/>
            <a:r>
              <a:rPr lang="ja-JP" altLang="en-US" sz="2000"/>
              <a:t>汎用ソルバーと専用ソルバーでの解の精度や計算時間の比較を報告予定</a:t>
            </a:r>
            <a:endParaRPr lang="en-US" altLang="ja-JP" sz="2000" dirty="0"/>
          </a:p>
          <a:p>
            <a:pPr lvl="1"/>
            <a:endParaRPr lang="en-US" altLang="ja-JP" dirty="0"/>
          </a:p>
        </p:txBody>
      </p:sp>
    </p:spTree>
    <p:extLst>
      <p:ext uri="{BB962C8B-B14F-4D97-AF65-F5344CB8AC3E}">
        <p14:creationId xmlns:p14="http://schemas.microsoft.com/office/powerpoint/2010/main" val="98413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638B1-9433-5F40-BCAE-38CF7122BC9E}"/>
              </a:ext>
            </a:extLst>
          </p:cNvPr>
          <p:cNvSpPr>
            <a:spLocks noGrp="1"/>
          </p:cNvSpPr>
          <p:nvPr>
            <p:ph type="title"/>
          </p:nvPr>
        </p:nvSpPr>
        <p:spPr/>
        <p:txBody>
          <a:bodyPr/>
          <a:lstStyle/>
          <a:p>
            <a:r>
              <a:rPr kumimoji="1" lang="ja-JP" altLang="en-US"/>
              <a:t>協力をお願いしたい点</a:t>
            </a:r>
          </a:p>
        </p:txBody>
      </p:sp>
      <p:sp>
        <p:nvSpPr>
          <p:cNvPr id="3" name="コンテンツ プレースホルダー 2">
            <a:extLst>
              <a:ext uri="{FF2B5EF4-FFF2-40B4-BE49-F238E27FC236}">
                <a16:creationId xmlns:a16="http://schemas.microsoft.com/office/drawing/2014/main" id="{A21887DA-502F-D146-8AD4-C8D53BF8EA52}"/>
              </a:ext>
            </a:extLst>
          </p:cNvPr>
          <p:cNvSpPr>
            <a:spLocks noGrp="1"/>
          </p:cNvSpPr>
          <p:nvPr>
            <p:ph idx="1"/>
          </p:nvPr>
        </p:nvSpPr>
        <p:spPr/>
        <p:txBody>
          <a:bodyPr>
            <a:normAutofit/>
          </a:bodyPr>
          <a:lstStyle/>
          <a:p>
            <a:r>
              <a:rPr kumimoji="1" lang="ja-JP" altLang="en-US" sz="2400"/>
              <a:t>簡単なブッキングにおける実際の席割結果を共有していただけると嬉しいです</a:t>
            </a:r>
            <a:endParaRPr kumimoji="1" lang="en-US" altLang="ja-JP" sz="2400" dirty="0"/>
          </a:p>
          <a:p>
            <a:endParaRPr lang="en-US" altLang="ja-JP" sz="2400" dirty="0"/>
          </a:p>
          <a:p>
            <a:r>
              <a:rPr kumimoji="1" lang="ja-JP" altLang="en-US" sz="2400"/>
              <a:t>理由としては</a:t>
            </a:r>
            <a:r>
              <a:rPr kumimoji="1" lang="en-US" altLang="ja-JP" sz="2400" dirty="0"/>
              <a:t>2</a:t>
            </a:r>
            <a:r>
              <a:rPr kumimoji="1" lang="ja-JP" altLang="en-US" sz="2400"/>
              <a:t>点</a:t>
            </a:r>
            <a:endParaRPr lang="en-US" altLang="ja-JP" sz="2200" dirty="0"/>
          </a:p>
          <a:p>
            <a:pPr lvl="1"/>
            <a:r>
              <a:rPr kumimoji="1" lang="en-US" altLang="ja-JP" sz="2200" dirty="0"/>
              <a:t>4</a:t>
            </a:r>
            <a:r>
              <a:rPr kumimoji="1" lang="ja-JP" altLang="en-US" sz="2200"/>
              <a:t>つある目的関数のそれぞれの値を比較できる</a:t>
            </a:r>
            <a:endParaRPr kumimoji="1" lang="en-US" altLang="ja-JP" sz="2200" dirty="0"/>
          </a:p>
          <a:p>
            <a:pPr lvl="1"/>
            <a:r>
              <a:rPr lang="ja-JP" altLang="en-US" sz="2200"/>
              <a:t>目的関数の重み付けがしやすくなる</a:t>
            </a:r>
            <a:endParaRPr kumimoji="1" lang="en-US" altLang="ja-JP" sz="2200" dirty="0"/>
          </a:p>
        </p:txBody>
      </p:sp>
    </p:spTree>
    <p:extLst>
      <p:ext uri="{BB962C8B-B14F-4D97-AF65-F5344CB8AC3E}">
        <p14:creationId xmlns:p14="http://schemas.microsoft.com/office/powerpoint/2010/main" val="25606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dirty="0">
                <a:solidFill>
                  <a:schemeClr val="bg1">
                    <a:lumMod val="85000"/>
                  </a:schemeClr>
                </a:solidFill>
              </a:rPr>
              <a:t>数理最適化とは</a:t>
            </a:r>
            <a:endParaRPr kumimoji="1" lang="en-US" altLang="ja-JP" sz="2400" dirty="0">
              <a:solidFill>
                <a:schemeClr val="bg1">
                  <a:lumMod val="85000"/>
                </a:schemeClr>
              </a:solidFill>
            </a:endParaRPr>
          </a:p>
          <a:p>
            <a:r>
              <a:rPr kumimoji="1" lang="ja-JP" altLang="en-US" sz="2400" dirty="0">
                <a:solidFill>
                  <a:schemeClr val="bg1">
                    <a:lumMod val="85000"/>
                  </a:schemeClr>
                </a:solidFill>
              </a:rPr>
              <a:t>前回の報告会での内容</a:t>
            </a:r>
            <a:endParaRPr kumimoji="1" lang="en-US" altLang="ja-JP" sz="2400" dirty="0">
              <a:solidFill>
                <a:schemeClr val="bg1">
                  <a:lumMod val="85000"/>
                </a:schemeClr>
              </a:solidFill>
            </a:endParaRPr>
          </a:p>
          <a:p>
            <a:r>
              <a:rPr lang="ja-JP" altLang="en-US" sz="2400" dirty="0">
                <a:solidFill>
                  <a:schemeClr val="bg1">
                    <a:lumMod val="85000"/>
                  </a:schemeClr>
                </a:solidFill>
              </a:rPr>
              <a:t>課題と現在の取り組み</a:t>
            </a:r>
            <a:endParaRPr lang="en-US" altLang="ja-JP" sz="2400" dirty="0">
              <a:solidFill>
                <a:schemeClr val="bg1">
                  <a:lumMod val="85000"/>
                </a:schemeClr>
              </a:solidFill>
            </a:endParaRPr>
          </a:p>
          <a:p>
            <a:r>
              <a:rPr lang="ja-JP" altLang="en-US" sz="2400" dirty="0">
                <a:solidFill>
                  <a:schemeClr val="bg1">
                    <a:lumMod val="85000"/>
                  </a:schemeClr>
                </a:solidFill>
              </a:rPr>
              <a:t>今後のロードマップ</a:t>
            </a:r>
            <a:r>
              <a:rPr lang="en-US" altLang="ja-JP" sz="2400" dirty="0">
                <a:solidFill>
                  <a:schemeClr val="bg1">
                    <a:lumMod val="85000"/>
                  </a:schemeClr>
                </a:solidFill>
              </a:rPr>
              <a:t>(</a:t>
            </a:r>
            <a:r>
              <a:rPr lang="ja-JP" altLang="en-US" sz="2400" dirty="0">
                <a:solidFill>
                  <a:schemeClr val="bg1">
                    <a:lumMod val="85000"/>
                  </a:schemeClr>
                </a:solidFill>
              </a:rPr>
              <a:t>予定</a:t>
            </a:r>
            <a:r>
              <a:rPr lang="en-US" altLang="ja-JP" sz="2400" dirty="0">
                <a:solidFill>
                  <a:schemeClr val="bg1">
                    <a:lumMod val="85000"/>
                  </a:schemeClr>
                </a:solidFill>
              </a:rPr>
              <a:t>)</a:t>
            </a:r>
          </a:p>
          <a:p>
            <a:endParaRPr lang="en-US" altLang="ja-JP" sz="2400" dirty="0"/>
          </a:p>
          <a:p>
            <a:r>
              <a:rPr kumimoji="1" lang="ja-JP" altLang="en-US" sz="2400" dirty="0"/>
              <a:t>商船三井</a:t>
            </a:r>
            <a:r>
              <a:rPr kumimoji="1" lang="ja-JP" altLang="en-US" sz="2400"/>
              <a:t>の取り組み</a:t>
            </a:r>
            <a:endParaRPr kumimoji="1" lang="ja-JP" altLang="en-US" dirty="0"/>
          </a:p>
        </p:txBody>
      </p:sp>
    </p:spTree>
    <p:extLst>
      <p:ext uri="{BB962C8B-B14F-4D97-AF65-F5344CB8AC3E}">
        <p14:creationId xmlns:p14="http://schemas.microsoft.com/office/powerpoint/2010/main" val="626600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C096D-DB87-0841-9202-554C066673DB}"/>
              </a:ext>
            </a:extLst>
          </p:cNvPr>
          <p:cNvSpPr>
            <a:spLocks noGrp="1"/>
          </p:cNvSpPr>
          <p:nvPr>
            <p:ph type="title"/>
          </p:nvPr>
        </p:nvSpPr>
        <p:spPr/>
        <p:txBody>
          <a:bodyPr/>
          <a:lstStyle/>
          <a:p>
            <a:r>
              <a:rPr lang="ja-JP" altLang="en-US"/>
              <a:t>運用フェーズに関して</a:t>
            </a:r>
            <a:endParaRPr kumimoji="1" lang="ja-JP" altLang="en-US"/>
          </a:p>
        </p:txBody>
      </p:sp>
      <p:sp>
        <p:nvSpPr>
          <p:cNvPr id="3" name="コンテンツ プレースホルダー 2">
            <a:extLst>
              <a:ext uri="{FF2B5EF4-FFF2-40B4-BE49-F238E27FC236}">
                <a16:creationId xmlns:a16="http://schemas.microsoft.com/office/drawing/2014/main" id="{448ED19D-31A4-2242-A963-C62662D82FA2}"/>
              </a:ext>
            </a:extLst>
          </p:cNvPr>
          <p:cNvSpPr>
            <a:spLocks noGrp="1"/>
          </p:cNvSpPr>
          <p:nvPr>
            <p:ph idx="1"/>
          </p:nvPr>
        </p:nvSpPr>
        <p:spPr/>
        <p:txBody>
          <a:bodyPr/>
          <a:lstStyle/>
          <a:p>
            <a:r>
              <a:rPr lang="ja-JP" altLang="en-US" sz="2400"/>
              <a:t>配船スケジュールと貨物積み付けの</a:t>
            </a:r>
            <a:r>
              <a:rPr lang="en-US" altLang="ja-JP" sz="2400" dirty="0"/>
              <a:t>2</a:t>
            </a:r>
            <a:r>
              <a:rPr lang="ja-JP" altLang="en-US" sz="2400"/>
              <a:t>つのフェーズを扱っている</a:t>
            </a:r>
            <a:endParaRPr lang="en-US" altLang="ja-JP" sz="2400" dirty="0"/>
          </a:p>
          <a:p>
            <a:r>
              <a:rPr lang="ja-JP" altLang="en-US" sz="2400"/>
              <a:t>貨物積み付けの取り組みに関する比較を行う</a:t>
            </a:r>
            <a:endParaRPr lang="en-US" altLang="ja-JP" sz="2400" dirty="0"/>
          </a:p>
        </p:txBody>
      </p:sp>
    </p:spTree>
    <p:extLst>
      <p:ext uri="{BB962C8B-B14F-4D97-AF65-F5344CB8AC3E}">
        <p14:creationId xmlns:p14="http://schemas.microsoft.com/office/powerpoint/2010/main" val="615504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D7538-B2DB-D041-B2E5-B93F28AE2705}"/>
              </a:ext>
            </a:extLst>
          </p:cNvPr>
          <p:cNvSpPr>
            <a:spLocks noGrp="1"/>
          </p:cNvSpPr>
          <p:nvPr>
            <p:ph type="title"/>
          </p:nvPr>
        </p:nvSpPr>
        <p:spPr/>
        <p:txBody>
          <a:bodyPr/>
          <a:lstStyle/>
          <a:p>
            <a:r>
              <a:rPr lang="ja-JP" altLang="en-US"/>
              <a:t>運用システムについて</a:t>
            </a:r>
            <a:endParaRPr kumimoji="1" lang="ja-JP" altLang="en-US"/>
          </a:p>
        </p:txBody>
      </p:sp>
      <p:sp>
        <p:nvSpPr>
          <p:cNvPr id="3" name="コンテンツ プレースホルダー 2">
            <a:extLst>
              <a:ext uri="{FF2B5EF4-FFF2-40B4-BE49-F238E27FC236}">
                <a16:creationId xmlns:a16="http://schemas.microsoft.com/office/drawing/2014/main" id="{0B1D6EB4-E87F-384F-958C-4088DA5FE62A}"/>
              </a:ext>
            </a:extLst>
          </p:cNvPr>
          <p:cNvSpPr>
            <a:spLocks noGrp="1"/>
          </p:cNvSpPr>
          <p:nvPr>
            <p:ph idx="1"/>
          </p:nvPr>
        </p:nvSpPr>
        <p:spPr/>
        <p:txBody>
          <a:bodyPr>
            <a:normAutofit/>
          </a:bodyPr>
          <a:lstStyle/>
          <a:p>
            <a:r>
              <a:rPr lang="ja-JP" altLang="en-US" sz="2400"/>
              <a:t>積み付け計画を完全に自動化するものでなく、あくまで支援システムという立ち位置</a:t>
            </a:r>
            <a:endParaRPr lang="en-US" altLang="ja-JP" sz="2400" dirty="0"/>
          </a:p>
          <a:p>
            <a:endParaRPr kumimoji="1" lang="en-US" altLang="ja-JP" sz="2400" dirty="0"/>
          </a:p>
          <a:p>
            <a:r>
              <a:rPr lang="ja-JP" altLang="en-US" sz="2400"/>
              <a:t>プレスリリースに「配船計画支援システム」という記載</a:t>
            </a:r>
            <a:endParaRPr lang="en-US" altLang="ja-JP" sz="2400" dirty="0"/>
          </a:p>
          <a:p>
            <a:r>
              <a:rPr lang="ja-JP" altLang="en-US" sz="2400"/>
              <a:t>論文に以下の記載</a:t>
            </a:r>
            <a:endParaRPr lang="en-US" altLang="ja-JP" sz="2400" dirty="0"/>
          </a:p>
          <a:p>
            <a:pPr lvl="1"/>
            <a:r>
              <a:rPr lang="ja-JP" altLang="en-US" sz="2400"/>
              <a:t>「大まかな貨物積付計画を計算により自動立案できれば、</a:t>
            </a:r>
            <a:r>
              <a:rPr lang="ja-JP" altLang="en-US" sz="2200"/>
              <a:t>貨物</a:t>
            </a:r>
            <a:r>
              <a:rPr lang="ja-JP" altLang="en-US" sz="2400"/>
              <a:t>積付計画担当者の支援になる 」</a:t>
            </a:r>
          </a:p>
          <a:p>
            <a:pPr lvl="1"/>
            <a:endParaRPr kumimoji="1" lang="ja-JP" altLang="en-US" sz="2200"/>
          </a:p>
        </p:txBody>
      </p:sp>
    </p:spTree>
    <p:extLst>
      <p:ext uri="{BB962C8B-B14F-4D97-AF65-F5344CB8AC3E}">
        <p14:creationId xmlns:p14="http://schemas.microsoft.com/office/powerpoint/2010/main" val="381814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A49F7A-8F72-044F-9EDA-C8DB9F92C9F1}"/>
              </a:ext>
            </a:extLst>
          </p:cNvPr>
          <p:cNvSpPr>
            <a:spLocks noGrp="1"/>
          </p:cNvSpPr>
          <p:nvPr>
            <p:ph type="title"/>
          </p:nvPr>
        </p:nvSpPr>
        <p:spPr/>
        <p:txBody>
          <a:bodyPr/>
          <a:lstStyle/>
          <a:p>
            <a:r>
              <a:rPr lang="ja-JP" altLang="en-US"/>
              <a:t>扱う制約に関して</a:t>
            </a:r>
            <a:endParaRPr kumimoji="1" lang="ja-JP" altLang="en-US"/>
          </a:p>
        </p:txBody>
      </p:sp>
      <p:sp>
        <p:nvSpPr>
          <p:cNvPr id="3" name="コンテンツ プレースホルダー 2">
            <a:extLst>
              <a:ext uri="{FF2B5EF4-FFF2-40B4-BE49-F238E27FC236}">
                <a16:creationId xmlns:a16="http://schemas.microsoft.com/office/drawing/2014/main" id="{C33B9C7A-9C76-F449-B9FF-40C29FA8FC4F}"/>
              </a:ext>
            </a:extLst>
          </p:cNvPr>
          <p:cNvSpPr>
            <a:spLocks noGrp="1"/>
          </p:cNvSpPr>
          <p:nvPr>
            <p:ph idx="1"/>
          </p:nvPr>
        </p:nvSpPr>
        <p:spPr/>
        <p:txBody>
          <a:bodyPr/>
          <a:lstStyle/>
          <a:p>
            <a:r>
              <a:rPr lang="ja-JP" altLang="en-US" sz="2400"/>
              <a:t>論文で紹介されている制約は</a:t>
            </a:r>
            <a:r>
              <a:rPr lang="en-US" altLang="ja-JP" sz="2400" dirty="0"/>
              <a:t>3</a:t>
            </a:r>
            <a:r>
              <a:rPr lang="ja-JP" altLang="en-US" sz="2400"/>
              <a:t>つ</a:t>
            </a:r>
            <a:endParaRPr lang="en-US" altLang="ja-JP" sz="2400" dirty="0"/>
          </a:p>
          <a:p>
            <a:pPr marL="514350" indent="-514350">
              <a:buFont typeface="+mj-lt"/>
              <a:buAutoNum type="arabicPeriod"/>
            </a:pPr>
            <a:r>
              <a:rPr lang="ja-JP" altLang="en-US" sz="2400"/>
              <a:t>貨物の走行路の確保</a:t>
            </a:r>
            <a:endParaRPr lang="en-US" altLang="ja-JP" sz="2400" dirty="0"/>
          </a:p>
          <a:p>
            <a:pPr marL="514350" indent="-514350">
              <a:buFont typeface="+mj-lt"/>
              <a:buAutoNum type="arabicPeriod"/>
            </a:pPr>
            <a:r>
              <a:rPr lang="ja-JP" altLang="en-US" sz="2400"/>
              <a:t>車両のサイズ、高さ</a:t>
            </a:r>
            <a:endParaRPr lang="en-US" altLang="ja-JP" sz="2400" dirty="0"/>
          </a:p>
          <a:p>
            <a:pPr marL="514350" indent="-514350">
              <a:buFont typeface="+mj-lt"/>
              <a:buAutoNum type="arabicPeriod"/>
            </a:pPr>
            <a:r>
              <a:rPr lang="ja-JP" altLang="en-US" sz="2400"/>
              <a:t>航海中の船体バランス </a:t>
            </a:r>
          </a:p>
          <a:p>
            <a:pPr marL="457200" indent="-457200">
              <a:buFont typeface="+mj-lt"/>
              <a:buAutoNum type="arabicPeriod"/>
            </a:pPr>
            <a:endParaRPr kumimoji="1" lang="ja-JP" altLang="en-US" sz="2400"/>
          </a:p>
        </p:txBody>
      </p:sp>
    </p:spTree>
    <p:extLst>
      <p:ext uri="{BB962C8B-B14F-4D97-AF65-F5344CB8AC3E}">
        <p14:creationId xmlns:p14="http://schemas.microsoft.com/office/powerpoint/2010/main" val="2697177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311F3-4EEA-8D47-9FAB-28A89F790CC8}"/>
              </a:ext>
            </a:extLst>
          </p:cNvPr>
          <p:cNvSpPr>
            <a:spLocks noGrp="1"/>
          </p:cNvSpPr>
          <p:nvPr>
            <p:ph type="title"/>
          </p:nvPr>
        </p:nvSpPr>
        <p:spPr/>
        <p:txBody>
          <a:bodyPr/>
          <a:lstStyle/>
          <a:p>
            <a:r>
              <a:rPr kumimoji="1" lang="ja-JP" altLang="en-US"/>
              <a:t>制約の比較</a:t>
            </a:r>
          </a:p>
        </p:txBody>
      </p:sp>
      <p:sp>
        <p:nvSpPr>
          <p:cNvPr id="3" name="テキスト プレースホルダー 2">
            <a:extLst>
              <a:ext uri="{FF2B5EF4-FFF2-40B4-BE49-F238E27FC236}">
                <a16:creationId xmlns:a16="http://schemas.microsoft.com/office/drawing/2014/main" id="{CE750131-679E-8E48-BAF4-96204CB2976C}"/>
              </a:ext>
            </a:extLst>
          </p:cNvPr>
          <p:cNvSpPr>
            <a:spLocks noGrp="1"/>
          </p:cNvSpPr>
          <p:nvPr>
            <p:ph type="body" idx="1"/>
          </p:nvPr>
        </p:nvSpPr>
        <p:spPr>
          <a:xfrm>
            <a:off x="2764292" y="1999314"/>
            <a:ext cx="3992732" cy="576262"/>
          </a:xfrm>
        </p:spPr>
        <p:txBody>
          <a:bodyPr/>
          <a:lstStyle/>
          <a:p>
            <a:r>
              <a:rPr kumimoji="1" lang="ja-JP" altLang="en-US" sz="2800"/>
              <a:t>商船三井</a:t>
            </a:r>
          </a:p>
        </p:txBody>
      </p:sp>
      <p:sp>
        <p:nvSpPr>
          <p:cNvPr id="4" name="コンテンツ プレースホルダー 3">
            <a:extLst>
              <a:ext uri="{FF2B5EF4-FFF2-40B4-BE49-F238E27FC236}">
                <a16:creationId xmlns:a16="http://schemas.microsoft.com/office/drawing/2014/main" id="{AD14CDF0-0B50-E04D-ADFC-E817F251775C}"/>
              </a:ext>
            </a:extLst>
          </p:cNvPr>
          <p:cNvSpPr>
            <a:spLocks noGrp="1"/>
          </p:cNvSpPr>
          <p:nvPr>
            <p:ph sz="half" idx="2"/>
          </p:nvPr>
        </p:nvSpPr>
        <p:spPr/>
        <p:txBody>
          <a:bodyPr/>
          <a:lstStyle/>
          <a:p>
            <a:pPr marL="514350" indent="-514350">
              <a:buFont typeface="+mj-lt"/>
              <a:buAutoNum type="arabicPeriod"/>
            </a:pPr>
            <a:r>
              <a:rPr lang="ja-JP" altLang="en-US" sz="2400"/>
              <a:t>貨物の走行路の確保</a:t>
            </a:r>
            <a:endParaRPr lang="en-US" altLang="ja-JP" sz="2400" dirty="0"/>
          </a:p>
          <a:p>
            <a:pPr marL="514350" indent="-514350">
              <a:buFont typeface="+mj-lt"/>
              <a:buAutoNum type="arabicPeriod"/>
            </a:pPr>
            <a:r>
              <a:rPr lang="ja-JP" altLang="en-US" sz="2400"/>
              <a:t>車両のサイズ、</a:t>
            </a:r>
            <a:r>
              <a:rPr lang="ja-JP" altLang="en-US" sz="2400">
                <a:solidFill>
                  <a:srgbClr val="FF0000"/>
                </a:solidFill>
              </a:rPr>
              <a:t>高さ</a:t>
            </a:r>
            <a:endParaRPr lang="en-US" altLang="ja-JP" sz="2400" dirty="0">
              <a:solidFill>
                <a:srgbClr val="FF0000"/>
              </a:solidFill>
            </a:endParaRPr>
          </a:p>
          <a:p>
            <a:pPr marL="514350" indent="-514350">
              <a:buFont typeface="+mj-lt"/>
              <a:buAutoNum type="arabicPeriod"/>
            </a:pPr>
            <a:r>
              <a:rPr lang="ja-JP" altLang="en-US" sz="2400"/>
              <a:t>航海中の船体バランス </a:t>
            </a:r>
          </a:p>
          <a:p>
            <a:endParaRPr kumimoji="1" lang="ja-JP" altLang="en-US"/>
          </a:p>
        </p:txBody>
      </p:sp>
      <p:sp>
        <p:nvSpPr>
          <p:cNvPr id="5" name="テキスト プレースホルダー 4">
            <a:extLst>
              <a:ext uri="{FF2B5EF4-FFF2-40B4-BE49-F238E27FC236}">
                <a16:creationId xmlns:a16="http://schemas.microsoft.com/office/drawing/2014/main" id="{B67A4BAA-83FE-7F40-8E81-45FCA8926131}"/>
              </a:ext>
            </a:extLst>
          </p:cNvPr>
          <p:cNvSpPr>
            <a:spLocks noGrp="1"/>
          </p:cNvSpPr>
          <p:nvPr>
            <p:ph type="body" sz="quarter" idx="3"/>
          </p:nvPr>
        </p:nvSpPr>
        <p:spPr>
          <a:xfrm>
            <a:off x="7342038" y="1999314"/>
            <a:ext cx="3999001" cy="576262"/>
          </a:xfrm>
        </p:spPr>
        <p:txBody>
          <a:bodyPr/>
          <a:lstStyle/>
          <a:p>
            <a:r>
              <a:rPr lang="ja-JP" altLang="en-US" sz="2800"/>
              <a:t>本研究</a:t>
            </a:r>
            <a:endParaRPr kumimoji="1" lang="ja-JP" altLang="en-US" sz="2800"/>
          </a:p>
        </p:txBody>
      </p:sp>
      <p:sp>
        <p:nvSpPr>
          <p:cNvPr id="6" name="コンテンツ プレースホルダー 5">
            <a:extLst>
              <a:ext uri="{FF2B5EF4-FFF2-40B4-BE49-F238E27FC236}">
                <a16:creationId xmlns:a16="http://schemas.microsoft.com/office/drawing/2014/main" id="{09C62D5A-FE66-334B-ABC2-8869E47FA736}"/>
              </a:ext>
            </a:extLst>
          </p:cNvPr>
          <p:cNvSpPr>
            <a:spLocks noGrp="1"/>
          </p:cNvSpPr>
          <p:nvPr>
            <p:ph sz="quarter" idx="4"/>
          </p:nvPr>
        </p:nvSpPr>
        <p:spPr/>
        <p:txBody>
          <a:bodyPr/>
          <a:lstStyle/>
          <a:p>
            <a:pPr marL="514350" indent="-514350">
              <a:buFont typeface="+mj-lt"/>
              <a:buAutoNum type="arabicPeriod"/>
            </a:pPr>
            <a:r>
              <a:rPr lang="ja-JP" altLang="en-US" sz="2400"/>
              <a:t>貨物の走行路の確保</a:t>
            </a:r>
            <a:endParaRPr lang="en-US" altLang="ja-JP" sz="2400" dirty="0"/>
          </a:p>
          <a:p>
            <a:pPr marL="514350" indent="-514350">
              <a:buFont typeface="+mj-lt"/>
              <a:buAutoNum type="arabicPeriod"/>
            </a:pPr>
            <a:r>
              <a:rPr lang="ja-JP" altLang="en-US" sz="2400"/>
              <a:t>車両のサイズ</a:t>
            </a:r>
            <a:endParaRPr lang="en-US" altLang="ja-JP" sz="2400" dirty="0">
              <a:solidFill>
                <a:srgbClr val="FF0000"/>
              </a:solidFill>
            </a:endParaRPr>
          </a:p>
          <a:p>
            <a:pPr marL="514350" indent="-514350">
              <a:buFont typeface="+mj-lt"/>
              <a:buAutoNum type="arabicPeriod"/>
            </a:pPr>
            <a:r>
              <a:rPr lang="ja-JP" altLang="en-US" sz="2400"/>
              <a:t>航海中の船体バランス</a:t>
            </a:r>
            <a:endParaRPr lang="en-US" altLang="ja-JP" sz="2400" dirty="0"/>
          </a:p>
          <a:p>
            <a:pPr marL="514350" indent="-514350">
              <a:buFont typeface="+mj-lt"/>
              <a:buAutoNum type="arabicPeriod"/>
            </a:pPr>
            <a:r>
              <a:rPr lang="ja-JP" altLang="en-US" sz="2400">
                <a:latin typeface="+mn-ea"/>
              </a:rPr>
              <a:t>デッドスペースをなくす</a:t>
            </a:r>
            <a:r>
              <a:rPr lang="ja-JP" altLang="en-US" sz="2400"/>
              <a:t> </a:t>
            </a:r>
          </a:p>
          <a:p>
            <a:endParaRPr kumimoji="1" lang="ja-JP" altLang="en-US"/>
          </a:p>
        </p:txBody>
      </p:sp>
    </p:spTree>
    <p:extLst>
      <p:ext uri="{BB962C8B-B14F-4D97-AF65-F5344CB8AC3E}">
        <p14:creationId xmlns:p14="http://schemas.microsoft.com/office/powerpoint/2010/main" val="2637257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2983F3-E791-D44B-8447-8E4E91E96FF8}"/>
              </a:ext>
            </a:extLst>
          </p:cNvPr>
          <p:cNvSpPr>
            <a:spLocks noGrp="1"/>
          </p:cNvSpPr>
          <p:nvPr>
            <p:ph type="title"/>
          </p:nvPr>
        </p:nvSpPr>
        <p:spPr>
          <a:xfrm>
            <a:off x="2592925" y="624110"/>
            <a:ext cx="8911687" cy="899890"/>
          </a:xfrm>
        </p:spPr>
        <p:txBody>
          <a:bodyPr/>
          <a:lstStyle/>
          <a:p>
            <a:r>
              <a:rPr lang="ja-JP" altLang="en-US"/>
              <a:t>目的関数</a:t>
            </a:r>
            <a:endParaRPr kumimoji="1" lang="ja-JP" altLang="en-US"/>
          </a:p>
        </p:txBody>
      </p:sp>
      <p:sp>
        <p:nvSpPr>
          <p:cNvPr id="3" name="コンテンツ プレースホルダー 2">
            <a:extLst>
              <a:ext uri="{FF2B5EF4-FFF2-40B4-BE49-F238E27FC236}">
                <a16:creationId xmlns:a16="http://schemas.microsoft.com/office/drawing/2014/main" id="{FF2C9C71-5953-474C-A458-7D0FD46FA190}"/>
              </a:ext>
            </a:extLst>
          </p:cNvPr>
          <p:cNvSpPr>
            <a:spLocks noGrp="1"/>
          </p:cNvSpPr>
          <p:nvPr>
            <p:ph idx="1"/>
          </p:nvPr>
        </p:nvSpPr>
        <p:spPr>
          <a:xfrm>
            <a:off x="2592925" y="1911927"/>
            <a:ext cx="9284133" cy="4253345"/>
          </a:xfrm>
        </p:spPr>
        <p:txBody>
          <a:bodyPr>
            <a:normAutofit/>
          </a:bodyPr>
          <a:lstStyle/>
          <a:p>
            <a:r>
              <a:rPr lang="ja-JP" altLang="en-US" sz="2400"/>
              <a:t>論文で紹介されている目的関数は</a:t>
            </a:r>
            <a:r>
              <a:rPr lang="en-US" altLang="ja-JP" sz="2400" dirty="0"/>
              <a:t>1</a:t>
            </a:r>
            <a:r>
              <a:rPr lang="ja-JP" altLang="en-US" sz="2400"/>
              <a:t>つのみ</a:t>
            </a:r>
            <a:endParaRPr lang="en-US" altLang="ja-JP" sz="2400" dirty="0"/>
          </a:p>
          <a:p>
            <a:pPr lvl="1"/>
            <a:r>
              <a:rPr lang="ja-JP" altLang="en-US" sz="2400">
                <a:latin typeface="+mn-ea"/>
              </a:rPr>
              <a:t>「一つのホールド内に複数の積み地、揚げ地の注文が入るのを減らす」</a:t>
            </a:r>
            <a:endParaRPr lang="en-US" altLang="ja-JP" sz="2200" dirty="0">
              <a:latin typeface="+mn-ea"/>
            </a:endParaRPr>
          </a:p>
          <a:p>
            <a:r>
              <a:rPr lang="ja-JP" altLang="en-US" sz="2400">
                <a:latin typeface="+mn-ea"/>
              </a:rPr>
              <a:t>積み地と揚げ地の</a:t>
            </a:r>
            <a:r>
              <a:rPr lang="en-US" altLang="ja-JP" sz="2400" dirty="0">
                <a:latin typeface="+mn-ea"/>
              </a:rPr>
              <a:t>2</a:t>
            </a:r>
            <a:r>
              <a:rPr lang="ja-JP" altLang="en-US" sz="2400">
                <a:latin typeface="+mn-ea"/>
              </a:rPr>
              <a:t>つを同時に考えるのではなく、それぞれを目的関数として計算を行い、</a:t>
            </a:r>
            <a:r>
              <a:rPr lang="en-US" altLang="ja-JP" sz="2400" dirty="0">
                <a:latin typeface="+mn-ea"/>
              </a:rPr>
              <a:t>2</a:t>
            </a:r>
            <a:r>
              <a:rPr lang="ja-JP" altLang="en-US" sz="2400">
                <a:latin typeface="+mn-ea"/>
              </a:rPr>
              <a:t>パターンの解を提示する</a:t>
            </a:r>
            <a:endParaRPr lang="en-US" altLang="ja-JP" sz="2400" dirty="0">
              <a:latin typeface="+mn-ea"/>
            </a:endParaRPr>
          </a:p>
          <a:p>
            <a:r>
              <a:rPr lang="ja-JP" altLang="en-US" sz="2400">
                <a:latin typeface="+mn-ea"/>
              </a:rPr>
              <a:t>論文には以下の記載</a:t>
            </a:r>
            <a:endParaRPr lang="en-US" altLang="ja-JP" sz="2400" dirty="0">
              <a:latin typeface="+mn-ea"/>
            </a:endParaRPr>
          </a:p>
          <a:p>
            <a:pPr lvl="1"/>
            <a:r>
              <a:rPr lang="ja-JP" altLang="en-US" sz="1900"/>
              <a:t>「積港が同じ貨物をできるだけ同じホールドに配置する制約と，揚港が同じ貨物をできるだけ同じホールドに配置する制約のように，相反する制約が含まれる場合は，それぞれを優先した貨物積付計画案を </a:t>
            </a:r>
            <a:r>
              <a:rPr lang="en-US" altLang="ja-JP" sz="1900" dirty="0"/>
              <a:t>2 </a:t>
            </a:r>
            <a:r>
              <a:rPr lang="ja-JP" altLang="en-US" sz="1900"/>
              <a:t>案提示することで，貨物積付計画担当者は安全性や荷役の効率性などの観点から計画案を確認し，状況に応じた判断に役立てることができる</a:t>
            </a:r>
            <a:r>
              <a:rPr lang="en-US" altLang="ja-JP" sz="1900" dirty="0"/>
              <a:t>. </a:t>
            </a:r>
            <a:r>
              <a:rPr lang="ja-JP" altLang="en-US" sz="1900"/>
              <a:t>」</a:t>
            </a:r>
            <a:endParaRPr lang="en-US" altLang="ja-JP" sz="1900" dirty="0">
              <a:latin typeface="+mn-ea"/>
            </a:endParaRPr>
          </a:p>
        </p:txBody>
      </p:sp>
    </p:spTree>
    <p:extLst>
      <p:ext uri="{BB962C8B-B14F-4D97-AF65-F5344CB8AC3E}">
        <p14:creationId xmlns:p14="http://schemas.microsoft.com/office/powerpoint/2010/main" val="443798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311F3-4EEA-8D47-9FAB-28A89F790CC8}"/>
              </a:ext>
            </a:extLst>
          </p:cNvPr>
          <p:cNvSpPr>
            <a:spLocks noGrp="1"/>
          </p:cNvSpPr>
          <p:nvPr>
            <p:ph type="title"/>
          </p:nvPr>
        </p:nvSpPr>
        <p:spPr/>
        <p:txBody>
          <a:bodyPr/>
          <a:lstStyle/>
          <a:p>
            <a:r>
              <a:rPr lang="ja-JP" altLang="en-US"/>
              <a:t>目的関数の</a:t>
            </a:r>
            <a:r>
              <a:rPr kumimoji="1" lang="ja-JP" altLang="en-US"/>
              <a:t>比較</a:t>
            </a:r>
          </a:p>
        </p:txBody>
      </p:sp>
      <p:sp>
        <p:nvSpPr>
          <p:cNvPr id="3" name="テキスト プレースホルダー 2">
            <a:extLst>
              <a:ext uri="{FF2B5EF4-FFF2-40B4-BE49-F238E27FC236}">
                <a16:creationId xmlns:a16="http://schemas.microsoft.com/office/drawing/2014/main" id="{CE750131-679E-8E48-BAF4-96204CB2976C}"/>
              </a:ext>
            </a:extLst>
          </p:cNvPr>
          <p:cNvSpPr>
            <a:spLocks noGrp="1"/>
          </p:cNvSpPr>
          <p:nvPr>
            <p:ph type="body" idx="1"/>
          </p:nvPr>
        </p:nvSpPr>
        <p:spPr>
          <a:xfrm>
            <a:off x="2764292" y="1971605"/>
            <a:ext cx="3992732" cy="576262"/>
          </a:xfrm>
        </p:spPr>
        <p:txBody>
          <a:bodyPr/>
          <a:lstStyle/>
          <a:p>
            <a:r>
              <a:rPr kumimoji="1" lang="ja-JP" altLang="en-US" sz="2800"/>
              <a:t>商船三井</a:t>
            </a:r>
          </a:p>
        </p:txBody>
      </p:sp>
      <p:sp>
        <p:nvSpPr>
          <p:cNvPr id="4" name="コンテンツ プレースホルダー 3">
            <a:extLst>
              <a:ext uri="{FF2B5EF4-FFF2-40B4-BE49-F238E27FC236}">
                <a16:creationId xmlns:a16="http://schemas.microsoft.com/office/drawing/2014/main" id="{AD14CDF0-0B50-E04D-ADFC-E817F251775C}"/>
              </a:ext>
            </a:extLst>
          </p:cNvPr>
          <p:cNvSpPr>
            <a:spLocks noGrp="1"/>
          </p:cNvSpPr>
          <p:nvPr>
            <p:ph sz="half" idx="2"/>
          </p:nvPr>
        </p:nvSpPr>
        <p:spPr/>
        <p:txBody>
          <a:bodyPr>
            <a:normAutofit/>
          </a:bodyPr>
          <a:lstStyle/>
          <a:p>
            <a:pPr marL="514350" indent="-514350">
              <a:buFont typeface="+mj-lt"/>
              <a:buAutoNum type="arabicPeriod"/>
            </a:pPr>
            <a:r>
              <a:rPr lang="ja-JP" altLang="en-US" sz="2000">
                <a:latin typeface="+mn-ea"/>
              </a:rPr>
              <a:t>一つのホールド内に複数の積み地、揚げ地の注文が入るのを減らす</a:t>
            </a:r>
            <a:endParaRPr lang="en-US" altLang="ja-JP" sz="2000" dirty="0">
              <a:latin typeface="+mn-ea"/>
            </a:endParaRPr>
          </a:p>
        </p:txBody>
      </p:sp>
      <p:sp>
        <p:nvSpPr>
          <p:cNvPr id="5" name="テキスト プレースホルダー 4">
            <a:extLst>
              <a:ext uri="{FF2B5EF4-FFF2-40B4-BE49-F238E27FC236}">
                <a16:creationId xmlns:a16="http://schemas.microsoft.com/office/drawing/2014/main" id="{B67A4BAA-83FE-7F40-8E81-45FCA8926131}"/>
              </a:ext>
            </a:extLst>
          </p:cNvPr>
          <p:cNvSpPr>
            <a:spLocks noGrp="1"/>
          </p:cNvSpPr>
          <p:nvPr>
            <p:ph type="body" sz="quarter" idx="3"/>
          </p:nvPr>
        </p:nvSpPr>
        <p:spPr>
          <a:xfrm>
            <a:off x="7342038" y="1971605"/>
            <a:ext cx="3999001" cy="576262"/>
          </a:xfrm>
        </p:spPr>
        <p:txBody>
          <a:bodyPr/>
          <a:lstStyle/>
          <a:p>
            <a:r>
              <a:rPr kumimoji="1" lang="ja-JP" altLang="en-US" sz="2800"/>
              <a:t>本研究</a:t>
            </a:r>
          </a:p>
        </p:txBody>
      </p:sp>
      <p:sp>
        <p:nvSpPr>
          <p:cNvPr id="6" name="コンテンツ プレースホルダー 5">
            <a:extLst>
              <a:ext uri="{FF2B5EF4-FFF2-40B4-BE49-F238E27FC236}">
                <a16:creationId xmlns:a16="http://schemas.microsoft.com/office/drawing/2014/main" id="{09C62D5A-FE66-334B-ABC2-8869E47FA736}"/>
              </a:ext>
            </a:extLst>
          </p:cNvPr>
          <p:cNvSpPr>
            <a:spLocks noGrp="1"/>
          </p:cNvSpPr>
          <p:nvPr>
            <p:ph sz="quarter" idx="4"/>
          </p:nvPr>
        </p:nvSpPr>
        <p:spPr/>
        <p:txBody>
          <a:bodyPr/>
          <a:lstStyle/>
          <a:p>
            <a:pPr marL="514350" indent="-514350">
              <a:buFont typeface="+mj-lt"/>
              <a:buAutoNum type="arabicPeriod"/>
            </a:pPr>
            <a:r>
              <a:rPr lang="ja-JP" altLang="en-US" sz="2000">
                <a:latin typeface="+mn-ea"/>
              </a:rPr>
              <a:t>一つのホールド内に複数の積み地、揚げ地の注文が入るのを減らす</a:t>
            </a:r>
            <a:endParaRPr lang="en-US" altLang="ja-JP" sz="2000" dirty="0">
              <a:latin typeface="+mn-ea"/>
            </a:endParaRPr>
          </a:p>
          <a:p>
            <a:pPr marL="514350" indent="-514350">
              <a:buFont typeface="+mj-lt"/>
              <a:buAutoNum type="arabicPeriod"/>
            </a:pPr>
            <a:r>
              <a:rPr lang="ja-JP" altLang="en-US" sz="2000">
                <a:latin typeface="+mn-ea"/>
              </a:rPr>
              <a:t>船の内部で注文の積み地と揚げ地を揃える</a:t>
            </a:r>
            <a:endParaRPr lang="en-US" altLang="ja-JP" sz="2000" dirty="0"/>
          </a:p>
          <a:p>
            <a:pPr marL="514350" indent="-514350">
              <a:buFont typeface="+mj-lt"/>
              <a:buAutoNum type="arabicPeriod"/>
            </a:pPr>
            <a:r>
              <a:rPr lang="ja-JP" altLang="en-US" sz="2000">
                <a:latin typeface="+mn-ea"/>
              </a:rPr>
              <a:t>貨物の取り回しスペースの確保</a:t>
            </a:r>
            <a:endParaRPr lang="en-US" altLang="ja-JP" sz="2000" dirty="0">
              <a:latin typeface="+mn-ea"/>
            </a:endParaRPr>
          </a:p>
          <a:p>
            <a:pPr marL="514350" indent="-514350">
              <a:buFont typeface="+mj-lt"/>
              <a:buAutoNum type="arabicPeriod"/>
            </a:pPr>
            <a:r>
              <a:rPr lang="ja-JP" altLang="en-US" sz="2000">
                <a:latin typeface="+mn-ea"/>
              </a:rPr>
              <a:t>残容量を入口付近に寄せる</a:t>
            </a:r>
            <a:endParaRPr lang="en-US" altLang="ja-JP" sz="2000" dirty="0"/>
          </a:p>
        </p:txBody>
      </p:sp>
    </p:spTree>
    <p:extLst>
      <p:ext uri="{BB962C8B-B14F-4D97-AF65-F5344CB8AC3E}">
        <p14:creationId xmlns:p14="http://schemas.microsoft.com/office/powerpoint/2010/main" val="214160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dirty="0"/>
              <a:t>数理最適化とは</a:t>
            </a:r>
            <a:endParaRPr kumimoji="1" lang="en-US" altLang="ja-JP" sz="2400" dirty="0"/>
          </a:p>
          <a:p>
            <a:r>
              <a:rPr kumimoji="1" lang="ja-JP" altLang="en-US" sz="2400" dirty="0">
                <a:solidFill>
                  <a:schemeClr val="bg1">
                    <a:lumMod val="95000"/>
                  </a:schemeClr>
                </a:solidFill>
              </a:rPr>
              <a:t>前回の報告会での内容</a:t>
            </a:r>
            <a:endParaRPr kumimoji="1" lang="en-US" altLang="ja-JP" sz="2400" dirty="0">
              <a:solidFill>
                <a:schemeClr val="bg1">
                  <a:lumMod val="95000"/>
                </a:schemeClr>
              </a:solidFill>
            </a:endParaRPr>
          </a:p>
          <a:p>
            <a:r>
              <a:rPr lang="ja-JP" altLang="en-US" sz="2400" dirty="0">
                <a:solidFill>
                  <a:schemeClr val="bg1">
                    <a:lumMod val="95000"/>
                  </a:schemeClr>
                </a:solidFill>
              </a:rPr>
              <a:t>課題と現在の取り組み</a:t>
            </a:r>
            <a:endParaRPr lang="en-US" altLang="ja-JP" sz="2400" dirty="0">
              <a:solidFill>
                <a:schemeClr val="bg1">
                  <a:lumMod val="95000"/>
                </a:schemeClr>
              </a:solidFill>
            </a:endParaRPr>
          </a:p>
          <a:p>
            <a:r>
              <a:rPr lang="ja-JP" altLang="en-US" sz="2400" dirty="0">
                <a:solidFill>
                  <a:schemeClr val="bg1">
                    <a:lumMod val="95000"/>
                  </a:schemeClr>
                </a:solidFill>
              </a:rPr>
              <a:t>今後のロードマップ</a:t>
            </a:r>
            <a:r>
              <a:rPr lang="en-US" altLang="ja-JP" sz="2400" dirty="0">
                <a:solidFill>
                  <a:schemeClr val="bg1">
                    <a:lumMod val="95000"/>
                  </a:schemeClr>
                </a:solidFill>
              </a:rPr>
              <a:t>(</a:t>
            </a:r>
            <a:r>
              <a:rPr lang="ja-JP" altLang="en-US" sz="2400" dirty="0">
                <a:solidFill>
                  <a:schemeClr val="bg1">
                    <a:lumMod val="95000"/>
                  </a:schemeClr>
                </a:solidFill>
              </a:rPr>
              <a:t>予定</a:t>
            </a:r>
            <a:r>
              <a:rPr lang="en-US" altLang="ja-JP" sz="2400" dirty="0">
                <a:solidFill>
                  <a:schemeClr val="bg1">
                    <a:lumMod val="95000"/>
                  </a:schemeClr>
                </a:solidFill>
              </a:rPr>
              <a:t>)</a:t>
            </a:r>
          </a:p>
          <a:p>
            <a:endParaRPr lang="en-US" altLang="ja-JP" sz="2400" dirty="0">
              <a:solidFill>
                <a:schemeClr val="bg1">
                  <a:lumMod val="95000"/>
                </a:schemeClr>
              </a:solidFill>
            </a:endParaRPr>
          </a:p>
          <a:p>
            <a:r>
              <a:rPr kumimoji="1" lang="ja-JP" altLang="en-US" sz="2400" dirty="0">
                <a:solidFill>
                  <a:schemeClr val="bg1">
                    <a:lumMod val="95000"/>
                  </a:schemeClr>
                </a:solidFill>
              </a:rPr>
              <a:t>商船三井の取り組み</a:t>
            </a:r>
            <a:r>
              <a:rPr lang="en-US" altLang="ja-JP" sz="2400" dirty="0">
                <a:solidFill>
                  <a:schemeClr val="bg1">
                    <a:lumMod val="95000"/>
                  </a:schemeClr>
                </a:solidFill>
              </a:rPr>
              <a:t>(</a:t>
            </a:r>
            <a:r>
              <a:rPr lang="ja-JP" altLang="en-US" sz="2400" dirty="0">
                <a:solidFill>
                  <a:schemeClr val="bg1">
                    <a:lumMod val="95000"/>
                  </a:schemeClr>
                </a:solidFill>
              </a:rPr>
              <a:t>柳浦教授から</a:t>
            </a:r>
            <a:r>
              <a:rPr lang="en-US" altLang="ja-JP" sz="2400" dirty="0">
                <a:solidFill>
                  <a:schemeClr val="bg1">
                    <a:lumMod val="95000"/>
                  </a:schemeClr>
                </a:solidFill>
              </a:rPr>
              <a:t>)</a:t>
            </a:r>
          </a:p>
          <a:p>
            <a:endParaRPr kumimoji="1" lang="ja-JP" altLang="en-US" dirty="0"/>
          </a:p>
        </p:txBody>
      </p:sp>
    </p:spTree>
    <p:extLst>
      <p:ext uri="{BB962C8B-B14F-4D97-AF65-F5344CB8AC3E}">
        <p14:creationId xmlns:p14="http://schemas.microsoft.com/office/powerpoint/2010/main" val="4209210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FADE11-AF7A-6F47-B32C-9D81E4566DF2}"/>
              </a:ext>
            </a:extLst>
          </p:cNvPr>
          <p:cNvSpPr>
            <a:spLocks noGrp="1"/>
          </p:cNvSpPr>
          <p:nvPr>
            <p:ph type="title"/>
          </p:nvPr>
        </p:nvSpPr>
        <p:spPr/>
        <p:txBody>
          <a:bodyPr/>
          <a:lstStyle/>
          <a:p>
            <a:r>
              <a:rPr lang="ja-JP" altLang="en-US"/>
              <a:t>扱う注文数に関して</a:t>
            </a:r>
            <a:endParaRPr kumimoji="1" lang="ja-JP" altLang="en-US"/>
          </a:p>
        </p:txBody>
      </p:sp>
      <p:sp>
        <p:nvSpPr>
          <p:cNvPr id="3" name="コンテンツ プレースホルダー 2">
            <a:extLst>
              <a:ext uri="{FF2B5EF4-FFF2-40B4-BE49-F238E27FC236}">
                <a16:creationId xmlns:a16="http://schemas.microsoft.com/office/drawing/2014/main" id="{FEA107FB-393D-7945-A420-D3EA228B10F8}"/>
              </a:ext>
            </a:extLst>
          </p:cNvPr>
          <p:cNvSpPr>
            <a:spLocks noGrp="1"/>
          </p:cNvSpPr>
          <p:nvPr>
            <p:ph idx="1"/>
          </p:nvPr>
        </p:nvSpPr>
        <p:spPr/>
        <p:txBody>
          <a:bodyPr>
            <a:normAutofit/>
          </a:bodyPr>
          <a:lstStyle/>
          <a:p>
            <a:r>
              <a:rPr lang="ja-JP" altLang="en-US" sz="2400"/>
              <a:t>論文に、最大でも注文数が</a:t>
            </a:r>
            <a:r>
              <a:rPr lang="en-US" altLang="ja-JP" sz="2400" dirty="0"/>
              <a:t>100</a:t>
            </a:r>
            <a:r>
              <a:rPr lang="ja-JP" altLang="en-US" sz="2400"/>
              <a:t>と記載</a:t>
            </a:r>
            <a:endParaRPr lang="en-US" altLang="ja-JP" sz="2400" dirty="0"/>
          </a:p>
          <a:p>
            <a:r>
              <a:rPr lang="ja-JP" altLang="en-US" sz="2400"/>
              <a:t>阪大の梅谷教授の登壇資料に最小で注文数が</a:t>
            </a:r>
            <a:r>
              <a:rPr lang="en-US" altLang="ja-JP" sz="2400" dirty="0"/>
              <a:t>20</a:t>
            </a:r>
            <a:r>
              <a:rPr lang="ja-JP" altLang="en-US" sz="2400"/>
              <a:t>程度との記載</a:t>
            </a:r>
            <a:endParaRPr lang="en-US" altLang="ja-JP" sz="2400" dirty="0"/>
          </a:p>
          <a:p>
            <a:r>
              <a:rPr lang="ja-JP" altLang="en-US" sz="2400"/>
              <a:t>ホールドは</a:t>
            </a:r>
            <a:r>
              <a:rPr lang="en-US" altLang="ja-JP" sz="2400" dirty="0"/>
              <a:t>40</a:t>
            </a:r>
            <a:r>
              <a:rPr lang="ja-JP" altLang="en-US" sz="2400"/>
              <a:t>程度と同規模</a:t>
            </a:r>
            <a:endParaRPr lang="en-US" altLang="ja-JP" sz="2400" dirty="0"/>
          </a:p>
          <a:p>
            <a:endParaRPr kumimoji="1" lang="ja-JP" altLang="en-US" sz="2400"/>
          </a:p>
        </p:txBody>
      </p:sp>
    </p:spTree>
    <p:extLst>
      <p:ext uri="{BB962C8B-B14F-4D97-AF65-F5344CB8AC3E}">
        <p14:creationId xmlns:p14="http://schemas.microsoft.com/office/powerpoint/2010/main" val="3102147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33838E-BC32-9642-A75D-3639715ADC88}"/>
              </a:ext>
            </a:extLst>
          </p:cNvPr>
          <p:cNvSpPr>
            <a:spLocks noGrp="1"/>
          </p:cNvSpPr>
          <p:nvPr>
            <p:ph type="title"/>
          </p:nvPr>
        </p:nvSpPr>
        <p:spPr/>
        <p:txBody>
          <a:bodyPr/>
          <a:lstStyle/>
          <a:p>
            <a:r>
              <a:rPr lang="ja-JP" altLang="en-US"/>
              <a:t>計算方法に関して</a:t>
            </a:r>
            <a:br>
              <a:rPr lang="en-US" altLang="ja-JP" dirty="0"/>
            </a:br>
            <a:endParaRPr kumimoji="1" lang="ja-JP" altLang="en-US"/>
          </a:p>
        </p:txBody>
      </p:sp>
      <p:sp>
        <p:nvSpPr>
          <p:cNvPr id="3" name="コンテンツ プレースホルダー 2">
            <a:extLst>
              <a:ext uri="{FF2B5EF4-FFF2-40B4-BE49-F238E27FC236}">
                <a16:creationId xmlns:a16="http://schemas.microsoft.com/office/drawing/2014/main" id="{60B6F4CA-05BF-0644-A102-C782D0CB8766}"/>
              </a:ext>
            </a:extLst>
          </p:cNvPr>
          <p:cNvSpPr>
            <a:spLocks noGrp="1"/>
          </p:cNvSpPr>
          <p:nvPr>
            <p:ph idx="1"/>
          </p:nvPr>
        </p:nvSpPr>
        <p:spPr/>
        <p:txBody>
          <a:bodyPr>
            <a:normAutofit/>
          </a:bodyPr>
          <a:lstStyle/>
          <a:p>
            <a:r>
              <a:rPr lang="en-US" altLang="ja-JP" sz="2400" dirty="0" err="1"/>
              <a:t>Gurobi</a:t>
            </a:r>
            <a:r>
              <a:rPr lang="en-US" altLang="ja-JP" sz="2400" dirty="0"/>
              <a:t> optimizer</a:t>
            </a:r>
            <a:r>
              <a:rPr lang="ja-JP" altLang="en-US" sz="2400"/>
              <a:t>という汎用ソルバーを用いて計算を行っている</a:t>
            </a:r>
            <a:endParaRPr lang="en-US" altLang="ja-JP" sz="2400" dirty="0"/>
          </a:p>
          <a:p>
            <a:r>
              <a:rPr lang="ja-JP" altLang="en-US" sz="2400"/>
              <a:t>汎用ソルバーは、実用的な規模の問題を解きにくい</a:t>
            </a:r>
            <a:endParaRPr lang="en-US" altLang="ja-JP" sz="2400" dirty="0"/>
          </a:p>
          <a:p>
            <a:r>
              <a:rPr lang="ja-JP" altLang="en-US" sz="2400"/>
              <a:t>制約や目的関数が</a:t>
            </a:r>
            <a:r>
              <a:rPr lang="en-US" altLang="ja-JP" sz="2400" dirty="0"/>
              <a:t>1</a:t>
            </a:r>
            <a:r>
              <a:rPr lang="ja-JP" altLang="en-US" sz="2400"/>
              <a:t>つ増えるたびに計算時間が膨大に増加する可能性</a:t>
            </a:r>
            <a:endParaRPr lang="en-US" altLang="ja-JP" sz="2400" dirty="0"/>
          </a:p>
          <a:p>
            <a:endParaRPr lang="en-US" altLang="ja-JP" sz="2400" dirty="0"/>
          </a:p>
          <a:p>
            <a:endParaRPr kumimoji="1" lang="ja-JP" altLang="en-US" sz="2400"/>
          </a:p>
        </p:txBody>
      </p:sp>
    </p:spTree>
    <p:extLst>
      <p:ext uri="{BB962C8B-B14F-4D97-AF65-F5344CB8AC3E}">
        <p14:creationId xmlns:p14="http://schemas.microsoft.com/office/powerpoint/2010/main" val="19696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65251-40E7-7C40-B1E1-A627EC2DC9E9}"/>
              </a:ext>
            </a:extLst>
          </p:cNvPr>
          <p:cNvSpPr>
            <a:spLocks noGrp="1"/>
          </p:cNvSpPr>
          <p:nvPr>
            <p:ph type="title"/>
          </p:nvPr>
        </p:nvSpPr>
        <p:spPr/>
        <p:txBody>
          <a:bodyPr/>
          <a:lstStyle/>
          <a:p>
            <a:r>
              <a:rPr kumimoji="1" lang="ja-JP" altLang="en-US"/>
              <a:t>今後に関する推測</a:t>
            </a:r>
          </a:p>
        </p:txBody>
      </p:sp>
      <p:sp>
        <p:nvSpPr>
          <p:cNvPr id="3" name="コンテンツ プレースホルダー 2">
            <a:extLst>
              <a:ext uri="{FF2B5EF4-FFF2-40B4-BE49-F238E27FC236}">
                <a16:creationId xmlns:a16="http://schemas.microsoft.com/office/drawing/2014/main" id="{4C72F52F-42A9-1E45-9C5E-57472CCFA33D}"/>
              </a:ext>
            </a:extLst>
          </p:cNvPr>
          <p:cNvSpPr>
            <a:spLocks noGrp="1"/>
          </p:cNvSpPr>
          <p:nvPr>
            <p:ph idx="1"/>
          </p:nvPr>
        </p:nvSpPr>
        <p:spPr/>
        <p:txBody>
          <a:bodyPr>
            <a:normAutofit/>
          </a:bodyPr>
          <a:lstStyle/>
          <a:p>
            <a:r>
              <a:rPr lang="ja-JP" altLang="en-US" sz="2400"/>
              <a:t>論文の情報からの推測では、現状のモデルが今後更なる目的関数や制約を扱うことは考えづらい</a:t>
            </a:r>
            <a:endParaRPr lang="en-US" altLang="ja-JP" sz="2400" dirty="0"/>
          </a:p>
          <a:p>
            <a:r>
              <a:rPr lang="ja-JP" altLang="en-US" sz="2400"/>
              <a:t>プレスリリースではスペースマネジメント業務を今後進めていくとの記載があり、積み付け計画の精度を高めるのではなく配船計画との連携を行う方向性と考えられる</a:t>
            </a:r>
            <a:endParaRPr lang="en-US" altLang="ja-JP" sz="2400" dirty="0"/>
          </a:p>
          <a:p>
            <a:endParaRPr kumimoji="1" lang="ja-JP" altLang="en-US" sz="2400"/>
          </a:p>
        </p:txBody>
      </p:sp>
    </p:spTree>
    <p:extLst>
      <p:ext uri="{BB962C8B-B14F-4D97-AF65-F5344CB8AC3E}">
        <p14:creationId xmlns:p14="http://schemas.microsoft.com/office/powerpoint/2010/main" val="2335622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1B32B2-23BE-9B4C-A09F-0A07DCBCFD79}"/>
              </a:ext>
            </a:extLst>
          </p:cNvPr>
          <p:cNvSpPr>
            <a:spLocks noGrp="1"/>
          </p:cNvSpPr>
          <p:nvPr>
            <p:ph type="title"/>
          </p:nvPr>
        </p:nvSpPr>
        <p:spPr/>
        <p:txBody>
          <a:bodyPr/>
          <a:lstStyle/>
          <a:p>
            <a:r>
              <a:rPr kumimoji="1" lang="ja-JP" altLang="en-US"/>
              <a:t>レビューのまとめ</a:t>
            </a:r>
          </a:p>
        </p:txBody>
      </p:sp>
      <p:sp>
        <p:nvSpPr>
          <p:cNvPr id="3" name="コンテンツ プレースホルダー 2">
            <a:extLst>
              <a:ext uri="{FF2B5EF4-FFF2-40B4-BE49-F238E27FC236}">
                <a16:creationId xmlns:a16="http://schemas.microsoft.com/office/drawing/2014/main" id="{2DA4AA52-34B2-4544-9B09-811D3EA353F3}"/>
              </a:ext>
            </a:extLst>
          </p:cNvPr>
          <p:cNvSpPr>
            <a:spLocks noGrp="1"/>
          </p:cNvSpPr>
          <p:nvPr>
            <p:ph idx="1"/>
          </p:nvPr>
        </p:nvSpPr>
        <p:spPr/>
        <p:txBody>
          <a:bodyPr>
            <a:normAutofit/>
          </a:bodyPr>
          <a:lstStyle/>
          <a:p>
            <a:r>
              <a:rPr lang="ja-JP" altLang="en-US" sz="2400"/>
              <a:t>席割作成の支援システムである</a:t>
            </a:r>
            <a:endParaRPr lang="en-US" altLang="ja-JP" sz="2400" dirty="0"/>
          </a:p>
          <a:p>
            <a:r>
              <a:rPr kumimoji="1" lang="ja-JP" altLang="en-US" sz="2400"/>
              <a:t>席割における</a:t>
            </a:r>
            <a:r>
              <a:rPr lang="ja-JP" altLang="en-US" sz="2400"/>
              <a:t>要件はシンプルなもの</a:t>
            </a:r>
            <a:endParaRPr lang="en-US" altLang="ja-JP" sz="2400" dirty="0"/>
          </a:p>
          <a:p>
            <a:r>
              <a:rPr lang="ja-JP" altLang="en-US" sz="2400"/>
              <a:t>今後は配船計画との連携を進める方向と予想される</a:t>
            </a:r>
            <a:endParaRPr kumimoji="1" lang="ja-JP" altLang="en-US" sz="2400"/>
          </a:p>
        </p:txBody>
      </p:sp>
    </p:spTree>
    <p:extLst>
      <p:ext uri="{BB962C8B-B14F-4D97-AF65-F5344CB8AC3E}">
        <p14:creationId xmlns:p14="http://schemas.microsoft.com/office/powerpoint/2010/main" val="257462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F2C530-4BB8-2E43-9D16-2E3E0B673431}"/>
              </a:ext>
            </a:extLst>
          </p:cNvPr>
          <p:cNvSpPr>
            <a:spLocks noGrp="1"/>
          </p:cNvSpPr>
          <p:nvPr>
            <p:ph type="title"/>
          </p:nvPr>
        </p:nvSpPr>
        <p:spPr/>
        <p:txBody>
          <a:bodyPr/>
          <a:lstStyle/>
          <a:p>
            <a:r>
              <a:rPr lang="ja-JP" altLang="en-US"/>
              <a:t>数理最適化とは</a:t>
            </a:r>
            <a:endParaRPr kumimoji="1" lang="ja-JP" altLang="en-US"/>
          </a:p>
        </p:txBody>
      </p:sp>
      <p:sp>
        <p:nvSpPr>
          <p:cNvPr id="3" name="コンテンツ プレースホルダー 2">
            <a:extLst>
              <a:ext uri="{FF2B5EF4-FFF2-40B4-BE49-F238E27FC236}">
                <a16:creationId xmlns:a16="http://schemas.microsoft.com/office/drawing/2014/main" id="{4AE03265-473A-CA42-9CF2-B680F7B0C86D}"/>
              </a:ext>
            </a:extLst>
          </p:cNvPr>
          <p:cNvSpPr>
            <a:spLocks noGrp="1"/>
          </p:cNvSpPr>
          <p:nvPr>
            <p:ph idx="1"/>
          </p:nvPr>
        </p:nvSpPr>
        <p:spPr>
          <a:xfrm>
            <a:off x="2589212" y="2133600"/>
            <a:ext cx="9339552" cy="4156364"/>
          </a:xfrm>
        </p:spPr>
        <p:txBody>
          <a:bodyPr>
            <a:normAutofit lnSpcReduction="10000"/>
          </a:bodyPr>
          <a:lstStyle/>
          <a:p>
            <a:r>
              <a:rPr kumimoji="1" lang="ja-JP" altLang="en-US" sz="2400"/>
              <a:t>最適化問題とは</a:t>
            </a:r>
            <a:r>
              <a:rPr kumimoji="1" lang="en-US" altLang="ja-JP" sz="2400" dirty="0"/>
              <a:t>…</a:t>
            </a:r>
          </a:p>
          <a:p>
            <a:pPr lvl="1"/>
            <a:r>
              <a:rPr lang="ja-JP" altLang="en-US" sz="2200"/>
              <a:t>制約条件を満たす解の中で、目的関数を最小にする解を求める問題</a:t>
            </a:r>
            <a:endParaRPr lang="en-US" altLang="ja-JP" sz="2200" dirty="0"/>
          </a:p>
          <a:p>
            <a:endParaRPr lang="en-US" altLang="ja-JP" sz="2400" dirty="0"/>
          </a:p>
          <a:p>
            <a:r>
              <a:rPr lang="ja-JP" altLang="en-US" sz="2400"/>
              <a:t>手順としては、</a:t>
            </a:r>
            <a:endParaRPr lang="en-US" altLang="ja-JP" sz="2400" dirty="0"/>
          </a:p>
          <a:p>
            <a:pPr marL="857250" lvl="1" indent="-457200">
              <a:buFont typeface="+mj-lt"/>
              <a:buAutoNum type="arabicPeriod"/>
            </a:pPr>
            <a:r>
              <a:rPr lang="ja-JP" altLang="en-US" sz="2200"/>
              <a:t>問題の定式化</a:t>
            </a:r>
            <a:endParaRPr lang="en-US" altLang="ja-JP" sz="2200" dirty="0"/>
          </a:p>
          <a:p>
            <a:pPr marL="857250" lvl="1" indent="-457200">
              <a:buFont typeface="+mj-lt"/>
              <a:buAutoNum type="arabicPeriod"/>
            </a:pPr>
            <a:r>
              <a:rPr lang="ja-JP" altLang="en-US" sz="2200"/>
              <a:t>アルゴリズムの開発</a:t>
            </a:r>
            <a:endParaRPr lang="en-US" altLang="ja-JP" sz="2200" dirty="0"/>
          </a:p>
          <a:p>
            <a:pPr marL="857250" lvl="1" indent="-457200">
              <a:buFont typeface="+mj-lt"/>
              <a:buAutoNum type="arabicPeriod"/>
            </a:pPr>
            <a:r>
              <a:rPr lang="ja-JP" altLang="en-US" sz="2200"/>
              <a:t>解の分析</a:t>
            </a:r>
            <a:endParaRPr lang="en-US" altLang="ja-JP" sz="2200" dirty="0"/>
          </a:p>
          <a:p>
            <a:pPr marL="857250" lvl="1" indent="-457200">
              <a:buFont typeface="+mj-lt"/>
              <a:buAutoNum type="arabicPeriod"/>
            </a:pPr>
            <a:r>
              <a:rPr lang="ja-JP" altLang="en-US" sz="2200">
                <a:solidFill>
                  <a:schemeClr val="tx1"/>
                </a:solidFill>
              </a:rPr>
              <a:t>最適化モデルの検証</a:t>
            </a:r>
            <a:r>
              <a:rPr lang="ja-JP" altLang="en-US" sz="2200"/>
              <a:t>　</a:t>
            </a:r>
            <a:endParaRPr lang="en-US" altLang="ja-JP" sz="2200" dirty="0"/>
          </a:p>
          <a:p>
            <a:pPr marL="0" indent="0">
              <a:buNone/>
            </a:pPr>
            <a:r>
              <a:rPr lang="en-US" altLang="ja-JP" sz="2400" dirty="0"/>
              <a:t>2,3,4</a:t>
            </a:r>
            <a:r>
              <a:rPr lang="ja-JP" altLang="en-US" sz="2400"/>
              <a:t>の手順を繰り返すことで、精度が高まる</a:t>
            </a:r>
            <a:endParaRPr lang="en-US" altLang="ja-JP" sz="2400" dirty="0"/>
          </a:p>
          <a:p>
            <a:pPr marL="457200" indent="-457200">
              <a:buFont typeface="+mj-lt"/>
              <a:buAutoNum type="arabicPeriod"/>
            </a:pPr>
            <a:endParaRPr lang="en-US" altLang="ja-JP" sz="2400" dirty="0"/>
          </a:p>
        </p:txBody>
      </p:sp>
    </p:spTree>
    <p:extLst>
      <p:ext uri="{BB962C8B-B14F-4D97-AF65-F5344CB8AC3E}">
        <p14:creationId xmlns:p14="http://schemas.microsoft.com/office/powerpoint/2010/main" val="178886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D0C15-0956-4F46-A897-DA00D2F7B7DF}"/>
              </a:ext>
            </a:extLst>
          </p:cNvPr>
          <p:cNvSpPr>
            <a:spLocks noGrp="1"/>
          </p:cNvSpPr>
          <p:nvPr>
            <p:ph type="title"/>
          </p:nvPr>
        </p:nvSpPr>
        <p:spPr/>
        <p:txBody>
          <a:bodyPr/>
          <a:lstStyle/>
          <a:p>
            <a:r>
              <a:rPr lang="ja-JP" altLang="en-US"/>
              <a:t>席割作成と組み合わせ最適化</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3AB508E-0386-A642-8EF9-512F98D9F05E}"/>
                  </a:ext>
                </a:extLst>
              </p:cNvPr>
              <p:cNvSpPr>
                <a:spLocks noGrp="1"/>
              </p:cNvSpPr>
              <p:nvPr>
                <p:ph idx="1"/>
              </p:nvPr>
            </p:nvSpPr>
            <p:spPr>
              <a:xfrm>
                <a:off x="2592925" y="1787235"/>
                <a:ext cx="9242570" cy="4599709"/>
              </a:xfrm>
            </p:spPr>
            <p:txBody>
              <a:bodyPr>
                <a:normAutofit lnSpcReduction="10000"/>
              </a:bodyPr>
              <a:lstStyle/>
              <a:p>
                <a:r>
                  <a:rPr kumimoji="1" lang="ja-JP" altLang="en-US" sz="2400"/>
                  <a:t>制約がない場合</a:t>
                </a:r>
                <a:r>
                  <a:rPr kumimoji="1" lang="en-US" altLang="ja-JP" sz="2400" dirty="0"/>
                  <a:t>(20</a:t>
                </a:r>
                <a:r>
                  <a:rPr kumimoji="1" lang="ja-JP" altLang="en-US" sz="2400"/>
                  <a:t>個の注文を</a:t>
                </a:r>
                <a:r>
                  <a:rPr kumimoji="1" lang="en-US" altLang="ja-JP" sz="2400" dirty="0"/>
                  <a:t>12</a:t>
                </a:r>
                <a:r>
                  <a:rPr lang="ja-JP" altLang="en-US" sz="2400"/>
                  <a:t>個のホールドに割当</a:t>
                </a:r>
                <a:r>
                  <a:rPr lang="en-US" altLang="ja-JP" sz="2400" dirty="0"/>
                  <a:t>)</a:t>
                </a:r>
                <a:endParaRPr kumimoji="1" lang="en-US" altLang="ja-JP" sz="2400" dirty="0"/>
              </a:p>
              <a:p>
                <a:endParaRPr lang="en-US" altLang="ja-JP" sz="2400" dirty="0"/>
              </a:p>
              <a:p>
                <a:endParaRPr kumimoji="1" lang="en-US" altLang="ja-JP" sz="2400" dirty="0"/>
              </a:p>
              <a:p>
                <a:endParaRPr lang="en-US" altLang="ja-JP" sz="2400" dirty="0"/>
              </a:p>
              <a:p>
                <a:endParaRPr kumimoji="1" lang="en-US" altLang="ja-JP" sz="2400" dirty="0"/>
              </a:p>
              <a:p>
                <a:endParaRPr lang="en-US" altLang="ja-JP" sz="2400" dirty="0"/>
              </a:p>
              <a:p>
                <a14:m>
                  <m:oMath xmlns:m="http://schemas.openxmlformats.org/officeDocument/2006/math">
                    <m:sSup>
                      <m:sSupPr>
                        <m:ctrlPr>
                          <a:rPr kumimoji="1" lang="en-US" altLang="ja-JP" sz="2400" i="1" smtClean="0">
                            <a:latin typeface="Cambria Math" panose="02040503050406030204" pitchFamily="18" charset="0"/>
                          </a:rPr>
                        </m:ctrlPr>
                      </m:sSupPr>
                      <m:e>
                        <m:r>
                          <a:rPr kumimoji="1" lang="en-US" altLang="ja-JP" sz="2400" b="0" i="1" smtClean="0">
                            <a:latin typeface="Cambria Math" panose="02040503050406030204" pitchFamily="18" charset="0"/>
                          </a:rPr>
                          <m:t>12</m:t>
                        </m:r>
                      </m:e>
                      <m:sup>
                        <m:r>
                          <a:rPr kumimoji="1" lang="en-US" altLang="ja-JP" sz="2400" b="0" i="1" smtClean="0">
                            <a:latin typeface="Cambria Math" panose="02040503050406030204" pitchFamily="18" charset="0"/>
                          </a:rPr>
                          <m:t>20</m:t>
                        </m:r>
                      </m:sup>
                    </m:sSup>
                  </m:oMath>
                </a14:m>
                <a:r>
                  <a:rPr kumimoji="1" lang="ja-JP" altLang="en-US" sz="2400"/>
                  <a:t>通り</a:t>
                </a:r>
                <a:r>
                  <a:rPr kumimoji="1" lang="en-US" altLang="ja-JP" sz="2400" dirty="0"/>
                  <a:t>(38</a:t>
                </a:r>
                <a:r>
                  <a:rPr lang="ja-JP" altLang="en-US" sz="2400"/>
                  <a:t>垓</a:t>
                </a:r>
                <a:r>
                  <a:rPr lang="en-US" altLang="ja-JP" sz="2400" dirty="0"/>
                  <a:t>)</a:t>
                </a:r>
                <a:r>
                  <a:rPr kumimoji="1" lang="ja-JP" altLang="en-US" sz="2400"/>
                  <a:t>の組み合わせがある</a:t>
                </a:r>
                <a:endParaRPr kumimoji="1" lang="en-US" altLang="ja-JP" sz="2400" dirty="0"/>
              </a:p>
              <a:p>
                <a:endParaRPr kumimoji="1" lang="en-US" altLang="ja-JP" sz="2400" dirty="0"/>
              </a:p>
              <a:p>
                <a:r>
                  <a:rPr kumimoji="1" lang="ja-JP" altLang="en-US" sz="2400"/>
                  <a:t>注文数</a:t>
                </a:r>
                <a:r>
                  <a:rPr lang="en-US" altLang="ja-JP" sz="2400" dirty="0"/>
                  <a:t>100</a:t>
                </a:r>
                <a:r>
                  <a:rPr lang="ja-JP" altLang="en-US" sz="2400"/>
                  <a:t>のブッキングを</a:t>
                </a:r>
                <a:r>
                  <a:rPr lang="en-US" altLang="ja-JP" sz="2400" dirty="0"/>
                  <a:t>7500RT</a:t>
                </a:r>
                <a:r>
                  <a:rPr lang="ja-JP" altLang="en-US" sz="2400"/>
                  <a:t>の貨物船に積み付ける場合</a:t>
                </a:r>
                <a:r>
                  <a:rPr lang="en-US" altLang="ja-JP" sz="2400" dirty="0"/>
                  <a:t>…</a:t>
                </a:r>
                <a:endParaRPr lang="en-US" altLang="ja-JP" sz="2200" dirty="0"/>
              </a:p>
              <a:p>
                <a:pPr lvl="1"/>
                <a:r>
                  <a:rPr lang="ja-JP" altLang="en-US" sz="2200"/>
                  <a:t>理論上は</a:t>
                </a:r>
                <a14:m>
                  <m:oMath xmlns:m="http://schemas.openxmlformats.org/officeDocument/2006/math">
                    <m:sSup>
                      <m:sSupPr>
                        <m:ctrlPr>
                          <a:rPr lang="en-US" altLang="ja-JP" sz="2200" i="1" smtClean="0">
                            <a:latin typeface="Cambria Math" panose="02040503050406030204" pitchFamily="18" charset="0"/>
                          </a:rPr>
                        </m:ctrlPr>
                      </m:sSupPr>
                      <m:e>
                        <m:r>
                          <a:rPr lang="en-US" altLang="ja-JP" sz="2200" b="0" i="1" smtClean="0">
                            <a:latin typeface="Cambria Math" panose="02040503050406030204" pitchFamily="18" charset="0"/>
                          </a:rPr>
                          <m:t>10</m:t>
                        </m:r>
                      </m:e>
                      <m:sup>
                        <m:r>
                          <a:rPr lang="en-US" altLang="ja-JP" sz="2200" b="0" i="1" smtClean="0">
                            <a:latin typeface="Cambria Math" panose="02040503050406030204" pitchFamily="18" charset="0"/>
                          </a:rPr>
                          <m:t>160</m:t>
                        </m:r>
                      </m:sup>
                    </m:sSup>
                  </m:oMath>
                </a14:m>
                <a:r>
                  <a:rPr lang="ja-JP" altLang="en-US" sz="2200"/>
                  <a:t>通りの組み合わせ</a:t>
                </a:r>
                <a:endParaRPr lang="en-US" altLang="ja-JP" sz="2200" dirty="0"/>
              </a:p>
            </p:txBody>
          </p:sp>
        </mc:Choice>
        <mc:Fallback xmlns="">
          <p:sp>
            <p:nvSpPr>
              <p:cNvPr id="3" name="コンテンツ プレースホルダー 2">
                <a:extLst>
                  <a:ext uri="{FF2B5EF4-FFF2-40B4-BE49-F238E27FC236}">
                    <a16:creationId xmlns:a16="http://schemas.microsoft.com/office/drawing/2014/main" id="{C3AB508E-0386-A642-8EF9-512F98D9F05E}"/>
                  </a:ext>
                </a:extLst>
              </p:cNvPr>
              <p:cNvSpPr>
                <a:spLocks noGrp="1" noRot="1" noChangeAspect="1" noMove="1" noResize="1" noEditPoints="1" noAdjustHandles="1" noChangeArrowheads="1" noChangeShapeType="1" noTextEdit="1"/>
              </p:cNvSpPr>
              <p:nvPr>
                <p:ph idx="1"/>
              </p:nvPr>
            </p:nvSpPr>
            <p:spPr>
              <a:xfrm>
                <a:off x="2592925" y="1787235"/>
                <a:ext cx="9242570" cy="4599709"/>
              </a:xfrm>
              <a:blipFill>
                <a:blip r:embed="rId2"/>
                <a:stretch>
                  <a:fillRect l="-962" t="-2204" b="-826"/>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41ED64AB-241F-B74E-833D-B14D4CC59F25}"/>
              </a:ext>
            </a:extLst>
          </p:cNvPr>
          <p:cNvPicPr>
            <a:picLocks noChangeAspect="1"/>
          </p:cNvPicPr>
          <p:nvPr/>
        </p:nvPicPr>
        <p:blipFill>
          <a:blip r:embed="rId3"/>
          <a:stretch>
            <a:fillRect/>
          </a:stretch>
        </p:blipFill>
        <p:spPr>
          <a:xfrm>
            <a:off x="7452156" y="2292156"/>
            <a:ext cx="3488221" cy="2123440"/>
          </a:xfrm>
          <a:prstGeom prst="rect">
            <a:avLst/>
          </a:prstGeom>
        </p:spPr>
      </p:pic>
      <p:graphicFrame>
        <p:nvGraphicFramePr>
          <p:cNvPr id="6" name="表 5">
            <a:extLst>
              <a:ext uri="{FF2B5EF4-FFF2-40B4-BE49-F238E27FC236}">
                <a16:creationId xmlns:a16="http://schemas.microsoft.com/office/drawing/2014/main" id="{816DA687-CEEC-A04E-A5F5-54CA9E437E4D}"/>
              </a:ext>
            </a:extLst>
          </p:cNvPr>
          <p:cNvGraphicFramePr>
            <a:graphicFrameLocks noGrp="1"/>
          </p:cNvGraphicFramePr>
          <p:nvPr>
            <p:extLst>
              <p:ext uri="{D42A27DB-BD31-4B8C-83A1-F6EECF244321}">
                <p14:modId xmlns:p14="http://schemas.microsoft.com/office/powerpoint/2010/main" val="4073688466"/>
              </p:ext>
            </p:extLst>
          </p:nvPr>
        </p:nvGraphicFramePr>
        <p:xfrm>
          <a:off x="2817945" y="2312476"/>
          <a:ext cx="3386716" cy="2103120"/>
        </p:xfrm>
        <a:graphic>
          <a:graphicData uri="http://schemas.openxmlformats.org/drawingml/2006/table">
            <a:tbl>
              <a:tblPr firstRow="1" bandRow="1">
                <a:tableStyleId>{073A0DAA-6AF3-43AB-8588-CEC1D06C72B9}</a:tableStyleId>
              </a:tblPr>
              <a:tblGrid>
                <a:gridCol w="846679">
                  <a:extLst>
                    <a:ext uri="{9D8B030D-6E8A-4147-A177-3AD203B41FA5}">
                      <a16:colId xmlns:a16="http://schemas.microsoft.com/office/drawing/2014/main" val="3647687945"/>
                    </a:ext>
                  </a:extLst>
                </a:gridCol>
                <a:gridCol w="846679">
                  <a:extLst>
                    <a:ext uri="{9D8B030D-6E8A-4147-A177-3AD203B41FA5}">
                      <a16:colId xmlns:a16="http://schemas.microsoft.com/office/drawing/2014/main" val="3033206049"/>
                    </a:ext>
                  </a:extLst>
                </a:gridCol>
                <a:gridCol w="846679">
                  <a:extLst>
                    <a:ext uri="{9D8B030D-6E8A-4147-A177-3AD203B41FA5}">
                      <a16:colId xmlns:a16="http://schemas.microsoft.com/office/drawing/2014/main" val="1512819797"/>
                    </a:ext>
                  </a:extLst>
                </a:gridCol>
                <a:gridCol w="846679">
                  <a:extLst>
                    <a:ext uri="{9D8B030D-6E8A-4147-A177-3AD203B41FA5}">
                      <a16:colId xmlns:a16="http://schemas.microsoft.com/office/drawing/2014/main" val="3702729102"/>
                    </a:ext>
                  </a:extLst>
                </a:gridCol>
              </a:tblGrid>
              <a:tr h="546284">
                <a:tc>
                  <a:txBody>
                    <a:bodyPr/>
                    <a:lstStyle/>
                    <a:p>
                      <a:r>
                        <a:rPr kumimoji="1" lang="ja-JP" altLang="en-US"/>
                        <a:t>注文番号</a:t>
                      </a:r>
                    </a:p>
                  </a:txBody>
                  <a:tcPr/>
                </a:tc>
                <a:tc>
                  <a:txBody>
                    <a:bodyPr/>
                    <a:lstStyle/>
                    <a:p>
                      <a:r>
                        <a:rPr kumimoji="1" lang="ja-JP" altLang="en-US"/>
                        <a:t>台数</a:t>
                      </a:r>
                    </a:p>
                  </a:txBody>
                  <a:tcPr/>
                </a:tc>
                <a:tc>
                  <a:txBody>
                    <a:bodyPr/>
                    <a:lstStyle/>
                    <a:p>
                      <a:r>
                        <a:rPr kumimoji="1" lang="ja-JP" altLang="en-US"/>
                        <a:t>積み地</a:t>
                      </a:r>
                    </a:p>
                  </a:txBody>
                  <a:tcPr/>
                </a:tc>
                <a:tc>
                  <a:txBody>
                    <a:bodyPr/>
                    <a:lstStyle/>
                    <a:p>
                      <a:r>
                        <a:rPr kumimoji="1" lang="ja-JP" altLang="en-US"/>
                        <a:t>揚げ地</a:t>
                      </a:r>
                    </a:p>
                  </a:txBody>
                  <a:tcPr/>
                </a:tc>
                <a:extLst>
                  <a:ext uri="{0D108BD9-81ED-4DB2-BD59-A6C34878D82A}">
                    <a16:rowId xmlns:a16="http://schemas.microsoft.com/office/drawing/2014/main" val="3752890001"/>
                  </a:ext>
                </a:extLst>
              </a:tr>
              <a:tr h="312162">
                <a:tc>
                  <a:txBody>
                    <a:bodyPr/>
                    <a:lstStyle/>
                    <a:p>
                      <a:r>
                        <a:rPr kumimoji="1" lang="en-US" altLang="ja-JP" dirty="0"/>
                        <a:t>1</a:t>
                      </a:r>
                      <a:endParaRPr kumimoji="1" lang="ja-JP" altLang="en-US"/>
                    </a:p>
                  </a:txBody>
                  <a:tcPr/>
                </a:tc>
                <a:tc>
                  <a:txBody>
                    <a:bodyPr/>
                    <a:lstStyle/>
                    <a:p>
                      <a:r>
                        <a:rPr kumimoji="1" lang="en-US" altLang="ja-JP" dirty="0"/>
                        <a:t>50</a:t>
                      </a:r>
                      <a:endParaRPr kumimoji="1" lang="ja-JP" altLang="en-US"/>
                    </a:p>
                  </a:txBody>
                  <a:tcPr/>
                </a:tc>
                <a:tc>
                  <a:txBody>
                    <a:bodyPr/>
                    <a:lstStyle/>
                    <a:p>
                      <a:r>
                        <a:rPr kumimoji="1" lang="en-US" altLang="ja-JP" dirty="0"/>
                        <a:t>A</a:t>
                      </a:r>
                      <a:endParaRPr kumimoji="1" lang="ja-JP" altLang="en-US"/>
                    </a:p>
                  </a:txBody>
                  <a:tcPr/>
                </a:tc>
                <a:tc>
                  <a:txBody>
                    <a:bodyPr/>
                    <a:lstStyle/>
                    <a:p>
                      <a:r>
                        <a:rPr kumimoji="1" lang="en-US" altLang="ja-JP" dirty="0"/>
                        <a:t>D</a:t>
                      </a:r>
                      <a:endParaRPr kumimoji="1" lang="ja-JP" altLang="en-US"/>
                    </a:p>
                  </a:txBody>
                  <a:tcPr/>
                </a:tc>
                <a:extLst>
                  <a:ext uri="{0D108BD9-81ED-4DB2-BD59-A6C34878D82A}">
                    <a16:rowId xmlns:a16="http://schemas.microsoft.com/office/drawing/2014/main" val="792523000"/>
                  </a:ext>
                </a:extLst>
              </a:tr>
              <a:tr h="312162">
                <a:tc>
                  <a:txBody>
                    <a:bodyPr/>
                    <a:lstStyle/>
                    <a:p>
                      <a:r>
                        <a:rPr kumimoji="1" lang="en-US" altLang="ja-JP" dirty="0"/>
                        <a:t>2</a:t>
                      </a:r>
                      <a:endParaRPr kumimoji="1" lang="ja-JP" altLang="en-US"/>
                    </a:p>
                  </a:txBody>
                  <a:tcPr/>
                </a:tc>
                <a:tc>
                  <a:txBody>
                    <a:bodyPr/>
                    <a:lstStyle/>
                    <a:p>
                      <a:r>
                        <a:rPr kumimoji="1" lang="en-US" altLang="ja-JP" dirty="0"/>
                        <a:t>30</a:t>
                      </a:r>
                      <a:endParaRPr kumimoji="1" lang="ja-JP" altLang="en-US"/>
                    </a:p>
                  </a:txBody>
                  <a:tcPr/>
                </a:tc>
                <a:tc>
                  <a:txBody>
                    <a:bodyPr/>
                    <a:lstStyle/>
                    <a:p>
                      <a:r>
                        <a:rPr kumimoji="1" lang="en-US" altLang="ja-JP" dirty="0"/>
                        <a:t>B</a:t>
                      </a:r>
                      <a:endParaRPr kumimoji="1" lang="ja-JP" altLang="en-US"/>
                    </a:p>
                  </a:txBody>
                  <a:tcPr/>
                </a:tc>
                <a:tc>
                  <a:txBody>
                    <a:bodyPr/>
                    <a:lstStyle/>
                    <a:p>
                      <a:r>
                        <a:rPr kumimoji="1" lang="en-US" altLang="ja-JP" dirty="0"/>
                        <a:t>E</a:t>
                      </a:r>
                      <a:endParaRPr kumimoji="1" lang="ja-JP" altLang="en-US"/>
                    </a:p>
                  </a:txBody>
                  <a:tcPr/>
                </a:tc>
                <a:extLst>
                  <a:ext uri="{0D108BD9-81ED-4DB2-BD59-A6C34878D82A}">
                    <a16:rowId xmlns:a16="http://schemas.microsoft.com/office/drawing/2014/main" val="1984827450"/>
                  </a:ext>
                </a:extLst>
              </a:tr>
              <a:tr h="312162">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16880966"/>
                  </a:ext>
                </a:extLst>
              </a:tr>
              <a:tr h="312162">
                <a:tc>
                  <a:txBody>
                    <a:bodyPr/>
                    <a:lstStyle/>
                    <a:p>
                      <a:r>
                        <a:rPr kumimoji="1" lang="en-US" altLang="ja-JP" dirty="0"/>
                        <a:t>20</a:t>
                      </a:r>
                      <a:endParaRPr kumimoji="1" lang="ja-JP" altLang="en-US"/>
                    </a:p>
                  </a:txBody>
                  <a:tcPr/>
                </a:tc>
                <a:tc>
                  <a:txBody>
                    <a:bodyPr/>
                    <a:lstStyle/>
                    <a:p>
                      <a:r>
                        <a:rPr kumimoji="1" lang="en-US" altLang="ja-JP" dirty="0"/>
                        <a:t>100</a:t>
                      </a:r>
                      <a:endParaRPr kumimoji="1" lang="ja-JP" altLang="en-US"/>
                    </a:p>
                  </a:txBody>
                  <a:tcPr/>
                </a:tc>
                <a:tc>
                  <a:txBody>
                    <a:bodyPr/>
                    <a:lstStyle/>
                    <a:p>
                      <a:r>
                        <a:rPr kumimoji="1" lang="en-US" altLang="ja-JP" dirty="0"/>
                        <a:t>A</a:t>
                      </a:r>
                      <a:endParaRPr kumimoji="1" lang="ja-JP" altLang="en-US"/>
                    </a:p>
                  </a:txBody>
                  <a:tcPr/>
                </a:tc>
                <a:tc>
                  <a:txBody>
                    <a:bodyPr/>
                    <a:lstStyle/>
                    <a:p>
                      <a:r>
                        <a:rPr kumimoji="1" lang="en-US" altLang="ja-JP" dirty="0"/>
                        <a:t>E</a:t>
                      </a:r>
                      <a:endParaRPr kumimoji="1" lang="ja-JP" altLang="en-US"/>
                    </a:p>
                  </a:txBody>
                  <a:tcPr/>
                </a:tc>
                <a:extLst>
                  <a:ext uri="{0D108BD9-81ED-4DB2-BD59-A6C34878D82A}">
                    <a16:rowId xmlns:a16="http://schemas.microsoft.com/office/drawing/2014/main" val="205922785"/>
                  </a:ext>
                </a:extLst>
              </a:tr>
            </a:tbl>
          </a:graphicData>
        </a:graphic>
      </p:graphicFrame>
      <p:sp>
        <p:nvSpPr>
          <p:cNvPr id="9" name="右矢印 8">
            <a:extLst>
              <a:ext uri="{FF2B5EF4-FFF2-40B4-BE49-F238E27FC236}">
                <a16:creationId xmlns:a16="http://schemas.microsoft.com/office/drawing/2014/main" id="{995ADD78-51B3-B84D-8FA4-B91737169B02}"/>
              </a:ext>
            </a:extLst>
          </p:cNvPr>
          <p:cNvSpPr/>
          <p:nvPr/>
        </p:nvSpPr>
        <p:spPr>
          <a:xfrm>
            <a:off x="6386945" y="3671455"/>
            <a:ext cx="827265" cy="41563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5AC9A5F-619D-FF40-9D72-3AAA20293423}"/>
              </a:ext>
            </a:extLst>
          </p:cNvPr>
          <p:cNvSpPr txBox="1"/>
          <p:nvPr/>
        </p:nvSpPr>
        <p:spPr>
          <a:xfrm>
            <a:off x="6429681" y="2867891"/>
            <a:ext cx="784529" cy="369332"/>
          </a:xfrm>
          <a:prstGeom prst="rect">
            <a:avLst/>
          </a:prstGeom>
          <a:noFill/>
        </p:spPr>
        <p:txBody>
          <a:bodyPr wrap="square" rtlCol="0">
            <a:spAutoFit/>
          </a:bodyPr>
          <a:lstStyle/>
          <a:p>
            <a:r>
              <a:rPr lang="ja-JP" altLang="en-US"/>
              <a:t>積付</a:t>
            </a:r>
            <a:endParaRPr kumimoji="1" lang="ja-JP" altLang="en-US"/>
          </a:p>
        </p:txBody>
      </p:sp>
    </p:spTree>
    <p:extLst>
      <p:ext uri="{BB962C8B-B14F-4D97-AF65-F5344CB8AC3E}">
        <p14:creationId xmlns:p14="http://schemas.microsoft.com/office/powerpoint/2010/main" val="286526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DCA54A-26CC-2442-B634-DB1A795C994A}"/>
              </a:ext>
            </a:extLst>
          </p:cNvPr>
          <p:cNvSpPr>
            <a:spLocks noGrp="1"/>
          </p:cNvSpPr>
          <p:nvPr>
            <p:ph type="title"/>
          </p:nvPr>
        </p:nvSpPr>
        <p:spPr/>
        <p:txBody>
          <a:bodyPr/>
          <a:lstStyle/>
          <a:p>
            <a:r>
              <a:rPr lang="ja-JP" altLang="en-US"/>
              <a:t>席割作成と組み合わせ最適化</a:t>
            </a:r>
            <a:endParaRPr kumimoji="1" lang="ja-JP" altLang="en-US"/>
          </a:p>
        </p:txBody>
      </p:sp>
      <p:sp>
        <p:nvSpPr>
          <p:cNvPr id="3" name="コンテンツ プレースホルダー 2">
            <a:extLst>
              <a:ext uri="{FF2B5EF4-FFF2-40B4-BE49-F238E27FC236}">
                <a16:creationId xmlns:a16="http://schemas.microsoft.com/office/drawing/2014/main" id="{493C431B-B282-304B-8C39-A4CE7AB72F67}"/>
              </a:ext>
            </a:extLst>
          </p:cNvPr>
          <p:cNvSpPr>
            <a:spLocks noGrp="1"/>
          </p:cNvSpPr>
          <p:nvPr>
            <p:ph idx="1"/>
          </p:nvPr>
        </p:nvSpPr>
        <p:spPr>
          <a:xfrm>
            <a:off x="2589211" y="2133599"/>
            <a:ext cx="9284133" cy="4308765"/>
          </a:xfrm>
        </p:spPr>
        <p:txBody>
          <a:bodyPr>
            <a:normAutofit/>
          </a:bodyPr>
          <a:lstStyle/>
          <a:p>
            <a:r>
              <a:rPr lang="ja-JP" altLang="en-US" sz="2400"/>
              <a:t>実際にはさまざまな制約を考慮するため組み合わせの数は減る</a:t>
            </a:r>
            <a:endParaRPr lang="en-US" altLang="ja-JP" sz="2400" dirty="0"/>
          </a:p>
          <a:p>
            <a:pPr lvl="1"/>
            <a:r>
              <a:rPr lang="ja-JP" altLang="en-US"/>
              <a:t>全ての注文を</a:t>
            </a:r>
            <a:r>
              <a:rPr lang="en-US" altLang="ja-JP" dirty="0"/>
              <a:t>1</a:t>
            </a:r>
            <a:r>
              <a:rPr lang="ja-JP" altLang="en-US"/>
              <a:t>つのホールドにまとめてはいけない</a:t>
            </a:r>
            <a:endParaRPr lang="en-US" altLang="ja-JP" dirty="0"/>
          </a:p>
          <a:p>
            <a:pPr lvl="1"/>
            <a:r>
              <a:rPr lang="en-US" altLang="ja-JP" dirty="0"/>
              <a:t>1</a:t>
            </a:r>
            <a:r>
              <a:rPr lang="ja-JP" altLang="en-US"/>
              <a:t>つの注文を</a:t>
            </a:r>
            <a:r>
              <a:rPr lang="en-US" altLang="ja-JP" dirty="0"/>
              <a:t>20</a:t>
            </a:r>
            <a:r>
              <a:rPr lang="ja-JP" altLang="en-US"/>
              <a:t>個に分割してはいけない、など</a:t>
            </a:r>
            <a:endParaRPr lang="en-US" altLang="ja-JP" dirty="0"/>
          </a:p>
          <a:p>
            <a:r>
              <a:rPr lang="ja-JP" altLang="en-US" sz="2200"/>
              <a:t>人が当たり前に考えていることを含めて、全てコンピュータに指示する必要がある</a:t>
            </a:r>
            <a:endParaRPr lang="en-US" altLang="ja-JP" sz="2200" dirty="0"/>
          </a:p>
          <a:p>
            <a:endParaRPr lang="en-US" altLang="ja-JP" sz="2200" dirty="0"/>
          </a:p>
          <a:p>
            <a:r>
              <a:rPr lang="ja-JP" altLang="en-US" sz="2200"/>
              <a:t>問題に対する解法として、おおかまに</a:t>
            </a:r>
            <a:r>
              <a:rPr lang="en-US" altLang="ja-JP" sz="2200" dirty="0"/>
              <a:t>2</a:t>
            </a:r>
            <a:r>
              <a:rPr lang="ja-JP" altLang="en-US" sz="2200"/>
              <a:t>つの解法が存在する</a:t>
            </a:r>
            <a:endParaRPr lang="en-US" altLang="ja-JP" sz="2200" dirty="0"/>
          </a:p>
          <a:p>
            <a:pPr lvl="1"/>
            <a:r>
              <a:rPr lang="ja-JP" altLang="en-US" sz="1800"/>
              <a:t>厳密解法</a:t>
            </a:r>
            <a:r>
              <a:rPr lang="en-US" altLang="ja-JP" sz="1800" dirty="0"/>
              <a:t>: </a:t>
            </a:r>
            <a:r>
              <a:rPr lang="ja-JP" altLang="en-US" sz="1800"/>
              <a:t>時間をかけて、最適な解を探す　</a:t>
            </a:r>
            <a:endParaRPr lang="en-US" altLang="ja-JP" sz="1800" dirty="0"/>
          </a:p>
          <a:p>
            <a:pPr lvl="1"/>
            <a:r>
              <a:rPr lang="ja-JP" altLang="en-US" sz="1800">
                <a:solidFill>
                  <a:schemeClr val="tx1"/>
                </a:solidFill>
              </a:rPr>
              <a:t>近似解法</a:t>
            </a:r>
            <a:r>
              <a:rPr lang="en-US" altLang="ja-JP" sz="1800" dirty="0"/>
              <a:t>: </a:t>
            </a:r>
            <a:r>
              <a:rPr lang="ja-JP" altLang="en-US" sz="1800"/>
              <a:t>現実的な時間で、良い解を探す</a:t>
            </a:r>
            <a:endParaRPr lang="en-US" altLang="ja-JP" sz="1800" dirty="0"/>
          </a:p>
          <a:p>
            <a:pPr marL="0" indent="0">
              <a:buNone/>
            </a:pPr>
            <a:endParaRPr lang="en-US" altLang="ja-JP" sz="2200" dirty="0"/>
          </a:p>
          <a:p>
            <a:pPr marL="0" indent="0">
              <a:buNone/>
            </a:pPr>
            <a:endParaRPr lang="en-US" altLang="ja-JP" sz="2400" dirty="0"/>
          </a:p>
        </p:txBody>
      </p:sp>
    </p:spTree>
    <p:extLst>
      <p:ext uri="{BB962C8B-B14F-4D97-AF65-F5344CB8AC3E}">
        <p14:creationId xmlns:p14="http://schemas.microsoft.com/office/powerpoint/2010/main" val="195803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F24470-4618-2A49-AB83-0427D76DA4A9}"/>
              </a:ext>
            </a:extLst>
          </p:cNvPr>
          <p:cNvSpPr>
            <a:spLocks noGrp="1"/>
          </p:cNvSpPr>
          <p:nvPr>
            <p:ph type="title"/>
          </p:nvPr>
        </p:nvSpPr>
        <p:spPr/>
        <p:txBody>
          <a:bodyPr/>
          <a:lstStyle/>
          <a:p>
            <a:r>
              <a:rPr kumimoji="1" lang="ja-JP" altLang="en-US"/>
              <a:t>数理問題に対する具体的なアプローチ</a:t>
            </a:r>
          </a:p>
        </p:txBody>
      </p:sp>
      <p:sp>
        <p:nvSpPr>
          <p:cNvPr id="3" name="コンテンツ プレースホルダー 2">
            <a:extLst>
              <a:ext uri="{FF2B5EF4-FFF2-40B4-BE49-F238E27FC236}">
                <a16:creationId xmlns:a16="http://schemas.microsoft.com/office/drawing/2014/main" id="{8B8ED6DD-CE5A-B74A-BDDA-24FCA5378FFB}"/>
              </a:ext>
            </a:extLst>
          </p:cNvPr>
          <p:cNvSpPr>
            <a:spLocks noGrp="1"/>
          </p:cNvSpPr>
          <p:nvPr>
            <p:ph idx="1"/>
          </p:nvPr>
        </p:nvSpPr>
        <p:spPr>
          <a:xfrm>
            <a:off x="2589212" y="2133599"/>
            <a:ext cx="8915400" cy="4294909"/>
          </a:xfrm>
        </p:spPr>
        <p:txBody>
          <a:bodyPr>
            <a:normAutofit lnSpcReduction="10000"/>
          </a:bodyPr>
          <a:lstStyle/>
          <a:p>
            <a:pPr marL="457200" indent="-457200">
              <a:buFont typeface="+mj-lt"/>
              <a:buAutoNum type="arabicPeriod"/>
            </a:pPr>
            <a:r>
              <a:rPr lang="ja-JP" altLang="en-US" sz="2400"/>
              <a:t>汎用ソルバーを利用</a:t>
            </a:r>
            <a:endParaRPr lang="en-US" altLang="ja-JP" sz="2400" dirty="0"/>
          </a:p>
          <a:p>
            <a:pPr lvl="1"/>
            <a:r>
              <a:rPr lang="ja-JP" altLang="en-US" sz="2000"/>
              <a:t>厳密解法に基づく</a:t>
            </a:r>
            <a:endParaRPr lang="en-US" altLang="ja-JP" sz="2000" dirty="0"/>
          </a:p>
          <a:p>
            <a:pPr lvl="1"/>
            <a:r>
              <a:rPr lang="ja-JP" altLang="en-US" sz="2000"/>
              <a:t>数式をソルバーに入力すると解が出力</a:t>
            </a:r>
            <a:endParaRPr lang="en-US" altLang="ja-JP" sz="2000" dirty="0"/>
          </a:p>
          <a:p>
            <a:pPr lvl="1"/>
            <a:r>
              <a:rPr lang="ja-JP" altLang="en-US" sz="2000"/>
              <a:t>実用的な規模の問題を解けない場合が多い</a:t>
            </a:r>
            <a:endParaRPr lang="en-US" altLang="ja-JP" sz="2000" dirty="0"/>
          </a:p>
          <a:p>
            <a:pPr marL="457200" indent="-457200">
              <a:buFont typeface="+mj-lt"/>
              <a:buAutoNum type="arabicPeriod"/>
            </a:pPr>
            <a:r>
              <a:rPr lang="ja-JP" altLang="en-US" sz="2200"/>
              <a:t>専用ソルバーを開発</a:t>
            </a:r>
            <a:endParaRPr lang="en-US" altLang="ja-JP" sz="2200" dirty="0"/>
          </a:p>
          <a:p>
            <a:pPr marL="857250" lvl="1" indent="-457200"/>
            <a:r>
              <a:rPr lang="ja-JP" altLang="en-US" sz="2000"/>
              <a:t>近似解法に基づくことが多い</a:t>
            </a:r>
            <a:endParaRPr lang="en-US" altLang="ja-JP" sz="2000" dirty="0"/>
          </a:p>
          <a:p>
            <a:pPr marL="857250" lvl="1" indent="-457200"/>
            <a:r>
              <a:rPr lang="ja-JP" altLang="en-US" sz="2000"/>
              <a:t>問題や解の構造の理解が必要</a:t>
            </a:r>
            <a:endParaRPr lang="en-US" altLang="ja-JP" sz="2000" dirty="0"/>
          </a:p>
          <a:p>
            <a:pPr marL="857250" lvl="1" indent="-457200"/>
            <a:r>
              <a:rPr lang="en-US" altLang="ja-JP" sz="2000" dirty="0"/>
              <a:t>1</a:t>
            </a:r>
            <a:r>
              <a:rPr lang="ja-JP" altLang="en-US" sz="2000"/>
              <a:t>に比べて開発期間が長くかかる</a:t>
            </a:r>
            <a:endParaRPr lang="en-US" altLang="ja-JP" sz="2000" dirty="0"/>
          </a:p>
          <a:p>
            <a:pPr marL="457200" indent="-457200"/>
            <a:endParaRPr lang="en-US" altLang="ja-JP" sz="2200" dirty="0"/>
          </a:p>
          <a:p>
            <a:pPr marL="0" indent="0">
              <a:buNone/>
            </a:pPr>
            <a:r>
              <a:rPr lang="ja-JP" altLang="en-US" sz="2400"/>
              <a:t>去年度までは</a:t>
            </a:r>
            <a:r>
              <a:rPr lang="en-US" altLang="ja-JP" sz="2400" dirty="0"/>
              <a:t>1,</a:t>
            </a:r>
            <a:r>
              <a:rPr lang="ja-JP" altLang="en-US" sz="2400"/>
              <a:t>現在は</a:t>
            </a:r>
            <a:r>
              <a:rPr lang="en-US" altLang="ja-JP" sz="2400" dirty="0"/>
              <a:t>2</a:t>
            </a:r>
            <a:r>
              <a:rPr lang="ja-JP" altLang="en-US" sz="2400"/>
              <a:t>のアプローチをとっている</a:t>
            </a:r>
            <a:endParaRPr lang="en-US" altLang="ja-JP" sz="2400" dirty="0"/>
          </a:p>
        </p:txBody>
      </p:sp>
    </p:spTree>
    <p:extLst>
      <p:ext uri="{BB962C8B-B14F-4D97-AF65-F5344CB8AC3E}">
        <p14:creationId xmlns:p14="http://schemas.microsoft.com/office/powerpoint/2010/main" val="1642671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dirty="0">
                <a:solidFill>
                  <a:schemeClr val="bg1">
                    <a:lumMod val="95000"/>
                  </a:schemeClr>
                </a:solidFill>
              </a:rPr>
              <a:t>数理最適化とは</a:t>
            </a:r>
            <a:endParaRPr kumimoji="1" lang="en-US" altLang="ja-JP" sz="2400" dirty="0">
              <a:solidFill>
                <a:schemeClr val="bg1">
                  <a:lumMod val="95000"/>
                </a:schemeClr>
              </a:solidFill>
            </a:endParaRPr>
          </a:p>
          <a:p>
            <a:r>
              <a:rPr kumimoji="1" lang="ja-JP" altLang="en-US" sz="2400" dirty="0"/>
              <a:t>前回の報告会での内容</a:t>
            </a:r>
            <a:endParaRPr kumimoji="1" lang="en-US" altLang="ja-JP" sz="2400" dirty="0"/>
          </a:p>
          <a:p>
            <a:r>
              <a:rPr lang="ja-JP" altLang="en-US" sz="2400" dirty="0">
                <a:solidFill>
                  <a:schemeClr val="bg1">
                    <a:lumMod val="95000"/>
                  </a:schemeClr>
                </a:solidFill>
              </a:rPr>
              <a:t>課題と現在の取り組み</a:t>
            </a:r>
            <a:endParaRPr lang="en-US" altLang="ja-JP" sz="2400" dirty="0">
              <a:solidFill>
                <a:schemeClr val="bg1">
                  <a:lumMod val="95000"/>
                </a:schemeClr>
              </a:solidFill>
            </a:endParaRPr>
          </a:p>
          <a:p>
            <a:r>
              <a:rPr lang="ja-JP" altLang="en-US" sz="2400" dirty="0">
                <a:solidFill>
                  <a:schemeClr val="bg1">
                    <a:lumMod val="95000"/>
                  </a:schemeClr>
                </a:solidFill>
              </a:rPr>
              <a:t>今後のロードマップ</a:t>
            </a:r>
            <a:r>
              <a:rPr lang="en-US" altLang="ja-JP" sz="2400" dirty="0">
                <a:solidFill>
                  <a:schemeClr val="bg1">
                    <a:lumMod val="95000"/>
                  </a:schemeClr>
                </a:solidFill>
              </a:rPr>
              <a:t>(</a:t>
            </a:r>
            <a:r>
              <a:rPr lang="ja-JP" altLang="en-US" sz="2400" dirty="0">
                <a:solidFill>
                  <a:schemeClr val="bg1">
                    <a:lumMod val="95000"/>
                  </a:schemeClr>
                </a:solidFill>
              </a:rPr>
              <a:t>予定</a:t>
            </a:r>
            <a:r>
              <a:rPr lang="en-US" altLang="ja-JP" sz="2400" dirty="0">
                <a:solidFill>
                  <a:schemeClr val="bg1">
                    <a:lumMod val="95000"/>
                  </a:schemeClr>
                </a:solidFill>
              </a:rPr>
              <a:t>)</a:t>
            </a:r>
          </a:p>
          <a:p>
            <a:endParaRPr lang="en-US" altLang="ja-JP" sz="2400" dirty="0">
              <a:solidFill>
                <a:schemeClr val="bg1">
                  <a:lumMod val="95000"/>
                </a:schemeClr>
              </a:solidFill>
            </a:endParaRPr>
          </a:p>
          <a:p>
            <a:r>
              <a:rPr kumimoji="1" lang="ja-JP" altLang="en-US" sz="2400" dirty="0">
                <a:solidFill>
                  <a:schemeClr val="bg1">
                    <a:lumMod val="95000"/>
                  </a:schemeClr>
                </a:solidFill>
              </a:rPr>
              <a:t>商船三井の取り組み</a:t>
            </a:r>
            <a:r>
              <a:rPr lang="en-US" altLang="ja-JP" sz="2400" dirty="0">
                <a:solidFill>
                  <a:schemeClr val="bg1">
                    <a:lumMod val="95000"/>
                  </a:schemeClr>
                </a:solidFill>
              </a:rPr>
              <a:t>(</a:t>
            </a:r>
            <a:r>
              <a:rPr lang="ja-JP" altLang="en-US" sz="2400" dirty="0">
                <a:solidFill>
                  <a:schemeClr val="bg1">
                    <a:lumMod val="95000"/>
                  </a:schemeClr>
                </a:solidFill>
              </a:rPr>
              <a:t>柳浦教授から</a:t>
            </a:r>
            <a:r>
              <a:rPr lang="en-US" altLang="ja-JP" sz="2400" dirty="0">
                <a:solidFill>
                  <a:schemeClr val="bg1">
                    <a:lumMod val="95000"/>
                  </a:schemeClr>
                </a:solidFill>
              </a:rPr>
              <a:t>)</a:t>
            </a:r>
          </a:p>
          <a:p>
            <a:endParaRPr kumimoji="1" lang="ja-JP" altLang="en-US" dirty="0"/>
          </a:p>
        </p:txBody>
      </p:sp>
    </p:spTree>
    <p:extLst>
      <p:ext uri="{BB962C8B-B14F-4D97-AF65-F5344CB8AC3E}">
        <p14:creationId xmlns:p14="http://schemas.microsoft.com/office/powerpoint/2010/main" val="15964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CE6C1-0DE2-0945-911D-A04DCC0B87D6}"/>
              </a:ext>
            </a:extLst>
          </p:cNvPr>
          <p:cNvSpPr>
            <a:spLocks noGrp="1"/>
          </p:cNvSpPr>
          <p:nvPr>
            <p:ph type="title"/>
          </p:nvPr>
        </p:nvSpPr>
        <p:spPr/>
        <p:txBody>
          <a:bodyPr/>
          <a:lstStyle/>
          <a:p>
            <a:r>
              <a:rPr lang="ja-JP" altLang="en-US"/>
              <a:t>過去の</a:t>
            </a:r>
            <a:r>
              <a:rPr kumimoji="1" lang="ja-JP" altLang="en-US"/>
              <a:t>報告会一覧</a:t>
            </a:r>
          </a:p>
        </p:txBody>
      </p:sp>
      <p:graphicFrame>
        <p:nvGraphicFramePr>
          <p:cNvPr id="4" name="コンテンツ プレースホルダー 3">
            <a:extLst>
              <a:ext uri="{FF2B5EF4-FFF2-40B4-BE49-F238E27FC236}">
                <a16:creationId xmlns:a16="http://schemas.microsoft.com/office/drawing/2014/main" id="{315F30BE-39D6-EF43-9EE4-273C4CA4076B}"/>
              </a:ext>
            </a:extLst>
          </p:cNvPr>
          <p:cNvGraphicFramePr>
            <a:graphicFrameLocks noGrp="1"/>
          </p:cNvGraphicFramePr>
          <p:nvPr>
            <p:ph idx="1"/>
            <p:extLst>
              <p:ext uri="{D42A27DB-BD31-4B8C-83A1-F6EECF244321}">
                <p14:modId xmlns:p14="http://schemas.microsoft.com/office/powerpoint/2010/main" val="1506017876"/>
              </p:ext>
            </p:extLst>
          </p:nvPr>
        </p:nvGraphicFramePr>
        <p:xfrm>
          <a:off x="2589212" y="2133599"/>
          <a:ext cx="8078787" cy="3729645"/>
        </p:xfrm>
        <a:graphic>
          <a:graphicData uri="http://schemas.openxmlformats.org/drawingml/2006/table">
            <a:tbl>
              <a:tblPr firstRow="1" bandRow="1">
                <a:tableStyleId>{5C22544A-7EE6-4342-B048-85BDC9FD1C3A}</a:tableStyleId>
              </a:tblPr>
              <a:tblGrid>
                <a:gridCol w="1442461">
                  <a:extLst>
                    <a:ext uri="{9D8B030D-6E8A-4147-A177-3AD203B41FA5}">
                      <a16:colId xmlns:a16="http://schemas.microsoft.com/office/drawing/2014/main" val="275133859"/>
                    </a:ext>
                  </a:extLst>
                </a:gridCol>
                <a:gridCol w="1385454">
                  <a:extLst>
                    <a:ext uri="{9D8B030D-6E8A-4147-A177-3AD203B41FA5}">
                      <a16:colId xmlns:a16="http://schemas.microsoft.com/office/drawing/2014/main" val="830518678"/>
                    </a:ext>
                  </a:extLst>
                </a:gridCol>
                <a:gridCol w="5250872">
                  <a:extLst>
                    <a:ext uri="{9D8B030D-6E8A-4147-A177-3AD203B41FA5}">
                      <a16:colId xmlns:a16="http://schemas.microsoft.com/office/drawing/2014/main" val="2107676919"/>
                    </a:ext>
                  </a:extLst>
                </a:gridCol>
              </a:tblGrid>
              <a:tr h="698269">
                <a:tc>
                  <a:txBody>
                    <a:bodyPr/>
                    <a:lstStyle/>
                    <a:p>
                      <a:pPr algn="ctr"/>
                      <a:r>
                        <a:rPr kumimoji="1" lang="ja-JP" altLang="en-US"/>
                        <a:t>年月</a:t>
                      </a:r>
                    </a:p>
                  </a:txBody>
                  <a:tcPr/>
                </a:tc>
                <a:tc>
                  <a:txBody>
                    <a:bodyPr/>
                    <a:lstStyle/>
                    <a:p>
                      <a:pPr algn="ctr"/>
                      <a:r>
                        <a:rPr kumimoji="1" lang="ja-JP" altLang="en-US"/>
                        <a:t>担当</a:t>
                      </a:r>
                    </a:p>
                  </a:txBody>
                  <a:tcPr/>
                </a:tc>
                <a:tc>
                  <a:txBody>
                    <a:bodyPr/>
                    <a:lstStyle/>
                    <a:p>
                      <a:pPr algn="ctr"/>
                      <a:r>
                        <a:rPr kumimoji="1" lang="ja-JP" altLang="en-US"/>
                        <a:t>実施概要</a:t>
                      </a:r>
                    </a:p>
                  </a:txBody>
                  <a:tcPr/>
                </a:tc>
                <a:extLst>
                  <a:ext uri="{0D108BD9-81ED-4DB2-BD59-A6C34878D82A}">
                    <a16:rowId xmlns:a16="http://schemas.microsoft.com/office/drawing/2014/main" val="3312552088"/>
                  </a:ext>
                </a:extLst>
              </a:tr>
              <a:tr h="548641">
                <a:tc>
                  <a:txBody>
                    <a:bodyPr/>
                    <a:lstStyle/>
                    <a:p>
                      <a:pPr algn="ctr"/>
                      <a:r>
                        <a:rPr kumimoji="1" lang="en-US" altLang="ja-JP" dirty="0"/>
                        <a:t>2020</a:t>
                      </a:r>
                      <a:r>
                        <a:rPr kumimoji="1" lang="ja-JP" altLang="en-US"/>
                        <a:t>年</a:t>
                      </a:r>
                      <a:r>
                        <a:rPr kumimoji="1" lang="en-US" altLang="ja-JP" dirty="0"/>
                        <a:t>4</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数理モデルの定式化</a:t>
                      </a:r>
                    </a:p>
                  </a:txBody>
                  <a:tcPr/>
                </a:tc>
                <a:extLst>
                  <a:ext uri="{0D108BD9-81ED-4DB2-BD59-A6C34878D82A}">
                    <a16:rowId xmlns:a16="http://schemas.microsoft.com/office/drawing/2014/main" val="2411453917"/>
                  </a:ext>
                </a:extLst>
              </a:tr>
              <a:tr h="698269">
                <a:tc>
                  <a:txBody>
                    <a:bodyPr/>
                    <a:lstStyle/>
                    <a:p>
                      <a:pPr algn="ctr"/>
                      <a:r>
                        <a:rPr kumimoji="1" lang="en-US" altLang="ja-JP" dirty="0"/>
                        <a:t>2020</a:t>
                      </a:r>
                      <a:r>
                        <a:rPr kumimoji="1" lang="ja-JP" altLang="en-US"/>
                        <a:t>年</a:t>
                      </a:r>
                      <a:r>
                        <a:rPr kumimoji="1" lang="en-US" altLang="ja-JP" dirty="0"/>
                        <a:t>9</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数理モデルの実装を終える</a:t>
                      </a:r>
                      <a:endParaRPr kumimoji="1" lang="en-US" altLang="ja-JP" dirty="0"/>
                    </a:p>
                    <a:p>
                      <a:pPr algn="ctr"/>
                      <a:r>
                        <a:rPr kumimoji="1" lang="ja-JP" altLang="en-US"/>
                        <a:t>小さい注文例での解を報告</a:t>
                      </a:r>
                      <a:endParaRPr kumimoji="1" lang="en-US" altLang="ja-JP" dirty="0"/>
                    </a:p>
                  </a:txBody>
                  <a:tcPr/>
                </a:tc>
                <a:extLst>
                  <a:ext uri="{0D108BD9-81ED-4DB2-BD59-A6C34878D82A}">
                    <a16:rowId xmlns:a16="http://schemas.microsoft.com/office/drawing/2014/main" val="2406113372"/>
                  </a:ext>
                </a:extLst>
              </a:tr>
              <a:tr h="562495">
                <a:tc>
                  <a:txBody>
                    <a:bodyPr/>
                    <a:lstStyle/>
                    <a:p>
                      <a:pPr algn="ctr"/>
                      <a:r>
                        <a:rPr kumimoji="1" lang="en-US" altLang="ja-JP" dirty="0"/>
                        <a:t>2020</a:t>
                      </a:r>
                      <a:r>
                        <a:rPr kumimoji="1" lang="ja-JP" altLang="en-US"/>
                        <a:t>年</a:t>
                      </a:r>
                      <a:r>
                        <a:rPr kumimoji="1" lang="en-US" altLang="ja-JP" dirty="0"/>
                        <a:t>11</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複雑な問題例では求解が難しいことを確認</a:t>
                      </a:r>
                    </a:p>
                  </a:txBody>
                  <a:tcPr/>
                </a:tc>
                <a:extLst>
                  <a:ext uri="{0D108BD9-81ED-4DB2-BD59-A6C34878D82A}">
                    <a16:rowId xmlns:a16="http://schemas.microsoft.com/office/drawing/2014/main" val="2187725435"/>
                  </a:ext>
                </a:extLst>
              </a:tr>
              <a:tr h="581891">
                <a:tc>
                  <a:txBody>
                    <a:bodyPr/>
                    <a:lstStyle/>
                    <a:p>
                      <a:pPr algn="ctr"/>
                      <a:r>
                        <a:rPr kumimoji="1" lang="en-US" altLang="ja-JP" dirty="0"/>
                        <a:t>2021</a:t>
                      </a:r>
                      <a:r>
                        <a:rPr kumimoji="1" lang="ja-JP" altLang="en-US"/>
                        <a:t>年</a:t>
                      </a:r>
                      <a:r>
                        <a:rPr kumimoji="1" lang="en-US" altLang="ja-JP" dirty="0"/>
                        <a:t>3</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積み地と揚げ地をまとめた新たなモデルの作成</a:t>
                      </a:r>
                    </a:p>
                  </a:txBody>
                  <a:tcPr/>
                </a:tc>
                <a:extLst>
                  <a:ext uri="{0D108BD9-81ED-4DB2-BD59-A6C34878D82A}">
                    <a16:rowId xmlns:a16="http://schemas.microsoft.com/office/drawing/2014/main" val="2102499095"/>
                  </a:ext>
                </a:extLst>
              </a:tr>
              <a:tr h="548640">
                <a:tc>
                  <a:txBody>
                    <a:bodyPr/>
                    <a:lstStyle/>
                    <a:p>
                      <a:pPr algn="ctr"/>
                      <a:endParaRPr kumimoji="1" lang="ja-JP" altLang="en-US"/>
                    </a:p>
                  </a:txBody>
                  <a:tcPr/>
                </a:tc>
                <a:tc>
                  <a:txBody>
                    <a:bodyPr/>
                    <a:lstStyle/>
                    <a:p>
                      <a:pPr algn="ctr"/>
                      <a:r>
                        <a:rPr kumimoji="1" lang="ja-JP" altLang="en-US"/>
                        <a:t>竹田</a:t>
                      </a:r>
                    </a:p>
                  </a:txBody>
                  <a:tcPr/>
                </a:tc>
                <a:tc>
                  <a:txBody>
                    <a:bodyPr/>
                    <a:lstStyle/>
                    <a:p>
                      <a:pPr algn="ctr"/>
                      <a:r>
                        <a:rPr kumimoji="1" lang="ja-JP" altLang="en-US"/>
                        <a:t>数理モデルに高さ制約を加えた際の比較など</a:t>
                      </a:r>
                      <a:endParaRPr kumimoji="1" lang="en-US" altLang="ja-JP" dirty="0"/>
                    </a:p>
                    <a:p>
                      <a:pPr algn="ctr"/>
                      <a:endParaRPr kumimoji="1" lang="en-US" altLang="ja-JP" dirty="0"/>
                    </a:p>
                  </a:txBody>
                  <a:tcPr/>
                </a:tc>
                <a:extLst>
                  <a:ext uri="{0D108BD9-81ED-4DB2-BD59-A6C34878D82A}">
                    <a16:rowId xmlns:a16="http://schemas.microsoft.com/office/drawing/2014/main" val="3710878091"/>
                  </a:ext>
                </a:extLst>
              </a:tr>
            </a:tbl>
          </a:graphicData>
        </a:graphic>
      </p:graphicFrame>
    </p:spTree>
    <p:extLst>
      <p:ext uri="{BB962C8B-B14F-4D97-AF65-F5344CB8AC3E}">
        <p14:creationId xmlns:p14="http://schemas.microsoft.com/office/powerpoint/2010/main" val="162272051"/>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{1459FB0A-341B-F940-AC12-58A63451A49E}tf10001069</Template>
  <TotalTime>688</TotalTime>
  <Words>1701</Words>
  <Application>Microsoft Macintosh PowerPoint</Application>
  <PresentationFormat>ワイド画面</PresentationFormat>
  <Paragraphs>243</Paragraphs>
  <Slides>33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33</vt:i4>
      </vt:variant>
    </vt:vector>
  </HeadingPairs>
  <TitlesOfParts>
    <vt:vector size="39" baseType="lpstr">
      <vt:lpstr>メイリオ</vt:lpstr>
      <vt:lpstr>Arial</vt:lpstr>
      <vt:lpstr>Cambria Math</vt:lpstr>
      <vt:lpstr>Century Gothic</vt:lpstr>
      <vt:lpstr>Wingdings 3</vt:lpstr>
      <vt:lpstr>ウィスプ</vt:lpstr>
      <vt:lpstr>11月 中間報告</vt:lpstr>
      <vt:lpstr>目次</vt:lpstr>
      <vt:lpstr>目次</vt:lpstr>
      <vt:lpstr>数理最適化とは</vt:lpstr>
      <vt:lpstr>席割作成と組み合わせ最適化</vt:lpstr>
      <vt:lpstr>席割作成と組み合わせ最適化</vt:lpstr>
      <vt:lpstr>数理問題に対する具体的なアプローチ</vt:lpstr>
      <vt:lpstr>目次</vt:lpstr>
      <vt:lpstr>過去の報告会一覧</vt:lpstr>
      <vt:lpstr>3月の報告会</vt:lpstr>
      <vt:lpstr>いままでの数理モデルの精度</vt:lpstr>
      <vt:lpstr>実際の解</vt:lpstr>
      <vt:lpstr>モデルについて</vt:lpstr>
      <vt:lpstr>モデルについて</vt:lpstr>
      <vt:lpstr>目次</vt:lpstr>
      <vt:lpstr>前回までのモデルでの問題点</vt:lpstr>
      <vt:lpstr>3月以降の取り組み</vt:lpstr>
      <vt:lpstr>専用ソルバーの開発</vt:lpstr>
      <vt:lpstr>現状の結果</vt:lpstr>
      <vt:lpstr>目次</vt:lpstr>
      <vt:lpstr>今後のロードマップ</vt:lpstr>
      <vt:lpstr>協力をお願いしたい点</vt:lpstr>
      <vt:lpstr>目次</vt:lpstr>
      <vt:lpstr>運用フェーズに関して</vt:lpstr>
      <vt:lpstr>運用システムについて</vt:lpstr>
      <vt:lpstr>扱う制約に関して</vt:lpstr>
      <vt:lpstr>制約の比較</vt:lpstr>
      <vt:lpstr>目的関数</vt:lpstr>
      <vt:lpstr>目的関数の比較</vt:lpstr>
      <vt:lpstr>扱う注文数に関して</vt:lpstr>
      <vt:lpstr>計算方法に関して </vt:lpstr>
      <vt:lpstr>今後に関する推測</vt:lpstr>
      <vt:lpstr>レビューのまとめ</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TAKEDA Kiyoshi</dc:creator>
  <cp:lastModifiedBy>TAKEDA Kiyoshi</cp:lastModifiedBy>
  <cp:revision>69</cp:revision>
  <dcterms:created xsi:type="dcterms:W3CDTF">2021-11-01T08:14:01Z</dcterms:created>
  <dcterms:modified xsi:type="dcterms:W3CDTF">2021-11-22T05:06:14Z</dcterms:modified>
</cp:coreProperties>
</file>