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9" r:id="rId4"/>
    <p:sldId id="260" r:id="rId5"/>
    <p:sldId id="261" r:id="rId6"/>
    <p:sldId id="262" r:id="rId7"/>
    <p:sldId id="264" r:id="rId8"/>
    <p:sldId id="263" r:id="rId9"/>
    <p:sldId id="265" r:id="rId10"/>
    <p:sldId id="266" r:id="rId11"/>
    <p:sldId id="268" r:id="rId12"/>
    <p:sldId id="267"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12"/>
    <p:restoredTop sz="94692"/>
  </p:normalViewPr>
  <p:slideViewPr>
    <p:cSldViewPr snapToGrid="0" snapToObjects="1">
      <p:cViewPr varScale="1">
        <p:scale>
          <a:sx n="86" d="100"/>
          <a:sy n="86" d="100"/>
        </p:scale>
        <p:origin x="240"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290242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2300172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06340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924481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40541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976618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4155860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1774127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defRPr sz="2400"/>
            </a:lvl1p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2275067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2579816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4F97887-0A87-4840-8476-100178666544}" type="datetimeFigureOut">
              <a:rPr kumimoji="1" lang="ja-JP" altLang="en-US" smtClean="0"/>
              <a:t>2021/12/9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3211141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4F97887-0A87-4840-8476-100178666544}" type="datetimeFigureOut">
              <a:rPr kumimoji="1" lang="ja-JP" altLang="en-US" smtClean="0"/>
              <a:t>2021/12/9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3393362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4F97887-0A87-4840-8476-100178666544}" type="datetimeFigureOut">
              <a:rPr kumimoji="1" lang="ja-JP" altLang="en-US" smtClean="0"/>
              <a:t>2021/12/9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296556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F97887-0A87-4840-8476-100178666544}" type="datetimeFigureOut">
              <a:rPr kumimoji="1" lang="ja-JP" altLang="en-US" smtClean="0"/>
              <a:t>2021/12/9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1601978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4F97887-0A87-4840-8476-100178666544}" type="datetimeFigureOut">
              <a:rPr kumimoji="1" lang="ja-JP" altLang="en-US" smtClean="0"/>
              <a:t>2021/12/9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1987077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4F97887-0A87-4840-8476-100178666544}" type="datetimeFigureOut">
              <a:rPr kumimoji="1" lang="ja-JP" altLang="en-US" smtClean="0"/>
              <a:t>2021/12/9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216721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4F97887-0A87-4840-8476-100178666544}" type="datetimeFigureOut">
              <a:rPr kumimoji="1" lang="ja-JP" altLang="en-US" smtClean="0"/>
              <a:t>2021/12/9</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32635495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pr.fujitsu.com/jp/news/2020/11/9.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989637-D16C-9540-B345-EC661AE86405}"/>
              </a:ext>
            </a:extLst>
          </p:cNvPr>
          <p:cNvSpPr>
            <a:spLocks noGrp="1"/>
          </p:cNvSpPr>
          <p:nvPr>
            <p:ph type="ctrTitle"/>
          </p:nvPr>
        </p:nvSpPr>
        <p:spPr/>
        <p:txBody>
          <a:bodyPr/>
          <a:lstStyle/>
          <a:p>
            <a:r>
              <a:rPr lang="en-US" altLang="ja-JP" dirty="0"/>
              <a:t>11/30 </a:t>
            </a:r>
            <a:r>
              <a:rPr lang="ja-JP" altLang="en-US"/>
              <a:t>共有資料</a:t>
            </a:r>
            <a:endParaRPr kumimoji="1" lang="ja-JP" altLang="en-US"/>
          </a:p>
        </p:txBody>
      </p:sp>
      <p:sp>
        <p:nvSpPr>
          <p:cNvPr id="3" name="字幕 2">
            <a:extLst>
              <a:ext uri="{FF2B5EF4-FFF2-40B4-BE49-F238E27FC236}">
                <a16:creationId xmlns:a16="http://schemas.microsoft.com/office/drawing/2014/main" id="{721D7724-3F53-F942-A4C2-CAA629EA97E1}"/>
              </a:ext>
            </a:extLst>
          </p:cNvPr>
          <p:cNvSpPr>
            <a:spLocks noGrp="1"/>
          </p:cNvSpPr>
          <p:nvPr>
            <p:ph type="subTitle" idx="1"/>
          </p:nvPr>
        </p:nvSpPr>
        <p:spPr/>
        <p:txBody>
          <a:bodyPr/>
          <a:lstStyle/>
          <a:p>
            <a:r>
              <a:rPr kumimoji="1" lang="ja-JP" altLang="en-US"/>
              <a:t>名古屋大学　竹田陽</a:t>
            </a:r>
          </a:p>
        </p:txBody>
      </p:sp>
    </p:spTree>
    <p:extLst>
      <p:ext uri="{BB962C8B-B14F-4D97-AF65-F5344CB8AC3E}">
        <p14:creationId xmlns:p14="http://schemas.microsoft.com/office/powerpoint/2010/main" val="3216218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54257F-5D76-8F43-8797-2CCDB3414557}"/>
              </a:ext>
            </a:extLst>
          </p:cNvPr>
          <p:cNvSpPr>
            <a:spLocks noGrp="1"/>
          </p:cNvSpPr>
          <p:nvPr>
            <p:ph type="title"/>
          </p:nvPr>
        </p:nvSpPr>
        <p:spPr/>
        <p:txBody>
          <a:bodyPr/>
          <a:lstStyle/>
          <a:p>
            <a:r>
              <a:rPr kumimoji="1" lang="en-US" altLang="ja-JP" dirty="0"/>
              <a:t>10</a:t>
            </a:r>
            <a:r>
              <a:rPr kumimoji="1" lang="ja-JP" altLang="en-US"/>
              <a:t>分程度の解</a:t>
            </a:r>
          </a:p>
        </p:txBody>
      </p:sp>
      <p:pic>
        <p:nvPicPr>
          <p:cNvPr id="9" name="コンテンツ プレースホルダー 8">
            <a:extLst>
              <a:ext uri="{FF2B5EF4-FFF2-40B4-BE49-F238E27FC236}">
                <a16:creationId xmlns:a16="http://schemas.microsoft.com/office/drawing/2014/main" id="{39F32189-E52F-B74D-B7E2-6E75402D6FFB}"/>
              </a:ext>
            </a:extLst>
          </p:cNvPr>
          <p:cNvPicPr>
            <a:picLocks noGrp="1" noChangeAspect="1"/>
          </p:cNvPicPr>
          <p:nvPr>
            <p:ph idx="1"/>
          </p:nvPr>
        </p:nvPicPr>
        <p:blipFill>
          <a:blip r:embed="rId2"/>
          <a:stretch>
            <a:fillRect/>
          </a:stretch>
        </p:blipFill>
        <p:spPr>
          <a:xfrm>
            <a:off x="506461" y="2602523"/>
            <a:ext cx="4840628" cy="3476281"/>
          </a:xfrm>
        </p:spPr>
      </p:pic>
      <p:pic>
        <p:nvPicPr>
          <p:cNvPr id="11" name="図 10">
            <a:extLst>
              <a:ext uri="{FF2B5EF4-FFF2-40B4-BE49-F238E27FC236}">
                <a16:creationId xmlns:a16="http://schemas.microsoft.com/office/drawing/2014/main" id="{3BB3B9AE-932B-B642-AA4B-D0EE897CE0A7}"/>
              </a:ext>
            </a:extLst>
          </p:cNvPr>
          <p:cNvPicPr>
            <a:picLocks noChangeAspect="1"/>
          </p:cNvPicPr>
          <p:nvPr/>
        </p:nvPicPr>
        <p:blipFill>
          <a:blip r:embed="rId3"/>
          <a:stretch>
            <a:fillRect/>
          </a:stretch>
        </p:blipFill>
        <p:spPr>
          <a:xfrm>
            <a:off x="5347088" y="2602523"/>
            <a:ext cx="4868009" cy="3476281"/>
          </a:xfrm>
          <a:prstGeom prst="rect">
            <a:avLst/>
          </a:prstGeom>
        </p:spPr>
      </p:pic>
      <p:sp>
        <p:nvSpPr>
          <p:cNvPr id="12" name="テキスト ボックス 11">
            <a:extLst>
              <a:ext uri="{FF2B5EF4-FFF2-40B4-BE49-F238E27FC236}">
                <a16:creationId xmlns:a16="http://schemas.microsoft.com/office/drawing/2014/main" id="{C8B806CD-CB0C-F843-B793-3CC80E379BB3}"/>
              </a:ext>
            </a:extLst>
          </p:cNvPr>
          <p:cNvSpPr txBox="1"/>
          <p:nvPr/>
        </p:nvSpPr>
        <p:spPr>
          <a:xfrm>
            <a:off x="2250831" y="1930400"/>
            <a:ext cx="2584938" cy="369332"/>
          </a:xfrm>
          <a:prstGeom prst="rect">
            <a:avLst/>
          </a:prstGeom>
          <a:noFill/>
        </p:spPr>
        <p:txBody>
          <a:bodyPr wrap="square" rtlCol="0">
            <a:spAutoFit/>
          </a:bodyPr>
          <a:lstStyle/>
          <a:p>
            <a:r>
              <a:rPr kumimoji="1" lang="ja-JP" altLang="en-US"/>
              <a:t>積み地</a:t>
            </a:r>
          </a:p>
        </p:txBody>
      </p:sp>
      <p:sp>
        <p:nvSpPr>
          <p:cNvPr id="13" name="テキスト ボックス 12">
            <a:extLst>
              <a:ext uri="{FF2B5EF4-FFF2-40B4-BE49-F238E27FC236}">
                <a16:creationId xmlns:a16="http://schemas.microsoft.com/office/drawing/2014/main" id="{409037E4-0C3F-304C-B402-6D7794EA26A3}"/>
              </a:ext>
            </a:extLst>
          </p:cNvPr>
          <p:cNvSpPr txBox="1"/>
          <p:nvPr/>
        </p:nvSpPr>
        <p:spPr>
          <a:xfrm>
            <a:off x="6689064" y="1935312"/>
            <a:ext cx="2584938" cy="369332"/>
          </a:xfrm>
          <a:prstGeom prst="rect">
            <a:avLst/>
          </a:prstGeom>
          <a:noFill/>
        </p:spPr>
        <p:txBody>
          <a:bodyPr wrap="square" rtlCol="0">
            <a:spAutoFit/>
          </a:bodyPr>
          <a:lstStyle/>
          <a:p>
            <a:r>
              <a:rPr kumimoji="1" lang="ja-JP" altLang="en-US"/>
              <a:t>揚げ地</a:t>
            </a:r>
          </a:p>
        </p:txBody>
      </p:sp>
    </p:spTree>
    <p:extLst>
      <p:ext uri="{BB962C8B-B14F-4D97-AF65-F5344CB8AC3E}">
        <p14:creationId xmlns:p14="http://schemas.microsoft.com/office/powerpoint/2010/main" val="2785272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B57F72-2FA6-F24D-8C54-BBF172752BD0}"/>
              </a:ext>
            </a:extLst>
          </p:cNvPr>
          <p:cNvSpPr>
            <a:spLocks noGrp="1"/>
          </p:cNvSpPr>
          <p:nvPr>
            <p:ph type="title"/>
          </p:nvPr>
        </p:nvSpPr>
        <p:spPr/>
        <p:txBody>
          <a:bodyPr/>
          <a:lstStyle/>
          <a:p>
            <a:r>
              <a:rPr lang="en-US" altLang="ja-JP" dirty="0"/>
              <a:t>15</a:t>
            </a:r>
            <a:r>
              <a:rPr lang="ja-JP" altLang="en-US"/>
              <a:t>分後の解</a:t>
            </a:r>
            <a:endParaRPr kumimoji="1" lang="ja-JP" altLang="en-US"/>
          </a:p>
        </p:txBody>
      </p:sp>
      <p:pic>
        <p:nvPicPr>
          <p:cNvPr id="5" name="コンテンツ プレースホルダー 4">
            <a:extLst>
              <a:ext uri="{FF2B5EF4-FFF2-40B4-BE49-F238E27FC236}">
                <a16:creationId xmlns:a16="http://schemas.microsoft.com/office/drawing/2014/main" id="{F8BD0D75-CF6F-0C42-AEC7-A3E07707C150}"/>
              </a:ext>
            </a:extLst>
          </p:cNvPr>
          <p:cNvPicPr>
            <a:picLocks noGrp="1" noChangeAspect="1"/>
          </p:cNvPicPr>
          <p:nvPr>
            <p:ph idx="1"/>
          </p:nvPr>
        </p:nvPicPr>
        <p:blipFill>
          <a:blip r:embed="rId2"/>
          <a:stretch>
            <a:fillRect/>
          </a:stretch>
        </p:blipFill>
        <p:spPr>
          <a:xfrm>
            <a:off x="392217" y="1967467"/>
            <a:ext cx="4883256" cy="4168931"/>
          </a:xfrm>
        </p:spPr>
      </p:pic>
      <p:pic>
        <p:nvPicPr>
          <p:cNvPr id="9" name="図 8">
            <a:extLst>
              <a:ext uri="{FF2B5EF4-FFF2-40B4-BE49-F238E27FC236}">
                <a16:creationId xmlns:a16="http://schemas.microsoft.com/office/drawing/2014/main" id="{43DA836E-1285-304F-885C-B1D4D7715CF6}"/>
              </a:ext>
            </a:extLst>
          </p:cNvPr>
          <p:cNvPicPr>
            <a:picLocks noChangeAspect="1"/>
          </p:cNvPicPr>
          <p:nvPr/>
        </p:nvPicPr>
        <p:blipFill>
          <a:blip r:embed="rId3"/>
          <a:stretch>
            <a:fillRect/>
          </a:stretch>
        </p:blipFill>
        <p:spPr>
          <a:xfrm>
            <a:off x="5275473" y="2152133"/>
            <a:ext cx="4962810" cy="4099810"/>
          </a:xfrm>
          <a:prstGeom prst="rect">
            <a:avLst/>
          </a:prstGeom>
        </p:spPr>
      </p:pic>
      <p:sp>
        <p:nvSpPr>
          <p:cNvPr id="10" name="テキスト ボックス 9">
            <a:extLst>
              <a:ext uri="{FF2B5EF4-FFF2-40B4-BE49-F238E27FC236}">
                <a16:creationId xmlns:a16="http://schemas.microsoft.com/office/drawing/2014/main" id="{FC55951A-92D3-A543-BD89-9A4A7B429DFB}"/>
              </a:ext>
            </a:extLst>
          </p:cNvPr>
          <p:cNvSpPr txBox="1"/>
          <p:nvPr/>
        </p:nvSpPr>
        <p:spPr>
          <a:xfrm>
            <a:off x="1846096" y="1927069"/>
            <a:ext cx="2584938" cy="369332"/>
          </a:xfrm>
          <a:prstGeom prst="rect">
            <a:avLst/>
          </a:prstGeom>
          <a:noFill/>
        </p:spPr>
        <p:txBody>
          <a:bodyPr wrap="square" rtlCol="0">
            <a:spAutoFit/>
          </a:bodyPr>
          <a:lstStyle/>
          <a:p>
            <a:r>
              <a:rPr kumimoji="1" lang="ja-JP" altLang="en-US"/>
              <a:t>積み地</a:t>
            </a:r>
          </a:p>
        </p:txBody>
      </p:sp>
      <p:sp>
        <p:nvSpPr>
          <p:cNvPr id="11" name="テキスト ボックス 10">
            <a:extLst>
              <a:ext uri="{FF2B5EF4-FFF2-40B4-BE49-F238E27FC236}">
                <a16:creationId xmlns:a16="http://schemas.microsoft.com/office/drawing/2014/main" id="{BB956739-E4CB-014D-81A4-BD1F18A3DAE5}"/>
              </a:ext>
            </a:extLst>
          </p:cNvPr>
          <p:cNvSpPr txBox="1"/>
          <p:nvPr/>
        </p:nvSpPr>
        <p:spPr>
          <a:xfrm>
            <a:off x="6960241" y="1967467"/>
            <a:ext cx="2584938" cy="369332"/>
          </a:xfrm>
          <a:prstGeom prst="rect">
            <a:avLst/>
          </a:prstGeom>
          <a:noFill/>
        </p:spPr>
        <p:txBody>
          <a:bodyPr wrap="square" rtlCol="0">
            <a:spAutoFit/>
          </a:bodyPr>
          <a:lstStyle/>
          <a:p>
            <a:r>
              <a:rPr lang="ja-JP" altLang="en-US"/>
              <a:t>揚げ</a:t>
            </a:r>
            <a:r>
              <a:rPr kumimoji="1" lang="ja-JP" altLang="en-US"/>
              <a:t>地</a:t>
            </a:r>
          </a:p>
        </p:txBody>
      </p:sp>
    </p:spTree>
    <p:extLst>
      <p:ext uri="{BB962C8B-B14F-4D97-AF65-F5344CB8AC3E}">
        <p14:creationId xmlns:p14="http://schemas.microsoft.com/office/powerpoint/2010/main" val="3050311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DDFD30-C774-DF47-97D5-6353D4193998}"/>
              </a:ext>
            </a:extLst>
          </p:cNvPr>
          <p:cNvSpPr>
            <a:spLocks noGrp="1"/>
          </p:cNvSpPr>
          <p:nvPr>
            <p:ph type="title"/>
          </p:nvPr>
        </p:nvSpPr>
        <p:spPr/>
        <p:txBody>
          <a:bodyPr/>
          <a:lstStyle/>
          <a:p>
            <a:r>
              <a:rPr kumimoji="1" lang="en-US" altLang="ja-JP" dirty="0"/>
              <a:t>40</a:t>
            </a:r>
            <a:r>
              <a:rPr kumimoji="1" lang="ja-JP" altLang="en-US"/>
              <a:t>分経過後の解</a:t>
            </a:r>
            <a:r>
              <a:rPr lang="en-US" altLang="ja-JP" dirty="0"/>
              <a:t>(1</a:t>
            </a:r>
            <a:r>
              <a:rPr lang="ja-JP" altLang="en-US"/>
              <a:t>時間後まで解はあまり変化なし</a:t>
            </a:r>
            <a:r>
              <a:rPr lang="en-US" altLang="ja-JP" dirty="0"/>
              <a:t>) </a:t>
            </a:r>
            <a:endParaRPr kumimoji="1" lang="ja-JP" altLang="en-US"/>
          </a:p>
        </p:txBody>
      </p:sp>
      <p:pic>
        <p:nvPicPr>
          <p:cNvPr id="4" name="コンテンツ プレースホルダー 4">
            <a:extLst>
              <a:ext uri="{FF2B5EF4-FFF2-40B4-BE49-F238E27FC236}">
                <a16:creationId xmlns:a16="http://schemas.microsoft.com/office/drawing/2014/main" id="{4BFC1502-D29A-2F43-A0B1-51476129FCE4}"/>
              </a:ext>
            </a:extLst>
          </p:cNvPr>
          <p:cNvPicPr>
            <a:picLocks noGrp="1" noChangeAspect="1"/>
          </p:cNvPicPr>
          <p:nvPr>
            <p:ph idx="1"/>
          </p:nvPr>
        </p:nvPicPr>
        <p:blipFill>
          <a:blip r:embed="rId2"/>
          <a:stretch>
            <a:fillRect/>
          </a:stretch>
        </p:blipFill>
        <p:spPr>
          <a:xfrm>
            <a:off x="677334" y="3094892"/>
            <a:ext cx="4580523" cy="2806456"/>
          </a:xfrm>
        </p:spPr>
      </p:pic>
      <p:pic>
        <p:nvPicPr>
          <p:cNvPr id="5" name="図 4">
            <a:extLst>
              <a:ext uri="{FF2B5EF4-FFF2-40B4-BE49-F238E27FC236}">
                <a16:creationId xmlns:a16="http://schemas.microsoft.com/office/drawing/2014/main" id="{0BFAECCB-9936-B64D-9468-314ED2F064F6}"/>
              </a:ext>
            </a:extLst>
          </p:cNvPr>
          <p:cNvPicPr>
            <a:picLocks noChangeAspect="1"/>
          </p:cNvPicPr>
          <p:nvPr/>
        </p:nvPicPr>
        <p:blipFill>
          <a:blip r:embed="rId3"/>
          <a:stretch>
            <a:fillRect/>
          </a:stretch>
        </p:blipFill>
        <p:spPr>
          <a:xfrm>
            <a:off x="5257857" y="3094892"/>
            <a:ext cx="4185081" cy="2977737"/>
          </a:xfrm>
          <a:prstGeom prst="rect">
            <a:avLst/>
          </a:prstGeom>
        </p:spPr>
      </p:pic>
      <p:sp>
        <p:nvSpPr>
          <p:cNvPr id="6" name="テキスト ボックス 5">
            <a:extLst>
              <a:ext uri="{FF2B5EF4-FFF2-40B4-BE49-F238E27FC236}">
                <a16:creationId xmlns:a16="http://schemas.microsoft.com/office/drawing/2014/main" id="{38714473-D5CF-D742-99B8-76DA2FE835D4}"/>
              </a:ext>
            </a:extLst>
          </p:cNvPr>
          <p:cNvSpPr txBox="1"/>
          <p:nvPr/>
        </p:nvSpPr>
        <p:spPr>
          <a:xfrm>
            <a:off x="2233247" y="2327980"/>
            <a:ext cx="2584938" cy="369332"/>
          </a:xfrm>
          <a:prstGeom prst="rect">
            <a:avLst/>
          </a:prstGeom>
          <a:noFill/>
        </p:spPr>
        <p:txBody>
          <a:bodyPr wrap="square" rtlCol="0">
            <a:spAutoFit/>
          </a:bodyPr>
          <a:lstStyle/>
          <a:p>
            <a:r>
              <a:rPr kumimoji="1" lang="ja-JP" altLang="en-US"/>
              <a:t>積み地</a:t>
            </a:r>
          </a:p>
        </p:txBody>
      </p:sp>
      <p:sp>
        <p:nvSpPr>
          <p:cNvPr id="8" name="テキスト ボックス 7">
            <a:extLst>
              <a:ext uri="{FF2B5EF4-FFF2-40B4-BE49-F238E27FC236}">
                <a16:creationId xmlns:a16="http://schemas.microsoft.com/office/drawing/2014/main" id="{1EFAB5CA-30BA-2641-B611-504A2A22B2EB}"/>
              </a:ext>
            </a:extLst>
          </p:cNvPr>
          <p:cNvSpPr txBox="1"/>
          <p:nvPr/>
        </p:nvSpPr>
        <p:spPr>
          <a:xfrm>
            <a:off x="6689064" y="2327980"/>
            <a:ext cx="2584938" cy="369332"/>
          </a:xfrm>
          <a:prstGeom prst="rect">
            <a:avLst/>
          </a:prstGeom>
          <a:noFill/>
        </p:spPr>
        <p:txBody>
          <a:bodyPr wrap="square" rtlCol="0">
            <a:spAutoFit/>
          </a:bodyPr>
          <a:lstStyle/>
          <a:p>
            <a:r>
              <a:rPr kumimoji="1" lang="ja-JP" altLang="en-US"/>
              <a:t>揚げ地</a:t>
            </a:r>
          </a:p>
        </p:txBody>
      </p:sp>
    </p:spTree>
    <p:extLst>
      <p:ext uri="{BB962C8B-B14F-4D97-AF65-F5344CB8AC3E}">
        <p14:creationId xmlns:p14="http://schemas.microsoft.com/office/powerpoint/2010/main" val="3739662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1DAF85-0E59-424D-BFBB-A69260C344DE}"/>
              </a:ext>
            </a:extLst>
          </p:cNvPr>
          <p:cNvSpPr>
            <a:spLocks noGrp="1"/>
          </p:cNvSpPr>
          <p:nvPr>
            <p:ph type="title"/>
          </p:nvPr>
        </p:nvSpPr>
        <p:spPr/>
        <p:txBody>
          <a:bodyPr/>
          <a:lstStyle/>
          <a:p>
            <a:r>
              <a:rPr lang="ja-JP" altLang="en-US"/>
              <a:t>目次</a:t>
            </a:r>
            <a:endParaRPr kumimoji="1" lang="ja-JP" altLang="en-US"/>
          </a:p>
        </p:txBody>
      </p:sp>
      <p:sp>
        <p:nvSpPr>
          <p:cNvPr id="3" name="コンテンツ プレースホルダー 2">
            <a:extLst>
              <a:ext uri="{FF2B5EF4-FFF2-40B4-BE49-F238E27FC236}">
                <a16:creationId xmlns:a16="http://schemas.microsoft.com/office/drawing/2014/main" id="{6E7E1299-6BE2-6C45-A1B2-2D686C4709DF}"/>
              </a:ext>
            </a:extLst>
          </p:cNvPr>
          <p:cNvSpPr>
            <a:spLocks noGrp="1"/>
          </p:cNvSpPr>
          <p:nvPr>
            <p:ph idx="1"/>
          </p:nvPr>
        </p:nvSpPr>
        <p:spPr/>
        <p:txBody>
          <a:bodyPr/>
          <a:lstStyle/>
          <a:p>
            <a:r>
              <a:rPr kumimoji="1" lang="ja-JP" altLang="en-US">
                <a:solidFill>
                  <a:schemeClr val="bg1">
                    <a:lumMod val="85000"/>
                  </a:schemeClr>
                </a:solidFill>
              </a:rPr>
              <a:t>目的関数の推移</a:t>
            </a:r>
            <a:endParaRPr kumimoji="1" lang="en-US" altLang="ja-JP" dirty="0">
              <a:solidFill>
                <a:schemeClr val="bg1">
                  <a:lumMod val="85000"/>
                </a:schemeClr>
              </a:solidFill>
            </a:endParaRPr>
          </a:p>
          <a:p>
            <a:r>
              <a:rPr lang="en-US" altLang="ja-JP" dirty="0"/>
              <a:t>CPU</a:t>
            </a:r>
            <a:r>
              <a:rPr lang="ja-JP" altLang="en-US"/>
              <a:t>並列化</a:t>
            </a:r>
            <a:endParaRPr lang="en-US" altLang="ja-JP" dirty="0"/>
          </a:p>
          <a:p>
            <a:r>
              <a:rPr kumimoji="1" lang="en-US" altLang="ja-JP" dirty="0" err="1">
                <a:solidFill>
                  <a:schemeClr val="bg1">
                    <a:lumMod val="85000"/>
                  </a:schemeClr>
                </a:solidFill>
              </a:rPr>
              <a:t>Gurobi</a:t>
            </a:r>
            <a:r>
              <a:rPr kumimoji="1" lang="ja-JP" altLang="en-US">
                <a:solidFill>
                  <a:schemeClr val="bg1">
                    <a:lumMod val="85000"/>
                  </a:schemeClr>
                </a:solidFill>
              </a:rPr>
              <a:t>のパラメータ</a:t>
            </a:r>
            <a:endParaRPr kumimoji="1" lang="en-US" altLang="ja-JP" dirty="0">
              <a:solidFill>
                <a:schemeClr val="bg1">
                  <a:lumMod val="85000"/>
                </a:schemeClr>
              </a:solidFill>
            </a:endParaRPr>
          </a:p>
        </p:txBody>
      </p:sp>
    </p:spTree>
    <p:extLst>
      <p:ext uri="{BB962C8B-B14F-4D97-AF65-F5344CB8AC3E}">
        <p14:creationId xmlns:p14="http://schemas.microsoft.com/office/powerpoint/2010/main" val="4038021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D7CE02-B28D-E74E-BB2E-296E1A7D12E6}"/>
              </a:ext>
            </a:extLst>
          </p:cNvPr>
          <p:cNvSpPr>
            <a:spLocks noGrp="1"/>
          </p:cNvSpPr>
          <p:nvPr>
            <p:ph type="title"/>
          </p:nvPr>
        </p:nvSpPr>
        <p:spPr/>
        <p:txBody>
          <a:bodyPr/>
          <a:lstStyle/>
          <a:p>
            <a:r>
              <a:rPr lang="ja-JP" altLang="en-US"/>
              <a:t>並列化が有効なもの</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6979F89-4E57-0D45-AB04-37EB5BEC34FF}"/>
                  </a:ext>
                </a:extLst>
              </p:cNvPr>
              <p:cNvSpPr>
                <a:spLocks noGrp="1"/>
              </p:cNvSpPr>
              <p:nvPr>
                <p:ph idx="1"/>
              </p:nvPr>
            </p:nvSpPr>
            <p:spPr/>
            <p:txBody>
              <a:bodyPr/>
              <a:lstStyle/>
              <a:p>
                <a:r>
                  <a:rPr lang="ja-JP" altLang="en-US"/>
                  <a:t>特定の処理を細分化して、別々で計算が可能なものでは、並列計算が有効</a:t>
                </a:r>
                <a:endParaRPr lang="en-US" altLang="ja-JP" dirty="0"/>
              </a:p>
              <a:p>
                <a:r>
                  <a:rPr kumimoji="1" lang="ja-JP" altLang="en-US"/>
                  <a:t>例：行列やベクトルの計算</a:t>
                </a:r>
                <a:endParaRPr kumimoji="1" lang="en-US" altLang="ja-JP" dirty="0"/>
              </a:p>
              <a:p>
                <a:pPr marL="0" indent="0">
                  <a:buNone/>
                </a:pPr>
                <a14:m>
                  <m:oMathPara xmlns:m="http://schemas.openxmlformats.org/officeDocument/2006/math">
                    <m:oMathParaPr>
                      <m:jc m:val="centerGroup"/>
                    </m:oMathParaPr>
                    <m:oMath xmlns:m="http://schemas.openxmlformats.org/officeDocument/2006/math">
                      <m:d>
                        <m:dPr>
                          <m:ctrlPr>
                            <a:rPr kumimoji="1" lang="en-US" altLang="ja-JP" i="1" smtClean="0">
                              <a:latin typeface="Cambria Math" panose="02040503050406030204" pitchFamily="18" charset="0"/>
                            </a:rPr>
                          </m:ctrlPr>
                        </m:dPr>
                        <m:e>
                          <m:m>
                            <m:mPr>
                              <m:mcs>
                                <m:mc>
                                  <m:mcPr>
                                    <m:count m:val="2"/>
                                    <m:mcJc m:val="center"/>
                                  </m:mcPr>
                                </m:mc>
                              </m:mcs>
                              <m:ctrlPr>
                                <a:rPr kumimoji="1" lang="en-US" altLang="ja-JP"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𝑎</m:t>
                                </m:r>
                              </m:e>
                              <m:e>
                                <m:r>
                                  <a:rPr kumimoji="1" lang="en-US" altLang="ja-JP" b="0" i="1" smtClean="0">
                                    <a:latin typeface="Cambria Math" panose="02040503050406030204" pitchFamily="18" charset="0"/>
                                  </a:rPr>
                                  <m:t>𝑏</m:t>
                                </m:r>
                              </m:e>
                            </m:mr>
                            <m:mr>
                              <m:e>
                                <m:r>
                                  <a:rPr kumimoji="1" lang="en-US" altLang="ja-JP" b="0" i="1" smtClean="0">
                                    <a:latin typeface="Cambria Math" panose="02040503050406030204" pitchFamily="18" charset="0"/>
                                  </a:rPr>
                                  <m:t>𝑐</m:t>
                                </m:r>
                              </m:e>
                              <m:e>
                                <m:r>
                                  <a:rPr kumimoji="1" lang="en-US" altLang="ja-JP" b="0" i="1" smtClean="0">
                                    <a:latin typeface="Cambria Math" panose="02040503050406030204" pitchFamily="18" charset="0"/>
                                  </a:rPr>
                                  <m:t>𝑑</m:t>
                                </m:r>
                              </m:e>
                            </m:mr>
                          </m:m>
                        </m:e>
                      </m:d>
                      <m:d>
                        <m:dPr>
                          <m:ctrlPr>
                            <a:rPr kumimoji="1" lang="en-US" altLang="ja-JP" i="1" smtClean="0">
                              <a:latin typeface="Cambria Math" panose="02040503050406030204" pitchFamily="18" charset="0"/>
                            </a:rPr>
                          </m:ctrlPr>
                        </m:dPr>
                        <m:e>
                          <m:m>
                            <m:mPr>
                              <m:mcs>
                                <m:mc>
                                  <m:mcPr>
                                    <m:count m:val="2"/>
                                    <m:mcJc m:val="center"/>
                                  </m:mcPr>
                                </m:mc>
                              </m:mcs>
                              <m:ctrlPr>
                                <a:rPr kumimoji="1" lang="en-US" altLang="ja-JP"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𝑒</m:t>
                                </m:r>
                              </m:e>
                              <m:e>
                                <m:r>
                                  <a:rPr kumimoji="1" lang="en-US" altLang="ja-JP" b="0" i="1" smtClean="0">
                                    <a:latin typeface="Cambria Math" panose="02040503050406030204" pitchFamily="18" charset="0"/>
                                  </a:rPr>
                                  <m:t>𝑓</m:t>
                                </m:r>
                              </m:e>
                            </m:mr>
                            <m:mr>
                              <m:e>
                                <m:r>
                                  <a:rPr kumimoji="1" lang="en-US" altLang="ja-JP" b="0" i="1" smtClean="0">
                                    <a:latin typeface="Cambria Math" panose="02040503050406030204" pitchFamily="18" charset="0"/>
                                  </a:rPr>
                                  <m:t>𝑔</m:t>
                                </m:r>
                              </m:e>
                              <m:e>
                                <m:r>
                                  <a:rPr kumimoji="1" lang="en-US" altLang="ja-JP" b="0" i="1" smtClean="0">
                                    <a:latin typeface="Cambria Math" panose="02040503050406030204" pitchFamily="18" charset="0"/>
                                  </a:rPr>
                                  <m:t>h</m:t>
                                </m:r>
                              </m:e>
                            </m:mr>
                          </m:m>
                        </m:e>
                      </m:d>
                      <m:r>
                        <a:rPr lang="en-US" altLang="ja-JP" i="1">
                          <a:latin typeface="Cambria Math" panose="02040503050406030204" pitchFamily="18" charset="0"/>
                          <a:ea typeface="Cambria Math" panose="02040503050406030204" pitchFamily="18" charset="0"/>
                        </a:rPr>
                        <m:t>=</m:t>
                      </m:r>
                      <m:d>
                        <m:dPr>
                          <m:ctrlPr>
                            <a:rPr lang="en-US" altLang="ja-JP" i="1" smtClean="0">
                              <a:latin typeface="Cambria Math" panose="02040503050406030204" pitchFamily="18" charset="0"/>
                              <a:ea typeface="Cambria Math" panose="02040503050406030204" pitchFamily="18" charset="0"/>
                            </a:rPr>
                          </m:ctrlPr>
                        </m:dPr>
                        <m:e>
                          <m:m>
                            <m:mPr>
                              <m:mcs>
                                <m:mc>
                                  <m:mcPr>
                                    <m:count m:val="2"/>
                                    <m:mcJc m:val="center"/>
                                  </m:mcPr>
                                </m:mc>
                              </m:mcs>
                              <m:ctrlPr>
                                <a:rPr lang="en-US" altLang="ja-JP" i="1" smtClean="0">
                                  <a:latin typeface="Cambria Math" panose="02040503050406030204" pitchFamily="18" charset="0"/>
                                  <a:ea typeface="Cambria Math" panose="02040503050406030204" pitchFamily="18" charset="0"/>
                                </a:rPr>
                              </m:ctrlPr>
                            </m:mPr>
                            <m:mr>
                              <m:e>
                                <m:r>
                                  <m:rPr>
                                    <m:brk m:alnAt="7"/>
                                  </m:rP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𝑒</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𝑏𝑔</m:t>
                                </m:r>
                              </m:e>
                              <m:e>
                                <m:r>
                                  <a:rPr lang="en-US" altLang="ja-JP" b="0" i="1" smtClean="0">
                                    <a:latin typeface="Cambria Math" panose="02040503050406030204" pitchFamily="18" charset="0"/>
                                    <a:ea typeface="Cambria Math" panose="02040503050406030204" pitchFamily="18" charset="0"/>
                                  </a:rPr>
                                  <m:t>𝑎𝑓</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𝑏h</m:t>
                                </m:r>
                              </m:e>
                            </m:mr>
                            <m:mr>
                              <m:e>
                                <m:r>
                                  <a:rPr lang="en-US" altLang="ja-JP" b="0" i="1" smtClean="0">
                                    <a:latin typeface="Cambria Math" panose="02040503050406030204" pitchFamily="18" charset="0"/>
                                    <a:ea typeface="Cambria Math" panose="02040503050406030204" pitchFamily="18" charset="0"/>
                                  </a:rPr>
                                  <m:t>𝑐𝑒</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𝑑𝑔</m:t>
                                </m:r>
                              </m:e>
                              <m:e>
                                <m:r>
                                  <a:rPr lang="en-US" altLang="ja-JP" b="0" i="1" smtClean="0">
                                    <a:latin typeface="Cambria Math" panose="02040503050406030204" pitchFamily="18" charset="0"/>
                                    <a:ea typeface="Cambria Math" panose="02040503050406030204" pitchFamily="18" charset="0"/>
                                  </a:rPr>
                                  <m:t>𝑐𝑓</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𝑑h</m:t>
                                </m:r>
                              </m:e>
                            </m:mr>
                          </m:m>
                        </m:e>
                      </m:d>
                    </m:oMath>
                  </m:oMathPara>
                </a14:m>
                <a:endParaRPr kumimoji="1" lang="en-US" altLang="ja-JP" dirty="0"/>
              </a:p>
              <a:p>
                <a:r>
                  <a:rPr kumimoji="1" lang="ja-JP" altLang="en-US"/>
                  <a:t>それぞれの値は、完全に独立して計算可能</a:t>
                </a:r>
                <a:r>
                  <a:rPr lang="en-US" altLang="ja-JP" dirty="0"/>
                  <a:t>(</a:t>
                </a:r>
                <a:r>
                  <a:rPr lang="ja-JP" altLang="en-US"/>
                  <a:t>すでに計算したものをどこかで利用することがないため</a:t>
                </a:r>
                <a:r>
                  <a:rPr lang="en-US" altLang="ja-JP" dirty="0"/>
                  <a:t>)</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86979F89-4E57-0D45-AB04-37EB5BEC34FF}"/>
                  </a:ext>
                </a:extLst>
              </p:cNvPr>
              <p:cNvSpPr>
                <a:spLocks noGrp="1" noRot="1" noChangeAspect="1" noMove="1" noResize="1" noEditPoints="1" noAdjustHandles="1" noChangeArrowheads="1" noChangeShapeType="1" noTextEdit="1"/>
              </p:cNvSpPr>
              <p:nvPr>
                <p:ph idx="1"/>
              </p:nvPr>
            </p:nvSpPr>
            <p:spPr>
              <a:blipFill>
                <a:blip r:embed="rId2"/>
                <a:stretch>
                  <a:fillRect l="-442" t="-977" r="-59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3772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516155-368E-3B40-A489-731AE90AE343}"/>
              </a:ext>
            </a:extLst>
          </p:cNvPr>
          <p:cNvSpPr>
            <a:spLocks noGrp="1"/>
          </p:cNvSpPr>
          <p:nvPr>
            <p:ph type="title"/>
          </p:nvPr>
        </p:nvSpPr>
        <p:spPr/>
        <p:txBody>
          <a:bodyPr/>
          <a:lstStyle/>
          <a:p>
            <a:r>
              <a:rPr kumimoji="1" lang="ja-JP" altLang="en-US"/>
              <a:t>組み合わせ最適化における並列化</a:t>
            </a:r>
          </a:p>
        </p:txBody>
      </p:sp>
      <p:sp>
        <p:nvSpPr>
          <p:cNvPr id="3" name="コンテンツ プレースホルダー 2">
            <a:extLst>
              <a:ext uri="{FF2B5EF4-FFF2-40B4-BE49-F238E27FC236}">
                <a16:creationId xmlns:a16="http://schemas.microsoft.com/office/drawing/2014/main" id="{FE3B3D8B-C1A1-094E-9705-7D3DC98B4D47}"/>
              </a:ext>
            </a:extLst>
          </p:cNvPr>
          <p:cNvSpPr>
            <a:spLocks noGrp="1"/>
          </p:cNvSpPr>
          <p:nvPr>
            <p:ph idx="1"/>
          </p:nvPr>
        </p:nvSpPr>
        <p:spPr>
          <a:xfrm>
            <a:off x="677333" y="2160589"/>
            <a:ext cx="8781459" cy="3880773"/>
          </a:xfrm>
        </p:spPr>
        <p:txBody>
          <a:bodyPr/>
          <a:lstStyle/>
          <a:p>
            <a:r>
              <a:rPr kumimoji="1" lang="ja-JP" altLang="en-US"/>
              <a:t>局所探索では、ある解の近傍を探して良い解に移動していく</a:t>
            </a:r>
            <a:endParaRPr kumimoji="1" lang="en-US" altLang="ja-JP" dirty="0"/>
          </a:p>
          <a:p>
            <a:r>
              <a:rPr lang="ja-JP" altLang="en-US"/>
              <a:t>探索してきた中での最良解を常に保持する必要がある</a:t>
            </a:r>
            <a:endParaRPr lang="en-US" altLang="ja-JP" dirty="0"/>
          </a:p>
          <a:p>
            <a:r>
              <a:rPr kumimoji="1" lang="ja-JP" altLang="en-US"/>
              <a:t>そのため、細分化して計算できる部分が少ない</a:t>
            </a:r>
            <a:endParaRPr lang="en-US" altLang="ja-JP" sz="1600" dirty="0"/>
          </a:p>
          <a:p>
            <a:pPr lvl="1"/>
            <a:r>
              <a:rPr kumimoji="1" lang="ja-JP" altLang="en-US" sz="2000"/>
              <a:t>探索における目的関数の計算などは並列化が可能ではあるが効果は薄い</a:t>
            </a:r>
            <a:endParaRPr kumimoji="1" lang="en-US" altLang="ja-JP" dirty="0"/>
          </a:p>
          <a:p>
            <a:r>
              <a:rPr kumimoji="1" lang="ja-JP" altLang="en-US"/>
              <a:t>局所探索において、並列化による計算時間の短縮は難しい</a:t>
            </a:r>
          </a:p>
        </p:txBody>
      </p:sp>
    </p:spTree>
    <p:extLst>
      <p:ext uri="{BB962C8B-B14F-4D97-AF65-F5344CB8AC3E}">
        <p14:creationId xmlns:p14="http://schemas.microsoft.com/office/powerpoint/2010/main" val="1892400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C46D21-0906-CD42-9D78-AB13B499ABF2}"/>
              </a:ext>
            </a:extLst>
          </p:cNvPr>
          <p:cNvSpPr>
            <a:spLocks noGrp="1"/>
          </p:cNvSpPr>
          <p:nvPr>
            <p:ph type="title"/>
          </p:nvPr>
        </p:nvSpPr>
        <p:spPr/>
        <p:txBody>
          <a:bodyPr/>
          <a:lstStyle/>
          <a:p>
            <a:r>
              <a:rPr kumimoji="1" lang="ja-JP" altLang="en-US"/>
              <a:t>並列化による高速化</a:t>
            </a:r>
            <a:r>
              <a:rPr lang="ja-JP" altLang="en-US"/>
              <a:t>できるアプローチ</a:t>
            </a:r>
            <a:endParaRPr kumimoji="1" lang="ja-JP" altLang="en-US"/>
          </a:p>
        </p:txBody>
      </p:sp>
      <p:sp>
        <p:nvSpPr>
          <p:cNvPr id="3" name="コンテンツ プレースホルダー 2">
            <a:extLst>
              <a:ext uri="{FF2B5EF4-FFF2-40B4-BE49-F238E27FC236}">
                <a16:creationId xmlns:a16="http://schemas.microsoft.com/office/drawing/2014/main" id="{04BD2456-42CA-E541-B0F0-3D580EEF71A1}"/>
              </a:ext>
            </a:extLst>
          </p:cNvPr>
          <p:cNvSpPr>
            <a:spLocks noGrp="1"/>
          </p:cNvSpPr>
          <p:nvPr>
            <p:ph idx="1"/>
          </p:nvPr>
        </p:nvSpPr>
        <p:spPr/>
        <p:txBody>
          <a:bodyPr/>
          <a:lstStyle/>
          <a:p>
            <a:r>
              <a:rPr lang="ja-JP" altLang="en-US"/>
              <a:t>並列化による高速化ができるアプローチもある</a:t>
            </a:r>
            <a:endParaRPr lang="en-US" altLang="ja-JP" dirty="0"/>
          </a:p>
          <a:p>
            <a:pPr marL="457200" indent="-457200">
              <a:buFont typeface="+mj-lt"/>
              <a:buAutoNum type="arabicPeriod"/>
            </a:pPr>
            <a:r>
              <a:rPr lang="ja-JP" altLang="en-US"/>
              <a:t>複数の最適化計算を独立して行い、一番良いものを採用</a:t>
            </a:r>
            <a:endParaRPr lang="en-US" altLang="ja-JP" dirty="0"/>
          </a:p>
          <a:p>
            <a:pPr marL="457200" indent="-457200">
              <a:buFont typeface="+mj-lt"/>
              <a:buAutoNum type="arabicPeriod"/>
            </a:pPr>
            <a:r>
              <a:rPr lang="ja-JP" altLang="en-US"/>
              <a:t>問題を分割する</a:t>
            </a:r>
            <a:endParaRPr kumimoji="1" lang="ja-JP" altLang="en-US"/>
          </a:p>
        </p:txBody>
      </p:sp>
    </p:spTree>
    <p:extLst>
      <p:ext uri="{BB962C8B-B14F-4D97-AF65-F5344CB8AC3E}">
        <p14:creationId xmlns:p14="http://schemas.microsoft.com/office/powerpoint/2010/main" val="2117022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628F31-4824-5247-8B2B-F9D89C7D2603}"/>
              </a:ext>
            </a:extLst>
          </p:cNvPr>
          <p:cNvSpPr>
            <a:spLocks noGrp="1"/>
          </p:cNvSpPr>
          <p:nvPr>
            <p:ph type="title"/>
          </p:nvPr>
        </p:nvSpPr>
        <p:spPr/>
        <p:txBody>
          <a:bodyPr/>
          <a:lstStyle/>
          <a:p>
            <a:r>
              <a:rPr lang="en-US" altLang="ja-JP" dirty="0"/>
              <a:t>1.</a:t>
            </a:r>
            <a:r>
              <a:rPr lang="ja-JP" altLang="en-US"/>
              <a:t>複数の計算を独立して行う</a:t>
            </a:r>
            <a:endParaRPr kumimoji="1" lang="ja-JP" altLang="en-US"/>
          </a:p>
        </p:txBody>
      </p:sp>
      <p:sp>
        <p:nvSpPr>
          <p:cNvPr id="3" name="コンテンツ プレースホルダー 2">
            <a:extLst>
              <a:ext uri="{FF2B5EF4-FFF2-40B4-BE49-F238E27FC236}">
                <a16:creationId xmlns:a16="http://schemas.microsoft.com/office/drawing/2014/main" id="{2E247357-BB4C-9341-ABCE-8B6EFA131FC6}"/>
              </a:ext>
            </a:extLst>
          </p:cNvPr>
          <p:cNvSpPr>
            <a:spLocks noGrp="1"/>
          </p:cNvSpPr>
          <p:nvPr>
            <p:ph idx="1"/>
          </p:nvPr>
        </p:nvSpPr>
        <p:spPr>
          <a:xfrm>
            <a:off x="677334" y="1740864"/>
            <a:ext cx="8596668" cy="4869798"/>
          </a:xfrm>
        </p:spPr>
        <p:txBody>
          <a:bodyPr>
            <a:normAutofit lnSpcReduction="10000"/>
          </a:bodyPr>
          <a:lstStyle/>
          <a:p>
            <a:r>
              <a:rPr kumimoji="1" lang="ja-JP" altLang="en-US"/>
              <a:t>さまざまな初期解から探索を始めて、その中で一番良い解を選ぶ</a:t>
            </a:r>
            <a:endParaRPr kumimoji="1" lang="en-US" altLang="ja-JP" dirty="0"/>
          </a:p>
          <a:p>
            <a:endParaRPr lang="en-US" altLang="ja-JP" dirty="0"/>
          </a:p>
          <a:p>
            <a:r>
              <a:rPr lang="ja-JP" altLang="en-US"/>
              <a:t>赤、青、緑の</a:t>
            </a:r>
            <a:r>
              <a:rPr lang="en-US" altLang="ja-JP" dirty="0"/>
              <a:t>3</a:t>
            </a:r>
            <a:r>
              <a:rPr lang="ja-JP" altLang="en-US"/>
              <a:t>つから</a:t>
            </a:r>
            <a:br>
              <a:rPr lang="en-US" altLang="ja-JP" dirty="0"/>
            </a:br>
            <a:r>
              <a:rPr lang="ja-JP" altLang="en-US"/>
              <a:t>独立して計算を開始</a:t>
            </a:r>
            <a:endParaRPr lang="en-US" altLang="ja-JP" dirty="0"/>
          </a:p>
          <a:p>
            <a:r>
              <a:rPr lang="ja-JP" altLang="en-US"/>
              <a:t>一番良い解</a:t>
            </a:r>
            <a:r>
              <a:rPr lang="en-US" altLang="ja-JP" dirty="0"/>
              <a:t>(</a:t>
            </a:r>
            <a:r>
              <a:rPr lang="ja-JP" altLang="en-US"/>
              <a:t>緑</a:t>
            </a:r>
            <a:r>
              <a:rPr lang="en-US" altLang="ja-JP" dirty="0"/>
              <a:t>)</a:t>
            </a:r>
            <a:r>
              <a:rPr lang="ja-JP" altLang="en-US"/>
              <a:t>を選ぶ</a:t>
            </a:r>
            <a:endParaRPr lang="en-US" altLang="ja-JP" dirty="0"/>
          </a:p>
          <a:p>
            <a:endParaRPr kumimoji="1" lang="en-US" altLang="ja-JP" dirty="0"/>
          </a:p>
          <a:p>
            <a:endParaRPr lang="en-US" altLang="ja-JP" dirty="0"/>
          </a:p>
          <a:p>
            <a:endParaRPr kumimoji="1" lang="en-US" altLang="ja-JP" dirty="0"/>
          </a:p>
          <a:p>
            <a:r>
              <a:rPr lang="ja-JP" altLang="en-US"/>
              <a:t>並列に計算して、どれかが早く良い解を出すことに期待するアプローチ</a:t>
            </a:r>
            <a:endParaRPr lang="en-US" altLang="ja-JP" dirty="0"/>
          </a:p>
          <a:p>
            <a:endParaRPr kumimoji="1" lang="en-US" altLang="ja-JP" dirty="0"/>
          </a:p>
          <a:p>
            <a:endParaRPr kumimoji="1" lang="ja-JP" altLang="en-US"/>
          </a:p>
        </p:txBody>
      </p:sp>
      <p:pic>
        <p:nvPicPr>
          <p:cNvPr id="9" name="図 8">
            <a:extLst>
              <a:ext uri="{FF2B5EF4-FFF2-40B4-BE49-F238E27FC236}">
                <a16:creationId xmlns:a16="http://schemas.microsoft.com/office/drawing/2014/main" id="{78149658-2F90-E14F-88E7-C7FD22FA7D04}"/>
              </a:ext>
            </a:extLst>
          </p:cNvPr>
          <p:cNvPicPr>
            <a:picLocks noChangeAspect="1"/>
          </p:cNvPicPr>
          <p:nvPr/>
        </p:nvPicPr>
        <p:blipFill>
          <a:blip r:embed="rId2"/>
          <a:stretch>
            <a:fillRect/>
          </a:stretch>
        </p:blipFill>
        <p:spPr>
          <a:xfrm>
            <a:off x="4210742" y="2289998"/>
            <a:ext cx="5367334" cy="3271353"/>
          </a:xfrm>
          <a:prstGeom prst="rect">
            <a:avLst/>
          </a:prstGeom>
        </p:spPr>
      </p:pic>
    </p:spTree>
    <p:extLst>
      <p:ext uri="{BB962C8B-B14F-4D97-AF65-F5344CB8AC3E}">
        <p14:creationId xmlns:p14="http://schemas.microsoft.com/office/powerpoint/2010/main" val="874165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B99F2A-7AF0-FC4B-8BC7-7DD51874C18A}"/>
              </a:ext>
            </a:extLst>
          </p:cNvPr>
          <p:cNvSpPr>
            <a:spLocks noGrp="1"/>
          </p:cNvSpPr>
          <p:nvPr>
            <p:ph type="title"/>
          </p:nvPr>
        </p:nvSpPr>
        <p:spPr/>
        <p:txBody>
          <a:bodyPr/>
          <a:lstStyle/>
          <a:p>
            <a:r>
              <a:rPr lang="en-US" altLang="ja-JP" dirty="0"/>
              <a:t>2.</a:t>
            </a:r>
            <a:r>
              <a:rPr lang="ja-JP" altLang="en-US"/>
              <a:t>問題の分割</a:t>
            </a:r>
            <a:endParaRPr kumimoji="1" lang="ja-JP" altLang="en-US"/>
          </a:p>
        </p:txBody>
      </p:sp>
      <p:sp>
        <p:nvSpPr>
          <p:cNvPr id="3" name="コンテンツ プレースホルダー 2">
            <a:extLst>
              <a:ext uri="{FF2B5EF4-FFF2-40B4-BE49-F238E27FC236}">
                <a16:creationId xmlns:a16="http://schemas.microsoft.com/office/drawing/2014/main" id="{8F268BFE-B3A9-CA45-99D6-C867476AC111}"/>
              </a:ext>
            </a:extLst>
          </p:cNvPr>
          <p:cNvSpPr>
            <a:spLocks noGrp="1"/>
          </p:cNvSpPr>
          <p:nvPr>
            <p:ph idx="1"/>
          </p:nvPr>
        </p:nvSpPr>
        <p:spPr>
          <a:xfrm>
            <a:off x="677334" y="2160589"/>
            <a:ext cx="8596668" cy="4240211"/>
          </a:xfrm>
        </p:spPr>
        <p:txBody>
          <a:bodyPr>
            <a:normAutofit lnSpcReduction="10000"/>
          </a:bodyPr>
          <a:lstStyle/>
          <a:p>
            <a:r>
              <a:rPr lang="ja-JP" altLang="en-US"/>
              <a:t>独立して計算が可能な部分問題に分割して、それを計算</a:t>
            </a:r>
            <a:endParaRPr lang="en-US" altLang="ja-JP" dirty="0"/>
          </a:p>
          <a:p>
            <a:r>
              <a:rPr kumimoji="1" lang="ja-JP" altLang="en-US"/>
              <a:t>例</a:t>
            </a:r>
            <a:r>
              <a:rPr lang="en-US" altLang="ja-JP" dirty="0"/>
              <a:t>:</a:t>
            </a:r>
            <a:r>
              <a:rPr lang="ja-JP" altLang="en-US"/>
              <a:t>　注文番号</a:t>
            </a:r>
            <a:r>
              <a:rPr lang="en-US" altLang="ja-JP" dirty="0"/>
              <a:t>1-50</a:t>
            </a:r>
            <a:r>
              <a:rPr lang="ja-JP" altLang="en-US"/>
              <a:t>を</a:t>
            </a:r>
            <a:r>
              <a:rPr lang="en-US" altLang="ja-JP" dirty="0"/>
              <a:t>1,2,3,4</a:t>
            </a:r>
            <a:r>
              <a:rPr lang="ja-JP" altLang="en-US"/>
              <a:t>階</a:t>
            </a:r>
            <a:br>
              <a:rPr lang="en-US" altLang="ja-JP" dirty="0"/>
            </a:br>
            <a:r>
              <a:rPr lang="en-US" altLang="ja-JP" dirty="0"/>
              <a:t>	   </a:t>
            </a:r>
            <a:r>
              <a:rPr lang="ja-JP" altLang="en-US"/>
              <a:t>　注文番号</a:t>
            </a:r>
            <a:r>
              <a:rPr lang="en-US" altLang="ja-JP" dirty="0"/>
              <a:t>51-100</a:t>
            </a:r>
            <a:r>
              <a:rPr lang="ja-JP" altLang="en-US"/>
              <a:t>を</a:t>
            </a:r>
            <a:r>
              <a:rPr lang="en-US" altLang="ja-JP" dirty="0"/>
              <a:t>5,6,7,8</a:t>
            </a:r>
            <a:r>
              <a:rPr lang="ja-JP" altLang="en-US"/>
              <a:t>階</a:t>
            </a:r>
            <a:br>
              <a:rPr lang="en-US" altLang="ja-JP" dirty="0"/>
            </a:br>
            <a:r>
              <a:rPr lang="en-US" altLang="ja-JP" dirty="0"/>
              <a:t>        </a:t>
            </a:r>
            <a:r>
              <a:rPr lang="ja-JP" altLang="en-US"/>
              <a:t>注文番号</a:t>
            </a:r>
            <a:r>
              <a:rPr lang="en-US" altLang="ja-JP" dirty="0"/>
              <a:t>100-150</a:t>
            </a:r>
            <a:r>
              <a:rPr lang="ja-JP" altLang="en-US"/>
              <a:t>を</a:t>
            </a:r>
            <a:r>
              <a:rPr lang="en-US" altLang="ja-JP" dirty="0"/>
              <a:t>9,10,11,12</a:t>
            </a:r>
            <a:r>
              <a:rPr lang="ja-JP" altLang="en-US"/>
              <a:t>階</a:t>
            </a:r>
            <a:br>
              <a:rPr lang="en-US" altLang="ja-JP" dirty="0"/>
            </a:br>
            <a:r>
              <a:rPr lang="en-US" altLang="ja-JP" dirty="0"/>
              <a:t>        </a:t>
            </a:r>
            <a:r>
              <a:rPr lang="ja-JP" altLang="en-US"/>
              <a:t>に割り当てることを決める</a:t>
            </a:r>
            <a:endParaRPr lang="en-US" altLang="ja-JP" dirty="0"/>
          </a:p>
          <a:p>
            <a:r>
              <a:rPr lang="ja-JP" altLang="en-US"/>
              <a:t>このようにあらかじめ分割することで、高速化は可能</a:t>
            </a:r>
            <a:endParaRPr lang="en-US" altLang="ja-JP" dirty="0"/>
          </a:p>
          <a:p>
            <a:endParaRPr lang="en-US" altLang="ja-JP" dirty="0"/>
          </a:p>
          <a:p>
            <a:r>
              <a:rPr lang="ja-JP" altLang="en-US"/>
              <a:t>デジタルアニーラはこのような並列アプローチをとっていると思われる</a:t>
            </a:r>
            <a:br>
              <a:rPr lang="en-US" altLang="ja-JP" dirty="0"/>
            </a:br>
            <a:r>
              <a:rPr lang="en-US" altLang="ja-JP" dirty="0">
                <a:hlinkClick r:id="rId2"/>
              </a:rPr>
              <a:t>https://pr.fujitsu.com/jp/news/2020/11/9.html</a:t>
            </a:r>
            <a:endParaRPr lang="en-US" altLang="ja-JP" dirty="0"/>
          </a:p>
          <a:p>
            <a:endParaRPr lang="en-US" altLang="ja-JP" dirty="0"/>
          </a:p>
        </p:txBody>
      </p:sp>
    </p:spTree>
    <p:extLst>
      <p:ext uri="{BB962C8B-B14F-4D97-AF65-F5344CB8AC3E}">
        <p14:creationId xmlns:p14="http://schemas.microsoft.com/office/powerpoint/2010/main" val="1957620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1DAF85-0E59-424D-BFBB-A69260C344DE}"/>
              </a:ext>
            </a:extLst>
          </p:cNvPr>
          <p:cNvSpPr>
            <a:spLocks noGrp="1"/>
          </p:cNvSpPr>
          <p:nvPr>
            <p:ph type="title"/>
          </p:nvPr>
        </p:nvSpPr>
        <p:spPr/>
        <p:txBody>
          <a:bodyPr/>
          <a:lstStyle/>
          <a:p>
            <a:r>
              <a:rPr lang="ja-JP" altLang="en-US"/>
              <a:t>目次</a:t>
            </a:r>
            <a:endParaRPr kumimoji="1" lang="ja-JP" altLang="en-US"/>
          </a:p>
        </p:txBody>
      </p:sp>
      <p:sp>
        <p:nvSpPr>
          <p:cNvPr id="3" name="コンテンツ プレースホルダー 2">
            <a:extLst>
              <a:ext uri="{FF2B5EF4-FFF2-40B4-BE49-F238E27FC236}">
                <a16:creationId xmlns:a16="http://schemas.microsoft.com/office/drawing/2014/main" id="{6E7E1299-6BE2-6C45-A1B2-2D686C4709DF}"/>
              </a:ext>
            </a:extLst>
          </p:cNvPr>
          <p:cNvSpPr>
            <a:spLocks noGrp="1"/>
          </p:cNvSpPr>
          <p:nvPr>
            <p:ph idx="1"/>
          </p:nvPr>
        </p:nvSpPr>
        <p:spPr/>
        <p:txBody>
          <a:bodyPr/>
          <a:lstStyle/>
          <a:p>
            <a:r>
              <a:rPr kumimoji="1" lang="ja-JP" altLang="en-US">
                <a:solidFill>
                  <a:schemeClr val="bg1">
                    <a:lumMod val="85000"/>
                  </a:schemeClr>
                </a:solidFill>
              </a:rPr>
              <a:t>目的関数の推移</a:t>
            </a:r>
            <a:endParaRPr kumimoji="1" lang="en-US" altLang="ja-JP" dirty="0">
              <a:solidFill>
                <a:schemeClr val="bg1">
                  <a:lumMod val="85000"/>
                </a:schemeClr>
              </a:solidFill>
            </a:endParaRPr>
          </a:p>
          <a:p>
            <a:r>
              <a:rPr lang="en-US" altLang="ja-JP" dirty="0">
                <a:solidFill>
                  <a:schemeClr val="bg1">
                    <a:lumMod val="85000"/>
                  </a:schemeClr>
                </a:solidFill>
              </a:rPr>
              <a:t>CPU</a:t>
            </a:r>
            <a:r>
              <a:rPr lang="ja-JP" altLang="en-US">
                <a:solidFill>
                  <a:schemeClr val="bg1">
                    <a:lumMod val="85000"/>
                  </a:schemeClr>
                </a:solidFill>
              </a:rPr>
              <a:t>並列化</a:t>
            </a:r>
            <a:endParaRPr lang="en-US" altLang="ja-JP" dirty="0">
              <a:solidFill>
                <a:schemeClr val="bg1">
                  <a:lumMod val="85000"/>
                </a:schemeClr>
              </a:solidFill>
            </a:endParaRPr>
          </a:p>
          <a:p>
            <a:r>
              <a:rPr kumimoji="1" lang="en-US" altLang="ja-JP" dirty="0" err="1"/>
              <a:t>Gurobi</a:t>
            </a:r>
            <a:r>
              <a:rPr kumimoji="1" lang="ja-JP" altLang="en-US"/>
              <a:t>のパラメータ</a:t>
            </a:r>
            <a:endParaRPr kumimoji="1" lang="en-US" altLang="ja-JP" dirty="0"/>
          </a:p>
        </p:txBody>
      </p:sp>
    </p:spTree>
    <p:extLst>
      <p:ext uri="{BB962C8B-B14F-4D97-AF65-F5344CB8AC3E}">
        <p14:creationId xmlns:p14="http://schemas.microsoft.com/office/powerpoint/2010/main" val="926668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1DAF85-0E59-424D-BFBB-A69260C344DE}"/>
              </a:ext>
            </a:extLst>
          </p:cNvPr>
          <p:cNvSpPr>
            <a:spLocks noGrp="1"/>
          </p:cNvSpPr>
          <p:nvPr>
            <p:ph type="title"/>
          </p:nvPr>
        </p:nvSpPr>
        <p:spPr/>
        <p:txBody>
          <a:bodyPr/>
          <a:lstStyle/>
          <a:p>
            <a:r>
              <a:rPr lang="ja-JP" altLang="en-US"/>
              <a:t>目次</a:t>
            </a:r>
            <a:endParaRPr kumimoji="1" lang="ja-JP" altLang="en-US"/>
          </a:p>
        </p:txBody>
      </p:sp>
      <p:sp>
        <p:nvSpPr>
          <p:cNvPr id="3" name="コンテンツ プレースホルダー 2">
            <a:extLst>
              <a:ext uri="{FF2B5EF4-FFF2-40B4-BE49-F238E27FC236}">
                <a16:creationId xmlns:a16="http://schemas.microsoft.com/office/drawing/2014/main" id="{6E7E1299-6BE2-6C45-A1B2-2D686C4709DF}"/>
              </a:ext>
            </a:extLst>
          </p:cNvPr>
          <p:cNvSpPr>
            <a:spLocks noGrp="1"/>
          </p:cNvSpPr>
          <p:nvPr>
            <p:ph idx="1"/>
          </p:nvPr>
        </p:nvSpPr>
        <p:spPr/>
        <p:txBody>
          <a:bodyPr/>
          <a:lstStyle/>
          <a:p>
            <a:r>
              <a:rPr kumimoji="1" lang="ja-JP" altLang="en-US"/>
              <a:t>目的関数の推移</a:t>
            </a:r>
            <a:endParaRPr kumimoji="1" lang="en-US" altLang="ja-JP" dirty="0"/>
          </a:p>
          <a:p>
            <a:r>
              <a:rPr lang="en-US" altLang="ja-JP" dirty="0"/>
              <a:t>CPU</a:t>
            </a:r>
            <a:r>
              <a:rPr lang="ja-JP" altLang="en-US"/>
              <a:t>並列化</a:t>
            </a:r>
            <a:endParaRPr lang="en-US" altLang="ja-JP" dirty="0"/>
          </a:p>
          <a:p>
            <a:r>
              <a:rPr kumimoji="1" lang="en-US" altLang="ja-JP" dirty="0" err="1"/>
              <a:t>Gurobi</a:t>
            </a:r>
            <a:r>
              <a:rPr kumimoji="1" lang="ja-JP" altLang="en-US"/>
              <a:t>のパラメータ</a:t>
            </a:r>
            <a:endParaRPr kumimoji="1" lang="en-US" altLang="ja-JP" dirty="0"/>
          </a:p>
        </p:txBody>
      </p:sp>
    </p:spTree>
    <p:extLst>
      <p:ext uri="{BB962C8B-B14F-4D97-AF65-F5344CB8AC3E}">
        <p14:creationId xmlns:p14="http://schemas.microsoft.com/office/powerpoint/2010/main" val="1775857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C060C7-3C5C-DC45-9903-FEBA427F61FA}"/>
              </a:ext>
            </a:extLst>
          </p:cNvPr>
          <p:cNvSpPr>
            <a:spLocks noGrp="1"/>
          </p:cNvSpPr>
          <p:nvPr>
            <p:ph type="title"/>
          </p:nvPr>
        </p:nvSpPr>
        <p:spPr/>
        <p:txBody>
          <a:bodyPr/>
          <a:lstStyle/>
          <a:p>
            <a:r>
              <a:rPr lang="en-US" altLang="ja-JP" dirty="0" err="1"/>
              <a:t>gurobi</a:t>
            </a:r>
            <a:r>
              <a:rPr lang="ja-JP" altLang="en-US"/>
              <a:t>の</a:t>
            </a:r>
            <a:r>
              <a:rPr kumimoji="1" lang="ja-JP" altLang="en-US"/>
              <a:t>パラメータ</a:t>
            </a:r>
          </a:p>
        </p:txBody>
      </p:sp>
      <p:sp>
        <p:nvSpPr>
          <p:cNvPr id="3" name="コンテンツ プレースホルダー 2">
            <a:extLst>
              <a:ext uri="{FF2B5EF4-FFF2-40B4-BE49-F238E27FC236}">
                <a16:creationId xmlns:a16="http://schemas.microsoft.com/office/drawing/2014/main" id="{38150EEE-EF76-A041-ABA3-999F4B7F5978}"/>
              </a:ext>
            </a:extLst>
          </p:cNvPr>
          <p:cNvSpPr>
            <a:spLocks noGrp="1"/>
          </p:cNvSpPr>
          <p:nvPr>
            <p:ph idx="1"/>
          </p:nvPr>
        </p:nvSpPr>
        <p:spPr>
          <a:xfrm>
            <a:off x="677334" y="1785835"/>
            <a:ext cx="8596668" cy="4465063"/>
          </a:xfrm>
        </p:spPr>
        <p:txBody>
          <a:bodyPr>
            <a:normAutofit lnSpcReduction="10000"/>
          </a:bodyPr>
          <a:lstStyle/>
          <a:p>
            <a:r>
              <a:rPr lang="ja-JP" altLang="en-US"/>
              <a:t>現在使用しているパラメータ</a:t>
            </a:r>
            <a:endParaRPr lang="en" altLang="ja-JP" dirty="0"/>
          </a:p>
          <a:p>
            <a:pPr lvl="1"/>
            <a:r>
              <a:rPr lang="en" altLang="ja-JP" sz="2000" dirty="0" err="1"/>
              <a:t>TimeLimit</a:t>
            </a:r>
            <a:r>
              <a:rPr lang="en" altLang="ja-JP" sz="2000" dirty="0"/>
              <a:t>(</a:t>
            </a:r>
            <a:r>
              <a:rPr lang="ja-JP" altLang="en-US" sz="2000"/>
              <a:t>制限時間</a:t>
            </a:r>
            <a:r>
              <a:rPr lang="en-US" altLang="ja-JP" sz="2000" dirty="0"/>
              <a:t>) </a:t>
            </a:r>
          </a:p>
          <a:p>
            <a:pPr lvl="1"/>
            <a:r>
              <a:rPr lang="en" altLang="ja-JP" sz="2000" dirty="0" err="1"/>
              <a:t>MIPFocus</a:t>
            </a:r>
            <a:r>
              <a:rPr lang="en" altLang="ja-JP" sz="2000" dirty="0"/>
              <a:t>(</a:t>
            </a:r>
            <a:r>
              <a:rPr lang="ja-JP" altLang="en-US" sz="2000"/>
              <a:t>分子限定法の解の許容</a:t>
            </a:r>
            <a:r>
              <a:rPr lang="en-US" altLang="ja-JP" sz="2000" dirty="0"/>
              <a:t>)</a:t>
            </a:r>
          </a:p>
          <a:p>
            <a:pPr lvl="1"/>
            <a:endParaRPr lang="en" altLang="ja-JP" sz="2000" dirty="0"/>
          </a:p>
          <a:p>
            <a:r>
              <a:rPr lang="ja-JP" altLang="en-US"/>
              <a:t>使える可能性のあるパラメータ</a:t>
            </a:r>
            <a:endParaRPr lang="en-US" altLang="ja-JP" dirty="0"/>
          </a:p>
          <a:p>
            <a:pPr lvl="1"/>
            <a:r>
              <a:rPr lang="en" altLang="ja-JP" sz="2000" dirty="0" err="1"/>
              <a:t>SolutionLimit</a:t>
            </a:r>
            <a:r>
              <a:rPr lang="en" altLang="ja-JP" sz="2000" dirty="0"/>
              <a:t>(</a:t>
            </a:r>
            <a:r>
              <a:rPr lang="ja-JP" altLang="en-US" sz="2000"/>
              <a:t>計算を打ち切る</a:t>
            </a:r>
            <a:r>
              <a:rPr lang="en-US" altLang="ja-JP" sz="2000" dirty="0"/>
              <a:t>)</a:t>
            </a:r>
            <a:endParaRPr lang="en" altLang="ja-JP" sz="2000" dirty="0"/>
          </a:p>
          <a:p>
            <a:pPr lvl="1"/>
            <a:r>
              <a:rPr lang="en" altLang="ja-JP" sz="2000" dirty="0" err="1"/>
              <a:t>MIPGap</a:t>
            </a:r>
            <a:r>
              <a:rPr lang="en" altLang="ja-JP" sz="2000" dirty="0"/>
              <a:t>(</a:t>
            </a:r>
            <a:r>
              <a:rPr lang="ja-JP" altLang="en-US" sz="2000"/>
              <a:t>計算を打ち切る</a:t>
            </a:r>
            <a:r>
              <a:rPr lang="en-US" altLang="ja-JP" sz="2000" dirty="0"/>
              <a:t>)</a:t>
            </a:r>
          </a:p>
          <a:p>
            <a:pPr lvl="1"/>
            <a:endParaRPr lang="en" altLang="ja-JP" dirty="0"/>
          </a:p>
          <a:p>
            <a:r>
              <a:rPr kumimoji="1" lang="en-US" altLang="ja-JP" dirty="0" err="1"/>
              <a:t>Gurobi</a:t>
            </a:r>
            <a:r>
              <a:rPr kumimoji="1" lang="ja-JP" altLang="en-US"/>
              <a:t>は細かい計算方法に関してはインスタンスに応じて自動でパラメータを決めているため、パラメータを一律で決めると逆効果になる場合もある</a:t>
            </a:r>
          </a:p>
        </p:txBody>
      </p:sp>
    </p:spTree>
    <p:extLst>
      <p:ext uri="{BB962C8B-B14F-4D97-AF65-F5344CB8AC3E}">
        <p14:creationId xmlns:p14="http://schemas.microsoft.com/office/powerpoint/2010/main" val="1057054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DD4331-E97A-C94D-8E0D-F03E4AF84335}"/>
              </a:ext>
            </a:extLst>
          </p:cNvPr>
          <p:cNvSpPr>
            <a:spLocks noGrp="1"/>
          </p:cNvSpPr>
          <p:nvPr>
            <p:ph type="title"/>
          </p:nvPr>
        </p:nvSpPr>
        <p:spPr/>
        <p:txBody>
          <a:bodyPr/>
          <a:lstStyle/>
          <a:p>
            <a:r>
              <a:rPr lang="ja-JP" altLang="en-US"/>
              <a:t>計算環境</a:t>
            </a:r>
            <a:endParaRPr kumimoji="1" lang="ja-JP" altLang="en-US"/>
          </a:p>
        </p:txBody>
      </p:sp>
      <p:sp>
        <p:nvSpPr>
          <p:cNvPr id="3" name="コンテンツ プレースホルダー 2">
            <a:extLst>
              <a:ext uri="{FF2B5EF4-FFF2-40B4-BE49-F238E27FC236}">
                <a16:creationId xmlns:a16="http://schemas.microsoft.com/office/drawing/2014/main" id="{FCBE5F20-122D-F946-8C71-7E21597448E6}"/>
              </a:ext>
            </a:extLst>
          </p:cNvPr>
          <p:cNvSpPr>
            <a:spLocks noGrp="1"/>
          </p:cNvSpPr>
          <p:nvPr>
            <p:ph idx="1"/>
          </p:nvPr>
        </p:nvSpPr>
        <p:spPr/>
        <p:txBody>
          <a:bodyPr/>
          <a:lstStyle/>
          <a:p>
            <a:r>
              <a:rPr lang="ja-JP" altLang="en-US"/>
              <a:t>計算機</a:t>
            </a:r>
            <a:r>
              <a:rPr lang="en-US" altLang="ja-JP" dirty="0"/>
              <a:t>: </a:t>
            </a:r>
            <a:r>
              <a:rPr lang="en-US" altLang="ja-JP" dirty="0" err="1"/>
              <a:t>Poweredge</a:t>
            </a:r>
            <a:r>
              <a:rPr lang="en-US" altLang="ja-JP" dirty="0"/>
              <a:t> T320</a:t>
            </a:r>
          </a:p>
          <a:p>
            <a:r>
              <a:rPr lang="en-US" altLang="ja-JP" dirty="0"/>
              <a:t>CPU: intel Xeon(R) CPU E5-1410 v2 (2.80 GHz, 10 M cache)</a:t>
            </a:r>
          </a:p>
          <a:p>
            <a:r>
              <a:rPr kumimoji="1" lang="ja-JP" altLang="en-US"/>
              <a:t>メモリ</a:t>
            </a:r>
            <a:r>
              <a:rPr lang="en-US" altLang="ja-JP" dirty="0"/>
              <a:t>: 96 GB</a:t>
            </a:r>
          </a:p>
          <a:p>
            <a:r>
              <a:rPr lang="ja-JP" altLang="en-US"/>
              <a:t>使用言語</a:t>
            </a:r>
            <a:r>
              <a:rPr lang="en-US" altLang="ja-JP"/>
              <a:t>: Python</a:t>
            </a:r>
            <a:endParaRPr lang="en-US" altLang="ja-JP" dirty="0"/>
          </a:p>
          <a:p>
            <a:endParaRPr kumimoji="1" lang="en-US" altLang="ja-JP" dirty="0"/>
          </a:p>
          <a:p>
            <a:pPr marL="0" indent="0">
              <a:buNone/>
            </a:pPr>
            <a:r>
              <a:rPr lang="ja-JP" altLang="en-US"/>
              <a:t>以降は資料にしっかりと記載します！</a:t>
            </a:r>
            <a:endParaRPr lang="en-US" altLang="ja-JP" dirty="0"/>
          </a:p>
        </p:txBody>
      </p:sp>
    </p:spTree>
    <p:extLst>
      <p:ext uri="{BB962C8B-B14F-4D97-AF65-F5344CB8AC3E}">
        <p14:creationId xmlns:p14="http://schemas.microsoft.com/office/powerpoint/2010/main" val="3297209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7B20B0-490F-F041-9F97-9F1A673585FE}"/>
              </a:ext>
            </a:extLst>
          </p:cNvPr>
          <p:cNvSpPr>
            <a:spLocks noGrp="1"/>
          </p:cNvSpPr>
          <p:nvPr>
            <p:ph type="title"/>
          </p:nvPr>
        </p:nvSpPr>
        <p:spPr/>
        <p:txBody>
          <a:bodyPr/>
          <a:lstStyle/>
          <a:p>
            <a:r>
              <a:rPr kumimoji="1" lang="ja-JP" altLang="en-US"/>
              <a:t>現在のアプローチ</a:t>
            </a:r>
          </a:p>
        </p:txBody>
      </p:sp>
      <p:sp>
        <p:nvSpPr>
          <p:cNvPr id="3" name="コンテンツ プレースホルダー 2">
            <a:extLst>
              <a:ext uri="{FF2B5EF4-FFF2-40B4-BE49-F238E27FC236}">
                <a16:creationId xmlns:a16="http://schemas.microsoft.com/office/drawing/2014/main" id="{4E8195B6-6E1D-8947-8EC5-053A517EA367}"/>
              </a:ext>
            </a:extLst>
          </p:cNvPr>
          <p:cNvSpPr>
            <a:spLocks noGrp="1"/>
          </p:cNvSpPr>
          <p:nvPr>
            <p:ph idx="1"/>
          </p:nvPr>
        </p:nvSpPr>
        <p:spPr/>
        <p:txBody>
          <a:bodyPr/>
          <a:lstStyle/>
          <a:p>
            <a:pPr marL="457200" indent="-457200">
              <a:buFont typeface="+mj-lt"/>
              <a:buAutoNum type="arabicPeriod"/>
            </a:pPr>
            <a:r>
              <a:rPr kumimoji="1" lang="en-US" altLang="ja-JP" dirty="0" err="1"/>
              <a:t>Gurobi</a:t>
            </a:r>
            <a:r>
              <a:rPr kumimoji="1" lang="ja-JP" altLang="en-US"/>
              <a:t>を用いて制限時間内で一番良い解を出力</a:t>
            </a:r>
            <a:endParaRPr lang="en-US" altLang="ja-JP" dirty="0"/>
          </a:p>
          <a:p>
            <a:pPr marL="857250" lvl="1" indent="-457200"/>
            <a:r>
              <a:rPr lang="ja-JP" altLang="en-US" sz="1800"/>
              <a:t>制限時間いっぱいまでさまざまな解を探索</a:t>
            </a:r>
            <a:endParaRPr lang="en-US" altLang="ja-JP" sz="1800" dirty="0"/>
          </a:p>
          <a:p>
            <a:pPr marL="857250" lvl="1" indent="-457200"/>
            <a:r>
              <a:rPr lang="ja-JP" altLang="en-US" sz="1800"/>
              <a:t>去年度に、とりあえず制限時間を</a:t>
            </a:r>
            <a:r>
              <a:rPr lang="en-US" altLang="ja-JP" sz="1800" dirty="0"/>
              <a:t>1</a:t>
            </a:r>
            <a:r>
              <a:rPr lang="ja-JP" altLang="en-US" sz="1800"/>
              <a:t>時間に設定</a:t>
            </a:r>
            <a:endParaRPr lang="en-US" altLang="ja-JP" sz="1800" dirty="0"/>
          </a:p>
          <a:p>
            <a:pPr marL="857250" lvl="1" indent="-457200"/>
            <a:r>
              <a:rPr kumimoji="1" lang="ja-JP" altLang="en-US" sz="1800"/>
              <a:t>大きな問題例は解けない</a:t>
            </a:r>
            <a:endParaRPr kumimoji="1" lang="en-US" altLang="ja-JP" sz="1800" dirty="0"/>
          </a:p>
          <a:p>
            <a:pPr marL="457200" indent="-457200">
              <a:buFont typeface="+mj-lt"/>
              <a:buAutoNum type="arabicPeriod"/>
            </a:pPr>
            <a:r>
              <a:rPr lang="ja-JP" altLang="en-US"/>
              <a:t>ヒューリスティックを用いて解を探索</a:t>
            </a:r>
            <a:endParaRPr lang="en-US" altLang="ja-JP" dirty="0"/>
          </a:p>
          <a:p>
            <a:pPr marL="857250" lvl="1" indent="-457200"/>
            <a:r>
              <a:rPr lang="ja-JP" altLang="en-US" sz="1800"/>
              <a:t>局所探索法と呼ばれる手法で解を探索</a:t>
            </a:r>
            <a:endParaRPr lang="en-US" altLang="ja-JP" sz="1800" dirty="0"/>
          </a:p>
          <a:p>
            <a:pPr marL="857250" lvl="1" indent="-457200"/>
            <a:r>
              <a:rPr lang="ja-JP" altLang="en-US" sz="1800"/>
              <a:t>解を探索していき、少し変化を加えても良い解を得ることができなくなることを確認したら計算を終了</a:t>
            </a:r>
            <a:endParaRPr lang="en-US" altLang="ja-JP" sz="1800" dirty="0"/>
          </a:p>
          <a:p>
            <a:pPr marL="857250" lvl="1" indent="-457200"/>
            <a:r>
              <a:rPr lang="ja-JP" altLang="en-US" sz="1800"/>
              <a:t>問題例の大きさによって計算時間は大きく変わる</a:t>
            </a:r>
            <a:r>
              <a:rPr lang="en-US" altLang="ja-JP" sz="1800" dirty="0"/>
              <a:t>(</a:t>
            </a:r>
            <a:r>
              <a:rPr lang="ja-JP" altLang="en-US" sz="1800"/>
              <a:t>数分</a:t>
            </a:r>
            <a:r>
              <a:rPr lang="en-US" altLang="ja-JP" sz="1800" dirty="0"/>
              <a:t>-</a:t>
            </a:r>
            <a:r>
              <a:rPr lang="ja-JP" altLang="en-US" sz="1800"/>
              <a:t>数時間</a:t>
            </a:r>
            <a:r>
              <a:rPr lang="en-US" altLang="ja-JP" sz="1800" dirty="0"/>
              <a:t>)</a:t>
            </a:r>
          </a:p>
        </p:txBody>
      </p:sp>
    </p:spTree>
    <p:extLst>
      <p:ext uri="{BB962C8B-B14F-4D97-AF65-F5344CB8AC3E}">
        <p14:creationId xmlns:p14="http://schemas.microsoft.com/office/powerpoint/2010/main" val="2755272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C90704-9889-6144-981A-D383D0ACA8A2}"/>
              </a:ext>
            </a:extLst>
          </p:cNvPr>
          <p:cNvSpPr>
            <a:spLocks noGrp="1"/>
          </p:cNvSpPr>
          <p:nvPr>
            <p:ph type="title"/>
          </p:nvPr>
        </p:nvSpPr>
        <p:spPr/>
        <p:txBody>
          <a:bodyPr/>
          <a:lstStyle/>
          <a:p>
            <a:r>
              <a:rPr kumimoji="1" lang="ja-JP" altLang="en-US"/>
              <a:t>局所探索法に関して</a:t>
            </a:r>
            <a:r>
              <a:rPr kumimoji="1" lang="en-US" altLang="ja-JP" dirty="0"/>
              <a:t>(</a:t>
            </a:r>
            <a:r>
              <a:rPr kumimoji="1" lang="ja-JP" altLang="en-US"/>
              <a:t>少し詳しく</a:t>
            </a:r>
            <a:r>
              <a:rPr lang="en-US" altLang="ja-JP" dirty="0"/>
              <a:t>)</a:t>
            </a:r>
            <a:endParaRPr kumimoji="1" lang="ja-JP" altLang="en-US"/>
          </a:p>
        </p:txBody>
      </p:sp>
      <p:sp>
        <p:nvSpPr>
          <p:cNvPr id="7" name="コンテンツ プレースホルダー 6">
            <a:extLst>
              <a:ext uri="{FF2B5EF4-FFF2-40B4-BE49-F238E27FC236}">
                <a16:creationId xmlns:a16="http://schemas.microsoft.com/office/drawing/2014/main" id="{26599FB1-A7D5-F24E-80AE-8BC0B2FB15D5}"/>
              </a:ext>
            </a:extLst>
          </p:cNvPr>
          <p:cNvSpPr>
            <a:spLocks noGrp="1"/>
          </p:cNvSpPr>
          <p:nvPr>
            <p:ph idx="1"/>
          </p:nvPr>
        </p:nvSpPr>
        <p:spPr/>
        <p:txBody>
          <a:bodyPr/>
          <a:lstStyle/>
          <a:p>
            <a:r>
              <a:rPr lang="ja-JP" altLang="en-US"/>
              <a:t>近傍・・解に少し変化を加えて得ることのできる解の集合</a:t>
            </a:r>
            <a:endParaRPr lang="en-US" altLang="ja-JP" dirty="0"/>
          </a:p>
          <a:p>
            <a:r>
              <a:rPr lang="ja-JP" altLang="en-US"/>
              <a:t>近傍操作・・解に少し変化を加える操作</a:t>
            </a:r>
            <a:endParaRPr lang="en-US" altLang="ja-JP" dirty="0"/>
          </a:p>
          <a:p>
            <a:pPr lvl="1"/>
            <a:r>
              <a:rPr lang="ja-JP" altLang="en-US" sz="2000"/>
              <a:t>例：注文番号</a:t>
            </a:r>
            <a:r>
              <a:rPr lang="en-US" altLang="ja-JP" sz="2000" dirty="0"/>
              <a:t>1</a:t>
            </a:r>
            <a:r>
              <a:rPr lang="ja-JP" altLang="en-US" sz="2000"/>
              <a:t>の注文が</a:t>
            </a:r>
            <a:r>
              <a:rPr lang="en-US" altLang="ja-JP" sz="2000" dirty="0"/>
              <a:t>5</a:t>
            </a:r>
            <a:r>
              <a:rPr lang="ja-JP" altLang="en-US" sz="2000"/>
              <a:t>階の</a:t>
            </a:r>
            <a:r>
              <a:rPr lang="en-US" altLang="ja-JP" sz="2000" dirty="0">
                <a:solidFill>
                  <a:srgbClr val="FF0000"/>
                </a:solidFill>
              </a:rPr>
              <a:t>3</a:t>
            </a:r>
            <a:r>
              <a:rPr lang="ja-JP" altLang="en-US" sz="2000"/>
              <a:t>ホールドに割り当てられているとき、</a:t>
            </a:r>
            <a:r>
              <a:rPr lang="en-US" altLang="ja-JP" sz="2000" dirty="0"/>
              <a:t>5</a:t>
            </a:r>
            <a:r>
              <a:rPr lang="ja-JP" altLang="en-US" sz="2000"/>
              <a:t>階の</a:t>
            </a:r>
            <a:r>
              <a:rPr lang="en-US" altLang="ja-JP" sz="2000" dirty="0">
                <a:solidFill>
                  <a:srgbClr val="FF0000"/>
                </a:solidFill>
              </a:rPr>
              <a:t>2</a:t>
            </a:r>
            <a:r>
              <a:rPr lang="ja-JP" altLang="en-US" sz="2000"/>
              <a:t>ホールドに割り当てを変える</a:t>
            </a:r>
            <a:endParaRPr lang="en-US" altLang="ja-JP" sz="2000" dirty="0"/>
          </a:p>
          <a:p>
            <a:pPr marL="0" indent="0">
              <a:buNone/>
            </a:pPr>
            <a:endParaRPr lang="en-US" altLang="ja-JP" dirty="0"/>
          </a:p>
          <a:p>
            <a:r>
              <a:rPr lang="ja-JP" altLang="en-US"/>
              <a:t>局所最適解・・解</a:t>
            </a:r>
            <a:r>
              <a:rPr lang="en-US" altLang="ja-JP" dirty="0"/>
              <a:t>x</a:t>
            </a:r>
            <a:r>
              <a:rPr lang="ja-JP" altLang="en-US"/>
              <a:t>の近傍に、</a:t>
            </a:r>
            <a:r>
              <a:rPr lang="en-US" altLang="ja-JP" dirty="0"/>
              <a:t>x</a:t>
            </a:r>
            <a:r>
              <a:rPr lang="ja-JP" altLang="en-US"/>
              <a:t>よりも良い解が存在しない時、解</a:t>
            </a:r>
            <a:r>
              <a:rPr lang="en-US" altLang="ja-JP" dirty="0"/>
              <a:t>x</a:t>
            </a:r>
            <a:r>
              <a:rPr lang="ja-JP" altLang="en-US"/>
              <a:t>を局所最適解と呼ぶ</a:t>
            </a:r>
            <a:endParaRPr lang="en-US" altLang="ja-JP" dirty="0"/>
          </a:p>
          <a:p>
            <a:endParaRPr lang="en-US" altLang="ja-JP" sz="2800" dirty="0"/>
          </a:p>
          <a:p>
            <a:pPr lvl="1"/>
            <a:endParaRPr lang="ja-JP" altLang="en-US" sz="1800"/>
          </a:p>
        </p:txBody>
      </p:sp>
    </p:spTree>
    <p:extLst>
      <p:ext uri="{BB962C8B-B14F-4D97-AF65-F5344CB8AC3E}">
        <p14:creationId xmlns:p14="http://schemas.microsoft.com/office/powerpoint/2010/main" val="3008913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319120-AAEB-7047-A9CD-FE6D7B128166}"/>
              </a:ext>
            </a:extLst>
          </p:cNvPr>
          <p:cNvSpPr>
            <a:spLocks noGrp="1"/>
          </p:cNvSpPr>
          <p:nvPr>
            <p:ph type="title"/>
          </p:nvPr>
        </p:nvSpPr>
        <p:spPr/>
        <p:txBody>
          <a:bodyPr/>
          <a:lstStyle/>
          <a:p>
            <a:r>
              <a:rPr kumimoji="1" lang="ja-JP" altLang="en-US"/>
              <a:t>局所探索法</a:t>
            </a:r>
          </a:p>
        </p:txBody>
      </p:sp>
      <p:pic>
        <p:nvPicPr>
          <p:cNvPr id="4" name="コンテンツ プレースホルダー 4">
            <a:extLst>
              <a:ext uri="{FF2B5EF4-FFF2-40B4-BE49-F238E27FC236}">
                <a16:creationId xmlns:a16="http://schemas.microsoft.com/office/drawing/2014/main" id="{D2D1966A-9454-1243-8BD5-7AB37D934802}"/>
              </a:ext>
            </a:extLst>
          </p:cNvPr>
          <p:cNvPicPr>
            <a:picLocks noGrp="1" noChangeAspect="1"/>
          </p:cNvPicPr>
          <p:nvPr>
            <p:ph idx="1"/>
          </p:nvPr>
        </p:nvPicPr>
        <p:blipFill>
          <a:blip r:embed="rId2"/>
          <a:stretch>
            <a:fillRect/>
          </a:stretch>
        </p:blipFill>
        <p:spPr>
          <a:xfrm>
            <a:off x="1862493" y="2872509"/>
            <a:ext cx="5703974" cy="3747600"/>
          </a:xfrm>
          <a:prstGeom prst="rect">
            <a:avLst/>
          </a:prstGeom>
        </p:spPr>
      </p:pic>
      <p:sp>
        <p:nvSpPr>
          <p:cNvPr id="3" name="テキスト ボックス 2">
            <a:extLst>
              <a:ext uri="{FF2B5EF4-FFF2-40B4-BE49-F238E27FC236}">
                <a16:creationId xmlns:a16="http://schemas.microsoft.com/office/drawing/2014/main" id="{45C02619-131B-AA46-AE24-324BB849BFBB}"/>
              </a:ext>
            </a:extLst>
          </p:cNvPr>
          <p:cNvSpPr txBox="1"/>
          <p:nvPr/>
        </p:nvSpPr>
        <p:spPr>
          <a:xfrm>
            <a:off x="1454727" y="1551709"/>
            <a:ext cx="6206837" cy="1323439"/>
          </a:xfrm>
          <a:prstGeom prst="rect">
            <a:avLst/>
          </a:prstGeom>
          <a:noFill/>
        </p:spPr>
        <p:txBody>
          <a:bodyPr wrap="square" rtlCol="0">
            <a:spAutoFit/>
          </a:bodyPr>
          <a:lstStyle/>
          <a:p>
            <a:r>
              <a:rPr kumimoji="1" lang="ja-JP" altLang="en-US" sz="2000"/>
              <a:t>最小化問題の解の分布例</a:t>
            </a:r>
            <a:endParaRPr kumimoji="1" lang="en-US" altLang="ja-JP" sz="2000" dirty="0"/>
          </a:p>
          <a:p>
            <a:endParaRPr lang="en-US" altLang="ja-JP" sz="2000" dirty="0"/>
          </a:p>
          <a:p>
            <a:r>
              <a:rPr lang="ja-JP" altLang="en-US" sz="2000"/>
              <a:t>囲った丸が、近傍</a:t>
            </a:r>
            <a:endParaRPr lang="en-US" altLang="ja-JP" sz="2000" dirty="0"/>
          </a:p>
          <a:p>
            <a:r>
              <a:rPr lang="ja-JP" altLang="en-US" sz="2000"/>
              <a:t>解が移動するにつれて、探索する近傍も変化する</a:t>
            </a:r>
            <a:endParaRPr lang="en-US" altLang="ja-JP" sz="2000" dirty="0"/>
          </a:p>
        </p:txBody>
      </p:sp>
      <p:sp>
        <p:nvSpPr>
          <p:cNvPr id="7" name="円/楕円 6">
            <a:extLst>
              <a:ext uri="{FF2B5EF4-FFF2-40B4-BE49-F238E27FC236}">
                <a16:creationId xmlns:a16="http://schemas.microsoft.com/office/drawing/2014/main" id="{778BCC7E-7E96-3748-91CD-E2F11EE485B0}"/>
              </a:ext>
            </a:extLst>
          </p:cNvPr>
          <p:cNvSpPr/>
          <p:nvPr/>
        </p:nvSpPr>
        <p:spPr>
          <a:xfrm>
            <a:off x="2143519" y="3846915"/>
            <a:ext cx="1025237" cy="1099066"/>
          </a:xfrm>
          <a:prstGeom prst="ellipse">
            <a:avLst/>
          </a:prstGeom>
          <a:solidFill>
            <a:schemeClr val="accent2">
              <a:lumMod val="20000"/>
              <a:lumOff val="80000"/>
              <a:alpha val="4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920B248-42A0-B845-A51F-BAD9655E7B60}"/>
              </a:ext>
            </a:extLst>
          </p:cNvPr>
          <p:cNvSpPr txBox="1"/>
          <p:nvPr/>
        </p:nvSpPr>
        <p:spPr>
          <a:xfrm>
            <a:off x="2729345" y="4211782"/>
            <a:ext cx="184731" cy="369332"/>
          </a:xfrm>
          <a:prstGeom prst="rect">
            <a:avLst/>
          </a:prstGeom>
          <a:noFill/>
        </p:spPr>
        <p:txBody>
          <a:bodyPr wrap="none" rtlCol="0">
            <a:spAutoFit/>
          </a:bodyPr>
          <a:lstStyle/>
          <a:p>
            <a:endParaRPr kumimoji="1" lang="ja-JP" altLang="en-US"/>
          </a:p>
        </p:txBody>
      </p:sp>
      <p:sp>
        <p:nvSpPr>
          <p:cNvPr id="10" name="円/楕円 9">
            <a:extLst>
              <a:ext uri="{FF2B5EF4-FFF2-40B4-BE49-F238E27FC236}">
                <a16:creationId xmlns:a16="http://schemas.microsoft.com/office/drawing/2014/main" id="{2734342E-4D53-664C-8918-2AEA54C8663F}"/>
              </a:ext>
            </a:extLst>
          </p:cNvPr>
          <p:cNvSpPr/>
          <p:nvPr/>
        </p:nvSpPr>
        <p:spPr>
          <a:xfrm>
            <a:off x="3133012" y="4945981"/>
            <a:ext cx="969818" cy="983673"/>
          </a:xfrm>
          <a:prstGeom prst="ellipse">
            <a:avLst/>
          </a:prstGeom>
          <a:solidFill>
            <a:schemeClr val="accent2">
              <a:lumMod val="20000"/>
              <a:lumOff val="80000"/>
              <a:alpha val="4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a:extLst>
              <a:ext uri="{FF2B5EF4-FFF2-40B4-BE49-F238E27FC236}">
                <a16:creationId xmlns:a16="http://schemas.microsoft.com/office/drawing/2014/main" id="{CC0E49E4-7748-6849-A0D7-B1F597575240}"/>
              </a:ext>
            </a:extLst>
          </p:cNvPr>
          <p:cNvSpPr/>
          <p:nvPr/>
        </p:nvSpPr>
        <p:spPr>
          <a:xfrm>
            <a:off x="5500255" y="4211782"/>
            <a:ext cx="969818" cy="983673"/>
          </a:xfrm>
          <a:prstGeom prst="ellipse">
            <a:avLst/>
          </a:prstGeom>
          <a:solidFill>
            <a:schemeClr val="accent2">
              <a:lumMod val="20000"/>
              <a:lumOff val="80000"/>
              <a:alpha val="4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9286C14D-9931-5A42-B1D4-8D72DEC9313F}"/>
              </a:ext>
            </a:extLst>
          </p:cNvPr>
          <p:cNvSpPr/>
          <p:nvPr/>
        </p:nvSpPr>
        <p:spPr>
          <a:xfrm>
            <a:off x="4054338" y="5290616"/>
            <a:ext cx="912515" cy="1068621"/>
          </a:xfrm>
          <a:prstGeom prst="ellipse">
            <a:avLst/>
          </a:prstGeom>
          <a:solidFill>
            <a:schemeClr val="accent5">
              <a:lumMod val="20000"/>
              <a:lumOff val="80000"/>
              <a:alpha val="4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2005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01B871-DFD6-B74B-B3A9-4472891E9D3C}"/>
              </a:ext>
            </a:extLst>
          </p:cNvPr>
          <p:cNvSpPr>
            <a:spLocks noGrp="1"/>
          </p:cNvSpPr>
          <p:nvPr>
            <p:ph type="title"/>
          </p:nvPr>
        </p:nvSpPr>
        <p:spPr/>
        <p:txBody>
          <a:bodyPr/>
          <a:lstStyle/>
          <a:p>
            <a:r>
              <a:rPr kumimoji="1" lang="ja-JP" altLang="en-US"/>
              <a:t>局所探索の計算時間</a:t>
            </a:r>
          </a:p>
        </p:txBody>
      </p:sp>
      <p:sp>
        <p:nvSpPr>
          <p:cNvPr id="3" name="コンテンツ プレースホルダー 2">
            <a:extLst>
              <a:ext uri="{FF2B5EF4-FFF2-40B4-BE49-F238E27FC236}">
                <a16:creationId xmlns:a16="http://schemas.microsoft.com/office/drawing/2014/main" id="{B9AD6D86-F21E-F141-8B52-3E4C241D8F51}"/>
              </a:ext>
            </a:extLst>
          </p:cNvPr>
          <p:cNvSpPr>
            <a:spLocks noGrp="1"/>
          </p:cNvSpPr>
          <p:nvPr>
            <p:ph idx="1"/>
          </p:nvPr>
        </p:nvSpPr>
        <p:spPr/>
        <p:txBody>
          <a:bodyPr/>
          <a:lstStyle/>
          <a:p>
            <a:r>
              <a:rPr lang="ja-JP" altLang="en-US"/>
              <a:t>どの解から探索を始めるかで、計算時間は大きく変わる</a:t>
            </a:r>
            <a:endParaRPr lang="en-US" altLang="ja-JP" dirty="0"/>
          </a:p>
          <a:p>
            <a:r>
              <a:rPr kumimoji="1" lang="ja-JP" altLang="en-US"/>
              <a:t>近傍の大きさ</a:t>
            </a:r>
            <a:r>
              <a:rPr kumimoji="1" lang="en-US" altLang="ja-JP" dirty="0"/>
              <a:t>(</a:t>
            </a:r>
            <a:r>
              <a:rPr kumimoji="1" lang="ja-JP" altLang="en-US"/>
              <a:t>前のスライドの丸の大きさ</a:t>
            </a:r>
            <a:r>
              <a:rPr kumimoji="1" lang="en-US" altLang="ja-JP" dirty="0"/>
              <a:t>)</a:t>
            </a:r>
            <a:r>
              <a:rPr kumimoji="1" lang="ja-JP" altLang="en-US"/>
              <a:t>を変えることでも計算時間は大きく変わる</a:t>
            </a:r>
            <a:endParaRPr kumimoji="1" lang="en-US" altLang="ja-JP" dirty="0"/>
          </a:p>
          <a:p>
            <a:endParaRPr lang="en-US" altLang="ja-JP" dirty="0"/>
          </a:p>
          <a:p>
            <a:pPr marL="0" indent="0">
              <a:buNone/>
            </a:pPr>
            <a:r>
              <a:rPr lang="en-US" altLang="ja-JP" dirty="0"/>
              <a:t>(</a:t>
            </a:r>
            <a:r>
              <a:rPr kumimoji="1" lang="ja-JP" altLang="en-US"/>
              <a:t>良い解から探索を始めた方が時間が短縮できるので、今現在は初期解に対するアプローチをおこなっている</a:t>
            </a:r>
            <a:r>
              <a:rPr lang="en-US" altLang="ja-JP" dirty="0"/>
              <a:t>) </a:t>
            </a:r>
            <a:endParaRPr kumimoji="1" lang="ja-JP" altLang="en-US"/>
          </a:p>
        </p:txBody>
      </p:sp>
    </p:spTree>
    <p:extLst>
      <p:ext uri="{BB962C8B-B14F-4D97-AF65-F5344CB8AC3E}">
        <p14:creationId xmlns:p14="http://schemas.microsoft.com/office/powerpoint/2010/main" val="466022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1DAF85-0E59-424D-BFBB-A69260C344DE}"/>
              </a:ext>
            </a:extLst>
          </p:cNvPr>
          <p:cNvSpPr>
            <a:spLocks noGrp="1"/>
          </p:cNvSpPr>
          <p:nvPr>
            <p:ph type="title"/>
          </p:nvPr>
        </p:nvSpPr>
        <p:spPr/>
        <p:txBody>
          <a:bodyPr/>
          <a:lstStyle/>
          <a:p>
            <a:r>
              <a:rPr lang="ja-JP" altLang="en-US"/>
              <a:t>目次</a:t>
            </a:r>
            <a:endParaRPr kumimoji="1" lang="ja-JP" altLang="en-US"/>
          </a:p>
        </p:txBody>
      </p:sp>
      <p:sp>
        <p:nvSpPr>
          <p:cNvPr id="3" name="コンテンツ プレースホルダー 2">
            <a:extLst>
              <a:ext uri="{FF2B5EF4-FFF2-40B4-BE49-F238E27FC236}">
                <a16:creationId xmlns:a16="http://schemas.microsoft.com/office/drawing/2014/main" id="{6E7E1299-6BE2-6C45-A1B2-2D686C4709DF}"/>
              </a:ext>
            </a:extLst>
          </p:cNvPr>
          <p:cNvSpPr>
            <a:spLocks noGrp="1"/>
          </p:cNvSpPr>
          <p:nvPr>
            <p:ph idx="1"/>
          </p:nvPr>
        </p:nvSpPr>
        <p:spPr/>
        <p:txBody>
          <a:bodyPr/>
          <a:lstStyle/>
          <a:p>
            <a:r>
              <a:rPr kumimoji="1" lang="ja-JP" altLang="en-US"/>
              <a:t>目的関数の推移</a:t>
            </a:r>
            <a:endParaRPr kumimoji="1" lang="en-US" altLang="ja-JP" dirty="0"/>
          </a:p>
          <a:p>
            <a:r>
              <a:rPr lang="en-US" altLang="ja-JP" dirty="0">
                <a:solidFill>
                  <a:schemeClr val="bg1">
                    <a:lumMod val="75000"/>
                  </a:schemeClr>
                </a:solidFill>
              </a:rPr>
              <a:t>CPU</a:t>
            </a:r>
            <a:r>
              <a:rPr lang="ja-JP" altLang="en-US">
                <a:solidFill>
                  <a:schemeClr val="bg1">
                    <a:lumMod val="75000"/>
                  </a:schemeClr>
                </a:solidFill>
              </a:rPr>
              <a:t>並列化</a:t>
            </a:r>
            <a:endParaRPr lang="en-US" altLang="ja-JP" dirty="0">
              <a:solidFill>
                <a:schemeClr val="bg1">
                  <a:lumMod val="75000"/>
                </a:schemeClr>
              </a:solidFill>
            </a:endParaRPr>
          </a:p>
          <a:p>
            <a:r>
              <a:rPr kumimoji="1" lang="en-US" altLang="ja-JP" dirty="0" err="1">
                <a:solidFill>
                  <a:schemeClr val="bg1">
                    <a:lumMod val="75000"/>
                  </a:schemeClr>
                </a:solidFill>
              </a:rPr>
              <a:t>Gurobi</a:t>
            </a:r>
            <a:r>
              <a:rPr kumimoji="1" lang="ja-JP" altLang="en-US">
                <a:solidFill>
                  <a:schemeClr val="bg1">
                    <a:lumMod val="75000"/>
                  </a:schemeClr>
                </a:solidFill>
              </a:rPr>
              <a:t>のパラメータ</a:t>
            </a:r>
            <a:endParaRPr kumimoji="1" lang="en-US" altLang="ja-JP" dirty="0">
              <a:solidFill>
                <a:schemeClr val="bg1">
                  <a:lumMod val="75000"/>
                </a:schemeClr>
              </a:solidFill>
            </a:endParaRPr>
          </a:p>
          <a:p>
            <a:pPr marL="0" indent="0">
              <a:buNone/>
            </a:pPr>
            <a:endParaRPr kumimoji="1" lang="ja-JP" altLang="en-US"/>
          </a:p>
        </p:txBody>
      </p:sp>
    </p:spTree>
    <p:extLst>
      <p:ext uri="{BB962C8B-B14F-4D97-AF65-F5344CB8AC3E}">
        <p14:creationId xmlns:p14="http://schemas.microsoft.com/office/powerpoint/2010/main" val="252197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5531FB-823D-FA40-9653-C94136CCD9AA}"/>
              </a:ext>
            </a:extLst>
          </p:cNvPr>
          <p:cNvSpPr>
            <a:spLocks noGrp="1"/>
          </p:cNvSpPr>
          <p:nvPr>
            <p:ph type="title"/>
          </p:nvPr>
        </p:nvSpPr>
        <p:spPr/>
        <p:txBody>
          <a:bodyPr/>
          <a:lstStyle/>
          <a:p>
            <a:r>
              <a:rPr kumimoji="1" lang="en-US" altLang="ja-JP" dirty="0"/>
              <a:t>1</a:t>
            </a:r>
            <a:r>
              <a:rPr kumimoji="1" lang="ja-JP" altLang="en-US"/>
              <a:t>時間かける必要はあるのか？</a:t>
            </a:r>
          </a:p>
        </p:txBody>
      </p:sp>
      <p:sp>
        <p:nvSpPr>
          <p:cNvPr id="3" name="コンテンツ プレースホルダー 2">
            <a:extLst>
              <a:ext uri="{FF2B5EF4-FFF2-40B4-BE49-F238E27FC236}">
                <a16:creationId xmlns:a16="http://schemas.microsoft.com/office/drawing/2014/main" id="{764C53C3-853B-8C46-B93A-2CD4B49A1BF3}"/>
              </a:ext>
            </a:extLst>
          </p:cNvPr>
          <p:cNvSpPr>
            <a:spLocks noGrp="1"/>
          </p:cNvSpPr>
          <p:nvPr>
            <p:ph idx="1"/>
          </p:nvPr>
        </p:nvSpPr>
        <p:spPr/>
        <p:txBody>
          <a:bodyPr/>
          <a:lstStyle/>
          <a:p>
            <a:r>
              <a:rPr lang="en-US" altLang="ja-JP" dirty="0" err="1"/>
              <a:t>Gurobi</a:t>
            </a:r>
            <a:r>
              <a:rPr lang="ja-JP" altLang="en-US"/>
              <a:t>では</a:t>
            </a:r>
            <a:r>
              <a:rPr lang="en-US" altLang="ja-JP" dirty="0"/>
              <a:t>1</a:t>
            </a:r>
            <a:r>
              <a:rPr lang="ja-JP" altLang="en-US"/>
              <a:t>時間を制限時間として解を探索していた</a:t>
            </a:r>
            <a:endParaRPr lang="en-US" altLang="ja-JP" dirty="0"/>
          </a:p>
          <a:p>
            <a:pPr lvl="1"/>
            <a:r>
              <a:rPr lang="ja-JP" altLang="en-US" sz="2000"/>
              <a:t>小さい問題例ならば</a:t>
            </a:r>
            <a:r>
              <a:rPr lang="en-US" altLang="ja-JP" sz="2000" dirty="0"/>
              <a:t>10</a:t>
            </a:r>
            <a:r>
              <a:rPr lang="ja-JP" altLang="en-US" sz="2000"/>
              <a:t>分程度で終わることもあり、大きい問題例だと</a:t>
            </a:r>
            <a:r>
              <a:rPr lang="en-US" altLang="ja-JP" sz="2000" dirty="0"/>
              <a:t>24</a:t>
            </a:r>
            <a:r>
              <a:rPr lang="ja-JP" altLang="en-US" sz="2000"/>
              <a:t>時間でも実行可能解が出ないこともある</a:t>
            </a:r>
            <a:endParaRPr lang="en-US" altLang="ja-JP" sz="2000" dirty="0"/>
          </a:p>
          <a:p>
            <a:r>
              <a:rPr kumimoji="1" lang="ja-JP" altLang="en-US"/>
              <a:t>局所探索法</a:t>
            </a:r>
            <a:r>
              <a:rPr kumimoji="1" lang="en-US" altLang="ja-JP" dirty="0"/>
              <a:t>(</a:t>
            </a:r>
            <a:r>
              <a:rPr lang="ja-JP" altLang="en-US"/>
              <a:t>現在のアプローチ</a:t>
            </a:r>
            <a:r>
              <a:rPr lang="en-US" altLang="ja-JP" dirty="0"/>
              <a:t>)</a:t>
            </a:r>
            <a:r>
              <a:rPr lang="ja-JP" altLang="en-US"/>
              <a:t>では、近傍に改善解がないことを確認したら計算を終了</a:t>
            </a:r>
            <a:endParaRPr lang="en-US" altLang="ja-JP" dirty="0"/>
          </a:p>
          <a:p>
            <a:pPr lvl="1"/>
            <a:r>
              <a:rPr lang="ja-JP" altLang="en-US" sz="2000"/>
              <a:t>計算時間は、問題例によって大きく変わる</a:t>
            </a:r>
            <a:endParaRPr lang="en-US" altLang="ja-JP" sz="2000" dirty="0"/>
          </a:p>
          <a:p>
            <a:pPr lvl="1"/>
            <a:r>
              <a:rPr lang="en-US" altLang="ja-JP" sz="2000" dirty="0"/>
              <a:t>10</a:t>
            </a:r>
            <a:r>
              <a:rPr lang="ja-JP" altLang="en-US" sz="2000"/>
              <a:t>分</a:t>
            </a:r>
            <a:r>
              <a:rPr lang="en-US" altLang="ja-JP" sz="2000" dirty="0"/>
              <a:t>~</a:t>
            </a:r>
            <a:r>
              <a:rPr lang="ja-JP" altLang="en-US" sz="2000"/>
              <a:t>数時間</a:t>
            </a:r>
            <a:endParaRPr lang="en-US" altLang="ja-JP" sz="2000" dirty="0"/>
          </a:p>
          <a:p>
            <a:pPr lvl="1"/>
            <a:endParaRPr lang="en-US" altLang="ja-JP" sz="2000" dirty="0"/>
          </a:p>
        </p:txBody>
      </p:sp>
    </p:spTree>
    <p:extLst>
      <p:ext uri="{BB962C8B-B14F-4D97-AF65-F5344CB8AC3E}">
        <p14:creationId xmlns:p14="http://schemas.microsoft.com/office/powerpoint/2010/main" val="2390220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EF3CEE-7A56-E448-A137-E4C96EF395EC}"/>
              </a:ext>
            </a:extLst>
          </p:cNvPr>
          <p:cNvSpPr>
            <a:spLocks noGrp="1"/>
          </p:cNvSpPr>
          <p:nvPr>
            <p:ph type="title"/>
          </p:nvPr>
        </p:nvSpPr>
        <p:spPr/>
        <p:txBody>
          <a:bodyPr/>
          <a:lstStyle/>
          <a:p>
            <a:r>
              <a:rPr kumimoji="1" lang="ja-JP" altLang="en-US"/>
              <a:t>目的関数の推移</a:t>
            </a:r>
          </a:p>
        </p:txBody>
      </p:sp>
      <p:sp>
        <p:nvSpPr>
          <p:cNvPr id="3" name="コンテンツ プレースホルダー 2">
            <a:extLst>
              <a:ext uri="{FF2B5EF4-FFF2-40B4-BE49-F238E27FC236}">
                <a16:creationId xmlns:a16="http://schemas.microsoft.com/office/drawing/2014/main" id="{01350C99-F677-0442-AC48-E2CE1235617F}"/>
              </a:ext>
            </a:extLst>
          </p:cNvPr>
          <p:cNvSpPr>
            <a:spLocks noGrp="1"/>
          </p:cNvSpPr>
          <p:nvPr>
            <p:ph idx="1"/>
          </p:nvPr>
        </p:nvSpPr>
        <p:spPr/>
        <p:txBody>
          <a:bodyPr/>
          <a:lstStyle/>
          <a:p>
            <a:r>
              <a:rPr lang="ja-JP" altLang="en-US"/>
              <a:t>下の図は</a:t>
            </a:r>
            <a:r>
              <a:rPr lang="en-US" altLang="ja-JP" dirty="0" err="1"/>
              <a:t>gurobi</a:t>
            </a:r>
            <a:r>
              <a:rPr lang="ja-JP" altLang="en-US"/>
              <a:t>を用いた計算の推移</a:t>
            </a:r>
            <a:endParaRPr kumimoji="1" lang="en-US" altLang="ja-JP" dirty="0"/>
          </a:p>
          <a:p>
            <a:endParaRPr kumimoji="1" lang="ja-JP" altLang="en-US"/>
          </a:p>
        </p:txBody>
      </p:sp>
      <p:pic>
        <p:nvPicPr>
          <p:cNvPr id="5" name="図 4">
            <a:extLst>
              <a:ext uri="{FF2B5EF4-FFF2-40B4-BE49-F238E27FC236}">
                <a16:creationId xmlns:a16="http://schemas.microsoft.com/office/drawing/2014/main" id="{5AB8EAD4-A754-414B-BBC8-AE8433F3B8E6}"/>
              </a:ext>
            </a:extLst>
          </p:cNvPr>
          <p:cNvPicPr>
            <a:picLocks noChangeAspect="1"/>
          </p:cNvPicPr>
          <p:nvPr/>
        </p:nvPicPr>
        <p:blipFill>
          <a:blip r:embed="rId2"/>
          <a:stretch>
            <a:fillRect/>
          </a:stretch>
        </p:blipFill>
        <p:spPr>
          <a:xfrm>
            <a:off x="2186481" y="2933415"/>
            <a:ext cx="5328992" cy="2955576"/>
          </a:xfrm>
          <a:prstGeom prst="rect">
            <a:avLst/>
          </a:prstGeom>
        </p:spPr>
      </p:pic>
    </p:spTree>
    <p:extLst>
      <p:ext uri="{BB962C8B-B14F-4D97-AF65-F5344CB8AC3E}">
        <p14:creationId xmlns:p14="http://schemas.microsoft.com/office/powerpoint/2010/main" val="3975289883"/>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{DD8520D9-4294-6044-B6A7-905AB3E3CDD3}tf10001060</Template>
  <TotalTime>436</TotalTime>
  <Words>798</Words>
  <Application>Microsoft Macintosh PowerPoint</Application>
  <PresentationFormat>ワイド画面</PresentationFormat>
  <Paragraphs>107</Paragraphs>
  <Slides>21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21</vt:i4>
      </vt:variant>
    </vt:vector>
  </HeadingPairs>
  <TitlesOfParts>
    <vt:vector size="27" baseType="lpstr">
      <vt:lpstr>メイリオ</vt:lpstr>
      <vt:lpstr>Arial</vt:lpstr>
      <vt:lpstr>Cambria Math</vt:lpstr>
      <vt:lpstr>Trebuchet MS</vt:lpstr>
      <vt:lpstr>Wingdings 3</vt:lpstr>
      <vt:lpstr>ファセット</vt:lpstr>
      <vt:lpstr>11/30 共有資料</vt:lpstr>
      <vt:lpstr>目次</vt:lpstr>
      <vt:lpstr>現在のアプローチ</vt:lpstr>
      <vt:lpstr>局所探索法に関して(少し詳しく)</vt:lpstr>
      <vt:lpstr>局所探索法</vt:lpstr>
      <vt:lpstr>局所探索の計算時間</vt:lpstr>
      <vt:lpstr>目次</vt:lpstr>
      <vt:lpstr>1時間かける必要はあるのか？</vt:lpstr>
      <vt:lpstr>目的関数の推移</vt:lpstr>
      <vt:lpstr>10分程度の解</vt:lpstr>
      <vt:lpstr>15分後の解</vt:lpstr>
      <vt:lpstr>40分経過後の解(1時間後まで解はあまり変化なし) </vt:lpstr>
      <vt:lpstr>目次</vt:lpstr>
      <vt:lpstr>並列化が有効なもの</vt:lpstr>
      <vt:lpstr>組み合わせ最適化における並列化</vt:lpstr>
      <vt:lpstr>並列化による高速化できるアプローチ</vt:lpstr>
      <vt:lpstr>1.複数の計算を独立して行う</vt:lpstr>
      <vt:lpstr>2.問題の分割</vt:lpstr>
      <vt:lpstr>目次</vt:lpstr>
      <vt:lpstr>gurobiのパラメータ</vt:lpstr>
      <vt:lpstr>計算環境</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11/30 共有資料</dc:title>
  <dc:creator>TAKEDA Kiyoshi</dc:creator>
  <cp:lastModifiedBy>TAKEDA Kiyoshi</cp:lastModifiedBy>
  <cp:revision>34</cp:revision>
  <dcterms:created xsi:type="dcterms:W3CDTF">2021-11-27T07:33:18Z</dcterms:created>
  <dcterms:modified xsi:type="dcterms:W3CDTF">2021-12-09T01:17:41Z</dcterms:modified>
</cp:coreProperties>
</file>