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565" r:id="rId8"/>
    <p:sldId id="262" r:id="rId9"/>
    <p:sldId id="263" r:id="rId10"/>
    <p:sldId id="269" r:id="rId11"/>
    <p:sldId id="270" r:id="rId12"/>
    <p:sldId id="271" r:id="rId13"/>
    <p:sldId id="562" r:id="rId14"/>
    <p:sldId id="272" r:id="rId15"/>
    <p:sldId id="563" r:id="rId16"/>
    <p:sldId id="273" r:id="rId17"/>
    <p:sldId id="274" r:id="rId18"/>
    <p:sldId id="564" r:id="rId19"/>
    <p:sldId id="264" r:id="rId20"/>
    <p:sldId id="265" r:id="rId21"/>
    <p:sldId id="266" r:id="rId22"/>
    <p:sldId id="566" r:id="rId23"/>
    <p:sldId id="568" r:id="rId24"/>
    <p:sldId id="559" r:id="rId25"/>
    <p:sldId id="569" r:id="rId26"/>
    <p:sldId id="571" r:id="rId27"/>
    <p:sldId id="573" r:id="rId28"/>
    <p:sldId id="574" r:id="rId29"/>
    <p:sldId id="572" r:id="rId30"/>
    <p:sldId id="576" r:id="rId31"/>
    <p:sldId id="577" r:id="rId32"/>
    <p:sldId id="579" r:id="rId33"/>
    <p:sldId id="587" r:id="rId34"/>
    <p:sldId id="580" r:id="rId35"/>
    <p:sldId id="581" r:id="rId36"/>
    <p:sldId id="588" r:id="rId37"/>
    <p:sldId id="589" r:id="rId38"/>
    <p:sldId id="591" r:id="rId39"/>
    <p:sldId id="590" r:id="rId40"/>
    <p:sldId id="592" r:id="rId41"/>
    <p:sldId id="594" r:id="rId42"/>
    <p:sldId id="595" r:id="rId43"/>
    <p:sldId id="578" r:id="rId44"/>
    <p:sldId id="582" r:id="rId45"/>
    <p:sldId id="583" r:id="rId46"/>
    <p:sldId id="586" r:id="rId47"/>
    <p:sldId id="584" r:id="rId48"/>
    <p:sldId id="585" r:id="rId49"/>
    <p:sldId id="561" r:id="rId5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517072"/>
            <a:ext cx="8915399" cy="226278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 mathematical modeling for the stowage planning problem 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3201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Kiyoshi, TAKEDA</a:t>
            </a:r>
          </a:p>
          <a:p>
            <a:r>
              <a:rPr lang="en-US" altLang="ja-JP" sz="2400" dirty="0" err="1"/>
              <a:t>Yagiura</a:t>
            </a:r>
            <a:r>
              <a:rPr lang="en-US" altLang="ja-JP" sz="2400" dirty="0"/>
              <a:t> lab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179933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3516082" y="451710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2870313" y="45125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2870312" y="51527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3528552" y="514490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184823" y="515399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179933" y="578839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2870311" y="577269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3525744" y="577929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382181" y="45112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7716218" y="4511219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046912" y="451255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041907" y="513125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7711328" y="514034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386211" y="512215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382180" y="575904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044903" y="5759047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7711328" y="576681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184536" y="4954137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4565235" y="5610971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335730" y="4944730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8768745" y="558162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4986969" y="4944730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260118" y="5124723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defined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025644" y="438249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3844509" y="4382491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5473036" y="4382489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4663374" y="4382490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5736703" y="4634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Positive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time.[1]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create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previous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/>
              <a:t>Example of Heuristic model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load vehicles while satisfying the following the travel routes constraints.</a:t>
            </a:r>
          </a:p>
          <a:p>
            <a:pPr lvl="1"/>
            <a:r>
              <a:rPr lang="en-US" altLang="ja-JP" sz="2000" dirty="0"/>
              <a:t>We ensure that the filling rate is not exceeded after all vehicles have been loaded at a particular port.</a:t>
            </a:r>
          </a:p>
          <a:p>
            <a:pPr marL="0" indent="0">
              <a:buNone/>
            </a:pPr>
            <a:r>
              <a:rPr lang="en" altLang="ja-JP" sz="2400" dirty="0"/>
              <a:t>Any constraints or objectives other than the above two </a:t>
            </a:r>
            <a:r>
              <a:rPr lang="ja-JP" altLang="en-US" sz="2400"/>
              <a:t>　　　　　　　　</a:t>
            </a:r>
            <a:r>
              <a:rPr lang="en" altLang="ja-JP" sz="2400" dirty="0"/>
              <a:t>are considered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until the termination condition is satisfied</a:t>
            </a:r>
          </a:p>
          <a:p>
            <a:r>
              <a:rPr lang="en-US" altLang="ja-JP" sz="2400" dirty="0"/>
              <a:t>In this research, we use shift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271095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240454"/>
                  </p:ext>
                </p:extLst>
              </p:nvPr>
            </p:nvGraphicFramePr>
            <p:xfrm>
              <a:off x="2771493" y="3224103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444" r="-100000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444" r="-595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a split order.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before only before or after F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911336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F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F,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55938"/>
              </p:ext>
            </p:extLst>
          </p:nvPr>
        </p:nvGraphicFramePr>
        <p:xfrm>
          <a:off x="2464868" y="2608729"/>
          <a:ext cx="7745507" cy="3169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16533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462711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92063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69787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624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307563" y="1741402"/>
            <a:ext cx="89072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計算時間を短縮したと言っても、少し時間はかかる</a:t>
            </a:r>
            <a:endParaRPr kumimoji="1" lang="en-US" altLang="ja-JP" dirty="0"/>
          </a:p>
          <a:p>
            <a:r>
              <a:rPr kumimoji="1" lang="ja-JP" altLang="en-US"/>
              <a:t>最適な挿入場所と、ランダムに挿入した場合の比較</a:t>
            </a:r>
            <a:endParaRPr lang="en-US" altLang="ja-JP" dirty="0"/>
          </a:p>
          <a:p>
            <a:r>
              <a:rPr kumimoji="1" lang="ja-JP" altLang="en-US"/>
              <a:t>表</a:t>
            </a:r>
            <a:endParaRPr kumimoji="1" lang="en-US" altLang="ja-JP" dirty="0"/>
          </a:p>
          <a:p>
            <a:r>
              <a:rPr lang="ja-JP" altLang="en-US"/>
              <a:t>解は良いが、計算時間は割と長くなる</a:t>
            </a:r>
            <a:endParaRPr lang="en-US" altLang="ja-JP" dirty="0"/>
          </a:p>
          <a:p>
            <a:r>
              <a:rPr kumimoji="1" lang="ja-JP" altLang="en-US"/>
              <a:t>実際のアプリケーションでは、最終的に人がチェックをするので、短めの時間でまあまあのランダムでも十分な可能性もある</a:t>
            </a:r>
          </a:p>
        </p:txBody>
      </p:sp>
    </p:spTree>
    <p:extLst>
      <p:ext uri="{BB962C8B-B14F-4D97-AF65-F5344CB8AC3E}">
        <p14:creationId xmlns:p14="http://schemas.microsoft.com/office/powerpoint/2010/main" val="1868479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We set the coefficient of the constraint to 100.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57586"/>
              </p:ext>
            </p:extLst>
          </p:nvPr>
        </p:nvGraphicFramePr>
        <p:xfrm>
          <a:off x="1976717" y="1541929"/>
          <a:ext cx="9527895" cy="495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9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3824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47767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83886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r>
                        <a:rPr kumimoji="1" lang="en-US" altLang="ja-JP" sz="2000" baseline="30000" dirty="0"/>
                        <a:t>nd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5330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1h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(3600s)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24h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(86400s)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1025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none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87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85110-0AEB-6C49-9AE3-DAAB21D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29443-0E2E-9240-9158-A7C1DB7B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For experimental instances, we got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r>
              <a:rPr lang="en" altLang="ja-JP" sz="2400" dirty="0"/>
              <a:t>For some instances that actually exist, we couldn’t find feasible solution.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6146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16EE5-E670-DD4C-A705-652D968F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Type of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A7BCF-90DA-9849-A6DD-2BBF184B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investigated how much the solution and computation time changes with the type of neighborhood.</a:t>
            </a:r>
          </a:p>
          <a:p>
            <a:r>
              <a:rPr lang="en" altLang="ja-JP" sz="2400" dirty="0"/>
              <a:t>The value is the weighted sum of constraints and objective function.</a:t>
            </a:r>
          </a:p>
          <a:p>
            <a:r>
              <a:rPr lang="en" altLang="ja-JP" sz="2400" dirty="0"/>
              <a:t>even if the solution is infeasible, we show the value of the evaluation function.</a:t>
            </a:r>
          </a:p>
          <a:p>
            <a:r>
              <a:rPr lang="en" altLang="ja-JP" sz="2400" dirty="0"/>
              <a:t>We also set the </a:t>
            </a:r>
            <a:r>
              <a:rPr lang="en-US" altLang="ja-JP" sz="2400" dirty="0"/>
              <a:t>coefficient of the constraint to 100.</a:t>
            </a:r>
            <a:endParaRPr lang="en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25922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06368"/>
              </p:ext>
            </p:extLst>
          </p:nvPr>
        </p:nvGraphicFramePr>
        <p:xfrm>
          <a:off x="833717" y="1439898"/>
          <a:ext cx="10959353" cy="4721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33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84845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035423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981635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2649941175"/>
                    </a:ext>
                  </a:extLst>
                </a:gridCol>
                <a:gridCol w="1734670">
                  <a:extLst>
                    <a:ext uri="{9D8B030D-6E8A-4147-A177-3AD203B41FA5}">
                      <a16:colId xmlns:a16="http://schemas.microsoft.com/office/drawing/2014/main" val="4158393983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Both 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Shift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Swap neighborhood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23928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-2318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-1585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1143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-831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-1991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1287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-1021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-1554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-2489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3884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4377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6481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12720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1859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10648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4927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4434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5790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372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DC8E6-C232-9044-B457-1796E5A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Neighborhood comparison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B0EF1-67CA-DE4C-BC6C-1674F87C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tend to get better results using both neighborhoods.</a:t>
            </a:r>
          </a:p>
          <a:p>
            <a:r>
              <a:rPr lang="en" altLang="ja-JP" sz="2400" dirty="0"/>
              <a:t>It takes more time to use the swap neighborhood.</a:t>
            </a:r>
          </a:p>
          <a:p>
            <a:pPr lvl="1"/>
            <a:r>
              <a:rPr lang="en" altLang="ja-JP" sz="2200" dirty="0"/>
              <a:t>due to the difference in size</a:t>
            </a:r>
            <a:r>
              <a:rPr lang="en-US" altLang="ja-JP" sz="2200" dirty="0"/>
              <a:t> of neighborhood</a:t>
            </a:r>
            <a:endParaRPr lang="en" altLang="ja-JP" sz="2200" dirty="0"/>
          </a:p>
          <a:p>
            <a:endParaRPr lang="en" altLang="ja-JP" sz="2400" dirty="0"/>
          </a:p>
          <a:p>
            <a:r>
              <a:rPr lang="en" altLang="ja-JP" sz="2400" dirty="0"/>
              <a:t>The results were close to our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269823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the heuristic.</a:t>
            </a:r>
          </a:p>
          <a:p>
            <a:pPr lvl="1"/>
            <a:r>
              <a:rPr lang="en" altLang="ja-JP" sz="2200" dirty="0"/>
              <a:t>we confirmed that the computation time can be reduced.</a:t>
            </a:r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pPr lvl="1"/>
            <a:r>
              <a:rPr lang="en" altLang="ja-JP" sz="2200" dirty="0"/>
              <a:t>For some instances, we couldn’t find feasible solution even with </a:t>
            </a:r>
            <a:r>
              <a:rPr lang="en" altLang="ja-JP" sz="2200"/>
              <a:t>2</a:t>
            </a:r>
            <a:r>
              <a:rPr lang="en" altLang="ja-JP" sz="2200" baseline="30000"/>
              <a:t>nd</a:t>
            </a:r>
            <a:r>
              <a:rPr lang="en" altLang="ja-JP" sz="2200"/>
              <a:t> model.  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" altLang="ja-JP" sz="2400" dirty="0"/>
              <a:t>Proposing an approach to find the global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</TotalTime>
  <Words>2400</Words>
  <Application>Microsoft Macintosh PowerPoint</Application>
  <PresentationFormat>ワイド画面</PresentationFormat>
  <Paragraphs>475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5" baseType="lpstr">
      <vt:lpstr>メイリオ</vt:lpstr>
      <vt:lpstr>Arial</vt:lpstr>
      <vt:lpstr>Cambria Math</vt:lpstr>
      <vt:lpstr>Century Gothic</vt:lpstr>
      <vt:lpstr>Wingdings 3</vt:lpstr>
      <vt:lpstr>ウィスプ</vt:lpstr>
      <vt:lpstr>A mathematical modeling for the stowage planning problem </vt:lpstr>
      <vt:lpstr>Outline</vt:lpstr>
      <vt:lpstr>Background</vt:lpstr>
      <vt:lpstr>Background</vt:lpstr>
      <vt:lpstr>Problem Definition</vt:lpstr>
      <vt:lpstr>Given definition </vt:lpstr>
      <vt:lpstr>Given information</vt:lpstr>
      <vt:lpstr>Stowage plan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Different model</vt:lpstr>
      <vt:lpstr>Detailed Heuristic</vt:lpstr>
      <vt:lpstr>Detailed Segment</vt:lpstr>
      <vt:lpstr>Detailed Segment</vt:lpstr>
      <vt:lpstr>Comparison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Computational experiment</vt:lpstr>
      <vt:lpstr>Computational experiment</vt:lpstr>
      <vt:lpstr>Computational experiment</vt:lpstr>
      <vt:lpstr>Type of neighborhood</vt:lpstr>
      <vt:lpstr>Neighborhood comparison</vt:lpstr>
      <vt:lpstr>Neighborhood comparison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202</cp:revision>
  <dcterms:created xsi:type="dcterms:W3CDTF">2021-04-01T02:06:44Z</dcterms:created>
  <dcterms:modified xsi:type="dcterms:W3CDTF">2021-09-10T01:47:09Z</dcterms:modified>
</cp:coreProperties>
</file>