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0" r:id="rId34"/>
    <p:sldId id="581" r:id="rId35"/>
    <p:sldId id="587" r:id="rId36"/>
    <p:sldId id="578" r:id="rId37"/>
    <p:sldId id="582" r:id="rId38"/>
    <p:sldId id="583" r:id="rId39"/>
    <p:sldId id="586" r:id="rId40"/>
    <p:sldId id="584" r:id="rId41"/>
    <p:sldId id="585" r:id="rId42"/>
    <p:sldId id="561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the travel routes constraints.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1095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044718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96212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46412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loading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destination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16EE5-E670-DD4C-A705-652D968F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Type of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A7BCF-90DA-9849-A6DD-2BBF184B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investigated how much the solution and computation time changes with the type of neighborhood.</a:t>
            </a:r>
          </a:p>
          <a:p>
            <a:r>
              <a:rPr lang="en" altLang="ja-JP" sz="2400" dirty="0"/>
              <a:t>The value is the weighted sum of constraints and objective function.</a:t>
            </a:r>
          </a:p>
          <a:p>
            <a:r>
              <a:rPr lang="en" altLang="ja-JP" sz="2400" dirty="0"/>
              <a:t>even if the solution is infeasible, we show the value of the evaluation function.</a:t>
            </a:r>
          </a:p>
          <a:p>
            <a:r>
              <a:rPr lang="en" altLang="ja-JP" sz="2400" dirty="0"/>
              <a:t>We also set the </a:t>
            </a:r>
            <a:r>
              <a:rPr lang="en-US" altLang="ja-JP" sz="2400" dirty="0"/>
              <a:t>coefficient of the constraint to 100.</a:t>
            </a:r>
            <a:endParaRPr lang="en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2592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Neighborhood comparison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006368"/>
              </p:ext>
            </p:extLst>
          </p:nvPr>
        </p:nvGraphicFramePr>
        <p:xfrm>
          <a:off x="833717" y="1439898"/>
          <a:ext cx="10959353" cy="472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33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84845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035423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981635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2649941175"/>
                    </a:ext>
                  </a:extLst>
                </a:gridCol>
                <a:gridCol w="1734670">
                  <a:extLst>
                    <a:ext uri="{9D8B030D-6E8A-4147-A177-3AD203B41FA5}">
                      <a16:colId xmlns:a16="http://schemas.microsoft.com/office/drawing/2014/main" val="4158393983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Both 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Shift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neighborhood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Swap neighborhood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2392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-2318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-1585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1143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-831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-1991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1287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-1021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-489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-1554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-2489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3884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4377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12720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1859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10648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4927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4434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5790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372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DC8E6-C232-9044-B457-1796E5A8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Neighborhood 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B0EF1-67CA-DE4C-BC6C-1674F87C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tend to get better results using both neighborhoods.</a:t>
            </a:r>
          </a:p>
          <a:p>
            <a:r>
              <a:rPr lang="en" altLang="ja-JP" sz="2400" dirty="0"/>
              <a:t>It takes more time to use the swap neighborhood.</a:t>
            </a:r>
          </a:p>
          <a:p>
            <a:pPr lvl="1"/>
            <a:r>
              <a:rPr lang="en" altLang="ja-JP" sz="2200" dirty="0"/>
              <a:t>due to the difference in size</a:t>
            </a:r>
            <a:r>
              <a:rPr lang="en-US" altLang="ja-JP" sz="2200" dirty="0"/>
              <a:t> of neighborhood</a:t>
            </a:r>
            <a:endParaRPr lang="en" altLang="ja-JP" sz="2200" dirty="0"/>
          </a:p>
          <a:p>
            <a:endParaRPr lang="en" altLang="ja-JP" sz="2400" dirty="0"/>
          </a:p>
          <a:p>
            <a:r>
              <a:rPr lang="en" altLang="ja-JP" sz="2400" dirty="0"/>
              <a:t>The results were close to our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269823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the heuristic.</a:t>
            </a:r>
          </a:p>
          <a:p>
            <a:pPr lvl="1"/>
            <a:r>
              <a:rPr lang="en" altLang="ja-JP" sz="2200" dirty="0"/>
              <a:t>we confirmed that the computation time can be reduced.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</a:t>
            </a:r>
            <a:r>
              <a:rPr lang="en" altLang="ja-JP" sz="2200"/>
              <a:t>2</a:t>
            </a:r>
            <a:r>
              <a:rPr lang="en" altLang="ja-JP" sz="2200" baseline="30000"/>
              <a:t>nd</a:t>
            </a:r>
            <a:r>
              <a:rPr lang="en" altLang="ja-JP" sz="220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an approach to find the global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2204</TotalTime>
  <Words>1942</Words>
  <Application>Microsoft Macintosh PowerPoint</Application>
  <PresentationFormat>ワイド画面</PresentationFormat>
  <Paragraphs>365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8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Neighborhood</vt:lpstr>
      <vt:lpstr>Flow of local search</vt:lpstr>
      <vt:lpstr>Evaluate function</vt:lpstr>
      <vt:lpstr>Computational experiment</vt:lpstr>
      <vt:lpstr>Computational experiment</vt:lpstr>
      <vt:lpstr>Computational experiment</vt:lpstr>
      <vt:lpstr>Type of neighborhood</vt:lpstr>
      <vt:lpstr>Neighborhood comparison</vt:lpstr>
      <vt:lpstr>Neighborhood comparison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191</cp:revision>
  <dcterms:created xsi:type="dcterms:W3CDTF">2021-04-01T02:06:44Z</dcterms:created>
  <dcterms:modified xsi:type="dcterms:W3CDTF">2021-08-25T06:04:25Z</dcterms:modified>
</cp:coreProperties>
</file>