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559" r:id="rId25"/>
    <p:sldId id="569" r:id="rId26"/>
    <p:sldId id="571" r:id="rId27"/>
    <p:sldId id="573" r:id="rId28"/>
    <p:sldId id="574" r:id="rId29"/>
    <p:sldId id="572" r:id="rId30"/>
    <p:sldId id="576" r:id="rId31"/>
    <p:sldId id="577" r:id="rId32"/>
    <p:sldId id="579" r:id="rId33"/>
    <p:sldId id="587" r:id="rId34"/>
    <p:sldId id="580" r:id="rId35"/>
    <p:sldId id="581" r:id="rId36"/>
    <p:sldId id="588" r:id="rId37"/>
    <p:sldId id="589" r:id="rId38"/>
    <p:sldId id="591" r:id="rId39"/>
    <p:sldId id="590" r:id="rId40"/>
    <p:sldId id="592" r:id="rId41"/>
    <p:sldId id="594" r:id="rId42"/>
    <p:sldId id="596" r:id="rId43"/>
    <p:sldId id="597" r:id="rId44"/>
    <p:sldId id="598" r:id="rId45"/>
    <p:sldId id="578" r:id="rId46"/>
    <p:sldId id="582" r:id="rId47"/>
    <p:sldId id="583" r:id="rId48"/>
    <p:sldId id="599" r:id="rId49"/>
    <p:sldId id="600" r:id="rId50"/>
    <p:sldId id="601" r:id="rId51"/>
    <p:sldId id="602" r:id="rId52"/>
    <p:sldId id="603" r:id="rId53"/>
    <p:sldId id="604" r:id="rId54"/>
    <p:sldId id="586" r:id="rId55"/>
    <p:sldId id="584" r:id="rId56"/>
    <p:sldId id="585" r:id="rId57"/>
    <p:sldId id="561" r:id="rId5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0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previous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Heuristic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the travel routes constraints.</a:t>
            </a:r>
          </a:p>
          <a:p>
            <a:pPr lvl="1"/>
            <a:r>
              <a:rPr lang="en-US" altLang="ja-JP" sz="20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Any constraints or objectives other than the above two </a:t>
            </a:r>
            <a:r>
              <a:rPr lang="ja-JP" altLang="en-US" sz="2400"/>
              <a:t>　　　　　　　　</a:t>
            </a:r>
            <a:r>
              <a:rPr lang="en" altLang="ja-JP" sz="2400" dirty="0"/>
              <a:t>are considered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until the termination condition is satisfied</a:t>
            </a:r>
          </a:p>
          <a:p>
            <a:r>
              <a:rPr lang="en-US" altLang="ja-JP" sz="2400" dirty="0"/>
              <a:t>In this research, we use shift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71095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240454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240454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a split order.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before only before or after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55938"/>
              </p:ext>
            </p:extLst>
          </p:nvPr>
        </p:nvGraphicFramePr>
        <p:xfrm>
          <a:off x="2464868" y="2608729"/>
          <a:ext cx="7745507" cy="316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0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16533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462711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92063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69787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624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307563" y="1741402"/>
            <a:ext cx="89072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calculation time could be reduced, but it would take some time.</a:t>
            </a:r>
          </a:p>
          <a:p>
            <a:r>
              <a:rPr lang="en" altLang="ja-JP" sz="2400" dirty="0"/>
              <a:t>We compared the following two patterns.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all positions are searched and inserted into the optimal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 is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254581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653989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237130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We set the coefficient of the constraint to 100.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5758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r>
              <a:rPr lang="en" altLang="ja-JP" sz="2400" dirty="0"/>
              <a:t>For some instances that actually exist, we couldn’t find feasible solution.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FBD2F-E2D0-2B45-A3D8-7BC3C939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Approach to create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7B62A5-3CCB-054C-A1D2-7F4106A9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generate initial solution by randomly assigning orders to segments</a:t>
            </a:r>
          </a:p>
          <a:p>
            <a:r>
              <a:rPr lang="en-US" altLang="ja-JP" sz="2400" dirty="0"/>
              <a:t>To get better initial solution, we propose a method to create initial solution from that of linear programming relaxation.</a:t>
            </a:r>
          </a:p>
          <a:p>
            <a:r>
              <a:rPr lang="en-US" altLang="ja-JP" sz="2400" dirty="0"/>
              <a:t>This method is expected to work when the properties of the solution of the LP relaxation and that of the MIP are similar. </a:t>
            </a:r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7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FBD2F-E2D0-2B45-A3D8-7BC3C939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Approach to create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7B62A5-3CCB-054C-A1D2-7F4106A9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This method is expected to work when the properties of the solution of the LP relaxation and that of the MIP are similar. </a:t>
            </a:r>
          </a:p>
          <a:p>
            <a:r>
              <a:rPr lang="en-US" altLang="ja-JP" sz="2400" dirty="0"/>
              <a:t>As a preliminary experiment, we compare the solutions of the two models.</a:t>
            </a:r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615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of solution properties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𝑠𝑒𝑔𝑚𝑒𝑛𝑡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 r="-855" b="-158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100 and the number of segments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16EE5-E670-DD4C-A705-652D968F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Type of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A7BCF-90DA-9849-A6DD-2BBF184B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investigated how much the solution and computation time changes with the type of neighborhood.</a:t>
            </a:r>
          </a:p>
          <a:p>
            <a:r>
              <a:rPr lang="en" altLang="ja-JP" sz="2400" dirty="0"/>
              <a:t>The value is the weighted sum of constraints and objective function.</a:t>
            </a:r>
          </a:p>
          <a:p>
            <a:r>
              <a:rPr lang="en" altLang="ja-JP" sz="2400" dirty="0"/>
              <a:t>even if the solution is infeasible, we show the value of the evaluation function.</a:t>
            </a:r>
          </a:p>
          <a:p>
            <a:r>
              <a:rPr lang="en" altLang="ja-JP" sz="2400" dirty="0"/>
              <a:t>We also set the </a:t>
            </a:r>
            <a:r>
              <a:rPr lang="en-US" altLang="ja-JP" sz="2400" dirty="0"/>
              <a:t>coefficient of the constraint to 100.</a:t>
            </a:r>
            <a:endParaRPr lang="en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25922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Neighborhood comparison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006368"/>
              </p:ext>
            </p:extLst>
          </p:nvPr>
        </p:nvGraphicFramePr>
        <p:xfrm>
          <a:off x="833717" y="1439898"/>
          <a:ext cx="10959353" cy="4721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33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84845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035423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981635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2649941175"/>
                    </a:ext>
                  </a:extLst>
                </a:gridCol>
                <a:gridCol w="1734670">
                  <a:extLst>
                    <a:ext uri="{9D8B030D-6E8A-4147-A177-3AD203B41FA5}">
                      <a16:colId xmlns:a16="http://schemas.microsoft.com/office/drawing/2014/main" val="4158393983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Both 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Shift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neighborhood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Swap neighborhood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2392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-2318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-1585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1143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-831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-1991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1287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-1021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-489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-1554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-2489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3884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4377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12720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1859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10648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4927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4434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5790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3726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DC8E6-C232-9044-B457-1796E5A8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Neighborhood 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B0EF1-67CA-DE4C-BC6C-1674F87C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tend to get better results using both neighborhoods.</a:t>
            </a:r>
          </a:p>
          <a:p>
            <a:r>
              <a:rPr lang="en" altLang="ja-JP" sz="2400" dirty="0"/>
              <a:t>It takes more time to use the swap neighborhood.</a:t>
            </a:r>
          </a:p>
          <a:p>
            <a:pPr lvl="1"/>
            <a:r>
              <a:rPr lang="en" altLang="ja-JP" sz="2200" dirty="0"/>
              <a:t>due to the difference in size</a:t>
            </a:r>
            <a:r>
              <a:rPr lang="en-US" altLang="ja-JP" sz="2200" dirty="0"/>
              <a:t> of neighborhood</a:t>
            </a:r>
            <a:endParaRPr lang="en" altLang="ja-JP" sz="2200" dirty="0"/>
          </a:p>
          <a:p>
            <a:endParaRPr lang="en" altLang="ja-JP" sz="2400" dirty="0"/>
          </a:p>
          <a:p>
            <a:r>
              <a:rPr lang="en" altLang="ja-JP" sz="2400" dirty="0"/>
              <a:t>The results were close to our expectations.</a:t>
            </a:r>
          </a:p>
        </p:txBody>
      </p:sp>
    </p:spTree>
    <p:extLst>
      <p:ext uri="{BB962C8B-B14F-4D97-AF65-F5344CB8AC3E}">
        <p14:creationId xmlns:p14="http://schemas.microsoft.com/office/powerpoint/2010/main" val="1269823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the heuristic.</a:t>
            </a:r>
          </a:p>
          <a:p>
            <a:pPr lvl="1"/>
            <a:r>
              <a:rPr lang="en" altLang="ja-JP" sz="2200" dirty="0"/>
              <a:t>we confirmed that the computation time can be reduced.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couldn’t find feasible solution even with </a:t>
            </a:r>
            <a:r>
              <a:rPr lang="en" altLang="ja-JP" sz="2200"/>
              <a:t>2</a:t>
            </a:r>
            <a:r>
              <a:rPr lang="en" altLang="ja-JP" sz="2200" baseline="30000"/>
              <a:t>nd</a:t>
            </a:r>
            <a:r>
              <a:rPr lang="en" altLang="ja-JP" sz="2200"/>
              <a:t> model.  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" altLang="ja-JP" sz="2400" dirty="0"/>
              <a:t>Proposing an approach to find the global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2559</TotalTime>
  <Words>2897</Words>
  <Application>Microsoft Macintosh PowerPoint</Application>
  <PresentationFormat>ワイド画面</PresentationFormat>
  <Paragraphs>632</Paragraphs>
  <Slides>57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57</vt:i4>
      </vt:variant>
    </vt:vector>
  </HeadingPairs>
  <TitlesOfParts>
    <vt:vector size="63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Computational experiment</vt:lpstr>
      <vt:lpstr>Computational experiment</vt:lpstr>
      <vt:lpstr>Computational experiment</vt:lpstr>
      <vt:lpstr>Approach to create initial solution</vt:lpstr>
      <vt:lpstr>Approach to create initial solution</vt:lpstr>
      <vt:lpstr>Comparison of solution properties</vt:lpstr>
      <vt:lpstr>Example of Hamming distance</vt:lpstr>
      <vt:lpstr>Example of Hamming distance</vt:lpstr>
      <vt:lpstr>Example of Hamming distance</vt:lpstr>
      <vt:lpstr>Type of neighborhood</vt:lpstr>
      <vt:lpstr>Neighborhood comparison</vt:lpstr>
      <vt:lpstr>Neighborhood comparison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220</cp:revision>
  <dcterms:created xsi:type="dcterms:W3CDTF">2021-04-01T02:06:44Z</dcterms:created>
  <dcterms:modified xsi:type="dcterms:W3CDTF">2021-09-17T08:47:53Z</dcterms:modified>
</cp:coreProperties>
</file>