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2"/>
    <p:restoredTop sz="94692"/>
  </p:normalViewPr>
  <p:slideViewPr>
    <p:cSldViewPr snapToGrid="0" snapToObjects="1">
      <p:cViewPr varScale="1">
        <p:scale>
          <a:sx n="93" d="100"/>
          <a:sy n="93" d="100"/>
        </p:scale>
        <p:origin x="224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4D631-585C-3D40-930A-689CFE73E77E}" type="datetimeFigureOut">
              <a:rPr kumimoji="1" lang="ja-JP" altLang="en-US" smtClean="0"/>
              <a:t>2021/11/2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729AE873-4E26-3C4E-A23C-2806779C12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5141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4D631-585C-3D40-930A-689CFE73E77E}" type="datetimeFigureOut">
              <a:rPr kumimoji="1" lang="ja-JP" altLang="en-US" smtClean="0"/>
              <a:t>2021/11/2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29AE873-4E26-3C4E-A23C-2806779C12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669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4D631-585C-3D40-930A-689CFE73E77E}" type="datetimeFigureOut">
              <a:rPr kumimoji="1" lang="ja-JP" altLang="en-US" smtClean="0"/>
              <a:t>2021/11/2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29AE873-4E26-3C4E-A23C-2806779C12B4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200916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4D631-585C-3D40-930A-689CFE73E77E}" type="datetimeFigureOut">
              <a:rPr kumimoji="1" lang="ja-JP" altLang="en-US" smtClean="0"/>
              <a:t>2021/11/2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29AE873-4E26-3C4E-A23C-2806779C12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7067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4D631-585C-3D40-930A-689CFE73E77E}" type="datetimeFigureOut">
              <a:rPr kumimoji="1" lang="ja-JP" altLang="en-US" smtClean="0"/>
              <a:t>2021/11/2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29AE873-4E26-3C4E-A23C-2806779C12B4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961618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4D631-585C-3D40-930A-689CFE73E77E}" type="datetimeFigureOut">
              <a:rPr kumimoji="1" lang="ja-JP" altLang="en-US" smtClean="0"/>
              <a:t>2021/11/2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29AE873-4E26-3C4E-A23C-2806779C12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05114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4D631-585C-3D40-930A-689CFE73E77E}" type="datetimeFigureOut">
              <a:rPr kumimoji="1" lang="ja-JP" altLang="en-US" smtClean="0"/>
              <a:t>2021/11/2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AE873-4E26-3C4E-A23C-2806779C12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34899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4D631-585C-3D40-930A-689CFE73E77E}" type="datetimeFigureOut">
              <a:rPr kumimoji="1" lang="ja-JP" altLang="en-US" smtClean="0"/>
              <a:t>2021/11/2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AE873-4E26-3C4E-A23C-2806779C12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8677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4D631-585C-3D40-930A-689CFE73E77E}" type="datetimeFigureOut">
              <a:rPr kumimoji="1" lang="ja-JP" altLang="en-US" smtClean="0"/>
              <a:t>2021/11/2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AE873-4E26-3C4E-A23C-2806779C12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3666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4D631-585C-3D40-930A-689CFE73E77E}" type="datetimeFigureOut">
              <a:rPr kumimoji="1" lang="ja-JP" altLang="en-US" smtClean="0"/>
              <a:t>2021/11/2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29AE873-4E26-3C4E-A23C-2806779C12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4849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4D631-585C-3D40-930A-689CFE73E77E}" type="datetimeFigureOut">
              <a:rPr kumimoji="1" lang="ja-JP" altLang="en-US" smtClean="0"/>
              <a:t>2021/11/2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29AE873-4E26-3C4E-A23C-2806779C12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7425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4D631-585C-3D40-930A-689CFE73E77E}" type="datetimeFigureOut">
              <a:rPr kumimoji="1" lang="ja-JP" altLang="en-US" smtClean="0"/>
              <a:t>2021/11/2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29AE873-4E26-3C4E-A23C-2806779C12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3526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4D631-585C-3D40-930A-689CFE73E77E}" type="datetimeFigureOut">
              <a:rPr kumimoji="1" lang="ja-JP" altLang="en-US" smtClean="0"/>
              <a:t>2021/11/2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AE873-4E26-3C4E-A23C-2806779C12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9929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4D631-585C-3D40-930A-689CFE73E77E}" type="datetimeFigureOut">
              <a:rPr kumimoji="1" lang="ja-JP" altLang="en-US" smtClean="0"/>
              <a:t>2021/11/2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AE873-4E26-3C4E-A23C-2806779C12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0392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4D631-585C-3D40-930A-689CFE73E77E}" type="datetimeFigureOut">
              <a:rPr kumimoji="1" lang="ja-JP" altLang="en-US" smtClean="0"/>
              <a:t>2021/11/2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AE873-4E26-3C4E-A23C-2806779C12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2029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4D631-585C-3D40-930A-689CFE73E77E}" type="datetimeFigureOut">
              <a:rPr kumimoji="1" lang="ja-JP" altLang="en-US" smtClean="0"/>
              <a:t>2021/11/2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29AE873-4E26-3C4E-A23C-2806779C12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1667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E4D631-585C-3D40-930A-689CFE73E77E}" type="datetimeFigureOut">
              <a:rPr kumimoji="1" lang="ja-JP" altLang="en-US" smtClean="0"/>
              <a:t>2021/11/2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729AE873-4E26-3C4E-A23C-2806779C12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7291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3D0A4C-D6CE-A24F-8D6F-21E78CC67D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11</a:t>
            </a:r>
            <a:r>
              <a:rPr lang="ja-JP" altLang="en-US"/>
              <a:t>月 中間報告</a:t>
            </a:r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5A41D90-B98F-C948-8D0A-41F97A8182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2400"/>
              <a:t>竹田陽  柳浦研究室</a:t>
            </a:r>
          </a:p>
        </p:txBody>
      </p:sp>
    </p:spTree>
    <p:extLst>
      <p:ext uri="{BB962C8B-B14F-4D97-AF65-F5344CB8AC3E}">
        <p14:creationId xmlns:p14="http://schemas.microsoft.com/office/powerpoint/2010/main" val="26085266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2708A0D-D0C1-E549-A2B7-9BB3AE14D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現状の結果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AB314F2-C6BD-3A4E-BC31-31F9FEFC46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2400" dirty="0"/>
              <a:t>6</a:t>
            </a:r>
            <a:r>
              <a:rPr lang="ja-JP" altLang="en-US" sz="2400"/>
              <a:t>月頃からプログラムの作成を行い、</a:t>
            </a:r>
            <a:r>
              <a:rPr lang="en-US" altLang="ja-JP" sz="2400" dirty="0"/>
              <a:t>9</a:t>
            </a:r>
            <a:r>
              <a:rPr lang="ja-JP" altLang="en-US" sz="2400"/>
              <a:t>月に実装が一通り終了</a:t>
            </a:r>
            <a:endParaRPr lang="en-US" altLang="ja-JP" sz="2400" dirty="0"/>
          </a:p>
          <a:p>
            <a:r>
              <a:rPr lang="ja-JP" altLang="en-US" sz="2400"/>
              <a:t>注文数</a:t>
            </a:r>
            <a:r>
              <a:rPr lang="en-US" altLang="ja-JP" sz="2400" dirty="0"/>
              <a:t>110</a:t>
            </a:r>
            <a:r>
              <a:rPr lang="ja-JP" altLang="en-US" sz="2400"/>
              <a:t>の</a:t>
            </a:r>
            <a:r>
              <a:rPr kumimoji="1" lang="ja-JP" altLang="en-US" sz="2400"/>
              <a:t>簡単なブッキングに関しては、以前のモデルと同程度の解をより短時間で出力できています</a:t>
            </a:r>
            <a:endParaRPr kumimoji="1" lang="en-US" altLang="ja-JP" sz="2400" dirty="0"/>
          </a:p>
          <a:p>
            <a:r>
              <a:rPr lang="ja-JP" altLang="en-US" sz="2400"/>
              <a:t>より注文数の多いブッキングに対応するために、さまざまなアプローチを実装中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4224103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A8BB13-BD1D-054E-8D2D-56B10374E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目次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3D9367D-EB7E-7C47-BEAF-1AFF3A66DC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sz="2400"/>
              <a:t>前回の報告会での内容</a:t>
            </a:r>
            <a:endParaRPr kumimoji="1" lang="en-US" altLang="ja-JP" sz="2400" dirty="0"/>
          </a:p>
          <a:p>
            <a:r>
              <a:rPr lang="ja-JP" altLang="en-US" sz="2400"/>
              <a:t>問題点</a:t>
            </a:r>
            <a:endParaRPr lang="en-US" altLang="ja-JP" sz="2400" dirty="0"/>
          </a:p>
          <a:p>
            <a:r>
              <a:rPr lang="en-US" altLang="ja-JP" sz="2400" dirty="0"/>
              <a:t>3</a:t>
            </a:r>
            <a:r>
              <a:rPr lang="ja-JP" altLang="en-US" sz="2400"/>
              <a:t>月以降の取り組み</a:t>
            </a:r>
            <a:endParaRPr lang="en-US" altLang="ja-JP" sz="2400" dirty="0"/>
          </a:p>
          <a:p>
            <a:endParaRPr lang="en-US" altLang="ja-JP" sz="2400" dirty="0"/>
          </a:p>
          <a:p>
            <a:r>
              <a:rPr kumimoji="1" lang="ja-JP" altLang="en-US" sz="2400"/>
              <a:t>商船三井の取り組み</a:t>
            </a:r>
            <a:r>
              <a:rPr lang="en-US" altLang="ja-JP" sz="2400" dirty="0"/>
              <a:t>(</a:t>
            </a:r>
            <a:r>
              <a:rPr lang="ja-JP" altLang="en-US" sz="2400"/>
              <a:t>柳浦教授から</a:t>
            </a:r>
            <a:r>
              <a:rPr lang="en-US" altLang="ja-JP" sz="2400" dirty="0"/>
              <a:t>)</a:t>
            </a:r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0145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2C7CEF-1C3A-6849-BF56-90283E685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前回の報告会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AC992E8-AF73-534B-ADC1-164061CD7A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2145" y="2133600"/>
            <a:ext cx="9232467" cy="3777622"/>
          </a:xfrm>
        </p:spPr>
        <p:txBody>
          <a:bodyPr>
            <a:normAutofit/>
          </a:bodyPr>
          <a:lstStyle/>
          <a:p>
            <a:r>
              <a:rPr kumimoji="1" lang="ja-JP" altLang="en-US" sz="2400"/>
              <a:t>去年度に、鵜川と共にヒアリング、モデルの作成を行いました</a:t>
            </a:r>
            <a:endParaRPr kumimoji="1" lang="en-US" altLang="ja-JP" sz="2400" dirty="0"/>
          </a:p>
          <a:p>
            <a:r>
              <a:rPr lang="ja-JP" altLang="en-US" sz="2400"/>
              <a:t>簡単なブッキングにおいて、有効な解を得られていることをプランナーさんに確認していただけました。</a:t>
            </a:r>
            <a:endParaRPr lang="en-US" altLang="ja-JP" sz="2400" dirty="0"/>
          </a:p>
          <a:p>
            <a:endParaRPr lang="en-US" altLang="ja-JP" sz="2400" dirty="0"/>
          </a:p>
          <a:p>
            <a:r>
              <a:rPr lang="ja-JP" altLang="en-US" sz="2400"/>
              <a:t>割り当てる自動車は 全て乗用車を想定</a:t>
            </a:r>
            <a:endParaRPr lang="en-US" altLang="ja-JP" sz="2400" dirty="0"/>
          </a:p>
          <a:p>
            <a:r>
              <a:rPr lang="ja-JP" altLang="en-US" sz="2400"/>
              <a:t>計算時間の上限を</a:t>
            </a:r>
            <a:r>
              <a:rPr lang="en-US" altLang="ja-JP" sz="2400" dirty="0"/>
              <a:t>1</a:t>
            </a:r>
            <a:r>
              <a:rPr lang="ja-JP" altLang="en-US" sz="2400"/>
              <a:t>時間に設定</a:t>
            </a:r>
            <a:endParaRPr lang="en-US" altLang="ja-JP" sz="2400" dirty="0"/>
          </a:p>
          <a:p>
            <a:pPr marL="457200" lvl="1" indent="0">
              <a:buNone/>
            </a:pPr>
            <a:endParaRPr kumimoji="1" lang="en-US" altLang="ja-JP" sz="2200" dirty="0"/>
          </a:p>
          <a:p>
            <a:endParaRPr kumimoji="1" lang="en-US" altLang="ja-JP" sz="2400" dirty="0"/>
          </a:p>
          <a:p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151526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C1E5F6-849F-3D41-9668-19C869234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33635"/>
          </a:xfrm>
        </p:spPr>
        <p:txBody>
          <a:bodyPr/>
          <a:lstStyle/>
          <a:p>
            <a:r>
              <a:rPr kumimoji="1" lang="ja-JP" altLang="en-US"/>
              <a:t>実際の解</a:t>
            </a:r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F4D273D9-8442-344A-80C8-8A049DE28D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6275" y="2438400"/>
            <a:ext cx="4645871" cy="3819814"/>
          </a:xfr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B1BCD1B4-59B3-1A42-89BB-E8FC2AE84B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742" y="2438400"/>
            <a:ext cx="4645870" cy="3819814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D01E0E1-0607-D84F-B139-157AD52E9275}"/>
              </a:ext>
            </a:extLst>
          </p:cNvPr>
          <p:cNvSpPr txBox="1"/>
          <p:nvPr/>
        </p:nvSpPr>
        <p:spPr>
          <a:xfrm>
            <a:off x="3191173" y="1782679"/>
            <a:ext cx="11360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/>
              <a:t>積み地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F94A664-BD72-9948-963D-6161DAB5D248}"/>
              </a:ext>
            </a:extLst>
          </p:cNvPr>
          <p:cNvSpPr txBox="1"/>
          <p:nvPr/>
        </p:nvSpPr>
        <p:spPr>
          <a:xfrm>
            <a:off x="8648276" y="1717964"/>
            <a:ext cx="11468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/>
              <a:t>揚げ地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881856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073449-F50B-0F44-87D3-A90996CF8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モデルについて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C14A0A6-ACD2-3C4B-B7AF-ADD8335CCC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7455" y="1731819"/>
            <a:ext cx="9357157" cy="43179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2800"/>
              <a:t>計算する際に、必ず守るべき条件が制約</a:t>
            </a:r>
            <a:endParaRPr kumimoji="1" lang="en-US" altLang="ja-JP" sz="2800" dirty="0"/>
          </a:p>
          <a:p>
            <a:r>
              <a:rPr kumimoji="1" lang="ja-JP" altLang="en-US" sz="2800"/>
              <a:t>制約は</a:t>
            </a:r>
            <a:r>
              <a:rPr lang="en-US" altLang="ja-JP" sz="2800" dirty="0"/>
              <a:t>3</a:t>
            </a:r>
            <a:r>
              <a:rPr lang="ja-JP" altLang="en-US" sz="2800"/>
              <a:t>つ</a:t>
            </a:r>
            <a:endParaRPr kumimoji="1" lang="en-US" altLang="ja-JP" sz="2800" dirty="0"/>
          </a:p>
          <a:p>
            <a:pPr marL="914400" lvl="1" indent="-457200">
              <a:buFont typeface="+mj-lt"/>
              <a:buAutoNum type="arabicPeriod"/>
            </a:pPr>
            <a:r>
              <a:rPr lang="ja-JP" altLang="en-US" sz="2200"/>
              <a:t>貨物の走行路を確保する</a:t>
            </a:r>
            <a:endParaRPr lang="en-US" altLang="ja-JP" sz="2200" dirty="0"/>
          </a:p>
          <a:p>
            <a:pPr marL="914400" lvl="1" indent="-457200">
              <a:buFont typeface="+mj-lt"/>
              <a:buAutoNum type="arabicPeriod"/>
            </a:pPr>
            <a:r>
              <a:rPr lang="ja-JP" altLang="en-US" sz="2200"/>
              <a:t>船内自動車の全体荷重が閾値を超えない </a:t>
            </a:r>
            <a:endParaRPr lang="en-US" altLang="ja-JP" sz="2200" dirty="0"/>
          </a:p>
          <a:p>
            <a:pPr marL="914400" lvl="1" indent="-457200">
              <a:buFont typeface="+mj-lt"/>
              <a:buAutoNum type="arabicPeriod"/>
            </a:pPr>
            <a:r>
              <a:rPr lang="ja-JP" altLang="en-US" sz="2200"/>
              <a:t>大きな注文の分割ルールを守る </a:t>
            </a:r>
          </a:p>
        </p:txBody>
      </p:sp>
    </p:spTree>
    <p:extLst>
      <p:ext uri="{BB962C8B-B14F-4D97-AF65-F5344CB8AC3E}">
        <p14:creationId xmlns:p14="http://schemas.microsoft.com/office/powerpoint/2010/main" val="921525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49A6B0-4F52-F945-B8EA-E01CAD3AF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モデルについて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0F8FEE7-4642-2E4B-A454-1E84849639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00" y="2133600"/>
            <a:ext cx="9828212" cy="3777622"/>
          </a:xfrm>
        </p:spPr>
        <p:txBody>
          <a:bodyPr/>
          <a:lstStyle/>
          <a:p>
            <a:pPr marL="0" indent="0">
              <a:buNone/>
            </a:pPr>
            <a:r>
              <a:rPr lang="ja-JP" altLang="en-US" sz="2800"/>
              <a:t>計算を行う際に、値を良くすることを目指すものが目的関数</a:t>
            </a:r>
            <a:endParaRPr lang="en-US" altLang="ja-JP" sz="2800" dirty="0"/>
          </a:p>
          <a:p>
            <a:r>
              <a:rPr lang="ja-JP" altLang="en-US" sz="2800"/>
              <a:t>目的関数は</a:t>
            </a:r>
            <a:r>
              <a:rPr lang="en-US" altLang="ja-JP" sz="2800" dirty="0"/>
              <a:t>5</a:t>
            </a:r>
            <a:r>
              <a:rPr lang="ja-JP" altLang="en-US" sz="2800"/>
              <a:t>つ</a:t>
            </a:r>
            <a:endParaRPr lang="en-US" altLang="ja-JP" sz="2800" dirty="0"/>
          </a:p>
          <a:p>
            <a:pPr marL="914400" lvl="1" indent="-457200">
              <a:buFont typeface="+mj-lt"/>
              <a:buAutoNum type="arabicPeriod"/>
            </a:pPr>
            <a:r>
              <a:rPr lang="ja-JP" altLang="en-US" sz="2000">
                <a:latin typeface="+mn-ea"/>
              </a:rPr>
              <a:t>一つのホールド内に複数の積み地、揚げ地の注文が入るのを減らしたい </a:t>
            </a:r>
          </a:p>
          <a:p>
            <a:pPr marL="914400" lvl="1" indent="-457200">
              <a:buFont typeface="+mj-lt"/>
              <a:buAutoNum type="arabicPeriod"/>
            </a:pPr>
            <a:r>
              <a:rPr lang="ja-JP" altLang="en-US" sz="2000">
                <a:latin typeface="+mn-ea"/>
              </a:rPr>
              <a:t>船の内部で注文の積み地と揚げ地をなるべく揃えたい</a:t>
            </a:r>
            <a:endParaRPr lang="en-US" altLang="ja-JP" sz="2000" dirty="0">
              <a:latin typeface="+mn-ea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ja-JP" altLang="en-US" sz="2000">
                <a:latin typeface="+mn-ea"/>
              </a:rPr>
              <a:t>貨物の取り回しスペースを確保したい</a:t>
            </a:r>
            <a:endParaRPr lang="en-US" altLang="ja-JP" sz="2000" dirty="0">
              <a:latin typeface="+mn-ea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ja-JP" altLang="en-US" sz="2000">
                <a:latin typeface="+mn-ea"/>
              </a:rPr>
              <a:t>デッドスペースをなくしたい</a:t>
            </a:r>
            <a:endParaRPr lang="en-US" altLang="ja-JP" sz="2000" dirty="0">
              <a:latin typeface="+mn-ea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ja-JP" altLang="en-US" sz="2000">
                <a:latin typeface="+mn-ea"/>
              </a:rPr>
              <a:t>残容量を入口付近に寄せたい </a:t>
            </a:r>
            <a:endParaRPr lang="en-US" altLang="ja-JP" sz="2000" dirty="0"/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2960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B3E2520-AAC2-5449-BC91-178D8B6DD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前回までのモデルでの問題点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3807F1B-2CEE-BA4D-A677-4637CCD3E5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sz="2400"/>
              <a:t>積み地や揚げ地の数</a:t>
            </a:r>
            <a:r>
              <a:rPr lang="en-US" altLang="ja-JP" sz="2400" dirty="0"/>
              <a:t>, </a:t>
            </a:r>
            <a:r>
              <a:rPr lang="ja-JP" altLang="en-US" sz="2400"/>
              <a:t>注文数やホールド数が増加すると、計算時間が膨大に増加する可能性</a:t>
            </a:r>
            <a:endParaRPr lang="en-US" altLang="ja-JP" sz="2400" dirty="0"/>
          </a:p>
          <a:p>
            <a:r>
              <a:rPr lang="ja-JP" altLang="en-US" sz="2400"/>
              <a:t>実際に、高さ制約を追加するだけで計算時間が</a:t>
            </a:r>
            <a:r>
              <a:rPr lang="en-US" altLang="ja-JP" sz="2400" dirty="0"/>
              <a:t>6</a:t>
            </a:r>
            <a:r>
              <a:rPr lang="ja-JP" altLang="en-US" sz="2400"/>
              <a:t>倍に</a:t>
            </a:r>
            <a:r>
              <a:rPr lang="en-US" altLang="ja-JP" sz="2400" dirty="0"/>
              <a:t>…</a:t>
            </a:r>
          </a:p>
          <a:p>
            <a:endParaRPr lang="en-US" altLang="ja-JP" sz="2400" dirty="0"/>
          </a:p>
          <a:p>
            <a:r>
              <a:rPr lang="ja-JP" altLang="en-US" sz="2400"/>
              <a:t>より複雑な制約を考慮しつつ解を出力するのは、現実的な計算時間では終わりそうにない</a:t>
            </a:r>
            <a:endParaRPr lang="en-US" altLang="ja-JP" sz="2400" dirty="0"/>
          </a:p>
          <a:p>
            <a:r>
              <a:rPr lang="ja-JP" altLang="en-US" sz="2400"/>
              <a:t>新たなアプローチをとる必要がある</a:t>
            </a:r>
            <a:endParaRPr lang="en-US" altLang="ja-JP" sz="2400" dirty="0"/>
          </a:p>
          <a:p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16649066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94405D-C63C-0441-9752-73B631A3D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</a:t>
            </a:r>
            <a:r>
              <a:rPr lang="ja-JP" altLang="en-US"/>
              <a:t>月以降の取り組み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1E1D8B5-9BD0-8442-B97C-A6838E468C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ja-JP" sz="2600" dirty="0"/>
              <a:t>1. </a:t>
            </a:r>
            <a:r>
              <a:rPr lang="ja-JP" altLang="en-US" sz="2600"/>
              <a:t>席割の評価方法のヒアリング</a:t>
            </a:r>
            <a:endParaRPr lang="en-US" altLang="ja-JP" sz="2600" dirty="0"/>
          </a:p>
          <a:p>
            <a:pPr lvl="1"/>
            <a:r>
              <a:rPr lang="en-US" altLang="ja-JP" sz="2200" dirty="0"/>
              <a:t>4</a:t>
            </a:r>
            <a:r>
              <a:rPr lang="ja-JP" altLang="en-US" sz="2200"/>
              <a:t>月、</a:t>
            </a:r>
            <a:r>
              <a:rPr lang="en-US" altLang="ja-JP" sz="2200" dirty="0"/>
              <a:t>5</a:t>
            </a:r>
            <a:r>
              <a:rPr lang="ja-JP" altLang="en-US" sz="2200"/>
              <a:t>月にプランナーさんにヒアリング</a:t>
            </a:r>
            <a:endParaRPr lang="en-US" altLang="ja-JP" sz="2200" dirty="0"/>
          </a:p>
          <a:p>
            <a:pPr lvl="1"/>
            <a:r>
              <a:rPr lang="ja-JP" altLang="en-US" sz="2200"/>
              <a:t>新たな目的関数などは加えない方針</a:t>
            </a:r>
            <a:endParaRPr lang="en-US" altLang="ja-JP" sz="2200" dirty="0"/>
          </a:p>
          <a:p>
            <a:endParaRPr lang="en-US" altLang="ja-JP" sz="2600" dirty="0"/>
          </a:p>
          <a:p>
            <a:pPr marL="0" indent="0">
              <a:buNone/>
            </a:pPr>
            <a:r>
              <a:rPr lang="en-US" altLang="ja-JP" sz="2600" dirty="0"/>
              <a:t>2. </a:t>
            </a:r>
            <a:r>
              <a:rPr lang="ja-JP" altLang="en-US" sz="2600"/>
              <a:t>大規模な問題例にも対応できるモデルの作成</a:t>
            </a:r>
            <a:endParaRPr lang="en-US" altLang="ja-JP" sz="2600" dirty="0"/>
          </a:p>
          <a:p>
            <a:pPr lvl="1"/>
            <a:r>
              <a:rPr lang="en-US" altLang="ja-JP" sz="2400" dirty="0"/>
              <a:t>6</a:t>
            </a:r>
            <a:r>
              <a:rPr lang="ja-JP" altLang="en-US" sz="2400"/>
              <a:t>月から、プログラムを</a:t>
            </a:r>
            <a:r>
              <a:rPr lang="en-US" altLang="ja-JP" sz="2400" dirty="0"/>
              <a:t>1</a:t>
            </a:r>
            <a:r>
              <a:rPr lang="ja-JP" altLang="en-US" sz="2400"/>
              <a:t>から新たに作成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28133743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E1382F-7C3A-ED42-BF42-F67C6FDD7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新たなモデル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6603910-061F-6749-9222-2B4D5E499E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sz="2400"/>
              <a:t>以前のモデルは、数式の最適解を制限時間いっぱい探して、最も良い解を出すことを目指すモデル</a:t>
            </a:r>
            <a:endParaRPr lang="en-US" altLang="ja-JP" sz="2400" dirty="0"/>
          </a:p>
          <a:p>
            <a:endParaRPr lang="en-US" altLang="ja-JP" sz="2400" dirty="0"/>
          </a:p>
          <a:p>
            <a:r>
              <a:rPr kumimoji="1" lang="ja-JP" altLang="en-US" sz="2400"/>
              <a:t>新たなモデルは、ヒューリスティックを元にしたもの</a:t>
            </a:r>
            <a:endParaRPr kumimoji="1" lang="en-US" altLang="ja-JP" sz="2400" dirty="0"/>
          </a:p>
          <a:p>
            <a:r>
              <a:rPr kumimoji="1" lang="ja-JP" altLang="en-US" sz="2400"/>
              <a:t>厳密解ではなくとも、短い計算時間で精度の良い解を出すことを目指すモデル</a:t>
            </a:r>
            <a:endParaRPr kumimoji="1"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246965859"/>
      </p:ext>
    </p:extLst>
  </p:cSld>
  <p:clrMapOvr>
    <a:masterClrMapping/>
  </p:clrMapOvr>
</p:sld>
</file>

<file path=ppt/theme/theme1.xml><?xml version="1.0" encoding="utf-8"?>
<a:theme xmlns:a="http://schemas.openxmlformats.org/drawingml/2006/main" name="ウィスプ">
  <a:themeElements>
    <a:clrScheme name="ウィスプ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ウィスプ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ウィスプ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{1459FB0A-341B-F940-AC12-58A63451A49E}tf10001069</Template>
  <TotalTime>186</TotalTime>
  <Words>463</Words>
  <Application>Microsoft Macintosh PowerPoint</Application>
  <PresentationFormat>ワイド画面</PresentationFormat>
  <Paragraphs>54</Paragraphs>
  <Slides>10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5" baseType="lpstr">
      <vt:lpstr>メイリオ</vt:lpstr>
      <vt:lpstr>Arial</vt:lpstr>
      <vt:lpstr>Century Gothic</vt:lpstr>
      <vt:lpstr>Wingdings 3</vt:lpstr>
      <vt:lpstr>ウィスプ</vt:lpstr>
      <vt:lpstr>11月 中間報告</vt:lpstr>
      <vt:lpstr>目次</vt:lpstr>
      <vt:lpstr>前回の報告会</vt:lpstr>
      <vt:lpstr>実際の解</vt:lpstr>
      <vt:lpstr>モデルについて</vt:lpstr>
      <vt:lpstr>モデルについて</vt:lpstr>
      <vt:lpstr>前回までのモデルでの問題点</vt:lpstr>
      <vt:lpstr>3月以降の取り組み</vt:lpstr>
      <vt:lpstr>新たなモデル</vt:lpstr>
      <vt:lpstr>現状の結果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TAKEDA Kiyoshi</dc:creator>
  <cp:lastModifiedBy>TAKEDA Kiyoshi</cp:lastModifiedBy>
  <cp:revision>18</cp:revision>
  <dcterms:created xsi:type="dcterms:W3CDTF">2021-11-01T08:14:01Z</dcterms:created>
  <dcterms:modified xsi:type="dcterms:W3CDTF">2021-11-02T07:04:30Z</dcterms:modified>
</cp:coreProperties>
</file>