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0" r:id="rId1"/>
  </p:sldMasterIdLst>
  <p:notesMasterIdLst>
    <p:notesMasterId r:id="rId68"/>
  </p:notesMasterIdLst>
  <p:sldIdLst>
    <p:sldId id="256" r:id="rId2"/>
    <p:sldId id="257" r:id="rId3"/>
    <p:sldId id="623" r:id="rId4"/>
    <p:sldId id="258" r:id="rId5"/>
    <p:sldId id="261" r:id="rId6"/>
    <p:sldId id="624" r:id="rId7"/>
    <p:sldId id="260" r:id="rId8"/>
    <p:sldId id="565" r:id="rId9"/>
    <p:sldId id="259" r:id="rId10"/>
    <p:sldId id="631" r:id="rId11"/>
    <p:sldId id="263" r:id="rId12"/>
    <p:sldId id="269" r:id="rId13"/>
    <p:sldId id="632" r:id="rId14"/>
    <p:sldId id="634" r:id="rId15"/>
    <p:sldId id="272" r:id="rId16"/>
    <p:sldId id="273" r:id="rId17"/>
    <p:sldId id="274" r:id="rId18"/>
    <p:sldId id="264" r:id="rId19"/>
    <p:sldId id="265" r:id="rId20"/>
    <p:sldId id="266" r:id="rId21"/>
    <p:sldId id="626" r:id="rId22"/>
    <p:sldId id="569" r:id="rId23"/>
    <p:sldId id="571" r:id="rId24"/>
    <p:sldId id="573" r:id="rId25"/>
    <p:sldId id="627" r:id="rId26"/>
    <p:sldId id="628" r:id="rId27"/>
    <p:sldId id="629" r:id="rId28"/>
    <p:sldId id="579" r:id="rId29"/>
    <p:sldId id="580" r:id="rId30"/>
    <p:sldId id="581" r:id="rId31"/>
    <p:sldId id="588" r:id="rId32"/>
    <p:sldId id="589" r:id="rId33"/>
    <p:sldId id="591" r:id="rId34"/>
    <p:sldId id="590" r:id="rId35"/>
    <p:sldId id="592" r:id="rId36"/>
    <p:sldId id="594" r:id="rId37"/>
    <p:sldId id="607" r:id="rId38"/>
    <p:sldId id="610" r:id="rId39"/>
    <p:sldId id="630" r:id="rId40"/>
    <p:sldId id="611" r:id="rId41"/>
    <p:sldId id="616" r:id="rId42"/>
    <p:sldId id="609" r:id="rId43"/>
    <p:sldId id="578" r:id="rId44"/>
    <p:sldId id="621" r:id="rId45"/>
    <p:sldId id="561" r:id="rId46"/>
    <p:sldId id="635" r:id="rId47"/>
    <p:sldId id="633" r:id="rId48"/>
    <p:sldId id="636" r:id="rId49"/>
    <p:sldId id="563" r:id="rId50"/>
    <p:sldId id="564" r:id="rId51"/>
    <p:sldId id="566" r:id="rId52"/>
    <p:sldId id="568" r:id="rId53"/>
    <p:sldId id="574" r:id="rId54"/>
    <p:sldId id="576" r:id="rId55"/>
    <p:sldId id="620" r:id="rId56"/>
    <p:sldId id="619" r:id="rId57"/>
    <p:sldId id="587" r:id="rId58"/>
    <p:sldId id="596" r:id="rId59"/>
    <p:sldId id="597" r:id="rId60"/>
    <p:sldId id="598" r:id="rId61"/>
    <p:sldId id="601" r:id="rId62"/>
    <p:sldId id="602" r:id="rId63"/>
    <p:sldId id="603" r:id="rId64"/>
    <p:sldId id="604" r:id="rId65"/>
    <p:sldId id="606" r:id="rId66"/>
    <p:sldId id="608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/>
    <p:restoredTop sz="94715"/>
  </p:normalViewPr>
  <p:slideViewPr>
    <p:cSldViewPr snapToGrid="0" snapToObjects="1">
      <p:cViewPr varScale="1">
        <p:scale>
          <a:sx n="116" d="100"/>
          <a:sy n="116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3D47E-AED4-8243-879A-55EC95DEF81D}" type="datetimeFigureOut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DAA7-4C30-2D47-97C1-12961BDEFA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080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0DAA7-4C30-2D47-97C1-12961BDEFAB8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7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1DD3-E02A-6E42-A7C1-B407A1558DC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2B69-2C3D-FE44-9610-1B8492513A7A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7019-ACCC-5E42-809C-6CA699AE30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C680-71A8-3D40-803D-C60F2F2714A9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ADAF-6E12-A14A-8D93-5FB5A1F24ED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7EC4-32CF-9B47-859C-647EE2390CE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8BCD-2286-BC42-AA77-92847E5E9E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B6F-334C-A347-BC86-F32B93E4306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14DA-3253-DA45-AD3E-5D2453C52156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4845" y="6133072"/>
            <a:ext cx="779767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1413D9FB-836C-864C-8E5A-36E5384B97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43F19-8407-6F41-B1BD-2D90C561DAB2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6E5B-855D-714D-96C7-998AECB7FFCC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3458-CB29-044B-8476-B784A7CDBEE4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49EE-E252-BC45-86F5-17D6A8AFB065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B27E-F805-9D49-A257-496309EE3623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65BB-FB76-3B4C-A614-890EB2C4B82D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DEB-C09C-DC47-AC96-194D943E1C20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D81C-B60F-EE49-90F6-50AA32831801}" type="datetime1">
              <a:rPr kumimoji="1" lang="ja-JP" altLang="en-US" smtClean="0"/>
              <a:t>2022/1/12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lang="en" altLang="ja-JP" sz="3600" dirty="0"/>
              <a:t>A local search algorithm for the stowage planning problem for pure car carrier ships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</a:t>
            </a:r>
            <a:r>
              <a:rPr lang="en-US" altLang="ja-JP" sz="3200" dirty="0"/>
              <a:t> </a:t>
            </a:r>
            <a:r>
              <a:rPr kumimoji="1" lang="en-US" altLang="ja-JP" sz="3200" dirty="0"/>
              <a:t>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C487D-BADB-134B-B07C-646D2DB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514"/>
          </a:xfrm>
        </p:spPr>
        <p:txBody>
          <a:bodyPr/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922B05-BC8D-BE44-8ED4-1C98DBED4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41249"/>
              </p:ext>
            </p:extLst>
          </p:nvPr>
        </p:nvGraphicFramePr>
        <p:xfrm>
          <a:off x="2582025" y="1910020"/>
          <a:ext cx="3394728" cy="162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51">
                  <a:extLst>
                    <a:ext uri="{9D8B030D-6E8A-4147-A177-3AD203B41FA5}">
                      <a16:colId xmlns:a16="http://schemas.microsoft.com/office/drawing/2014/main" val="882546553"/>
                    </a:ext>
                  </a:extLst>
                </a:gridCol>
                <a:gridCol w="880278">
                  <a:extLst>
                    <a:ext uri="{9D8B030D-6E8A-4147-A177-3AD203B41FA5}">
                      <a16:colId xmlns:a16="http://schemas.microsoft.com/office/drawing/2014/main" val="3622458681"/>
                    </a:ext>
                  </a:extLst>
                </a:gridCol>
                <a:gridCol w="874059">
                  <a:extLst>
                    <a:ext uri="{9D8B030D-6E8A-4147-A177-3AD203B41FA5}">
                      <a16:colId xmlns:a16="http://schemas.microsoft.com/office/drawing/2014/main" val="2300023753"/>
                    </a:ext>
                  </a:extLst>
                </a:gridCol>
                <a:gridCol w="1183340">
                  <a:extLst>
                    <a:ext uri="{9D8B030D-6E8A-4147-A177-3AD203B41FA5}">
                      <a16:colId xmlns:a16="http://schemas.microsoft.com/office/drawing/2014/main" val="1875024065"/>
                    </a:ext>
                  </a:extLst>
                </a:gridCol>
              </a:tblGrid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D-Port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21498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551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422"/>
                  </a:ext>
                </a:extLst>
              </a:tr>
              <a:tr h="4055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 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8377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D10B3A-10D8-D24F-B921-F32A646E999D}"/>
              </a:ext>
            </a:extLst>
          </p:cNvPr>
          <p:cNvSpPr txBox="1"/>
          <p:nvPr/>
        </p:nvSpPr>
        <p:spPr>
          <a:xfrm>
            <a:off x="3621884" y="1454145"/>
            <a:ext cx="20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Booking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4A48F0-5D68-4C48-B7C3-8FB8AF9BD3EB}"/>
              </a:ext>
            </a:extLst>
          </p:cNvPr>
          <p:cNvSpPr txBox="1"/>
          <p:nvPr/>
        </p:nvSpPr>
        <p:spPr>
          <a:xfrm>
            <a:off x="8700248" y="1454145"/>
            <a:ext cx="23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Stowage Plan</a:t>
            </a:r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F4CCFCA-B688-8245-87C1-AACAF182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04704"/>
              </p:ext>
            </p:extLst>
          </p:nvPr>
        </p:nvGraphicFramePr>
        <p:xfrm>
          <a:off x="7900994" y="1906298"/>
          <a:ext cx="339472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2">
                  <a:extLst>
                    <a:ext uri="{9D8B030D-6E8A-4147-A177-3AD203B41FA5}">
                      <a16:colId xmlns:a16="http://schemas.microsoft.com/office/drawing/2014/main" val="3979597578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05000214"/>
                    </a:ext>
                  </a:extLst>
                </a:gridCol>
                <a:gridCol w="820271">
                  <a:extLst>
                    <a:ext uri="{9D8B030D-6E8A-4147-A177-3AD203B41FA5}">
                      <a16:colId xmlns:a16="http://schemas.microsoft.com/office/drawing/2014/main" val="1936999145"/>
                    </a:ext>
                  </a:extLst>
                </a:gridCol>
                <a:gridCol w="1169891">
                  <a:extLst>
                    <a:ext uri="{9D8B030D-6E8A-4147-A177-3AD203B41FA5}">
                      <a16:colId xmlns:a16="http://schemas.microsoft.com/office/drawing/2014/main" val="1328651618"/>
                    </a:ext>
                  </a:extLst>
                </a:gridCol>
              </a:tblGrid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Floor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Number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06247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49652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7213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6091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75929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en-US" altLang="ja-JP" baseline="30000" dirty="0"/>
                        <a:t>rd</a:t>
                      </a:r>
                      <a:r>
                        <a:rPr kumimoji="1" lang="en-US" altLang="ja-JP" dirty="0"/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35766"/>
                  </a:ext>
                </a:extLst>
              </a:tr>
              <a:tr h="3508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altLang="ja-JP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8839"/>
                  </a:ext>
                </a:extLst>
              </a:tr>
            </a:tbl>
          </a:graphicData>
        </a:graphic>
      </p:graphicFrame>
      <p:sp>
        <p:nvSpPr>
          <p:cNvPr id="117" name="右矢印 116">
            <a:extLst>
              <a:ext uri="{FF2B5EF4-FFF2-40B4-BE49-F238E27FC236}">
                <a16:creationId xmlns:a16="http://schemas.microsoft.com/office/drawing/2014/main" id="{B68EEE63-0FF8-1C45-A8F5-7EDA51AE8F06}"/>
              </a:ext>
            </a:extLst>
          </p:cNvPr>
          <p:cNvSpPr/>
          <p:nvPr/>
        </p:nvSpPr>
        <p:spPr>
          <a:xfrm>
            <a:off x="6205255" y="2428551"/>
            <a:ext cx="1378885" cy="69794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ホームベース 63">
            <a:extLst>
              <a:ext uri="{FF2B5EF4-FFF2-40B4-BE49-F238E27FC236}">
                <a16:creationId xmlns:a16="http://schemas.microsoft.com/office/drawing/2014/main" id="{30DF914F-D4AA-734F-A89F-DE925F35FB12}"/>
              </a:ext>
            </a:extLst>
          </p:cNvPr>
          <p:cNvSpPr/>
          <p:nvPr/>
        </p:nvSpPr>
        <p:spPr>
          <a:xfrm>
            <a:off x="5504303" y="4339153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55821CF8-1C61-3B4B-94EA-08E1B6F1D59B}"/>
              </a:ext>
            </a:extLst>
          </p:cNvPr>
          <p:cNvSpPr/>
          <p:nvPr/>
        </p:nvSpPr>
        <p:spPr>
          <a:xfrm>
            <a:off x="5730497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2342E6FE-34C2-884C-B3EF-2B87E4EFA449}"/>
              </a:ext>
            </a:extLst>
          </p:cNvPr>
          <p:cNvSpPr/>
          <p:nvPr/>
        </p:nvSpPr>
        <p:spPr>
          <a:xfrm>
            <a:off x="6255474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AA7257CF-AFF6-BD4A-9074-53B0151340CA}"/>
              </a:ext>
            </a:extLst>
          </p:cNvPr>
          <p:cNvSpPr/>
          <p:nvPr/>
        </p:nvSpPr>
        <p:spPr>
          <a:xfrm>
            <a:off x="6780452" y="4530879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直角三角形 67">
            <a:extLst>
              <a:ext uri="{FF2B5EF4-FFF2-40B4-BE49-F238E27FC236}">
                <a16:creationId xmlns:a16="http://schemas.microsoft.com/office/drawing/2014/main" id="{F77D6734-7F2F-1148-9271-B8ED34436B6A}"/>
              </a:ext>
            </a:extLst>
          </p:cNvPr>
          <p:cNvSpPr/>
          <p:nvPr/>
        </p:nvSpPr>
        <p:spPr>
          <a:xfrm rot="10800000">
            <a:off x="3076063" y="4980010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直角三角形 68">
            <a:extLst>
              <a:ext uri="{FF2B5EF4-FFF2-40B4-BE49-F238E27FC236}">
                <a16:creationId xmlns:a16="http://schemas.microsoft.com/office/drawing/2014/main" id="{791C6631-1F2F-9E4A-9030-0F8A9FC62CD6}"/>
              </a:ext>
            </a:extLst>
          </p:cNvPr>
          <p:cNvSpPr/>
          <p:nvPr/>
        </p:nvSpPr>
        <p:spPr>
          <a:xfrm rot="10800000" flipH="1">
            <a:off x="8224282" y="4980009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B2A931E-20C8-8944-89CC-34671391CBF3}"/>
              </a:ext>
            </a:extLst>
          </p:cNvPr>
          <p:cNvSpPr/>
          <p:nvPr/>
        </p:nvSpPr>
        <p:spPr>
          <a:xfrm>
            <a:off x="6530196" y="3867144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1" name="表 11">
            <a:extLst>
              <a:ext uri="{FF2B5EF4-FFF2-40B4-BE49-F238E27FC236}">
                <a16:creationId xmlns:a16="http://schemas.microsoft.com/office/drawing/2014/main" id="{8FCCF6D9-ACC5-AF4B-AD39-6E4AF46E9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5638"/>
              </p:ext>
            </p:extLst>
          </p:nvPr>
        </p:nvGraphicFramePr>
        <p:xfrm>
          <a:off x="3578850" y="4980012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72" name="図 71">
            <a:extLst>
              <a:ext uri="{FF2B5EF4-FFF2-40B4-BE49-F238E27FC236}">
                <a16:creationId xmlns:a16="http://schemas.microsoft.com/office/drawing/2014/main" id="{EBC2AAD2-FBC1-7541-B28F-CFEEDA165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03" y="5044868"/>
            <a:ext cx="672921" cy="48791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5198A8A-45E7-7249-A5E0-3BC49C7E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50" y="5042081"/>
            <a:ext cx="672921" cy="487913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D2A1031-4C74-E249-90CA-8F048EC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5" y="5042081"/>
            <a:ext cx="672921" cy="487913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13886640-6E56-F843-898F-8139A263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13" y="5054082"/>
            <a:ext cx="672921" cy="487913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90675E-871C-8D4B-97DE-FDA20FD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63" y="5744291"/>
            <a:ext cx="416618" cy="30207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9D990516-B045-8745-9923-DC26E7AB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60" y="5744291"/>
            <a:ext cx="416618" cy="30207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DEA44F23-7B58-5C46-909D-550A3640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90" y="5735858"/>
            <a:ext cx="416618" cy="302076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97CC0647-AD00-3F42-9A77-2C1D509EF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43" y="5740562"/>
            <a:ext cx="416618" cy="302076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DF6D86E5-F404-4748-86B9-51BD2C34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64" y="5731828"/>
            <a:ext cx="416618" cy="30207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BFF7007C-AFCE-8049-AFF8-7F1E7000D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4" y="5736190"/>
            <a:ext cx="416618" cy="302076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601B6AC4-B4C7-5349-9EC5-A7A97C99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68" y="5735858"/>
            <a:ext cx="416618" cy="302076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B2A36B05-3AE0-1F44-9DE4-321C2215D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581" y="6077026"/>
            <a:ext cx="686133" cy="497492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EDF4F4EA-99DA-A845-9F49-527857FC4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63" y="6077026"/>
            <a:ext cx="686133" cy="49749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7CB8637-9C5C-8C42-8B7E-545864B1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63" y="6077026"/>
            <a:ext cx="686133" cy="497492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1D2904B-B1AC-2C4D-9CF3-EFAE36E1F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562" y="6093895"/>
            <a:ext cx="686133" cy="497492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EA8A702B-49A0-A84E-8B2D-FECDD5B5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63" y="5054082"/>
            <a:ext cx="672921" cy="487913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F2314334-1DEF-B642-ACCA-C6EA54CA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722" y="5737204"/>
            <a:ext cx="416618" cy="302076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4C8B8C48-EA04-4B4D-ADF9-0EC8C8AD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894" y="6055465"/>
            <a:ext cx="686133" cy="497492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014106-09C1-C14F-9107-A7DB528C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conducted multiple interviews with the planners who actually decide the stowage plan.</a:t>
            </a:r>
            <a:endParaRPr kumimoji="1" lang="en-US" altLang="ja-JP" sz="2400" dirty="0"/>
          </a:p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0D904-47DA-3548-ACCA-3DF8AB47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is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bookings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</a:t>
            </a:r>
            <a:r>
              <a:rPr lang="en-US" altLang="ja-JP" sz="2400" dirty="0"/>
              <a:t>booking</a:t>
            </a:r>
            <a:r>
              <a:rPr lang="en" altLang="ja-JP" sz="2400" dirty="0"/>
              <a:t>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6D162-F0CE-9841-8135-59B98860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pPr marL="0" indent="0">
              <a:buNone/>
            </a:pPr>
            <a:endParaRPr lang="en" altLang="ja-JP" sz="240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FC3549F8-BFF4-7F45-B565-6112FAC5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40" y="4542767"/>
            <a:ext cx="3343072" cy="1581588"/>
          </a:xfrm>
          <a:prstGeom prst="rect">
            <a:avLst/>
          </a:prstGeom>
        </p:spPr>
      </p:pic>
      <p:sp>
        <p:nvSpPr>
          <p:cNvPr id="41" name="円/楕円 40">
            <a:extLst>
              <a:ext uri="{FF2B5EF4-FFF2-40B4-BE49-F238E27FC236}">
                <a16:creationId xmlns:a16="http://schemas.microsoft.com/office/drawing/2014/main" id="{A25566C1-18AC-6947-86D0-79C1B4C05B9B}"/>
              </a:ext>
            </a:extLst>
          </p:cNvPr>
          <p:cNvSpPr/>
          <p:nvPr/>
        </p:nvSpPr>
        <p:spPr>
          <a:xfrm>
            <a:off x="7246829" y="4194066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CC03C2D-B39E-7446-8D2A-C4319F1D9287}"/>
              </a:ext>
            </a:extLst>
          </p:cNvPr>
          <p:cNvCxnSpPr>
            <a:cxnSpLocks/>
          </p:cNvCxnSpPr>
          <p:nvPr/>
        </p:nvCxnSpPr>
        <p:spPr>
          <a:xfrm flipV="1">
            <a:off x="5852783" y="4426701"/>
            <a:ext cx="1627883" cy="888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D7C2EC0-2A07-EA40-AC42-0E2CD9408D40}"/>
              </a:ext>
            </a:extLst>
          </p:cNvPr>
          <p:cNvCxnSpPr>
            <a:cxnSpLocks/>
          </p:cNvCxnSpPr>
          <p:nvPr/>
        </p:nvCxnSpPr>
        <p:spPr>
          <a:xfrm flipV="1">
            <a:off x="5844638" y="5044267"/>
            <a:ext cx="1647838" cy="33969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A73D8EB-DAC5-4A46-9C0F-7FD651D87E5C}"/>
              </a:ext>
            </a:extLst>
          </p:cNvPr>
          <p:cNvSpPr/>
          <p:nvPr/>
        </p:nvSpPr>
        <p:spPr>
          <a:xfrm>
            <a:off x="7721869" y="4492013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672A1DF7-AED8-1445-85D4-92615CC4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18857" y="4533647"/>
            <a:ext cx="601900" cy="436418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2810A4D3-B93F-1846-99F2-A69498BA5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07" y="4542406"/>
            <a:ext cx="589820" cy="42765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13C9B7DB-194B-1041-81B9-5CC94AB76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612" y="4563613"/>
            <a:ext cx="544672" cy="394924"/>
          </a:xfrm>
          <a:prstGeom prst="rect">
            <a:avLst/>
          </a:prstGeom>
        </p:spPr>
      </p:pic>
      <p:sp>
        <p:nvSpPr>
          <p:cNvPr id="79" name="円/楕円 78">
            <a:extLst>
              <a:ext uri="{FF2B5EF4-FFF2-40B4-BE49-F238E27FC236}">
                <a16:creationId xmlns:a16="http://schemas.microsoft.com/office/drawing/2014/main" id="{C359F6CE-5794-1C4E-96FC-A0F431FBAA3A}"/>
              </a:ext>
            </a:extLst>
          </p:cNvPr>
          <p:cNvSpPr/>
          <p:nvPr/>
        </p:nvSpPr>
        <p:spPr>
          <a:xfrm>
            <a:off x="7246829" y="5450149"/>
            <a:ext cx="2639684" cy="1030925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C3BC2E3-EFB8-254C-AA6B-DE193EF1E3E3}"/>
              </a:ext>
            </a:extLst>
          </p:cNvPr>
          <p:cNvCxnSpPr>
            <a:cxnSpLocks/>
          </p:cNvCxnSpPr>
          <p:nvPr/>
        </p:nvCxnSpPr>
        <p:spPr>
          <a:xfrm>
            <a:off x="5844638" y="6003016"/>
            <a:ext cx="1773687" cy="30889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A170742-D386-184E-B858-3F6B4A2CBBBD}"/>
              </a:ext>
            </a:extLst>
          </p:cNvPr>
          <p:cNvCxnSpPr>
            <a:cxnSpLocks/>
          </p:cNvCxnSpPr>
          <p:nvPr/>
        </p:nvCxnSpPr>
        <p:spPr>
          <a:xfrm flipV="1">
            <a:off x="5844638" y="5503131"/>
            <a:ext cx="2118072" cy="46248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56B4D1-9A48-D944-92CC-31F336A8F8AA}"/>
              </a:ext>
            </a:extLst>
          </p:cNvPr>
          <p:cNvSpPr/>
          <p:nvPr/>
        </p:nvSpPr>
        <p:spPr>
          <a:xfrm>
            <a:off x="7725238" y="5723625"/>
            <a:ext cx="1682865" cy="429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C6375F13-8410-CD4A-8A5D-E1B100AB4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5786208"/>
            <a:ext cx="568454" cy="412167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8E475C16-4ACE-094E-89FB-028678C0A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131" y="5796933"/>
            <a:ext cx="568454" cy="412167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061AFD74-DA2A-AB40-80DD-0C5A885EE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405" y="5779938"/>
            <a:ext cx="568454" cy="412167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1E8126D-C3D7-AC49-A414-6BB9229F785A}"/>
              </a:ext>
            </a:extLst>
          </p:cNvPr>
          <p:cNvSpPr txBox="1"/>
          <p:nvPr/>
        </p:nvSpPr>
        <p:spPr>
          <a:xfrm>
            <a:off x="10135827" y="5839768"/>
            <a:ext cx="62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○</a:t>
            </a:r>
            <a:endParaRPr kumimoji="1" lang="ja-JP" altLang="en-US" sz="240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C22EA2B-ED39-CE4F-AC2C-5DEB6E86A31B}"/>
              </a:ext>
            </a:extLst>
          </p:cNvPr>
          <p:cNvSpPr txBox="1"/>
          <p:nvPr/>
        </p:nvSpPr>
        <p:spPr>
          <a:xfrm>
            <a:off x="10072909" y="4426701"/>
            <a:ext cx="6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0CE0C1-5A9E-5341-9387-1A39BA74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2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6A3197-2FFC-BE4A-B1EA-C6A7913E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4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  <a:p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9119-CA10-AE4C-9CF6-89695E7C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15E3E5E-2FE2-6049-9641-DCF278ED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86" y="4208526"/>
            <a:ext cx="4603734" cy="2178000"/>
          </a:xfrm>
          <a:prstGeom prst="rect">
            <a:avLst/>
          </a:prstGeom>
        </p:spPr>
      </p:pic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8080580" y="4339133"/>
            <a:ext cx="3316637" cy="15414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455972" y="4489581"/>
            <a:ext cx="2461153" cy="829678"/>
          </a:xfrm>
          <a:prstGeom prst="bentArrow">
            <a:avLst>
              <a:gd name="adj1" fmla="val 25000"/>
              <a:gd name="adj2" fmla="val 20952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634071" y="5109882"/>
            <a:ext cx="1283054" cy="4187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228536" y="4674931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</a:t>
            </a:r>
            <a:r>
              <a:rPr kumimoji="1" lang="en-US" altLang="ja-JP" sz="2400" dirty="0">
                <a:solidFill>
                  <a:srgbClr val="FF0000"/>
                </a:solidFill>
              </a:rPr>
              <a:t>dead space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874F8-35B2-1A47-9C74-B8556ACD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</a:t>
            </a:r>
            <a:r>
              <a:rPr lang="en-US" altLang="ja-JP" sz="2400" dirty="0"/>
              <a:t>booking</a:t>
            </a:r>
            <a:r>
              <a:rPr lang="en" altLang="ja-JP" sz="2400" dirty="0"/>
              <a:t>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EEDAB2-1BE1-F74F-89AE-5B7E8BB8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129" y="3865926"/>
            <a:ext cx="6852557" cy="22738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91A17F-78DD-1E4F-B3C2-C14354BE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D3EE6-94AB-DB46-AE24-9C84430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1E5318-5FB8-AD45-87FF-C1ED49B3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Proposed model</a:t>
            </a:r>
          </a:p>
          <a:p>
            <a:r>
              <a:rPr kumimoji="1" lang="en-US" altLang="ja-JP" sz="2400" dirty="0"/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C613A-4E24-514E-9F2E-0B153C0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7111A-8AAB-B545-BD84-E4CE2CBD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D9C2D-4C48-CD4F-887B-314E831E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82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</a:t>
            </a:r>
            <a:r>
              <a:rPr lang="en-US" altLang="ja-JP" sz="2400" dirty="0"/>
              <a:t>mathematical </a:t>
            </a:r>
            <a:r>
              <a:rPr kumimoji="1" lang="en-US" altLang="ja-JP" sz="2400" dirty="0"/>
              <a:t>model to </a:t>
            </a:r>
            <a:r>
              <a:rPr lang="en" altLang="ja-JP" sz="2400" dirty="0"/>
              <a:t>this problem.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assignment. 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97955-54AF-5444-A207-9D8AAA8C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Modeling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propose model that splits the </a:t>
            </a:r>
            <a:r>
              <a:rPr lang="en-US" altLang="ja-JP" sz="2400" dirty="0"/>
              <a:t>booking</a:t>
            </a:r>
            <a:r>
              <a:rPr lang="en" altLang="ja-JP" sz="2400" dirty="0"/>
              <a:t>s and assigns them to holds.</a:t>
            </a:r>
          </a:p>
          <a:p>
            <a:r>
              <a:rPr lang="en" altLang="ja-JP" sz="2400" dirty="0"/>
              <a:t>As for holds, we think about grouping some holds together and assigning </a:t>
            </a:r>
            <a:r>
              <a:rPr lang="en-US" altLang="ja-JP" sz="2400" dirty="0"/>
              <a:t>booking</a:t>
            </a:r>
            <a:r>
              <a:rPr lang="en" altLang="ja-JP" sz="2400" dirty="0"/>
              <a:t>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15BA8E-2451-624A-AAE2-805356B0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0A082B-DC2D-DF48-B920-B2AEC498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CC6-A6DE-7D4A-B0CE-90CF277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As a solution, we store an array whose elements are a set of bookings. </a:t>
                </a:r>
              </a:p>
              <a:p>
                <a:r>
                  <a:rPr lang="en" altLang="ja-JP" sz="2400" dirty="0"/>
                  <a:t>The number of array is the number of segments.</a:t>
                </a:r>
                <a:endParaRPr kumimoji="1" lang="en" altLang="ja-JP" sz="2400" dirty="0"/>
              </a:p>
              <a:p>
                <a:r>
                  <a:rPr lang="en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element represents the set of 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/>
                  <a:t>th</a:t>
                </a:r>
                <a:r>
                  <a:rPr lang="en" altLang="ja-JP" sz="2400" dirty="0"/>
                  <a:t> segment.</a:t>
                </a:r>
                <a:endParaRPr kumimoji="1" lang="en" altLang="ja-JP" sz="2400" dirty="0"/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99859F-C0B1-4A48-A83B-EC5D90D3D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 r="-1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132C97-0FFA-E146-95D0-AA726C0D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00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EDA29-F4DA-7F48-B956-57959901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e.g. </a:t>
                </a:r>
              </a:p>
              <a:p>
                <a:r>
                  <a:rPr lang="en-US" altLang="ja-JP" sz="2400" dirty="0"/>
                  <a:t>The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2400" baseline="30000" dirty="0"/>
                  <a:t>th</a:t>
                </a:r>
                <a:r>
                  <a:rPr lang="en-US" altLang="ja-JP" sz="2400" dirty="0"/>
                  <a:t> segment is a combination of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 dirty="0"/>
                  <a:t> and hold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400" dirty="0"/>
                  <a:t>.</a:t>
                </a:r>
              </a:p>
              <a:p>
                <a:r>
                  <a:rPr lang="en" altLang="ja-JP" sz="2400" dirty="0"/>
                  <a:t>Bookings that will be assigned to the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altLang="ja-JP" sz="2400" baseline="30000" dirty="0" err="1"/>
                  <a:t>th</a:t>
                </a:r>
                <a:r>
                  <a:rPr lang="en" altLang="ja-JP" sz="2400" dirty="0"/>
                  <a:t> segment are</a:t>
                </a:r>
              </a:p>
              <a:p>
                <a:pPr marL="0" indent="0">
                  <a:buNone/>
                </a:pPr>
                <a:r>
                  <a:rPr kumimoji="1" lang="en" altLang="ja-JP" sz="2400" dirty="0"/>
                  <a:t>						</a:t>
                </a:r>
                <a:r>
                  <a:rPr lang="en" altLang="ja-JP" sz="2400" dirty="0"/>
                  <a:t>[A,B,C,D,E,F,G,H]</a:t>
                </a:r>
              </a:p>
              <a:p>
                <a:pPr marL="0" indent="0">
                  <a:buNone/>
                </a:pPr>
                <a:endParaRPr kumimoji="1" lang="en" altLang="ja-JP" sz="2400" dirty="0"/>
              </a:p>
              <a:p>
                <a:r>
                  <a:rPr lang="en" altLang="ja-JP" sz="2400" dirty="0"/>
                  <a:t>For example, the assignment to each hold can be as follows:</a:t>
                </a:r>
              </a:p>
              <a:p>
                <a:pPr lvl="1"/>
                <a:r>
                  <a:rPr kumimoji="1"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kumimoji="1"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sz="2200" dirty="0"/>
                  <a:t> </a:t>
                </a:r>
                <a:r>
                  <a:rPr lang="ja-JP" altLang="en-US" sz="2200"/>
                  <a:t>→</a:t>
                </a:r>
                <a:r>
                  <a:rPr lang="en-US" altLang="ja-JP" sz="2200" dirty="0"/>
                  <a:t> bookings A,B,C</a:t>
                </a:r>
                <a:endParaRPr lang="en" altLang="ja-JP" sz="2200" dirty="0"/>
              </a:p>
              <a:p>
                <a:pPr lvl="1"/>
                <a:r>
                  <a:rPr lang="en" altLang="ja-JP" sz="22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sz="2200" dirty="0"/>
                  <a:t>  </a:t>
                </a:r>
                <a:r>
                  <a:rPr lang="ja-JP" altLang="en-US" sz="2200"/>
                  <a:t>→</a:t>
                </a:r>
                <a:r>
                  <a:rPr lang="en" altLang="ja-JP" sz="2200" dirty="0"/>
                  <a:t> booking D,E,F,G,H</a:t>
                </a:r>
                <a:endParaRPr kumimoji="1" lang="ja-JP" altLang="en-US" sz="22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12A2B6-4F1E-924F-9BDE-D0AD71745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553" y="1905000"/>
                <a:ext cx="9507071" cy="4132729"/>
              </a:xfrm>
              <a:blipFill>
                <a:blip r:embed="rId2"/>
                <a:stretch>
                  <a:fillRect l="-933" t="-1227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C832B4-D61E-9D45-94F7-CC0E9C5C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65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8682B-82CA-3C4B-9A44-EFFCE61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Solution representation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</p:spPr>
            <p:txBody>
              <a:bodyPr>
                <a:normAutofit/>
              </a:bodyPr>
              <a:lstStyle/>
              <a:p>
                <a:r>
                  <a:rPr lang="en" altLang="ja-JP" sz="2400" dirty="0"/>
                  <a:t>Each booking has a different number of vehicles. </a:t>
                </a:r>
              </a:p>
              <a:p>
                <a:r>
                  <a:rPr lang="en" altLang="ja-JP" sz="2400" dirty="0"/>
                  <a:t>If the sequence of arrays changes, the bookings assigned to the holds may change.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e.g.</a:t>
                </a:r>
              </a:p>
              <a:p>
                <a:pPr marL="0" indent="0">
                  <a:buNone/>
                </a:pPr>
                <a:r>
                  <a:rPr lang="en" altLang="ja-JP" sz="2400" dirty="0"/>
                  <a:t>  [A,B,C,D,E,F,G,H]				    [A,B,E,F,C,D,G,H]</a:t>
                </a:r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A, B, C, D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A, B, E</a:t>
                </a:r>
              </a:p>
              <a:p>
                <a:pPr marL="0" indent="0">
                  <a:buNone/>
                </a:pPr>
                <a:r>
                  <a:rPr lang="en-US" altLang="ja-JP" sz="2400" dirty="0"/>
                  <a:t>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E, F, G, H			</a:t>
                </a:r>
                <a:r>
                  <a:rPr lang="en-US" altLang="ja-JP" sz="2400" dirty="0"/>
                  <a:t>   </a:t>
                </a:r>
                <a:r>
                  <a:rPr lang="en" altLang="ja-JP" sz="2400" dirty="0"/>
                  <a:t>hold </a:t>
                </a:r>
                <a14:m>
                  <m:oMath xmlns:m="http://schemas.openxmlformats.org/officeDocument/2006/math">
                    <m:r>
                      <a:rPr lang="en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ja-JP" altLang="en-US" sz="2400"/>
                  <a:t>→</a:t>
                </a:r>
                <a:r>
                  <a:rPr kumimoji="1" lang="en-US" altLang="ja-JP" sz="2400" dirty="0"/>
                  <a:t> F, C, D, G, H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3A0C08-4017-3C45-883C-65E0A4150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011706"/>
              </a:xfrm>
              <a:blipFill>
                <a:blip r:embed="rId2"/>
                <a:stretch>
                  <a:fillRect l="-1140" t="-12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>
            <a:extLst>
              <a:ext uri="{FF2B5EF4-FFF2-40B4-BE49-F238E27FC236}">
                <a16:creationId xmlns:a16="http://schemas.microsoft.com/office/drawing/2014/main" id="{9E2A844A-2ACA-CB47-832B-14D529833FDF}"/>
              </a:ext>
            </a:extLst>
          </p:cNvPr>
          <p:cNvSpPr/>
          <p:nvPr/>
        </p:nvSpPr>
        <p:spPr>
          <a:xfrm>
            <a:off x="3805518" y="4531659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>
            <a:extLst>
              <a:ext uri="{FF2B5EF4-FFF2-40B4-BE49-F238E27FC236}">
                <a16:creationId xmlns:a16="http://schemas.microsoft.com/office/drawing/2014/main" id="{7800C85D-C380-6A4C-87AB-5A40DF4E3566}"/>
              </a:ext>
            </a:extLst>
          </p:cNvPr>
          <p:cNvSpPr/>
          <p:nvPr/>
        </p:nvSpPr>
        <p:spPr>
          <a:xfrm>
            <a:off x="8113060" y="4531658"/>
            <a:ext cx="470647" cy="470647"/>
          </a:xfrm>
          <a:prstGeom prst="downArrow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EB19ED-F4AA-8344-B828-38423F8F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9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Local search algorithms move from solution to solution in the space of candidate by applying local changes 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neighborhood.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800B15-CE42-844A-873A-4A0C556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booking which was assigned to a segment to another segment. 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bookings.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5BD5A2-1BAE-094B-AC86-B052D8DF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0AC398-D9E3-FC4F-811C-EE5E575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89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F3636-CA9F-194F-B51C-2E9F3088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98096-3519-2C4D-9BF8-8A1F1CC9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booking into another hold, we make a change to the sequence order of the bookings to be inserted. </a:t>
            </a:r>
          </a:p>
          <a:p>
            <a:pPr marL="0" indent="0">
              <a:buNone/>
            </a:pPr>
            <a:r>
              <a:rPr lang="en-US" altLang="ja-JP" sz="2400" dirty="0"/>
              <a:t> e.g. inserting booking A</a:t>
            </a:r>
          </a:p>
          <a:p>
            <a:pPr marL="0" indent="0">
              <a:buNone/>
            </a:pPr>
            <a:r>
              <a:rPr lang="en-US" altLang="ja-JP" sz="2400" dirty="0"/>
              <a:t> 	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	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	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	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6685CC-0ED9-CD4C-819B-9BC95F3F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e.g.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bookings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bookings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2588648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8082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1909483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393576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339695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9788" t="-4545" r="-97884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6848" t="-4545" r="-543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EA459F-DEBC-944C-90FB-5DE07774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booking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bookings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bookings.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20C100-B07F-C046-9AAD-5B1365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49505"/>
            <a:ext cx="9297989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booking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booking A </a:t>
            </a:r>
            <a:r>
              <a:rPr lang="en-US" altLang="ja-JP" sz="2000" dirty="0"/>
              <a:t>at the end of the sequence.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booking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booking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2A2BBA-549E-734F-A767-70642644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38734"/>
              </p:ext>
            </p:extLst>
          </p:nvPr>
        </p:nvGraphicFramePr>
        <p:xfrm>
          <a:off x="2118642" y="2523717"/>
          <a:ext cx="7388916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7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22873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839818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616256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9684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of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Number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814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2030506" y="1670259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7ED0E-F724-EF43-B080-E7CDA3CB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</a:t>
            </a:r>
            <a:r>
              <a:rPr kumimoji="1" lang="en-US" altLang="ja-JP" sz="2400" dirty="0"/>
              <a:t>pproaches we propose to create initial solutions: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bookings grouped by port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5548C9-F06A-CF45-BF53-242F4EE1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G</a:t>
            </a:r>
            <a:r>
              <a:rPr kumimoji="1" lang="en-US" altLang="ja-JP" sz="2400" dirty="0"/>
              <a:t>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39395-DA9E-6B4D-9E6B-843CAEBC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CAC05-3AAC-D943-B7CA-119266F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72324-1E1A-3541-9C80-10CFC067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As a preliminary experiment, we compare the solutions to the MIP problem and the relaxation problem. </a:t>
            </a:r>
          </a:p>
          <a:p>
            <a:r>
              <a:rPr lang="en" altLang="ja-JP" sz="2400" dirty="0"/>
              <a:t>To compare the properties of the solutions, we use the Manhattan distance</a:t>
            </a:r>
            <a:r>
              <a:rPr lang="en-US" altLang="ja-JP" sz="2400" dirty="0"/>
              <a:t>. </a:t>
            </a:r>
          </a:p>
          <a:p>
            <a:r>
              <a:rPr lang="en" altLang="ja-JP" sz="2400" dirty="0"/>
              <a:t>We performed the comparison and confirmed that the properties of the relaxed solution and the MIP solution are close</a:t>
            </a:r>
            <a:r>
              <a:rPr lang="en-US" altLang="ja-JP" sz="2400" dirty="0"/>
              <a:t>.</a:t>
            </a:r>
            <a:endParaRPr lang="en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AA0D4D-82E8-3046-B732-248E075E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9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Assignment of </a:t>
            </a:r>
            <a:r>
              <a:rPr lang="en" altLang="ja-JP" sz="2400" dirty="0" err="1"/>
              <a:t>cehicles</a:t>
            </a:r>
            <a:r>
              <a:rPr lang="en" altLang="ja-JP" sz="2400" dirty="0"/>
              <a:t>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93F24675-2C4F-C341-B97D-10DE3CCDCC18}"/>
              </a:ext>
            </a:extLst>
          </p:cNvPr>
          <p:cNvSpPr/>
          <p:nvPr/>
        </p:nvSpPr>
        <p:spPr>
          <a:xfrm>
            <a:off x="5806825" y="429881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07C43CC-7E1D-0143-8845-6AB81B145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83418"/>
              </p:ext>
            </p:extLst>
          </p:nvPr>
        </p:nvGraphicFramePr>
        <p:xfrm>
          <a:off x="3881372" y="493967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5A13594A-4C44-FB46-9934-5379C136F6CE}"/>
              </a:ext>
            </a:extLst>
          </p:cNvPr>
          <p:cNvSpPr/>
          <p:nvPr/>
        </p:nvSpPr>
        <p:spPr>
          <a:xfrm>
            <a:off x="6033019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30651E9A-EEA8-BA4B-905F-40CB911480DB}"/>
              </a:ext>
            </a:extLst>
          </p:cNvPr>
          <p:cNvSpPr/>
          <p:nvPr/>
        </p:nvSpPr>
        <p:spPr>
          <a:xfrm>
            <a:off x="6557996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0C56101-70F2-C843-89D0-069BF9133434}"/>
              </a:ext>
            </a:extLst>
          </p:cNvPr>
          <p:cNvSpPr/>
          <p:nvPr/>
        </p:nvSpPr>
        <p:spPr>
          <a:xfrm>
            <a:off x="7082974" y="449053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54FC2D19-3289-FD47-A789-D21699CFA00D}"/>
              </a:ext>
            </a:extLst>
          </p:cNvPr>
          <p:cNvSpPr/>
          <p:nvPr/>
        </p:nvSpPr>
        <p:spPr>
          <a:xfrm rot="10800000">
            <a:off x="3378585" y="493966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369E731-20F4-8F41-A392-8AE5664C6633}"/>
              </a:ext>
            </a:extLst>
          </p:cNvPr>
          <p:cNvSpPr/>
          <p:nvPr/>
        </p:nvSpPr>
        <p:spPr>
          <a:xfrm rot="10800000" flipH="1">
            <a:off x="8526804" y="493966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440F99-B482-A34B-9FF7-9ECC03C47261}"/>
              </a:ext>
            </a:extLst>
          </p:cNvPr>
          <p:cNvSpPr/>
          <p:nvPr/>
        </p:nvSpPr>
        <p:spPr>
          <a:xfrm>
            <a:off x="6832718" y="382680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E19CFE0-C97C-1A42-848C-96C6E8C0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084488"/>
            <a:ext cx="601900" cy="43641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1B025B8-AB32-E14C-8434-CE01A8EE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5580530"/>
            <a:ext cx="601900" cy="43641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0BF267C-12F5-D743-874D-7DDB5AB1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0392" y="5084488"/>
            <a:ext cx="601900" cy="43641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1981BAB-3FBC-214E-9662-59D5C6AE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5580530"/>
            <a:ext cx="601900" cy="43641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7C21C4A-220E-924D-BCC0-ECC02E62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449192" y="6090903"/>
            <a:ext cx="601900" cy="43641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9F247D6-6778-A94B-94E3-EDAB9B76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880256" y="6090903"/>
            <a:ext cx="601900" cy="43641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0D8F8A4-AAD7-774E-A329-D4F723CE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5100439"/>
            <a:ext cx="560136" cy="40613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04258CE-FC54-E942-9D4C-D18A6D53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5099629"/>
            <a:ext cx="560136" cy="406136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A4D70F1-8022-2743-A8A2-7235A6A9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64" y="5603339"/>
            <a:ext cx="560136" cy="40613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10653CB-A0F3-3340-9D38-5032F788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451" y="5587368"/>
            <a:ext cx="560136" cy="40613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3576ACE-D241-EF4C-AF6F-37CEE846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4" y="6105198"/>
            <a:ext cx="560136" cy="40613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1D39C26-7D07-3E4B-8C90-B34CDC32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65" y="6105028"/>
            <a:ext cx="560136" cy="40613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B63CB22-525B-9E44-9FAF-2FE3C2CA9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5084488"/>
            <a:ext cx="554426" cy="40199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C66C992-1222-F148-8DBF-ECD8F023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059" y="5093641"/>
            <a:ext cx="554426" cy="40199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E11B97B-DED0-8041-B30C-501870FE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5" y="5597324"/>
            <a:ext cx="554426" cy="40199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396D79-5437-0B44-B42C-E9F4DB52C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211" y="5584686"/>
            <a:ext cx="554426" cy="4019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5E041A-939C-1145-BD59-02E0F0603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805" y="6105198"/>
            <a:ext cx="554426" cy="40199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B5DC912-02D3-FA40-97DB-0389CE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33" y="6098758"/>
            <a:ext cx="554426" cy="40199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0CEF957-3114-9D48-8BA2-4BCC7C3AB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438" y="5068938"/>
            <a:ext cx="575872" cy="4175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9CA1D8E-31FF-6A49-8A99-6D3C3A61D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4377" y="5059155"/>
            <a:ext cx="575872" cy="4175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782C463-F420-F442-AC36-D7BA66B82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804" y="5569987"/>
            <a:ext cx="575872" cy="4175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692A86BA-97EA-7346-B714-0E04E79F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345" y="5587368"/>
            <a:ext cx="575872" cy="41754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40314B3-2C0A-1446-A79B-E683FA14D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26" y="6081428"/>
            <a:ext cx="575872" cy="4175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1D207FF-AACB-6144-947E-8F6267CB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305" y="6077381"/>
            <a:ext cx="575872" cy="417546"/>
          </a:xfrm>
          <a:prstGeom prst="rect">
            <a:avLst/>
          </a:prstGeom>
        </p:spPr>
      </p:pic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C6B1857-F1BC-E243-89E0-3C2D11D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kumimoji="1" lang="en-US" altLang="ja-JP" sz="2400" dirty="0">
                <a:solidFill>
                  <a:schemeClr val="tx1"/>
                </a:solidFill>
              </a:rPr>
              <a:t>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bookings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2A9DB-5222-964C-9F01-E915E69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bookings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</a:t>
            </a:r>
            <a:r>
              <a:rPr kumimoji="1" lang="en-US" altLang="ja-JP" sz="2400" dirty="0"/>
              <a:t>propose using a solution of a model </a:t>
            </a:r>
            <a:r>
              <a:rPr lang="en-US" altLang="ja-JP" sz="2400" dirty="0"/>
              <a:t>that combines bookings with the same loading port and unloading port into a single booking to create an assignment.</a:t>
            </a:r>
          </a:p>
          <a:p>
            <a:r>
              <a:rPr lang="en-US" altLang="ja-JP" sz="2400" dirty="0"/>
              <a:t>With this approach</a:t>
            </a:r>
            <a:r>
              <a:rPr lang="en" altLang="ja-JP" sz="2400" dirty="0"/>
              <a:t>, we can get a rough solution in a short time.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3306FB-1C5E-2A4E-802F-FF3920E3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679199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" altLang="ja-JP" sz="2000" dirty="0"/>
                        <a:t>bookings grouped by port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-2975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-3247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-1873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</a:rPr>
                        <a:t>-3476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CDBD15-02BC-7F46-BC7A-F02B7F2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quality and the computation time of the proposed model with that of solving MIP.</a:t>
            </a:r>
          </a:p>
          <a:p>
            <a:r>
              <a:rPr lang="en-US" altLang="ja-JP" sz="2400" dirty="0"/>
              <a:t>For MIP,</a:t>
            </a:r>
            <a:r>
              <a:rPr lang="en" altLang="ja-JP" sz="2400" dirty="0"/>
              <a:t> we show the values of the solution after 1 hour and after 24 hours</a:t>
            </a:r>
          </a:p>
          <a:p>
            <a:r>
              <a:rPr lang="en" altLang="ja-JP" sz="2400" dirty="0"/>
              <a:t>For proposed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CE3F09-13BB-BA41-83CF-1609AF42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58237"/>
              </p:ext>
            </p:extLst>
          </p:nvPr>
        </p:nvGraphicFramePr>
        <p:xfrm>
          <a:off x="2259106" y="1859064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Solving MIP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259106" y="5071325"/>
            <a:ext cx="88078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CFEB65-A00A-354F-964D-A6B53EE8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formulated the stowage planning problem and proposed</a:t>
            </a:r>
            <a:r>
              <a:rPr lang="en-US" altLang="ja-JP" sz="2400" dirty="0"/>
              <a:t> </a:t>
            </a:r>
            <a:r>
              <a:rPr lang="en" altLang="ja-JP" sz="2400" dirty="0"/>
              <a:t>model which is based on heuristic.</a:t>
            </a:r>
          </a:p>
          <a:p>
            <a:r>
              <a:rPr lang="en" altLang="ja-JP" sz="2400" dirty="0"/>
              <a:t>We propose an approach to reduce computation time in local search.</a:t>
            </a:r>
          </a:p>
          <a:p>
            <a:r>
              <a:rPr lang="en" altLang="ja-JP" sz="2400" dirty="0"/>
              <a:t>We propose 2 approach to generate initial solution.</a:t>
            </a:r>
          </a:p>
          <a:p>
            <a:r>
              <a:rPr lang="en" altLang="ja-JP" sz="2400" dirty="0"/>
              <a:t>We confirmed that we can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DBFAF-DC59-2A44-8DD7-7C5EE57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8989E2-790E-4448-9194-76C36D2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supplementary materials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E734B8-7789-F84D-8697-3D387D1D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21713-D5A1-B649-8A73-70FA64E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61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bookings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 </a:t>
            </a:r>
            <a:r>
              <a:rPr lang="en-US" altLang="ja-JP" sz="2400" dirty="0"/>
              <a:t>booking</a:t>
            </a:r>
            <a:r>
              <a:rPr lang="en" altLang="ja-JP" sz="2400" dirty="0"/>
              <a:t> is unloaded from a hold at a certain port, if there are several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the same hold, human error may occur.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3DBBE-482F-2148-8CB4-8B1F303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764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63" y="633910"/>
            <a:ext cx="9482534" cy="1280890"/>
          </a:xfrm>
        </p:spPr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bookings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bookings by port are placed closer.</a:t>
            </a:r>
          </a:p>
          <a:p>
            <a:r>
              <a:rPr lang="en" altLang="ja-JP" sz="2400" dirty="0"/>
              <a:t>we minimize the number of </a:t>
            </a:r>
            <a:r>
              <a:rPr lang="en-US" altLang="ja-JP" sz="2400" dirty="0"/>
              <a:t>booking</a:t>
            </a:r>
            <a:r>
              <a:rPr lang="en" altLang="ja-JP" sz="2400" dirty="0"/>
              <a:t>s with different ports that exist in adjacent pairs of holds. </a:t>
            </a:r>
            <a:br>
              <a:rPr lang="en" altLang="ja-JP" sz="2400" dirty="0"/>
            </a:br>
            <a:endParaRPr kumimoji="1" lang="en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sz="2400" dirty="0">
                <a:solidFill>
                  <a:srgbClr val="FF0000"/>
                </a:solidFill>
              </a:rPr>
              <a:t>	                </a:t>
            </a: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183886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836783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575977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20025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17863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498110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314CFD3-7A6B-FD44-8A51-646A822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385" y="4368000"/>
            <a:ext cx="3268613" cy="1772447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318B98B-C35E-6040-AFE4-2E4BF5490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58" y="4367999"/>
            <a:ext cx="3268613" cy="1772447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1842FF-C7C9-EA4D-802B-771AF1B8F9B8}"/>
              </a:ext>
            </a:extLst>
          </p:cNvPr>
          <p:cNvSpPr/>
          <p:nvPr/>
        </p:nvSpPr>
        <p:spPr>
          <a:xfrm>
            <a:off x="350896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49E8E46-38F9-2747-B3EE-B5CE5AF663F3}"/>
              </a:ext>
            </a:extLst>
          </p:cNvPr>
          <p:cNvSpPr/>
          <p:nvPr/>
        </p:nvSpPr>
        <p:spPr>
          <a:xfrm>
            <a:off x="7050625" y="6140446"/>
            <a:ext cx="1885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The penalty is 7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2B26E9-C024-2441-85A6-F97FC4C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59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5083045" y="4395938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5901910" y="4395938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7530437" y="4395936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6720775" y="4395937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7794104" y="4647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4189330" y="4647998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689E82-993D-AF49-AD42-1DD70F58875C}"/>
              </a:ext>
            </a:extLst>
          </p:cNvPr>
          <p:cNvSpPr txBox="1"/>
          <p:nvPr/>
        </p:nvSpPr>
        <p:spPr>
          <a:xfrm>
            <a:off x="2623010" y="4601831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entrance</a:t>
            </a:r>
            <a:endParaRPr kumimoji="1" lang="ja-JP" altLang="en-US" sz="240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3C2EF0-0229-5948-9C8D-9CA84BB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vehicles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1A346B-5DC2-0B44-81D9-55291BD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054AA2-0925-4A4B-A5FB-2AE07CDC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C147EE-7698-784D-A579-9A7D4B8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255AE-DC4B-1843-AD7F-25EFB800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3B0E6E6-CC02-3143-8571-41DB9C14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Assigning to hold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Given an array of booking assigned to segments, we assign the bookings to holds based on the rules.</a:t>
            </a:r>
          </a:p>
          <a:p>
            <a:r>
              <a:rPr lang="en" altLang="ja-JP" sz="2400" dirty="0"/>
              <a:t>We load the vehicles from the back hold </a:t>
            </a:r>
            <a:r>
              <a:rPr lang="en-US" altLang="ja-JP" sz="2400" dirty="0"/>
              <a:t>while satisfying the travel routes constraints.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evaluate function.</a:t>
            </a:r>
          </a:p>
          <a:p>
            <a:endParaRPr lang="en" altLang="ja-JP" sz="2400" dirty="0"/>
          </a:p>
          <a:p>
            <a:endParaRPr lang="en-US" altLang="ja-JP" sz="2400" dirty="0"/>
          </a:p>
          <a:p>
            <a:endParaRPr lang="en" altLang="ja-JP" sz="2400" dirty="0"/>
          </a:p>
          <a:p>
            <a:endParaRPr kumimoji="1" lang="en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6FFA7B-DEFA-7A40-8B60-B0D2386C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8E3AC2-77AA-864C-8EB4-31467879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5CDDBA-11F0-A040-BE2D-44D56BBE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42695-8C79-9C43-8D87-78E8844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7B16C-F9F3-9446-BC5D-253CE973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EE700C-A63A-DC43-A56A-99847056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Proposed model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D34417-1747-3149-85A7-440083D1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92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C1BE0B-99E8-E945-9F0F-3DEEACE0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Manhattan</a:t>
            </a:r>
            <a:r>
              <a:rPr lang="en-US" altLang="ja-JP" dirty="0"/>
              <a:t> distance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sz="2400" dirty="0"/>
                  <a:t>For vectors x and y, we define the </a:t>
                </a:r>
                <a:r>
                  <a:rPr lang="en" altLang="ja-JP" sz="2400" dirty="0"/>
                  <a:t>Manhattan</a:t>
                </a:r>
                <a:r>
                  <a:rPr lang="en-US" altLang="ja-JP" sz="2400" dirty="0"/>
                  <a:t>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4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C0C104-7B5C-1645-B44A-5283A1E8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F9FBF-E2D8-514B-8D79-BA83A6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92925" y="5719516"/>
            <a:ext cx="8331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We consider the situation that </a:t>
            </a:r>
            <a:r>
              <a:rPr lang="en" altLang="ja-JP" sz="2400" dirty="0"/>
              <a:t>each order contains </a:t>
            </a:r>
          </a:p>
          <a:p>
            <a:r>
              <a:rPr lang="en" altLang="ja-JP" sz="2400" dirty="0"/>
              <a:t>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6793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we convert the values as shown in this table.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B59C7D-4F6E-2948-A14A-96208BED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Manhattan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E772E5-0B9C-F14B-B634-4BC5645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Manhattan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54306"/>
              </p:ext>
            </p:extLst>
          </p:nvPr>
        </p:nvGraphicFramePr>
        <p:xfrm>
          <a:off x="2743200" y="2693525"/>
          <a:ext cx="6777318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706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2282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35835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788959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592925" y="5428424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FB2C4-A6C8-A64D-82BB-A2420D1A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A72CB4-8554-934D-A48F-C4891185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Booking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634" y="190500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are given booking information.</a:t>
            </a:r>
          </a:p>
          <a:p>
            <a:pPr lvl="1"/>
            <a:r>
              <a:rPr kumimoji="1" lang="en-US" altLang="ja-JP" sz="2200" dirty="0"/>
              <a:t>Booking ID</a:t>
            </a:r>
          </a:p>
          <a:p>
            <a:pPr lvl="1"/>
            <a:r>
              <a:rPr kumimoji="1" lang="en-US" altLang="ja-JP" sz="2200" dirty="0"/>
              <a:t>Loading port</a:t>
            </a:r>
          </a:p>
          <a:p>
            <a:pPr lvl="1"/>
            <a:r>
              <a:rPr kumimoji="1" lang="en-US" altLang="ja-JP" sz="2200" dirty="0"/>
              <a:t>Destination port</a:t>
            </a:r>
          </a:p>
          <a:p>
            <a:pPr lvl="1"/>
            <a:r>
              <a:rPr kumimoji="1" lang="en-US" altLang="ja-JP" sz="2200" dirty="0"/>
              <a:t>Number of vehicles</a:t>
            </a:r>
          </a:p>
          <a:p>
            <a:pPr lvl="1"/>
            <a:r>
              <a:rPr lang="en-US" altLang="ja-JP" sz="2200" dirty="0"/>
              <a:t>Size of vehicles </a:t>
            </a:r>
          </a:p>
          <a:p>
            <a:pPr lvl="1"/>
            <a:r>
              <a:rPr lang="en-US" altLang="ja-JP" sz="2200" dirty="0" err="1"/>
              <a:t>et</a:t>
            </a:r>
            <a:r>
              <a:rPr kumimoji="1" lang="en-US" altLang="ja-JP" sz="2200" dirty="0" err="1"/>
              <a:t>c</a:t>
            </a:r>
            <a:r>
              <a:rPr kumimoji="1" lang="en-US" altLang="ja-JP" sz="2200" dirty="0"/>
              <a:t>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EB36A0-8DF7-6D4A-B5BA-5BFFA68F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Ship</a:t>
            </a:r>
            <a:r>
              <a:rPr kumimoji="1" lang="en-US" altLang="ja-JP" dirty="0"/>
              <a:t>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are also given ship </a:t>
            </a:r>
            <a:r>
              <a:rPr kumimoji="1" lang="en-US" altLang="ja-JP" sz="2400" dirty="0"/>
              <a:t>information.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FDBF8-C640-D34B-AA2F-82D472B6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640" y="1736073"/>
            <a:ext cx="9464139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In this research, we consider a ship that has 12 floors.</a:t>
            </a:r>
          </a:p>
          <a:p>
            <a:r>
              <a:rPr lang="en-US" altLang="ja-JP" sz="2400" dirty="0"/>
              <a:t>Each floor has up to 4 holds.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283" y="3161494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20102" y="5109352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796151" y="4586838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526335" y="3796182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39397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433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647401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480199" y="4304134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Ship information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E850DF-0A55-D54C-9AC4-A73D2BBE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3117</Words>
  <Application>Microsoft Macintosh PowerPoint</Application>
  <PresentationFormat>ワイド画面</PresentationFormat>
  <Paragraphs>764</Paragraphs>
  <Slides>66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3" baseType="lpstr">
      <vt:lpstr>メイリオ</vt:lpstr>
      <vt:lpstr>游ゴシック</vt:lpstr>
      <vt:lpstr>Arial</vt:lpstr>
      <vt:lpstr>Cambria Math</vt:lpstr>
      <vt:lpstr>Century Gothic</vt:lpstr>
      <vt:lpstr>Wingdings 3</vt:lpstr>
      <vt:lpstr>ウィスプ</vt:lpstr>
      <vt:lpstr>A local search algorithm for the stowage planning problem for pure car carrier ships</vt:lpstr>
      <vt:lpstr>Outline</vt:lpstr>
      <vt:lpstr>Outline</vt:lpstr>
      <vt:lpstr>Background</vt:lpstr>
      <vt:lpstr>Background</vt:lpstr>
      <vt:lpstr>Outline</vt:lpstr>
      <vt:lpstr>Booking definition </vt:lpstr>
      <vt:lpstr>Ship information</vt:lpstr>
      <vt:lpstr>Ship information</vt:lpstr>
      <vt:lpstr>Stowage Plan</vt:lpstr>
      <vt:lpstr>Mathematical modeling</vt:lpstr>
      <vt:lpstr>The objective function</vt:lpstr>
      <vt:lpstr>Avoiding multiple bookings in one hold </vt:lpstr>
      <vt:lpstr>Placing same bookings by port closer together </vt:lpstr>
      <vt:lpstr>Securing a path to prevent  loss of work efficiency</vt:lpstr>
      <vt:lpstr>No dead space </vt:lpstr>
      <vt:lpstr>Placing empty space close to the entrance</vt:lpstr>
      <vt:lpstr>Constraints</vt:lpstr>
      <vt:lpstr>Travel paths in the ship</vt:lpstr>
      <vt:lpstr>Weight balance of cargo </vt:lpstr>
      <vt:lpstr>Outline</vt:lpstr>
      <vt:lpstr>Modeling </vt:lpstr>
      <vt:lpstr>Modeling </vt:lpstr>
      <vt:lpstr>Segment</vt:lpstr>
      <vt:lpstr>Solution representation</vt:lpstr>
      <vt:lpstr>Solution representation</vt:lpstr>
      <vt:lpstr>Solution representation</vt:lpstr>
      <vt:lpstr>Local Search </vt:lpstr>
      <vt:lpstr>Neighborhood</vt:lpstr>
      <vt:lpstr>Flow of local search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Initial solution</vt:lpstr>
      <vt:lpstr>Approach to create initial assignment</vt:lpstr>
      <vt:lpstr>Relaxation of linear programming</vt:lpstr>
      <vt:lpstr>Approach to create initial assignment</vt:lpstr>
      <vt:lpstr>MIP with bookings grouped by port</vt:lpstr>
      <vt:lpstr>Comparison by initial solution</vt:lpstr>
      <vt:lpstr>Computational experiment</vt:lpstr>
      <vt:lpstr>Comparison of two models</vt:lpstr>
      <vt:lpstr>Summary</vt:lpstr>
      <vt:lpstr>supplementary materials</vt:lpstr>
      <vt:lpstr>avoiding multiple bookings in one hold </vt:lpstr>
      <vt:lpstr>placing same bookings by port closer together </vt:lpstr>
      <vt:lpstr>Securing a path to prevent loss of work efficiency</vt:lpstr>
      <vt:lpstr>placing empty space close to the entrance</vt:lpstr>
      <vt:lpstr>Forward and backward direction </vt:lpstr>
      <vt:lpstr>Vertical direction </vt:lpstr>
      <vt:lpstr>Detailed Segment</vt:lpstr>
      <vt:lpstr>Assigning to hold</vt:lpstr>
      <vt:lpstr>Shift neighborhood</vt:lpstr>
      <vt:lpstr>Swap neighborhood</vt:lpstr>
      <vt:lpstr>Evaluate function</vt:lpstr>
      <vt:lpstr>Comparison by insertion method</vt:lpstr>
      <vt:lpstr>Our approach to reduce the number of insertions</vt:lpstr>
      <vt:lpstr>Comparison by insertion method</vt:lpstr>
      <vt:lpstr>Manhattan distance</vt:lpstr>
      <vt:lpstr>Example of Manhattan distance</vt:lpstr>
      <vt:lpstr>Example of Manhattan distance</vt:lpstr>
      <vt:lpstr>Example of Manhattan distance</vt:lpstr>
      <vt:lpstr>Result of Manhattan distance</vt:lpstr>
      <vt:lpstr>Rounding the relaxed solution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398</cp:revision>
  <dcterms:created xsi:type="dcterms:W3CDTF">2021-04-01T02:06:44Z</dcterms:created>
  <dcterms:modified xsi:type="dcterms:W3CDTF">2022-01-12T06:03:18Z</dcterms:modified>
</cp:coreProperties>
</file>