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612" r:id="rId4"/>
    <p:sldId id="258" r:id="rId5"/>
    <p:sldId id="261" r:id="rId6"/>
    <p:sldId id="613" r:id="rId7"/>
    <p:sldId id="259" r:id="rId8"/>
    <p:sldId id="260" r:id="rId9"/>
    <p:sldId id="565" r:id="rId10"/>
    <p:sldId id="262" r:id="rId11"/>
    <p:sldId id="618" r:id="rId12"/>
    <p:sldId id="614" r:id="rId13"/>
    <p:sldId id="263" r:id="rId14"/>
    <p:sldId id="269" r:id="rId15"/>
    <p:sldId id="270" r:id="rId16"/>
    <p:sldId id="271" r:id="rId17"/>
    <p:sldId id="562" r:id="rId18"/>
    <p:sldId id="272" r:id="rId19"/>
    <p:sldId id="563" r:id="rId20"/>
    <p:sldId id="273" r:id="rId21"/>
    <p:sldId id="274" r:id="rId22"/>
    <p:sldId id="564" r:id="rId23"/>
    <p:sldId id="264" r:id="rId24"/>
    <p:sldId id="265" r:id="rId25"/>
    <p:sldId id="266" r:id="rId26"/>
    <p:sldId id="566" r:id="rId27"/>
    <p:sldId id="568" r:id="rId28"/>
    <p:sldId id="559" r:id="rId29"/>
    <p:sldId id="615" r:id="rId30"/>
    <p:sldId id="569" r:id="rId31"/>
    <p:sldId id="571" r:id="rId32"/>
    <p:sldId id="573" r:id="rId33"/>
    <p:sldId id="574" r:id="rId34"/>
    <p:sldId id="572" r:id="rId35"/>
    <p:sldId id="576" r:id="rId36"/>
    <p:sldId id="577" r:id="rId37"/>
    <p:sldId id="579" r:id="rId38"/>
    <p:sldId id="587" r:id="rId39"/>
    <p:sldId id="580" r:id="rId40"/>
    <p:sldId id="581" r:id="rId41"/>
    <p:sldId id="619" r:id="rId42"/>
    <p:sldId id="620" r:id="rId43"/>
    <p:sldId id="588" r:id="rId44"/>
    <p:sldId id="589" r:id="rId45"/>
    <p:sldId id="591" r:id="rId46"/>
    <p:sldId id="590" r:id="rId47"/>
    <p:sldId id="592" r:id="rId48"/>
    <p:sldId id="594" r:id="rId49"/>
    <p:sldId id="596" r:id="rId50"/>
    <p:sldId id="597" r:id="rId51"/>
    <p:sldId id="598" r:id="rId52"/>
    <p:sldId id="607" r:id="rId53"/>
    <p:sldId id="610" r:id="rId54"/>
    <p:sldId id="601" r:id="rId55"/>
    <p:sldId id="602" r:id="rId56"/>
    <p:sldId id="603" r:id="rId57"/>
    <p:sldId id="604" r:id="rId58"/>
    <p:sldId id="606" r:id="rId59"/>
    <p:sldId id="608" r:id="rId60"/>
    <p:sldId id="611" r:id="rId61"/>
    <p:sldId id="616" r:id="rId62"/>
    <p:sldId id="617" r:id="rId63"/>
    <p:sldId id="609" r:id="rId64"/>
    <p:sldId id="622" r:id="rId65"/>
    <p:sldId id="578" r:id="rId66"/>
    <p:sldId id="621" r:id="rId67"/>
    <p:sldId id="582" r:id="rId68"/>
    <p:sldId id="583" r:id="rId69"/>
    <p:sldId id="561" r:id="rId7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1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979189"/>
            <a:ext cx="9702705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660" y="3546098"/>
            <a:ext cx="4994929" cy="18927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Kiyoshi, TAKEDA</a:t>
            </a:r>
          </a:p>
          <a:p>
            <a:r>
              <a:rPr lang="en-US" altLang="ja-JP" sz="3200" dirty="0" err="1"/>
              <a:t>Yagiura</a:t>
            </a:r>
            <a:r>
              <a:rPr lang="en-US" altLang="ja-JP" sz="3200" dirty="0"/>
              <a:t> lab</a:t>
            </a:r>
          </a:p>
          <a:p>
            <a:endParaRPr kumimoji="1" lang="ja-JP" altLang="en-US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E74A87-51B3-8344-ABA5-8D410BDB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60" y="4890113"/>
            <a:ext cx="1885518" cy="7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AA40AB-F8CD-C044-9728-4598503D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Exa</a:t>
            </a:r>
            <a:r>
              <a:rPr lang="en-US" altLang="ja-JP" dirty="0"/>
              <a:t>mple of stowage plan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50C6197-11E8-3540-A8F1-47CE6B0BD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30188"/>
            <a:ext cx="7535966" cy="3778250"/>
          </a:xfrm>
        </p:spPr>
      </p:pic>
    </p:spTree>
    <p:extLst>
      <p:ext uri="{BB962C8B-B14F-4D97-AF65-F5344CB8AC3E}">
        <p14:creationId xmlns:p14="http://schemas.microsoft.com/office/powerpoint/2010/main" val="171887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844269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0F96D9C-E7E3-024A-AC36-6264ACE0D3A9}"/>
              </a:ext>
            </a:extLst>
          </p:cNvPr>
          <p:cNvSpPr txBox="1"/>
          <p:nvPr/>
        </p:nvSpPr>
        <p:spPr>
          <a:xfrm>
            <a:off x="2476282" y="4605697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683509C-82A2-4C40-BA98-C0DF725011BD}"/>
              </a:ext>
            </a:extLst>
          </p:cNvPr>
          <p:cNvSpPr txBox="1"/>
          <p:nvPr/>
        </p:nvSpPr>
        <p:spPr>
          <a:xfrm>
            <a:off x="2476282" y="5234520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baseline="30000" dirty="0"/>
              <a:t>nd</a:t>
            </a:r>
            <a:r>
              <a:rPr lang="en-US" altLang="ja-JP" dirty="0"/>
              <a:t> </a:t>
            </a:r>
            <a:r>
              <a:rPr kumimoji="1" lang="en-US" altLang="ja-JP" dirty="0"/>
              <a:t>floor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255F23A-F0CD-E448-A021-1789908D3737}"/>
              </a:ext>
            </a:extLst>
          </p:cNvPr>
          <p:cNvSpPr txBox="1"/>
          <p:nvPr/>
        </p:nvSpPr>
        <p:spPr>
          <a:xfrm>
            <a:off x="2478783" y="5965009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 floor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911366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4247515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3601746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3601745" y="51245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4259985" y="511667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916256" y="512577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911366" y="57601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3601744" y="574446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4257177" y="575106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825933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8159970" y="448432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490664" y="44856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485659" y="510435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8155080" y="511345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829963" y="5095257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825932" y="57321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488655" y="573215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8155080" y="57399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915969" y="4925909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5296668" y="5582743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779482" y="491783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9212497" y="5554732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5591139" y="4927495"/>
            <a:ext cx="15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703870" y="5097829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974DF50-14F2-1F41-BB51-5B16E16E3DBD}"/>
              </a:ext>
            </a:extLst>
          </p:cNvPr>
          <p:cNvSpPr txBox="1"/>
          <p:nvPr/>
        </p:nvSpPr>
        <p:spPr>
          <a:xfrm>
            <a:off x="2325250" y="4556577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494B2D4-DD27-B74A-B4B8-06648AA0D969}"/>
              </a:ext>
            </a:extLst>
          </p:cNvPr>
          <p:cNvSpPr txBox="1"/>
          <p:nvPr/>
        </p:nvSpPr>
        <p:spPr>
          <a:xfrm>
            <a:off x="2325250" y="5185400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baseline="30000" dirty="0"/>
              <a:t>nd</a:t>
            </a:r>
            <a:r>
              <a:rPr lang="en-US" altLang="ja-JP" dirty="0"/>
              <a:t> </a:t>
            </a:r>
            <a:r>
              <a:rPr kumimoji="1" lang="en-US" altLang="ja-JP" dirty="0"/>
              <a:t>floor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1B5A057-5790-EE4F-8581-CF31F3F129EE}"/>
              </a:ext>
            </a:extLst>
          </p:cNvPr>
          <p:cNvSpPr txBox="1"/>
          <p:nvPr/>
        </p:nvSpPr>
        <p:spPr>
          <a:xfrm>
            <a:off x="2327751" y="5915889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 floor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</a:t>
            </a:r>
            <a:br>
              <a:rPr lang="en" altLang="ja-JP" dirty="0"/>
            </a:br>
            <a:r>
              <a:rPr lang="en" altLang="ja-JP" dirty="0"/>
              <a:t>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defined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657657" y="4422832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4476522" y="4422832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6105049" y="4422830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5295387" y="442283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6368716" y="4674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A0EAA31D-CC7E-814D-B820-6A17F847398E}"/>
              </a:ext>
            </a:extLst>
          </p:cNvPr>
          <p:cNvSpPr/>
          <p:nvPr/>
        </p:nvSpPr>
        <p:spPr>
          <a:xfrm>
            <a:off x="2763942" y="4674892"/>
            <a:ext cx="766483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There are 3 constraints in making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negative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7590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877409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Different m</a:t>
            </a:r>
            <a:r>
              <a:rPr kumimoji="1" lang="en-US" altLang="ja-JP" dirty="0"/>
              <a:t>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different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We'll call this model “the 2nd model”.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1</a:t>
            </a:r>
            <a:r>
              <a:rPr lang="en" altLang="ja-JP" sz="2400" baseline="30000" dirty="0"/>
              <a:t>st </a:t>
            </a:r>
            <a:r>
              <a:rPr lang="en" altLang="ja-JP" sz="2400" dirty="0"/>
              <a:t>model, continuous numbers of units were used as variables.</a:t>
            </a:r>
          </a:p>
          <a:p>
            <a:r>
              <a:rPr lang="en" altLang="ja-JP" sz="2400" dirty="0"/>
              <a:t>In the 2nd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of the two models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3200" dirty="0"/>
              <a:t>1</a:t>
            </a:r>
            <a:r>
              <a:rPr kumimoji="1" lang="en-US" altLang="ja-JP" sz="3200" baseline="30000" dirty="0"/>
              <a:t>st</a:t>
            </a:r>
            <a:r>
              <a:rPr kumimoji="1" lang="en-US" altLang="ja-JP" sz="3200" dirty="0"/>
              <a:t> model</a:t>
            </a:r>
            <a:endParaRPr lang="en-US" altLang="ja-JP" sz="32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3200" dirty="0"/>
              <a:t>2</a:t>
            </a:r>
            <a:r>
              <a:rPr kumimoji="1" lang="en-US" altLang="ja-JP" sz="3200" baseline="30000" dirty="0"/>
              <a:t>nd</a:t>
            </a:r>
            <a:r>
              <a:rPr kumimoji="1" lang="en-US" altLang="ja-JP" sz="3200" dirty="0"/>
              <a:t> model</a:t>
            </a:r>
            <a:endParaRPr lang="en-US" altLang="ja-JP" sz="32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1A31D31-CFC5-1C4D-8435-60D3B8346259}"/>
              </a:ext>
            </a:extLst>
          </p:cNvPr>
          <p:cNvCxnSpPr/>
          <p:nvPr/>
        </p:nvCxnSpPr>
        <p:spPr>
          <a:xfrm>
            <a:off x="6411757" y="2126222"/>
            <a:ext cx="0" cy="389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load vehicles while satisfying the following travel routes constraints.</a:t>
            </a:r>
          </a:p>
          <a:p>
            <a:r>
              <a:rPr lang="en-US" altLang="ja-JP" sz="2400" dirty="0"/>
              <a:t>We ensure that the filling rate is not exceeded after all vehicles have been loaded at a particular port.</a:t>
            </a:r>
          </a:p>
          <a:p>
            <a:r>
              <a:rPr lang="en" altLang="ja-JP" sz="2400" dirty="0"/>
              <a:t>Other constraints or objectives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neighborhood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3CCEA-EA44-8A42-A8A2-30228E1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Swap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76A083-A72A-3F4A-906A-AE24C112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5962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swap the two orders assigned to different segments.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</a:t>
            </a:r>
            <a:r>
              <a:rPr kumimoji="1" lang="en-US" altLang="ja-JP" sz="2400" dirty="0"/>
              <a:t>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,D]	                               [E,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,D]	                               	    [E,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</a:t>
            </a: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lang="en-US" altLang="ja-JP" sz="2400" dirty="0"/>
              <a:t>,H]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83FA197-70BF-AB43-ACAC-D05BD1640D36}"/>
              </a:ext>
            </a:extLst>
          </p:cNvPr>
          <p:cNvCxnSpPr>
            <a:cxnSpLocks/>
          </p:cNvCxnSpPr>
          <p:nvPr/>
        </p:nvCxnSpPr>
        <p:spPr>
          <a:xfrm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A73AB8A-229B-904E-8945-22336C43B656}"/>
              </a:ext>
            </a:extLst>
          </p:cNvPr>
          <p:cNvCxnSpPr>
            <a:cxnSpLocks/>
          </p:cNvCxnSpPr>
          <p:nvPr/>
        </p:nvCxnSpPr>
        <p:spPr>
          <a:xfrm flipH="1"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93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19CDC-0CAC-4B44-85DD-1A80D9FB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6B583-260D-CE4F-9C0A-970341AB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29970"/>
            <a:ext cx="8915400" cy="4280647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select one order assigned to a segment and reassign it to a different segment.</a:t>
            </a:r>
          </a:p>
          <a:p>
            <a:pPr marL="0" indent="0">
              <a:buNone/>
            </a:pPr>
            <a:r>
              <a:rPr lang="en-US" altLang="ja-JP" sz="2400" dirty="0"/>
              <a:t>ex. array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[A,B,</a:t>
            </a:r>
            <a:r>
              <a:rPr kumimoji="1" lang="en-US" altLang="ja-JP" sz="2400" b="1" dirty="0">
                <a:solidFill>
                  <a:srgbClr val="C00000"/>
                </a:solidFill>
              </a:rPr>
              <a:t>C</a:t>
            </a:r>
            <a:r>
              <a:rPr kumimoji="1" lang="en-US" altLang="ja-JP" sz="2400" dirty="0"/>
              <a:t>,D]                              [E,F,G,H]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</a:t>
            </a:r>
            <a:r>
              <a:rPr lang="en-US" altLang="ja-JP" sz="2400" dirty="0"/>
              <a:t>[A,B,D]                                  [E,F,G,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,H]</a:t>
            </a:r>
            <a:endParaRPr kumimoji="1" lang="ja-JP" altLang="en-US" sz="24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65F0742-BB27-6949-8644-DB14BC02D410}"/>
              </a:ext>
            </a:extLst>
          </p:cNvPr>
          <p:cNvCxnSpPr>
            <a:cxnSpLocks/>
          </p:cNvCxnSpPr>
          <p:nvPr/>
        </p:nvCxnSpPr>
        <p:spPr>
          <a:xfrm>
            <a:off x="4518212" y="4370294"/>
            <a:ext cx="3899647" cy="112955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33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normally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in the order sequence of the orders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order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Ex. 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168198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orders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orders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168198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444" r="-100000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786" t="-4444" r="-595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order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orders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orders.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9505"/>
            <a:ext cx="8915400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order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order A to the sequence in the end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orders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or after order F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53790"/>
              </p:ext>
            </p:extLst>
          </p:nvPr>
        </p:nvGraphicFramePr>
        <p:xfrm>
          <a:off x="2464866" y="2571208"/>
          <a:ext cx="8091075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69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7527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527970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006322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2036816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542268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7746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1883978" y="1710505"/>
            <a:ext cx="890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E88FFA-DA92-944C-8520-BE5AF76D569F}"/>
              </a:ext>
            </a:extLst>
          </p:cNvPr>
          <p:cNvSpPr txBox="1"/>
          <p:nvPr/>
        </p:nvSpPr>
        <p:spPr>
          <a:xfrm>
            <a:off x="2030507" y="5740354"/>
            <a:ext cx="8564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reduced; however,         it would take some time.</a:t>
            </a:r>
          </a:p>
          <a:p>
            <a:endParaRPr lang="en" altLang="ja-JP" sz="2400" dirty="0"/>
          </a:p>
          <a:p>
            <a:r>
              <a:rPr lang="en" altLang="ja-JP" sz="2400" dirty="0"/>
              <a:t>We have compared the quality and the computation time for the following two cases: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006469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several approach to create initial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</a:t>
            </a:r>
            <a:r>
              <a:rPr lang="en-US" altLang="ja-JP" sz="2400" dirty="0"/>
              <a:t>of a problem formulated in MIP with orders grouped by port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548537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of a problem formulated in MIP with orders grouped by port</a:t>
            </a:r>
            <a:endParaRPr kumimoji="1" lang="en-US" altLang="ja-JP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470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Relaxation of linear programming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ja-JP" sz="2400" dirty="0"/>
                  <a:t>As a preliminary experiment, we compare the solutions to the MIP problem and the relaxation problem. </a:t>
                </a:r>
              </a:p>
              <a:p>
                <a:r>
                  <a:rPr lang="en" altLang="ja-JP" sz="2400" dirty="0"/>
                  <a:t>To compare the properties of the solutions, we use the Hamming distance</a:t>
                </a:r>
                <a:r>
                  <a:rPr lang="en-US" altLang="ja-JP" sz="2400" dirty="0"/>
                  <a:t>. </a:t>
                </a:r>
              </a:p>
              <a:p>
                <a:r>
                  <a:rPr lang="en-US" altLang="ja-JP" sz="2400" dirty="0"/>
                  <a:t>For vectors x and y, we define the Hamming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  <a:blipFill>
                <a:blip r:embed="rId2"/>
                <a:stretch>
                  <a:fillRect l="-997" t="-1678" r="-855" b="-328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3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47613" y="5846767"/>
            <a:ext cx="813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We consider the situation that </a:t>
            </a:r>
            <a:r>
              <a:rPr lang="en" altLang="ja-JP" sz="2000" dirty="0"/>
              <a:t>each order contains 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 convert the values as shown in this table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Hamming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816934"/>
              </p:ext>
            </p:extLst>
          </p:nvPr>
        </p:nvGraphicFramePr>
        <p:xfrm>
          <a:off x="3213847" y="2693525"/>
          <a:ext cx="6306670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6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595281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0.19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3.57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0.71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3124-F7B3-894B-9421-60FE6175C18F}"/>
              </a:ext>
            </a:extLst>
          </p:cNvPr>
          <p:cNvSpPr txBox="1"/>
          <p:nvPr/>
        </p:nvSpPr>
        <p:spPr>
          <a:xfrm>
            <a:off x="2729753" y="5432612"/>
            <a:ext cx="767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the properties of the relaxed solution and the MIP solution are close for all instances</a:t>
            </a:r>
            <a:r>
              <a:rPr lang="en-US" altLang="ja-JP" sz="2400" dirty="0"/>
              <a:t>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506-3C42-0F4F-905F-74F999E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Rounding the relaxed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29BAE-347E-2549-A158-2DDEEB84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457648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For every orders, the value of the variable assigned to the hold is used as a probability to randomly determine which hold to assign to.</a:t>
            </a:r>
          </a:p>
          <a:p>
            <a:r>
              <a:rPr lang="en" altLang="ja-JP" sz="2400" dirty="0"/>
              <a:t>If the capacity constraint of the hold is not satisfied, we will not assign orders to that hold. 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D780A5B-0F7D-514E-8820-DA1DD887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16482"/>
              </p:ext>
            </p:extLst>
          </p:nvPr>
        </p:nvGraphicFramePr>
        <p:xfrm>
          <a:off x="2589212" y="3939989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47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Value of the relaxed solution.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3D6591E-CC29-AA4E-BA19-50215345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760930"/>
              </p:ext>
            </p:extLst>
          </p:nvPr>
        </p:nvGraphicFramePr>
        <p:xfrm>
          <a:off x="7827493" y="3966884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1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559425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Probability that orders are assigned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952F04A-318D-DE45-A43F-B684D2C78212}"/>
              </a:ext>
            </a:extLst>
          </p:cNvPr>
          <p:cNvSpPr/>
          <p:nvPr/>
        </p:nvSpPr>
        <p:spPr>
          <a:xfrm>
            <a:off x="6710082" y="4840941"/>
            <a:ext cx="969494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0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9646125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tx1"/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tx1"/>
                </a:solidFill>
              </a:rPr>
              <a:t>of a problem formulated in MIP with orders grouped by port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770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9DA74-0919-8C4D-A488-16B05DD6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orders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F56EB-07E0-544C-91AB-5B90AF11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I and </a:t>
            </a:r>
            <a:r>
              <a:rPr kumimoji="1" lang="en-US" altLang="ja-JP" sz="2400" dirty="0" err="1"/>
              <a:t>Mr.Ukawa</a:t>
            </a:r>
            <a:r>
              <a:rPr kumimoji="1" lang="en-US" altLang="ja-JP" sz="2400" dirty="0"/>
              <a:t> proposed a model </a:t>
            </a:r>
            <a:r>
              <a:rPr lang="en-US" altLang="ja-JP" sz="2400" dirty="0"/>
              <a:t>that combines orders with the same loading and unloading ports into a single order to create an assignment.</a:t>
            </a:r>
          </a:p>
          <a:p>
            <a:r>
              <a:rPr lang="en-US" altLang="ja-JP" sz="2400" dirty="0"/>
              <a:t>With this model, we can get assignments in a short computation time.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49A87A-144D-8947-A74D-2A7083448FA4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079902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FAEE8-1FED-DF4C-BE59-B1D74657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orders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CE6BA2-4138-AE46-A062-C06F8266C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029047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received a comment that the assignment cannot not actually be used and needed to be modified.</a:t>
            </a:r>
          </a:p>
          <a:p>
            <a:r>
              <a:rPr lang="en-US" altLang="ja-JP" sz="2400" dirty="0"/>
              <a:t>We propose to use the assignment as an initial solution and then perform local search to modify it.</a:t>
            </a:r>
          </a:p>
          <a:p>
            <a:endParaRPr lang="en-US" altLang="ja-JP" sz="2400" dirty="0"/>
          </a:p>
          <a:p>
            <a:r>
              <a:rPr lang="en-US" altLang="ja-JP" sz="2400" dirty="0"/>
              <a:t>I haven’t finished implementing yet…</a:t>
            </a:r>
          </a:p>
        </p:txBody>
      </p:sp>
    </p:spTree>
    <p:extLst>
      <p:ext uri="{BB962C8B-B14F-4D97-AF65-F5344CB8AC3E}">
        <p14:creationId xmlns:p14="http://schemas.microsoft.com/office/powerpoint/2010/main" val="8113889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215067"/>
              </p:ext>
            </p:extLst>
          </p:nvPr>
        </p:nvGraphicFramePr>
        <p:xfrm>
          <a:off x="2592925" y="1636058"/>
          <a:ext cx="7887354" cy="3566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38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47062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853338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randomly generated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Relaxation solution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75764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-2179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1641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-594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8057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8782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-2755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9726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487705" y="5728447"/>
            <a:ext cx="79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Instance name:</a:t>
            </a:r>
          </a:p>
          <a:p>
            <a:r>
              <a:rPr kumimoji="1" lang="en-US" altLang="ja-JP" dirty="0"/>
              <a:t>number of orders- number of loading port- number of unloading 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360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AF7AE-69A2-B04C-A701-C07AD224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94BFF2-339A-464B-A76F-E70A1548A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For large instances, it takes a long time to find a solution, even for a relaxation problem.</a:t>
            </a:r>
          </a:p>
          <a:p>
            <a:r>
              <a:rPr lang="en" altLang="ja-JP" sz="2400" dirty="0"/>
              <a:t>In terms of computation time, a randomly generated solution may be effective.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221867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computation time and the quality of assignment.</a:t>
            </a:r>
          </a:p>
          <a:p>
            <a:r>
              <a:rPr lang="en-US" altLang="ja-JP" sz="2400" dirty="0"/>
              <a:t>For 1</a:t>
            </a:r>
            <a:r>
              <a:rPr lang="en-US" altLang="ja-JP" sz="2400" baseline="30000" dirty="0"/>
              <a:t>st</a:t>
            </a:r>
            <a:r>
              <a:rPr lang="en-US" altLang="ja-JP" sz="2400" dirty="0"/>
              <a:t> model,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2</a:t>
            </a:r>
            <a:r>
              <a:rPr lang="en" altLang="ja-JP" sz="2400" baseline="30000" dirty="0"/>
              <a:t>nd</a:t>
            </a:r>
            <a:r>
              <a:rPr lang="en" altLang="ja-JP" sz="2400" dirty="0"/>
              <a:t> model, we show the value of the solution and the computation time to finish the local search</a:t>
            </a:r>
            <a:r>
              <a:rPr lang="en-US" altLang="ja-JP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434539"/>
              </p:ext>
            </p:extLst>
          </p:nvPr>
        </p:nvGraphicFramePr>
        <p:xfrm>
          <a:off x="2592925" y="1636058"/>
          <a:ext cx="7887354" cy="3801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38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47062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853338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Our best approach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75764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1h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(3600s)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24h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(86400s)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487705" y="5728447"/>
            <a:ext cx="79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Instance name:</a:t>
            </a:r>
          </a:p>
          <a:p>
            <a:r>
              <a:rPr kumimoji="1" lang="en-US" altLang="ja-JP" dirty="0"/>
              <a:t>number of orders - number of loading port - number of unloading 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3280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003856"/>
              </p:ext>
            </p:extLst>
          </p:nvPr>
        </p:nvGraphicFramePr>
        <p:xfrm>
          <a:off x="1976717" y="1541929"/>
          <a:ext cx="9527895" cy="495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5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3824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nd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533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1h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(3600s)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24h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(86400s)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1025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877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85110-0AEB-6C49-9AE3-DAAB21DF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B29443-0E2E-9240-9158-A7C1DB7B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For experimental instances, we got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161464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proposed</a:t>
            </a:r>
            <a:r>
              <a:rPr lang="en-US" altLang="ja-JP" sz="2200" dirty="0"/>
              <a:t> </a:t>
            </a:r>
            <a:r>
              <a:rPr lang="en" altLang="ja-JP" sz="2200" dirty="0"/>
              <a:t>model which is based on heuristic.</a:t>
            </a:r>
          </a:p>
          <a:p>
            <a:pPr lvl="1"/>
            <a:r>
              <a:rPr lang="en" altLang="ja-JP" sz="2200" dirty="0"/>
              <a:t>In a relatively</a:t>
            </a:r>
            <a:r>
              <a:rPr lang="en-US" altLang="ja-JP" sz="2200" dirty="0"/>
              <a:t> </a:t>
            </a:r>
            <a:r>
              <a:rPr lang="en" altLang="ja-JP" sz="2200" dirty="0"/>
              <a:t>short computation time, we got feasible solutions with a certain quality.</a:t>
            </a:r>
          </a:p>
          <a:p>
            <a:r>
              <a:rPr lang="en" altLang="ja-JP" sz="2600" dirty="0"/>
              <a:t>Future work</a:t>
            </a:r>
          </a:p>
          <a:p>
            <a:pPr lvl="1"/>
            <a:r>
              <a:rPr lang="en-US" altLang="ja-JP" sz="2400" dirty="0"/>
              <a:t>Finishing implementing an approach to use MIP solution to create initial solution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3088</TotalTime>
  <Words>3244</Words>
  <Application>Microsoft Macintosh PowerPoint</Application>
  <PresentationFormat>ワイド画面</PresentationFormat>
  <Paragraphs>717</Paragraphs>
  <Slides>69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69</vt:i4>
      </vt:variant>
    </vt:vector>
  </HeadingPairs>
  <TitlesOfParts>
    <vt:vector size="75" baseType="lpstr"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Outline</vt:lpstr>
      <vt:lpstr>Background</vt:lpstr>
      <vt:lpstr>Background</vt:lpstr>
      <vt:lpstr>Outline</vt:lpstr>
      <vt:lpstr>Problem Definition</vt:lpstr>
      <vt:lpstr>Given definition </vt:lpstr>
      <vt:lpstr>Given information</vt:lpstr>
      <vt:lpstr>Stowage plan</vt:lpstr>
      <vt:lpstr>Example of stowage plan</vt:lpstr>
      <vt:lpstr>Outline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Computational experiment</vt:lpstr>
      <vt:lpstr>Outline</vt:lpstr>
      <vt:lpstr>Different model</vt:lpstr>
      <vt:lpstr>Detailed Heuristic</vt:lpstr>
      <vt:lpstr>Detailed Segment</vt:lpstr>
      <vt:lpstr>Detailed Segment</vt:lpstr>
      <vt:lpstr>Comparison of the two models</vt:lpstr>
      <vt:lpstr>Rules for loading vehicles</vt:lpstr>
      <vt:lpstr>Constraints that has to be satisfied when loading</vt:lpstr>
      <vt:lpstr>Local Search </vt:lpstr>
      <vt:lpstr>Evaluate function</vt:lpstr>
      <vt:lpstr>Neighborhood</vt:lpstr>
      <vt:lpstr>Flow of local search</vt:lpstr>
      <vt:lpstr>Swap neighborhood</vt:lpstr>
      <vt:lpstr>Shift neighborhood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Comparison by insertion method</vt:lpstr>
      <vt:lpstr>Our approach to reduce the number of insertions</vt:lpstr>
      <vt:lpstr>Comparison by insertion method</vt:lpstr>
      <vt:lpstr>Initial solution</vt:lpstr>
      <vt:lpstr>Approach to create initial assignment</vt:lpstr>
      <vt:lpstr>Relaxation of linear programming</vt:lpstr>
      <vt:lpstr>Example of Hamming distance</vt:lpstr>
      <vt:lpstr>Example of Hamming distance</vt:lpstr>
      <vt:lpstr>Example of Hamming distance</vt:lpstr>
      <vt:lpstr>Result of Hamming distance</vt:lpstr>
      <vt:lpstr>Rounding the relaxed solution</vt:lpstr>
      <vt:lpstr>Approach to create initial assignment</vt:lpstr>
      <vt:lpstr>MIP with orders grouped by port</vt:lpstr>
      <vt:lpstr>MIP with orders grouped by port</vt:lpstr>
      <vt:lpstr>Comparison by initial solution</vt:lpstr>
      <vt:lpstr>Comparison by initial solution</vt:lpstr>
      <vt:lpstr>Computational experiment</vt:lpstr>
      <vt:lpstr>Comparison by initial solution</vt:lpstr>
      <vt:lpstr>Computational experiment</vt:lpstr>
      <vt:lpstr>Computational experiment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TAKEDA Kiyoshi</cp:lastModifiedBy>
  <cp:revision>275</cp:revision>
  <dcterms:created xsi:type="dcterms:W3CDTF">2021-04-01T02:06:44Z</dcterms:created>
  <dcterms:modified xsi:type="dcterms:W3CDTF">2021-11-30T09:29:16Z</dcterms:modified>
</cp:coreProperties>
</file>