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94692"/>
  </p:normalViewPr>
  <p:slideViewPr>
    <p:cSldViewPr snapToGrid="0" snapToObjects="1">
      <p:cViewPr varScale="1">
        <p:scale>
          <a:sx n="93" d="100"/>
          <a:sy n="93"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5514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2666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009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3970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616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051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90348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867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44366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85484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8742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63352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499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7039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408202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77166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E4D631-585C-3D40-930A-689CFE73E77E}" type="datetimeFigureOut">
              <a:rPr kumimoji="1" lang="ja-JP" altLang="en-US" smtClean="0"/>
              <a:t>2021/11/2</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977291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D0A4C-D6CE-A24F-8D6F-21E78CC67D08}"/>
              </a:ext>
            </a:extLst>
          </p:cNvPr>
          <p:cNvSpPr>
            <a:spLocks noGrp="1"/>
          </p:cNvSpPr>
          <p:nvPr>
            <p:ph type="ctrTitle"/>
          </p:nvPr>
        </p:nvSpPr>
        <p:spPr/>
        <p:txBody>
          <a:bodyPr/>
          <a:lstStyle/>
          <a:p>
            <a:r>
              <a:rPr kumimoji="1" lang="en-US" altLang="ja-JP" dirty="0"/>
              <a:t>11</a:t>
            </a:r>
            <a:r>
              <a:rPr lang="ja-JP" altLang="en-US"/>
              <a:t>月 中間報告</a:t>
            </a:r>
            <a:endParaRPr kumimoji="1" lang="ja-JP" altLang="en-US"/>
          </a:p>
        </p:txBody>
      </p:sp>
      <p:sp>
        <p:nvSpPr>
          <p:cNvPr id="3" name="字幕 2">
            <a:extLst>
              <a:ext uri="{FF2B5EF4-FFF2-40B4-BE49-F238E27FC236}">
                <a16:creationId xmlns:a16="http://schemas.microsoft.com/office/drawing/2014/main" id="{15A41D90-B98F-C948-8D0A-41F97A8182C8}"/>
              </a:ext>
            </a:extLst>
          </p:cNvPr>
          <p:cNvSpPr>
            <a:spLocks noGrp="1"/>
          </p:cNvSpPr>
          <p:nvPr>
            <p:ph type="subTitle" idx="1"/>
          </p:nvPr>
        </p:nvSpPr>
        <p:spPr/>
        <p:txBody>
          <a:bodyPr>
            <a:normAutofit/>
          </a:bodyPr>
          <a:lstStyle/>
          <a:p>
            <a:r>
              <a:rPr kumimoji="1" lang="ja-JP" altLang="en-US" sz="2400"/>
              <a:t>竹田陽  柳浦研究室</a:t>
            </a:r>
          </a:p>
        </p:txBody>
      </p:sp>
    </p:spTree>
    <p:extLst>
      <p:ext uri="{BB962C8B-B14F-4D97-AF65-F5344CB8AC3E}">
        <p14:creationId xmlns:p14="http://schemas.microsoft.com/office/powerpoint/2010/main" val="260852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a:t>前回の報告会での内容</a:t>
            </a:r>
            <a:endParaRPr kumimoji="1" lang="en-US" altLang="ja-JP" sz="2400" dirty="0"/>
          </a:p>
          <a:p>
            <a:r>
              <a:rPr lang="ja-JP" altLang="en-US" sz="2400"/>
              <a:t>問題点</a:t>
            </a:r>
            <a:endParaRPr lang="en-US" altLang="ja-JP" sz="2400" dirty="0"/>
          </a:p>
          <a:p>
            <a:r>
              <a:rPr lang="en-US" altLang="ja-JP" sz="2400" dirty="0"/>
              <a:t>3</a:t>
            </a:r>
            <a:r>
              <a:rPr lang="ja-JP" altLang="en-US" sz="2400"/>
              <a:t>月以降の取り組み</a:t>
            </a:r>
            <a:endParaRPr lang="en-US" altLang="ja-JP" sz="2400" dirty="0"/>
          </a:p>
          <a:p>
            <a:endParaRPr lang="en-US" altLang="ja-JP" sz="2400" dirty="0"/>
          </a:p>
          <a:p>
            <a:r>
              <a:rPr kumimoji="1" lang="ja-JP" altLang="en-US" sz="2400"/>
              <a:t>商船三井の取り組み</a:t>
            </a:r>
            <a:r>
              <a:rPr lang="en-US" altLang="ja-JP" sz="2400" dirty="0"/>
              <a:t>(</a:t>
            </a:r>
            <a:r>
              <a:rPr lang="ja-JP" altLang="en-US" sz="2400"/>
              <a:t>柳浦教授から</a:t>
            </a:r>
            <a:r>
              <a:rPr lang="en-US" altLang="ja-JP" sz="2400" dirty="0"/>
              <a:t>)</a:t>
            </a:r>
          </a:p>
          <a:p>
            <a:endParaRPr kumimoji="1" lang="ja-JP" altLang="en-US"/>
          </a:p>
        </p:txBody>
      </p:sp>
    </p:spTree>
    <p:extLst>
      <p:ext uri="{BB962C8B-B14F-4D97-AF65-F5344CB8AC3E}">
        <p14:creationId xmlns:p14="http://schemas.microsoft.com/office/powerpoint/2010/main" val="73014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2C7CEF-1C3A-6849-BF56-90283E685A63}"/>
              </a:ext>
            </a:extLst>
          </p:cNvPr>
          <p:cNvSpPr>
            <a:spLocks noGrp="1"/>
          </p:cNvSpPr>
          <p:nvPr>
            <p:ph type="title"/>
          </p:nvPr>
        </p:nvSpPr>
        <p:spPr/>
        <p:txBody>
          <a:bodyPr/>
          <a:lstStyle/>
          <a:p>
            <a:r>
              <a:rPr kumimoji="1" lang="ja-JP" altLang="en-US"/>
              <a:t>前回の報告会</a:t>
            </a:r>
          </a:p>
        </p:txBody>
      </p:sp>
      <p:sp>
        <p:nvSpPr>
          <p:cNvPr id="3" name="コンテンツ プレースホルダー 2">
            <a:extLst>
              <a:ext uri="{FF2B5EF4-FFF2-40B4-BE49-F238E27FC236}">
                <a16:creationId xmlns:a16="http://schemas.microsoft.com/office/drawing/2014/main" id="{0AC992E8-AF73-534B-ADC1-164061CD7AE0}"/>
              </a:ext>
            </a:extLst>
          </p:cNvPr>
          <p:cNvSpPr>
            <a:spLocks noGrp="1"/>
          </p:cNvSpPr>
          <p:nvPr>
            <p:ph idx="1"/>
          </p:nvPr>
        </p:nvSpPr>
        <p:spPr>
          <a:xfrm>
            <a:off x="2272145" y="2133600"/>
            <a:ext cx="9232467" cy="3777622"/>
          </a:xfrm>
        </p:spPr>
        <p:txBody>
          <a:bodyPr>
            <a:normAutofit/>
          </a:bodyPr>
          <a:lstStyle/>
          <a:p>
            <a:r>
              <a:rPr kumimoji="1" lang="ja-JP" altLang="en-US" sz="2400"/>
              <a:t>去年度に、鵜川と共にヒアリング、モデルの作成を行いました</a:t>
            </a:r>
            <a:endParaRPr kumimoji="1" lang="en-US" altLang="ja-JP" sz="2400" dirty="0"/>
          </a:p>
          <a:p>
            <a:r>
              <a:rPr lang="ja-JP" altLang="en-US" sz="2400"/>
              <a:t>簡単なブッキングにおいて、有効な解を得られていることをプランナーさんに確認していただけました。</a:t>
            </a:r>
            <a:endParaRPr lang="en-US" altLang="ja-JP" sz="2400" dirty="0"/>
          </a:p>
          <a:p>
            <a:endParaRPr lang="en-US" altLang="ja-JP" sz="2400" dirty="0"/>
          </a:p>
          <a:p>
            <a:r>
              <a:rPr lang="ja-JP" altLang="en-US" sz="2400"/>
              <a:t>割り当てる自動車は 全て乗用車を想定</a:t>
            </a:r>
            <a:endParaRPr lang="en-US" altLang="ja-JP" sz="2400" dirty="0"/>
          </a:p>
          <a:p>
            <a:r>
              <a:rPr lang="ja-JP" altLang="en-US" sz="2400"/>
              <a:t>計算時間の上限を</a:t>
            </a:r>
            <a:r>
              <a:rPr lang="en-US" altLang="ja-JP" sz="2400" dirty="0"/>
              <a:t>1</a:t>
            </a:r>
            <a:r>
              <a:rPr lang="ja-JP" altLang="en-US" sz="2400"/>
              <a:t>時間に設定</a:t>
            </a:r>
            <a:endParaRPr lang="en-US" altLang="ja-JP" sz="2400" dirty="0"/>
          </a:p>
          <a:p>
            <a:pPr marL="457200" lvl="1" indent="0">
              <a:buNone/>
            </a:pPr>
            <a:endParaRPr kumimoji="1" lang="en-US" altLang="ja-JP" sz="2200" dirty="0"/>
          </a:p>
          <a:p>
            <a:endParaRPr kumimoji="1" lang="en-US" altLang="ja-JP" sz="2400" dirty="0"/>
          </a:p>
          <a:p>
            <a:endParaRPr kumimoji="1" lang="ja-JP" altLang="en-US" sz="2400"/>
          </a:p>
        </p:txBody>
      </p:sp>
    </p:spTree>
    <p:extLst>
      <p:ext uri="{BB962C8B-B14F-4D97-AF65-F5344CB8AC3E}">
        <p14:creationId xmlns:p14="http://schemas.microsoft.com/office/powerpoint/2010/main" val="15152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1E5F6-849F-3D41-9668-19C8692347B1}"/>
              </a:ext>
            </a:extLst>
          </p:cNvPr>
          <p:cNvSpPr>
            <a:spLocks noGrp="1"/>
          </p:cNvSpPr>
          <p:nvPr>
            <p:ph type="title"/>
          </p:nvPr>
        </p:nvSpPr>
        <p:spPr>
          <a:xfrm>
            <a:off x="2592925" y="624110"/>
            <a:ext cx="8911687" cy="733635"/>
          </a:xfrm>
        </p:spPr>
        <p:txBody>
          <a:bodyPr/>
          <a:lstStyle/>
          <a:p>
            <a:r>
              <a:rPr kumimoji="1" lang="ja-JP" altLang="en-US"/>
              <a:t>実際の解</a:t>
            </a:r>
          </a:p>
        </p:txBody>
      </p:sp>
      <p:pic>
        <p:nvPicPr>
          <p:cNvPr id="5" name="コンテンツ プレースホルダー 4">
            <a:extLst>
              <a:ext uri="{FF2B5EF4-FFF2-40B4-BE49-F238E27FC236}">
                <a16:creationId xmlns:a16="http://schemas.microsoft.com/office/drawing/2014/main" id="{F4D273D9-8442-344A-80C8-8A049DE28D5D}"/>
              </a:ext>
            </a:extLst>
          </p:cNvPr>
          <p:cNvPicPr>
            <a:picLocks noGrp="1" noChangeAspect="1"/>
          </p:cNvPicPr>
          <p:nvPr>
            <p:ph idx="1"/>
          </p:nvPr>
        </p:nvPicPr>
        <p:blipFill>
          <a:blip r:embed="rId2"/>
          <a:stretch>
            <a:fillRect/>
          </a:stretch>
        </p:blipFill>
        <p:spPr>
          <a:xfrm>
            <a:off x="1436275" y="2438400"/>
            <a:ext cx="4645871" cy="3819814"/>
          </a:xfrm>
        </p:spPr>
      </p:pic>
      <p:pic>
        <p:nvPicPr>
          <p:cNvPr id="7" name="図 6">
            <a:extLst>
              <a:ext uri="{FF2B5EF4-FFF2-40B4-BE49-F238E27FC236}">
                <a16:creationId xmlns:a16="http://schemas.microsoft.com/office/drawing/2014/main" id="{B1BCD1B4-59B3-1A42-89BB-E8FC2AE84BE3}"/>
              </a:ext>
            </a:extLst>
          </p:cNvPr>
          <p:cNvPicPr>
            <a:picLocks noChangeAspect="1"/>
          </p:cNvPicPr>
          <p:nvPr/>
        </p:nvPicPr>
        <p:blipFill>
          <a:blip r:embed="rId3"/>
          <a:stretch>
            <a:fillRect/>
          </a:stretch>
        </p:blipFill>
        <p:spPr>
          <a:xfrm>
            <a:off x="6858742" y="2438400"/>
            <a:ext cx="4645870" cy="3819814"/>
          </a:xfrm>
          <a:prstGeom prst="rect">
            <a:avLst/>
          </a:prstGeom>
        </p:spPr>
      </p:pic>
      <p:sp>
        <p:nvSpPr>
          <p:cNvPr id="8" name="テキスト ボックス 7">
            <a:extLst>
              <a:ext uri="{FF2B5EF4-FFF2-40B4-BE49-F238E27FC236}">
                <a16:creationId xmlns:a16="http://schemas.microsoft.com/office/drawing/2014/main" id="{0D01E0E1-0607-D84F-B139-157AD52E9275}"/>
              </a:ext>
            </a:extLst>
          </p:cNvPr>
          <p:cNvSpPr txBox="1"/>
          <p:nvPr/>
        </p:nvSpPr>
        <p:spPr>
          <a:xfrm>
            <a:off x="3191173" y="1782679"/>
            <a:ext cx="1136073" cy="461665"/>
          </a:xfrm>
          <a:prstGeom prst="rect">
            <a:avLst/>
          </a:prstGeom>
          <a:noFill/>
        </p:spPr>
        <p:txBody>
          <a:bodyPr wrap="square" rtlCol="0">
            <a:spAutoFit/>
          </a:bodyPr>
          <a:lstStyle/>
          <a:p>
            <a:r>
              <a:rPr kumimoji="1" lang="ja-JP" altLang="en-US" sz="2400"/>
              <a:t>積み地</a:t>
            </a:r>
          </a:p>
        </p:txBody>
      </p:sp>
      <p:sp>
        <p:nvSpPr>
          <p:cNvPr id="9" name="テキスト ボックス 8">
            <a:extLst>
              <a:ext uri="{FF2B5EF4-FFF2-40B4-BE49-F238E27FC236}">
                <a16:creationId xmlns:a16="http://schemas.microsoft.com/office/drawing/2014/main" id="{FF94A664-BD72-9948-963D-6161DAB5D248}"/>
              </a:ext>
            </a:extLst>
          </p:cNvPr>
          <p:cNvSpPr txBox="1"/>
          <p:nvPr/>
        </p:nvSpPr>
        <p:spPr>
          <a:xfrm>
            <a:off x="8648276" y="1717964"/>
            <a:ext cx="1146887" cy="461665"/>
          </a:xfrm>
          <a:prstGeom prst="rect">
            <a:avLst/>
          </a:prstGeom>
          <a:noFill/>
        </p:spPr>
        <p:txBody>
          <a:bodyPr wrap="square" rtlCol="0">
            <a:spAutoFit/>
          </a:bodyPr>
          <a:lstStyle/>
          <a:p>
            <a:r>
              <a:rPr lang="ja-JP" altLang="en-US" sz="2400"/>
              <a:t>揚げ地</a:t>
            </a:r>
            <a:endParaRPr kumimoji="1" lang="ja-JP" altLang="en-US" sz="2400"/>
          </a:p>
        </p:txBody>
      </p:sp>
    </p:spTree>
    <p:extLst>
      <p:ext uri="{BB962C8B-B14F-4D97-AF65-F5344CB8AC3E}">
        <p14:creationId xmlns:p14="http://schemas.microsoft.com/office/powerpoint/2010/main" val="88185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73449-F50B-0F44-87D3-A90996CF8803}"/>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8C14A0A6-ACD2-3C4B-B7AF-ADD8335CCCE0}"/>
              </a:ext>
            </a:extLst>
          </p:cNvPr>
          <p:cNvSpPr>
            <a:spLocks noGrp="1"/>
          </p:cNvSpPr>
          <p:nvPr>
            <p:ph idx="1"/>
          </p:nvPr>
        </p:nvSpPr>
        <p:spPr>
          <a:xfrm>
            <a:off x="2147455" y="1731819"/>
            <a:ext cx="9357157" cy="4317949"/>
          </a:xfrm>
        </p:spPr>
        <p:txBody>
          <a:bodyPr>
            <a:normAutofit lnSpcReduction="10000"/>
          </a:bodyPr>
          <a:lstStyle/>
          <a:p>
            <a:r>
              <a:rPr kumimoji="1" lang="ja-JP" altLang="en-US" sz="2800"/>
              <a:t>制約について</a:t>
            </a:r>
            <a:endParaRPr kumimoji="1" lang="en-US" altLang="ja-JP" sz="2800" dirty="0"/>
          </a:p>
          <a:p>
            <a:pPr lvl="1"/>
            <a:r>
              <a:rPr lang="ja-JP" altLang="en-US" sz="2000"/>
              <a:t>貨物の走行路を確保する</a:t>
            </a:r>
            <a:endParaRPr lang="en-US" altLang="ja-JP" sz="2000" dirty="0"/>
          </a:p>
          <a:p>
            <a:pPr lvl="1"/>
            <a:r>
              <a:rPr lang="ja-JP" altLang="en-US" sz="2000"/>
              <a:t>船内自動車の全体荷重が閾値を超えない </a:t>
            </a:r>
            <a:endParaRPr lang="en-US" altLang="ja-JP" sz="2000" dirty="0"/>
          </a:p>
          <a:p>
            <a:pPr lvl="1"/>
            <a:r>
              <a:rPr lang="ja-JP" altLang="en-US" sz="2000"/>
              <a:t>大きな注文の分割ルールを守る </a:t>
            </a:r>
          </a:p>
          <a:p>
            <a:r>
              <a:rPr kumimoji="1" lang="ja-JP" altLang="en-US" sz="2800"/>
              <a:t>目的関数について</a:t>
            </a:r>
            <a:endParaRPr lang="en-US" altLang="ja-JP" sz="2800" dirty="0"/>
          </a:p>
          <a:p>
            <a:pPr lvl="1"/>
            <a:r>
              <a:rPr lang="ja-JP" altLang="en-US" sz="2000">
                <a:latin typeface="+mn-ea"/>
              </a:rPr>
              <a:t>一つのホールド内に複数の揚げ地の注文が入るのを減らしたい </a:t>
            </a:r>
          </a:p>
          <a:p>
            <a:pPr lvl="1"/>
            <a:r>
              <a:rPr lang="ja-JP" altLang="en-US" sz="2000">
                <a:latin typeface="+mn-ea"/>
              </a:rPr>
              <a:t>船の内部で注文の積み地と揚げ地をなるべく揃えたい</a:t>
            </a:r>
            <a:endParaRPr lang="en-US" altLang="ja-JP" sz="2000" dirty="0">
              <a:latin typeface="+mn-ea"/>
            </a:endParaRPr>
          </a:p>
          <a:p>
            <a:pPr lvl="1"/>
            <a:r>
              <a:rPr lang="ja-JP" altLang="en-US" sz="2000">
                <a:latin typeface="+mn-ea"/>
              </a:rPr>
              <a:t>貨物の取り回しスペースを確保したい</a:t>
            </a:r>
            <a:endParaRPr lang="en-US" altLang="ja-JP" sz="2000" dirty="0">
              <a:latin typeface="+mn-ea"/>
            </a:endParaRPr>
          </a:p>
          <a:p>
            <a:pPr lvl="1"/>
            <a:r>
              <a:rPr lang="ja-JP" altLang="en-US" sz="2000">
                <a:latin typeface="+mn-ea"/>
              </a:rPr>
              <a:t>デッドスペースをなくしたい</a:t>
            </a:r>
            <a:endParaRPr lang="en-US" altLang="ja-JP" sz="2000" dirty="0">
              <a:latin typeface="+mn-ea"/>
            </a:endParaRPr>
          </a:p>
          <a:p>
            <a:pPr lvl="1"/>
            <a:r>
              <a:rPr lang="ja-JP" altLang="en-US" sz="2000">
                <a:latin typeface="+mn-ea"/>
              </a:rPr>
              <a:t>残容量を入口付近に寄せたい </a:t>
            </a:r>
            <a:endParaRPr kumimoji="1" lang="en-US" altLang="ja-JP" sz="2000" dirty="0"/>
          </a:p>
          <a:p>
            <a:pPr lvl="1"/>
            <a:endParaRPr kumimoji="1" lang="ja-JP" altLang="en-US" sz="2200"/>
          </a:p>
        </p:txBody>
      </p:sp>
    </p:spTree>
    <p:extLst>
      <p:ext uri="{BB962C8B-B14F-4D97-AF65-F5344CB8AC3E}">
        <p14:creationId xmlns:p14="http://schemas.microsoft.com/office/powerpoint/2010/main" val="92152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E2520-AAC2-5449-BC91-178D8B6DD09E}"/>
              </a:ext>
            </a:extLst>
          </p:cNvPr>
          <p:cNvSpPr>
            <a:spLocks noGrp="1"/>
          </p:cNvSpPr>
          <p:nvPr>
            <p:ph type="title"/>
          </p:nvPr>
        </p:nvSpPr>
        <p:spPr/>
        <p:txBody>
          <a:bodyPr/>
          <a:lstStyle/>
          <a:p>
            <a:r>
              <a:rPr kumimoji="1" lang="ja-JP" altLang="en-US"/>
              <a:t>前回までのモデルでの問題点</a:t>
            </a:r>
          </a:p>
        </p:txBody>
      </p:sp>
      <p:sp>
        <p:nvSpPr>
          <p:cNvPr id="3" name="コンテンツ プレースホルダー 2">
            <a:extLst>
              <a:ext uri="{FF2B5EF4-FFF2-40B4-BE49-F238E27FC236}">
                <a16:creationId xmlns:a16="http://schemas.microsoft.com/office/drawing/2014/main" id="{D3807F1B-2CEE-BA4D-A677-4637CCD3E5CF}"/>
              </a:ext>
            </a:extLst>
          </p:cNvPr>
          <p:cNvSpPr>
            <a:spLocks noGrp="1"/>
          </p:cNvSpPr>
          <p:nvPr>
            <p:ph idx="1"/>
          </p:nvPr>
        </p:nvSpPr>
        <p:spPr/>
        <p:txBody>
          <a:bodyPr>
            <a:normAutofit/>
          </a:bodyPr>
          <a:lstStyle/>
          <a:p>
            <a:r>
              <a:rPr lang="ja-JP" altLang="en-US" sz="2400"/>
              <a:t>積み地や揚げ地の数</a:t>
            </a:r>
            <a:r>
              <a:rPr lang="en-US" altLang="ja-JP" sz="2400" dirty="0"/>
              <a:t>, </a:t>
            </a:r>
            <a:r>
              <a:rPr lang="ja-JP" altLang="en-US" sz="2400"/>
              <a:t>注文数やホールド数が増加すると、計算時間が膨大に増加する可能性</a:t>
            </a:r>
            <a:endParaRPr lang="en-US" altLang="ja-JP" sz="2400" dirty="0"/>
          </a:p>
          <a:p>
            <a:r>
              <a:rPr lang="ja-JP" altLang="en-US" sz="2400"/>
              <a:t>実際に、高さ制約を追加するだけで計算時間が</a:t>
            </a:r>
            <a:r>
              <a:rPr lang="en-US" altLang="ja-JP" sz="2400" dirty="0"/>
              <a:t>6</a:t>
            </a:r>
            <a:r>
              <a:rPr lang="ja-JP" altLang="en-US" sz="2400"/>
              <a:t>倍に</a:t>
            </a:r>
            <a:r>
              <a:rPr lang="en-US" altLang="ja-JP" sz="2400" dirty="0"/>
              <a:t>…</a:t>
            </a:r>
          </a:p>
          <a:p>
            <a:endParaRPr lang="en-US" altLang="ja-JP" sz="2400" dirty="0"/>
          </a:p>
          <a:p>
            <a:r>
              <a:rPr lang="ja-JP" altLang="en-US" sz="2400"/>
              <a:t>実際のブッキングにおける制約を考慮しつつ解を出力するには計算時間が膨大になる可能性が高い</a:t>
            </a:r>
          </a:p>
        </p:txBody>
      </p:sp>
    </p:spTree>
    <p:extLst>
      <p:ext uri="{BB962C8B-B14F-4D97-AF65-F5344CB8AC3E}">
        <p14:creationId xmlns:p14="http://schemas.microsoft.com/office/powerpoint/2010/main" val="166490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4405D-C63C-0441-9752-73B631A3D991}"/>
              </a:ext>
            </a:extLst>
          </p:cNvPr>
          <p:cNvSpPr>
            <a:spLocks noGrp="1"/>
          </p:cNvSpPr>
          <p:nvPr>
            <p:ph type="title"/>
          </p:nvPr>
        </p:nvSpPr>
        <p:spPr/>
        <p:txBody>
          <a:bodyPr/>
          <a:lstStyle/>
          <a:p>
            <a:r>
              <a:rPr lang="en-US" altLang="ja-JP" dirty="0"/>
              <a:t>3</a:t>
            </a:r>
            <a:r>
              <a:rPr lang="ja-JP" altLang="en-US"/>
              <a:t>月以降の取り組み</a:t>
            </a:r>
            <a:endParaRPr kumimoji="1" lang="ja-JP" altLang="en-US"/>
          </a:p>
        </p:txBody>
      </p:sp>
      <p:sp>
        <p:nvSpPr>
          <p:cNvPr id="3" name="コンテンツ プレースホルダー 2">
            <a:extLst>
              <a:ext uri="{FF2B5EF4-FFF2-40B4-BE49-F238E27FC236}">
                <a16:creationId xmlns:a16="http://schemas.microsoft.com/office/drawing/2014/main" id="{81E1D8B5-9BD0-8442-B97C-A6838E468C4F}"/>
              </a:ext>
            </a:extLst>
          </p:cNvPr>
          <p:cNvSpPr>
            <a:spLocks noGrp="1"/>
          </p:cNvSpPr>
          <p:nvPr>
            <p:ph idx="1"/>
          </p:nvPr>
        </p:nvSpPr>
        <p:spPr/>
        <p:txBody>
          <a:bodyPr/>
          <a:lstStyle/>
          <a:p>
            <a:pPr marL="0" indent="0">
              <a:buNone/>
            </a:pPr>
            <a:r>
              <a:rPr lang="en-US" altLang="ja-JP" sz="2600" dirty="0"/>
              <a:t>1. </a:t>
            </a:r>
            <a:r>
              <a:rPr lang="ja-JP" altLang="en-US" sz="2600"/>
              <a:t>席割の評価方法のヒアリング</a:t>
            </a:r>
            <a:endParaRPr lang="en-US" altLang="ja-JP" sz="2600" dirty="0"/>
          </a:p>
          <a:p>
            <a:pPr lvl="1"/>
            <a:r>
              <a:rPr lang="en-US" altLang="ja-JP" sz="2200" dirty="0"/>
              <a:t>4</a:t>
            </a:r>
            <a:r>
              <a:rPr lang="ja-JP" altLang="en-US" sz="2200"/>
              <a:t>月、</a:t>
            </a:r>
            <a:r>
              <a:rPr lang="en-US" altLang="ja-JP" sz="2200" dirty="0"/>
              <a:t>5</a:t>
            </a:r>
            <a:r>
              <a:rPr lang="ja-JP" altLang="en-US" sz="2200"/>
              <a:t>月にプランナーさんにヒアリング</a:t>
            </a:r>
            <a:endParaRPr lang="en-US" altLang="ja-JP" sz="2200" dirty="0"/>
          </a:p>
          <a:p>
            <a:pPr lvl="1"/>
            <a:r>
              <a:rPr lang="ja-JP" altLang="en-US" sz="2200"/>
              <a:t>新たな目的関数などは加えない方針</a:t>
            </a:r>
            <a:endParaRPr lang="en-US" altLang="ja-JP" sz="2200" dirty="0"/>
          </a:p>
          <a:p>
            <a:endParaRPr lang="en-US" altLang="ja-JP" sz="2600" dirty="0"/>
          </a:p>
          <a:p>
            <a:pPr marL="0" indent="0">
              <a:buNone/>
            </a:pPr>
            <a:r>
              <a:rPr lang="en-US" altLang="ja-JP" sz="2600" dirty="0"/>
              <a:t>2. </a:t>
            </a:r>
            <a:r>
              <a:rPr lang="ja-JP" altLang="en-US" sz="2600"/>
              <a:t>大規模な問題例にも対応できるモデルの作成</a:t>
            </a:r>
            <a:endParaRPr lang="en-US" altLang="ja-JP" sz="2600" dirty="0"/>
          </a:p>
          <a:p>
            <a:pPr lvl="1"/>
            <a:r>
              <a:rPr lang="en-US" altLang="ja-JP" sz="2400" dirty="0"/>
              <a:t>6</a:t>
            </a:r>
            <a:r>
              <a:rPr lang="ja-JP" altLang="en-US" sz="2400"/>
              <a:t>月から、プログラムを</a:t>
            </a:r>
            <a:r>
              <a:rPr lang="en-US" altLang="ja-JP" sz="2400" dirty="0"/>
              <a:t>1</a:t>
            </a:r>
            <a:r>
              <a:rPr lang="ja-JP" altLang="en-US" sz="2400"/>
              <a:t>から新たに作成</a:t>
            </a:r>
            <a:endParaRPr lang="en-US" altLang="ja-JP" sz="2400" dirty="0"/>
          </a:p>
        </p:txBody>
      </p:sp>
    </p:spTree>
    <p:extLst>
      <p:ext uri="{BB962C8B-B14F-4D97-AF65-F5344CB8AC3E}">
        <p14:creationId xmlns:p14="http://schemas.microsoft.com/office/powerpoint/2010/main" val="281337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1382F-7C3A-ED42-BF42-F67C6FDD723E}"/>
              </a:ext>
            </a:extLst>
          </p:cNvPr>
          <p:cNvSpPr>
            <a:spLocks noGrp="1"/>
          </p:cNvSpPr>
          <p:nvPr>
            <p:ph type="title"/>
          </p:nvPr>
        </p:nvSpPr>
        <p:spPr/>
        <p:txBody>
          <a:bodyPr/>
          <a:lstStyle/>
          <a:p>
            <a:r>
              <a:rPr kumimoji="1" lang="ja-JP" altLang="en-US"/>
              <a:t>新たなモデル</a:t>
            </a:r>
          </a:p>
        </p:txBody>
      </p:sp>
      <p:sp>
        <p:nvSpPr>
          <p:cNvPr id="3" name="コンテンツ プレースホルダー 2">
            <a:extLst>
              <a:ext uri="{FF2B5EF4-FFF2-40B4-BE49-F238E27FC236}">
                <a16:creationId xmlns:a16="http://schemas.microsoft.com/office/drawing/2014/main" id="{66603910-061F-6749-9222-2B4D5E499E0D}"/>
              </a:ext>
            </a:extLst>
          </p:cNvPr>
          <p:cNvSpPr>
            <a:spLocks noGrp="1"/>
          </p:cNvSpPr>
          <p:nvPr>
            <p:ph idx="1"/>
          </p:nvPr>
        </p:nvSpPr>
        <p:spPr/>
        <p:txBody>
          <a:bodyPr>
            <a:normAutofit/>
          </a:bodyPr>
          <a:lstStyle/>
          <a:p>
            <a:r>
              <a:rPr lang="ja-JP" altLang="en-US" sz="2400"/>
              <a:t>以前のモデルは、数式の最適解を制限時間いっぱい探して、最も良い解を出すことを目指すモデル</a:t>
            </a:r>
            <a:endParaRPr lang="en-US" altLang="ja-JP" sz="2400" dirty="0"/>
          </a:p>
          <a:p>
            <a:endParaRPr lang="en-US" altLang="ja-JP" sz="2400" dirty="0"/>
          </a:p>
          <a:p>
            <a:r>
              <a:rPr kumimoji="1" lang="ja-JP" altLang="en-US" sz="2400"/>
              <a:t>新たなモデルは、厳密解ではなくとも、短い計算時間で精度の良い解を出すことを目指すモデル</a:t>
            </a:r>
            <a:endParaRPr lang="en-US" altLang="ja-JP" sz="2400" dirty="0"/>
          </a:p>
          <a:p>
            <a:r>
              <a:rPr lang="ja-JP" altLang="en-US" sz="2400"/>
              <a:t>以前に比べ、制約を考慮しても計算時間が膨大になりにくい</a:t>
            </a:r>
            <a:endParaRPr lang="en-US" altLang="ja-JP" sz="2400" dirty="0"/>
          </a:p>
        </p:txBody>
      </p:sp>
    </p:spTree>
    <p:extLst>
      <p:ext uri="{BB962C8B-B14F-4D97-AF65-F5344CB8AC3E}">
        <p14:creationId xmlns:p14="http://schemas.microsoft.com/office/powerpoint/2010/main" val="24696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708A0D-D0C1-E549-A2B7-9BB3AE14D1B6}"/>
              </a:ext>
            </a:extLst>
          </p:cNvPr>
          <p:cNvSpPr>
            <a:spLocks noGrp="1"/>
          </p:cNvSpPr>
          <p:nvPr>
            <p:ph type="title"/>
          </p:nvPr>
        </p:nvSpPr>
        <p:spPr/>
        <p:txBody>
          <a:bodyPr/>
          <a:lstStyle/>
          <a:p>
            <a:r>
              <a:rPr lang="ja-JP" altLang="en-US"/>
              <a:t>現状</a:t>
            </a:r>
            <a:endParaRPr kumimoji="1" lang="ja-JP" altLang="en-US"/>
          </a:p>
        </p:txBody>
      </p:sp>
      <p:sp>
        <p:nvSpPr>
          <p:cNvPr id="3" name="コンテンツ プレースホルダー 2">
            <a:extLst>
              <a:ext uri="{FF2B5EF4-FFF2-40B4-BE49-F238E27FC236}">
                <a16:creationId xmlns:a16="http://schemas.microsoft.com/office/drawing/2014/main" id="{CAB314F2-C6BD-3A4E-BC31-31F9FEFC4609}"/>
              </a:ext>
            </a:extLst>
          </p:cNvPr>
          <p:cNvSpPr>
            <a:spLocks noGrp="1"/>
          </p:cNvSpPr>
          <p:nvPr>
            <p:ph idx="1"/>
          </p:nvPr>
        </p:nvSpPr>
        <p:spPr/>
        <p:txBody>
          <a:bodyPr>
            <a:normAutofit/>
          </a:bodyPr>
          <a:lstStyle/>
          <a:p>
            <a:r>
              <a:rPr lang="ja-JP" altLang="en-US" sz="2400"/>
              <a:t>注文数</a:t>
            </a:r>
            <a:r>
              <a:rPr lang="en-US" altLang="ja-JP" sz="2400" dirty="0"/>
              <a:t>110</a:t>
            </a:r>
            <a:r>
              <a:rPr lang="ja-JP" altLang="en-US" sz="2400"/>
              <a:t>の</a:t>
            </a:r>
            <a:r>
              <a:rPr kumimoji="1" lang="ja-JP" altLang="en-US" sz="2400"/>
              <a:t>簡単なブッキングに関しては、以前のモデルと同程度の解をより短時間で出力できています</a:t>
            </a:r>
            <a:endParaRPr kumimoji="1" lang="en-US" altLang="ja-JP" sz="2400" dirty="0"/>
          </a:p>
          <a:p>
            <a:r>
              <a:rPr lang="ja-JP" altLang="en-US" sz="2400"/>
              <a:t>より注文数の多いブッキングに対応するために、さまざまなアプローチを実装中</a:t>
            </a:r>
            <a:endParaRPr kumimoji="1" lang="ja-JP" altLang="en-US" sz="2400"/>
          </a:p>
        </p:txBody>
      </p:sp>
    </p:spTree>
    <p:extLst>
      <p:ext uri="{BB962C8B-B14F-4D97-AF65-F5344CB8AC3E}">
        <p14:creationId xmlns:p14="http://schemas.microsoft.com/office/powerpoint/2010/main" val="4224103654"/>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{1459FB0A-341B-F940-AC12-58A63451A49E}tf10001069</Template>
  <TotalTime>162</TotalTime>
  <Words>410</Words>
  <Application>Microsoft Macintosh PowerPoint</Application>
  <PresentationFormat>ワイド画面</PresentationFormat>
  <Paragraphs>49</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メイリオ</vt:lpstr>
      <vt:lpstr>Arial</vt:lpstr>
      <vt:lpstr>Century Gothic</vt:lpstr>
      <vt:lpstr>Wingdings 3</vt:lpstr>
      <vt:lpstr>ウィスプ</vt:lpstr>
      <vt:lpstr>11月 中間報告</vt:lpstr>
      <vt:lpstr>目次</vt:lpstr>
      <vt:lpstr>前回の報告会</vt:lpstr>
      <vt:lpstr>実際の解</vt:lpstr>
      <vt:lpstr>モデルについて</vt:lpstr>
      <vt:lpstr>前回までのモデルでの問題点</vt:lpstr>
      <vt:lpstr>3月以降の取り組み</vt:lpstr>
      <vt:lpstr>新たなモデル</vt:lpstr>
      <vt:lpstr>現状</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TAKEDA Kiyoshi</dc:creator>
  <cp:lastModifiedBy>TAKEDA Kiyoshi</cp:lastModifiedBy>
  <cp:revision>14</cp:revision>
  <dcterms:created xsi:type="dcterms:W3CDTF">2021-11-01T08:14:01Z</dcterms:created>
  <dcterms:modified xsi:type="dcterms:W3CDTF">2021-11-02T06:08:44Z</dcterms:modified>
</cp:coreProperties>
</file>