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0" r:id="rId1"/>
  </p:sldMasterIdLst>
  <p:sldIdLst>
    <p:sldId id="256" r:id="rId2"/>
    <p:sldId id="257" r:id="rId3"/>
    <p:sldId id="612" r:id="rId4"/>
    <p:sldId id="258" r:id="rId5"/>
    <p:sldId id="261" r:id="rId6"/>
    <p:sldId id="613" r:id="rId7"/>
    <p:sldId id="259" r:id="rId8"/>
    <p:sldId id="260" r:id="rId9"/>
    <p:sldId id="565" r:id="rId10"/>
    <p:sldId id="262" r:id="rId11"/>
    <p:sldId id="614" r:id="rId12"/>
    <p:sldId id="263" r:id="rId13"/>
    <p:sldId id="269" r:id="rId14"/>
    <p:sldId id="270" r:id="rId15"/>
    <p:sldId id="271" r:id="rId16"/>
    <p:sldId id="562" r:id="rId17"/>
    <p:sldId id="272" r:id="rId18"/>
    <p:sldId id="563" r:id="rId19"/>
    <p:sldId id="273" r:id="rId20"/>
    <p:sldId id="274" r:id="rId21"/>
    <p:sldId id="564" r:id="rId22"/>
    <p:sldId id="264" r:id="rId23"/>
    <p:sldId id="265" r:id="rId24"/>
    <p:sldId id="266" r:id="rId25"/>
    <p:sldId id="566" r:id="rId26"/>
    <p:sldId id="568" r:id="rId27"/>
    <p:sldId id="559" r:id="rId28"/>
    <p:sldId id="615" r:id="rId29"/>
    <p:sldId id="569" r:id="rId30"/>
    <p:sldId id="571" r:id="rId31"/>
    <p:sldId id="573" r:id="rId32"/>
    <p:sldId id="574" r:id="rId33"/>
    <p:sldId id="572" r:id="rId34"/>
    <p:sldId id="576" r:id="rId35"/>
    <p:sldId id="577" r:id="rId36"/>
    <p:sldId id="579" r:id="rId37"/>
    <p:sldId id="587" r:id="rId38"/>
    <p:sldId id="580" r:id="rId39"/>
    <p:sldId id="588" r:id="rId40"/>
    <p:sldId id="581" r:id="rId41"/>
    <p:sldId id="589" r:id="rId42"/>
    <p:sldId id="591" r:id="rId43"/>
    <p:sldId id="590" r:id="rId44"/>
    <p:sldId id="592" r:id="rId45"/>
    <p:sldId id="594" r:id="rId46"/>
    <p:sldId id="596" r:id="rId47"/>
    <p:sldId id="597" r:id="rId48"/>
    <p:sldId id="598" r:id="rId49"/>
    <p:sldId id="607" r:id="rId50"/>
    <p:sldId id="610" r:id="rId51"/>
    <p:sldId id="601" r:id="rId52"/>
    <p:sldId id="602" r:id="rId53"/>
    <p:sldId id="603" r:id="rId54"/>
    <p:sldId id="604" r:id="rId55"/>
    <p:sldId id="606" r:id="rId56"/>
    <p:sldId id="608" r:id="rId57"/>
    <p:sldId id="611" r:id="rId58"/>
    <p:sldId id="616" r:id="rId59"/>
    <p:sldId id="617" r:id="rId60"/>
    <p:sldId id="578" r:id="rId61"/>
    <p:sldId id="609" r:id="rId62"/>
    <p:sldId id="582" r:id="rId63"/>
    <p:sldId id="583" r:id="rId64"/>
    <p:sldId id="561" r:id="rId6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41"/>
    <p:restoredTop sz="94692"/>
  </p:normalViewPr>
  <p:slideViewPr>
    <p:cSldViewPr snapToGrid="0" snapToObjects="1">
      <p:cViewPr varScale="1">
        <p:scale>
          <a:sx n="95" d="100"/>
          <a:sy n="95" d="100"/>
        </p:scale>
        <p:origin x="2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43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0478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737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0791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438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884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92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43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7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46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80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82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12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75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40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59C27-364E-C74E-8EB0-0FFA61AB3438}" type="datetimeFigureOut">
              <a:rPr kumimoji="1" lang="ja-JP" altLang="en-US" smtClean="0"/>
              <a:t>2021/11/21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79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3A160B-8C31-E849-8D08-7C11DA821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906" y="979189"/>
            <a:ext cx="9702705" cy="226278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A mathematical modeling for the stowage planning problem 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91AEF0-39AE-5E46-A4E1-F4A6D9CC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7660" y="3546098"/>
            <a:ext cx="4994929" cy="1892765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Kiyoshi, TAKEDA</a:t>
            </a:r>
          </a:p>
          <a:p>
            <a:r>
              <a:rPr lang="en-US" altLang="ja-JP" sz="3200" dirty="0" err="1"/>
              <a:t>Yagiura</a:t>
            </a:r>
            <a:r>
              <a:rPr lang="en-US" altLang="ja-JP" sz="3200" dirty="0"/>
              <a:t> lab</a:t>
            </a:r>
          </a:p>
          <a:p>
            <a:endParaRPr kumimoji="1" lang="ja-JP" altLang="en-US" sz="280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2E74A87-51B3-8344-ABA5-8D410BDBF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660" y="4890113"/>
            <a:ext cx="1885518" cy="72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07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1ED5D-E72C-DB40-A958-3D404E7C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Stowage plan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1B532C-DD0A-5649-814C-749997C245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ja-JP" sz="2400" dirty="0"/>
                  <a:t>We assign cars in every order to the hold.</a:t>
                </a:r>
              </a:p>
              <a:p>
                <a:pPr lvl="1"/>
                <a:r>
                  <a:rPr lang="en" altLang="ja-JP" sz="2400" dirty="0"/>
                  <a:t>The order ID 0 is assigned the 3rd hold of 1st deck. </a:t>
                </a:r>
              </a:p>
              <a:p>
                <a:pPr marL="457200" lvl="1" indent="0">
                  <a:buNone/>
                </a:pPr>
                <a:r>
                  <a:rPr lang="en" altLang="ja-JP" sz="2400" dirty="0"/>
                  <a:t>                                        </a:t>
                </a:r>
                <a14:m>
                  <m:oMath xmlns:m="http://schemas.openxmlformats.org/officeDocument/2006/math">
                    <m:r>
                      <a:rPr lang="en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" altLang="ja-JP" sz="2400" dirty="0"/>
              </a:p>
              <a:p>
                <a:pPr lvl="1"/>
                <a:r>
                  <a:rPr lang="en" altLang="ja-JP" sz="2400" dirty="0"/>
                  <a:t>The order ID 5 is assigned the 2rd hold of 4th deck. </a:t>
                </a:r>
              </a:p>
              <a:p>
                <a:pPr lvl="1"/>
                <a:endParaRPr lang="en" altLang="ja-JP" dirty="0"/>
              </a:p>
              <a:p>
                <a:endParaRPr lang="en-US" altLang="ja-JP" sz="2400" dirty="0"/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1B532C-DD0A-5649-814C-749997C245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920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Problem definition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sz="2400" dirty="0"/>
              <a:t>Modeling 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Different modeling</a:t>
            </a:r>
          </a:p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844269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663C5D-CBA2-0E4F-B496-EAA0921F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Mathematical Modeling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CCA87D-98EC-5F4C-B7CC-218957846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model this </a:t>
            </a:r>
            <a:r>
              <a:rPr lang="en-US" altLang="ja-JP" sz="2400" dirty="0"/>
              <a:t>assignment based on interviews with planners.</a:t>
            </a:r>
          </a:p>
          <a:p>
            <a:r>
              <a:rPr lang="en-US" altLang="ja-JP" sz="2400" dirty="0"/>
              <a:t>I and </a:t>
            </a:r>
            <a:r>
              <a:rPr lang="en-US" altLang="ja-JP" sz="2400" dirty="0" err="1"/>
              <a:t>Mr.Ukawa</a:t>
            </a:r>
            <a:r>
              <a:rPr lang="en-US" altLang="ja-JP" sz="2400" dirty="0"/>
              <a:t> made model for this assignment last year.</a:t>
            </a:r>
          </a:p>
          <a:p>
            <a:r>
              <a:rPr kumimoji="1" lang="en-US" altLang="ja-JP" sz="2400" dirty="0"/>
              <a:t>I will explain </a:t>
            </a:r>
            <a:r>
              <a:rPr lang="en-US" altLang="ja-JP" sz="2400" dirty="0"/>
              <a:t>objective function and constraints one </a:t>
            </a:r>
            <a:r>
              <a:rPr kumimoji="1" lang="en-US" altLang="ja-JP" sz="2400" dirty="0"/>
              <a:t>by one.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750544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7804DA-5131-1342-B346-35CAC3C0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 objective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F230A6-6F05-474A-B796-7E09CD034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altLang="ja-JP" sz="2400" dirty="0"/>
              <a:t>the objective function would be the weighted sum of the following five.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orders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orders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 to prevent loss of work efficiency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2625871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D2DF9-F802-CB4A-8FDC-1DBC0B21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avoiding multiple orders in one hold</a:t>
            </a:r>
            <a:br>
              <a:rPr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298097-154C-9341-91D5-37BAB2F21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an order is unloaded from a hold at a certain port, if there are several orders with different destinations in the same hold, human error may occur.</a:t>
            </a:r>
          </a:p>
          <a:p>
            <a:r>
              <a:rPr lang="en" altLang="ja-JP" sz="2400" dirty="0"/>
              <a:t>we minimize the number of orders with different destinations in different loading areas for each hold.</a:t>
            </a:r>
          </a:p>
          <a:p>
            <a:endParaRPr kumimoji="1" lang="en" altLang="ja-JP" sz="2400" dirty="0"/>
          </a:p>
          <a:p>
            <a:r>
              <a:rPr lang="en" altLang="ja-JP" sz="2400" dirty="0"/>
              <a:t>e.g. when unloading at port A</a:t>
            </a:r>
          </a:p>
          <a:p>
            <a:endParaRPr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125FC03-1821-1B49-B8D7-7061C39DDC9A}"/>
              </a:ext>
            </a:extLst>
          </p:cNvPr>
          <p:cNvSpPr/>
          <p:nvPr/>
        </p:nvSpPr>
        <p:spPr>
          <a:xfrm>
            <a:off x="3029803" y="5336275"/>
            <a:ext cx="968991" cy="9007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1E8740-20DB-134D-8573-DB8BD029D323}"/>
              </a:ext>
            </a:extLst>
          </p:cNvPr>
          <p:cNvSpPr/>
          <p:nvPr/>
        </p:nvSpPr>
        <p:spPr>
          <a:xfrm>
            <a:off x="3998794" y="5336275"/>
            <a:ext cx="968991" cy="900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2812F2-2A27-8244-AF1E-7BAE2D408214}"/>
              </a:ext>
            </a:extLst>
          </p:cNvPr>
          <p:cNvSpPr/>
          <p:nvPr/>
        </p:nvSpPr>
        <p:spPr>
          <a:xfrm>
            <a:off x="4967785" y="5336275"/>
            <a:ext cx="968991" cy="9007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DAFDF226-D662-6240-8E16-4C880D981060}"/>
              </a:ext>
            </a:extLst>
          </p:cNvPr>
          <p:cNvSpPr/>
          <p:nvPr/>
        </p:nvSpPr>
        <p:spPr>
          <a:xfrm>
            <a:off x="6264322" y="5561463"/>
            <a:ext cx="782590" cy="45037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894A48D-AB41-A647-84D2-7A3F67EEB78D}"/>
              </a:ext>
            </a:extLst>
          </p:cNvPr>
          <p:cNvSpPr txBox="1"/>
          <p:nvPr/>
        </p:nvSpPr>
        <p:spPr>
          <a:xfrm>
            <a:off x="7374458" y="5431936"/>
            <a:ext cx="3807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We a</a:t>
            </a:r>
            <a:r>
              <a:rPr kumimoji="1" lang="en-US" altLang="ja-JP" sz="2000" dirty="0"/>
              <a:t>dd a penalty of two to the objective function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3129602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E2C3C-4BC0-9A48-8819-B8962728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FD89FE-6EBE-9B45-9FEE-179DCD542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78699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it is easy to load and unload cars if same orders by port are placed closer.</a:t>
            </a:r>
          </a:p>
          <a:p>
            <a:r>
              <a:rPr lang="en" altLang="ja-JP" sz="2400" dirty="0"/>
              <a:t>we minimize the number of orders with different ports that exist in adjacent pairs of holds. </a:t>
            </a:r>
          </a:p>
          <a:p>
            <a:pPr marL="1828800" lvl="4" indent="0">
              <a:buNone/>
            </a:pPr>
            <a:endParaRPr kumimoji="1" lang="en-US" altLang="ja-JP" sz="2400" dirty="0">
              <a:solidFill>
                <a:srgbClr val="FF0000"/>
              </a:solidFill>
            </a:endParaRPr>
          </a:p>
          <a:p>
            <a:pPr marL="1828800" lvl="4" indent="0">
              <a:buNone/>
            </a:pPr>
            <a:r>
              <a:rPr kumimoji="1" lang="ja-JP" altLang="en-US" sz="2400">
                <a:solidFill>
                  <a:srgbClr val="FF0000"/>
                </a:solidFill>
              </a:rPr>
              <a:t>○ </a:t>
            </a:r>
            <a:r>
              <a:rPr kumimoji="1" lang="ja-JP" altLang="en-US" sz="2400"/>
              <a:t>                                    </a:t>
            </a:r>
            <a:r>
              <a:rPr kumimoji="1" lang="en-US" altLang="ja-JP" sz="2400" dirty="0">
                <a:solidFill>
                  <a:srgbClr val="FF0000"/>
                </a:solidFill>
              </a:rPr>
              <a:t>×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67A9BD7-4B51-6D49-81E0-C1B4397DB9C7}"/>
              </a:ext>
            </a:extLst>
          </p:cNvPr>
          <p:cNvSpPr/>
          <p:nvPr/>
        </p:nvSpPr>
        <p:spPr>
          <a:xfrm>
            <a:off x="4971503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CD9801A-E6B6-364D-BDB2-D8F14B6B9C9C}"/>
              </a:ext>
            </a:extLst>
          </p:cNvPr>
          <p:cNvSpPr/>
          <p:nvPr/>
        </p:nvSpPr>
        <p:spPr>
          <a:xfrm>
            <a:off x="4307652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B132D4E-A696-B644-A4CD-B3B900A4D173}"/>
              </a:ext>
            </a:extLst>
          </p:cNvPr>
          <p:cNvSpPr/>
          <p:nvPr/>
        </p:nvSpPr>
        <p:spPr>
          <a:xfrm>
            <a:off x="3661883" y="448101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C9B5BF5-74FC-B442-B2BD-9B549170319F}"/>
              </a:ext>
            </a:extLst>
          </p:cNvPr>
          <p:cNvSpPr/>
          <p:nvPr/>
        </p:nvSpPr>
        <p:spPr>
          <a:xfrm>
            <a:off x="3661882" y="512120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0702233-B52A-444B-8BEA-0A9934C0E778}"/>
              </a:ext>
            </a:extLst>
          </p:cNvPr>
          <p:cNvSpPr/>
          <p:nvPr/>
        </p:nvSpPr>
        <p:spPr>
          <a:xfrm>
            <a:off x="4320122" y="511336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DBA1192-030E-6041-9CFA-4C6A4A2318AB}"/>
              </a:ext>
            </a:extLst>
          </p:cNvPr>
          <p:cNvSpPr/>
          <p:nvPr/>
        </p:nvSpPr>
        <p:spPr>
          <a:xfrm>
            <a:off x="4976393" y="512246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278E65F-59A7-B14B-B9BA-BA19CDFF962E}"/>
              </a:ext>
            </a:extLst>
          </p:cNvPr>
          <p:cNvSpPr/>
          <p:nvPr/>
        </p:nvSpPr>
        <p:spPr>
          <a:xfrm>
            <a:off x="4971503" y="5756853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8032D0F-7E0A-A34A-8684-4B8C77F9576F}"/>
              </a:ext>
            </a:extLst>
          </p:cNvPr>
          <p:cNvSpPr/>
          <p:nvPr/>
        </p:nvSpPr>
        <p:spPr>
          <a:xfrm>
            <a:off x="3661881" y="5741158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DD44B77-9C6E-1D47-B7FE-C3C33C39256F}"/>
              </a:ext>
            </a:extLst>
          </p:cNvPr>
          <p:cNvSpPr/>
          <p:nvPr/>
        </p:nvSpPr>
        <p:spPr>
          <a:xfrm>
            <a:off x="4317314" y="574775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0CC7B0D-C49F-4845-AB34-6920D7F2CDD4}"/>
              </a:ext>
            </a:extLst>
          </p:cNvPr>
          <p:cNvSpPr/>
          <p:nvPr/>
        </p:nvSpPr>
        <p:spPr>
          <a:xfrm>
            <a:off x="8423424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6DB7078-4225-C74C-95D8-6FA063090B0D}"/>
              </a:ext>
            </a:extLst>
          </p:cNvPr>
          <p:cNvSpPr/>
          <p:nvPr/>
        </p:nvSpPr>
        <p:spPr>
          <a:xfrm>
            <a:off x="7757461" y="4485564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137D3F7-BFDC-FD4B-9D6C-DDB075D374BE}"/>
              </a:ext>
            </a:extLst>
          </p:cNvPr>
          <p:cNvSpPr/>
          <p:nvPr/>
        </p:nvSpPr>
        <p:spPr>
          <a:xfrm>
            <a:off x="7088155" y="448689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5677416-99E6-E348-B5AA-ED1777CE10B6}"/>
              </a:ext>
            </a:extLst>
          </p:cNvPr>
          <p:cNvSpPr/>
          <p:nvPr/>
        </p:nvSpPr>
        <p:spPr>
          <a:xfrm>
            <a:off x="7083150" y="5105595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5FCB09D-0443-EC4E-9395-9B8B32ABCF85}"/>
              </a:ext>
            </a:extLst>
          </p:cNvPr>
          <p:cNvSpPr/>
          <p:nvPr/>
        </p:nvSpPr>
        <p:spPr>
          <a:xfrm>
            <a:off x="7752571" y="511469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41E9B8E-DEF7-FA48-8162-9FA170FD789F}"/>
              </a:ext>
            </a:extLst>
          </p:cNvPr>
          <p:cNvSpPr/>
          <p:nvPr/>
        </p:nvSpPr>
        <p:spPr>
          <a:xfrm>
            <a:off x="8427454" y="5096496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7AD64C6-E207-2541-B143-EF3357E88206}"/>
              </a:ext>
            </a:extLst>
          </p:cNvPr>
          <p:cNvSpPr/>
          <p:nvPr/>
        </p:nvSpPr>
        <p:spPr>
          <a:xfrm>
            <a:off x="8423423" y="5733392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1B55C55-21F5-A648-AC5D-19858576D85C}"/>
              </a:ext>
            </a:extLst>
          </p:cNvPr>
          <p:cNvSpPr/>
          <p:nvPr/>
        </p:nvSpPr>
        <p:spPr>
          <a:xfrm>
            <a:off x="7086146" y="5733392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3672841-7121-D749-BEFB-B917B0B8B014}"/>
              </a:ext>
            </a:extLst>
          </p:cNvPr>
          <p:cNvSpPr/>
          <p:nvPr/>
        </p:nvSpPr>
        <p:spPr>
          <a:xfrm>
            <a:off x="7752571" y="574115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D8525D6-AAB4-8542-8282-403599A3EBD5}"/>
              </a:ext>
            </a:extLst>
          </p:cNvPr>
          <p:cNvSpPr/>
          <p:nvPr/>
        </p:nvSpPr>
        <p:spPr>
          <a:xfrm>
            <a:off x="9873021" y="5254224"/>
            <a:ext cx="668741" cy="2041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DE40002-7532-B94D-9CB0-51A84B9770D2}"/>
              </a:ext>
            </a:extLst>
          </p:cNvPr>
          <p:cNvSpPr/>
          <p:nvPr/>
        </p:nvSpPr>
        <p:spPr>
          <a:xfrm>
            <a:off x="9873020" y="4907121"/>
            <a:ext cx="668741" cy="1765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0CE906E-6301-F145-B809-EB1FABB25FE1}"/>
              </a:ext>
            </a:extLst>
          </p:cNvPr>
          <p:cNvSpPr/>
          <p:nvPr/>
        </p:nvSpPr>
        <p:spPr>
          <a:xfrm>
            <a:off x="9873020" y="5646315"/>
            <a:ext cx="668741" cy="192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722AE1D-A352-004B-ABDE-711CA479A371}"/>
              </a:ext>
            </a:extLst>
          </p:cNvPr>
          <p:cNvSpPr txBox="1"/>
          <p:nvPr/>
        </p:nvSpPr>
        <p:spPr>
          <a:xfrm>
            <a:off x="10709329" y="4790363"/>
            <a:ext cx="120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A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D4D313C-5C91-F74C-AC89-4C49C4553CEA}"/>
              </a:ext>
            </a:extLst>
          </p:cNvPr>
          <p:cNvSpPr txBox="1"/>
          <p:nvPr/>
        </p:nvSpPr>
        <p:spPr>
          <a:xfrm>
            <a:off x="10709329" y="515969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B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555D4AA-4C5E-E142-904E-A766476D394F}"/>
              </a:ext>
            </a:extLst>
          </p:cNvPr>
          <p:cNvSpPr txBox="1"/>
          <p:nvPr/>
        </p:nvSpPr>
        <p:spPr>
          <a:xfrm>
            <a:off x="10709329" y="564631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</a:t>
            </a:r>
            <a:r>
              <a:rPr lang="en-US" altLang="ja-JP" dirty="0"/>
              <a:t>C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950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4A7623-2617-7E47-93EA-15A7188AB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E70447-34B2-A141-9D69-FF1462A54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28665"/>
            <a:ext cx="8915400" cy="3777622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As </a:t>
            </a:r>
            <a:r>
              <a:rPr lang="en-US" altLang="ja-JP" sz="2400" dirty="0"/>
              <a:t>pair of adjacent holds, we consider two patterns</a:t>
            </a:r>
          </a:p>
          <a:p>
            <a:pPr lvl="1"/>
            <a:r>
              <a:rPr kumimoji="1" lang="en-US" altLang="ja-JP" sz="2000" dirty="0"/>
              <a:t>Adjacent hold to the other</a:t>
            </a:r>
          </a:p>
          <a:p>
            <a:pPr lvl="1"/>
            <a:r>
              <a:rPr lang="en-US" altLang="ja-JP" sz="2000" dirty="0"/>
              <a:t>Holds connected with a slope</a:t>
            </a:r>
          </a:p>
          <a:p>
            <a:r>
              <a:rPr kumimoji="1" lang="en-US" altLang="ja-JP" sz="2400" dirty="0"/>
              <a:t>We calculate the penalty for both loading ports and destination port</a:t>
            </a:r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BE5591A-E27D-BD47-962A-63C89E7F0AC1}"/>
              </a:ext>
            </a:extLst>
          </p:cNvPr>
          <p:cNvSpPr/>
          <p:nvPr/>
        </p:nvSpPr>
        <p:spPr>
          <a:xfrm>
            <a:off x="4179933" y="451710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C2B0AC-0E7A-074F-9CD7-977AE238DDB4}"/>
              </a:ext>
            </a:extLst>
          </p:cNvPr>
          <p:cNvSpPr/>
          <p:nvPr/>
        </p:nvSpPr>
        <p:spPr>
          <a:xfrm>
            <a:off x="3516082" y="451710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EB3BB6E-2B41-5D4E-8311-D40F98DED2AC}"/>
              </a:ext>
            </a:extLst>
          </p:cNvPr>
          <p:cNvSpPr/>
          <p:nvPr/>
        </p:nvSpPr>
        <p:spPr>
          <a:xfrm>
            <a:off x="2870313" y="451255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0E67929-C7BF-1443-B3A8-3C21F3AC1AF9}"/>
              </a:ext>
            </a:extLst>
          </p:cNvPr>
          <p:cNvSpPr/>
          <p:nvPr/>
        </p:nvSpPr>
        <p:spPr>
          <a:xfrm>
            <a:off x="2870312" y="515274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962B9A6-CB27-4249-A9CB-D86CF1655FE7}"/>
              </a:ext>
            </a:extLst>
          </p:cNvPr>
          <p:cNvSpPr/>
          <p:nvPr/>
        </p:nvSpPr>
        <p:spPr>
          <a:xfrm>
            <a:off x="3528552" y="514490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54AEF62-6412-0A41-8C4E-609FB88AF903}"/>
              </a:ext>
            </a:extLst>
          </p:cNvPr>
          <p:cNvSpPr/>
          <p:nvPr/>
        </p:nvSpPr>
        <p:spPr>
          <a:xfrm>
            <a:off x="4184823" y="5153999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B02E6CA-7313-D949-9779-E452182B9F4C}"/>
              </a:ext>
            </a:extLst>
          </p:cNvPr>
          <p:cNvSpPr/>
          <p:nvPr/>
        </p:nvSpPr>
        <p:spPr>
          <a:xfrm>
            <a:off x="4179933" y="5788392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AB95A08-370B-3744-8162-321FBBC758A1}"/>
              </a:ext>
            </a:extLst>
          </p:cNvPr>
          <p:cNvSpPr/>
          <p:nvPr/>
        </p:nvSpPr>
        <p:spPr>
          <a:xfrm>
            <a:off x="2870311" y="5772697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C5CB7D3-DF38-7749-84F0-629F9C5839DB}"/>
              </a:ext>
            </a:extLst>
          </p:cNvPr>
          <p:cNvSpPr/>
          <p:nvPr/>
        </p:nvSpPr>
        <p:spPr>
          <a:xfrm>
            <a:off x="3525744" y="5779293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C065FAB-01E3-9743-A9D6-CF403A3707BE}"/>
              </a:ext>
            </a:extLst>
          </p:cNvPr>
          <p:cNvSpPr/>
          <p:nvPr/>
        </p:nvSpPr>
        <p:spPr>
          <a:xfrm>
            <a:off x="8382181" y="4511219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DAB8177-1BF4-594F-8721-9A86FA4D21DD}"/>
              </a:ext>
            </a:extLst>
          </p:cNvPr>
          <p:cNvSpPr/>
          <p:nvPr/>
        </p:nvSpPr>
        <p:spPr>
          <a:xfrm>
            <a:off x="7716218" y="4511219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4AF218B-33AD-BE4D-A6EF-13B232AF5BDC}"/>
              </a:ext>
            </a:extLst>
          </p:cNvPr>
          <p:cNvSpPr/>
          <p:nvPr/>
        </p:nvSpPr>
        <p:spPr>
          <a:xfrm>
            <a:off x="7046912" y="4512552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B12E895-5784-FE4B-9359-B2961C2E67FB}"/>
              </a:ext>
            </a:extLst>
          </p:cNvPr>
          <p:cNvSpPr/>
          <p:nvPr/>
        </p:nvSpPr>
        <p:spPr>
          <a:xfrm>
            <a:off x="7041907" y="513125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2EEC8E6-7BBE-ED43-A65E-AF3DFFEF3EB9}"/>
              </a:ext>
            </a:extLst>
          </p:cNvPr>
          <p:cNvSpPr/>
          <p:nvPr/>
        </p:nvSpPr>
        <p:spPr>
          <a:xfrm>
            <a:off x="7711328" y="5140349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0824BA0-2624-7B48-99F9-D1A231970538}"/>
              </a:ext>
            </a:extLst>
          </p:cNvPr>
          <p:cNvSpPr/>
          <p:nvPr/>
        </p:nvSpPr>
        <p:spPr>
          <a:xfrm>
            <a:off x="8386211" y="512215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881592E-2AB0-7A40-82D2-980CC727A520}"/>
              </a:ext>
            </a:extLst>
          </p:cNvPr>
          <p:cNvSpPr/>
          <p:nvPr/>
        </p:nvSpPr>
        <p:spPr>
          <a:xfrm>
            <a:off x="8382180" y="575904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0385AD5-ED2F-8345-AFDA-00F722891E98}"/>
              </a:ext>
            </a:extLst>
          </p:cNvPr>
          <p:cNvSpPr/>
          <p:nvPr/>
        </p:nvSpPr>
        <p:spPr>
          <a:xfrm>
            <a:off x="7044903" y="5759047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4F0BAB0-8226-4047-A858-2389976041B3}"/>
              </a:ext>
            </a:extLst>
          </p:cNvPr>
          <p:cNvSpPr/>
          <p:nvPr/>
        </p:nvSpPr>
        <p:spPr>
          <a:xfrm>
            <a:off x="7711328" y="576681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9F20EA3A-D9B0-894F-8802-4C9E330DDDBE}"/>
              </a:ext>
            </a:extLst>
          </p:cNvPr>
          <p:cNvCxnSpPr/>
          <p:nvPr/>
        </p:nvCxnSpPr>
        <p:spPr>
          <a:xfrm>
            <a:off x="3184536" y="4954137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B38BBFED-B25C-194B-A5D4-9579E34ABF0B}"/>
              </a:ext>
            </a:extLst>
          </p:cNvPr>
          <p:cNvCxnSpPr/>
          <p:nvPr/>
        </p:nvCxnSpPr>
        <p:spPr>
          <a:xfrm>
            <a:off x="4565235" y="5610971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77920787-5877-8345-A6AA-A50FA6C413F0}"/>
              </a:ext>
            </a:extLst>
          </p:cNvPr>
          <p:cNvCxnSpPr/>
          <p:nvPr/>
        </p:nvCxnSpPr>
        <p:spPr>
          <a:xfrm>
            <a:off x="7335730" y="4944730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CB00F6D0-E6CB-B640-BB2F-05E18D1DCFAE}"/>
              </a:ext>
            </a:extLst>
          </p:cNvPr>
          <p:cNvCxnSpPr/>
          <p:nvPr/>
        </p:nvCxnSpPr>
        <p:spPr>
          <a:xfrm>
            <a:off x="8768745" y="5581626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AC7EF878-AFAC-9445-82C4-E9D06965DE70}"/>
              </a:ext>
            </a:extLst>
          </p:cNvPr>
          <p:cNvSpPr txBox="1"/>
          <p:nvPr/>
        </p:nvSpPr>
        <p:spPr>
          <a:xfrm>
            <a:off x="4986969" y="4944730"/>
            <a:ext cx="158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2</a:t>
            </a:r>
            <a:endParaRPr kumimoji="1" lang="en-US" altLang="ja-JP" dirty="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29AF6932-79D7-AA4E-966D-2F5E998AB692}"/>
              </a:ext>
            </a:extLst>
          </p:cNvPr>
          <p:cNvSpPr txBox="1"/>
          <p:nvPr/>
        </p:nvSpPr>
        <p:spPr>
          <a:xfrm>
            <a:off x="9260118" y="5124723"/>
            <a:ext cx="158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7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35819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513AB0-DE80-1249-81CC-02FEBF1A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A8D984-F4FD-154B-9B02-E5367600F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When a hold is full,</a:t>
            </a:r>
            <a:r>
              <a:rPr lang="ja-JP" altLang="en-US" sz="2400"/>
              <a:t> </a:t>
            </a:r>
            <a:r>
              <a:rPr lang="en" altLang="ja-JP" sz="2400" dirty="0"/>
              <a:t>it would be harder to pass through that hold.</a:t>
            </a:r>
            <a:endParaRPr lang="en-US" altLang="ja-JP" sz="2400" dirty="0"/>
          </a:p>
          <a:p>
            <a:r>
              <a:rPr lang="en-US" altLang="ja-JP" sz="2400" dirty="0"/>
              <a:t>The crew need to move cars in that hold once and bring them back again.</a:t>
            </a:r>
          </a:p>
          <a:p>
            <a:r>
              <a:rPr lang="en" altLang="ja-JP" sz="2400" dirty="0"/>
              <a:t>This leads to a loss of work efficiency.</a:t>
            </a:r>
          </a:p>
        </p:txBody>
      </p:sp>
    </p:spTree>
    <p:extLst>
      <p:ext uri="{BB962C8B-B14F-4D97-AF65-F5344CB8AC3E}">
        <p14:creationId xmlns:p14="http://schemas.microsoft.com/office/powerpoint/2010/main" val="3091578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ADACD0-9C1F-8A4B-8763-6580C202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586398-A6F3-F44C-BFBE-A99197E1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" altLang="ja-JP" sz="2400" dirty="0"/>
              <a:t>For each hold 𝑖, we defined a filling rate that does not narrow the aisle of the car.</a:t>
            </a:r>
          </a:p>
          <a:p>
            <a:r>
              <a:rPr kumimoji="1" lang="en" altLang="ja-JP" sz="2400" dirty="0"/>
              <a:t>When loading 10 cars to hold 4:</a:t>
            </a:r>
          </a:p>
          <a:p>
            <a:pPr lvl="1"/>
            <a:r>
              <a:rPr lang="en" altLang="ja-JP" sz="2000" dirty="0"/>
              <a:t>Red: the hold which the filling rate is exceeded.</a:t>
            </a:r>
          </a:p>
          <a:p>
            <a:pPr lvl="1"/>
            <a:r>
              <a:rPr kumimoji="1" lang="en" altLang="ja-JP" sz="2000" dirty="0"/>
              <a:t>Blue: the hold which the filling rate is not exceeded.</a:t>
            </a:r>
          </a:p>
          <a:p>
            <a:pPr lvl="1"/>
            <a:endParaRPr lang="en" altLang="ja-JP" sz="2400" dirty="0"/>
          </a:p>
          <a:p>
            <a:pPr lvl="1"/>
            <a:endParaRPr kumimoji="1" lang="en" altLang="ja-JP" sz="2400" dirty="0"/>
          </a:p>
          <a:p>
            <a:r>
              <a:rPr lang="en" altLang="ja-JP" sz="2400" dirty="0"/>
              <a:t>Total penalty for this situation is 20 (10 *2)</a:t>
            </a:r>
            <a:endParaRPr kumimoji="1"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C795830-74E8-B14A-A5F5-9BFDBA64665F}"/>
              </a:ext>
            </a:extLst>
          </p:cNvPr>
          <p:cNvSpPr/>
          <p:nvPr/>
        </p:nvSpPr>
        <p:spPr>
          <a:xfrm>
            <a:off x="3025644" y="4382491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40CD6F-7C77-F24E-99A2-3EA1AA220EFD}"/>
              </a:ext>
            </a:extLst>
          </p:cNvPr>
          <p:cNvSpPr/>
          <p:nvPr/>
        </p:nvSpPr>
        <p:spPr>
          <a:xfrm>
            <a:off x="3844509" y="4382491"/>
            <a:ext cx="818865" cy="8734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5B37A48-4516-244C-A7E1-4A9ACDC81937}"/>
              </a:ext>
            </a:extLst>
          </p:cNvPr>
          <p:cNvSpPr/>
          <p:nvPr/>
        </p:nvSpPr>
        <p:spPr>
          <a:xfrm>
            <a:off x="5473036" y="4382489"/>
            <a:ext cx="818865" cy="873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F4A86A1-9A49-4345-A1B1-71FCCFC0475C}"/>
              </a:ext>
            </a:extLst>
          </p:cNvPr>
          <p:cNvSpPr/>
          <p:nvPr/>
        </p:nvSpPr>
        <p:spPr>
          <a:xfrm>
            <a:off x="4663374" y="4382490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1CBD7A0-DB67-7549-8141-6FEDEE916E90}"/>
              </a:ext>
            </a:extLst>
          </p:cNvPr>
          <p:cNvSpPr txBox="1"/>
          <p:nvPr/>
        </p:nvSpPr>
        <p:spPr>
          <a:xfrm>
            <a:off x="5736703" y="46345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4618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E31EBBAC-560E-8B4A-AEEA-F5A56557F3EC}"/>
              </a:ext>
            </a:extLst>
          </p:cNvPr>
          <p:cNvSpPr/>
          <p:nvPr/>
        </p:nvSpPr>
        <p:spPr>
          <a:xfrm>
            <a:off x="7880277" y="4268776"/>
            <a:ext cx="3316637" cy="1541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6A1F328-BC50-0149-82B0-EA6BDA69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No dead space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1AC8A2-8076-C04C-BE1C-74608B020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98170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There are some holds with a ramp connecting the deck to the deck.</a:t>
            </a:r>
          </a:p>
          <a:p>
            <a:r>
              <a:rPr lang="en" altLang="ja-JP" sz="2400" dirty="0"/>
              <a:t>Once these holds are filled to a certain extent, it will be impossible to reach the deeper holds.</a:t>
            </a:r>
          </a:p>
          <a:p>
            <a:pPr lvl="1"/>
            <a:r>
              <a:rPr lang="en" altLang="ja-JP" sz="2200" dirty="0"/>
              <a:t>This space is called “dead space”</a:t>
            </a:r>
          </a:p>
          <a:p>
            <a:r>
              <a:rPr lang="en" altLang="ja-JP" sz="2400" dirty="0"/>
              <a:t>We minimize the number of dead space.</a:t>
            </a:r>
          </a:p>
          <a:p>
            <a:endParaRPr kumimoji="1" lang="ja-JP" altLang="en-US" sz="24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4BA7E5D-CA0E-A348-945D-1AC3EB4A10F7}"/>
              </a:ext>
            </a:extLst>
          </p:cNvPr>
          <p:cNvSpPr/>
          <p:nvPr/>
        </p:nvSpPr>
        <p:spPr>
          <a:xfrm>
            <a:off x="6014589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CADF422-2C36-4042-A2A7-16BE3F51A670}"/>
              </a:ext>
            </a:extLst>
          </p:cNvPr>
          <p:cNvSpPr/>
          <p:nvPr/>
        </p:nvSpPr>
        <p:spPr>
          <a:xfrm>
            <a:off x="3621853" y="475260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90% full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7D42EA1-A4C4-9B40-A717-FFB9D18CED53}"/>
              </a:ext>
            </a:extLst>
          </p:cNvPr>
          <p:cNvSpPr/>
          <p:nvPr/>
        </p:nvSpPr>
        <p:spPr>
          <a:xfrm>
            <a:off x="4815222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86F1E0B-48AC-8A4D-9F14-9A1DF7D0474C}"/>
              </a:ext>
            </a:extLst>
          </p:cNvPr>
          <p:cNvSpPr/>
          <p:nvPr/>
        </p:nvSpPr>
        <p:spPr>
          <a:xfrm>
            <a:off x="4815223" y="5549983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DBE8632-6E71-B445-A7F7-275688A93873}"/>
              </a:ext>
            </a:extLst>
          </p:cNvPr>
          <p:cNvSpPr/>
          <p:nvPr/>
        </p:nvSpPr>
        <p:spPr>
          <a:xfrm>
            <a:off x="3621854" y="5549983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50% full</a:t>
            </a:r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30E823E-D107-9841-919E-365A3003EF58}"/>
              </a:ext>
            </a:extLst>
          </p:cNvPr>
          <p:cNvSpPr/>
          <p:nvPr/>
        </p:nvSpPr>
        <p:spPr>
          <a:xfrm>
            <a:off x="6020586" y="5549983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6BFE210-1150-0D4E-941D-B75E40DDDF57}"/>
              </a:ext>
            </a:extLst>
          </p:cNvPr>
          <p:cNvCxnSpPr/>
          <p:nvPr/>
        </p:nvCxnSpPr>
        <p:spPr>
          <a:xfrm>
            <a:off x="4029560" y="5252335"/>
            <a:ext cx="0" cy="55793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曲折矢印 14">
            <a:extLst>
              <a:ext uri="{FF2B5EF4-FFF2-40B4-BE49-F238E27FC236}">
                <a16:creationId xmlns:a16="http://schemas.microsoft.com/office/drawing/2014/main" id="{4ACD5A6A-682C-944D-AC59-9C5AEE27F1AD}"/>
              </a:ext>
            </a:extLst>
          </p:cNvPr>
          <p:cNvSpPr/>
          <p:nvPr/>
        </p:nvSpPr>
        <p:spPr>
          <a:xfrm>
            <a:off x="5513273" y="4307683"/>
            <a:ext cx="2196000" cy="828000"/>
          </a:xfrm>
          <a:prstGeom prst="ben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F08DC5E1-307E-7341-AA10-EE2376810ADB}"/>
              </a:ext>
            </a:extLst>
          </p:cNvPr>
          <p:cNvSpPr/>
          <p:nvPr/>
        </p:nvSpPr>
        <p:spPr>
          <a:xfrm>
            <a:off x="6794252" y="5150991"/>
            <a:ext cx="915021" cy="258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EA4981F-8BA7-1248-BF38-BEF33D05ED2E}"/>
              </a:ext>
            </a:extLst>
          </p:cNvPr>
          <p:cNvSpPr txBox="1"/>
          <p:nvPr/>
        </p:nvSpPr>
        <p:spPr>
          <a:xfrm>
            <a:off x="8028233" y="4604574"/>
            <a:ext cx="3332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These space are called dead space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433147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/>
              <a:t>Modeling </a:t>
            </a:r>
          </a:p>
          <a:p>
            <a:r>
              <a:rPr lang="en-US" altLang="ja-JP" sz="2400" dirty="0"/>
              <a:t>Different modeling</a:t>
            </a:r>
          </a:p>
          <a:p>
            <a:r>
              <a:rPr kumimoji="1" lang="en-US" altLang="ja-JP" sz="2400" dirty="0"/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695423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202A22-859D-CA45-86B3-4A730985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EE2957-4701-A244-9530-58631CB19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It often happens that orders are added just before the voyage.</a:t>
            </a:r>
          </a:p>
          <a:p>
            <a:r>
              <a:rPr kumimoji="1" lang="en" altLang="ja-JP" sz="2400" dirty="0"/>
              <a:t>To handle that situ</a:t>
            </a:r>
            <a:r>
              <a:rPr lang="en" altLang="ja-JP" sz="2400" dirty="0"/>
              <a:t>ation, we should place empty space close to the entrance</a:t>
            </a:r>
          </a:p>
          <a:p>
            <a:pPr marL="0" indent="0">
              <a:buNone/>
            </a:pPr>
            <a:r>
              <a:rPr kumimoji="1" lang="en" altLang="ja-JP" sz="2400" dirty="0"/>
              <a:t>                             </a:t>
            </a:r>
            <a:r>
              <a:rPr kumimoji="1" lang="ja-JP" altLang="en-US" sz="2400"/>
              <a:t>        </a:t>
            </a:r>
            <a:r>
              <a:rPr kumimoji="1" lang="en" altLang="ja-JP" sz="2400" dirty="0"/>
              <a:t> 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9FCECD4-69A6-024A-B872-4D676AE15E11}"/>
              </a:ext>
            </a:extLst>
          </p:cNvPr>
          <p:cNvSpPr/>
          <p:nvPr/>
        </p:nvSpPr>
        <p:spPr>
          <a:xfrm>
            <a:off x="6612153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F0286D3-20A0-3947-A2B5-DEFF7F710651}"/>
              </a:ext>
            </a:extLst>
          </p:cNvPr>
          <p:cNvSpPr/>
          <p:nvPr/>
        </p:nvSpPr>
        <p:spPr>
          <a:xfrm>
            <a:off x="4219417" y="4317057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3E76893-1302-B744-ACB3-781F4E89A774}"/>
              </a:ext>
            </a:extLst>
          </p:cNvPr>
          <p:cNvSpPr/>
          <p:nvPr/>
        </p:nvSpPr>
        <p:spPr>
          <a:xfrm>
            <a:off x="5412786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5DF4B00-A954-6B4E-A52B-764408A3C261}"/>
              </a:ext>
            </a:extLst>
          </p:cNvPr>
          <p:cNvSpPr/>
          <p:nvPr/>
        </p:nvSpPr>
        <p:spPr>
          <a:xfrm>
            <a:off x="5412787" y="5114440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6FD4A90-8BD6-4841-B0BC-C81324DDE6DB}"/>
              </a:ext>
            </a:extLst>
          </p:cNvPr>
          <p:cNvSpPr/>
          <p:nvPr/>
        </p:nvSpPr>
        <p:spPr>
          <a:xfrm>
            <a:off x="4219418" y="511444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B98646B-717C-1D47-BA61-CA6FB135C465}"/>
              </a:ext>
            </a:extLst>
          </p:cNvPr>
          <p:cNvSpPr/>
          <p:nvPr/>
        </p:nvSpPr>
        <p:spPr>
          <a:xfrm>
            <a:off x="6618150" y="5114440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E8336B91-7838-7148-AE0B-8E79303900D1}"/>
              </a:ext>
            </a:extLst>
          </p:cNvPr>
          <p:cNvSpPr/>
          <p:nvPr/>
        </p:nvSpPr>
        <p:spPr>
          <a:xfrm>
            <a:off x="7646332" y="4622369"/>
            <a:ext cx="417208" cy="263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3B3B040-9146-7341-98B8-EA409090CA23}"/>
              </a:ext>
            </a:extLst>
          </p:cNvPr>
          <p:cNvSpPr txBox="1"/>
          <p:nvPr/>
        </p:nvSpPr>
        <p:spPr>
          <a:xfrm>
            <a:off x="8063540" y="4569438"/>
            <a:ext cx="208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The entrance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377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6CADF5-44DE-ED46-8CE2-50B89413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0A7A15-85D4-4D44-A234-7AC105792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dirty="0"/>
              <a:t>The ship has 12 floors and the entrance is on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floor.</a:t>
            </a:r>
          </a:p>
          <a:p>
            <a:r>
              <a:rPr lang="en-US" altLang="ja-JP" sz="2400" dirty="0"/>
              <a:t>If there are lots of empty space in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floor’s holds, we get more profit.</a:t>
            </a:r>
          </a:p>
          <a:p>
            <a:r>
              <a:rPr lang="en-US" altLang="ja-JP" sz="2400" dirty="0"/>
              <a:t>We subtract that profit from the objective function.</a:t>
            </a:r>
          </a:p>
          <a:p>
            <a:endParaRPr lang="en-US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188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E9A7F1-EC3C-894A-8E9E-0981C4CA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Constraints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01FC0B-1A3C-FE4D-82C1-224B072D7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kumimoji="1"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All vehicles must be loaded.</a:t>
            </a:r>
          </a:p>
        </p:txBody>
      </p:sp>
    </p:spTree>
    <p:extLst>
      <p:ext uri="{BB962C8B-B14F-4D97-AF65-F5344CB8AC3E}">
        <p14:creationId xmlns:p14="http://schemas.microsoft.com/office/powerpoint/2010/main" val="3557686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306A2-0982-6849-939B-C8AF8356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Travel paths in the ship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we secure a path for cars to be able to pass.</a:t>
                </a:r>
              </a:p>
              <a:p>
                <a:r>
                  <a:rPr kumimoji="1" lang="en" altLang="ja-JP" sz="2400" dirty="0"/>
                  <a:t>For each hold </a:t>
                </a:r>
                <a:r>
                  <a:rPr lang="en" altLang="ja-JP" sz="2400" dirty="0" err="1"/>
                  <a:t>i</a:t>
                </a:r>
                <a:r>
                  <a:rPr kumimoji="1" lang="en" altLang="ja-JP" sz="2400" dirty="0"/>
                  <a:t>,</a:t>
                </a:r>
                <a:r>
                  <a:rPr lang="en-US" altLang="ja-JP" sz="2200" dirty="0"/>
                  <a:t> we define</a:t>
                </a:r>
              </a:p>
              <a:p>
                <a:pPr lvl="1"/>
                <a:r>
                  <a:rPr lang="en" altLang="ja-JP" sz="2200" dirty="0"/>
                  <a:t>the current filling rate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" altLang="ja-JP" sz="2200" dirty="0"/>
              </a:p>
              <a:p>
                <a:pPr lvl="1"/>
                <a:r>
                  <a:rPr lang="en" altLang="ja-JP" sz="2200" dirty="0"/>
                  <a:t>the maximum filling rate that a car can pass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" altLang="ja-JP" sz="2400" dirty="0"/>
              </a:p>
              <a:p>
                <a:r>
                  <a:rPr lang="en" altLang="ja-JP" sz="2400" dirty="0"/>
                  <a:t>After loading all vehicles at each port except the last port,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955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9AF7B9-F858-7546-9DA7-F0B97295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Weight balance of cargo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E79931-7D32-4849-B512-925A9BAF8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the ship tilts, there is a possibility that the ship will lose its balance and roll over.</a:t>
            </a:r>
            <a:endParaRPr lang="en-US" altLang="ja-JP" sz="2400" dirty="0"/>
          </a:p>
          <a:p>
            <a:r>
              <a:rPr lang="en-US" altLang="ja-JP" sz="2400" dirty="0"/>
              <a:t>we add constraints for balance  in two directions</a:t>
            </a:r>
          </a:p>
          <a:p>
            <a:pPr lvl="1"/>
            <a:r>
              <a:rPr lang="en" altLang="ja-JP" sz="2400" dirty="0"/>
              <a:t>Forward and backward direction</a:t>
            </a:r>
          </a:p>
          <a:p>
            <a:pPr lvl="1"/>
            <a:r>
              <a:rPr lang="en" altLang="ja-JP" sz="2400" dirty="0"/>
              <a:t>Vertical direction</a:t>
            </a:r>
            <a:endParaRPr lang="en" altLang="ja-JP" sz="2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81A7929-0CC8-494B-B1D4-0CD029B54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959" y="4316200"/>
            <a:ext cx="4053953" cy="194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90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Forward and backward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from center to forward hold</a:t>
                </a:r>
              </a:p>
              <a:p>
                <a:pPr lvl="1"/>
                <a:r>
                  <a:rPr lang="en" altLang="ja-JP" sz="2200" dirty="0"/>
                  <a:t>negative coefficient from center to back hold</a:t>
                </a:r>
              </a:p>
              <a:p>
                <a:r>
                  <a:rPr lang="en" altLang="ja-JP" sz="2400" dirty="0"/>
                  <a:t>The closer the center of gravity is to zero in the forward and backward directions, the more stable the ship will be.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673" b="-178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32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Vertical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for the hold above sea level </a:t>
                </a:r>
              </a:p>
              <a:p>
                <a:pPr lvl="1"/>
                <a:r>
                  <a:rPr lang="en" altLang="ja-JP" sz="2200"/>
                  <a:t>negative </a:t>
                </a:r>
                <a:r>
                  <a:rPr lang="en" altLang="ja-JP" sz="2200" dirty="0"/>
                  <a:t>coefficient for the hold below sea level </a:t>
                </a:r>
              </a:p>
              <a:p>
                <a:r>
                  <a:rPr lang="en" altLang="ja-JP" sz="2600" dirty="0"/>
                  <a:t>The farther away from the sea surface, the greater the effect is. 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1347" b="-8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483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F343C2-0C5B-4C4B-80AC-FA94488B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F9DD95-8CF5-9348-886C-FD2EAE61B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With this model, we confirmed that we can get a good assignment for small bookings.</a:t>
            </a:r>
          </a:p>
          <a:p>
            <a:r>
              <a:rPr lang="en" altLang="ja-JP" sz="2400" dirty="0"/>
              <a:t>The number of orders and the number of loading and unloading ports increases, the calculations may not be sufficiently advanced in a limited time.[1]</a:t>
            </a:r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9AB659-4052-624D-8F74-5899265AF76C}"/>
              </a:ext>
            </a:extLst>
          </p:cNvPr>
          <p:cNvSpPr/>
          <p:nvPr/>
        </p:nvSpPr>
        <p:spPr>
          <a:xfrm>
            <a:off x="2147248" y="5588056"/>
            <a:ext cx="9357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[1]</a:t>
            </a:r>
            <a:r>
              <a:rPr lang="ja-JP" altLang="en-US"/>
              <a:t>鵜川知哉</a:t>
            </a:r>
            <a:r>
              <a:rPr lang="en-US" altLang="ja-JP" dirty="0"/>
              <a:t>, </a:t>
            </a:r>
            <a:r>
              <a:rPr lang="ja-JP" altLang="en-US"/>
              <a:t>自動車運搬船における貨物積載プラン ニングの席割問題に対する数理モデリング</a:t>
            </a:r>
            <a:r>
              <a:rPr lang="en-US" altLang="ja-JP" dirty="0"/>
              <a:t>, </a:t>
            </a:r>
            <a:r>
              <a:rPr lang="ja-JP" altLang="en-US"/>
              <a:t>修士 論文，名古屋大学情報学研究科</a:t>
            </a:r>
            <a:r>
              <a:rPr lang="en-US" altLang="ja-JP" dirty="0"/>
              <a:t>, 2020 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41979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Problem definition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Modeling </a:t>
            </a:r>
          </a:p>
          <a:p>
            <a:r>
              <a:rPr lang="en-US" altLang="ja-JP" sz="2400" dirty="0"/>
              <a:t>Different modeling</a:t>
            </a:r>
          </a:p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5759085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682DFF-D324-2B44-B659-FF46E3AA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Different m</a:t>
            </a:r>
            <a:r>
              <a:rPr kumimoji="1" lang="en-US" altLang="ja-JP" dirty="0"/>
              <a:t>odel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B81CE6-3BEF-7F46-9003-6161F54DD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create different model to </a:t>
            </a:r>
            <a:r>
              <a:rPr lang="en" altLang="ja-JP" sz="2400" dirty="0"/>
              <a:t>solve large bookings.</a:t>
            </a:r>
          </a:p>
          <a:p>
            <a:r>
              <a:rPr lang="en" altLang="ja-JP" sz="2400" dirty="0"/>
              <a:t>We'll call this model “the 2nd model”.</a:t>
            </a:r>
          </a:p>
          <a:p>
            <a:r>
              <a:rPr lang="en" altLang="ja-JP" sz="2400" dirty="0"/>
              <a:t>The basic idea is based on heuristics.</a:t>
            </a:r>
          </a:p>
          <a:p>
            <a:r>
              <a:rPr lang="en" altLang="ja-JP" sz="2400" dirty="0"/>
              <a:t>Using the local search, we improve the</a:t>
            </a:r>
            <a:r>
              <a:rPr lang="en-US" altLang="ja-JP" sz="2400" dirty="0"/>
              <a:t> assignment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05179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Problem definition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Modeling 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Different modeling</a:t>
            </a:r>
          </a:p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8774090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EA45E0-6EC3-4546-962B-3ADDD878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Detailed Heuristic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E27343-2C9B-334E-90CD-315B46EA6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In the 1</a:t>
            </a:r>
            <a:r>
              <a:rPr lang="en" altLang="ja-JP" sz="2400" baseline="30000" dirty="0"/>
              <a:t>st </a:t>
            </a:r>
            <a:r>
              <a:rPr lang="en" altLang="ja-JP" sz="2400" dirty="0"/>
              <a:t>model, continuous numbers of units were used as variables.</a:t>
            </a:r>
          </a:p>
          <a:p>
            <a:r>
              <a:rPr lang="en" altLang="ja-JP" sz="2400" dirty="0"/>
              <a:t>In the 2nd model, instead of assigning each unit individually, we split the orders and assign them.</a:t>
            </a:r>
            <a:endParaRPr lang="ja-JP" altLang="en-US" sz="2400"/>
          </a:p>
          <a:p>
            <a:r>
              <a:rPr lang="en" altLang="ja-JP" sz="2400" dirty="0"/>
              <a:t>As for holds, we think about grouping some holds together and assigning orders to them. </a:t>
            </a:r>
          </a:p>
          <a:p>
            <a:pPr lvl="1"/>
            <a:r>
              <a:rPr kumimoji="1" lang="en" altLang="ja-JP" sz="2200" dirty="0"/>
              <a:t>We call them “segment”.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2741612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F04F6F-5F7C-4C4A-A9DD-C0722B40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Detailed Segment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0BE67F-9583-8743-8B5D-219840071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ship has 43 holds.</a:t>
            </a:r>
          </a:p>
          <a:p>
            <a:r>
              <a:rPr lang="en-US" altLang="ja-JP" sz="2400" dirty="0"/>
              <a:t>We divide them into 17 segments.</a:t>
            </a:r>
          </a:p>
          <a:p>
            <a:r>
              <a:rPr lang="en-US" altLang="ja-JP" sz="2400" dirty="0"/>
              <a:t>It is based on the rule that on each floor, planners assign the cars in order </a:t>
            </a:r>
            <a:r>
              <a:rPr lang="en" altLang="ja-JP" sz="2400" dirty="0"/>
              <a:t>from the back hold to the hold with the ramp.</a:t>
            </a:r>
          </a:p>
          <a:p>
            <a:r>
              <a:rPr lang="en" altLang="ja-JP" sz="2400" dirty="0"/>
              <a:t>this grouping enable the model to create assignment that is similar to planners'.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5945842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1AE33E-1F70-7949-9F8B-070B10EE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Detailed Segment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9457E1D-F013-A342-A3D1-47C286D00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693" y="2238233"/>
            <a:ext cx="4051732" cy="3493827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C098C05-FF14-6044-BFC6-396A4D238EFA}"/>
              </a:ext>
            </a:extLst>
          </p:cNvPr>
          <p:cNvSpPr txBox="1"/>
          <p:nvPr/>
        </p:nvSpPr>
        <p:spPr>
          <a:xfrm>
            <a:off x="5964072" y="35620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01DCCF4-FB0F-BC4D-AE09-263BEE099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217" y="2238232"/>
            <a:ext cx="4346732" cy="349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432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100CDD-E71F-0C48-A12F-BDDF8054F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Comparison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3B7006-9EE3-5A49-BBFD-F7D51D258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97893" y="2126222"/>
            <a:ext cx="4313864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sz="2400" dirty="0"/>
              <a:t>1</a:t>
            </a:r>
            <a:r>
              <a:rPr kumimoji="1" lang="en-US" altLang="ja-JP" sz="2400" baseline="30000" dirty="0"/>
              <a:t>st</a:t>
            </a:r>
            <a:r>
              <a:rPr kumimoji="1" lang="en-US" altLang="ja-JP" sz="2400" dirty="0"/>
              <a:t> model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assigning 35 vehicles of order 1 to 3</a:t>
            </a:r>
            <a:r>
              <a:rPr lang="en-US" altLang="ja-JP" sz="2400" baseline="30000" dirty="0"/>
              <a:t>rd</a:t>
            </a:r>
            <a:r>
              <a:rPr lang="en-US" altLang="ja-JP" sz="2400" dirty="0"/>
              <a:t> hold of  4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deck.</a:t>
            </a:r>
          </a:p>
          <a:p>
            <a:endParaRPr lang="en-US" altLang="ja-JP" sz="2400" dirty="0"/>
          </a:p>
          <a:p>
            <a:r>
              <a:rPr lang="en-US" altLang="ja-JP" sz="2400" dirty="0"/>
              <a:t>same as real operations.</a:t>
            </a:r>
            <a:endParaRPr kumimoji="1" lang="ja-JP" altLang="en-US" sz="240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D8347B-5610-1046-B9B8-AE5FBFADC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4836" y="2126222"/>
            <a:ext cx="4313864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sz="2400" dirty="0"/>
              <a:t>2</a:t>
            </a:r>
            <a:r>
              <a:rPr kumimoji="1" lang="en-US" altLang="ja-JP" sz="2400" baseline="30000" dirty="0"/>
              <a:t>nd</a:t>
            </a:r>
            <a:r>
              <a:rPr kumimoji="1" lang="en-US" altLang="ja-JP" sz="2400" dirty="0"/>
              <a:t> model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Assigning order 1 to 3</a:t>
            </a:r>
            <a:r>
              <a:rPr lang="en-US" altLang="ja-JP" sz="2400" baseline="30000" dirty="0"/>
              <a:t>rd</a:t>
            </a:r>
            <a:r>
              <a:rPr lang="en-US" altLang="ja-JP" sz="2400" dirty="0"/>
              <a:t> segment</a:t>
            </a:r>
          </a:p>
          <a:p>
            <a:endParaRPr lang="en-US" altLang="ja-JP" sz="2400" dirty="0"/>
          </a:p>
          <a:p>
            <a:r>
              <a:rPr lang="en-US" altLang="ja-JP" sz="2400" dirty="0"/>
              <a:t>Once assignments are decided, we load</a:t>
            </a:r>
            <a:r>
              <a:rPr lang="ja-JP" altLang="en-US" sz="2400"/>
              <a:t>　</a:t>
            </a:r>
            <a:r>
              <a:rPr lang="en-US" altLang="ja-JP" sz="2400" dirty="0"/>
              <a:t>vehicles from the back according to the rules.</a:t>
            </a:r>
          </a:p>
          <a:p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1A31D31-CFC5-1C4D-8435-60D3B8346259}"/>
              </a:ext>
            </a:extLst>
          </p:cNvPr>
          <p:cNvCxnSpPr/>
          <p:nvPr/>
        </p:nvCxnSpPr>
        <p:spPr>
          <a:xfrm>
            <a:off x="6411757" y="2126222"/>
            <a:ext cx="0" cy="3898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2827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C6E643-84C1-D84A-A5EC-DEBAA379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Rules for loading</a:t>
            </a:r>
            <a:r>
              <a:rPr lang="en-US" altLang="ja-JP" dirty="0"/>
              <a:t> vehicles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DA18FE-55DE-054F-B0FC-BCAE58372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 The vehicles of the orders assigned to each segment are loaded from the back hold.</a:t>
            </a:r>
          </a:p>
          <a:p>
            <a:r>
              <a:rPr lang="en" altLang="ja-JP" sz="2400" dirty="0"/>
              <a:t>We want to load the vehicle while satisfying the constraints.</a:t>
            </a:r>
          </a:p>
          <a:p>
            <a:endParaRPr kumimoji="1"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8403105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79F2C1-44AD-BE44-B7D7-3B192EEA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Constraints that has to be satisfied when loading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BD3BF1-F3B9-434F-9868-7519AF4F1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73941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We load vehicles while satisfying the following travel routes constraints.</a:t>
            </a:r>
          </a:p>
          <a:p>
            <a:pPr marL="0" indent="0">
              <a:buNone/>
            </a:pPr>
            <a:r>
              <a:rPr lang="en-US" altLang="ja-JP" sz="2400" dirty="0"/>
              <a:t>We ensure that the filling rate is not exceeded after all vehicles have been loaded at a particular port.</a:t>
            </a:r>
          </a:p>
          <a:p>
            <a:pPr marL="0" indent="0">
              <a:buNone/>
            </a:pPr>
            <a:r>
              <a:rPr lang="en" altLang="ja-JP" sz="2400" dirty="0"/>
              <a:t>Other constraints or objectives other are calculated in</a:t>
            </a:r>
            <a:r>
              <a:rPr lang="en-US" altLang="ja-JP" sz="2400" dirty="0"/>
              <a:t> the</a:t>
            </a:r>
            <a:r>
              <a:rPr lang="en" altLang="ja-JP" sz="2400" dirty="0"/>
              <a:t> evaluation function.</a:t>
            </a:r>
          </a:p>
          <a:p>
            <a:pPr marL="57150" indent="0">
              <a:buNone/>
            </a:pP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0183849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278DCE-0685-4441-B128-DC9D8C8E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Local Search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3B841F-8DD0-1147-9E25-B1A91183D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sz="2400" dirty="0"/>
              <a:t>moving from solution to solution in the space of candidate solutions by applying local changes</a:t>
            </a:r>
          </a:p>
          <a:p>
            <a:r>
              <a:rPr lang="en" altLang="ja-JP" sz="2400" dirty="0"/>
              <a:t>We repeat this operation until the termination condition is satisfied</a:t>
            </a:r>
          </a:p>
          <a:p>
            <a:r>
              <a:rPr lang="en-US" altLang="ja-JP" sz="2400" dirty="0"/>
              <a:t>In this research, we use shift </a:t>
            </a:r>
            <a:r>
              <a:rPr lang="en-US" altLang="ja-JP" sz="2400" dirty="0" err="1"/>
              <a:t>neigborhood</a:t>
            </a:r>
            <a:r>
              <a:rPr lang="en-US" altLang="ja-JP" sz="2400" dirty="0"/>
              <a:t> and swap neighborhood</a:t>
            </a:r>
          </a:p>
          <a:p>
            <a:endParaRPr lang="en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4603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7907DD-1B47-6842-B33C-74FC6080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Evaluate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6E833C-5969-904E-BD89-EFD10FE0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175" y="1636059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As the evaluation function used to find the solution,  we use the weighted sum of the constraint and the objective function.</a:t>
            </a:r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kumimoji="1" lang="ja-JP" altLang="en-US" sz="240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9EEF31B3-588F-3D4E-AF28-634960776DA4}"/>
              </a:ext>
            </a:extLst>
          </p:cNvPr>
          <p:cNvSpPr txBox="1">
            <a:spLocks/>
          </p:cNvSpPr>
          <p:nvPr/>
        </p:nvSpPr>
        <p:spPr>
          <a:xfrm>
            <a:off x="2407175" y="2916949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2400" dirty="0"/>
              <a:t>constraint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All vehicles must be loaded.</a:t>
            </a:r>
            <a:endParaRPr lang="ja-JP" altLang="en-US" sz="240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F88F3941-43B2-5043-8CF0-3FAEE12A9268}"/>
              </a:ext>
            </a:extLst>
          </p:cNvPr>
          <p:cNvSpPr txBox="1">
            <a:spLocks/>
          </p:cNvSpPr>
          <p:nvPr/>
        </p:nvSpPr>
        <p:spPr>
          <a:xfrm>
            <a:off x="6955893" y="2916949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2400" dirty="0"/>
              <a:t>Objective function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orders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orders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41397351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8A63EE-A0A1-4C4E-9821-A455B647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0D5665-5F70-714B-87E9-C1AB005B3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Shift neighborhood</a:t>
            </a:r>
          </a:p>
          <a:p>
            <a:pPr lvl="1"/>
            <a:r>
              <a:rPr kumimoji="1" lang="en-US" altLang="ja-JP" sz="2400" dirty="0"/>
              <a:t>This is obtained by</a:t>
            </a:r>
            <a:r>
              <a:rPr kumimoji="1" lang="ja-JP" altLang="en-US" sz="2400"/>
              <a:t> </a:t>
            </a:r>
            <a:r>
              <a:rPr kumimoji="1" lang="en-US" altLang="ja-JP" sz="2400" dirty="0"/>
              <a:t>reassigning one order which was assigned to a segment to another segment</a:t>
            </a:r>
          </a:p>
          <a:p>
            <a:r>
              <a:rPr kumimoji="1" lang="en-US" altLang="ja-JP" sz="2400" dirty="0"/>
              <a:t>Swap </a:t>
            </a:r>
            <a:r>
              <a:rPr lang="en-US" altLang="ja-JP" sz="2400" dirty="0"/>
              <a:t>neighborhood</a:t>
            </a:r>
          </a:p>
          <a:p>
            <a:pPr lvl="1"/>
            <a:r>
              <a:rPr kumimoji="1" lang="en-US" altLang="ja-JP" sz="2400" dirty="0"/>
              <a:t>This is obtained by s</a:t>
            </a:r>
            <a:r>
              <a:rPr lang="en-US" altLang="ja-JP" sz="2400" dirty="0"/>
              <a:t>wapping the allocated segments of two orders.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7196745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E7EB18-D7E1-894E-BC25-80C1A8AA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Shift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18F744-42F4-CA45-A447-4C7A6529D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356694" cy="3777622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When searching </a:t>
            </a:r>
            <a:r>
              <a:rPr lang="en-US" altLang="ja-JP" sz="2400" dirty="0"/>
              <a:t>shift neighborhoods, we calculate the evaluate function for all possible insertion positions and insert in the best position.</a:t>
            </a:r>
          </a:p>
          <a:p>
            <a:r>
              <a:rPr lang="en" altLang="ja-JP" sz="2400" dirty="0"/>
              <a:t>For this problem, there may be a waste of resources.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664206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112B76-A30D-9B43-9C86-E5ED0130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78C004-7132-2548-9598-296322832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A carrier ship carries various loads through some ports. </a:t>
            </a:r>
          </a:p>
          <a:p>
            <a:r>
              <a:rPr lang="en" altLang="ja-JP" sz="2400" dirty="0"/>
              <a:t>We consider the ship that carries various type of cars.  (e.g. passenger car, truck, bulldozer...) </a:t>
            </a:r>
          </a:p>
          <a:p>
            <a:r>
              <a:rPr lang="en" altLang="ja-JP" sz="2400" dirty="0"/>
              <a:t>Assignment of cars to ship is planned manually.</a:t>
            </a:r>
          </a:p>
          <a:p>
            <a:r>
              <a:rPr lang="en" altLang="ja-JP" sz="2400" dirty="0"/>
              <a:t>We aim to make assignment automatically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4512426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0AB04-8F34-BD4F-8DDD-608D0F3AC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Flow of local search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816E5E-667D-8843-89E2-F9D0E26CD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7522977" cy="377762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" altLang="ja-JP" sz="2400" dirty="0"/>
              <a:t>searching the shift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searching the swap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If better solution is found in step 1 or step 2,</a:t>
            </a:r>
            <a:r>
              <a:rPr lang="en-US" altLang="ja-JP" sz="2400" dirty="0"/>
              <a:t> return to step 1.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4435737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BB7B5E-C4C4-9B4A-9494-821EF130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07722" cy="1043325"/>
          </a:xfrm>
        </p:spPr>
        <p:txBody>
          <a:bodyPr/>
          <a:lstStyle/>
          <a:p>
            <a:r>
              <a:rPr lang="en" altLang="ja-JP" dirty="0"/>
              <a:t>Waste of resources in the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BA8F43-1062-1849-820B-F7D6BDDFF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5353"/>
            <a:ext cx="8915400" cy="4095869"/>
          </a:xfrm>
        </p:spPr>
        <p:txBody>
          <a:bodyPr>
            <a:normAutofit fontScale="92500"/>
          </a:bodyPr>
          <a:lstStyle/>
          <a:p>
            <a:r>
              <a:rPr lang="en-US" altLang="ja-JP" sz="2400" dirty="0"/>
              <a:t>When inserting one order into another hold, we make a change in the order sequence of the orders to be inserted. </a:t>
            </a:r>
          </a:p>
          <a:p>
            <a:pPr marL="0" indent="0">
              <a:buNone/>
            </a:pPr>
            <a:r>
              <a:rPr lang="en-US" altLang="ja-JP" sz="2400" dirty="0"/>
              <a:t>Example: inserting order A</a:t>
            </a:r>
          </a:p>
          <a:p>
            <a:pPr marL="0" indent="0">
              <a:buNone/>
            </a:pPr>
            <a:r>
              <a:rPr lang="en-US" altLang="ja-JP" sz="2400" dirty="0"/>
              <a:t> [C,B,D] </a:t>
            </a:r>
            <a:r>
              <a:rPr lang="ja-JP" altLang="en-US" sz="2400"/>
              <a:t>→</a:t>
            </a:r>
            <a:r>
              <a:rPr lang="en-US" altLang="ja-JP" sz="2400" dirty="0"/>
              <a:t> [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C, B, D]</a:t>
            </a:r>
          </a:p>
          <a:p>
            <a:pPr marL="0" indent="0">
              <a:buNone/>
            </a:pPr>
            <a:r>
              <a:rPr lang="en-US" altLang="ja-JP" sz="2400" dirty="0"/>
              <a:t>		       [C,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B, D]</a:t>
            </a:r>
          </a:p>
          <a:p>
            <a:pPr marL="0" indent="0">
              <a:buNone/>
            </a:pPr>
            <a:r>
              <a:rPr lang="en-US" altLang="ja-JP" sz="2400" dirty="0"/>
              <a:t>			 [C, B,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D]</a:t>
            </a:r>
          </a:p>
          <a:p>
            <a:pPr marL="0" indent="0">
              <a:buNone/>
            </a:pPr>
            <a:r>
              <a:rPr lang="en-US" altLang="ja-JP" sz="2400" dirty="0"/>
              <a:t>			 [C, B, D,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] </a:t>
            </a:r>
          </a:p>
          <a:p>
            <a:r>
              <a:rPr lang="en-US" altLang="ja-JP" sz="2400" dirty="0"/>
              <a:t>In this case, we try 4 patterns and select the best inserted position. 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1005554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4515AA-7AF0-FA45-BCCF-EC2E999C0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48063" cy="1280890"/>
          </a:xfrm>
        </p:spPr>
        <p:txBody>
          <a:bodyPr/>
          <a:lstStyle/>
          <a:p>
            <a:r>
              <a:rPr lang="en" altLang="ja-JP" dirty="0"/>
              <a:t>Waste of resources in the neighborhood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1BD4730-EE58-5847-AFCA-1A2DD951C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374776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ja-JP" sz="2400" dirty="0"/>
                  <a:t>Som</a:t>
                </a:r>
                <a:r>
                  <a:rPr lang="en-US" altLang="ja-JP" sz="2400" dirty="0"/>
                  <a:t>e insertions may result in the exact same assignment.</a:t>
                </a:r>
              </a:p>
              <a:p>
                <a:r>
                  <a:rPr lang="en-US" altLang="ja-JP" sz="2400" dirty="0"/>
                  <a:t>When this segment has 2 holds(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400" dirty="0"/>
                  <a:t>:</a:t>
                </a:r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r>
                  <a:rPr lang="en-US" altLang="ja-JP" sz="2400" dirty="0"/>
                  <a:t>In this case, trying 2 patters is enough.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1BD4730-EE58-5847-AFCA-1A2DD951C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374776"/>
              </a:xfrm>
              <a:blipFill>
                <a:blip r:embed="rId2"/>
                <a:stretch>
                  <a:fillRect l="-997" t="-1163" r="-11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D54C76F3-FD75-3845-907F-031BCC7B2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8168198"/>
                  </p:ext>
                </p:extLst>
              </p:nvPr>
            </p:nvGraphicFramePr>
            <p:xfrm>
              <a:off x="2771493" y="3224103"/>
              <a:ext cx="8550836" cy="2302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7709">
                      <a:extLst>
                        <a:ext uri="{9D8B030D-6E8A-4147-A177-3AD203B41FA5}">
                          <a16:colId xmlns:a16="http://schemas.microsoft.com/office/drawing/2014/main" val="1939995492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86864916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42579270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397451028"/>
                        </a:ext>
                      </a:extLst>
                    </a:gridCol>
                  </a:tblGrid>
                  <a:tr h="562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Pattern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 orders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in </a:t>
                          </a:r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hold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orders</a:t>
                          </a:r>
                          <a:r>
                            <a:rPr kumimoji="1" lang="en-US" altLang="ja-JP" baseline="0" dirty="0"/>
                            <a:t> in h</a:t>
                          </a:r>
                          <a:r>
                            <a:rPr kumimoji="1" lang="en-US" altLang="ja-JP" dirty="0"/>
                            <a:t>old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7535403"/>
                      </a:ext>
                    </a:extLst>
                  </a:tr>
                  <a:tr h="422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A, C,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A,C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1390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A,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5007158"/>
                      </a:ext>
                    </a:extLst>
                  </a:tr>
                  <a:tr h="443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A,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806514"/>
                      </a:ext>
                    </a:extLst>
                  </a:tr>
                  <a:tr h="41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D, 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D,A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0028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D54C76F3-FD75-3845-907F-031BCC7B2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8168198"/>
                  </p:ext>
                </p:extLst>
              </p:nvPr>
            </p:nvGraphicFramePr>
            <p:xfrm>
              <a:off x="2771493" y="3224103"/>
              <a:ext cx="8550836" cy="2302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7709">
                      <a:extLst>
                        <a:ext uri="{9D8B030D-6E8A-4147-A177-3AD203B41FA5}">
                          <a16:colId xmlns:a16="http://schemas.microsoft.com/office/drawing/2014/main" val="1939995492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86864916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42579270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397451028"/>
                        </a:ext>
                      </a:extLst>
                    </a:gridCol>
                  </a:tblGrid>
                  <a:tr h="562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Pattern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4444" r="-100000" b="-3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01786" t="-4444" r="-595" b="-3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7535403"/>
                      </a:ext>
                    </a:extLst>
                  </a:tr>
                  <a:tr h="422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A, C,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A,C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1390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A,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5007158"/>
                      </a:ext>
                    </a:extLst>
                  </a:tr>
                  <a:tr h="443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A,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806514"/>
                      </a:ext>
                    </a:extLst>
                  </a:tr>
                  <a:tr h="41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D, 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D,A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0028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450828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DA1CC8-598D-1D4B-B251-97298E30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141" y="624110"/>
            <a:ext cx="9977718" cy="881961"/>
          </a:xfrm>
        </p:spPr>
        <p:txBody>
          <a:bodyPr>
            <a:noAutofit/>
          </a:bodyPr>
          <a:lstStyle/>
          <a:p>
            <a:r>
              <a:rPr kumimoji="1" lang="en-US" altLang="ja-JP" sz="3200" dirty="0"/>
              <a:t>Our </a:t>
            </a:r>
            <a:r>
              <a:rPr lang="en-US" altLang="ja-JP" sz="3200" dirty="0"/>
              <a:t>approach to reduce the number of insertions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2556ED-BEB0-CC4D-B241-52450431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We propose an approach to reduce the number of insertions. 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insert it at the end of the order sequence.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memorize orders that are split in two. 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insert only in adjacent parts of split orders.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select the best insertion position</a:t>
            </a:r>
          </a:p>
        </p:txBody>
      </p:sp>
    </p:spTree>
    <p:extLst>
      <p:ext uri="{BB962C8B-B14F-4D97-AF65-F5344CB8AC3E}">
        <p14:creationId xmlns:p14="http://schemas.microsoft.com/office/powerpoint/2010/main" val="34683854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F5AFDD-4A7E-3C46-B150-A8EC04053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376" y="624110"/>
            <a:ext cx="9950825" cy="1280890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949F21-2E87-E340-ACB1-A81C89FB3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49505"/>
            <a:ext cx="8915400" cy="5114365"/>
          </a:xfrm>
        </p:spPr>
        <p:txBody>
          <a:bodyPr>
            <a:normAutofit/>
          </a:bodyPr>
          <a:lstStyle/>
          <a:p>
            <a:r>
              <a:rPr kumimoji="1" lang="en-US" altLang="ja-JP" sz="2000" dirty="0"/>
              <a:t>When inserting order A to segment with the following order sequence:</a:t>
            </a:r>
          </a:p>
          <a:p>
            <a:pPr marL="0" indent="0">
              <a:buNone/>
            </a:pPr>
            <a:r>
              <a:rPr lang="en-US" altLang="ja-JP" sz="2000" dirty="0"/>
              <a:t>		B, C, D, E, F, G, H, I, J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en-US" altLang="ja-JP" sz="2000" dirty="0"/>
              <a:t>1. </a:t>
            </a:r>
            <a:r>
              <a:rPr lang="en-US" altLang="ja-JP" sz="2000" dirty="0"/>
              <a:t>We i</a:t>
            </a:r>
            <a:r>
              <a:rPr kumimoji="1" lang="en-US" altLang="ja-JP" sz="2000" dirty="0"/>
              <a:t>nsert order A to the sequence in the end</a:t>
            </a:r>
          </a:p>
          <a:p>
            <a:pPr marL="0" indent="0">
              <a:buNone/>
            </a:pPr>
            <a:r>
              <a:rPr lang="en-US" altLang="ja-JP" sz="2000" dirty="0"/>
              <a:t>		B, C, D, E, F, G, H, I, J, </a:t>
            </a:r>
            <a:r>
              <a:rPr lang="en-US" altLang="ja-JP" sz="2000" dirty="0">
                <a:solidFill>
                  <a:srgbClr val="FF0000"/>
                </a:solidFill>
              </a:rPr>
              <a:t>A</a:t>
            </a:r>
          </a:p>
          <a:p>
            <a:pPr marL="0" indent="0">
              <a:buNone/>
            </a:pPr>
            <a:r>
              <a:rPr lang="en-US" altLang="ja-JP" sz="2000" dirty="0"/>
              <a:t>2. We </a:t>
            </a:r>
            <a:r>
              <a:rPr lang="en" altLang="ja-JP" sz="2000" dirty="0"/>
              <a:t>memorize orders that are split in two.</a:t>
            </a:r>
          </a:p>
          <a:p>
            <a:pPr marL="0" indent="0">
              <a:buNone/>
            </a:pPr>
            <a:endParaRPr lang="en" altLang="ja-JP" sz="2000" dirty="0"/>
          </a:p>
          <a:p>
            <a:pPr marL="0" indent="0">
              <a:buNone/>
            </a:pPr>
            <a:endParaRPr lang="en" altLang="ja-JP" sz="2000" dirty="0"/>
          </a:p>
          <a:p>
            <a:pPr marL="0" indent="0">
              <a:buNone/>
            </a:pPr>
            <a:r>
              <a:rPr lang="en" altLang="ja-JP" sz="2000" dirty="0"/>
              <a:t>In this case, we insert only before or after order F and select the best insertion position.</a:t>
            </a:r>
          </a:p>
          <a:p>
            <a:pPr marL="0" indent="0">
              <a:buNone/>
            </a:pPr>
            <a:r>
              <a:rPr lang="en" altLang="ja-JP" sz="2000" dirty="0"/>
              <a:t>		</a:t>
            </a:r>
            <a:endParaRPr lang="en-US" altLang="ja-JP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CAA91777-4031-FD49-9546-432EE1F946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0911336"/>
                  </p:ext>
                </p:extLst>
              </p:nvPr>
            </p:nvGraphicFramePr>
            <p:xfrm>
              <a:off x="2589212" y="4135219"/>
              <a:ext cx="839105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7019">
                      <a:extLst>
                        <a:ext uri="{9D8B030D-6E8A-4147-A177-3AD203B41FA5}">
                          <a16:colId xmlns:a16="http://schemas.microsoft.com/office/drawing/2014/main" val="3024390906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008988432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590508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 hold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Hold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428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ja-JP" dirty="0"/>
                            <a:t>B, C, D, E, F, G, H, I, J,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B, C, D, E, F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F, G, H, I, J, 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11373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CAA91777-4031-FD49-9546-432EE1F946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0911336"/>
                  </p:ext>
                </p:extLst>
              </p:nvPr>
            </p:nvGraphicFramePr>
            <p:xfrm>
              <a:off x="2589212" y="4135219"/>
              <a:ext cx="839105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7019">
                      <a:extLst>
                        <a:ext uri="{9D8B030D-6E8A-4147-A177-3AD203B41FA5}">
                          <a16:colId xmlns:a16="http://schemas.microsoft.com/office/drawing/2014/main" val="3024390906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008988432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590508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0455" t="-6667" r="-1009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99548" t="-6667" r="-452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8428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ja-JP" dirty="0"/>
                            <a:t>B, C, D, E, F, G, H, I, J,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B, C, D, E, F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F, G, H, I, J, 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11373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328097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507" y="624110"/>
            <a:ext cx="10018058" cy="94649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1455938"/>
              </p:ext>
            </p:extLst>
          </p:nvPr>
        </p:nvGraphicFramePr>
        <p:xfrm>
          <a:off x="2464868" y="2608729"/>
          <a:ext cx="7745507" cy="3169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807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316533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462711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920632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1949824">
                  <a:extLst>
                    <a:ext uri="{9D8B030D-6E8A-4147-A177-3AD203B41FA5}">
                      <a16:colId xmlns:a16="http://schemas.microsoft.com/office/drawing/2014/main" val="998590916"/>
                    </a:ext>
                  </a:extLst>
                </a:gridCol>
              </a:tblGrid>
              <a:tr h="669787"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Inserting all positions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Our approach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62411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D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145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192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204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9583C06-5B42-F94A-BDD1-F3031EDAE27F}"/>
              </a:ext>
            </a:extLst>
          </p:cNvPr>
          <p:cNvSpPr txBox="1"/>
          <p:nvPr/>
        </p:nvSpPr>
        <p:spPr>
          <a:xfrm>
            <a:off x="2307563" y="1741402"/>
            <a:ext cx="890728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compare our approach with inserting all the possible position.</a:t>
            </a:r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r>
              <a:rPr lang="en" altLang="ja-JP" sz="2400" dirty="0"/>
              <a:t>we confirmed that we can reduce the computation time while keeping the quality of solutions</a:t>
            </a:r>
          </a:p>
        </p:txBody>
      </p:sp>
    </p:spTree>
    <p:extLst>
      <p:ext uri="{BB962C8B-B14F-4D97-AF65-F5344CB8AC3E}">
        <p14:creationId xmlns:p14="http://schemas.microsoft.com/office/powerpoint/2010/main" val="30344984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01A06-7475-E541-961D-071D4242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by insertion method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75E83-6FCB-684F-BB17-BF63CBD1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computation time could be reduced, but it would take some time.</a:t>
            </a:r>
          </a:p>
          <a:p>
            <a:r>
              <a:rPr lang="en" altLang="ja-JP" sz="2400" dirty="0"/>
              <a:t>We compared the following two patterns.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Case that orders are inserted into the optimal position based on our approach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Case that orders are inserted randomly</a:t>
            </a:r>
          </a:p>
        </p:txBody>
      </p:sp>
    </p:spTree>
    <p:extLst>
      <p:ext uri="{BB962C8B-B14F-4D97-AF65-F5344CB8AC3E}">
        <p14:creationId xmlns:p14="http://schemas.microsoft.com/office/powerpoint/2010/main" val="42565185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507" y="624110"/>
            <a:ext cx="10018058" cy="94649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9846902"/>
              </p:ext>
            </p:extLst>
          </p:nvPr>
        </p:nvGraphicFramePr>
        <p:xfrm>
          <a:off x="2030507" y="1842246"/>
          <a:ext cx="8982634" cy="402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635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156447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196788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1775012">
                  <a:extLst>
                    <a:ext uri="{9D8B030D-6E8A-4147-A177-3AD203B41FA5}">
                      <a16:colId xmlns:a16="http://schemas.microsoft.com/office/drawing/2014/main" val="998590916"/>
                    </a:ext>
                  </a:extLst>
                </a:gridCol>
                <a:gridCol w="1116107">
                  <a:extLst>
                    <a:ext uri="{9D8B030D-6E8A-4147-A177-3AD203B41FA5}">
                      <a16:colId xmlns:a16="http://schemas.microsoft.com/office/drawing/2014/main" val="4087616215"/>
                    </a:ext>
                  </a:extLst>
                </a:gridCol>
                <a:gridCol w="1842246">
                  <a:extLst>
                    <a:ext uri="{9D8B030D-6E8A-4147-A177-3AD203B41FA5}">
                      <a16:colId xmlns:a16="http://schemas.microsoft.com/office/drawing/2014/main" val="1391133373"/>
                    </a:ext>
                  </a:extLst>
                </a:gridCol>
              </a:tblGrid>
              <a:tr h="1000312"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inserting to the best position</a:t>
                      </a:r>
                      <a:endParaRPr kumimoji="1" lang="ja-JP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inserting randomly</a:t>
                      </a:r>
                      <a:endParaRPr kumimoji="1" lang="ja-JP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1726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Num </a:t>
                      </a:r>
                    </a:p>
                    <a:p>
                      <a:pPr algn="ctr"/>
                      <a:r>
                        <a:rPr kumimoji="1" lang="en-US" altLang="ja-JP" sz="200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Num </a:t>
                      </a:r>
                    </a:p>
                    <a:p>
                      <a:pPr algn="ctr"/>
                      <a:r>
                        <a:rPr kumimoji="1" lang="en-US" altLang="ja-JP" sz="2000"/>
                        <a:t>of D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value</a:t>
                      </a: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value</a:t>
                      </a: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-2533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2244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en-US" altLang="ja-JP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-1492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5051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4</a:t>
                      </a:r>
                      <a:endParaRPr kumimoji="1" lang="en-US" altLang="ja-JP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-144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4965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-2925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8885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01A06-7475-E541-961D-071D4242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by insertion method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75E83-6FCB-684F-BB17-BF63CBD1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Computation time varies greatly.</a:t>
            </a:r>
          </a:p>
          <a:p>
            <a:r>
              <a:rPr lang="en" altLang="ja-JP" sz="2400" dirty="0"/>
              <a:t>The quality of the local optimal solution is not very different between the two approaches.</a:t>
            </a:r>
          </a:p>
          <a:p>
            <a:r>
              <a:rPr lang="en" altLang="ja-JP" sz="2400" dirty="0"/>
              <a:t>When this algorithm is actually used, it will be checked by a person in the end.</a:t>
            </a:r>
          </a:p>
          <a:p>
            <a:r>
              <a:rPr lang="en" altLang="ja-JP" sz="2400" dirty="0"/>
              <a:t>there may be possibilities that obtaining a solution with a certain degree of quality in a short time may be sufficient.</a:t>
            </a:r>
          </a:p>
        </p:txBody>
      </p:sp>
    </p:spTree>
    <p:extLst>
      <p:ext uri="{BB962C8B-B14F-4D97-AF65-F5344CB8AC3E}">
        <p14:creationId xmlns:p14="http://schemas.microsoft.com/office/powerpoint/2010/main" val="31162193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Approach to create initial assignment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propose several approach to create initial assignment.</a:t>
            </a:r>
          </a:p>
          <a:p>
            <a:pPr marL="0" indent="0">
              <a:buNone/>
            </a:pPr>
            <a:endParaRPr kumimoji="1" lang="en-US" altLang="ja-JP" sz="2400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/>
              <a:t>generating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/>
              <a:t>Generating from solution </a:t>
            </a:r>
            <a:r>
              <a:rPr lang="en-US" altLang="ja-JP" sz="2400" dirty="0"/>
              <a:t>of a problem formulated in MIP with orders grouped by port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354853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DC7BD9-E43D-E442-9A49-33395737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3B2DD4-96C6-BB42-93C1-3859304F6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There are a lot of things that has to be considered</a:t>
            </a:r>
          </a:p>
          <a:p>
            <a:pPr lvl="1"/>
            <a:r>
              <a:rPr lang="en-US" altLang="ja-JP" sz="2200" dirty="0"/>
              <a:t>Planning assignments that makes it easy to load and unload cars is important.</a:t>
            </a:r>
          </a:p>
          <a:p>
            <a:pPr lvl="1"/>
            <a:r>
              <a:rPr lang="en-US" altLang="ja-JP" sz="2200" dirty="0"/>
              <a:t>Human error should not happen.</a:t>
            </a:r>
          </a:p>
          <a:p>
            <a:pPr lvl="1"/>
            <a:r>
              <a:rPr lang="en-US" altLang="ja-JP" sz="2400" dirty="0"/>
              <a:t>Unbalanced assignments may result in a sinking.</a:t>
            </a:r>
          </a:p>
        </p:txBody>
      </p:sp>
    </p:spTree>
    <p:extLst>
      <p:ext uri="{BB962C8B-B14F-4D97-AF65-F5344CB8AC3E}">
        <p14:creationId xmlns:p14="http://schemas.microsoft.com/office/powerpoint/2010/main" val="36493404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Approach to create initial assignment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/>
              <a:t>generating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bg1">
                    <a:lumMod val="85000"/>
                  </a:schemeClr>
                </a:solidFill>
              </a:rPr>
              <a:t>Generating from solution </a:t>
            </a:r>
            <a:r>
              <a:rPr lang="en-US" altLang="ja-JP" sz="2400" dirty="0">
                <a:solidFill>
                  <a:schemeClr val="bg1">
                    <a:lumMod val="85000"/>
                  </a:schemeClr>
                </a:solidFill>
              </a:rPr>
              <a:t>of a problem formulated in MIP with orders grouped by port</a:t>
            </a:r>
            <a:endParaRPr kumimoji="1" lang="en-US" altLang="ja-JP" sz="2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7470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10D3EE-828C-0448-AED8-512904B0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Relaxation of linear programming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661AA73-C708-ED45-A480-9189E4FCBD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905000"/>
                <a:ext cx="8915400" cy="377762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ja-JP" sz="2400" dirty="0"/>
                  <a:t>As a preliminary experiment, we compare the solutions of the two models.</a:t>
                </a:r>
              </a:p>
              <a:p>
                <a:r>
                  <a:rPr lang="en" altLang="ja-JP" sz="2400" dirty="0"/>
                  <a:t>To compare the properties of the solutions, we use the Hamming distance</a:t>
                </a:r>
                <a:r>
                  <a:rPr lang="en-US" altLang="ja-JP" sz="2400" dirty="0"/>
                  <a:t>. </a:t>
                </a:r>
              </a:p>
              <a:p>
                <a:r>
                  <a:rPr lang="en-US" altLang="ja-JP" sz="2400" dirty="0"/>
                  <a:t>For vectors x and y, we define the Hamming distance as follows.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kumimoji="1"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𝑒𝑣𝑒𝑟𝑦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𝑜𝑟𝑑𝑒𝑟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h𝑜𝑙𝑑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661AA73-C708-ED45-A480-9189E4FCBD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905000"/>
                <a:ext cx="8915400" cy="3777622"/>
              </a:xfrm>
              <a:blipFill>
                <a:blip r:embed="rId2"/>
                <a:stretch>
                  <a:fillRect l="-997" t="-1678" r="-855" b="-328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1897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8DC558-CACC-AA43-9E2E-72DEF172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Example of Hamming distance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597B6B-79E1-834B-8591-13C3C9CDF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We consider the following conditions</a:t>
            </a:r>
          </a:p>
          <a:p>
            <a:pPr lvl="1"/>
            <a:r>
              <a:rPr lang="en-US" altLang="ja-JP" sz="2200" dirty="0"/>
              <a:t>The number of orders is 100 and the number of holds is 4. </a:t>
            </a:r>
          </a:p>
          <a:p>
            <a:pPr lvl="1"/>
            <a:r>
              <a:rPr lang="en" altLang="ja-JP" sz="2200" dirty="0"/>
              <a:t>Each order contains 100 vehicles.</a:t>
            </a:r>
          </a:p>
          <a:p>
            <a:r>
              <a:rPr lang="en" altLang="ja-JP" sz="2400" dirty="0"/>
              <a:t>The values of the vectors take a small number between 0 and 1.</a:t>
            </a:r>
          </a:p>
          <a:p>
            <a:pPr lvl="1"/>
            <a:r>
              <a:rPr lang="en" altLang="ja-JP" sz="2000" dirty="0"/>
              <a:t>the value is 1 when allocating 100% of the order</a:t>
            </a:r>
          </a:p>
          <a:p>
            <a:pPr lvl="1"/>
            <a:r>
              <a:rPr lang="en" altLang="ja-JP" sz="2000" dirty="0"/>
              <a:t>the value is 0.5 when allocating 50% of the order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852140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C819DB-CA5F-1C4C-8245-029E819E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Example of Hamming distance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43391E0-BE57-C049-938D-B0625D1799E0}"/>
              </a:ext>
            </a:extLst>
          </p:cNvPr>
          <p:cNvSpPr txBox="1"/>
          <p:nvPr/>
        </p:nvSpPr>
        <p:spPr>
          <a:xfrm>
            <a:off x="2547613" y="5846767"/>
            <a:ext cx="8133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We consider the situation that </a:t>
            </a:r>
            <a:r>
              <a:rPr lang="en" altLang="ja-JP" sz="2000" dirty="0"/>
              <a:t>each order contains 100 vehicles.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185AF17-63A4-E34E-B47F-4DEE1B5AD7E7}"/>
              </a:ext>
            </a:extLst>
          </p:cNvPr>
          <p:cNvSpPr txBox="1"/>
          <p:nvPr/>
        </p:nvSpPr>
        <p:spPr>
          <a:xfrm>
            <a:off x="6199094" y="34693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8818B18-D07D-7647-9ED1-7DEE6F0EB59C}"/>
              </a:ext>
            </a:extLst>
          </p:cNvPr>
          <p:cNvSpPr txBox="1"/>
          <p:nvPr/>
        </p:nvSpPr>
        <p:spPr>
          <a:xfrm>
            <a:off x="2547613" y="1769789"/>
            <a:ext cx="5086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we convert the values as shown in this table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C6B1BD5-E990-2247-8F1A-78347BDCD511}"/>
              </a:ext>
            </a:extLst>
          </p:cNvPr>
          <p:cNvSpPr txBox="1"/>
          <p:nvPr/>
        </p:nvSpPr>
        <p:spPr>
          <a:xfrm>
            <a:off x="1860413" y="4147215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order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83063BE-4C59-B046-A1AE-DB1720BA0E9C}"/>
              </a:ext>
            </a:extLst>
          </p:cNvPr>
          <p:cNvSpPr txBox="1"/>
          <p:nvPr/>
        </p:nvSpPr>
        <p:spPr>
          <a:xfrm>
            <a:off x="3810499" y="238544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hold</a:t>
            </a:r>
            <a:endParaRPr kumimoji="1" lang="ja-JP" altLang="en-US"/>
          </a:p>
        </p:txBody>
      </p:sp>
      <p:graphicFrame>
        <p:nvGraphicFramePr>
          <p:cNvPr id="18" name="コンテンツ プレースホルダー 17">
            <a:extLst>
              <a:ext uri="{FF2B5EF4-FFF2-40B4-BE49-F238E27FC236}">
                <a16:creationId xmlns:a16="http://schemas.microsoft.com/office/drawing/2014/main" id="{0F64DDE8-9602-9844-A5EA-FC32E28076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749826"/>
              </p:ext>
            </p:extLst>
          </p:nvPr>
        </p:nvGraphicFramePr>
        <p:xfrm>
          <a:off x="2860088" y="2906286"/>
          <a:ext cx="3068130" cy="240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601585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graphicFrame>
        <p:nvGraphicFramePr>
          <p:cNvPr id="20" name="コンテンツ プレースホルダー 17">
            <a:extLst>
              <a:ext uri="{FF2B5EF4-FFF2-40B4-BE49-F238E27FC236}">
                <a16:creationId xmlns:a16="http://schemas.microsoft.com/office/drawing/2014/main" id="{930410A0-0F83-9741-BD33-6B3617EA39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6193663"/>
              </p:ext>
            </p:extLst>
          </p:nvPr>
        </p:nvGraphicFramePr>
        <p:xfrm>
          <a:off x="7048768" y="2906286"/>
          <a:ext cx="3068130" cy="240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601585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0456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D4FB34-9353-3D47-A3C3-5BAAAD8E6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4384"/>
          </a:xfrm>
        </p:spPr>
        <p:txBody>
          <a:bodyPr/>
          <a:lstStyle/>
          <a:p>
            <a:r>
              <a:rPr lang="en" altLang="ja-JP" dirty="0"/>
              <a:t>Example of Hamming distance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6FA9E58-8A31-6945-9A86-6771FAF1115A}"/>
              </a:ext>
            </a:extLst>
          </p:cNvPr>
          <p:cNvSpPr txBox="1"/>
          <p:nvPr/>
        </p:nvSpPr>
        <p:spPr>
          <a:xfrm>
            <a:off x="3532917" y="2070579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Pattern 1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16F9624-3F60-CC44-B46C-CCE747839F4E}"/>
              </a:ext>
            </a:extLst>
          </p:cNvPr>
          <p:cNvSpPr txBox="1"/>
          <p:nvPr/>
        </p:nvSpPr>
        <p:spPr>
          <a:xfrm>
            <a:off x="8970395" y="2059906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Pattern 2</a:t>
            </a:r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AF99C55-C669-614C-949B-56FEE5BFBAE3}"/>
              </a:ext>
            </a:extLst>
          </p:cNvPr>
          <p:cNvSpPr/>
          <p:nvPr/>
        </p:nvSpPr>
        <p:spPr>
          <a:xfrm>
            <a:off x="5848996" y="1609208"/>
            <a:ext cx="3121399" cy="4970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0831298D-84D4-0D4A-84DC-4830BAAA83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959008"/>
                  </p:ext>
                </p:extLst>
              </p:nvPr>
            </p:nvGraphicFramePr>
            <p:xfrm>
              <a:off x="6261715" y="2522573"/>
              <a:ext cx="1074910" cy="1941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4910">
                      <a:extLst>
                        <a:ext uri="{9D8B030D-6E8A-4147-A177-3AD203B41FA5}">
                          <a16:colId xmlns:a16="http://schemas.microsoft.com/office/drawing/2014/main" val="3385810268"/>
                        </a:ext>
                      </a:extLst>
                    </a:gridCol>
                  </a:tblGrid>
                  <a:tr h="497624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555640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1.6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7406869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887413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0.4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13947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0831298D-84D4-0D4A-84DC-4830BAAA83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959008"/>
                  </p:ext>
                </p:extLst>
              </p:nvPr>
            </p:nvGraphicFramePr>
            <p:xfrm>
              <a:off x="6261715" y="2522573"/>
              <a:ext cx="1074910" cy="1941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4910">
                      <a:extLst>
                        <a:ext uri="{9D8B030D-6E8A-4147-A177-3AD203B41FA5}">
                          <a16:colId xmlns:a16="http://schemas.microsoft.com/office/drawing/2014/main" val="3385810268"/>
                        </a:ext>
                      </a:extLst>
                    </a:gridCol>
                  </a:tblGrid>
                  <a:tr h="497624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176" t="-2564" r="-1176" b="-2948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555640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1.6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7406869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887413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0.4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139470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4" name="コンテンツ プレースホルダー 17">
            <a:extLst>
              <a:ext uri="{FF2B5EF4-FFF2-40B4-BE49-F238E27FC236}">
                <a16:creationId xmlns:a16="http://schemas.microsoft.com/office/drawing/2014/main" id="{1828899B-FEB2-B347-8455-66EBCEE0E5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862025"/>
              </p:ext>
            </p:extLst>
          </p:nvPr>
        </p:nvGraphicFramePr>
        <p:xfrm>
          <a:off x="2592925" y="2522978"/>
          <a:ext cx="3068130" cy="194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485362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graphicFrame>
        <p:nvGraphicFramePr>
          <p:cNvPr id="17" name="コンテンツ プレースホルダー 17">
            <a:extLst>
              <a:ext uri="{FF2B5EF4-FFF2-40B4-BE49-F238E27FC236}">
                <a16:creationId xmlns:a16="http://schemas.microsoft.com/office/drawing/2014/main" id="{C2B485E8-B539-F242-9463-98EE124FD2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9654063"/>
              </p:ext>
            </p:extLst>
          </p:nvPr>
        </p:nvGraphicFramePr>
        <p:xfrm>
          <a:off x="8030403" y="2519859"/>
          <a:ext cx="3068130" cy="194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486142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5B84D0B-B263-FD49-98A5-13EF2CBF6EA3}"/>
              </a:ext>
            </a:extLst>
          </p:cNvPr>
          <p:cNvSpPr txBox="1"/>
          <p:nvPr/>
        </p:nvSpPr>
        <p:spPr>
          <a:xfrm>
            <a:off x="5848996" y="1685767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|0.3-0.2|+|0.7-0|+|0-0.8|</a:t>
            </a:r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9C53EE11-F5E4-F443-83A8-868A194A2EDF}"/>
              </a:ext>
            </a:extLst>
          </p:cNvPr>
          <p:cNvCxnSpPr/>
          <p:nvPr/>
        </p:nvCxnSpPr>
        <p:spPr>
          <a:xfrm>
            <a:off x="7048767" y="3240741"/>
            <a:ext cx="575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3319179-2C5D-9047-AE87-F6F617D5F245}"/>
              </a:ext>
            </a:extLst>
          </p:cNvPr>
          <p:cNvCxnSpPr>
            <a:cxnSpLocks/>
          </p:cNvCxnSpPr>
          <p:nvPr/>
        </p:nvCxnSpPr>
        <p:spPr>
          <a:xfrm flipV="1">
            <a:off x="7637929" y="2132045"/>
            <a:ext cx="0" cy="1108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D250106-02A4-5C4E-A11D-77C8A044E85E}"/>
              </a:ext>
            </a:extLst>
          </p:cNvPr>
          <p:cNvSpPr txBox="1"/>
          <p:nvPr/>
        </p:nvSpPr>
        <p:spPr>
          <a:xfrm>
            <a:off x="5699349" y="4455522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Total distance: 2.0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7DBBABE-99FF-4740-9B6C-7DAA8D2E7AA1}"/>
                  </a:ext>
                </a:extLst>
              </p:cNvPr>
              <p:cNvSpPr txBox="1"/>
              <p:nvPr/>
            </p:nvSpPr>
            <p:spPr>
              <a:xfrm>
                <a:off x="2745708" y="4859331"/>
                <a:ext cx="8606119" cy="1499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" altLang="ja-JP" dirty="0"/>
                  <a:t>For each order </a:t>
                </a:r>
                <a:r>
                  <a:rPr lang="en" altLang="ja-JP" dirty="0" err="1"/>
                  <a:t>i</a:t>
                </a:r>
                <a:r>
                  <a:rPr lang="en" altLang="ja-JP" dirty="0"/>
                  <a:t>, The sum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ja-JP" dirty="0"/>
                  <a:t>would be 1.0 and The maximum total distance will be twice the number of orders.</a:t>
                </a:r>
              </a:p>
              <a:p>
                <a:r>
                  <a:rPr lang="en" altLang="ja-JP" dirty="0"/>
                  <a:t>By dividing by twice the number of orders, we can see how different the solutions are.</a:t>
                </a:r>
              </a:p>
              <a:p>
                <a:r>
                  <a:rPr kumimoji="1" lang="en" altLang="ja-JP" dirty="0"/>
                  <a:t>(In this case, 33%) 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7DBBABE-99FF-4740-9B6C-7DAA8D2E7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708" y="4859331"/>
                <a:ext cx="8606119" cy="1499641"/>
              </a:xfrm>
              <a:prstGeom prst="rect">
                <a:avLst/>
              </a:prstGeom>
              <a:blipFill>
                <a:blip r:embed="rId3"/>
                <a:stretch>
                  <a:fillRect l="-590" t="-2521" b="-50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6983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5788"/>
          </a:xfrm>
        </p:spPr>
        <p:txBody>
          <a:bodyPr/>
          <a:lstStyle/>
          <a:p>
            <a:r>
              <a:rPr lang="en-US" altLang="ja-JP" dirty="0"/>
              <a:t>Result </a:t>
            </a:r>
            <a:r>
              <a:rPr lang="en" altLang="ja-JP" dirty="0"/>
              <a:t>of Hamming distance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9816934"/>
              </p:ext>
            </p:extLst>
          </p:nvPr>
        </p:nvGraphicFramePr>
        <p:xfrm>
          <a:off x="3213847" y="2693525"/>
          <a:ext cx="6306670" cy="2567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365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264024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2595281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</a:tblGrid>
              <a:tr h="85568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L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D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Difference(%)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0.19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63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3.57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1.07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64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0.71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892714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7243A71-4939-8146-8D1C-50B1371ED22B}"/>
              </a:ext>
            </a:extLst>
          </p:cNvPr>
          <p:cNvSpPr txBox="1"/>
          <p:nvPr/>
        </p:nvSpPr>
        <p:spPr>
          <a:xfrm>
            <a:off x="2592925" y="1694956"/>
            <a:ext cx="8035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performed the comparison only on instances for which we had the exact best solution.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803124-F7B3-894B-9421-60FE6175C18F}"/>
              </a:ext>
            </a:extLst>
          </p:cNvPr>
          <p:cNvSpPr txBox="1"/>
          <p:nvPr/>
        </p:nvSpPr>
        <p:spPr>
          <a:xfrm>
            <a:off x="2729753" y="5432612"/>
            <a:ext cx="7678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confirmed that the properties of the relaxed solution and the MIP solution are close for all instances</a:t>
            </a:r>
            <a:r>
              <a:rPr lang="en-US" altLang="ja-JP" sz="2400" dirty="0"/>
              <a:t>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1954265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F8C506-3C42-0F4F-905F-74F999E2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Rounding the relaxed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729BAE-347E-2549-A158-2DDEEB846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70530"/>
            <a:ext cx="8915400" cy="457648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For every orders, the value of the variable assigned to the hold is used as a probability to randomly determine which hold to assign to.</a:t>
            </a:r>
          </a:p>
          <a:p>
            <a:r>
              <a:rPr lang="en" altLang="ja-JP" sz="2400" dirty="0"/>
              <a:t>If the capacity constraint of the hold is not satisfied, we will not assign orders to that hold. </a:t>
            </a:r>
          </a:p>
          <a:p>
            <a:endParaRPr kumimoji="1" lang="en-US" altLang="ja-JP" sz="2400" dirty="0"/>
          </a:p>
          <a:p>
            <a:endParaRPr kumimoji="1" lang="en-US" altLang="ja-JP" sz="2400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AD780A5B-0F7D-514E-8820-DA1DD8873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416482"/>
              </p:ext>
            </p:extLst>
          </p:nvPr>
        </p:nvGraphicFramePr>
        <p:xfrm>
          <a:off x="2589212" y="3939989"/>
          <a:ext cx="3825036" cy="2243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847">
                  <a:extLst>
                    <a:ext uri="{9D8B030D-6E8A-4147-A177-3AD203B41FA5}">
                      <a16:colId xmlns:a16="http://schemas.microsoft.com/office/drawing/2014/main" val="4177523624"/>
                    </a:ext>
                  </a:extLst>
                </a:gridCol>
                <a:gridCol w="2111189">
                  <a:extLst>
                    <a:ext uri="{9D8B030D-6E8A-4147-A177-3AD203B41FA5}">
                      <a16:colId xmlns:a16="http://schemas.microsoft.com/office/drawing/2014/main" val="2235300311"/>
                    </a:ext>
                  </a:extLst>
                </a:gridCol>
              </a:tblGrid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Hold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Value of the relaxed solution.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37151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8394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0.5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480081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349122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E3D6591E-CC29-AA4E-BA19-50215345D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760930"/>
              </p:ext>
            </p:extLst>
          </p:nvPr>
        </p:nvGraphicFramePr>
        <p:xfrm>
          <a:off x="7827493" y="3966884"/>
          <a:ext cx="3825036" cy="2243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611">
                  <a:extLst>
                    <a:ext uri="{9D8B030D-6E8A-4147-A177-3AD203B41FA5}">
                      <a16:colId xmlns:a16="http://schemas.microsoft.com/office/drawing/2014/main" val="4177523624"/>
                    </a:ext>
                  </a:extLst>
                </a:gridCol>
                <a:gridCol w="2559425">
                  <a:extLst>
                    <a:ext uri="{9D8B030D-6E8A-4147-A177-3AD203B41FA5}">
                      <a16:colId xmlns:a16="http://schemas.microsoft.com/office/drawing/2014/main" val="2235300311"/>
                    </a:ext>
                  </a:extLst>
                </a:gridCol>
              </a:tblGrid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Hold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Probability that orders are assigned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37151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8394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480081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349122"/>
                  </a:ext>
                </a:extLst>
              </a:tr>
            </a:tbl>
          </a:graphicData>
        </a:graphic>
      </p:graphicFrame>
      <p:sp>
        <p:nvSpPr>
          <p:cNvPr id="6" name="右矢印 5">
            <a:extLst>
              <a:ext uri="{FF2B5EF4-FFF2-40B4-BE49-F238E27FC236}">
                <a16:creationId xmlns:a16="http://schemas.microsoft.com/office/drawing/2014/main" id="{4952F04A-318D-DE45-A43F-B684D2C78212}"/>
              </a:ext>
            </a:extLst>
          </p:cNvPr>
          <p:cNvSpPr/>
          <p:nvPr/>
        </p:nvSpPr>
        <p:spPr>
          <a:xfrm>
            <a:off x="6710082" y="4840941"/>
            <a:ext cx="969494" cy="712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0025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Approach to create initial assignment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bg1">
                    <a:lumMod val="85000"/>
                  </a:schemeClr>
                </a:solidFill>
              </a:rPr>
              <a:t>generating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tx1"/>
                </a:solidFill>
              </a:rPr>
              <a:t>Generating from solution </a:t>
            </a:r>
            <a:r>
              <a:rPr lang="en-US" altLang="ja-JP" sz="2400" dirty="0">
                <a:solidFill>
                  <a:schemeClr val="tx1"/>
                </a:solidFill>
              </a:rPr>
              <a:t>of a problem formulated in MIP with orders grouped by port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1770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B9DA74-0919-8C4D-A488-16B05DD6B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tx1"/>
                </a:solidFill>
              </a:rPr>
              <a:t>MIP with orders grouped by port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F56EB-07E0-544C-91AB-5B90AF11D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I and </a:t>
            </a:r>
            <a:r>
              <a:rPr kumimoji="1" lang="en-US" altLang="ja-JP" sz="2400" dirty="0" err="1"/>
              <a:t>Mr.Ukawa</a:t>
            </a:r>
            <a:r>
              <a:rPr kumimoji="1" lang="en-US" altLang="ja-JP" sz="2400" dirty="0"/>
              <a:t> proposed a model </a:t>
            </a:r>
            <a:r>
              <a:rPr lang="en-US" altLang="ja-JP" sz="2400" dirty="0"/>
              <a:t>that combines orders with the same loading and unloading ports into a single order to create an assignment.</a:t>
            </a:r>
          </a:p>
          <a:p>
            <a:r>
              <a:rPr lang="en-US" altLang="ja-JP" sz="2400" dirty="0"/>
              <a:t>With this model, we can get assignments in a short computation time.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D49A87A-144D-8947-A74D-2A7083448FA4}"/>
              </a:ext>
            </a:extLst>
          </p:cNvPr>
          <p:cNvSpPr/>
          <p:nvPr/>
        </p:nvSpPr>
        <p:spPr>
          <a:xfrm>
            <a:off x="2147248" y="5588056"/>
            <a:ext cx="9357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[1]</a:t>
            </a:r>
            <a:r>
              <a:rPr lang="ja-JP" altLang="en-US"/>
              <a:t>鵜川知哉</a:t>
            </a:r>
            <a:r>
              <a:rPr lang="en-US" altLang="ja-JP" dirty="0"/>
              <a:t>, </a:t>
            </a:r>
            <a:r>
              <a:rPr lang="ja-JP" altLang="en-US"/>
              <a:t>自動車運搬船における貨物積載プラン ニングの席割問題に対する数理モデリング</a:t>
            </a:r>
            <a:r>
              <a:rPr lang="en-US" altLang="ja-JP" dirty="0"/>
              <a:t>, </a:t>
            </a:r>
            <a:r>
              <a:rPr lang="ja-JP" altLang="en-US"/>
              <a:t>修士 論文，名古屋大学情報学研究科</a:t>
            </a:r>
            <a:r>
              <a:rPr lang="en-US" altLang="ja-JP" dirty="0"/>
              <a:t>, 2020 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079902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3FAEE8-1FED-DF4C-BE59-B1D74657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tx1"/>
                </a:solidFill>
              </a:rPr>
              <a:t>MIP with orders grouped by port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CE6BA2-4138-AE46-A062-C06F8266C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received a comment that the assignment could not actually be used and needed to be modified.</a:t>
            </a:r>
          </a:p>
          <a:p>
            <a:r>
              <a:rPr lang="en-US" altLang="ja-JP" sz="2400" dirty="0"/>
              <a:t>We use the assignment as an initial solution and then perform local search to modify it.</a:t>
            </a:r>
          </a:p>
          <a:p>
            <a:r>
              <a:rPr lang="en-US" altLang="ja-JP" sz="2400" dirty="0"/>
              <a:t>This could be a good approach.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811388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Modeling 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Different modeling</a:t>
            </a:r>
          </a:p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9646125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EFE181-A7D0-7146-B49E-65AC407C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4D1FFA-7F21-1B4A-B2CC-C1C3F36A6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compare the computation time and the quality of assignment.</a:t>
            </a:r>
          </a:p>
          <a:p>
            <a:r>
              <a:rPr lang="en-US" altLang="ja-JP" sz="2400" dirty="0"/>
              <a:t>For 1</a:t>
            </a:r>
            <a:r>
              <a:rPr lang="en-US" altLang="ja-JP" sz="2400" baseline="30000" dirty="0"/>
              <a:t>st</a:t>
            </a:r>
            <a:r>
              <a:rPr lang="en-US" altLang="ja-JP" sz="2400" dirty="0"/>
              <a:t> model,</a:t>
            </a:r>
            <a:r>
              <a:rPr lang="en" altLang="ja-JP" sz="2400" dirty="0"/>
              <a:t> we show the values of the solution after         1 hour and after 24 hours</a:t>
            </a:r>
          </a:p>
          <a:p>
            <a:r>
              <a:rPr lang="en" altLang="ja-JP" sz="2400" dirty="0"/>
              <a:t>For 2</a:t>
            </a:r>
            <a:r>
              <a:rPr lang="en" altLang="ja-JP" sz="2400" baseline="30000" dirty="0"/>
              <a:t>nd</a:t>
            </a:r>
            <a:r>
              <a:rPr lang="en" altLang="ja-JP" sz="2400" dirty="0"/>
              <a:t> model, we show the value of the solution and the computation time to finish the local search</a:t>
            </a:r>
            <a:r>
              <a:rPr lang="en-US" altLang="ja-JP" sz="2400" dirty="0"/>
              <a:t>.</a:t>
            </a:r>
          </a:p>
          <a:p>
            <a:r>
              <a:rPr lang="en-US" altLang="ja-JP" sz="2400" dirty="0"/>
              <a:t>We set the coefficient of the constraint to 100.</a:t>
            </a:r>
          </a:p>
        </p:txBody>
      </p:sp>
    </p:spTree>
    <p:extLst>
      <p:ext uri="{BB962C8B-B14F-4D97-AF65-F5344CB8AC3E}">
        <p14:creationId xmlns:p14="http://schemas.microsoft.com/office/powerpoint/2010/main" val="42165510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976717" y="1541929"/>
          <a:ext cx="9527895" cy="4950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659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913824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156447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550383071"/>
                    </a:ext>
                  </a:extLst>
                </a:gridCol>
                <a:gridCol w="1477679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1783886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</a:tblGrid>
              <a:tr h="636495"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</a:t>
                      </a:r>
                      <a:r>
                        <a:rPr kumimoji="1" lang="en-US" altLang="ja-JP" sz="2000" baseline="30000" dirty="0"/>
                        <a:t>st</a:t>
                      </a:r>
                      <a:r>
                        <a:rPr kumimoji="1" lang="en-US" altLang="ja-JP" sz="2000" dirty="0"/>
                        <a:t> model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r>
                        <a:rPr kumimoji="1" lang="en-US" altLang="ja-JP" sz="2000" baseline="30000" dirty="0"/>
                        <a:t>nd</a:t>
                      </a:r>
                      <a:r>
                        <a:rPr kumimoji="1" lang="en-US" altLang="ja-JP" sz="2000" dirty="0"/>
                        <a:t> model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5330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D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after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1h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(3600s)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after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24h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(86400s)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-2612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-3354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-3455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-2064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-840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6481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1025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3726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19219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223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6360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0003856"/>
              </p:ext>
            </p:extLst>
          </p:nvPr>
        </p:nvGraphicFramePr>
        <p:xfrm>
          <a:off x="1976717" y="1541929"/>
          <a:ext cx="9527895" cy="4950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659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913824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156447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550383071"/>
                    </a:ext>
                  </a:extLst>
                </a:gridCol>
                <a:gridCol w="1477679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1783886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</a:tblGrid>
              <a:tr h="636495"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</a:t>
                      </a:r>
                      <a:r>
                        <a:rPr kumimoji="1" lang="en-US" altLang="ja-JP" sz="2000" baseline="30000" dirty="0"/>
                        <a:t>st</a:t>
                      </a:r>
                      <a:r>
                        <a:rPr kumimoji="1" lang="en-US" altLang="ja-JP" sz="2000" dirty="0"/>
                        <a:t> model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r>
                        <a:rPr kumimoji="1" lang="en-US" altLang="ja-JP" sz="2000" baseline="30000" dirty="0"/>
                        <a:t>nd</a:t>
                      </a:r>
                      <a:r>
                        <a:rPr kumimoji="1" lang="en-US" altLang="ja-JP" sz="2000" dirty="0"/>
                        <a:t> model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5330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D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after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1h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(3600s)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after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24h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(86400s)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-2612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-3354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-3455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-2064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-840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6481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1025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3726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19219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223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5877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C85110-0AEB-6C49-9AE3-DAAB21DF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B29443-0E2E-9240-9158-A7C1DB7BC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sz="2400" dirty="0"/>
              <a:t>For experimental instances, we got feasible solutions with a certain quality in a relatively</a:t>
            </a:r>
            <a:r>
              <a:rPr lang="en-US" altLang="ja-JP" sz="2400" dirty="0"/>
              <a:t> </a:t>
            </a:r>
            <a:r>
              <a:rPr lang="en" altLang="ja-JP" sz="2400" dirty="0"/>
              <a:t>short computation time.</a:t>
            </a:r>
          </a:p>
          <a:p>
            <a:r>
              <a:rPr lang="en" altLang="ja-JP" sz="2400" dirty="0"/>
              <a:t>For some instances that actually exist, we couldn’t find feasible solution.</a:t>
            </a:r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2161464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4A867-EBEB-2F4D-8265-67DD34FA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Summary &amp;future work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8D57BC-E16B-2345-B115-CA7B5ECA4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665" y="1768521"/>
            <a:ext cx="9434465" cy="4673221"/>
          </a:xfrm>
        </p:spPr>
        <p:txBody>
          <a:bodyPr>
            <a:normAutofit/>
          </a:bodyPr>
          <a:lstStyle/>
          <a:p>
            <a:r>
              <a:rPr lang="en" altLang="ja-JP" sz="2400" dirty="0"/>
              <a:t>Summary </a:t>
            </a:r>
          </a:p>
          <a:p>
            <a:pPr lvl="1"/>
            <a:r>
              <a:rPr lang="en" altLang="ja-JP" sz="2200" dirty="0"/>
              <a:t>We proposed</a:t>
            </a:r>
            <a:r>
              <a:rPr lang="en-US" altLang="ja-JP" sz="2200" dirty="0"/>
              <a:t> </a:t>
            </a:r>
            <a:r>
              <a:rPr lang="en" altLang="ja-JP" sz="2200" dirty="0"/>
              <a:t>model which is based on heuristic.</a:t>
            </a:r>
          </a:p>
          <a:p>
            <a:pPr lvl="1"/>
            <a:r>
              <a:rPr lang="en" altLang="ja-JP" sz="2200" dirty="0"/>
              <a:t>In a relatively</a:t>
            </a:r>
            <a:r>
              <a:rPr lang="en-US" altLang="ja-JP" sz="2200" dirty="0"/>
              <a:t> </a:t>
            </a:r>
            <a:r>
              <a:rPr lang="en" altLang="ja-JP" sz="2200" dirty="0"/>
              <a:t>short computation time, we got feasible solutions with a certain quality.</a:t>
            </a:r>
          </a:p>
          <a:p>
            <a:pPr lvl="1"/>
            <a:r>
              <a:rPr lang="en" altLang="ja-JP" sz="2200" dirty="0"/>
              <a:t>For some instances, we couldn’t find feasible solution even with 2</a:t>
            </a:r>
            <a:r>
              <a:rPr lang="en" altLang="ja-JP" sz="2200" baseline="30000" dirty="0"/>
              <a:t>nd</a:t>
            </a:r>
            <a:r>
              <a:rPr lang="en" altLang="ja-JP" sz="2200" dirty="0"/>
              <a:t> model.  </a:t>
            </a:r>
          </a:p>
          <a:p>
            <a:r>
              <a:rPr lang="en" altLang="ja-JP" sz="2600" dirty="0"/>
              <a:t>Future work</a:t>
            </a:r>
          </a:p>
          <a:p>
            <a:pPr lvl="1"/>
            <a:r>
              <a:rPr lang="en" altLang="ja-JP" sz="2400" dirty="0"/>
              <a:t>Proposing a different approach t</a:t>
            </a:r>
            <a:r>
              <a:rPr lang="en-US" altLang="ja-JP" sz="2400" dirty="0"/>
              <a:t>o create better initial solution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547483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E4F098-294C-D141-AD53-3960C7CBF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068" y="1736073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consider the ships which has 12 decks(floors).</a:t>
            </a:r>
          </a:p>
          <a:p>
            <a:r>
              <a:rPr lang="en-US" altLang="ja-JP" sz="2400" dirty="0"/>
              <a:t>Each deck has up to 4 holds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842823E-0742-3241-980F-487CA451A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384645"/>
            <a:ext cx="4726017" cy="3093966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8F2F112-ACAD-BE49-A2A3-3FFF01998D93}"/>
              </a:ext>
            </a:extLst>
          </p:cNvPr>
          <p:cNvCxnSpPr/>
          <p:nvPr/>
        </p:nvCxnSpPr>
        <p:spPr>
          <a:xfrm flipV="1">
            <a:off x="6794612" y="5336275"/>
            <a:ext cx="998260" cy="354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33C8682-9FCC-E645-B37A-6BBCF98D2582}"/>
              </a:ext>
            </a:extLst>
          </p:cNvPr>
          <p:cNvCxnSpPr/>
          <p:nvPr/>
        </p:nvCxnSpPr>
        <p:spPr>
          <a:xfrm flipV="1">
            <a:off x="6946710" y="4776716"/>
            <a:ext cx="846162" cy="559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円/楕円 16">
            <a:extLst>
              <a:ext uri="{FF2B5EF4-FFF2-40B4-BE49-F238E27FC236}">
                <a16:creationId xmlns:a16="http://schemas.microsoft.com/office/drawing/2014/main" id="{E45806FA-8321-B241-B338-5BD47E48E10D}"/>
              </a:ext>
            </a:extLst>
          </p:cNvPr>
          <p:cNvSpPr/>
          <p:nvPr/>
        </p:nvSpPr>
        <p:spPr>
          <a:xfrm>
            <a:off x="7615989" y="4177084"/>
            <a:ext cx="4228493" cy="18245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4F6E53-1041-C946-A46D-BEB0D0FCB64C}"/>
              </a:ext>
            </a:extLst>
          </p:cNvPr>
          <p:cNvSpPr/>
          <p:nvPr/>
        </p:nvSpPr>
        <p:spPr>
          <a:xfrm>
            <a:off x="8093632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４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870ED44-030D-0B47-B560-56379A93FB9E}"/>
              </a:ext>
            </a:extLst>
          </p:cNvPr>
          <p:cNvSpPr/>
          <p:nvPr/>
        </p:nvSpPr>
        <p:spPr>
          <a:xfrm>
            <a:off x="88976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7261E6C-68B7-504E-8024-5A3EDDA5CC91}"/>
              </a:ext>
            </a:extLst>
          </p:cNvPr>
          <p:cNvSpPr/>
          <p:nvPr/>
        </p:nvSpPr>
        <p:spPr>
          <a:xfrm>
            <a:off x="9701636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２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3A65D0-0289-6544-BFCE-4E05EC166522}"/>
              </a:ext>
            </a:extLst>
          </p:cNvPr>
          <p:cNvSpPr/>
          <p:nvPr/>
        </p:nvSpPr>
        <p:spPr>
          <a:xfrm>
            <a:off x="105344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A7A5F4A-71EE-C844-A93C-36C19AEF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kumimoji="1" lang="en-US" altLang="ja-JP" dirty="0"/>
              <a:t>Problem Definition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094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8B07D-6CCE-FB44-B6F2-0060DFEC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Given</a:t>
            </a:r>
            <a:r>
              <a:rPr kumimoji="1" lang="en-US" altLang="ja-JP" dirty="0"/>
              <a:t> definition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9E269F-05A6-2844-83AE-AB30ED0C9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187" y="1713930"/>
            <a:ext cx="9120567" cy="442756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Order information</a:t>
            </a:r>
            <a:endParaRPr kumimoji="1" lang="en-US" altLang="ja-JP" sz="2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119040F-67D3-9B4C-85ED-B26CE8BEB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348" y="2678808"/>
            <a:ext cx="6111082" cy="268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3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047B87-2603-A144-964A-4BE3C1BE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Given information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A4257B-C21A-9E4A-AAAF-C87FAC075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Ship information</a:t>
            </a:r>
          </a:p>
          <a:p>
            <a:pPr lvl="1"/>
            <a:r>
              <a:rPr lang="en" altLang="ja-JP" sz="2400" dirty="0"/>
              <a:t>How many holds exist.</a:t>
            </a:r>
          </a:p>
          <a:p>
            <a:pPr lvl="1"/>
            <a:r>
              <a:rPr lang="en" altLang="ja-JP" sz="2400" dirty="0"/>
              <a:t>How large each hold is. </a:t>
            </a:r>
          </a:p>
          <a:p>
            <a:pPr lvl="1"/>
            <a:r>
              <a:rPr lang="en" altLang="ja-JP" sz="2400" dirty="0"/>
              <a:t>Which holds are connected.</a:t>
            </a:r>
          </a:p>
          <a:p>
            <a:pPr lvl="1"/>
            <a:r>
              <a:rPr lang="en" altLang="ja-JP" sz="2400" dirty="0" err="1"/>
              <a:t>etc</a:t>
            </a:r>
            <a:r>
              <a:rPr lang="en" altLang="ja-JP" sz="2400" dirty="0"/>
              <a:t>…</a:t>
            </a:r>
          </a:p>
          <a:p>
            <a:pPr lvl="1"/>
            <a:endParaRPr lang="en" altLang="ja-JP" sz="2400" dirty="0"/>
          </a:p>
          <a:p>
            <a:pPr lvl="1"/>
            <a:endParaRPr lang="en" altLang="ja-JP" sz="2400" dirty="0"/>
          </a:p>
          <a:p>
            <a:pPr lvl="1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696231861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2982</TotalTime>
  <Words>3101</Words>
  <Application>Microsoft Macintosh PowerPoint</Application>
  <PresentationFormat>ワイド画面</PresentationFormat>
  <Paragraphs>689</Paragraphs>
  <Slides>64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64</vt:i4>
      </vt:variant>
    </vt:vector>
  </HeadingPairs>
  <TitlesOfParts>
    <vt:vector size="70" baseType="lpstr">
      <vt:lpstr>メイリオ</vt:lpstr>
      <vt:lpstr>Arial</vt:lpstr>
      <vt:lpstr>Cambria Math</vt:lpstr>
      <vt:lpstr>Century Gothic</vt:lpstr>
      <vt:lpstr>Wingdings 3</vt:lpstr>
      <vt:lpstr>ウィスプ</vt:lpstr>
      <vt:lpstr>A mathematical modeling for the stowage planning problem </vt:lpstr>
      <vt:lpstr>Outline</vt:lpstr>
      <vt:lpstr>Outline</vt:lpstr>
      <vt:lpstr>Background</vt:lpstr>
      <vt:lpstr>Background</vt:lpstr>
      <vt:lpstr>Outline</vt:lpstr>
      <vt:lpstr>Problem Definition</vt:lpstr>
      <vt:lpstr>Given definition </vt:lpstr>
      <vt:lpstr>Given information</vt:lpstr>
      <vt:lpstr>Stowage plan</vt:lpstr>
      <vt:lpstr>Outline</vt:lpstr>
      <vt:lpstr>Mathematical Modeling</vt:lpstr>
      <vt:lpstr>The objective function</vt:lpstr>
      <vt:lpstr>avoiding multiple orders in one hold </vt:lpstr>
      <vt:lpstr>placing same orders by port closer together </vt:lpstr>
      <vt:lpstr>placing same orders by port closer together</vt:lpstr>
      <vt:lpstr>Securing a path to prevent loss of work efficiency</vt:lpstr>
      <vt:lpstr>Securing a path to prevent loss of work efficiency</vt:lpstr>
      <vt:lpstr>No dead space </vt:lpstr>
      <vt:lpstr>placing empty space close to the entrance</vt:lpstr>
      <vt:lpstr>placing empty space close to the entrance</vt:lpstr>
      <vt:lpstr>Constraints</vt:lpstr>
      <vt:lpstr>Travel paths in the ship</vt:lpstr>
      <vt:lpstr>Weight balance of cargo </vt:lpstr>
      <vt:lpstr>Forward and backward direction </vt:lpstr>
      <vt:lpstr>Vertical direction </vt:lpstr>
      <vt:lpstr>Computational experiment</vt:lpstr>
      <vt:lpstr>Outline</vt:lpstr>
      <vt:lpstr>Different model</vt:lpstr>
      <vt:lpstr>Detailed Heuristic</vt:lpstr>
      <vt:lpstr>Detailed Segment</vt:lpstr>
      <vt:lpstr>Detailed Segment</vt:lpstr>
      <vt:lpstr>Comparison</vt:lpstr>
      <vt:lpstr>Rules for loading vehicles</vt:lpstr>
      <vt:lpstr>Constraints that has to be satisfied when loading</vt:lpstr>
      <vt:lpstr>Local Search </vt:lpstr>
      <vt:lpstr>Evaluate function</vt:lpstr>
      <vt:lpstr>Neighborhood</vt:lpstr>
      <vt:lpstr>Shift neighborhood</vt:lpstr>
      <vt:lpstr>Flow of local search</vt:lpstr>
      <vt:lpstr>Waste of resources in the neighborhood</vt:lpstr>
      <vt:lpstr>Waste of resources in the neighborhood</vt:lpstr>
      <vt:lpstr>Our approach to reduce the number of insertions</vt:lpstr>
      <vt:lpstr>Our approach to reduce the number of insertions</vt:lpstr>
      <vt:lpstr>Our approach to reduce the number of insertions</vt:lpstr>
      <vt:lpstr>Comparison by insertion method</vt:lpstr>
      <vt:lpstr>Our approach to reduce the number of insertions</vt:lpstr>
      <vt:lpstr>Comparison by insertion method</vt:lpstr>
      <vt:lpstr>Approach to create initial assignment</vt:lpstr>
      <vt:lpstr>Approach to create initial assignment</vt:lpstr>
      <vt:lpstr>Relaxation of linear programming</vt:lpstr>
      <vt:lpstr>Example of Hamming distance</vt:lpstr>
      <vt:lpstr>Example of Hamming distance</vt:lpstr>
      <vt:lpstr>Example of Hamming distance</vt:lpstr>
      <vt:lpstr>Result of Hamming distance</vt:lpstr>
      <vt:lpstr>Rounding the relaxed solution</vt:lpstr>
      <vt:lpstr>Approach to create initial assignment</vt:lpstr>
      <vt:lpstr>MIP with orders grouped by port</vt:lpstr>
      <vt:lpstr>MIP with orders grouped by port</vt:lpstr>
      <vt:lpstr>Computational experiment</vt:lpstr>
      <vt:lpstr>Computational experiment</vt:lpstr>
      <vt:lpstr>Computational experiment</vt:lpstr>
      <vt:lpstr>Computational experiment</vt:lpstr>
      <vt:lpstr>Summary &amp;future work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TAKEDA Kiyoshi</cp:lastModifiedBy>
  <cp:revision>249</cp:revision>
  <dcterms:created xsi:type="dcterms:W3CDTF">2021-04-01T02:06:44Z</dcterms:created>
  <dcterms:modified xsi:type="dcterms:W3CDTF">2021-11-21T05:24:04Z</dcterms:modified>
</cp:coreProperties>
</file>