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66" r:id="rId4"/>
    <p:sldId id="267" r:id="rId5"/>
    <p:sldId id="258" r:id="rId6"/>
    <p:sldId id="259" r:id="rId7"/>
    <p:sldId id="260" r:id="rId8"/>
    <p:sldId id="265" r:id="rId9"/>
    <p:sldId id="261" r:id="rId10"/>
    <p:sldId id="262" r:id="rId11"/>
    <p:sldId id="263" r:id="rId12"/>
    <p:sldId id="264"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2"/>
    <p:restoredTop sz="94692"/>
  </p:normalViewPr>
  <p:slideViewPr>
    <p:cSldViewPr snapToGrid="0" snapToObjects="1">
      <p:cViewPr varScale="1">
        <p:scale>
          <a:sx n="93" d="100"/>
          <a:sy n="93" d="100"/>
        </p:scale>
        <p:origin x="224"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4E4D631-585C-3D40-930A-689CFE73E77E}" type="datetimeFigureOut">
              <a:rPr kumimoji="1" lang="ja-JP" altLang="en-US" smtClean="0"/>
              <a:t>2021/11/16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2855141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4E4D631-585C-3D40-930A-689CFE73E77E}" type="datetimeFigureOut">
              <a:rPr kumimoji="1" lang="ja-JP" altLang="en-US" smtClean="0"/>
              <a:t>2021/11/16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226669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4E4D631-585C-3D40-930A-689CFE73E77E}" type="datetimeFigureOut">
              <a:rPr kumimoji="1" lang="ja-JP" altLang="en-US" smtClean="0"/>
              <a:t>2021/11/16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29AE873-4E26-3C4E-A23C-2806779C12B4}" type="slidenum">
              <a:rPr kumimoji="1" lang="ja-JP" altLang="en-US" smtClean="0"/>
              <a:t>‹#›</a:t>
            </a:fld>
            <a:endParaRPr kumimoji="1" lang="ja-JP"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200916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4E4D631-585C-3D40-930A-689CFE73E77E}" type="datetimeFigureOut">
              <a:rPr kumimoji="1" lang="ja-JP" altLang="en-US" smtClean="0"/>
              <a:t>2021/11/16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2397067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4E4D631-585C-3D40-930A-689CFE73E77E}" type="datetimeFigureOut">
              <a:rPr kumimoji="1" lang="ja-JP" altLang="en-US" smtClean="0"/>
              <a:t>2021/11/16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29AE873-4E26-3C4E-A23C-2806779C12B4}" type="slidenum">
              <a:rPr kumimoji="1" lang="ja-JP" altLang="en-US" smtClean="0"/>
              <a:t>‹#›</a:t>
            </a:fld>
            <a:endParaRPr kumimoji="1" lang="ja-JP"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961618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4E4D631-585C-3D40-930A-689CFE73E77E}" type="datetimeFigureOut">
              <a:rPr kumimoji="1" lang="ja-JP" altLang="en-US" smtClean="0"/>
              <a:t>2021/11/16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35305114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4E4D631-585C-3D40-930A-689CFE73E77E}" type="datetimeFigureOut">
              <a:rPr kumimoji="1" lang="ja-JP" altLang="en-US" smtClean="0"/>
              <a:t>2021/11/16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19034899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4E4D631-585C-3D40-930A-689CFE73E77E}" type="datetimeFigureOut">
              <a:rPr kumimoji="1" lang="ja-JP" altLang="en-US" smtClean="0"/>
              <a:t>2021/11/16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3538677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4E4D631-585C-3D40-930A-689CFE73E77E}" type="datetimeFigureOut">
              <a:rPr kumimoji="1" lang="ja-JP" altLang="en-US" smtClean="0"/>
              <a:t>2021/11/16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1443666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4E4D631-585C-3D40-930A-689CFE73E77E}" type="datetimeFigureOut">
              <a:rPr kumimoji="1" lang="ja-JP" altLang="en-US" smtClean="0"/>
              <a:t>2021/11/16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854849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4E4D631-585C-3D40-930A-689CFE73E77E}" type="datetimeFigureOut">
              <a:rPr kumimoji="1" lang="ja-JP" altLang="en-US" smtClean="0"/>
              <a:t>2021/11/16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2887425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2589212" y="2548966"/>
            <a:ext cx="4342893" cy="3354060"/>
          </a:xfrm>
        </p:spPr>
        <p:txBody>
          <a:bodyP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E4E4D631-585C-3D40-930A-689CFE73E77E}" type="datetimeFigureOut">
              <a:rPr kumimoji="1" lang="ja-JP" altLang="en-US" smtClean="0"/>
              <a:t>2021/11/16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633526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E4E4D631-585C-3D40-930A-689CFE73E77E}" type="datetimeFigureOut">
              <a:rPr kumimoji="1" lang="ja-JP" altLang="en-US" smtClean="0"/>
              <a:t>2021/11/16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3849929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E4D631-585C-3D40-930A-689CFE73E77E}" type="datetimeFigureOut">
              <a:rPr kumimoji="1" lang="ja-JP" altLang="en-US" smtClean="0"/>
              <a:t>2021/11/16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3870392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ja-JP" altLang="en-US"/>
              <a:t>マスター タイトルの書式設定</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4E4D631-585C-3D40-930A-689CFE73E77E}" type="datetimeFigureOut">
              <a:rPr kumimoji="1" lang="ja-JP" altLang="en-US" smtClean="0"/>
              <a:t>2021/11/16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4082029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4E4D631-585C-3D40-930A-689CFE73E77E}" type="datetimeFigureOut">
              <a:rPr kumimoji="1" lang="ja-JP" altLang="en-US" smtClean="0"/>
              <a:t>2021/11/16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2771667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4E4D631-585C-3D40-930A-689CFE73E77E}" type="datetimeFigureOut">
              <a:rPr kumimoji="1" lang="ja-JP" altLang="en-US" smtClean="0"/>
              <a:t>2021/11/16</a:t>
            </a:fld>
            <a:endParaRPr kumimoji="1" lang="ja-JP"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9772910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D0A4C-D6CE-A24F-8D6F-21E78CC67D08}"/>
              </a:ext>
            </a:extLst>
          </p:cNvPr>
          <p:cNvSpPr>
            <a:spLocks noGrp="1"/>
          </p:cNvSpPr>
          <p:nvPr>
            <p:ph type="ctrTitle"/>
          </p:nvPr>
        </p:nvSpPr>
        <p:spPr/>
        <p:txBody>
          <a:bodyPr/>
          <a:lstStyle/>
          <a:p>
            <a:r>
              <a:rPr kumimoji="1" lang="en-US" altLang="ja-JP" dirty="0"/>
              <a:t>11</a:t>
            </a:r>
            <a:r>
              <a:rPr lang="ja-JP" altLang="en-US"/>
              <a:t>月 中間報告</a:t>
            </a:r>
            <a:endParaRPr kumimoji="1" lang="ja-JP" altLang="en-US"/>
          </a:p>
        </p:txBody>
      </p:sp>
      <p:sp>
        <p:nvSpPr>
          <p:cNvPr id="3" name="字幕 2">
            <a:extLst>
              <a:ext uri="{FF2B5EF4-FFF2-40B4-BE49-F238E27FC236}">
                <a16:creationId xmlns:a16="http://schemas.microsoft.com/office/drawing/2014/main" id="{15A41D90-B98F-C948-8D0A-41F97A8182C8}"/>
              </a:ext>
            </a:extLst>
          </p:cNvPr>
          <p:cNvSpPr>
            <a:spLocks noGrp="1"/>
          </p:cNvSpPr>
          <p:nvPr>
            <p:ph type="subTitle" idx="1"/>
          </p:nvPr>
        </p:nvSpPr>
        <p:spPr/>
        <p:txBody>
          <a:bodyPr>
            <a:normAutofit/>
          </a:bodyPr>
          <a:lstStyle/>
          <a:p>
            <a:r>
              <a:rPr kumimoji="1" lang="ja-JP" altLang="en-US" sz="2400"/>
              <a:t>竹田陽  柳浦研究室</a:t>
            </a:r>
          </a:p>
        </p:txBody>
      </p:sp>
    </p:spTree>
    <p:extLst>
      <p:ext uri="{BB962C8B-B14F-4D97-AF65-F5344CB8AC3E}">
        <p14:creationId xmlns:p14="http://schemas.microsoft.com/office/powerpoint/2010/main" val="2608526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94405D-C63C-0441-9752-73B631A3D991}"/>
              </a:ext>
            </a:extLst>
          </p:cNvPr>
          <p:cNvSpPr>
            <a:spLocks noGrp="1"/>
          </p:cNvSpPr>
          <p:nvPr>
            <p:ph type="title"/>
          </p:nvPr>
        </p:nvSpPr>
        <p:spPr/>
        <p:txBody>
          <a:bodyPr/>
          <a:lstStyle/>
          <a:p>
            <a:r>
              <a:rPr lang="en-US" altLang="ja-JP" dirty="0"/>
              <a:t>3</a:t>
            </a:r>
            <a:r>
              <a:rPr lang="ja-JP" altLang="en-US"/>
              <a:t>月以降の取り組み</a:t>
            </a:r>
            <a:endParaRPr kumimoji="1" lang="ja-JP" altLang="en-US"/>
          </a:p>
        </p:txBody>
      </p:sp>
      <p:sp>
        <p:nvSpPr>
          <p:cNvPr id="3" name="コンテンツ プレースホルダー 2">
            <a:extLst>
              <a:ext uri="{FF2B5EF4-FFF2-40B4-BE49-F238E27FC236}">
                <a16:creationId xmlns:a16="http://schemas.microsoft.com/office/drawing/2014/main" id="{81E1D8B5-9BD0-8442-B97C-A6838E468C4F}"/>
              </a:ext>
            </a:extLst>
          </p:cNvPr>
          <p:cNvSpPr>
            <a:spLocks noGrp="1"/>
          </p:cNvSpPr>
          <p:nvPr>
            <p:ph idx="1"/>
          </p:nvPr>
        </p:nvSpPr>
        <p:spPr/>
        <p:txBody>
          <a:bodyPr/>
          <a:lstStyle/>
          <a:p>
            <a:pPr marL="0" indent="0">
              <a:buNone/>
            </a:pPr>
            <a:r>
              <a:rPr lang="en-US" altLang="ja-JP" sz="2600" dirty="0"/>
              <a:t>1. </a:t>
            </a:r>
            <a:r>
              <a:rPr lang="ja-JP" altLang="en-US" sz="2600"/>
              <a:t>席割の評価方法のヒアリング</a:t>
            </a:r>
            <a:endParaRPr lang="en-US" altLang="ja-JP" sz="2600" dirty="0"/>
          </a:p>
          <a:p>
            <a:pPr lvl="1"/>
            <a:r>
              <a:rPr lang="en-US" altLang="ja-JP" sz="2200" dirty="0"/>
              <a:t>4</a:t>
            </a:r>
            <a:r>
              <a:rPr lang="ja-JP" altLang="en-US" sz="2200"/>
              <a:t>月、</a:t>
            </a:r>
            <a:r>
              <a:rPr lang="en-US" altLang="ja-JP" sz="2200" dirty="0"/>
              <a:t>5</a:t>
            </a:r>
            <a:r>
              <a:rPr lang="ja-JP" altLang="en-US" sz="2200"/>
              <a:t>月にプランナーさんにヒアリング</a:t>
            </a:r>
            <a:endParaRPr lang="en-US" altLang="ja-JP" sz="2200" dirty="0"/>
          </a:p>
          <a:p>
            <a:pPr lvl="1"/>
            <a:r>
              <a:rPr lang="ja-JP" altLang="en-US" sz="2200"/>
              <a:t>新たな目的関数などは加えない方針</a:t>
            </a:r>
            <a:endParaRPr lang="en-US" altLang="ja-JP" sz="2200" dirty="0"/>
          </a:p>
          <a:p>
            <a:endParaRPr lang="en-US" altLang="ja-JP" sz="2600" dirty="0"/>
          </a:p>
          <a:p>
            <a:pPr marL="0" indent="0">
              <a:buNone/>
            </a:pPr>
            <a:r>
              <a:rPr lang="en-US" altLang="ja-JP" sz="2600" dirty="0"/>
              <a:t>2. </a:t>
            </a:r>
            <a:r>
              <a:rPr lang="ja-JP" altLang="en-US" sz="2600"/>
              <a:t>大規模な問題例にも対応できるモデルの作成</a:t>
            </a:r>
            <a:endParaRPr lang="en-US" altLang="ja-JP" sz="2600" dirty="0"/>
          </a:p>
          <a:p>
            <a:pPr lvl="1"/>
            <a:r>
              <a:rPr lang="en-US" altLang="ja-JP" sz="2400" dirty="0"/>
              <a:t>6</a:t>
            </a:r>
            <a:r>
              <a:rPr lang="ja-JP" altLang="en-US" sz="2400"/>
              <a:t>月から、プログラムを</a:t>
            </a:r>
            <a:r>
              <a:rPr lang="en-US" altLang="ja-JP" sz="2400" dirty="0"/>
              <a:t>1</a:t>
            </a:r>
            <a:r>
              <a:rPr lang="ja-JP" altLang="en-US" sz="2400"/>
              <a:t>から新たに作成</a:t>
            </a:r>
            <a:endParaRPr lang="en-US" altLang="ja-JP" sz="2400" dirty="0"/>
          </a:p>
        </p:txBody>
      </p:sp>
    </p:spTree>
    <p:extLst>
      <p:ext uri="{BB962C8B-B14F-4D97-AF65-F5344CB8AC3E}">
        <p14:creationId xmlns:p14="http://schemas.microsoft.com/office/powerpoint/2010/main" val="2813374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E1382F-7C3A-ED42-BF42-F67C6FDD723E}"/>
              </a:ext>
            </a:extLst>
          </p:cNvPr>
          <p:cNvSpPr>
            <a:spLocks noGrp="1"/>
          </p:cNvSpPr>
          <p:nvPr>
            <p:ph type="title"/>
          </p:nvPr>
        </p:nvSpPr>
        <p:spPr/>
        <p:txBody>
          <a:bodyPr/>
          <a:lstStyle/>
          <a:p>
            <a:r>
              <a:rPr kumimoji="1" lang="ja-JP" altLang="en-US"/>
              <a:t>新たなモデル</a:t>
            </a:r>
          </a:p>
        </p:txBody>
      </p:sp>
      <p:sp>
        <p:nvSpPr>
          <p:cNvPr id="3" name="コンテンツ プレースホルダー 2">
            <a:extLst>
              <a:ext uri="{FF2B5EF4-FFF2-40B4-BE49-F238E27FC236}">
                <a16:creationId xmlns:a16="http://schemas.microsoft.com/office/drawing/2014/main" id="{66603910-061F-6749-9222-2B4D5E499E0D}"/>
              </a:ext>
            </a:extLst>
          </p:cNvPr>
          <p:cNvSpPr>
            <a:spLocks noGrp="1"/>
          </p:cNvSpPr>
          <p:nvPr>
            <p:ph idx="1"/>
          </p:nvPr>
        </p:nvSpPr>
        <p:spPr/>
        <p:txBody>
          <a:bodyPr>
            <a:normAutofit/>
          </a:bodyPr>
          <a:lstStyle/>
          <a:p>
            <a:r>
              <a:rPr lang="ja-JP" altLang="en-US" sz="2400"/>
              <a:t>以前のモデルは、数式の最適解を制限時間いっぱい探して、最も良い解を出すことを目指すモデル</a:t>
            </a:r>
            <a:endParaRPr lang="en-US" altLang="ja-JP" sz="2400" dirty="0"/>
          </a:p>
          <a:p>
            <a:endParaRPr lang="en-US" altLang="ja-JP" sz="2400" dirty="0"/>
          </a:p>
          <a:p>
            <a:r>
              <a:rPr kumimoji="1" lang="ja-JP" altLang="en-US" sz="2400"/>
              <a:t>新たなモデルは、ヒューリスティックを元にしたもの</a:t>
            </a:r>
            <a:endParaRPr kumimoji="1" lang="en-US" altLang="ja-JP" sz="2400" dirty="0"/>
          </a:p>
          <a:p>
            <a:r>
              <a:rPr kumimoji="1" lang="ja-JP" altLang="en-US" sz="2400"/>
              <a:t>厳密解ではなくとも、短い計算時間で精度の良い解を出すことを目指すモデル</a:t>
            </a:r>
            <a:endParaRPr kumimoji="1" lang="en-US" altLang="ja-JP" sz="2400" dirty="0"/>
          </a:p>
        </p:txBody>
      </p:sp>
    </p:spTree>
    <p:extLst>
      <p:ext uri="{BB962C8B-B14F-4D97-AF65-F5344CB8AC3E}">
        <p14:creationId xmlns:p14="http://schemas.microsoft.com/office/powerpoint/2010/main" val="246965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708A0D-D0C1-E549-A2B7-9BB3AE14D1B6}"/>
              </a:ext>
            </a:extLst>
          </p:cNvPr>
          <p:cNvSpPr>
            <a:spLocks noGrp="1"/>
          </p:cNvSpPr>
          <p:nvPr>
            <p:ph type="title"/>
          </p:nvPr>
        </p:nvSpPr>
        <p:spPr/>
        <p:txBody>
          <a:bodyPr/>
          <a:lstStyle/>
          <a:p>
            <a:r>
              <a:rPr lang="ja-JP" altLang="en-US"/>
              <a:t>現状の結果</a:t>
            </a:r>
            <a:endParaRPr kumimoji="1" lang="ja-JP" altLang="en-US"/>
          </a:p>
        </p:txBody>
      </p:sp>
      <p:sp>
        <p:nvSpPr>
          <p:cNvPr id="3" name="コンテンツ プレースホルダー 2">
            <a:extLst>
              <a:ext uri="{FF2B5EF4-FFF2-40B4-BE49-F238E27FC236}">
                <a16:creationId xmlns:a16="http://schemas.microsoft.com/office/drawing/2014/main" id="{CAB314F2-C6BD-3A4E-BC31-31F9FEFC4609}"/>
              </a:ext>
            </a:extLst>
          </p:cNvPr>
          <p:cNvSpPr>
            <a:spLocks noGrp="1"/>
          </p:cNvSpPr>
          <p:nvPr>
            <p:ph idx="1"/>
          </p:nvPr>
        </p:nvSpPr>
        <p:spPr/>
        <p:txBody>
          <a:bodyPr>
            <a:normAutofit/>
          </a:bodyPr>
          <a:lstStyle/>
          <a:p>
            <a:r>
              <a:rPr lang="en-US" altLang="ja-JP" sz="2400" dirty="0"/>
              <a:t>6</a:t>
            </a:r>
            <a:r>
              <a:rPr lang="ja-JP" altLang="en-US" sz="2400"/>
              <a:t>月頃からプログラムの作成を行い、</a:t>
            </a:r>
            <a:r>
              <a:rPr lang="en-US" altLang="ja-JP" sz="2400" dirty="0"/>
              <a:t>9</a:t>
            </a:r>
            <a:r>
              <a:rPr lang="ja-JP" altLang="en-US" sz="2400"/>
              <a:t>月に実装が一通り終了</a:t>
            </a:r>
            <a:endParaRPr lang="en-US" altLang="ja-JP" sz="2400" dirty="0"/>
          </a:p>
          <a:p>
            <a:r>
              <a:rPr lang="ja-JP" altLang="en-US" sz="2400"/>
              <a:t>注文数</a:t>
            </a:r>
            <a:r>
              <a:rPr lang="en-US" altLang="ja-JP" sz="2400" dirty="0"/>
              <a:t>110</a:t>
            </a:r>
            <a:r>
              <a:rPr lang="ja-JP" altLang="en-US" sz="2400"/>
              <a:t>の</a:t>
            </a:r>
            <a:r>
              <a:rPr kumimoji="1" lang="ja-JP" altLang="en-US" sz="2400"/>
              <a:t>簡単なブッキングに関しては、以前のモデルと同程度の解をより短時間で出力できていることを確認</a:t>
            </a:r>
            <a:endParaRPr kumimoji="1" lang="en-US" altLang="ja-JP" sz="2400" dirty="0"/>
          </a:p>
          <a:p>
            <a:r>
              <a:rPr lang="ja-JP" altLang="en-US" sz="2400"/>
              <a:t>より注文数の多いブッキングに対応するために、さまざまなアプローチを実装中</a:t>
            </a:r>
            <a:endParaRPr kumimoji="1" lang="ja-JP" altLang="en-US" sz="2400"/>
          </a:p>
        </p:txBody>
      </p:sp>
    </p:spTree>
    <p:extLst>
      <p:ext uri="{BB962C8B-B14F-4D97-AF65-F5344CB8AC3E}">
        <p14:creationId xmlns:p14="http://schemas.microsoft.com/office/powerpoint/2010/main" val="4224103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A8BB13-BD1D-054E-8D2D-56B10374E616}"/>
              </a:ext>
            </a:extLst>
          </p:cNvPr>
          <p:cNvSpPr>
            <a:spLocks noGrp="1"/>
          </p:cNvSpPr>
          <p:nvPr>
            <p:ph type="title"/>
          </p:nvPr>
        </p:nvSpPr>
        <p:spPr/>
        <p:txBody>
          <a:bodyPr/>
          <a:lstStyle/>
          <a:p>
            <a:r>
              <a:rPr kumimoji="1" lang="ja-JP" altLang="en-US"/>
              <a:t>目次</a:t>
            </a:r>
          </a:p>
        </p:txBody>
      </p:sp>
      <p:sp>
        <p:nvSpPr>
          <p:cNvPr id="3" name="コンテンツ プレースホルダー 2">
            <a:extLst>
              <a:ext uri="{FF2B5EF4-FFF2-40B4-BE49-F238E27FC236}">
                <a16:creationId xmlns:a16="http://schemas.microsoft.com/office/drawing/2014/main" id="{A3D9367D-EB7E-7C47-BEAF-1AFF3A66DC3D}"/>
              </a:ext>
            </a:extLst>
          </p:cNvPr>
          <p:cNvSpPr>
            <a:spLocks noGrp="1"/>
          </p:cNvSpPr>
          <p:nvPr>
            <p:ph idx="1"/>
          </p:nvPr>
        </p:nvSpPr>
        <p:spPr/>
        <p:txBody>
          <a:bodyPr/>
          <a:lstStyle/>
          <a:p>
            <a:r>
              <a:rPr kumimoji="1" lang="ja-JP" altLang="en-US" sz="2400"/>
              <a:t>前回の報告会での内容</a:t>
            </a:r>
            <a:endParaRPr kumimoji="1" lang="en-US" altLang="ja-JP" sz="2400" dirty="0"/>
          </a:p>
          <a:p>
            <a:r>
              <a:rPr lang="ja-JP" altLang="en-US" sz="2400"/>
              <a:t>問題点</a:t>
            </a:r>
            <a:endParaRPr lang="en-US" altLang="ja-JP" sz="2400" dirty="0"/>
          </a:p>
          <a:p>
            <a:r>
              <a:rPr lang="en-US" altLang="ja-JP" sz="2400" dirty="0"/>
              <a:t>3</a:t>
            </a:r>
            <a:r>
              <a:rPr lang="ja-JP" altLang="en-US" sz="2400"/>
              <a:t>月以降の取り組み</a:t>
            </a:r>
            <a:endParaRPr lang="en-US" altLang="ja-JP" sz="2400" dirty="0"/>
          </a:p>
          <a:p>
            <a:endParaRPr lang="en-US" altLang="ja-JP" sz="2400" dirty="0"/>
          </a:p>
          <a:p>
            <a:r>
              <a:rPr kumimoji="1" lang="ja-JP" altLang="en-US" sz="2400"/>
              <a:t>商船三井の取り組み</a:t>
            </a:r>
            <a:r>
              <a:rPr lang="en-US" altLang="ja-JP" sz="2400" dirty="0"/>
              <a:t>(</a:t>
            </a:r>
            <a:r>
              <a:rPr lang="ja-JP" altLang="en-US" sz="2400"/>
              <a:t>柳浦教授から</a:t>
            </a:r>
            <a:r>
              <a:rPr lang="en-US" altLang="ja-JP" sz="2400" dirty="0"/>
              <a:t>)</a:t>
            </a:r>
          </a:p>
          <a:p>
            <a:endParaRPr kumimoji="1" lang="ja-JP" altLang="en-US"/>
          </a:p>
        </p:txBody>
      </p:sp>
    </p:spTree>
    <p:extLst>
      <p:ext uri="{BB962C8B-B14F-4D97-AF65-F5344CB8AC3E}">
        <p14:creationId xmlns:p14="http://schemas.microsoft.com/office/powerpoint/2010/main" val="730145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3CE6C1-0DE2-0945-911D-A04DCC0B87D6}"/>
              </a:ext>
            </a:extLst>
          </p:cNvPr>
          <p:cNvSpPr>
            <a:spLocks noGrp="1"/>
          </p:cNvSpPr>
          <p:nvPr>
            <p:ph type="title"/>
          </p:nvPr>
        </p:nvSpPr>
        <p:spPr/>
        <p:txBody>
          <a:bodyPr/>
          <a:lstStyle/>
          <a:p>
            <a:r>
              <a:rPr lang="ja-JP" altLang="en-US"/>
              <a:t>過去の</a:t>
            </a:r>
            <a:r>
              <a:rPr kumimoji="1" lang="ja-JP" altLang="en-US"/>
              <a:t>報告会一覧</a:t>
            </a:r>
          </a:p>
        </p:txBody>
      </p:sp>
      <p:graphicFrame>
        <p:nvGraphicFramePr>
          <p:cNvPr id="4" name="コンテンツ プレースホルダー 3">
            <a:extLst>
              <a:ext uri="{FF2B5EF4-FFF2-40B4-BE49-F238E27FC236}">
                <a16:creationId xmlns:a16="http://schemas.microsoft.com/office/drawing/2014/main" id="{315F30BE-39D6-EF43-9EE4-273C4CA4076B}"/>
              </a:ext>
            </a:extLst>
          </p:cNvPr>
          <p:cNvGraphicFramePr>
            <a:graphicFrameLocks noGrp="1"/>
          </p:cNvGraphicFramePr>
          <p:nvPr>
            <p:ph idx="1"/>
            <p:extLst>
              <p:ext uri="{D42A27DB-BD31-4B8C-83A1-F6EECF244321}">
                <p14:modId xmlns:p14="http://schemas.microsoft.com/office/powerpoint/2010/main" val="3528834709"/>
              </p:ext>
            </p:extLst>
          </p:nvPr>
        </p:nvGraphicFramePr>
        <p:xfrm>
          <a:off x="2589212" y="2133599"/>
          <a:ext cx="8078787" cy="3729645"/>
        </p:xfrm>
        <a:graphic>
          <a:graphicData uri="http://schemas.openxmlformats.org/drawingml/2006/table">
            <a:tbl>
              <a:tblPr firstRow="1" bandRow="1">
                <a:tableStyleId>{5C22544A-7EE6-4342-B048-85BDC9FD1C3A}</a:tableStyleId>
              </a:tblPr>
              <a:tblGrid>
                <a:gridCol w="1442461">
                  <a:extLst>
                    <a:ext uri="{9D8B030D-6E8A-4147-A177-3AD203B41FA5}">
                      <a16:colId xmlns:a16="http://schemas.microsoft.com/office/drawing/2014/main" val="275133859"/>
                    </a:ext>
                  </a:extLst>
                </a:gridCol>
                <a:gridCol w="1385454">
                  <a:extLst>
                    <a:ext uri="{9D8B030D-6E8A-4147-A177-3AD203B41FA5}">
                      <a16:colId xmlns:a16="http://schemas.microsoft.com/office/drawing/2014/main" val="830518678"/>
                    </a:ext>
                  </a:extLst>
                </a:gridCol>
                <a:gridCol w="5250872">
                  <a:extLst>
                    <a:ext uri="{9D8B030D-6E8A-4147-A177-3AD203B41FA5}">
                      <a16:colId xmlns:a16="http://schemas.microsoft.com/office/drawing/2014/main" val="2107676919"/>
                    </a:ext>
                  </a:extLst>
                </a:gridCol>
              </a:tblGrid>
              <a:tr h="698269">
                <a:tc>
                  <a:txBody>
                    <a:bodyPr/>
                    <a:lstStyle/>
                    <a:p>
                      <a:pPr algn="ctr"/>
                      <a:r>
                        <a:rPr kumimoji="1" lang="ja-JP" altLang="en-US"/>
                        <a:t>年月</a:t>
                      </a:r>
                    </a:p>
                  </a:txBody>
                  <a:tcPr/>
                </a:tc>
                <a:tc>
                  <a:txBody>
                    <a:bodyPr/>
                    <a:lstStyle/>
                    <a:p>
                      <a:pPr algn="ctr"/>
                      <a:r>
                        <a:rPr kumimoji="1" lang="ja-JP" altLang="en-US"/>
                        <a:t>担当</a:t>
                      </a:r>
                    </a:p>
                  </a:txBody>
                  <a:tcPr/>
                </a:tc>
                <a:tc>
                  <a:txBody>
                    <a:bodyPr/>
                    <a:lstStyle/>
                    <a:p>
                      <a:pPr algn="ctr"/>
                      <a:r>
                        <a:rPr kumimoji="1" lang="ja-JP" altLang="en-US"/>
                        <a:t>実施概要</a:t>
                      </a:r>
                    </a:p>
                  </a:txBody>
                  <a:tcPr/>
                </a:tc>
                <a:extLst>
                  <a:ext uri="{0D108BD9-81ED-4DB2-BD59-A6C34878D82A}">
                    <a16:rowId xmlns:a16="http://schemas.microsoft.com/office/drawing/2014/main" val="3312552088"/>
                  </a:ext>
                </a:extLst>
              </a:tr>
              <a:tr h="548641">
                <a:tc>
                  <a:txBody>
                    <a:bodyPr/>
                    <a:lstStyle/>
                    <a:p>
                      <a:pPr algn="ctr"/>
                      <a:r>
                        <a:rPr kumimoji="1" lang="en-US" altLang="ja-JP" dirty="0"/>
                        <a:t>2020</a:t>
                      </a:r>
                      <a:r>
                        <a:rPr kumimoji="1" lang="ja-JP" altLang="en-US"/>
                        <a:t>年</a:t>
                      </a:r>
                      <a:r>
                        <a:rPr kumimoji="1" lang="en-US" altLang="ja-JP" dirty="0"/>
                        <a:t>4</a:t>
                      </a:r>
                      <a:r>
                        <a:rPr kumimoji="1" lang="ja-JP" altLang="en-US"/>
                        <a:t>月</a:t>
                      </a:r>
                    </a:p>
                  </a:txBody>
                  <a:tcPr/>
                </a:tc>
                <a:tc>
                  <a:txBody>
                    <a:bodyPr/>
                    <a:lstStyle/>
                    <a:p>
                      <a:pPr algn="ctr"/>
                      <a:r>
                        <a:rPr kumimoji="1" lang="ja-JP" altLang="en-US"/>
                        <a:t>鵜川</a:t>
                      </a:r>
                    </a:p>
                  </a:txBody>
                  <a:tcPr/>
                </a:tc>
                <a:tc>
                  <a:txBody>
                    <a:bodyPr/>
                    <a:lstStyle/>
                    <a:p>
                      <a:pPr algn="ctr"/>
                      <a:r>
                        <a:rPr kumimoji="1" lang="ja-JP" altLang="en-US"/>
                        <a:t>数理モデルのプロトタイプ作成</a:t>
                      </a:r>
                    </a:p>
                  </a:txBody>
                  <a:tcPr/>
                </a:tc>
                <a:extLst>
                  <a:ext uri="{0D108BD9-81ED-4DB2-BD59-A6C34878D82A}">
                    <a16:rowId xmlns:a16="http://schemas.microsoft.com/office/drawing/2014/main" val="2411453917"/>
                  </a:ext>
                </a:extLst>
              </a:tr>
              <a:tr h="698269">
                <a:tc>
                  <a:txBody>
                    <a:bodyPr/>
                    <a:lstStyle/>
                    <a:p>
                      <a:pPr algn="ctr"/>
                      <a:r>
                        <a:rPr kumimoji="1" lang="en-US" altLang="ja-JP" dirty="0"/>
                        <a:t>2020</a:t>
                      </a:r>
                      <a:r>
                        <a:rPr kumimoji="1" lang="ja-JP" altLang="en-US"/>
                        <a:t>年</a:t>
                      </a:r>
                      <a:r>
                        <a:rPr kumimoji="1" lang="en-US" altLang="ja-JP" dirty="0"/>
                        <a:t>9</a:t>
                      </a:r>
                      <a:r>
                        <a:rPr kumimoji="1" lang="ja-JP" altLang="en-US"/>
                        <a:t>月</a:t>
                      </a:r>
                    </a:p>
                  </a:txBody>
                  <a:tcPr/>
                </a:tc>
                <a:tc>
                  <a:txBody>
                    <a:bodyPr/>
                    <a:lstStyle/>
                    <a:p>
                      <a:pPr algn="ctr"/>
                      <a:r>
                        <a:rPr kumimoji="1" lang="ja-JP" altLang="en-US"/>
                        <a:t>鵜川</a:t>
                      </a:r>
                    </a:p>
                  </a:txBody>
                  <a:tcPr/>
                </a:tc>
                <a:tc>
                  <a:txBody>
                    <a:bodyPr/>
                    <a:lstStyle/>
                    <a:p>
                      <a:pPr algn="ctr"/>
                      <a:r>
                        <a:rPr kumimoji="1" lang="ja-JP" altLang="en-US"/>
                        <a:t>数理モデルの実装を終える</a:t>
                      </a:r>
                      <a:endParaRPr kumimoji="1" lang="en-US" altLang="ja-JP" dirty="0"/>
                    </a:p>
                    <a:p>
                      <a:pPr algn="ctr"/>
                      <a:r>
                        <a:rPr kumimoji="1" lang="ja-JP" altLang="en-US"/>
                        <a:t>小さい注文例での解を報告</a:t>
                      </a:r>
                      <a:endParaRPr kumimoji="1" lang="en-US" altLang="ja-JP" dirty="0"/>
                    </a:p>
                  </a:txBody>
                  <a:tcPr/>
                </a:tc>
                <a:extLst>
                  <a:ext uri="{0D108BD9-81ED-4DB2-BD59-A6C34878D82A}">
                    <a16:rowId xmlns:a16="http://schemas.microsoft.com/office/drawing/2014/main" val="2406113372"/>
                  </a:ext>
                </a:extLst>
              </a:tr>
              <a:tr h="562495">
                <a:tc>
                  <a:txBody>
                    <a:bodyPr/>
                    <a:lstStyle/>
                    <a:p>
                      <a:pPr algn="ctr"/>
                      <a:r>
                        <a:rPr kumimoji="1" lang="en-US" altLang="ja-JP" dirty="0"/>
                        <a:t>2020</a:t>
                      </a:r>
                      <a:r>
                        <a:rPr kumimoji="1" lang="ja-JP" altLang="en-US"/>
                        <a:t>年</a:t>
                      </a:r>
                      <a:r>
                        <a:rPr kumimoji="1" lang="en-US" altLang="ja-JP" dirty="0"/>
                        <a:t>11</a:t>
                      </a:r>
                      <a:r>
                        <a:rPr kumimoji="1" lang="ja-JP" altLang="en-US"/>
                        <a:t>月</a:t>
                      </a:r>
                    </a:p>
                  </a:txBody>
                  <a:tcPr/>
                </a:tc>
                <a:tc>
                  <a:txBody>
                    <a:bodyPr/>
                    <a:lstStyle/>
                    <a:p>
                      <a:pPr algn="ctr"/>
                      <a:r>
                        <a:rPr kumimoji="1" lang="ja-JP" altLang="en-US"/>
                        <a:t>鵜川</a:t>
                      </a:r>
                    </a:p>
                  </a:txBody>
                  <a:tcPr/>
                </a:tc>
                <a:tc>
                  <a:txBody>
                    <a:bodyPr/>
                    <a:lstStyle/>
                    <a:p>
                      <a:pPr algn="ctr"/>
                      <a:r>
                        <a:rPr kumimoji="1" lang="ja-JP" altLang="en-US"/>
                        <a:t>複雑な問題例では求解が難しいことを確認</a:t>
                      </a:r>
                    </a:p>
                  </a:txBody>
                  <a:tcPr/>
                </a:tc>
                <a:extLst>
                  <a:ext uri="{0D108BD9-81ED-4DB2-BD59-A6C34878D82A}">
                    <a16:rowId xmlns:a16="http://schemas.microsoft.com/office/drawing/2014/main" val="2187725435"/>
                  </a:ext>
                </a:extLst>
              </a:tr>
              <a:tr h="581891">
                <a:tc>
                  <a:txBody>
                    <a:bodyPr/>
                    <a:lstStyle/>
                    <a:p>
                      <a:pPr algn="ctr"/>
                      <a:r>
                        <a:rPr kumimoji="1" lang="en-US" altLang="ja-JP" dirty="0"/>
                        <a:t>2021</a:t>
                      </a:r>
                      <a:r>
                        <a:rPr kumimoji="1" lang="ja-JP" altLang="en-US"/>
                        <a:t>年</a:t>
                      </a:r>
                      <a:r>
                        <a:rPr kumimoji="1" lang="en-US" altLang="ja-JP" dirty="0"/>
                        <a:t>3</a:t>
                      </a:r>
                      <a:r>
                        <a:rPr kumimoji="1" lang="ja-JP" altLang="en-US"/>
                        <a:t>月</a:t>
                      </a:r>
                    </a:p>
                  </a:txBody>
                  <a:tcPr/>
                </a:tc>
                <a:tc>
                  <a:txBody>
                    <a:bodyPr/>
                    <a:lstStyle/>
                    <a:p>
                      <a:pPr algn="ctr"/>
                      <a:r>
                        <a:rPr kumimoji="1" lang="ja-JP" altLang="en-US"/>
                        <a:t>鵜川</a:t>
                      </a:r>
                    </a:p>
                  </a:txBody>
                  <a:tcPr/>
                </a:tc>
                <a:tc>
                  <a:txBody>
                    <a:bodyPr/>
                    <a:lstStyle/>
                    <a:p>
                      <a:pPr algn="ctr"/>
                      <a:r>
                        <a:rPr kumimoji="1" lang="ja-JP" altLang="en-US"/>
                        <a:t>積み地と揚げ地をまとめた新たなモデルの作成</a:t>
                      </a:r>
                    </a:p>
                  </a:txBody>
                  <a:tcPr/>
                </a:tc>
                <a:extLst>
                  <a:ext uri="{0D108BD9-81ED-4DB2-BD59-A6C34878D82A}">
                    <a16:rowId xmlns:a16="http://schemas.microsoft.com/office/drawing/2014/main" val="2102499095"/>
                  </a:ext>
                </a:extLst>
              </a:tr>
              <a:tr h="548640">
                <a:tc>
                  <a:txBody>
                    <a:bodyPr/>
                    <a:lstStyle/>
                    <a:p>
                      <a:pPr algn="ctr"/>
                      <a:endParaRPr kumimoji="1" lang="ja-JP" altLang="en-US"/>
                    </a:p>
                  </a:txBody>
                  <a:tcPr/>
                </a:tc>
                <a:tc>
                  <a:txBody>
                    <a:bodyPr/>
                    <a:lstStyle/>
                    <a:p>
                      <a:pPr algn="ctr"/>
                      <a:r>
                        <a:rPr kumimoji="1" lang="ja-JP" altLang="en-US"/>
                        <a:t>竹田</a:t>
                      </a:r>
                    </a:p>
                  </a:txBody>
                  <a:tcPr/>
                </a:tc>
                <a:tc>
                  <a:txBody>
                    <a:bodyPr/>
                    <a:lstStyle/>
                    <a:p>
                      <a:pPr algn="ctr"/>
                      <a:r>
                        <a:rPr kumimoji="1" lang="ja-JP" altLang="en-US"/>
                        <a:t>数理モデルに高さ制約を加えた際の比較など</a:t>
                      </a:r>
                      <a:endParaRPr kumimoji="1" lang="en-US" altLang="ja-JP" dirty="0"/>
                    </a:p>
                    <a:p>
                      <a:pPr algn="ctr"/>
                      <a:endParaRPr kumimoji="1" lang="en-US" altLang="ja-JP" dirty="0"/>
                    </a:p>
                  </a:txBody>
                  <a:tcPr/>
                </a:tc>
                <a:extLst>
                  <a:ext uri="{0D108BD9-81ED-4DB2-BD59-A6C34878D82A}">
                    <a16:rowId xmlns:a16="http://schemas.microsoft.com/office/drawing/2014/main" val="3710878091"/>
                  </a:ext>
                </a:extLst>
              </a:tr>
            </a:tbl>
          </a:graphicData>
        </a:graphic>
      </p:graphicFrame>
    </p:spTree>
    <p:extLst>
      <p:ext uri="{BB962C8B-B14F-4D97-AF65-F5344CB8AC3E}">
        <p14:creationId xmlns:p14="http://schemas.microsoft.com/office/powerpoint/2010/main" val="162272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1F482B-E94D-1446-8516-ECAA330E7EA8}"/>
              </a:ext>
            </a:extLst>
          </p:cNvPr>
          <p:cNvSpPr>
            <a:spLocks noGrp="1"/>
          </p:cNvSpPr>
          <p:nvPr>
            <p:ph type="title"/>
          </p:nvPr>
        </p:nvSpPr>
        <p:spPr/>
        <p:txBody>
          <a:bodyPr/>
          <a:lstStyle/>
          <a:p>
            <a:r>
              <a:rPr lang="en-US" altLang="ja-JP" dirty="0"/>
              <a:t>3</a:t>
            </a:r>
            <a:r>
              <a:rPr lang="ja-JP" altLang="en-US"/>
              <a:t>月の報告会</a:t>
            </a:r>
            <a:endParaRPr kumimoji="1" lang="ja-JP" altLang="en-US"/>
          </a:p>
        </p:txBody>
      </p:sp>
      <p:sp>
        <p:nvSpPr>
          <p:cNvPr id="3" name="コンテンツ プレースホルダー 2">
            <a:extLst>
              <a:ext uri="{FF2B5EF4-FFF2-40B4-BE49-F238E27FC236}">
                <a16:creationId xmlns:a16="http://schemas.microsoft.com/office/drawing/2014/main" id="{4B22C696-B685-CE46-BE80-0D40F73FF6A5}"/>
              </a:ext>
            </a:extLst>
          </p:cNvPr>
          <p:cNvSpPr>
            <a:spLocks noGrp="1"/>
          </p:cNvSpPr>
          <p:nvPr>
            <p:ph idx="1"/>
          </p:nvPr>
        </p:nvSpPr>
        <p:spPr>
          <a:xfrm>
            <a:off x="2589211" y="2133599"/>
            <a:ext cx="9076315" cy="4045527"/>
          </a:xfrm>
        </p:spPr>
        <p:txBody>
          <a:bodyPr>
            <a:normAutofit/>
          </a:bodyPr>
          <a:lstStyle/>
          <a:p>
            <a:r>
              <a:rPr kumimoji="1" lang="ja-JP" altLang="en-US" sz="2400"/>
              <a:t>鵜川の報告</a:t>
            </a:r>
            <a:endParaRPr lang="en-US" altLang="ja-JP" sz="2400" dirty="0"/>
          </a:p>
          <a:p>
            <a:pPr lvl="1"/>
            <a:r>
              <a:rPr kumimoji="1" lang="ja-JP" altLang="en-US" sz="2200"/>
              <a:t>揚げ地と積み地をひとまとめにする新たなアプローチ</a:t>
            </a:r>
            <a:endParaRPr lang="en-US" altLang="ja-JP" sz="2200" dirty="0"/>
          </a:p>
          <a:p>
            <a:pPr lvl="1"/>
            <a:r>
              <a:rPr kumimoji="1" lang="ja-JP" altLang="en-US" sz="2200"/>
              <a:t>計算時間は短くなるが、精度としては解の修正が少し必要</a:t>
            </a:r>
            <a:endParaRPr kumimoji="1" lang="en-US" altLang="ja-JP" sz="2200" dirty="0"/>
          </a:p>
          <a:p>
            <a:pPr lvl="1"/>
            <a:endParaRPr lang="en-US" altLang="ja-JP" sz="2400" dirty="0"/>
          </a:p>
          <a:p>
            <a:r>
              <a:rPr lang="ja-JP" altLang="en-US" sz="2600"/>
              <a:t>竹田の報告</a:t>
            </a:r>
            <a:endParaRPr lang="en-US" altLang="ja-JP" sz="2600" dirty="0"/>
          </a:p>
          <a:p>
            <a:pPr lvl="1"/>
            <a:r>
              <a:rPr lang="ja-JP" altLang="en-US" sz="2200"/>
              <a:t>数理モデルの計算時間が今後どのように増えるか調査</a:t>
            </a:r>
            <a:endParaRPr lang="en-US" altLang="ja-JP" sz="2200" dirty="0"/>
          </a:p>
          <a:p>
            <a:pPr lvl="1"/>
            <a:r>
              <a:rPr lang="ja-JP" altLang="en-US" sz="2200"/>
              <a:t>高さ条件を追加した際に、計算時間が</a:t>
            </a:r>
            <a:r>
              <a:rPr lang="en-US" altLang="ja-JP" sz="2200" dirty="0"/>
              <a:t>3-6</a:t>
            </a:r>
            <a:r>
              <a:rPr lang="ja-JP" altLang="en-US" sz="2200"/>
              <a:t>倍に増加</a:t>
            </a:r>
            <a:endParaRPr lang="en-US" altLang="ja-JP" sz="2200" dirty="0"/>
          </a:p>
          <a:p>
            <a:pPr lvl="1"/>
            <a:endParaRPr kumimoji="1" lang="en-US" altLang="ja-JP" sz="2400" dirty="0"/>
          </a:p>
          <a:p>
            <a:pPr lvl="1"/>
            <a:endParaRPr lang="en-US" altLang="ja-JP" sz="2400" dirty="0"/>
          </a:p>
          <a:p>
            <a:pPr lvl="1"/>
            <a:endParaRPr kumimoji="1" lang="en-US" altLang="ja-JP" sz="2400" dirty="0"/>
          </a:p>
        </p:txBody>
      </p:sp>
    </p:spTree>
    <p:extLst>
      <p:ext uri="{BB962C8B-B14F-4D97-AF65-F5344CB8AC3E}">
        <p14:creationId xmlns:p14="http://schemas.microsoft.com/office/powerpoint/2010/main" val="2875795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2C7CEF-1C3A-6849-BF56-90283E685A63}"/>
              </a:ext>
            </a:extLst>
          </p:cNvPr>
          <p:cNvSpPr>
            <a:spLocks noGrp="1"/>
          </p:cNvSpPr>
          <p:nvPr>
            <p:ph type="title"/>
          </p:nvPr>
        </p:nvSpPr>
        <p:spPr/>
        <p:txBody>
          <a:bodyPr/>
          <a:lstStyle/>
          <a:p>
            <a:r>
              <a:rPr kumimoji="1" lang="ja-JP" altLang="en-US"/>
              <a:t>いままでの数理モデルの精度</a:t>
            </a:r>
          </a:p>
        </p:txBody>
      </p:sp>
      <p:sp>
        <p:nvSpPr>
          <p:cNvPr id="3" name="コンテンツ プレースホルダー 2">
            <a:extLst>
              <a:ext uri="{FF2B5EF4-FFF2-40B4-BE49-F238E27FC236}">
                <a16:creationId xmlns:a16="http://schemas.microsoft.com/office/drawing/2014/main" id="{0AC992E8-AF73-534B-ADC1-164061CD7AE0}"/>
              </a:ext>
            </a:extLst>
          </p:cNvPr>
          <p:cNvSpPr>
            <a:spLocks noGrp="1"/>
          </p:cNvSpPr>
          <p:nvPr>
            <p:ph idx="1"/>
          </p:nvPr>
        </p:nvSpPr>
        <p:spPr>
          <a:xfrm>
            <a:off x="2272145" y="2133600"/>
            <a:ext cx="9232467" cy="3777622"/>
          </a:xfrm>
        </p:spPr>
        <p:txBody>
          <a:bodyPr>
            <a:normAutofit/>
          </a:bodyPr>
          <a:lstStyle/>
          <a:p>
            <a:r>
              <a:rPr lang="ja-JP" altLang="en-US" sz="2400"/>
              <a:t>簡単なブッキング</a:t>
            </a:r>
            <a:r>
              <a:rPr lang="en-US" altLang="ja-JP" sz="2400" dirty="0"/>
              <a:t>(</a:t>
            </a:r>
            <a:r>
              <a:rPr lang="ja-JP" altLang="en-US" sz="2400"/>
              <a:t>注文数</a:t>
            </a:r>
            <a:r>
              <a:rPr lang="en-US" altLang="ja-JP" sz="2400" dirty="0"/>
              <a:t>100-150)</a:t>
            </a:r>
            <a:r>
              <a:rPr lang="ja-JP" altLang="en-US" sz="2400"/>
              <a:t>において、有効な解を得られていることをプランナーさんに確認していただけました。</a:t>
            </a:r>
            <a:endParaRPr lang="en-US" altLang="ja-JP" sz="2400" dirty="0"/>
          </a:p>
          <a:p>
            <a:endParaRPr lang="en-US" altLang="ja-JP" sz="2400" dirty="0"/>
          </a:p>
          <a:p>
            <a:r>
              <a:rPr lang="ja-JP" altLang="en-US" sz="2400"/>
              <a:t>割り当てる自動車は 全て乗用車を想定</a:t>
            </a:r>
            <a:endParaRPr lang="en-US" altLang="ja-JP" sz="2400" dirty="0"/>
          </a:p>
          <a:p>
            <a:r>
              <a:rPr lang="ja-JP" altLang="en-US" sz="2400"/>
              <a:t>計算時間の上限を</a:t>
            </a:r>
            <a:r>
              <a:rPr lang="en-US" altLang="ja-JP" sz="2400" dirty="0"/>
              <a:t>1</a:t>
            </a:r>
            <a:r>
              <a:rPr lang="ja-JP" altLang="en-US" sz="2400"/>
              <a:t>時間に設定</a:t>
            </a:r>
            <a:endParaRPr lang="en-US" altLang="ja-JP" sz="2400" dirty="0"/>
          </a:p>
          <a:p>
            <a:pPr marL="457200" lvl="1" indent="0">
              <a:buNone/>
            </a:pPr>
            <a:endParaRPr kumimoji="1" lang="en-US" altLang="ja-JP" sz="2200" dirty="0"/>
          </a:p>
          <a:p>
            <a:endParaRPr kumimoji="1" lang="en-US" altLang="ja-JP" sz="2400" dirty="0"/>
          </a:p>
          <a:p>
            <a:endParaRPr kumimoji="1" lang="ja-JP" altLang="en-US" sz="2400"/>
          </a:p>
        </p:txBody>
      </p:sp>
    </p:spTree>
    <p:extLst>
      <p:ext uri="{BB962C8B-B14F-4D97-AF65-F5344CB8AC3E}">
        <p14:creationId xmlns:p14="http://schemas.microsoft.com/office/powerpoint/2010/main" val="151526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C1E5F6-849F-3D41-9668-19C8692347B1}"/>
              </a:ext>
            </a:extLst>
          </p:cNvPr>
          <p:cNvSpPr>
            <a:spLocks noGrp="1"/>
          </p:cNvSpPr>
          <p:nvPr>
            <p:ph type="title"/>
          </p:nvPr>
        </p:nvSpPr>
        <p:spPr>
          <a:xfrm>
            <a:off x="2592925" y="624110"/>
            <a:ext cx="8911687" cy="733635"/>
          </a:xfrm>
        </p:spPr>
        <p:txBody>
          <a:bodyPr/>
          <a:lstStyle/>
          <a:p>
            <a:r>
              <a:rPr kumimoji="1" lang="ja-JP" altLang="en-US"/>
              <a:t>実際の解</a:t>
            </a:r>
          </a:p>
        </p:txBody>
      </p:sp>
      <p:pic>
        <p:nvPicPr>
          <p:cNvPr id="5" name="コンテンツ プレースホルダー 4">
            <a:extLst>
              <a:ext uri="{FF2B5EF4-FFF2-40B4-BE49-F238E27FC236}">
                <a16:creationId xmlns:a16="http://schemas.microsoft.com/office/drawing/2014/main" id="{F4D273D9-8442-344A-80C8-8A049DE28D5D}"/>
              </a:ext>
            </a:extLst>
          </p:cNvPr>
          <p:cNvPicPr>
            <a:picLocks noGrp="1" noChangeAspect="1"/>
          </p:cNvPicPr>
          <p:nvPr>
            <p:ph idx="1"/>
          </p:nvPr>
        </p:nvPicPr>
        <p:blipFill>
          <a:blip r:embed="rId2"/>
          <a:stretch>
            <a:fillRect/>
          </a:stretch>
        </p:blipFill>
        <p:spPr>
          <a:xfrm>
            <a:off x="1436275" y="2438400"/>
            <a:ext cx="4645871" cy="3819814"/>
          </a:xfrm>
        </p:spPr>
      </p:pic>
      <p:pic>
        <p:nvPicPr>
          <p:cNvPr id="7" name="図 6">
            <a:extLst>
              <a:ext uri="{FF2B5EF4-FFF2-40B4-BE49-F238E27FC236}">
                <a16:creationId xmlns:a16="http://schemas.microsoft.com/office/drawing/2014/main" id="{B1BCD1B4-59B3-1A42-89BB-E8FC2AE84BE3}"/>
              </a:ext>
            </a:extLst>
          </p:cNvPr>
          <p:cNvPicPr>
            <a:picLocks noChangeAspect="1"/>
          </p:cNvPicPr>
          <p:nvPr/>
        </p:nvPicPr>
        <p:blipFill>
          <a:blip r:embed="rId3"/>
          <a:stretch>
            <a:fillRect/>
          </a:stretch>
        </p:blipFill>
        <p:spPr>
          <a:xfrm>
            <a:off x="6858742" y="2438400"/>
            <a:ext cx="4645870" cy="3819814"/>
          </a:xfrm>
          <a:prstGeom prst="rect">
            <a:avLst/>
          </a:prstGeom>
        </p:spPr>
      </p:pic>
      <p:sp>
        <p:nvSpPr>
          <p:cNvPr id="8" name="テキスト ボックス 7">
            <a:extLst>
              <a:ext uri="{FF2B5EF4-FFF2-40B4-BE49-F238E27FC236}">
                <a16:creationId xmlns:a16="http://schemas.microsoft.com/office/drawing/2014/main" id="{0D01E0E1-0607-D84F-B139-157AD52E9275}"/>
              </a:ext>
            </a:extLst>
          </p:cNvPr>
          <p:cNvSpPr txBox="1"/>
          <p:nvPr/>
        </p:nvSpPr>
        <p:spPr>
          <a:xfrm>
            <a:off x="3191173" y="1782679"/>
            <a:ext cx="1136073" cy="461665"/>
          </a:xfrm>
          <a:prstGeom prst="rect">
            <a:avLst/>
          </a:prstGeom>
          <a:noFill/>
        </p:spPr>
        <p:txBody>
          <a:bodyPr wrap="square" rtlCol="0">
            <a:spAutoFit/>
          </a:bodyPr>
          <a:lstStyle/>
          <a:p>
            <a:r>
              <a:rPr kumimoji="1" lang="ja-JP" altLang="en-US" sz="2400"/>
              <a:t>積み地</a:t>
            </a:r>
          </a:p>
        </p:txBody>
      </p:sp>
      <p:sp>
        <p:nvSpPr>
          <p:cNvPr id="9" name="テキスト ボックス 8">
            <a:extLst>
              <a:ext uri="{FF2B5EF4-FFF2-40B4-BE49-F238E27FC236}">
                <a16:creationId xmlns:a16="http://schemas.microsoft.com/office/drawing/2014/main" id="{FF94A664-BD72-9948-963D-6161DAB5D248}"/>
              </a:ext>
            </a:extLst>
          </p:cNvPr>
          <p:cNvSpPr txBox="1"/>
          <p:nvPr/>
        </p:nvSpPr>
        <p:spPr>
          <a:xfrm>
            <a:off x="8648276" y="1717964"/>
            <a:ext cx="1146887" cy="461665"/>
          </a:xfrm>
          <a:prstGeom prst="rect">
            <a:avLst/>
          </a:prstGeom>
          <a:noFill/>
        </p:spPr>
        <p:txBody>
          <a:bodyPr wrap="square" rtlCol="0">
            <a:spAutoFit/>
          </a:bodyPr>
          <a:lstStyle/>
          <a:p>
            <a:r>
              <a:rPr lang="ja-JP" altLang="en-US" sz="2400"/>
              <a:t>揚げ地</a:t>
            </a:r>
            <a:endParaRPr kumimoji="1" lang="ja-JP" altLang="en-US" sz="2400"/>
          </a:p>
        </p:txBody>
      </p:sp>
    </p:spTree>
    <p:extLst>
      <p:ext uri="{BB962C8B-B14F-4D97-AF65-F5344CB8AC3E}">
        <p14:creationId xmlns:p14="http://schemas.microsoft.com/office/powerpoint/2010/main" val="881856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073449-F50B-0F44-87D3-A90996CF8803}"/>
              </a:ext>
            </a:extLst>
          </p:cNvPr>
          <p:cNvSpPr>
            <a:spLocks noGrp="1"/>
          </p:cNvSpPr>
          <p:nvPr>
            <p:ph type="title"/>
          </p:nvPr>
        </p:nvSpPr>
        <p:spPr/>
        <p:txBody>
          <a:bodyPr/>
          <a:lstStyle/>
          <a:p>
            <a:r>
              <a:rPr kumimoji="1" lang="ja-JP" altLang="en-US"/>
              <a:t>モデルについて</a:t>
            </a:r>
          </a:p>
        </p:txBody>
      </p:sp>
      <p:sp>
        <p:nvSpPr>
          <p:cNvPr id="3" name="コンテンツ プレースホルダー 2">
            <a:extLst>
              <a:ext uri="{FF2B5EF4-FFF2-40B4-BE49-F238E27FC236}">
                <a16:creationId xmlns:a16="http://schemas.microsoft.com/office/drawing/2014/main" id="{8C14A0A6-ACD2-3C4B-B7AF-ADD8335CCCE0}"/>
              </a:ext>
            </a:extLst>
          </p:cNvPr>
          <p:cNvSpPr>
            <a:spLocks noGrp="1"/>
          </p:cNvSpPr>
          <p:nvPr>
            <p:ph idx="1"/>
          </p:nvPr>
        </p:nvSpPr>
        <p:spPr>
          <a:xfrm>
            <a:off x="2147455" y="1731819"/>
            <a:ext cx="9357157" cy="4317949"/>
          </a:xfrm>
        </p:spPr>
        <p:txBody>
          <a:bodyPr>
            <a:normAutofit/>
          </a:bodyPr>
          <a:lstStyle/>
          <a:p>
            <a:pPr marL="0" indent="0">
              <a:buNone/>
            </a:pPr>
            <a:r>
              <a:rPr lang="ja-JP" altLang="en-US" sz="2800"/>
              <a:t>計算する際に、必ず守るべき条件が制約</a:t>
            </a:r>
            <a:endParaRPr kumimoji="1" lang="en-US" altLang="ja-JP" sz="2800" dirty="0"/>
          </a:p>
          <a:p>
            <a:r>
              <a:rPr kumimoji="1" lang="ja-JP" altLang="en-US" sz="2800"/>
              <a:t>制約は</a:t>
            </a:r>
            <a:r>
              <a:rPr kumimoji="1" lang="en-US" altLang="ja-JP" sz="2800" dirty="0"/>
              <a:t>4</a:t>
            </a:r>
            <a:r>
              <a:rPr lang="ja-JP" altLang="en-US" sz="2800"/>
              <a:t>つ</a:t>
            </a:r>
            <a:endParaRPr kumimoji="1" lang="en-US" altLang="ja-JP" sz="2800" dirty="0"/>
          </a:p>
          <a:p>
            <a:pPr marL="914400" lvl="1" indent="-457200">
              <a:buFont typeface="+mj-lt"/>
              <a:buAutoNum type="arabicPeriod"/>
            </a:pPr>
            <a:r>
              <a:rPr lang="ja-JP" altLang="en-US" sz="2200"/>
              <a:t>貨物の走行路を確保する</a:t>
            </a:r>
            <a:endParaRPr lang="en-US" altLang="ja-JP" sz="2200" dirty="0"/>
          </a:p>
          <a:p>
            <a:pPr marL="914400" lvl="1" indent="-457200">
              <a:buFont typeface="+mj-lt"/>
              <a:buAutoNum type="arabicPeriod"/>
            </a:pPr>
            <a:r>
              <a:rPr lang="ja-JP" altLang="en-US" sz="2200"/>
              <a:t>船内自動車の全体荷重が閾値を超えない </a:t>
            </a:r>
            <a:endParaRPr lang="en-US" altLang="ja-JP" sz="2200" dirty="0"/>
          </a:p>
          <a:p>
            <a:pPr marL="914400" lvl="1" indent="-457200">
              <a:buFont typeface="+mj-lt"/>
              <a:buAutoNum type="arabicPeriod"/>
            </a:pPr>
            <a:r>
              <a:rPr lang="ja-JP" altLang="en-US" sz="2200"/>
              <a:t>大きな注文の分割ルールを守る </a:t>
            </a:r>
            <a:endParaRPr lang="en-US" altLang="ja-JP" sz="2200" dirty="0"/>
          </a:p>
          <a:p>
            <a:pPr marL="914400" lvl="1" indent="-457200">
              <a:buFont typeface="+mj-lt"/>
              <a:buAutoNum type="arabicPeriod"/>
            </a:pPr>
            <a:r>
              <a:rPr lang="ja-JP" altLang="en-US" sz="2400">
                <a:latin typeface="+mn-ea"/>
              </a:rPr>
              <a:t>デッドスペースをなくす</a:t>
            </a:r>
            <a:endParaRPr lang="en-US" altLang="ja-JP" sz="2400" dirty="0">
              <a:latin typeface="+mn-ea"/>
            </a:endParaRPr>
          </a:p>
        </p:txBody>
      </p:sp>
    </p:spTree>
    <p:extLst>
      <p:ext uri="{BB962C8B-B14F-4D97-AF65-F5344CB8AC3E}">
        <p14:creationId xmlns:p14="http://schemas.microsoft.com/office/powerpoint/2010/main" val="921525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49A6B0-4F52-F945-B8EA-E01CAD3AFB26}"/>
              </a:ext>
            </a:extLst>
          </p:cNvPr>
          <p:cNvSpPr>
            <a:spLocks noGrp="1"/>
          </p:cNvSpPr>
          <p:nvPr>
            <p:ph type="title"/>
          </p:nvPr>
        </p:nvSpPr>
        <p:spPr/>
        <p:txBody>
          <a:bodyPr/>
          <a:lstStyle/>
          <a:p>
            <a:r>
              <a:rPr kumimoji="1" lang="ja-JP" altLang="en-US"/>
              <a:t>モデルについて</a:t>
            </a:r>
          </a:p>
        </p:txBody>
      </p:sp>
      <p:sp>
        <p:nvSpPr>
          <p:cNvPr id="3" name="コンテンツ プレースホルダー 2">
            <a:extLst>
              <a:ext uri="{FF2B5EF4-FFF2-40B4-BE49-F238E27FC236}">
                <a16:creationId xmlns:a16="http://schemas.microsoft.com/office/drawing/2014/main" id="{40F8FEE7-4642-2E4B-A454-1E84849639FE}"/>
              </a:ext>
            </a:extLst>
          </p:cNvPr>
          <p:cNvSpPr>
            <a:spLocks noGrp="1"/>
          </p:cNvSpPr>
          <p:nvPr>
            <p:ph idx="1"/>
          </p:nvPr>
        </p:nvSpPr>
        <p:spPr>
          <a:xfrm>
            <a:off x="1676400" y="2133600"/>
            <a:ext cx="9828212" cy="3777622"/>
          </a:xfrm>
        </p:spPr>
        <p:txBody>
          <a:bodyPr/>
          <a:lstStyle/>
          <a:p>
            <a:pPr marL="0" indent="0">
              <a:buNone/>
            </a:pPr>
            <a:r>
              <a:rPr lang="ja-JP" altLang="en-US" sz="2800"/>
              <a:t>計算を行う際に、値を良くすることを目指すものが目的関数</a:t>
            </a:r>
            <a:endParaRPr lang="en-US" altLang="ja-JP" sz="2800" dirty="0"/>
          </a:p>
          <a:p>
            <a:r>
              <a:rPr lang="ja-JP" altLang="en-US" sz="2800"/>
              <a:t>目的関数は</a:t>
            </a:r>
            <a:r>
              <a:rPr lang="en-US" altLang="ja-JP" sz="2800" dirty="0"/>
              <a:t>4</a:t>
            </a:r>
            <a:r>
              <a:rPr lang="ja-JP" altLang="en-US" sz="2800"/>
              <a:t>つ</a:t>
            </a:r>
            <a:endParaRPr lang="en-US" altLang="ja-JP" sz="2800" dirty="0"/>
          </a:p>
          <a:p>
            <a:pPr marL="914400" lvl="1" indent="-457200">
              <a:buFont typeface="+mj-lt"/>
              <a:buAutoNum type="arabicPeriod"/>
            </a:pPr>
            <a:r>
              <a:rPr lang="ja-JP" altLang="en-US" sz="2000">
                <a:latin typeface="+mn-ea"/>
              </a:rPr>
              <a:t>一つのホールド内に複数の積み地、揚げ地の注文が入るのを減らしたい </a:t>
            </a:r>
          </a:p>
          <a:p>
            <a:pPr marL="914400" lvl="1" indent="-457200">
              <a:buFont typeface="+mj-lt"/>
              <a:buAutoNum type="arabicPeriod"/>
            </a:pPr>
            <a:r>
              <a:rPr lang="ja-JP" altLang="en-US" sz="2000">
                <a:latin typeface="+mn-ea"/>
              </a:rPr>
              <a:t>船の内部で注文の積み地と揚げ地をなるべく揃えたい</a:t>
            </a:r>
            <a:endParaRPr lang="en-US" altLang="ja-JP" sz="2000" dirty="0">
              <a:latin typeface="+mn-ea"/>
            </a:endParaRPr>
          </a:p>
          <a:p>
            <a:pPr marL="914400" lvl="1" indent="-457200">
              <a:buFont typeface="+mj-lt"/>
              <a:buAutoNum type="arabicPeriod"/>
            </a:pPr>
            <a:r>
              <a:rPr lang="ja-JP" altLang="en-US" sz="2000">
                <a:latin typeface="+mn-ea"/>
              </a:rPr>
              <a:t>貨物の取り回しスペースを確保したい</a:t>
            </a:r>
            <a:endParaRPr lang="en-US" altLang="ja-JP" sz="2000" dirty="0">
              <a:latin typeface="+mn-ea"/>
            </a:endParaRPr>
          </a:p>
          <a:p>
            <a:pPr marL="914400" lvl="1" indent="-457200">
              <a:buFont typeface="+mj-lt"/>
              <a:buAutoNum type="arabicPeriod"/>
            </a:pPr>
            <a:r>
              <a:rPr lang="ja-JP" altLang="en-US" sz="2000">
                <a:latin typeface="+mn-ea"/>
              </a:rPr>
              <a:t>残容量を入口付近に寄せたい </a:t>
            </a:r>
            <a:endParaRPr lang="en-US" altLang="ja-JP" sz="2000" dirty="0"/>
          </a:p>
          <a:p>
            <a:endParaRPr kumimoji="1" lang="ja-JP" altLang="en-US"/>
          </a:p>
        </p:txBody>
      </p:sp>
    </p:spTree>
    <p:extLst>
      <p:ext uri="{BB962C8B-B14F-4D97-AF65-F5344CB8AC3E}">
        <p14:creationId xmlns:p14="http://schemas.microsoft.com/office/powerpoint/2010/main" val="592960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3E2520-AAC2-5449-BC91-178D8B6DD09E}"/>
              </a:ext>
            </a:extLst>
          </p:cNvPr>
          <p:cNvSpPr>
            <a:spLocks noGrp="1"/>
          </p:cNvSpPr>
          <p:nvPr>
            <p:ph type="title"/>
          </p:nvPr>
        </p:nvSpPr>
        <p:spPr/>
        <p:txBody>
          <a:bodyPr/>
          <a:lstStyle/>
          <a:p>
            <a:r>
              <a:rPr kumimoji="1" lang="ja-JP" altLang="en-US"/>
              <a:t>前回までのモデルでの問題点</a:t>
            </a:r>
          </a:p>
        </p:txBody>
      </p:sp>
      <p:sp>
        <p:nvSpPr>
          <p:cNvPr id="3" name="コンテンツ プレースホルダー 2">
            <a:extLst>
              <a:ext uri="{FF2B5EF4-FFF2-40B4-BE49-F238E27FC236}">
                <a16:creationId xmlns:a16="http://schemas.microsoft.com/office/drawing/2014/main" id="{D3807F1B-2CEE-BA4D-A677-4637CCD3E5CF}"/>
              </a:ext>
            </a:extLst>
          </p:cNvPr>
          <p:cNvSpPr>
            <a:spLocks noGrp="1"/>
          </p:cNvSpPr>
          <p:nvPr>
            <p:ph idx="1"/>
          </p:nvPr>
        </p:nvSpPr>
        <p:spPr/>
        <p:txBody>
          <a:bodyPr>
            <a:normAutofit/>
          </a:bodyPr>
          <a:lstStyle/>
          <a:p>
            <a:r>
              <a:rPr lang="ja-JP" altLang="en-US" sz="2400"/>
              <a:t>積み地や揚げ地の数</a:t>
            </a:r>
            <a:r>
              <a:rPr lang="en-US" altLang="ja-JP" sz="2400" dirty="0"/>
              <a:t>, </a:t>
            </a:r>
            <a:r>
              <a:rPr lang="ja-JP" altLang="en-US" sz="2400"/>
              <a:t>注文数やホールド数が増加すると、計算時間が膨大に増加する可能性</a:t>
            </a:r>
            <a:endParaRPr lang="en-US" altLang="ja-JP" sz="2400" dirty="0"/>
          </a:p>
          <a:p>
            <a:r>
              <a:rPr lang="ja-JP" altLang="en-US" sz="2400"/>
              <a:t>実際に、高さ制約を追加するだけで計算時間が</a:t>
            </a:r>
            <a:r>
              <a:rPr lang="en-US" altLang="ja-JP" sz="2400" dirty="0"/>
              <a:t>6</a:t>
            </a:r>
            <a:r>
              <a:rPr lang="ja-JP" altLang="en-US" sz="2400"/>
              <a:t>倍に</a:t>
            </a:r>
            <a:r>
              <a:rPr lang="en-US" altLang="ja-JP" sz="2400" dirty="0"/>
              <a:t>…</a:t>
            </a:r>
          </a:p>
          <a:p>
            <a:endParaRPr lang="en-US" altLang="ja-JP" sz="2400" dirty="0"/>
          </a:p>
          <a:p>
            <a:r>
              <a:rPr lang="ja-JP" altLang="en-US" sz="2400"/>
              <a:t>より複雑な制約を考慮しつつ解を出力するのは、現実的な計算時間では終わりそうにない</a:t>
            </a:r>
            <a:endParaRPr lang="en-US" altLang="ja-JP" sz="2400" dirty="0"/>
          </a:p>
          <a:p>
            <a:r>
              <a:rPr lang="ja-JP" altLang="en-US" sz="2400"/>
              <a:t>新たなアプローチをとる必要があった</a:t>
            </a:r>
            <a:endParaRPr lang="en-US" altLang="ja-JP" sz="2400" dirty="0"/>
          </a:p>
          <a:p>
            <a:endParaRPr lang="en-US" altLang="ja-JP" sz="2400" dirty="0"/>
          </a:p>
        </p:txBody>
      </p:sp>
    </p:spTree>
    <p:extLst>
      <p:ext uri="{BB962C8B-B14F-4D97-AF65-F5344CB8AC3E}">
        <p14:creationId xmlns:p14="http://schemas.microsoft.com/office/powerpoint/2010/main" val="1664906661"/>
      </p:ext>
    </p:extLst>
  </p:cSld>
  <p:clrMapOvr>
    <a:masterClrMapping/>
  </p:clrMapOvr>
</p:sld>
</file>

<file path=ppt/theme/theme1.xml><?xml version="1.0" encoding="utf-8"?>
<a:theme xmlns:a="http://schemas.openxmlformats.org/drawingml/2006/main" name="ウィスプ">
  <a:themeElements>
    <a:clrScheme name="ウィスプ">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ウィスプ">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ィスプ">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{1459FB0A-341B-F940-AC12-58A63451A49E}tf10001069</Template>
  <TotalTime>366</TotalTime>
  <Words>604</Words>
  <Application>Microsoft Macintosh PowerPoint</Application>
  <PresentationFormat>ワイド画面</PresentationFormat>
  <Paragraphs>81</Paragraphs>
  <Slides>12</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12</vt:i4>
      </vt:variant>
    </vt:vector>
  </HeadingPairs>
  <TitlesOfParts>
    <vt:vector size="17" baseType="lpstr">
      <vt:lpstr>メイリオ</vt:lpstr>
      <vt:lpstr>Arial</vt:lpstr>
      <vt:lpstr>Century Gothic</vt:lpstr>
      <vt:lpstr>Wingdings 3</vt:lpstr>
      <vt:lpstr>ウィスプ</vt:lpstr>
      <vt:lpstr>11月 中間報告</vt:lpstr>
      <vt:lpstr>目次</vt:lpstr>
      <vt:lpstr>過去の報告会一覧</vt:lpstr>
      <vt:lpstr>3月の報告会</vt:lpstr>
      <vt:lpstr>いままでの数理モデルの精度</vt:lpstr>
      <vt:lpstr>実際の解</vt:lpstr>
      <vt:lpstr>モデルについて</vt:lpstr>
      <vt:lpstr>モデルについて</vt:lpstr>
      <vt:lpstr>前回までのモデルでの問題点</vt:lpstr>
      <vt:lpstr>3月以降の取り組み</vt:lpstr>
      <vt:lpstr>新たなモデル</vt:lpstr>
      <vt:lpstr>現状の結果</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TAKEDA Kiyoshi</dc:creator>
  <cp:lastModifiedBy>TAKEDA Kiyoshi</cp:lastModifiedBy>
  <cp:revision>28</cp:revision>
  <dcterms:created xsi:type="dcterms:W3CDTF">2021-11-01T08:14:01Z</dcterms:created>
  <dcterms:modified xsi:type="dcterms:W3CDTF">2021-11-16T00:52:47Z</dcterms:modified>
</cp:coreProperties>
</file>