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4" r:id="rId8"/>
    <p:sldId id="263" r:id="rId9"/>
    <p:sldId id="265" r:id="rId10"/>
    <p:sldId id="266" r:id="rId11"/>
    <p:sldId id="267"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snapToObjects="1">
      <p:cViewPr varScale="1">
        <p:scale>
          <a:sx n="107" d="100"/>
          <a:sy n="107" d="100"/>
        </p:scale>
        <p:origin x="7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9D867DB-7B40-584A-864B-1A7CB910BD0D}" type="datetimeFigureOut">
              <a:rPr kumimoji="1" lang="ja-JP" altLang="en-US" smtClean="0"/>
              <a:t>2021/10/12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1D212EF-2937-A54B-8E21-06AD3508F08A}" type="slidenum">
              <a:rPr kumimoji="1" lang="ja-JP" altLang="en-US" smtClean="0"/>
              <a:t>‹#›</a:t>
            </a:fld>
            <a:endParaRPr kumimoji="1" lang="ja-JP" altLang="en-US"/>
          </a:p>
        </p:txBody>
      </p:sp>
    </p:spTree>
    <p:extLst>
      <p:ext uri="{BB962C8B-B14F-4D97-AF65-F5344CB8AC3E}">
        <p14:creationId xmlns:p14="http://schemas.microsoft.com/office/powerpoint/2010/main" val="1549885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9D867DB-7B40-584A-864B-1A7CB910BD0D}" type="datetimeFigureOut">
              <a:rPr kumimoji="1" lang="ja-JP" altLang="en-US" smtClean="0"/>
              <a:t>2021/10/12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D212EF-2937-A54B-8E21-06AD3508F08A}" type="slidenum">
              <a:rPr kumimoji="1" lang="ja-JP" altLang="en-US" smtClean="0"/>
              <a:t>‹#›</a:t>
            </a:fld>
            <a:endParaRPr kumimoji="1" lang="ja-JP" altLang="en-US"/>
          </a:p>
        </p:txBody>
      </p:sp>
    </p:spTree>
    <p:extLst>
      <p:ext uri="{BB962C8B-B14F-4D97-AF65-F5344CB8AC3E}">
        <p14:creationId xmlns:p14="http://schemas.microsoft.com/office/powerpoint/2010/main" val="632066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9D867DB-7B40-584A-864B-1A7CB910BD0D}" type="datetimeFigureOut">
              <a:rPr kumimoji="1" lang="ja-JP" altLang="en-US" smtClean="0"/>
              <a:t>2021/10/12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D212EF-2937-A54B-8E21-06AD3508F08A}"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8400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69D867DB-7B40-584A-864B-1A7CB910BD0D}" type="datetimeFigureOut">
              <a:rPr kumimoji="1" lang="ja-JP" altLang="en-US" smtClean="0"/>
              <a:t>2021/10/12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D212EF-2937-A54B-8E21-06AD3508F08A}" type="slidenum">
              <a:rPr kumimoji="1" lang="ja-JP" altLang="en-US" smtClean="0"/>
              <a:t>‹#›</a:t>
            </a:fld>
            <a:endParaRPr kumimoji="1" lang="ja-JP" altLang="en-US"/>
          </a:p>
        </p:txBody>
      </p:sp>
    </p:spTree>
    <p:extLst>
      <p:ext uri="{BB962C8B-B14F-4D97-AF65-F5344CB8AC3E}">
        <p14:creationId xmlns:p14="http://schemas.microsoft.com/office/powerpoint/2010/main" val="1320529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69D867DB-7B40-584A-864B-1A7CB910BD0D}" type="datetimeFigureOut">
              <a:rPr kumimoji="1" lang="ja-JP" altLang="en-US" smtClean="0"/>
              <a:t>2021/10/12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D212EF-2937-A54B-8E21-06AD3508F08A}"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36810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69D867DB-7B40-584A-864B-1A7CB910BD0D}" type="datetimeFigureOut">
              <a:rPr kumimoji="1" lang="ja-JP" altLang="en-US" smtClean="0"/>
              <a:t>2021/10/12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D212EF-2937-A54B-8E21-06AD3508F08A}" type="slidenum">
              <a:rPr kumimoji="1" lang="ja-JP" altLang="en-US" smtClean="0"/>
              <a:t>‹#›</a:t>
            </a:fld>
            <a:endParaRPr kumimoji="1" lang="ja-JP" altLang="en-US"/>
          </a:p>
        </p:txBody>
      </p:sp>
    </p:spTree>
    <p:extLst>
      <p:ext uri="{BB962C8B-B14F-4D97-AF65-F5344CB8AC3E}">
        <p14:creationId xmlns:p14="http://schemas.microsoft.com/office/powerpoint/2010/main" val="1791463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9D867DB-7B40-584A-864B-1A7CB910BD0D}" type="datetimeFigureOut">
              <a:rPr kumimoji="1" lang="ja-JP" altLang="en-US" smtClean="0"/>
              <a:t>2021/10/12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D212EF-2937-A54B-8E21-06AD3508F08A}" type="slidenum">
              <a:rPr kumimoji="1" lang="ja-JP" altLang="en-US" smtClean="0"/>
              <a:t>‹#›</a:t>
            </a:fld>
            <a:endParaRPr kumimoji="1" lang="ja-JP" altLang="en-US"/>
          </a:p>
        </p:txBody>
      </p:sp>
    </p:spTree>
    <p:extLst>
      <p:ext uri="{BB962C8B-B14F-4D97-AF65-F5344CB8AC3E}">
        <p14:creationId xmlns:p14="http://schemas.microsoft.com/office/powerpoint/2010/main" val="1399926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9D867DB-7B40-584A-864B-1A7CB910BD0D}" type="datetimeFigureOut">
              <a:rPr kumimoji="1" lang="ja-JP" altLang="en-US" smtClean="0"/>
              <a:t>2021/10/12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D212EF-2937-A54B-8E21-06AD3508F08A}" type="slidenum">
              <a:rPr kumimoji="1" lang="ja-JP" altLang="en-US" smtClean="0"/>
              <a:t>‹#›</a:t>
            </a:fld>
            <a:endParaRPr kumimoji="1" lang="ja-JP" altLang="en-US"/>
          </a:p>
        </p:txBody>
      </p:sp>
    </p:spTree>
    <p:extLst>
      <p:ext uri="{BB962C8B-B14F-4D97-AF65-F5344CB8AC3E}">
        <p14:creationId xmlns:p14="http://schemas.microsoft.com/office/powerpoint/2010/main" val="740571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9D867DB-7B40-584A-864B-1A7CB910BD0D}" type="datetimeFigureOut">
              <a:rPr kumimoji="1" lang="ja-JP" altLang="en-US" smtClean="0"/>
              <a:t>2021/10/12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D212EF-2937-A54B-8E21-06AD3508F08A}" type="slidenum">
              <a:rPr kumimoji="1" lang="ja-JP" altLang="en-US" smtClean="0"/>
              <a:t>‹#›</a:t>
            </a:fld>
            <a:endParaRPr kumimoji="1" lang="ja-JP" altLang="en-US"/>
          </a:p>
        </p:txBody>
      </p:sp>
    </p:spTree>
    <p:extLst>
      <p:ext uri="{BB962C8B-B14F-4D97-AF65-F5344CB8AC3E}">
        <p14:creationId xmlns:p14="http://schemas.microsoft.com/office/powerpoint/2010/main" val="2092477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9D867DB-7B40-584A-864B-1A7CB910BD0D}" type="datetimeFigureOut">
              <a:rPr kumimoji="1" lang="ja-JP" altLang="en-US" smtClean="0"/>
              <a:t>2021/10/12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D212EF-2937-A54B-8E21-06AD3508F08A}" type="slidenum">
              <a:rPr kumimoji="1" lang="ja-JP" altLang="en-US" smtClean="0"/>
              <a:t>‹#›</a:t>
            </a:fld>
            <a:endParaRPr kumimoji="1" lang="ja-JP" altLang="en-US"/>
          </a:p>
        </p:txBody>
      </p:sp>
    </p:spTree>
    <p:extLst>
      <p:ext uri="{BB962C8B-B14F-4D97-AF65-F5344CB8AC3E}">
        <p14:creationId xmlns:p14="http://schemas.microsoft.com/office/powerpoint/2010/main" val="1078567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9D867DB-7B40-584A-864B-1A7CB910BD0D}" type="datetimeFigureOut">
              <a:rPr kumimoji="1" lang="ja-JP" altLang="en-US" smtClean="0"/>
              <a:t>2021/10/12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1D212EF-2937-A54B-8E21-06AD3508F08A}" type="slidenum">
              <a:rPr kumimoji="1" lang="ja-JP" altLang="en-US" smtClean="0"/>
              <a:t>‹#›</a:t>
            </a:fld>
            <a:endParaRPr kumimoji="1" lang="ja-JP" altLang="en-US"/>
          </a:p>
        </p:txBody>
      </p:sp>
    </p:spTree>
    <p:extLst>
      <p:ext uri="{BB962C8B-B14F-4D97-AF65-F5344CB8AC3E}">
        <p14:creationId xmlns:p14="http://schemas.microsoft.com/office/powerpoint/2010/main" val="579936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9D867DB-7B40-584A-864B-1A7CB910BD0D}" type="datetimeFigureOut">
              <a:rPr kumimoji="1" lang="ja-JP" altLang="en-US" smtClean="0"/>
              <a:t>2021/10/12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1D212EF-2937-A54B-8E21-06AD3508F08A}" type="slidenum">
              <a:rPr kumimoji="1" lang="ja-JP" altLang="en-US" smtClean="0"/>
              <a:t>‹#›</a:t>
            </a:fld>
            <a:endParaRPr kumimoji="1" lang="ja-JP" altLang="en-US"/>
          </a:p>
        </p:txBody>
      </p:sp>
    </p:spTree>
    <p:extLst>
      <p:ext uri="{BB962C8B-B14F-4D97-AF65-F5344CB8AC3E}">
        <p14:creationId xmlns:p14="http://schemas.microsoft.com/office/powerpoint/2010/main" val="171757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69D867DB-7B40-584A-864B-1A7CB910BD0D}" type="datetimeFigureOut">
              <a:rPr kumimoji="1" lang="ja-JP" altLang="en-US" smtClean="0"/>
              <a:t>2021/10/12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1D212EF-2937-A54B-8E21-06AD3508F08A}" type="slidenum">
              <a:rPr kumimoji="1" lang="ja-JP" altLang="en-US" smtClean="0"/>
              <a:t>‹#›</a:t>
            </a:fld>
            <a:endParaRPr kumimoji="1" lang="ja-JP" altLang="en-US"/>
          </a:p>
        </p:txBody>
      </p:sp>
    </p:spTree>
    <p:extLst>
      <p:ext uri="{BB962C8B-B14F-4D97-AF65-F5344CB8AC3E}">
        <p14:creationId xmlns:p14="http://schemas.microsoft.com/office/powerpoint/2010/main" val="874263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D867DB-7B40-584A-864B-1A7CB910BD0D}" type="datetimeFigureOut">
              <a:rPr kumimoji="1" lang="ja-JP" altLang="en-US" smtClean="0"/>
              <a:t>2021/10/12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1D212EF-2937-A54B-8E21-06AD3508F08A}" type="slidenum">
              <a:rPr kumimoji="1" lang="ja-JP" altLang="en-US" smtClean="0"/>
              <a:t>‹#›</a:t>
            </a:fld>
            <a:endParaRPr kumimoji="1" lang="ja-JP" altLang="en-US"/>
          </a:p>
        </p:txBody>
      </p:sp>
    </p:spTree>
    <p:extLst>
      <p:ext uri="{BB962C8B-B14F-4D97-AF65-F5344CB8AC3E}">
        <p14:creationId xmlns:p14="http://schemas.microsoft.com/office/powerpoint/2010/main" val="660002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9D867DB-7B40-584A-864B-1A7CB910BD0D}" type="datetimeFigureOut">
              <a:rPr kumimoji="1" lang="ja-JP" altLang="en-US" smtClean="0"/>
              <a:t>2021/10/12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D212EF-2937-A54B-8E21-06AD3508F08A}" type="slidenum">
              <a:rPr kumimoji="1" lang="ja-JP" altLang="en-US" smtClean="0"/>
              <a:t>‹#›</a:t>
            </a:fld>
            <a:endParaRPr kumimoji="1" lang="ja-JP" altLang="en-US"/>
          </a:p>
        </p:txBody>
      </p:sp>
    </p:spTree>
    <p:extLst>
      <p:ext uri="{BB962C8B-B14F-4D97-AF65-F5344CB8AC3E}">
        <p14:creationId xmlns:p14="http://schemas.microsoft.com/office/powerpoint/2010/main" val="90487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9D867DB-7B40-584A-864B-1A7CB910BD0D}" type="datetimeFigureOut">
              <a:rPr kumimoji="1" lang="ja-JP" altLang="en-US" smtClean="0"/>
              <a:t>2021/10/12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D212EF-2937-A54B-8E21-06AD3508F08A}" type="slidenum">
              <a:rPr kumimoji="1" lang="ja-JP" altLang="en-US" smtClean="0"/>
              <a:t>‹#›</a:t>
            </a:fld>
            <a:endParaRPr kumimoji="1" lang="ja-JP" altLang="en-US"/>
          </a:p>
        </p:txBody>
      </p:sp>
    </p:spTree>
    <p:extLst>
      <p:ext uri="{BB962C8B-B14F-4D97-AF65-F5344CB8AC3E}">
        <p14:creationId xmlns:p14="http://schemas.microsoft.com/office/powerpoint/2010/main" val="19837160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9D867DB-7B40-584A-864B-1A7CB910BD0D}" type="datetimeFigureOut">
              <a:rPr kumimoji="1" lang="ja-JP" altLang="en-US" smtClean="0"/>
              <a:t>2021/10/12</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1D212EF-2937-A54B-8E21-06AD3508F08A}" type="slidenum">
              <a:rPr kumimoji="1" lang="ja-JP" altLang="en-US" smtClean="0"/>
              <a:t>‹#›</a:t>
            </a:fld>
            <a:endParaRPr kumimoji="1" lang="ja-JP" altLang="en-US"/>
          </a:p>
        </p:txBody>
      </p:sp>
    </p:spTree>
    <p:extLst>
      <p:ext uri="{BB962C8B-B14F-4D97-AF65-F5344CB8AC3E}">
        <p14:creationId xmlns:p14="http://schemas.microsoft.com/office/powerpoint/2010/main" val="93494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orsj.org/wp-content/corsj/or66-7/or66_7_414.pdf" TargetMode="External"/><Relationship Id="rId3" Type="http://schemas.openxmlformats.org/officeDocument/2006/relationships/hyperlink" Target="https://speakerdeck.com/umepon/a-practical-approach-for-hard-combinatorial-optimization-problems-in-real-applications?slide=1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10/15 </a:t>
            </a:r>
            <a:r>
              <a:rPr kumimoji="1" lang="ja-JP" altLang="en-US" dirty="0" smtClean="0"/>
              <a:t>山口さん共有資料</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463278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阪大と</a:t>
            </a:r>
            <a:r>
              <a:rPr lang="en-US" altLang="ja-JP" dirty="0"/>
              <a:t>MOL</a:t>
            </a:r>
            <a:r>
              <a:rPr lang="ja-JP" altLang="en-US" dirty="0"/>
              <a:t>の研究に関して</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000" dirty="0" smtClean="0"/>
              <a:t>論文や発表資料を読む限り、本研究との違いはおおまかに</a:t>
            </a:r>
            <a:r>
              <a:rPr kumimoji="1" lang="en-US" altLang="ja-JP" sz="2000" dirty="0" smtClean="0"/>
              <a:t>2</a:t>
            </a:r>
            <a:r>
              <a:rPr kumimoji="1" lang="ja-JP" altLang="en-US" sz="2000" dirty="0" smtClean="0"/>
              <a:t>点</a:t>
            </a:r>
            <a:endParaRPr kumimoji="1" lang="en-US" altLang="ja-JP" sz="2000" dirty="0" smtClean="0"/>
          </a:p>
          <a:p>
            <a:pPr marL="457200" indent="-457200">
              <a:buFont typeface="+mj-lt"/>
              <a:buAutoNum type="arabicPeriod"/>
            </a:pPr>
            <a:r>
              <a:rPr lang="ja-JP" altLang="en-US" sz="2000" dirty="0" smtClean="0"/>
              <a:t>ブッキングの規模が小さめ</a:t>
            </a:r>
            <a:endParaRPr lang="en-US" altLang="ja-JP" sz="2000" dirty="0"/>
          </a:p>
          <a:p>
            <a:pPr marL="457200" indent="-457200">
              <a:buFont typeface="+mj-lt"/>
              <a:buAutoNum type="arabicPeriod"/>
            </a:pPr>
            <a:endParaRPr lang="en-US" altLang="ja-JP" dirty="0" smtClean="0"/>
          </a:p>
          <a:p>
            <a:pPr marL="457200" indent="-457200">
              <a:buFont typeface="+mj-lt"/>
              <a:buAutoNum type="arabicPeriod"/>
            </a:pPr>
            <a:endParaRPr lang="en-US" altLang="ja-JP" sz="2000" dirty="0"/>
          </a:p>
          <a:p>
            <a:pPr marL="857250" lvl="1" indent="-457200"/>
            <a:r>
              <a:rPr lang="ja-JP" altLang="en-US" dirty="0" smtClean="0"/>
              <a:t>本研究は、ブッキングの数が</a:t>
            </a:r>
            <a:r>
              <a:rPr lang="en-US" altLang="ja-JP" dirty="0" smtClean="0"/>
              <a:t>200</a:t>
            </a:r>
            <a:r>
              <a:rPr lang="ja-JP" altLang="en-US" dirty="0" smtClean="0"/>
              <a:t>や</a:t>
            </a:r>
            <a:r>
              <a:rPr lang="en-US" altLang="ja-JP" dirty="0" smtClean="0"/>
              <a:t>300</a:t>
            </a:r>
            <a:r>
              <a:rPr lang="ja-JP" altLang="en-US" dirty="0" smtClean="0"/>
              <a:t>以上のものを現在扱っている</a:t>
            </a:r>
            <a:endParaRPr lang="en-US" altLang="ja-JP" dirty="0" smtClean="0"/>
          </a:p>
          <a:p>
            <a:pPr marL="457200" indent="-457200">
              <a:buFont typeface="+mj-lt"/>
              <a:buAutoNum type="arabicPeriod"/>
            </a:pPr>
            <a:r>
              <a:rPr lang="ja-JP" altLang="en-US" sz="2000" dirty="0" smtClean="0"/>
              <a:t>目的関数が少なめ</a:t>
            </a:r>
            <a:endParaRPr lang="en-US" altLang="ja-JP" sz="2000" dirty="0"/>
          </a:p>
          <a:p>
            <a:pPr marL="857250" lvl="1" indent="-457200">
              <a:buFont typeface="+mj-lt"/>
              <a:buAutoNum type="arabicPeriod"/>
            </a:pPr>
            <a:r>
              <a:rPr lang="ja-JP" altLang="en-US" dirty="0" smtClean="0"/>
              <a:t>通路の確保や、ホールドの面積や高さは考慮されている</a:t>
            </a:r>
            <a:endParaRPr lang="en-US" altLang="ja-JP" dirty="0" smtClean="0"/>
          </a:p>
          <a:p>
            <a:pPr marL="857250" lvl="1" indent="-457200">
              <a:buFont typeface="+mj-lt"/>
              <a:buAutoNum type="arabicPeriod"/>
            </a:pPr>
            <a:r>
              <a:rPr lang="ja-JP" altLang="en-US" dirty="0" smtClean="0"/>
              <a:t>公開していない目的関数が存在するかもしれないが、</a:t>
            </a:r>
            <a:r>
              <a:rPr lang="en-US" altLang="ja-JP" dirty="0" smtClean="0"/>
              <a:t>600</a:t>
            </a:r>
            <a:r>
              <a:rPr lang="ja-JP" altLang="en-US" dirty="0" smtClean="0"/>
              <a:t>秒で解を出力しているという文章があるので、あまり制約や目的関数は多くないと思われます</a:t>
            </a:r>
            <a:endParaRPr lang="en-US" altLang="ja-JP" dirty="0" smtClean="0"/>
          </a:p>
          <a:p>
            <a:pPr marL="857250" lvl="1" indent="-457200">
              <a:buFont typeface="+mj-lt"/>
              <a:buAutoNum type="arabicPeriod"/>
            </a:pPr>
            <a:endParaRPr lang="en-US" altLang="ja-JP" dirty="0" smtClean="0"/>
          </a:p>
          <a:p>
            <a:pPr marL="457200" indent="-457200">
              <a:buFont typeface="+mj-lt"/>
              <a:buAutoNum type="arabicPeriod"/>
            </a:pPr>
            <a:endParaRPr kumimoji="1" lang="en-US" altLang="ja-JP" sz="2000" dirty="0"/>
          </a:p>
          <a:p>
            <a:pPr marL="457200" indent="-457200">
              <a:buFont typeface="+mj-lt"/>
              <a:buAutoNum type="arabicPeriod"/>
            </a:pPr>
            <a:endParaRPr lang="en-US" altLang="ja-JP" sz="2000" dirty="0" smtClean="0"/>
          </a:p>
          <a:p>
            <a:pPr marL="457200" indent="-457200">
              <a:buFont typeface="+mj-lt"/>
              <a:buAutoNum type="arabicPeriod"/>
            </a:pPr>
            <a:endParaRPr kumimoji="1" lang="ja-JP" altLang="en-US" sz="20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366" y="2911599"/>
            <a:ext cx="7162800" cy="888505"/>
          </a:xfrm>
          <a:prstGeom prst="rect">
            <a:avLst/>
          </a:prstGeom>
        </p:spPr>
      </p:pic>
    </p:spTree>
    <p:extLst>
      <p:ext uri="{BB962C8B-B14F-4D97-AF65-F5344CB8AC3E}">
        <p14:creationId xmlns:p14="http://schemas.microsoft.com/office/powerpoint/2010/main" val="1129501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論文から推測される考慮されている項目</a:t>
            </a:r>
            <a:endParaRPr kumimoji="1" lang="ja-JP" altLang="en-US" dirty="0"/>
          </a:p>
        </p:txBody>
      </p:sp>
      <p:sp>
        <p:nvSpPr>
          <p:cNvPr id="3" name="コンテンツ プレースホルダー 2"/>
          <p:cNvSpPr>
            <a:spLocks noGrp="1"/>
          </p:cNvSpPr>
          <p:nvPr>
            <p:ph sz="half" idx="1"/>
          </p:nvPr>
        </p:nvSpPr>
        <p:spPr/>
        <p:txBody>
          <a:bodyPr/>
          <a:lstStyle/>
          <a:p>
            <a:pPr marL="0" indent="0">
              <a:buNone/>
            </a:pPr>
            <a:r>
              <a:rPr kumimoji="1" lang="ja-JP" altLang="en-US" dirty="0" smtClean="0"/>
              <a:t>制約</a:t>
            </a:r>
            <a:endParaRPr kumimoji="1" lang="en-US" altLang="ja-JP" dirty="0" smtClean="0"/>
          </a:p>
          <a:p>
            <a:pPr marL="457200" indent="-457200">
              <a:buFont typeface="+mj-lt"/>
              <a:buAutoNum type="arabicPeriod"/>
            </a:pPr>
            <a:r>
              <a:rPr lang="ja-JP" altLang="en-US" dirty="0">
                <a:solidFill>
                  <a:srgbClr val="FF0000"/>
                </a:solidFill>
              </a:rPr>
              <a:t>車両が通れる通路の確保</a:t>
            </a:r>
            <a:endParaRPr lang="en-US" altLang="ja-JP" dirty="0">
              <a:solidFill>
                <a:srgbClr val="FF0000"/>
              </a:solidFill>
            </a:endParaRPr>
          </a:p>
          <a:p>
            <a:pPr marL="457200" indent="-457200">
              <a:buFont typeface="+mj-lt"/>
              <a:buAutoNum type="arabicPeriod"/>
            </a:pPr>
            <a:r>
              <a:rPr lang="ja-JP" altLang="en-US" dirty="0">
                <a:solidFill>
                  <a:srgbClr val="FF0000"/>
                </a:solidFill>
              </a:rPr>
              <a:t>積載貨物によるバランス制約</a:t>
            </a:r>
            <a:endParaRPr lang="en-US" altLang="ja-JP" dirty="0">
              <a:solidFill>
                <a:srgbClr val="FF0000"/>
              </a:solidFill>
            </a:endParaRPr>
          </a:p>
          <a:p>
            <a:pPr marL="457200" indent="-457200">
              <a:buFont typeface="+mj-lt"/>
              <a:buAutoNum type="arabicPeriod"/>
            </a:pPr>
            <a:r>
              <a:rPr lang="ja-JP" altLang="en-US" dirty="0">
                <a:solidFill>
                  <a:srgbClr val="FF0000"/>
                </a:solidFill>
              </a:rPr>
              <a:t>ブッキングのすべての車両を積む</a:t>
            </a:r>
          </a:p>
          <a:p>
            <a:pPr>
              <a:buFont typeface="+mj-lt"/>
              <a:buAutoNum type="arabicPeriod"/>
            </a:pPr>
            <a:endParaRPr kumimoji="1" lang="ja-JP" altLang="en-US" dirty="0">
              <a:solidFill>
                <a:srgbClr val="FF0000"/>
              </a:solidFill>
            </a:endParaRPr>
          </a:p>
        </p:txBody>
      </p:sp>
      <p:sp>
        <p:nvSpPr>
          <p:cNvPr id="4" name="コンテンツ プレースホルダー 3"/>
          <p:cNvSpPr>
            <a:spLocks noGrp="1"/>
          </p:cNvSpPr>
          <p:nvPr>
            <p:ph sz="half" idx="2"/>
          </p:nvPr>
        </p:nvSpPr>
        <p:spPr>
          <a:xfrm>
            <a:off x="7190746" y="2126222"/>
            <a:ext cx="4447071" cy="3777622"/>
          </a:xfrm>
        </p:spPr>
        <p:txBody>
          <a:bodyPr/>
          <a:lstStyle/>
          <a:p>
            <a:pPr marL="0" indent="0">
              <a:buNone/>
            </a:pPr>
            <a:r>
              <a:rPr kumimoji="1" lang="ja-JP" altLang="en-US" dirty="0" smtClean="0"/>
              <a:t>目的関数</a:t>
            </a:r>
            <a:endParaRPr kumimoji="1" lang="en-US" altLang="ja-JP" dirty="0" smtClean="0"/>
          </a:p>
          <a:p>
            <a:pPr>
              <a:buFont typeface="+mj-lt"/>
              <a:buAutoNum type="arabicPeriod"/>
            </a:pPr>
            <a:r>
              <a:rPr kumimoji="1" lang="ja-JP" altLang="en-US" dirty="0" smtClean="0">
                <a:solidFill>
                  <a:srgbClr val="FF0000"/>
                </a:solidFill>
              </a:rPr>
              <a:t>ホールド内の揚げ地を揃える</a:t>
            </a:r>
            <a:endParaRPr kumimoji="1" lang="en-US" altLang="ja-JP" dirty="0" smtClean="0">
              <a:solidFill>
                <a:srgbClr val="FF0000"/>
              </a:solidFill>
            </a:endParaRPr>
          </a:p>
          <a:p>
            <a:pPr>
              <a:buFont typeface="+mj-lt"/>
              <a:buAutoNum type="arabicPeriod"/>
            </a:pPr>
            <a:r>
              <a:rPr lang="ja-JP" altLang="en-US" dirty="0" smtClean="0">
                <a:solidFill>
                  <a:schemeClr val="bg1">
                    <a:lumMod val="50000"/>
                  </a:schemeClr>
                </a:solidFill>
              </a:rPr>
              <a:t>注文の積み地、揚げ地を船内で固める</a:t>
            </a:r>
            <a:endParaRPr lang="en-US" altLang="ja-JP" dirty="0" smtClean="0">
              <a:solidFill>
                <a:schemeClr val="bg1">
                  <a:lumMod val="50000"/>
                </a:schemeClr>
              </a:solidFill>
            </a:endParaRPr>
          </a:p>
          <a:p>
            <a:pPr>
              <a:buFont typeface="+mj-lt"/>
              <a:buAutoNum type="arabicPeriod"/>
            </a:pPr>
            <a:r>
              <a:rPr kumimoji="1" lang="ja-JP" altLang="en-US" dirty="0" smtClean="0">
                <a:solidFill>
                  <a:schemeClr val="bg1">
                    <a:lumMod val="50000"/>
                  </a:schemeClr>
                </a:solidFill>
              </a:rPr>
              <a:t>作業がしやすいスペースの確保</a:t>
            </a:r>
            <a:endParaRPr kumimoji="1" lang="en-US" altLang="ja-JP" dirty="0" smtClean="0">
              <a:solidFill>
                <a:schemeClr val="bg1">
                  <a:lumMod val="50000"/>
                </a:schemeClr>
              </a:solidFill>
            </a:endParaRPr>
          </a:p>
          <a:p>
            <a:pPr>
              <a:buFont typeface="+mj-lt"/>
              <a:buAutoNum type="arabicPeriod"/>
            </a:pPr>
            <a:r>
              <a:rPr kumimoji="1" lang="ja-JP" altLang="en-US" dirty="0" smtClean="0">
                <a:solidFill>
                  <a:schemeClr val="bg1">
                    <a:lumMod val="50000"/>
                  </a:schemeClr>
                </a:solidFill>
              </a:rPr>
              <a:t>デッドスペースの防止</a:t>
            </a:r>
            <a:endParaRPr kumimoji="1" lang="en-US" altLang="ja-JP" dirty="0" smtClean="0">
              <a:solidFill>
                <a:schemeClr val="bg1">
                  <a:lumMod val="50000"/>
                </a:schemeClr>
              </a:solidFill>
            </a:endParaRPr>
          </a:p>
          <a:p>
            <a:pPr>
              <a:buFont typeface="+mj-lt"/>
              <a:buAutoNum type="arabicPeriod"/>
            </a:pPr>
            <a:r>
              <a:rPr lang="ja-JP" altLang="en-US" dirty="0" smtClean="0">
                <a:solidFill>
                  <a:schemeClr val="bg1">
                    <a:lumMod val="50000"/>
                  </a:schemeClr>
                </a:solidFill>
              </a:rPr>
              <a:t>残容量を入り口に寄せる</a:t>
            </a:r>
            <a:endParaRPr kumimoji="1" lang="en-US" altLang="ja-JP" dirty="0" smtClean="0">
              <a:solidFill>
                <a:schemeClr val="bg1">
                  <a:lumMod val="50000"/>
                </a:schemeClr>
              </a:solidFill>
            </a:endParaRPr>
          </a:p>
        </p:txBody>
      </p:sp>
    </p:spTree>
    <p:extLst>
      <p:ext uri="{BB962C8B-B14F-4D97-AF65-F5344CB8AC3E}">
        <p14:creationId xmlns:p14="http://schemas.microsoft.com/office/powerpoint/2010/main" val="1020554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000" dirty="0" smtClean="0"/>
              <a:t>現状</a:t>
            </a:r>
            <a:endParaRPr lang="en-US" altLang="ja-JP" sz="2000" dirty="0" smtClean="0"/>
          </a:p>
          <a:p>
            <a:r>
              <a:rPr kumimoji="1" lang="ja-JP" altLang="en-US" sz="2000" dirty="0" smtClean="0"/>
              <a:t>今後の展望</a:t>
            </a:r>
            <a:endParaRPr kumimoji="1" lang="en-US" altLang="ja-JP" sz="2000" dirty="0" smtClean="0"/>
          </a:p>
          <a:p>
            <a:r>
              <a:rPr lang="ja-JP" altLang="en-US" sz="2000" dirty="0" smtClean="0"/>
              <a:t>数理最適化に適しているか</a:t>
            </a:r>
            <a:endParaRPr lang="en-US" altLang="ja-JP" sz="2000" dirty="0" smtClean="0"/>
          </a:p>
          <a:p>
            <a:r>
              <a:rPr kumimoji="1" lang="ja-JP" altLang="en-US" sz="2000" dirty="0" smtClean="0"/>
              <a:t>大阪大学と</a:t>
            </a:r>
            <a:r>
              <a:rPr kumimoji="1" lang="en-US" altLang="ja-JP" sz="2000" dirty="0" smtClean="0"/>
              <a:t>MOL</a:t>
            </a:r>
            <a:r>
              <a:rPr kumimoji="1" lang="ja-JP" altLang="en-US" sz="2000" dirty="0" smtClean="0"/>
              <a:t>の研究について</a:t>
            </a:r>
            <a:endParaRPr kumimoji="1" lang="en-US" altLang="ja-JP" sz="2000" dirty="0" smtClean="0"/>
          </a:p>
          <a:p>
            <a:endParaRPr kumimoji="1" lang="ja-JP" altLang="en-US" sz="2000" dirty="0"/>
          </a:p>
        </p:txBody>
      </p:sp>
    </p:spTree>
    <p:extLst>
      <p:ext uri="{BB962C8B-B14F-4D97-AF65-F5344CB8AC3E}">
        <p14:creationId xmlns:p14="http://schemas.microsoft.com/office/powerpoint/2010/main" val="126286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現状</a:t>
            </a:r>
            <a:r>
              <a:rPr kumimoji="1" lang="en-US" altLang="ja-JP" dirty="0" smtClean="0"/>
              <a:t>(</a:t>
            </a:r>
            <a:r>
              <a:rPr kumimoji="1" lang="ja-JP" altLang="en-US" dirty="0" smtClean="0"/>
              <a:t>去年まで</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2303813" y="2133600"/>
            <a:ext cx="9200799" cy="3777622"/>
          </a:xfrm>
        </p:spPr>
        <p:txBody>
          <a:bodyPr>
            <a:normAutofit/>
          </a:bodyPr>
          <a:lstStyle/>
          <a:p>
            <a:r>
              <a:rPr kumimoji="1" lang="ja-JP" altLang="en-US" sz="2000" dirty="0" smtClean="0"/>
              <a:t>ヒアリングを通じて、目的関数や制約の決定</a:t>
            </a:r>
            <a:endParaRPr kumimoji="1" lang="en-US" altLang="ja-JP" sz="2000" dirty="0" smtClean="0"/>
          </a:p>
          <a:p>
            <a:r>
              <a:rPr lang="ja-JP" altLang="en-US" sz="2000" dirty="0" smtClean="0"/>
              <a:t>それらの数式への落とし込み</a:t>
            </a:r>
            <a:endParaRPr lang="en-US" altLang="ja-JP" sz="2000" dirty="0" smtClean="0"/>
          </a:p>
          <a:p>
            <a:r>
              <a:rPr lang="ja-JP" altLang="en-US" sz="2000" dirty="0" smtClean="0"/>
              <a:t>数式ソルバーを用いた厳密解を求めるアルゴリズムでの解決</a:t>
            </a:r>
            <a:endParaRPr lang="en-US" altLang="ja-JP" sz="2000" dirty="0"/>
          </a:p>
          <a:p>
            <a:r>
              <a:rPr kumimoji="1" lang="en-US" altLang="ja-JP" sz="2000" dirty="0" smtClean="0"/>
              <a:t>2</a:t>
            </a:r>
            <a:r>
              <a:rPr kumimoji="1" lang="ja-JP" altLang="en-US" sz="2000" dirty="0" smtClean="0"/>
              <a:t>港</a:t>
            </a:r>
            <a:r>
              <a:rPr lang="ja-JP" altLang="en-US" sz="2000" dirty="0" smtClean="0"/>
              <a:t>積み、</a:t>
            </a:r>
            <a:r>
              <a:rPr lang="en-US" altLang="ja-JP" sz="2000" dirty="0" smtClean="0"/>
              <a:t>3</a:t>
            </a:r>
            <a:r>
              <a:rPr lang="ja-JP" altLang="en-US" sz="2000" dirty="0" smtClean="0"/>
              <a:t>港揚げ程度のブッキングでは良い解を出力</a:t>
            </a:r>
            <a:r>
              <a:rPr lang="en-US" altLang="ja-JP" sz="2000" dirty="0" smtClean="0"/>
              <a:t>(</a:t>
            </a:r>
            <a:r>
              <a:rPr lang="ja-JP" altLang="en-US" sz="2000" dirty="0" smtClean="0"/>
              <a:t>中島</a:t>
            </a:r>
            <a:r>
              <a:rPr lang="ja-JP" altLang="en-US" sz="2000" dirty="0" smtClean="0"/>
              <a:t>さんに確認</a:t>
            </a:r>
            <a:r>
              <a:rPr lang="en-US" altLang="ja-JP" sz="2000" dirty="0" smtClean="0"/>
              <a:t>)</a:t>
            </a:r>
          </a:p>
        </p:txBody>
      </p:sp>
    </p:spTree>
    <p:extLst>
      <p:ext uri="{BB962C8B-B14F-4D97-AF65-F5344CB8AC3E}">
        <p14:creationId xmlns:p14="http://schemas.microsoft.com/office/powerpoint/2010/main" val="130997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問題点</a:t>
            </a:r>
            <a:r>
              <a:rPr kumimoji="1" lang="en-US" altLang="ja-JP" dirty="0" smtClean="0"/>
              <a:t>(</a:t>
            </a:r>
            <a:r>
              <a:rPr kumimoji="1" lang="ja-JP" altLang="en-US" dirty="0" smtClean="0"/>
              <a:t>去年まで</a:t>
            </a:r>
            <a:r>
              <a:rPr lang="en-US" altLang="ja-JP" dirty="0"/>
              <a:t>)</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000" dirty="0" smtClean="0"/>
              <a:t>小さいブッキングでは良い解を得られているものの、規模が大きくなると</a:t>
            </a:r>
            <a:r>
              <a:rPr lang="ja-JP" altLang="en-US" sz="2000" dirty="0" smtClean="0"/>
              <a:t>求解に時間がかかりすぎる可能性</a:t>
            </a:r>
            <a:endParaRPr lang="en-US" altLang="ja-JP" sz="2000" dirty="0" smtClean="0"/>
          </a:p>
          <a:p>
            <a:r>
              <a:rPr lang="ja-JP" altLang="en-US" sz="2000" dirty="0" smtClean="0"/>
              <a:t>港の数だけでなく、リフタブルパネルなどの考慮すべき事項が今後も増えると更に厳しくなると予想される</a:t>
            </a:r>
            <a:endParaRPr lang="en-US" altLang="ja-JP" sz="2000" dirty="0" smtClean="0"/>
          </a:p>
        </p:txBody>
      </p:sp>
    </p:spTree>
    <p:extLst>
      <p:ext uri="{BB962C8B-B14F-4D97-AF65-F5344CB8AC3E}">
        <p14:creationId xmlns:p14="http://schemas.microsoft.com/office/powerpoint/2010/main" val="1729992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現在</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000" dirty="0" smtClean="0"/>
              <a:t>短時間で、それなりに良い解を出力するヒューリスティックの作成</a:t>
            </a:r>
            <a:endParaRPr kumimoji="1" lang="en-US" altLang="ja-JP" sz="2000" dirty="0" smtClean="0"/>
          </a:p>
          <a:p>
            <a:r>
              <a:rPr kumimoji="1" lang="ja-JP" altLang="en-US" sz="2000" dirty="0" smtClean="0"/>
              <a:t>いくつかのブッキングでは、去年作成したソルバ</a:t>
            </a:r>
            <a:r>
              <a:rPr lang="ja-JP" altLang="en-US" sz="2000" dirty="0" smtClean="0"/>
              <a:t>ー</a:t>
            </a:r>
            <a:r>
              <a:rPr kumimoji="1" lang="ja-JP" altLang="en-US" sz="2000" dirty="0" smtClean="0"/>
              <a:t>よりも早く短時間で良い解を出力できている</a:t>
            </a:r>
            <a:endParaRPr kumimoji="1" lang="en-US" altLang="ja-JP" sz="2000" dirty="0" smtClean="0"/>
          </a:p>
          <a:p>
            <a:r>
              <a:rPr lang="en-US" altLang="ja-JP" sz="2000" dirty="0" smtClean="0"/>
              <a:t>7500RT</a:t>
            </a:r>
            <a:r>
              <a:rPr lang="ja-JP" altLang="en-US" sz="2000" dirty="0" smtClean="0"/>
              <a:t>ギリギリのブッキングでは解が出ないこともある</a:t>
            </a:r>
            <a:endParaRPr kumimoji="1" lang="en-US" altLang="ja-JP" sz="2000" dirty="0" smtClean="0"/>
          </a:p>
          <a:p>
            <a:endParaRPr kumimoji="1" lang="ja-JP" altLang="en-US" sz="2000" dirty="0"/>
          </a:p>
        </p:txBody>
      </p:sp>
    </p:spTree>
    <p:extLst>
      <p:ext uri="{BB962C8B-B14F-4D97-AF65-F5344CB8AC3E}">
        <p14:creationId xmlns:p14="http://schemas.microsoft.com/office/powerpoint/2010/main" val="1958537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000" dirty="0" smtClean="0"/>
              <a:t>厳密解を求めるソルバーと、新たに作成したソルバーのハイブリッドアルゴリズムを作成</a:t>
            </a:r>
            <a:endParaRPr kumimoji="1" lang="en-US" altLang="ja-JP" sz="2000" dirty="0" smtClean="0"/>
          </a:p>
          <a:p>
            <a:r>
              <a:rPr lang="ja-JP" altLang="en-US" sz="2000" dirty="0" smtClean="0"/>
              <a:t>厳密解を求めるソルバーで線形緩和問題を解き、その解を初期解として局所探索を行う</a:t>
            </a:r>
            <a:endParaRPr lang="en-US" altLang="ja-JP" sz="2000" dirty="0" smtClean="0"/>
          </a:p>
          <a:p>
            <a:endParaRPr lang="en-US" altLang="ja-JP" sz="2000" dirty="0"/>
          </a:p>
          <a:p>
            <a:r>
              <a:rPr lang="en-US" altLang="ja-JP" sz="2000" dirty="0" smtClean="0"/>
              <a:t>B4</a:t>
            </a:r>
            <a:r>
              <a:rPr lang="ja-JP" altLang="en-US" sz="2000" dirty="0" smtClean="0"/>
              <a:t>の黒須くんは、自分が出力した席割を元に、車両を実際に積み込みシミュレーション部分の自動化アルゴリズムの開発を行う</a:t>
            </a:r>
            <a:endParaRPr lang="en-US" altLang="ja-JP" sz="2000" dirty="0" smtClean="0"/>
          </a:p>
          <a:p>
            <a:endParaRPr kumimoji="1" lang="ja-JP" altLang="en-US" sz="2000" dirty="0"/>
          </a:p>
        </p:txBody>
      </p:sp>
    </p:spTree>
    <p:extLst>
      <p:ext uri="{BB962C8B-B14F-4D97-AF65-F5344CB8AC3E}">
        <p14:creationId xmlns:p14="http://schemas.microsoft.com/office/powerpoint/2010/main" val="244920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現在の数理モデルの制約と目的関数</a:t>
            </a:r>
            <a:endParaRPr kumimoji="1" lang="ja-JP" altLang="en-US" dirty="0"/>
          </a:p>
        </p:txBody>
      </p:sp>
      <p:sp>
        <p:nvSpPr>
          <p:cNvPr id="3" name="コンテンツ プレースホルダー 2"/>
          <p:cNvSpPr>
            <a:spLocks noGrp="1"/>
          </p:cNvSpPr>
          <p:nvPr>
            <p:ph sz="half" idx="1"/>
          </p:nvPr>
        </p:nvSpPr>
        <p:spPr/>
        <p:txBody>
          <a:bodyPr/>
          <a:lstStyle/>
          <a:p>
            <a:pPr marL="0" indent="0">
              <a:buNone/>
            </a:pPr>
            <a:r>
              <a:rPr kumimoji="1" lang="ja-JP" altLang="en-US" dirty="0" smtClean="0"/>
              <a:t>制約</a:t>
            </a:r>
            <a:endParaRPr kumimoji="1" lang="en-US" altLang="ja-JP" dirty="0" smtClean="0"/>
          </a:p>
          <a:p>
            <a:pPr marL="457200" indent="-457200">
              <a:buFont typeface="+mj-lt"/>
              <a:buAutoNum type="arabicPeriod"/>
            </a:pPr>
            <a:r>
              <a:rPr lang="ja-JP" altLang="en-US" dirty="0"/>
              <a:t>車両が通れる通路の確保</a:t>
            </a:r>
            <a:endParaRPr lang="en-US" altLang="ja-JP" dirty="0"/>
          </a:p>
          <a:p>
            <a:pPr marL="457200" indent="-457200">
              <a:buFont typeface="+mj-lt"/>
              <a:buAutoNum type="arabicPeriod"/>
            </a:pPr>
            <a:r>
              <a:rPr lang="ja-JP" altLang="en-US" dirty="0"/>
              <a:t>積載貨物によるバランス制約</a:t>
            </a:r>
            <a:endParaRPr lang="en-US" altLang="ja-JP" dirty="0"/>
          </a:p>
          <a:p>
            <a:pPr marL="457200" indent="-457200">
              <a:buFont typeface="+mj-lt"/>
              <a:buAutoNum type="arabicPeriod"/>
            </a:pPr>
            <a:r>
              <a:rPr lang="ja-JP" altLang="en-US" dirty="0"/>
              <a:t>ブッキングのすべての車両を積む</a:t>
            </a:r>
          </a:p>
          <a:p>
            <a:pPr>
              <a:buFont typeface="+mj-lt"/>
              <a:buAutoNum type="arabicPeriod"/>
            </a:pPr>
            <a:endParaRPr kumimoji="1" lang="ja-JP" altLang="en-US" dirty="0"/>
          </a:p>
        </p:txBody>
      </p:sp>
      <p:sp>
        <p:nvSpPr>
          <p:cNvPr id="4" name="コンテンツ プレースホルダー 3"/>
          <p:cNvSpPr>
            <a:spLocks noGrp="1"/>
          </p:cNvSpPr>
          <p:nvPr>
            <p:ph sz="half" idx="2"/>
          </p:nvPr>
        </p:nvSpPr>
        <p:spPr>
          <a:xfrm>
            <a:off x="7190746" y="2126222"/>
            <a:ext cx="4447071" cy="3777622"/>
          </a:xfrm>
        </p:spPr>
        <p:txBody>
          <a:bodyPr/>
          <a:lstStyle/>
          <a:p>
            <a:pPr marL="0" indent="0">
              <a:buNone/>
            </a:pPr>
            <a:r>
              <a:rPr kumimoji="1" lang="ja-JP" altLang="en-US" dirty="0" smtClean="0"/>
              <a:t>目的関数</a:t>
            </a:r>
            <a:endParaRPr kumimoji="1" lang="en-US" altLang="ja-JP" dirty="0" smtClean="0"/>
          </a:p>
          <a:p>
            <a:pPr>
              <a:buFont typeface="+mj-lt"/>
              <a:buAutoNum type="arabicPeriod"/>
            </a:pPr>
            <a:r>
              <a:rPr kumimoji="1" lang="ja-JP" altLang="en-US" dirty="0" smtClean="0"/>
              <a:t>ホールド内の揚げ地を揃える</a:t>
            </a:r>
            <a:endParaRPr kumimoji="1" lang="en-US" altLang="ja-JP" dirty="0" smtClean="0"/>
          </a:p>
          <a:p>
            <a:pPr>
              <a:buFont typeface="+mj-lt"/>
              <a:buAutoNum type="arabicPeriod"/>
            </a:pPr>
            <a:r>
              <a:rPr lang="ja-JP" altLang="en-US" dirty="0" smtClean="0"/>
              <a:t>注文の積み地、揚げ地を船内で固める</a:t>
            </a:r>
            <a:endParaRPr lang="en-US" altLang="ja-JP" dirty="0" smtClean="0"/>
          </a:p>
          <a:p>
            <a:pPr>
              <a:buFont typeface="+mj-lt"/>
              <a:buAutoNum type="arabicPeriod"/>
            </a:pPr>
            <a:r>
              <a:rPr kumimoji="1" lang="ja-JP" altLang="en-US" dirty="0" smtClean="0"/>
              <a:t>作業がしやすいスペースの確保</a:t>
            </a:r>
            <a:endParaRPr kumimoji="1" lang="en-US" altLang="ja-JP" dirty="0" smtClean="0"/>
          </a:p>
          <a:p>
            <a:pPr>
              <a:buFont typeface="+mj-lt"/>
              <a:buAutoNum type="arabicPeriod"/>
            </a:pPr>
            <a:r>
              <a:rPr kumimoji="1" lang="ja-JP" altLang="en-US" dirty="0" smtClean="0"/>
              <a:t>デッドスペースの防止</a:t>
            </a:r>
            <a:endParaRPr kumimoji="1" lang="en-US" altLang="ja-JP" dirty="0" smtClean="0"/>
          </a:p>
          <a:p>
            <a:pPr>
              <a:buFont typeface="+mj-lt"/>
              <a:buAutoNum type="arabicPeriod"/>
            </a:pPr>
            <a:r>
              <a:rPr lang="ja-JP" altLang="en-US" dirty="0" smtClean="0"/>
              <a:t>残容量を入り口に寄せる</a:t>
            </a:r>
            <a:endParaRPr kumimoji="1" lang="en-US" altLang="ja-JP" dirty="0" smtClean="0"/>
          </a:p>
        </p:txBody>
      </p:sp>
    </p:spTree>
    <p:extLst>
      <p:ext uri="{BB962C8B-B14F-4D97-AF65-F5344CB8AC3E}">
        <p14:creationId xmlns:p14="http://schemas.microsoft.com/office/powerpoint/2010/main" val="108971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数理最適化に適して</a:t>
            </a:r>
            <a:r>
              <a:rPr lang="ja-JP" altLang="en-US" dirty="0" smtClean="0"/>
              <a:t>いるか</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000" dirty="0" smtClean="0"/>
              <a:t>アプローチのしやすい組み合わせ最適化問題ではある</a:t>
            </a:r>
            <a:endParaRPr kumimoji="1" lang="en-US" altLang="ja-JP" sz="2000" dirty="0" smtClean="0"/>
          </a:p>
          <a:p>
            <a:r>
              <a:rPr lang="ja-JP" altLang="en-US" sz="2000" dirty="0" smtClean="0"/>
              <a:t>制約を加えると計算時間は膨大に増えていく</a:t>
            </a:r>
            <a:endParaRPr lang="en-US" altLang="ja-JP" sz="2000" dirty="0"/>
          </a:p>
          <a:p>
            <a:endParaRPr kumimoji="1" lang="en-US" altLang="ja-JP" sz="2000" dirty="0" smtClean="0"/>
          </a:p>
          <a:p>
            <a:r>
              <a:rPr lang="ja-JP" altLang="en-US" sz="2000" dirty="0" smtClean="0"/>
              <a:t>懸念点は、目的関数が固まりきらない</a:t>
            </a:r>
            <a:endParaRPr lang="en-US" altLang="ja-JP" sz="2000" dirty="0" smtClean="0"/>
          </a:p>
          <a:p>
            <a:r>
              <a:rPr kumimoji="1" lang="ja-JP" altLang="en-US" sz="2000" dirty="0" smtClean="0"/>
              <a:t>プランナーさんの職人知識の数式への落とし込みが一番難しい</a:t>
            </a:r>
            <a:endParaRPr kumimoji="1" lang="en-US" altLang="ja-JP" sz="2000" dirty="0" smtClean="0"/>
          </a:p>
          <a:p>
            <a:r>
              <a:rPr lang="ja-JP" altLang="en-US" sz="2000" dirty="0" smtClean="0"/>
              <a:t>数理最適化ではなく機械学習などのアプローチをとるとしても、この数式への落とし込みがいちばんの肝になると思われます</a:t>
            </a:r>
            <a:endParaRPr kumimoji="1" lang="en-US" altLang="ja-JP" sz="2000" dirty="0" smtClean="0"/>
          </a:p>
          <a:p>
            <a:endParaRPr kumimoji="1" lang="ja-JP" altLang="en-US" sz="2000" dirty="0"/>
          </a:p>
        </p:txBody>
      </p:sp>
    </p:spTree>
    <p:extLst>
      <p:ext uri="{BB962C8B-B14F-4D97-AF65-F5344CB8AC3E}">
        <p14:creationId xmlns:p14="http://schemas.microsoft.com/office/powerpoint/2010/main" val="1033043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阪大と</a:t>
            </a:r>
            <a:r>
              <a:rPr lang="en-US" altLang="ja-JP" dirty="0" smtClean="0"/>
              <a:t>MOL</a:t>
            </a:r>
            <a:r>
              <a:rPr lang="ja-JP" altLang="en-US" dirty="0" smtClean="0"/>
              <a:t>の研究に関して</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000" dirty="0" smtClean="0"/>
              <a:t>もちろん知っています！</a:t>
            </a:r>
            <a:endParaRPr kumimoji="1" lang="en-US" altLang="ja-JP" sz="2000" dirty="0" smtClean="0"/>
          </a:p>
          <a:p>
            <a:r>
              <a:rPr lang="en-US" altLang="ja-JP" sz="2000" dirty="0">
                <a:hlinkClick r:id="rId2"/>
              </a:rPr>
              <a:t>https://</a:t>
            </a:r>
            <a:r>
              <a:rPr lang="en-US" altLang="ja-JP" sz="2000" dirty="0" smtClean="0">
                <a:hlinkClick r:id="rId2"/>
              </a:rPr>
              <a:t>orsj.org/wp-content/corsj/or66-7/or66_7_414.pdf</a:t>
            </a:r>
            <a:endParaRPr lang="en-US" altLang="ja-JP" sz="2000" dirty="0" smtClean="0"/>
          </a:p>
          <a:p>
            <a:r>
              <a:rPr lang="en-US" altLang="ja-JP" sz="2000" dirty="0">
                <a:hlinkClick r:id="rId3"/>
              </a:rPr>
              <a:t>https://</a:t>
            </a:r>
            <a:r>
              <a:rPr lang="en-US" altLang="ja-JP" sz="2000" dirty="0" smtClean="0">
                <a:hlinkClick r:id="rId3"/>
              </a:rPr>
              <a:t>speakerdeck.com/umepon/a-practical-approach-for-hard-combinatorial-optimization-problems-in-real-applications?slide=17</a:t>
            </a:r>
            <a:endParaRPr lang="en-US" altLang="ja-JP" sz="2000" dirty="0" smtClean="0"/>
          </a:p>
          <a:p>
            <a:endParaRPr lang="en-US" altLang="ja-JP" sz="2000" dirty="0"/>
          </a:p>
          <a:p>
            <a:endParaRPr lang="en-US" altLang="ja-JP" sz="2000" dirty="0"/>
          </a:p>
        </p:txBody>
      </p:sp>
    </p:spTree>
    <p:extLst>
      <p:ext uri="{BB962C8B-B14F-4D97-AF65-F5344CB8AC3E}">
        <p14:creationId xmlns:p14="http://schemas.microsoft.com/office/powerpoint/2010/main" val="1614744804"/>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175</TotalTime>
  <Words>566</Words>
  <Application>Microsoft Macintosh PowerPoint</Application>
  <PresentationFormat>ワイド画面</PresentationFormat>
  <Paragraphs>67</Paragraphs>
  <Slides>11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Century Gothic</vt:lpstr>
      <vt:lpstr>Wingdings 3</vt:lpstr>
      <vt:lpstr>メイリオ</vt:lpstr>
      <vt:lpstr>Arial</vt:lpstr>
      <vt:lpstr>ウィスプ</vt:lpstr>
      <vt:lpstr>10/15 山口さん共有資料</vt:lpstr>
      <vt:lpstr>目次</vt:lpstr>
      <vt:lpstr>現状(去年まで)</vt:lpstr>
      <vt:lpstr>問題点(去年まで)</vt:lpstr>
      <vt:lpstr>現在</vt:lpstr>
      <vt:lpstr>今後の展望</vt:lpstr>
      <vt:lpstr>現在の数理モデルの制約と目的関数</vt:lpstr>
      <vt:lpstr>数理最適化に適しているか</vt:lpstr>
      <vt:lpstr>阪大とMOLの研究に関して</vt:lpstr>
      <vt:lpstr>阪大とMOLの研究に関して</vt:lpstr>
      <vt:lpstr>論文から推測される考慮されている項目</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10/15 山口さん共有資料</dc:title>
  <dc:creator>Microsoft Office ユーザー</dc:creator>
  <cp:lastModifiedBy>Microsoft Office ユーザー</cp:lastModifiedBy>
  <cp:revision>14</cp:revision>
  <dcterms:created xsi:type="dcterms:W3CDTF">2021-10-12T01:58:34Z</dcterms:created>
  <dcterms:modified xsi:type="dcterms:W3CDTF">2021-10-12T08:08:22Z</dcterms:modified>
</cp:coreProperties>
</file>