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565" r:id="rId8"/>
    <p:sldId id="262" r:id="rId9"/>
    <p:sldId id="263" r:id="rId10"/>
    <p:sldId id="269" r:id="rId11"/>
    <p:sldId id="270" r:id="rId12"/>
    <p:sldId id="271" r:id="rId13"/>
    <p:sldId id="562" r:id="rId14"/>
    <p:sldId id="272" r:id="rId15"/>
    <p:sldId id="563" r:id="rId16"/>
    <p:sldId id="273" r:id="rId17"/>
    <p:sldId id="274" r:id="rId18"/>
    <p:sldId id="564" r:id="rId19"/>
    <p:sldId id="264" r:id="rId20"/>
    <p:sldId id="265" r:id="rId21"/>
    <p:sldId id="266" r:id="rId22"/>
    <p:sldId id="566" r:id="rId23"/>
    <p:sldId id="568" r:id="rId24"/>
    <p:sldId id="559" r:id="rId25"/>
    <p:sldId id="569" r:id="rId26"/>
    <p:sldId id="571" r:id="rId27"/>
    <p:sldId id="573" r:id="rId28"/>
    <p:sldId id="574" r:id="rId29"/>
    <p:sldId id="572" r:id="rId30"/>
    <p:sldId id="576" r:id="rId31"/>
    <p:sldId id="577" r:id="rId32"/>
    <p:sldId id="579" r:id="rId33"/>
    <p:sldId id="587" r:id="rId34"/>
    <p:sldId id="580" r:id="rId35"/>
    <p:sldId id="581" r:id="rId36"/>
    <p:sldId id="588" r:id="rId37"/>
    <p:sldId id="589" r:id="rId38"/>
    <p:sldId id="591" r:id="rId39"/>
    <p:sldId id="590" r:id="rId40"/>
    <p:sldId id="592" r:id="rId41"/>
    <p:sldId id="594" r:id="rId42"/>
    <p:sldId id="596" r:id="rId43"/>
    <p:sldId id="597" r:id="rId44"/>
    <p:sldId id="598" r:id="rId45"/>
    <p:sldId id="578" r:id="rId46"/>
    <p:sldId id="582" r:id="rId47"/>
    <p:sldId id="583" r:id="rId48"/>
    <p:sldId id="599" r:id="rId49"/>
    <p:sldId id="601" r:id="rId50"/>
    <p:sldId id="602" r:id="rId51"/>
    <p:sldId id="603" r:id="rId52"/>
    <p:sldId id="604" r:id="rId53"/>
    <p:sldId id="606" r:id="rId54"/>
    <p:sldId id="561" r:id="rId5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3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10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17072"/>
            <a:ext cx="8915399" cy="226278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 mathematical modeling for the stowage planning problem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320179"/>
            <a:ext cx="8915399" cy="1126283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Kiyoshi, TAKEDA</a:t>
            </a:r>
          </a:p>
          <a:p>
            <a:r>
              <a:rPr lang="en-US" altLang="ja-JP" sz="2400" dirty="0" err="1"/>
              <a:t>Yagiura</a:t>
            </a:r>
            <a:r>
              <a:rPr lang="en-US" altLang="ja-JP" sz="2400" dirty="0"/>
              <a:t> lab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would be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orders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an order is unloaded from a hold at a certain port, if there are several orders with different destinations in the same hold, human error may occur.</a:t>
            </a:r>
          </a:p>
          <a:p>
            <a:r>
              <a:rPr lang="en" altLang="ja-JP" sz="2400" dirty="0"/>
              <a:t>we minimize the number of orders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xmlns="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xmlns="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xmlns="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orders by port are placed closer.</a:t>
            </a:r>
          </a:p>
          <a:p>
            <a:r>
              <a:rPr lang="en" altLang="ja-JP" sz="2400" dirty="0"/>
              <a:t>we minimize the number of orders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xmlns="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xmlns="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xmlns="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xmlns="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xmlns="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xmlns="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xmlns="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xmlns="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xmlns="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xmlns="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xmlns="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xmlns="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xmlns="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xmlns="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xmlns="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xmlns="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xmlns="" id="{4BE5591A-E27D-BD47-962A-63C89E7F0AC1}"/>
              </a:ext>
            </a:extLst>
          </p:cNvPr>
          <p:cNvSpPr/>
          <p:nvPr/>
        </p:nvSpPr>
        <p:spPr>
          <a:xfrm>
            <a:off x="4179933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BDC2B0AC-0E7A-074F-9CD7-977AE238DDB4}"/>
              </a:ext>
            </a:extLst>
          </p:cNvPr>
          <p:cNvSpPr/>
          <p:nvPr/>
        </p:nvSpPr>
        <p:spPr>
          <a:xfrm>
            <a:off x="3516082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3EB3BB6E-2B41-5D4E-8311-D40F98DED2AC}"/>
              </a:ext>
            </a:extLst>
          </p:cNvPr>
          <p:cNvSpPr/>
          <p:nvPr/>
        </p:nvSpPr>
        <p:spPr>
          <a:xfrm>
            <a:off x="2870313" y="45125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10E67929-C7BF-1443-B3A8-3C21F3AC1AF9}"/>
              </a:ext>
            </a:extLst>
          </p:cNvPr>
          <p:cNvSpPr/>
          <p:nvPr/>
        </p:nvSpPr>
        <p:spPr>
          <a:xfrm>
            <a:off x="2870312" y="51527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xmlns="" id="{7962B9A6-CB27-4249-A9CB-D86CF1655FE7}"/>
              </a:ext>
            </a:extLst>
          </p:cNvPr>
          <p:cNvSpPr/>
          <p:nvPr/>
        </p:nvSpPr>
        <p:spPr>
          <a:xfrm>
            <a:off x="3528552" y="514490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A54AEF62-6412-0A41-8C4E-609FB88AF903}"/>
              </a:ext>
            </a:extLst>
          </p:cNvPr>
          <p:cNvSpPr/>
          <p:nvPr/>
        </p:nvSpPr>
        <p:spPr>
          <a:xfrm>
            <a:off x="4184823" y="515399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9B02E6CA-7313-D949-9779-E452182B9F4C}"/>
              </a:ext>
            </a:extLst>
          </p:cNvPr>
          <p:cNvSpPr/>
          <p:nvPr/>
        </p:nvSpPr>
        <p:spPr>
          <a:xfrm>
            <a:off x="4179933" y="578839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xmlns="" id="{1AB95A08-370B-3744-8162-321FBBC758A1}"/>
              </a:ext>
            </a:extLst>
          </p:cNvPr>
          <p:cNvSpPr/>
          <p:nvPr/>
        </p:nvSpPr>
        <p:spPr>
          <a:xfrm>
            <a:off x="2870311" y="577269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xmlns="" id="{EC5CB7D3-DF38-7749-84F0-629F9C5839DB}"/>
              </a:ext>
            </a:extLst>
          </p:cNvPr>
          <p:cNvSpPr/>
          <p:nvPr/>
        </p:nvSpPr>
        <p:spPr>
          <a:xfrm>
            <a:off x="3525744" y="577929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xmlns="" id="{5C065FAB-01E3-9743-A9D6-CF403A3707BE}"/>
              </a:ext>
            </a:extLst>
          </p:cNvPr>
          <p:cNvSpPr/>
          <p:nvPr/>
        </p:nvSpPr>
        <p:spPr>
          <a:xfrm>
            <a:off x="8382181" y="45112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xmlns="" id="{0DAB8177-1BF4-594F-8721-9A86FA4D21DD}"/>
              </a:ext>
            </a:extLst>
          </p:cNvPr>
          <p:cNvSpPr/>
          <p:nvPr/>
        </p:nvSpPr>
        <p:spPr>
          <a:xfrm>
            <a:off x="7716218" y="451121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64AF218B-33AD-BE4D-A6EF-13B232AF5BDC}"/>
              </a:ext>
            </a:extLst>
          </p:cNvPr>
          <p:cNvSpPr/>
          <p:nvPr/>
        </p:nvSpPr>
        <p:spPr>
          <a:xfrm>
            <a:off x="7046912" y="451255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9B12E895-5784-FE4B-9359-B2961C2E67FB}"/>
              </a:ext>
            </a:extLst>
          </p:cNvPr>
          <p:cNvSpPr/>
          <p:nvPr/>
        </p:nvSpPr>
        <p:spPr>
          <a:xfrm>
            <a:off x="7041907" y="513125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B2EEC8E6-7BBE-ED43-A65E-AF3DFFEF3EB9}"/>
              </a:ext>
            </a:extLst>
          </p:cNvPr>
          <p:cNvSpPr/>
          <p:nvPr/>
        </p:nvSpPr>
        <p:spPr>
          <a:xfrm>
            <a:off x="7711328" y="514034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xmlns="" id="{C0824BA0-2624-7B48-99F9-D1A231970538}"/>
              </a:ext>
            </a:extLst>
          </p:cNvPr>
          <p:cNvSpPr/>
          <p:nvPr/>
        </p:nvSpPr>
        <p:spPr>
          <a:xfrm>
            <a:off x="8386211" y="512215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xmlns="" id="{D881592E-2AB0-7A40-82D2-980CC727A520}"/>
              </a:ext>
            </a:extLst>
          </p:cNvPr>
          <p:cNvSpPr/>
          <p:nvPr/>
        </p:nvSpPr>
        <p:spPr>
          <a:xfrm>
            <a:off x="8382180" y="57590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xmlns="" id="{B0385AD5-ED2F-8345-AFDA-00F722891E98}"/>
              </a:ext>
            </a:extLst>
          </p:cNvPr>
          <p:cNvSpPr/>
          <p:nvPr/>
        </p:nvSpPr>
        <p:spPr>
          <a:xfrm>
            <a:off x="7044903" y="575904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xmlns="" id="{24F0BAB0-8226-4047-A858-2389976041B3}"/>
              </a:ext>
            </a:extLst>
          </p:cNvPr>
          <p:cNvSpPr/>
          <p:nvPr/>
        </p:nvSpPr>
        <p:spPr>
          <a:xfrm>
            <a:off x="7711328" y="576681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xmlns="" id="{9F20EA3A-D9B0-894F-8802-4C9E330DDDBE}"/>
              </a:ext>
            </a:extLst>
          </p:cNvPr>
          <p:cNvCxnSpPr/>
          <p:nvPr/>
        </p:nvCxnSpPr>
        <p:spPr>
          <a:xfrm>
            <a:off x="3184536" y="4954137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xmlns="" id="{B38BBFED-B25C-194B-A5D4-9579E34ABF0B}"/>
              </a:ext>
            </a:extLst>
          </p:cNvPr>
          <p:cNvCxnSpPr/>
          <p:nvPr/>
        </p:nvCxnSpPr>
        <p:spPr>
          <a:xfrm>
            <a:off x="4565235" y="5610971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xmlns="" id="{77920787-5877-8345-A6AA-A50FA6C413F0}"/>
              </a:ext>
            </a:extLst>
          </p:cNvPr>
          <p:cNvCxnSpPr/>
          <p:nvPr/>
        </p:nvCxnSpPr>
        <p:spPr>
          <a:xfrm>
            <a:off x="7335730" y="4944730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xmlns="" id="{CB00F6D0-E6CB-B640-BB2F-05E18D1DCFAE}"/>
              </a:ext>
            </a:extLst>
          </p:cNvPr>
          <p:cNvCxnSpPr/>
          <p:nvPr/>
        </p:nvCxnSpPr>
        <p:spPr>
          <a:xfrm>
            <a:off x="8768745" y="558162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xmlns="" id="{AC7EF878-AFAC-9445-82C4-E9D06965DE70}"/>
              </a:ext>
            </a:extLst>
          </p:cNvPr>
          <p:cNvSpPr txBox="1"/>
          <p:nvPr/>
        </p:nvSpPr>
        <p:spPr>
          <a:xfrm>
            <a:off x="4986969" y="4944730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xmlns="" id="{29AF6932-79D7-AA4E-966D-2F5E998AB692}"/>
              </a:ext>
            </a:extLst>
          </p:cNvPr>
          <p:cNvSpPr txBox="1"/>
          <p:nvPr/>
        </p:nvSpPr>
        <p:spPr>
          <a:xfrm>
            <a:off x="9260118" y="5124723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defined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xmlns="" id="{CC795830-74E8-B14A-A5F5-9BFDBA64665F}"/>
              </a:ext>
            </a:extLst>
          </p:cNvPr>
          <p:cNvSpPr/>
          <p:nvPr/>
        </p:nvSpPr>
        <p:spPr>
          <a:xfrm>
            <a:off x="3025644" y="4382491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3B40CD6F-7C77-F24E-99A2-3EA1AA220EFD}"/>
              </a:ext>
            </a:extLst>
          </p:cNvPr>
          <p:cNvSpPr/>
          <p:nvPr/>
        </p:nvSpPr>
        <p:spPr>
          <a:xfrm>
            <a:off x="3844509" y="4382491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D5B37A48-4516-244C-A7E1-4A9ACDC81937}"/>
              </a:ext>
            </a:extLst>
          </p:cNvPr>
          <p:cNvSpPr/>
          <p:nvPr/>
        </p:nvSpPr>
        <p:spPr>
          <a:xfrm>
            <a:off x="5473036" y="4382489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5F4A86A1-9A49-4345-A1B1-71FCCFC0475C}"/>
              </a:ext>
            </a:extLst>
          </p:cNvPr>
          <p:cNvSpPr/>
          <p:nvPr/>
        </p:nvSpPr>
        <p:spPr>
          <a:xfrm>
            <a:off x="4663374" y="4382490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xmlns="" id="{C1CBD7A0-DB67-7549-8141-6FEDEE916E90}"/>
              </a:ext>
            </a:extLst>
          </p:cNvPr>
          <p:cNvSpPr txBox="1"/>
          <p:nvPr/>
        </p:nvSpPr>
        <p:spPr>
          <a:xfrm>
            <a:off x="5736703" y="46345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xmlns="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xmlns="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xmlns="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xmlns="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xmlns="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xmlns="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xmlns="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orders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xmlns="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xmlns="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xmlns="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xmlns="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/>
              <a:t>Different modeling</a:t>
            </a:r>
          </a:p>
          <a:p>
            <a:r>
              <a:rPr kumimoji="1" lang="en-US" altLang="ja-JP" sz="2400" dirty="0"/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xmlns="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400" dirty="0"/>
              </a:p>
              <a:p>
                <a:r>
                  <a:rPr lang="en" altLang="ja-JP" sz="2400" dirty="0"/>
                  <a:t>After loading all vehicles at each port except the last port,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altLang="ja-JP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xmlns="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xmlns="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xmlns="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Positive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7F343C2-0C5B-4C4B-80AC-FA94488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11F9DD95-8CF5-9348-886C-FD2EAE6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With this model, we confirmed that we can get a good assignment for small bookings.</a:t>
            </a:r>
          </a:p>
          <a:p>
            <a:r>
              <a:rPr lang="en" altLang="ja-JP" sz="2400" dirty="0"/>
              <a:t>The number of orders and the number of loading and unloading ports increases, the calculations may not be sufficiently advanced in a limited time.[1]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xmlns="" id="{9D9AB659-4052-624D-8F74-5899265AF76C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1979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Different m</a:t>
            </a:r>
            <a:r>
              <a:rPr kumimoji="1" lang="en-US" altLang="ja-JP" dirty="0"/>
              <a:t>odel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create different model to </a:t>
            </a:r>
            <a:r>
              <a:rPr lang="en" altLang="ja-JP" sz="2400" dirty="0"/>
              <a:t>solve large bookings.</a:t>
            </a:r>
          </a:p>
          <a:p>
            <a:r>
              <a:rPr lang="en" altLang="ja-JP" sz="2400" dirty="0"/>
              <a:t>We'll call this model “the 2nd model”.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Heuristic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In the 1</a:t>
            </a:r>
            <a:r>
              <a:rPr lang="en" altLang="ja-JP" sz="2400" baseline="30000" dirty="0"/>
              <a:t>st </a:t>
            </a:r>
            <a:r>
              <a:rPr lang="en" altLang="ja-JP" sz="2400" dirty="0"/>
              <a:t>model, continuous numbers of units were used as variables.</a:t>
            </a:r>
          </a:p>
          <a:p>
            <a:r>
              <a:rPr lang="en" altLang="ja-JP" sz="2400" dirty="0"/>
              <a:t>In the 2nd model, instead of assigning each unit individually, we split the orders and assign them.</a:t>
            </a:r>
            <a:endParaRPr lang="ja-JP" altLang="en-US" sz="2400"/>
          </a:p>
          <a:p>
            <a:r>
              <a:rPr lang="en" altLang="ja-JP" sz="2400" dirty="0"/>
              <a:t>As for holds, we think about grouping some holds together and assigning orders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Detailed 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xmlns="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xmlns="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F100CDD-E71F-0C48-A12F-BDDF8054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Comparison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C33B7006-9EE3-5A49-BBFD-F7D51D258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7893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1</a:t>
            </a:r>
            <a:r>
              <a:rPr kumimoji="1" lang="en-US" altLang="ja-JP" sz="2400" baseline="30000" dirty="0"/>
              <a:t>st</a:t>
            </a:r>
            <a:r>
              <a:rPr kumimoji="1" lang="en-US" altLang="ja-JP" sz="2400" dirty="0"/>
              <a:t>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35 vehicles of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hold of  4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deck.</a:t>
            </a:r>
          </a:p>
          <a:p>
            <a:endParaRPr lang="en-US" altLang="ja-JP" sz="2400" dirty="0"/>
          </a:p>
          <a:p>
            <a:r>
              <a:rPr lang="en-US" altLang="ja-JP" sz="2400" dirty="0"/>
              <a:t>same as real operations.</a:t>
            </a:r>
            <a:endParaRPr kumimoji="1" lang="ja-JP" altLang="en-US" sz="240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1FD8347B-5610-1046-B9B8-AE5FBFADC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4836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2</a:t>
            </a:r>
            <a:r>
              <a:rPr kumimoji="1" lang="en-US" altLang="ja-JP" sz="2400" baseline="30000" dirty="0"/>
              <a:t>nd</a:t>
            </a:r>
            <a:r>
              <a:rPr kumimoji="1" lang="en-US" altLang="ja-JP" sz="2400" dirty="0"/>
              <a:t>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segment</a:t>
            </a:r>
          </a:p>
          <a:p>
            <a:endParaRPr lang="en-US" altLang="ja-JP" sz="2400" dirty="0"/>
          </a:p>
          <a:p>
            <a:r>
              <a:rPr lang="en-US" altLang="ja-JP" sz="2400" dirty="0"/>
              <a:t>Once assignments are decided, we load</a:t>
            </a:r>
            <a:r>
              <a:rPr lang="ja-JP" altLang="en-US" sz="2400"/>
              <a:t>　</a:t>
            </a:r>
            <a:r>
              <a:rPr lang="en-US" altLang="ja-JP" sz="2400" dirty="0"/>
              <a:t>vehicles from the back according to the rules.</a:t>
            </a:r>
          </a:p>
          <a:p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xmlns="" id="{11A31D31-CFC5-1C4D-8435-60D3B8346259}"/>
              </a:ext>
            </a:extLst>
          </p:cNvPr>
          <p:cNvCxnSpPr/>
          <p:nvPr/>
        </p:nvCxnSpPr>
        <p:spPr>
          <a:xfrm>
            <a:off x="6411757" y="2126222"/>
            <a:ext cx="0" cy="389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28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loading</a:t>
            </a:r>
            <a:r>
              <a:rPr lang="en-US" altLang="ja-JP" dirty="0"/>
              <a:t> vehicles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 The vehicles of the orders assigned to each segment are loaded from the back hold.</a:t>
            </a:r>
          </a:p>
          <a:p>
            <a:r>
              <a:rPr lang="en" altLang="ja-JP" sz="2400" dirty="0"/>
              <a:t>We want to load the vehicle while satisfying the constraints.</a:t>
            </a:r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E79F2C1-44AD-BE44-B7D7-3B192EEA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Constraints that has to be satisfied when loading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C1BD3BF1-F3B9-434F-9868-7519AF4F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73941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load vehicles while satisfying the following travel routes constraints.</a:t>
            </a:r>
          </a:p>
          <a:p>
            <a:pPr marL="0" indent="0">
              <a:buNone/>
            </a:pPr>
            <a:r>
              <a:rPr lang="en-US" altLang="ja-JP" sz="2400" dirty="0"/>
              <a:t>We ensure that the filling rate is not exceeded after all vehicles have been loaded at a particular port.</a:t>
            </a:r>
          </a:p>
          <a:p>
            <a:pPr marL="0" indent="0">
              <a:buNone/>
            </a:pPr>
            <a:r>
              <a:rPr lang="en" altLang="ja-JP" sz="2400" dirty="0"/>
              <a:t>Other constraints or objectives other are calculated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evaluation function.</a:t>
            </a:r>
          </a:p>
          <a:p>
            <a:pPr marL="57150" indent="0">
              <a:buNone/>
            </a:pP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18384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solutions by applying local changes</a:t>
            </a:r>
          </a:p>
          <a:p>
            <a:r>
              <a:rPr lang="en" altLang="ja-JP" sz="2400" dirty="0"/>
              <a:t>We repeat this operation until the termination condition is satisfied</a:t>
            </a:r>
          </a:p>
          <a:p>
            <a:r>
              <a:rPr lang="en-US" altLang="ja-JP" sz="2400" dirty="0"/>
              <a:t>In this research, we use shift </a:t>
            </a:r>
            <a:r>
              <a:rPr lang="en-US" altLang="ja-JP" sz="2400" dirty="0" err="1"/>
              <a:t>neigborhood</a:t>
            </a:r>
            <a:r>
              <a:rPr lang="en-US" altLang="ja-JP" sz="2400" dirty="0"/>
              <a:t> and swap neighborhood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D7907DD-1B47-6842-B33C-74FC608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8C6E833C-5969-904E-BD89-EFD10FE0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75" y="1636059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As the evaluation function used to find the solution,  we use the weighted sum of the constraint and the objective function.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kumimoji="1" lang="ja-JP" altLang="en-US" sz="2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xmlns="" id="{9EEF31B3-588F-3D4E-AF28-634960776DA4}"/>
              </a:ext>
            </a:extLst>
          </p:cNvPr>
          <p:cNvSpPr txBox="1">
            <a:spLocks/>
          </p:cNvSpPr>
          <p:nvPr/>
        </p:nvSpPr>
        <p:spPr>
          <a:xfrm>
            <a:off x="2407175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constraint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  <a:endParaRPr lang="ja-JP" altLang="en-US" sz="2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xmlns="" id="{F88F3941-43B2-5043-8CF0-3FAEE12A9268}"/>
              </a:ext>
            </a:extLst>
          </p:cNvPr>
          <p:cNvSpPr txBox="1">
            <a:spLocks/>
          </p:cNvSpPr>
          <p:nvPr/>
        </p:nvSpPr>
        <p:spPr>
          <a:xfrm>
            <a:off x="6955893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Objective function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4139735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order which was assigned to a segment to another segment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orders.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7522977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CE7EB18-D7E1-894E-BC25-80C1A8AA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DF18F744-42F4-CA45-A447-4C7A6529D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356694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When searching </a:t>
            </a:r>
            <a:r>
              <a:rPr lang="en-US" altLang="ja-JP" sz="2400" dirty="0"/>
              <a:t>shift neighborhoods, we calculate the evaluate function for all possible insertion positions and insert in the best position.</a:t>
            </a:r>
          </a:p>
          <a:p>
            <a:r>
              <a:rPr lang="en" altLang="ja-JP" sz="2400" dirty="0"/>
              <a:t>For this problem, there may be a waste of resources.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664206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03BB7B5E-C4C4-9B4A-9494-821EF13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722" cy="1043325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E3BA8F43-1062-1849-820B-F7D6BDD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5353"/>
            <a:ext cx="8915400" cy="4095869"/>
          </a:xfrm>
        </p:spPr>
        <p:txBody>
          <a:bodyPr>
            <a:normAutofit fontScale="92500"/>
          </a:bodyPr>
          <a:lstStyle/>
          <a:p>
            <a:r>
              <a:rPr lang="en-US" altLang="ja-JP" sz="2400" dirty="0"/>
              <a:t>When inserting one order into another hold, we make a change in the order sequence of the orders to be inserted. </a:t>
            </a:r>
          </a:p>
          <a:p>
            <a:pPr marL="0" indent="0">
              <a:buNone/>
            </a:pPr>
            <a:r>
              <a:rPr lang="en-US" altLang="ja-JP" sz="2400" dirty="0"/>
              <a:t>Example: inserting order A</a:t>
            </a:r>
          </a:p>
          <a:p>
            <a:pPr marL="0" indent="0">
              <a:buNone/>
            </a:pPr>
            <a:r>
              <a:rPr lang="en-US" altLang="ja-JP" sz="2400" dirty="0"/>
              <a:t> [C,B,D] </a:t>
            </a:r>
            <a:r>
              <a:rPr lang="ja-JP" altLang="en-US" sz="2400"/>
              <a:t>→</a:t>
            </a:r>
            <a:r>
              <a:rPr lang="en-US" altLang="ja-JP" sz="2400" dirty="0"/>
              <a:t> [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C, B, D]</a:t>
            </a:r>
          </a:p>
          <a:p>
            <a:pPr marL="0" indent="0">
              <a:buNone/>
            </a:pPr>
            <a:r>
              <a:rPr lang="en-US" altLang="ja-JP" sz="2400" dirty="0"/>
              <a:t>		       [C,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B, D]</a:t>
            </a:r>
          </a:p>
          <a:p>
            <a:pPr marL="0" indent="0">
              <a:buNone/>
            </a:pPr>
            <a:r>
              <a:rPr lang="en-US" altLang="ja-JP" sz="2400" dirty="0"/>
              <a:t>			 [C, B,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D]</a:t>
            </a:r>
          </a:p>
          <a:p>
            <a:pPr marL="0" indent="0">
              <a:buNone/>
            </a:pPr>
            <a:r>
              <a:rPr lang="en-US" altLang="ja-JP" sz="2400" dirty="0"/>
              <a:t>			 [C, B, D,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] </a:t>
            </a:r>
          </a:p>
          <a:p>
            <a:r>
              <a:rPr lang="en-US" altLang="ja-JP" sz="2400" dirty="0"/>
              <a:t>In this case, we try 4 patterns and select the best inserted position.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005554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24515AA-7AF0-FA45-BCCF-EC2E999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8063" cy="1280890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xmlns="" id="{51BD4730-EE58-5847-AFCA-1A2DD951C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Som</a:t>
                </a:r>
                <a:r>
                  <a:rPr lang="en-US" altLang="ja-JP" sz="2400" dirty="0"/>
                  <a:t>e insertions may result in the exact same assignment.</a:t>
                </a:r>
              </a:p>
              <a:p>
                <a:r>
                  <a:rPr lang="en-US" altLang="ja-JP" sz="2400" dirty="0"/>
                  <a:t>When this segment has 2 holds(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:</a:t>
                </a:r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In this case, trying 2 patters is enough.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  <a:blipFill>
                <a:blip r:embed="rId2"/>
                <a:stretch>
                  <a:fillRect l="-997" t="-1163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xmlns="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8168198"/>
                  </p:ext>
                </p:extLst>
              </p:nvPr>
            </p:nvGraphicFramePr>
            <p:xfrm>
              <a:off x="2771493" y="3224103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xmlns="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xmlns="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xmlns="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xmlns="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orders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in </a:t>
                          </a:r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orders</a:t>
                          </a:r>
                          <a:r>
                            <a:rPr kumimoji="1" lang="en-US" altLang="ja-JP" baseline="0" dirty="0"/>
                            <a:t> in h</a:t>
                          </a:r>
                          <a:r>
                            <a:rPr kumimoji="1" lang="en-US" altLang="ja-JP" dirty="0"/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607002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8168198"/>
                  </p:ext>
                </p:extLst>
              </p:nvPr>
            </p:nvGraphicFramePr>
            <p:xfrm>
              <a:off x="2771493" y="3224103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444" r="-100000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1786" t="-4444" r="-595" b="-3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5082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8DA1CC8-598D-1D4B-B251-97298E30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41" y="624110"/>
            <a:ext cx="9977718" cy="881961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Our </a:t>
            </a:r>
            <a:r>
              <a:rPr lang="en-US" altLang="ja-JP" sz="3200" dirty="0"/>
              <a:t>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E2556ED-BEB0-CC4D-B241-52450431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propose an approach to reduce the number of insertions.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it at the end of the order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memorize orders that are split in two.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only in adjacent parts of split orders.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select the best insertion position</a:t>
            </a:r>
          </a:p>
        </p:txBody>
      </p:sp>
    </p:spTree>
    <p:extLst>
      <p:ext uri="{BB962C8B-B14F-4D97-AF65-F5344CB8AC3E}">
        <p14:creationId xmlns:p14="http://schemas.microsoft.com/office/powerpoint/2010/main" val="346838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BF5AFDD-4A7E-3C46-B150-A8EC0405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76" y="624110"/>
            <a:ext cx="9950825" cy="128089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9949F21-2E87-E340-ACB1-A81C89F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9505"/>
            <a:ext cx="8915400" cy="5114365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When inserting order A to segment with the following order sequence: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1. </a:t>
            </a:r>
            <a:r>
              <a:rPr lang="en-US" altLang="ja-JP" sz="2000" dirty="0"/>
              <a:t>We i</a:t>
            </a:r>
            <a:r>
              <a:rPr kumimoji="1" lang="en-US" altLang="ja-JP" sz="2000" dirty="0"/>
              <a:t>nsert order A to the sequence in the end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J, </a:t>
            </a:r>
            <a:r>
              <a:rPr lang="en-US" altLang="ja-JP" sz="2000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ja-JP" sz="2000" dirty="0"/>
              <a:t>2. We </a:t>
            </a:r>
            <a:r>
              <a:rPr lang="en" altLang="ja-JP" sz="2000" dirty="0"/>
              <a:t>memorize orders that are split in two.</a:t>
            </a:r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r>
              <a:rPr lang="en" altLang="ja-JP" sz="2000" dirty="0"/>
              <a:t>In this case, we insert only before or after order F and select the best insertion position.</a:t>
            </a:r>
          </a:p>
          <a:p>
            <a:pPr marL="0" indent="0">
              <a:buNone/>
            </a:pPr>
            <a:r>
              <a:rPr lang="en" altLang="ja-JP" sz="2000" dirty="0"/>
              <a:t>		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xmlns="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0911336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xmlns="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xmlns="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xmlns="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Hold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F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F,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141137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0911336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455" t="-6667" r="-1009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9548" t="-6667" r="-4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F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F,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28097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455938"/>
              </p:ext>
            </p:extLst>
          </p:nvPr>
        </p:nvGraphicFramePr>
        <p:xfrm>
          <a:off x="2464868" y="2608729"/>
          <a:ext cx="7745507" cy="3169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807">
                  <a:extLst>
                    <a:ext uri="{9D8B030D-6E8A-4147-A177-3AD203B41FA5}">
                      <a16:colId xmlns:a16="http://schemas.microsoft.com/office/drawing/2014/main" xmlns="" val="3767232075"/>
                    </a:ext>
                  </a:extLst>
                </a:gridCol>
                <a:gridCol w="1316533">
                  <a:extLst>
                    <a:ext uri="{9D8B030D-6E8A-4147-A177-3AD203B41FA5}">
                      <a16:colId xmlns:a16="http://schemas.microsoft.com/office/drawing/2014/main" xmlns="" val="3477330652"/>
                    </a:ext>
                  </a:extLst>
                </a:gridCol>
                <a:gridCol w="1462711">
                  <a:extLst>
                    <a:ext uri="{9D8B030D-6E8A-4147-A177-3AD203B41FA5}">
                      <a16:colId xmlns:a16="http://schemas.microsoft.com/office/drawing/2014/main" xmlns="" val="2984689672"/>
                    </a:ext>
                  </a:extLst>
                </a:gridCol>
                <a:gridCol w="1920632">
                  <a:extLst>
                    <a:ext uri="{9D8B030D-6E8A-4147-A177-3AD203B41FA5}">
                      <a16:colId xmlns:a16="http://schemas.microsoft.com/office/drawing/2014/main" xmlns="" val="608630972"/>
                    </a:ext>
                  </a:extLst>
                </a:gridCol>
                <a:gridCol w="1949824">
                  <a:extLst>
                    <a:ext uri="{9D8B030D-6E8A-4147-A177-3AD203B41FA5}">
                      <a16:colId xmlns:a16="http://schemas.microsoft.com/office/drawing/2014/main" xmlns="" val="998590916"/>
                    </a:ext>
                  </a:extLst>
                </a:gridCol>
              </a:tblGrid>
              <a:tr h="669787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all positions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Our approach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2216832"/>
                  </a:ext>
                </a:extLst>
              </a:tr>
              <a:tr h="62411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7031896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145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0316513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683789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6353699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xmlns="" id="{19583C06-5B42-F94A-BDD1-F3031EDAE27F}"/>
              </a:ext>
            </a:extLst>
          </p:cNvPr>
          <p:cNvSpPr txBox="1"/>
          <p:nvPr/>
        </p:nvSpPr>
        <p:spPr>
          <a:xfrm>
            <a:off x="2307563" y="1741402"/>
            <a:ext cx="89072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compare our approach with inserting all the possible position.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r>
              <a:rPr lang="en" altLang="ja-JP" sz="2400" dirty="0"/>
              <a:t>we confirmed that we can reduce the computation time while keeping the quality of solutions</a:t>
            </a:r>
          </a:p>
        </p:txBody>
      </p:sp>
    </p:spTree>
    <p:extLst>
      <p:ext uri="{BB962C8B-B14F-4D97-AF65-F5344CB8AC3E}">
        <p14:creationId xmlns:p14="http://schemas.microsoft.com/office/powerpoint/2010/main" val="3034498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computation time could be reduced, but it would take some time.</a:t>
            </a:r>
          </a:p>
          <a:p>
            <a:r>
              <a:rPr lang="en" altLang="ja-JP" sz="2400" dirty="0"/>
              <a:t>We compared the following two patterns.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into the optimal position based on our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randomly</a:t>
            </a:r>
          </a:p>
        </p:txBody>
      </p:sp>
    </p:spTree>
    <p:extLst>
      <p:ext uri="{BB962C8B-B14F-4D97-AF65-F5344CB8AC3E}">
        <p14:creationId xmlns:p14="http://schemas.microsoft.com/office/powerpoint/2010/main" val="42565185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846902"/>
              </p:ext>
            </p:extLst>
          </p:nvPr>
        </p:nvGraphicFramePr>
        <p:xfrm>
          <a:off x="2030507" y="1842246"/>
          <a:ext cx="8982634" cy="402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35">
                  <a:extLst>
                    <a:ext uri="{9D8B030D-6E8A-4147-A177-3AD203B41FA5}">
                      <a16:colId xmlns:a16="http://schemas.microsoft.com/office/drawing/2014/main" xmlns="" val="3767232075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xmlns="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xmlns="" val="2984689672"/>
                    </a:ext>
                  </a:extLst>
                </a:gridCol>
                <a:gridCol w="1196788">
                  <a:extLst>
                    <a:ext uri="{9D8B030D-6E8A-4147-A177-3AD203B41FA5}">
                      <a16:colId xmlns:a16="http://schemas.microsoft.com/office/drawing/2014/main" xmlns="" val="608630972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xmlns="" val="998590916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xmlns="" val="4087616215"/>
                    </a:ext>
                  </a:extLst>
                </a:gridCol>
                <a:gridCol w="1842246">
                  <a:extLst>
                    <a:ext uri="{9D8B030D-6E8A-4147-A177-3AD203B41FA5}">
                      <a16:colId xmlns:a16="http://schemas.microsoft.com/office/drawing/2014/main" xmlns="" val="1391133373"/>
                    </a:ext>
                  </a:extLst>
                </a:gridCol>
              </a:tblGrid>
              <a:tr h="1000312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inserting to the best position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randomly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2216832"/>
                  </a:ext>
                </a:extLst>
              </a:tr>
              <a:tr h="11726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7031896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-2533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0316513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5051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68378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4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4965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635369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-2925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257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888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Computation time varies greatly.</a:t>
            </a:r>
          </a:p>
          <a:p>
            <a:r>
              <a:rPr lang="en" altLang="ja-JP" sz="2400" dirty="0"/>
              <a:t>The quality of the local optimal solution is not very different between the two approaches.</a:t>
            </a:r>
          </a:p>
          <a:p>
            <a:r>
              <a:rPr lang="en" altLang="ja-JP" sz="2400" dirty="0"/>
              <a:t>When this algorithm is actually used, it will be checked by a person in the end.</a:t>
            </a:r>
          </a:p>
          <a:p>
            <a:r>
              <a:rPr lang="en" altLang="ja-JP" sz="2400" dirty="0"/>
              <a:t>there may be possibilities that obtaining a solution with a certain degree of quality in a short time may be sufficient.</a:t>
            </a:r>
          </a:p>
        </p:txBody>
      </p:sp>
    </p:spTree>
    <p:extLst>
      <p:ext uri="{BB962C8B-B14F-4D97-AF65-F5344CB8AC3E}">
        <p14:creationId xmlns:p14="http://schemas.microsoft.com/office/powerpoint/2010/main" val="3116219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 the computation time and the quality of assignment.</a:t>
            </a:r>
          </a:p>
          <a:p>
            <a:r>
              <a:rPr lang="en-US" altLang="ja-JP" sz="2400" dirty="0"/>
              <a:t>For 1</a:t>
            </a:r>
            <a:r>
              <a:rPr lang="en-US" altLang="ja-JP" sz="2400" baseline="30000" dirty="0"/>
              <a:t>st</a:t>
            </a:r>
            <a:r>
              <a:rPr lang="en-US" altLang="ja-JP" sz="2400" dirty="0"/>
              <a:t> model,</a:t>
            </a:r>
            <a:r>
              <a:rPr lang="en" altLang="ja-JP" sz="2400" dirty="0"/>
              <a:t> we show the values of the solution after         1 hour and after 24 hours</a:t>
            </a:r>
          </a:p>
          <a:p>
            <a:r>
              <a:rPr lang="en" altLang="ja-JP" sz="2400" dirty="0"/>
              <a:t>For 2</a:t>
            </a:r>
            <a:r>
              <a:rPr lang="en" altLang="ja-JP" sz="2400" baseline="30000" dirty="0"/>
              <a:t>nd</a:t>
            </a:r>
            <a:r>
              <a:rPr lang="en" altLang="ja-JP" sz="2400" dirty="0"/>
              <a:t> model, we show the value of the solution and the computation time to finish the local search</a:t>
            </a:r>
            <a:r>
              <a:rPr lang="en-US" altLang="ja-JP" sz="2400" dirty="0"/>
              <a:t>.</a:t>
            </a:r>
          </a:p>
          <a:p>
            <a:r>
              <a:rPr lang="en-US" altLang="ja-JP" sz="2400" dirty="0"/>
              <a:t>We set the coefficient of the constraint to 100.</a:t>
            </a:r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003856"/>
              </p:ext>
            </p:extLst>
          </p:nvPr>
        </p:nvGraphicFramePr>
        <p:xfrm>
          <a:off x="1976717" y="1541929"/>
          <a:ext cx="9527895" cy="4950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659">
                  <a:extLst>
                    <a:ext uri="{9D8B030D-6E8A-4147-A177-3AD203B41FA5}">
                      <a16:colId xmlns:a16="http://schemas.microsoft.com/office/drawing/2014/main" xmlns="" val="3767232075"/>
                    </a:ext>
                  </a:extLst>
                </a:gridCol>
                <a:gridCol w="913824">
                  <a:extLst>
                    <a:ext uri="{9D8B030D-6E8A-4147-A177-3AD203B41FA5}">
                      <a16:colId xmlns:a16="http://schemas.microsoft.com/office/drawing/2014/main" xmlns="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xmlns="" val="29846896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757927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550383071"/>
                    </a:ext>
                  </a:extLst>
                </a:gridCol>
                <a:gridCol w="1477679">
                  <a:extLst>
                    <a:ext uri="{9D8B030D-6E8A-4147-A177-3AD203B41FA5}">
                      <a16:colId xmlns:a16="http://schemas.microsoft.com/office/drawing/2014/main" xmlns="" val="3694173054"/>
                    </a:ext>
                  </a:extLst>
                </a:gridCol>
                <a:gridCol w="1783886">
                  <a:extLst>
                    <a:ext uri="{9D8B030D-6E8A-4147-A177-3AD203B41FA5}">
                      <a16:colId xmlns:a16="http://schemas.microsoft.com/office/drawing/2014/main" xmlns="" val="608630972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en-US" altLang="ja-JP" sz="2000" baseline="30000" dirty="0"/>
                        <a:t>st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nd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2216832"/>
                  </a:ext>
                </a:extLst>
              </a:tr>
              <a:tr h="15330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1h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(3600s)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24h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(86400s)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2577522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4161025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822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877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0C85110-0AEB-6C49-9AE3-DAAB21DF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48B29443-0E2E-9240-9158-A7C1DB7BC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For experimental instances, we got feasible solutions with a certain quality 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time.</a:t>
            </a:r>
          </a:p>
          <a:p>
            <a:r>
              <a:rPr lang="en" altLang="ja-JP" sz="2400" dirty="0"/>
              <a:t>For some instances that actually exist, we couldn’t find feasible solution.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2161464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70FBD2F-E2D0-2B45-A3D8-7BC3C939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Approach to create 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567B62A5-3CCB-054C-A1D2-7F4106A92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generate initial solution by randomly assigning orders to segments</a:t>
            </a:r>
          </a:p>
          <a:p>
            <a:r>
              <a:rPr lang="en-US" altLang="ja-JP" sz="2400" dirty="0"/>
              <a:t>To get better initial solution, we try a method to create initial solution from that of linear programming relaxation.</a:t>
            </a:r>
          </a:p>
          <a:p>
            <a:r>
              <a:rPr lang="en-US" altLang="ja-JP" sz="2400" dirty="0"/>
              <a:t>As a preliminary experiment, we compare the solutions of the two models.</a:t>
            </a:r>
          </a:p>
          <a:p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60377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210D3EE-828C-0448-AED8-512904B0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of solution properties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xmlns="" id="{9661AA73-C708-ED45-A480-9189E4FCB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To compare the properties of the solutions, we use the Hamming distance</a:t>
                </a:r>
                <a:r>
                  <a:rPr lang="en-US" altLang="ja-JP" sz="2400" dirty="0"/>
                  <a:t>. </a:t>
                </a:r>
              </a:p>
              <a:p>
                <a:r>
                  <a:rPr lang="en-US" altLang="ja-JP" sz="2400" dirty="0"/>
                  <a:t>For vectors x and y, we define the Hamming distance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h𝑜𝑙𝑑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 r="-855" b="-158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18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xmlns="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xmlns="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xmlns="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xmlns="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xmlns="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28DC558-CACC-AA43-9E2E-72DEF17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4C597B6B-79E1-834B-8591-13C3C9CD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consider the following conditions</a:t>
            </a:r>
          </a:p>
          <a:p>
            <a:pPr lvl="1"/>
            <a:r>
              <a:rPr lang="en-US" altLang="ja-JP" sz="2200" dirty="0"/>
              <a:t>The number of orders is 100 and the number of holds is 4. </a:t>
            </a:r>
          </a:p>
          <a:p>
            <a:pPr lvl="1"/>
            <a:r>
              <a:rPr lang="en" altLang="ja-JP" sz="2200" dirty="0"/>
              <a:t>Each order contains 100 vehicles.</a:t>
            </a:r>
          </a:p>
          <a:p>
            <a:r>
              <a:rPr lang="en" altLang="ja-JP" sz="2400" dirty="0"/>
              <a:t>The values of the vectors take a small number between 0 and 1.</a:t>
            </a:r>
          </a:p>
          <a:p>
            <a:pPr lvl="1"/>
            <a:r>
              <a:rPr lang="en" altLang="ja-JP" sz="2000" dirty="0"/>
              <a:t>the value is 1 when allocating 100% of the order</a:t>
            </a:r>
          </a:p>
          <a:p>
            <a:pPr lvl="1"/>
            <a:r>
              <a:rPr lang="en" altLang="ja-JP" sz="2000" dirty="0"/>
              <a:t>the value is 0.5 when allocating 50% of the order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52140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9C819DB-CA5F-1C4C-8245-029E819E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xmlns="" id="{743391E0-BE57-C049-938D-B0625D1799E0}"/>
              </a:ext>
            </a:extLst>
          </p:cNvPr>
          <p:cNvSpPr txBox="1"/>
          <p:nvPr/>
        </p:nvSpPr>
        <p:spPr>
          <a:xfrm>
            <a:off x="2547613" y="5846767"/>
            <a:ext cx="8133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We consider the situation that </a:t>
            </a:r>
            <a:r>
              <a:rPr lang="en" altLang="ja-JP" sz="2000" dirty="0"/>
              <a:t>each order contains 100 vehicles.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xmlns="" id="{C185AF17-63A4-E34E-B47F-4DEE1B5AD7E7}"/>
              </a:ext>
            </a:extLst>
          </p:cNvPr>
          <p:cNvSpPr txBox="1"/>
          <p:nvPr/>
        </p:nvSpPr>
        <p:spPr>
          <a:xfrm>
            <a:off x="6199094" y="3469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xmlns="" id="{58818B18-D07D-7647-9ED1-7DEE6F0EB59C}"/>
              </a:ext>
            </a:extLst>
          </p:cNvPr>
          <p:cNvSpPr txBox="1"/>
          <p:nvPr/>
        </p:nvSpPr>
        <p:spPr>
          <a:xfrm>
            <a:off x="2547613" y="1769789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we convert the values as shown in this table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xmlns="" id="{BC6B1BD5-E990-2247-8F1A-78347BDCD511}"/>
              </a:ext>
            </a:extLst>
          </p:cNvPr>
          <p:cNvSpPr txBox="1"/>
          <p:nvPr/>
        </p:nvSpPr>
        <p:spPr>
          <a:xfrm>
            <a:off x="1860413" y="41472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order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xmlns="" id="{B83063BE-4C59-B046-A1AE-DB1720BA0E9C}"/>
              </a:ext>
            </a:extLst>
          </p:cNvPr>
          <p:cNvSpPr txBox="1"/>
          <p:nvPr/>
        </p:nvSpPr>
        <p:spPr>
          <a:xfrm>
            <a:off x="3810499" y="238544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hold</a:t>
            </a:r>
            <a:endParaRPr kumimoji="1" lang="ja-JP" altLang="en-US"/>
          </a:p>
        </p:txBody>
      </p:sp>
      <p:graphicFrame>
        <p:nvGraphicFramePr>
          <p:cNvPr id="18" name="コンテンツ プレースホルダー 17">
            <a:extLst>
              <a:ext uri="{FF2B5EF4-FFF2-40B4-BE49-F238E27FC236}">
                <a16:creationId xmlns:a16="http://schemas.microsoft.com/office/drawing/2014/main" xmlns="" id="{0F64DDE8-9602-9844-A5EA-FC32E2807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49826"/>
              </p:ext>
            </p:extLst>
          </p:nvPr>
        </p:nvGraphicFramePr>
        <p:xfrm>
          <a:off x="286008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xmlns="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xmlns="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xmlns="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xmlns="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xmlns="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1955252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17">
            <a:extLst>
              <a:ext uri="{FF2B5EF4-FFF2-40B4-BE49-F238E27FC236}">
                <a16:creationId xmlns:a16="http://schemas.microsoft.com/office/drawing/2014/main" xmlns="" id="{930410A0-0F83-9741-BD33-6B3617EA3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93663"/>
              </p:ext>
            </p:extLst>
          </p:nvPr>
        </p:nvGraphicFramePr>
        <p:xfrm>
          <a:off x="704876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xmlns="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xmlns="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xmlns="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xmlns="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xmlns="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1955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456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1D4FB34-9353-3D47-A3C3-5BAAAD8E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4384"/>
          </a:xfrm>
        </p:spPr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96FA9E58-8A31-6945-9A86-6771FAF1115A}"/>
              </a:ext>
            </a:extLst>
          </p:cNvPr>
          <p:cNvSpPr txBox="1"/>
          <p:nvPr/>
        </p:nvSpPr>
        <p:spPr>
          <a:xfrm>
            <a:off x="3532917" y="207057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B16F9624-3F60-CC44-B46C-CCE747839F4E}"/>
              </a:ext>
            </a:extLst>
          </p:cNvPr>
          <p:cNvSpPr txBox="1"/>
          <p:nvPr/>
        </p:nvSpPr>
        <p:spPr>
          <a:xfrm>
            <a:off x="8970395" y="2059906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2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xmlns="" id="{2AF99C55-C669-614C-949B-56FEE5BFBAE3}"/>
              </a:ext>
            </a:extLst>
          </p:cNvPr>
          <p:cNvSpPr/>
          <p:nvPr/>
        </p:nvSpPr>
        <p:spPr>
          <a:xfrm>
            <a:off x="5848996" y="1609208"/>
            <a:ext cx="3121399" cy="49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xmlns="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xmlns="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0313947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2564" r="-1176" b="-29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コンテンツ プレースホルダー 17">
            <a:extLst>
              <a:ext uri="{FF2B5EF4-FFF2-40B4-BE49-F238E27FC236}">
                <a16:creationId xmlns:a16="http://schemas.microsoft.com/office/drawing/2014/main" xmlns="" id="{1828899B-FEB2-B347-8455-66EBCEE0E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62025"/>
              </p:ext>
            </p:extLst>
          </p:nvPr>
        </p:nvGraphicFramePr>
        <p:xfrm>
          <a:off x="2592925" y="2522978"/>
          <a:ext cx="3068130" cy="19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xmlns="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xmlns="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xmlns="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xmlns="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xmlns="" val="2607632151"/>
                    </a:ext>
                  </a:extLst>
                </a:gridCol>
              </a:tblGrid>
              <a:tr h="48536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96551800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1181055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6458332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1955252"/>
                  </a:ext>
                </a:extLst>
              </a:tr>
            </a:tbl>
          </a:graphicData>
        </a:graphic>
      </p:graphicFrame>
      <p:graphicFrame>
        <p:nvGraphicFramePr>
          <p:cNvPr id="17" name="コンテンツ プレースホルダー 17">
            <a:extLst>
              <a:ext uri="{FF2B5EF4-FFF2-40B4-BE49-F238E27FC236}">
                <a16:creationId xmlns:a16="http://schemas.microsoft.com/office/drawing/2014/main" xmlns="" id="{C2B485E8-B539-F242-9463-98EE124FD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54063"/>
              </p:ext>
            </p:extLst>
          </p:nvPr>
        </p:nvGraphicFramePr>
        <p:xfrm>
          <a:off x="8030403" y="2519859"/>
          <a:ext cx="3068130" cy="194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xmlns="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xmlns="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xmlns="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xmlns="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xmlns="" val="2607632151"/>
                    </a:ext>
                  </a:extLst>
                </a:gridCol>
              </a:tblGrid>
              <a:tr h="48614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96551800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1181055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6458332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1955252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F5B84D0B-B263-FD49-98A5-13EF2CBF6EA3}"/>
              </a:ext>
            </a:extLst>
          </p:cNvPr>
          <p:cNvSpPr txBox="1"/>
          <p:nvPr/>
        </p:nvSpPr>
        <p:spPr>
          <a:xfrm>
            <a:off x="5848996" y="1685767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|0.3-0.2|+|0.7-0|+|0-0.8|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xmlns="" id="{9C53EE11-F5E4-F443-83A8-868A194A2EDF}"/>
              </a:ext>
            </a:extLst>
          </p:cNvPr>
          <p:cNvCxnSpPr/>
          <p:nvPr/>
        </p:nvCxnSpPr>
        <p:spPr>
          <a:xfrm>
            <a:off x="7048767" y="3240741"/>
            <a:ext cx="575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xmlns="" id="{13319179-2C5D-9047-AE87-F6F617D5F245}"/>
              </a:ext>
            </a:extLst>
          </p:cNvPr>
          <p:cNvCxnSpPr>
            <a:cxnSpLocks/>
          </p:cNvCxnSpPr>
          <p:nvPr/>
        </p:nvCxnSpPr>
        <p:spPr>
          <a:xfrm flipV="1">
            <a:off x="7637929" y="2132045"/>
            <a:ext cx="0" cy="110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xmlns="" id="{6D250106-02A4-5C4E-A11D-77C8A044E85E}"/>
              </a:ext>
            </a:extLst>
          </p:cNvPr>
          <p:cNvSpPr txBox="1"/>
          <p:nvPr/>
        </p:nvSpPr>
        <p:spPr>
          <a:xfrm>
            <a:off x="5699349" y="445552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Total distance: 2.0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xmlns="" id="{87DBBABE-99FF-4740-9B6C-7DAA8D2E7AA1}"/>
                  </a:ext>
                </a:extLst>
              </p:cNvPr>
              <p:cNvSpPr txBox="1"/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ja-JP" dirty="0"/>
                  <a:t>For each order </a:t>
                </a:r>
                <a:r>
                  <a:rPr lang="en" altLang="ja-JP" dirty="0" err="1"/>
                  <a:t>i</a:t>
                </a:r>
                <a:r>
                  <a:rPr lang="en" altLang="ja-JP" dirty="0"/>
                  <a:t>,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dirty="0"/>
                  <a:t>would be 1.0 and The maximum total distance will be twice the number of orders.</a:t>
                </a:r>
              </a:p>
              <a:p>
                <a:r>
                  <a:rPr lang="en" altLang="ja-JP" dirty="0"/>
                  <a:t>By dividing by twice the number of orders, we can see how different the solutions are.</a:t>
                </a:r>
              </a:p>
              <a:p>
                <a:r>
                  <a:rPr kumimoji="1" lang="en" altLang="ja-JP" dirty="0"/>
                  <a:t>(In this case, 33%)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blipFill>
                <a:blip r:embed="rId3"/>
                <a:stretch>
                  <a:fillRect l="-590" t="-2521" b="-5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6983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788"/>
          </a:xfrm>
        </p:spPr>
        <p:txBody>
          <a:bodyPr/>
          <a:lstStyle/>
          <a:p>
            <a:r>
              <a:rPr lang="en-US" altLang="ja-JP" dirty="0"/>
              <a:t>Result </a:t>
            </a:r>
            <a:r>
              <a:rPr lang="en" altLang="ja-JP" dirty="0"/>
              <a:t>of Hamming distance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839975"/>
              </p:ext>
            </p:extLst>
          </p:nvPr>
        </p:nvGraphicFramePr>
        <p:xfrm>
          <a:off x="3200400" y="2878734"/>
          <a:ext cx="6306670" cy="256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65">
                  <a:extLst>
                    <a:ext uri="{9D8B030D-6E8A-4147-A177-3AD203B41FA5}">
                      <a16:colId xmlns:a16="http://schemas.microsoft.com/office/drawing/2014/main" xmlns="" val="376723207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3477330652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xmlns="" val="2984689672"/>
                    </a:ext>
                  </a:extLst>
                </a:gridCol>
                <a:gridCol w="2595281">
                  <a:extLst>
                    <a:ext uri="{9D8B030D-6E8A-4147-A177-3AD203B41FA5}">
                      <a16:colId xmlns:a16="http://schemas.microsoft.com/office/drawing/2014/main" xmlns="" val="275792739"/>
                    </a:ext>
                  </a:extLst>
                </a:gridCol>
              </a:tblGrid>
              <a:tr h="8556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Difference(%)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7031896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0.00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0316513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63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3.16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6353699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1.25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2577522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0.01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589271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xmlns="" id="{37243A71-4939-8146-8D1C-50B1371ED22B}"/>
              </a:ext>
            </a:extLst>
          </p:cNvPr>
          <p:cNvSpPr txBox="1"/>
          <p:nvPr/>
        </p:nvSpPr>
        <p:spPr>
          <a:xfrm>
            <a:off x="2592925" y="1694956"/>
            <a:ext cx="803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performed the comparison only on instances for which we had the exact best solution.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1954265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&amp;future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Summary </a:t>
            </a:r>
          </a:p>
          <a:p>
            <a:pPr lvl="1"/>
            <a:r>
              <a:rPr lang="en" altLang="ja-JP" sz="2200" dirty="0"/>
              <a:t>We proposed</a:t>
            </a:r>
            <a:r>
              <a:rPr lang="en-US" altLang="ja-JP" sz="2200" dirty="0"/>
              <a:t> </a:t>
            </a:r>
            <a:r>
              <a:rPr lang="en" altLang="ja-JP" sz="2200" dirty="0"/>
              <a:t>model which is based on heuristic.</a:t>
            </a:r>
          </a:p>
          <a:p>
            <a:pPr lvl="1"/>
            <a:r>
              <a:rPr lang="en" altLang="ja-JP" sz="2200" dirty="0"/>
              <a:t>In a relatively</a:t>
            </a:r>
            <a:r>
              <a:rPr lang="en-US" altLang="ja-JP" sz="2200" dirty="0"/>
              <a:t> </a:t>
            </a:r>
            <a:r>
              <a:rPr lang="en" altLang="ja-JP" sz="2200" dirty="0"/>
              <a:t>short computation time, we got feasible solutions with a certain quality.</a:t>
            </a:r>
          </a:p>
          <a:p>
            <a:pPr lvl="1"/>
            <a:r>
              <a:rPr lang="en" altLang="ja-JP" sz="2200" dirty="0"/>
              <a:t>For some instances, we couldn’t find feasible solution even with 2</a:t>
            </a:r>
            <a:r>
              <a:rPr lang="en" altLang="ja-JP" sz="2200" baseline="30000" dirty="0"/>
              <a:t>nd</a:t>
            </a:r>
            <a:r>
              <a:rPr lang="en" altLang="ja-JP" sz="2200" dirty="0"/>
              <a:t> model.  </a:t>
            </a:r>
          </a:p>
          <a:p>
            <a:r>
              <a:rPr lang="en" altLang="ja-JP" sz="2600" dirty="0"/>
              <a:t>Future work</a:t>
            </a:r>
          </a:p>
          <a:p>
            <a:pPr lvl="1"/>
            <a:r>
              <a:rPr lang="en" altLang="ja-JP" sz="2400" dirty="0"/>
              <a:t>Proposing a different approach t</a:t>
            </a:r>
            <a:r>
              <a:rPr lang="en-US" altLang="ja-JP" sz="2400" dirty="0"/>
              <a:t>o create better initial solution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87" y="171393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Order information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xmlns="" id="{C119040F-67D3-9B4C-85ED-B26CE8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48" y="2678808"/>
            <a:ext cx="6111082" cy="2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Ship information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xmlns="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order to the hold.</a:t>
                </a:r>
              </a:p>
              <a:p>
                <a:pPr lvl="1"/>
                <a:r>
                  <a:rPr lang="en" altLang="ja-JP" sz="2400" dirty="0"/>
                  <a:t>The order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order ID 5 is assigned the 2rd hold of 4th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2811</TotalTime>
  <Words>2488</Words>
  <Application>Microsoft Macintosh PowerPoint</Application>
  <PresentationFormat>ワイド画面</PresentationFormat>
  <Paragraphs>569</Paragraphs>
  <Slides>54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54</vt:i4>
      </vt:variant>
    </vt:vector>
  </HeadingPairs>
  <TitlesOfParts>
    <vt:vector size="60" baseType="lpstr">
      <vt:lpstr>Arial</vt:lpstr>
      <vt:lpstr>Cambria Math</vt:lpstr>
      <vt:lpstr>Century Gothic</vt:lpstr>
      <vt:lpstr>Wingdings 3</vt:lpstr>
      <vt:lpstr>メイリオ</vt:lpstr>
      <vt:lpstr>ウィスプ</vt:lpstr>
      <vt:lpstr>A mathematical modeling for the stowage planning problem </vt:lpstr>
      <vt:lpstr>Outline</vt:lpstr>
      <vt:lpstr>Background</vt:lpstr>
      <vt:lpstr>Background</vt:lpstr>
      <vt:lpstr>Problem Definition</vt:lpstr>
      <vt:lpstr>Given definition </vt:lpstr>
      <vt:lpstr>Given information</vt:lpstr>
      <vt:lpstr>Stowage plan</vt:lpstr>
      <vt:lpstr>Mathematical Modeling</vt:lpstr>
      <vt:lpstr>The objective function</vt:lpstr>
      <vt:lpstr>avoiding multiple orders in one hold </vt:lpstr>
      <vt:lpstr>placing same orders by port closer together </vt:lpstr>
      <vt:lpstr>placing same orders by port closer together</vt:lpstr>
      <vt:lpstr>Securing a path to prevent loss of work efficiency</vt:lpstr>
      <vt:lpstr>Securing a path to prevent loss of work efficiency</vt:lpstr>
      <vt:lpstr>No dead space </vt:lpstr>
      <vt:lpstr>placing empty space close to the entrance</vt:lpstr>
      <vt:lpstr>placing empty space close to the entrance</vt:lpstr>
      <vt:lpstr>Constraints</vt:lpstr>
      <vt:lpstr>Travel paths in the ship</vt:lpstr>
      <vt:lpstr>Weight balance of cargo </vt:lpstr>
      <vt:lpstr>Forward and backward direction </vt:lpstr>
      <vt:lpstr>Vertical direction </vt:lpstr>
      <vt:lpstr>Computational experiment</vt:lpstr>
      <vt:lpstr>Different model</vt:lpstr>
      <vt:lpstr>Detailed Heuristic</vt:lpstr>
      <vt:lpstr>Detailed Segment</vt:lpstr>
      <vt:lpstr>Detailed Segment</vt:lpstr>
      <vt:lpstr>Comparison</vt:lpstr>
      <vt:lpstr>Rules for loading vehicles</vt:lpstr>
      <vt:lpstr>Constraints that has to be satisfied when loading</vt:lpstr>
      <vt:lpstr>Local Search </vt:lpstr>
      <vt:lpstr>Evaluate function</vt:lpstr>
      <vt:lpstr>Neighborhood</vt:lpstr>
      <vt:lpstr>Flow of local search</vt:lpstr>
      <vt:lpstr>Shift neighborhood</vt:lpstr>
      <vt:lpstr>Waste of resources in the neighborhood</vt:lpstr>
      <vt:lpstr>Waste of resources in the neighborhood</vt:lpstr>
      <vt:lpstr>Our approach to reduce the number of insertions</vt:lpstr>
      <vt:lpstr>Our approach to reduce the number of insertions</vt:lpstr>
      <vt:lpstr>Our approach to reduce the number of insertions</vt:lpstr>
      <vt:lpstr>Comparison by insertion method</vt:lpstr>
      <vt:lpstr>Our approach to reduce the number of insertions</vt:lpstr>
      <vt:lpstr>Comparison by insertion method</vt:lpstr>
      <vt:lpstr>Computational experiment</vt:lpstr>
      <vt:lpstr>Computational experiment</vt:lpstr>
      <vt:lpstr>Computational experiment</vt:lpstr>
      <vt:lpstr>Approach to create initial solution</vt:lpstr>
      <vt:lpstr>Comparison of solution properties</vt:lpstr>
      <vt:lpstr>Example of Hamming distance</vt:lpstr>
      <vt:lpstr>Example of Hamming distance</vt:lpstr>
      <vt:lpstr>Example of Hamming distance</vt:lpstr>
      <vt:lpstr>Result of Hamming distance</vt:lpstr>
      <vt:lpstr>Summary &amp;future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ユーザー</cp:lastModifiedBy>
  <cp:revision>232</cp:revision>
  <dcterms:created xsi:type="dcterms:W3CDTF">2021-04-01T02:06:44Z</dcterms:created>
  <dcterms:modified xsi:type="dcterms:W3CDTF">2021-10-11T06:48:11Z</dcterms:modified>
</cp:coreProperties>
</file>