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0" r:id="rId1"/>
  </p:sldMasterIdLst>
  <p:notesMasterIdLst>
    <p:notesMasterId r:id="rId68"/>
  </p:notesMasterIdLst>
  <p:sldIdLst>
    <p:sldId id="256" r:id="rId2"/>
    <p:sldId id="257" r:id="rId3"/>
    <p:sldId id="623" r:id="rId4"/>
    <p:sldId id="258" r:id="rId5"/>
    <p:sldId id="261" r:id="rId6"/>
    <p:sldId id="624" r:id="rId7"/>
    <p:sldId id="259" r:id="rId8"/>
    <p:sldId id="260" r:id="rId9"/>
    <p:sldId id="565" r:id="rId10"/>
    <p:sldId id="631" r:id="rId11"/>
    <p:sldId id="263" r:id="rId12"/>
    <p:sldId id="269" r:id="rId13"/>
    <p:sldId id="632" r:id="rId14"/>
    <p:sldId id="634" r:id="rId15"/>
    <p:sldId id="272" r:id="rId16"/>
    <p:sldId id="273" r:id="rId17"/>
    <p:sldId id="274" r:id="rId18"/>
    <p:sldId id="264" r:id="rId19"/>
    <p:sldId id="265" r:id="rId20"/>
    <p:sldId id="266" r:id="rId21"/>
    <p:sldId id="626" r:id="rId22"/>
    <p:sldId id="569" r:id="rId23"/>
    <p:sldId id="571" r:id="rId24"/>
    <p:sldId id="573" r:id="rId25"/>
    <p:sldId id="574" r:id="rId26"/>
    <p:sldId id="627" r:id="rId27"/>
    <p:sldId id="628" r:id="rId28"/>
    <p:sldId id="629" r:id="rId29"/>
    <p:sldId id="576" r:id="rId30"/>
    <p:sldId id="579" r:id="rId31"/>
    <p:sldId id="580" r:id="rId32"/>
    <p:sldId id="581" r:id="rId33"/>
    <p:sldId id="588" r:id="rId34"/>
    <p:sldId id="589" r:id="rId35"/>
    <p:sldId id="591" r:id="rId36"/>
    <p:sldId id="590" r:id="rId37"/>
    <p:sldId id="592" r:id="rId38"/>
    <p:sldId id="594" r:id="rId39"/>
    <p:sldId id="607" r:id="rId40"/>
    <p:sldId id="610" r:id="rId41"/>
    <p:sldId id="630" r:id="rId42"/>
    <p:sldId id="611" r:id="rId43"/>
    <p:sldId id="616" r:id="rId44"/>
    <p:sldId id="609" r:id="rId45"/>
    <p:sldId id="578" r:id="rId46"/>
    <p:sldId id="621" r:id="rId47"/>
    <p:sldId id="561" r:id="rId48"/>
    <p:sldId id="635" r:id="rId49"/>
    <p:sldId id="633" r:id="rId50"/>
    <p:sldId id="636" r:id="rId51"/>
    <p:sldId id="563" r:id="rId52"/>
    <p:sldId id="564" r:id="rId53"/>
    <p:sldId id="566" r:id="rId54"/>
    <p:sldId id="568" r:id="rId55"/>
    <p:sldId id="620" r:id="rId56"/>
    <p:sldId id="619" r:id="rId57"/>
    <p:sldId id="587" r:id="rId58"/>
    <p:sldId id="596" r:id="rId59"/>
    <p:sldId id="597" r:id="rId60"/>
    <p:sldId id="598" r:id="rId61"/>
    <p:sldId id="601" r:id="rId62"/>
    <p:sldId id="602" r:id="rId63"/>
    <p:sldId id="603" r:id="rId64"/>
    <p:sldId id="604" r:id="rId65"/>
    <p:sldId id="606" r:id="rId66"/>
    <p:sldId id="608" r:id="rId6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90"/>
    <p:restoredTop sz="94692"/>
  </p:normalViewPr>
  <p:slideViewPr>
    <p:cSldViewPr snapToGrid="0" snapToObjects="1">
      <p:cViewPr varScale="1">
        <p:scale>
          <a:sx n="95" d="100"/>
          <a:sy n="95" d="100"/>
        </p:scale>
        <p:origin x="3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03D47E-AED4-8243-879A-55EC95DEF81D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0DAA7-4C30-2D47-97C1-12961BDEFA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3080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0DAA7-4C30-2D47-97C1-12961BDEFAB8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8715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43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0478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737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0791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438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884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592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43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7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46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80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82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12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75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40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59C27-364E-C74E-8EB0-0FFA61AB3438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79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  <p:sldLayoutId id="2147483934" r:id="rId14"/>
    <p:sldLayoutId id="2147483935" r:id="rId15"/>
    <p:sldLayoutId id="214748393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3A160B-8C31-E849-8D08-7C11DA821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906" y="979189"/>
            <a:ext cx="9702705" cy="2262781"/>
          </a:xfrm>
        </p:spPr>
        <p:txBody>
          <a:bodyPr>
            <a:normAutofit/>
          </a:bodyPr>
          <a:lstStyle/>
          <a:p>
            <a:r>
              <a:rPr lang="en" altLang="ja-JP" sz="3600" dirty="0"/>
              <a:t>A local search algorithm for the stowage planning problem for pure car carrier ships</a:t>
            </a:r>
            <a:endParaRPr kumimoji="1" lang="ja-JP" altLang="en-US" sz="36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91AEF0-39AE-5E46-A4E1-F4A6D9CC3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7660" y="3546098"/>
            <a:ext cx="4994929" cy="1892765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Kiyoshi, TAKEDA</a:t>
            </a:r>
          </a:p>
          <a:p>
            <a:r>
              <a:rPr lang="en-US" altLang="ja-JP" sz="3200" dirty="0" err="1"/>
              <a:t>Yagiura</a:t>
            </a:r>
            <a:r>
              <a:rPr lang="en-US" altLang="ja-JP" sz="3200" dirty="0"/>
              <a:t> lab</a:t>
            </a:r>
          </a:p>
          <a:p>
            <a:endParaRPr kumimoji="1" lang="ja-JP" altLang="en-US" sz="280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2E74A87-51B3-8344-ABA5-8D410BDBF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660" y="4890113"/>
            <a:ext cx="1885518" cy="72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807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EC487D-BADB-134B-B07C-646D2DBAC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8514"/>
          </a:xfrm>
        </p:spPr>
        <p:txBody>
          <a:bodyPr/>
          <a:lstStyle/>
          <a:p>
            <a:r>
              <a:rPr kumimoji="1" lang="en-US" altLang="ja-JP" dirty="0"/>
              <a:t>Stowage Plan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C5922B05-BC8D-BE44-8ED4-1C98DBED48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9241249"/>
              </p:ext>
            </p:extLst>
          </p:nvPr>
        </p:nvGraphicFramePr>
        <p:xfrm>
          <a:off x="2582025" y="1910020"/>
          <a:ext cx="3394728" cy="1622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051">
                  <a:extLst>
                    <a:ext uri="{9D8B030D-6E8A-4147-A177-3AD203B41FA5}">
                      <a16:colId xmlns:a16="http://schemas.microsoft.com/office/drawing/2014/main" val="882546553"/>
                    </a:ext>
                  </a:extLst>
                </a:gridCol>
                <a:gridCol w="880278">
                  <a:extLst>
                    <a:ext uri="{9D8B030D-6E8A-4147-A177-3AD203B41FA5}">
                      <a16:colId xmlns:a16="http://schemas.microsoft.com/office/drawing/2014/main" val="3622458681"/>
                    </a:ext>
                  </a:extLst>
                </a:gridCol>
                <a:gridCol w="874059">
                  <a:extLst>
                    <a:ext uri="{9D8B030D-6E8A-4147-A177-3AD203B41FA5}">
                      <a16:colId xmlns:a16="http://schemas.microsoft.com/office/drawing/2014/main" val="2300023753"/>
                    </a:ext>
                  </a:extLst>
                </a:gridCol>
                <a:gridCol w="1183340">
                  <a:extLst>
                    <a:ext uri="{9D8B030D-6E8A-4147-A177-3AD203B41FA5}">
                      <a16:colId xmlns:a16="http://schemas.microsoft.com/office/drawing/2014/main" val="1875024065"/>
                    </a:ext>
                  </a:extLst>
                </a:gridCol>
              </a:tblGrid>
              <a:tr h="4055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ID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L-Port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D-Port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Number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721498"/>
                  </a:ext>
                </a:extLst>
              </a:tr>
              <a:tr h="4055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 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 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55122"/>
                  </a:ext>
                </a:extLst>
              </a:tr>
              <a:tr h="4055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 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 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57422"/>
                  </a:ext>
                </a:extLst>
              </a:tr>
              <a:tr h="4055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 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 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83775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7D10B3A-10D8-D24F-B921-F32A646E999D}"/>
              </a:ext>
            </a:extLst>
          </p:cNvPr>
          <p:cNvSpPr txBox="1"/>
          <p:nvPr/>
        </p:nvSpPr>
        <p:spPr>
          <a:xfrm>
            <a:off x="3621884" y="1454145"/>
            <a:ext cx="202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Booking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74A48F0-5D68-4C48-B7C3-8FB8AF9BD3EB}"/>
              </a:ext>
            </a:extLst>
          </p:cNvPr>
          <p:cNvSpPr txBox="1"/>
          <p:nvPr/>
        </p:nvSpPr>
        <p:spPr>
          <a:xfrm>
            <a:off x="8700248" y="1454145"/>
            <a:ext cx="235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Stowage Plan</a:t>
            </a:r>
            <a:endParaRPr kumimoji="1" lang="ja-JP" altLang="en-US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4F4CCFCA-B688-8245-87C1-AACAF182E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004704"/>
              </p:ext>
            </p:extLst>
          </p:nvPr>
        </p:nvGraphicFramePr>
        <p:xfrm>
          <a:off x="7900994" y="1906298"/>
          <a:ext cx="339472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742">
                  <a:extLst>
                    <a:ext uri="{9D8B030D-6E8A-4147-A177-3AD203B41FA5}">
                      <a16:colId xmlns:a16="http://schemas.microsoft.com/office/drawing/2014/main" val="3979597578"/>
                    </a:ext>
                  </a:extLst>
                </a:gridCol>
                <a:gridCol w="806824">
                  <a:extLst>
                    <a:ext uri="{9D8B030D-6E8A-4147-A177-3AD203B41FA5}">
                      <a16:colId xmlns:a16="http://schemas.microsoft.com/office/drawing/2014/main" val="305000214"/>
                    </a:ext>
                  </a:extLst>
                </a:gridCol>
                <a:gridCol w="820271">
                  <a:extLst>
                    <a:ext uri="{9D8B030D-6E8A-4147-A177-3AD203B41FA5}">
                      <a16:colId xmlns:a16="http://schemas.microsoft.com/office/drawing/2014/main" val="1936999145"/>
                    </a:ext>
                  </a:extLst>
                </a:gridCol>
                <a:gridCol w="1169891">
                  <a:extLst>
                    <a:ext uri="{9D8B030D-6E8A-4147-A177-3AD203B41FA5}">
                      <a16:colId xmlns:a16="http://schemas.microsoft.com/office/drawing/2014/main" val="1328651618"/>
                    </a:ext>
                  </a:extLst>
                </a:gridCol>
              </a:tblGrid>
              <a:tr h="3508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ID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Floor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Hold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Number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506247"/>
                  </a:ext>
                </a:extLst>
              </a:tr>
              <a:tr h="3508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r>
                        <a:rPr kumimoji="1" lang="en-US" altLang="ja-JP" baseline="30000" dirty="0"/>
                        <a:t>st</a:t>
                      </a:r>
                      <a:r>
                        <a:rPr kumimoji="1" lang="en-US" altLang="ja-JP" dirty="0"/>
                        <a:t> 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649652"/>
                  </a:ext>
                </a:extLst>
              </a:tr>
              <a:tr h="3508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r>
                        <a:rPr kumimoji="1" lang="en-US" altLang="ja-JP" baseline="30000" dirty="0"/>
                        <a:t>st</a:t>
                      </a:r>
                      <a:r>
                        <a:rPr kumimoji="1" lang="en-US" altLang="ja-JP" dirty="0"/>
                        <a:t> 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572139"/>
                  </a:ext>
                </a:extLst>
              </a:tr>
              <a:tr h="3508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1" lang="en-US" altLang="ja-JP" sz="1800" b="0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nd</a:t>
                      </a: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96091"/>
                  </a:ext>
                </a:extLst>
              </a:tr>
              <a:tr h="3508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r>
                        <a:rPr kumimoji="1" lang="en-US" altLang="ja-JP" baseline="30000" dirty="0"/>
                        <a:t>nd</a:t>
                      </a:r>
                      <a:r>
                        <a:rPr kumimoji="1" lang="en-US" altLang="ja-JP" dirty="0"/>
                        <a:t> 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075929"/>
                  </a:ext>
                </a:extLst>
              </a:tr>
              <a:tr h="3508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r>
                        <a:rPr kumimoji="1" lang="en-US" altLang="ja-JP" baseline="30000" dirty="0"/>
                        <a:t>rd</a:t>
                      </a:r>
                      <a:r>
                        <a:rPr kumimoji="1" lang="en-US" altLang="ja-JP" dirty="0"/>
                        <a:t> 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035766"/>
                  </a:ext>
                </a:extLst>
              </a:tr>
              <a:tr h="3508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1" lang="en-US" altLang="ja-JP" sz="1800" b="0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068839"/>
                  </a:ext>
                </a:extLst>
              </a:tr>
            </a:tbl>
          </a:graphicData>
        </a:graphic>
      </p:graphicFrame>
      <p:sp>
        <p:nvSpPr>
          <p:cNvPr id="117" name="右矢印 116">
            <a:extLst>
              <a:ext uri="{FF2B5EF4-FFF2-40B4-BE49-F238E27FC236}">
                <a16:creationId xmlns:a16="http://schemas.microsoft.com/office/drawing/2014/main" id="{B68EEE63-0FF8-1C45-A8F5-7EDA51AE8F06}"/>
              </a:ext>
            </a:extLst>
          </p:cNvPr>
          <p:cNvSpPr/>
          <p:nvPr/>
        </p:nvSpPr>
        <p:spPr>
          <a:xfrm>
            <a:off x="6205255" y="2428551"/>
            <a:ext cx="1378885" cy="697944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ホームベース 63">
            <a:extLst>
              <a:ext uri="{FF2B5EF4-FFF2-40B4-BE49-F238E27FC236}">
                <a16:creationId xmlns:a16="http://schemas.microsoft.com/office/drawing/2014/main" id="{30DF914F-D4AA-734F-A89F-DE925F35FB12}"/>
              </a:ext>
            </a:extLst>
          </p:cNvPr>
          <p:cNvSpPr/>
          <p:nvPr/>
        </p:nvSpPr>
        <p:spPr>
          <a:xfrm>
            <a:off x="5504303" y="4339153"/>
            <a:ext cx="2396691" cy="1281718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円/楕円 64">
            <a:extLst>
              <a:ext uri="{FF2B5EF4-FFF2-40B4-BE49-F238E27FC236}">
                <a16:creationId xmlns:a16="http://schemas.microsoft.com/office/drawing/2014/main" id="{55821CF8-1C61-3B4B-94EA-08E1B6F1D59B}"/>
              </a:ext>
            </a:extLst>
          </p:cNvPr>
          <p:cNvSpPr/>
          <p:nvPr/>
        </p:nvSpPr>
        <p:spPr>
          <a:xfrm>
            <a:off x="5730497" y="4530879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>
            <a:extLst>
              <a:ext uri="{FF2B5EF4-FFF2-40B4-BE49-F238E27FC236}">
                <a16:creationId xmlns:a16="http://schemas.microsoft.com/office/drawing/2014/main" id="{2342E6FE-34C2-884C-B3EF-2B87E4EFA449}"/>
              </a:ext>
            </a:extLst>
          </p:cNvPr>
          <p:cNvSpPr/>
          <p:nvPr/>
        </p:nvSpPr>
        <p:spPr>
          <a:xfrm>
            <a:off x="6255474" y="4530879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円/楕円 66">
            <a:extLst>
              <a:ext uri="{FF2B5EF4-FFF2-40B4-BE49-F238E27FC236}">
                <a16:creationId xmlns:a16="http://schemas.microsoft.com/office/drawing/2014/main" id="{AA7257CF-AFF6-BD4A-9074-53B0151340CA}"/>
              </a:ext>
            </a:extLst>
          </p:cNvPr>
          <p:cNvSpPr/>
          <p:nvPr/>
        </p:nvSpPr>
        <p:spPr>
          <a:xfrm>
            <a:off x="6780452" y="4530879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直角三角形 67">
            <a:extLst>
              <a:ext uri="{FF2B5EF4-FFF2-40B4-BE49-F238E27FC236}">
                <a16:creationId xmlns:a16="http://schemas.microsoft.com/office/drawing/2014/main" id="{F77D6734-7F2F-1148-9271-B8ED34436B6A}"/>
              </a:ext>
            </a:extLst>
          </p:cNvPr>
          <p:cNvSpPr/>
          <p:nvPr/>
        </p:nvSpPr>
        <p:spPr>
          <a:xfrm rot="10800000">
            <a:off x="3076063" y="4980010"/>
            <a:ext cx="503999" cy="1534515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直角三角形 68">
            <a:extLst>
              <a:ext uri="{FF2B5EF4-FFF2-40B4-BE49-F238E27FC236}">
                <a16:creationId xmlns:a16="http://schemas.microsoft.com/office/drawing/2014/main" id="{791C6631-1F2F-9E4A-9030-0F8A9FC62CD6}"/>
              </a:ext>
            </a:extLst>
          </p:cNvPr>
          <p:cNvSpPr/>
          <p:nvPr/>
        </p:nvSpPr>
        <p:spPr>
          <a:xfrm rot="10800000" flipH="1">
            <a:off x="8224282" y="4980009"/>
            <a:ext cx="503999" cy="1534513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3B2A931E-20C8-8944-89CC-34671391CBF3}"/>
              </a:ext>
            </a:extLst>
          </p:cNvPr>
          <p:cNvSpPr/>
          <p:nvPr/>
        </p:nvSpPr>
        <p:spPr>
          <a:xfrm>
            <a:off x="6530196" y="3867144"/>
            <a:ext cx="250256" cy="4720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71" name="表 11">
            <a:extLst>
              <a:ext uri="{FF2B5EF4-FFF2-40B4-BE49-F238E27FC236}">
                <a16:creationId xmlns:a16="http://schemas.microsoft.com/office/drawing/2014/main" id="{8FCCF6D9-ACC5-AF4B-AD39-6E4AF46E9B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505638"/>
              </p:ext>
            </p:extLst>
          </p:nvPr>
        </p:nvGraphicFramePr>
        <p:xfrm>
          <a:off x="3578850" y="4980012"/>
          <a:ext cx="4645432" cy="1534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066">
                  <a:extLst>
                    <a:ext uri="{9D8B030D-6E8A-4147-A177-3AD203B41FA5}">
                      <a16:colId xmlns:a16="http://schemas.microsoft.com/office/drawing/2014/main" val="1120760323"/>
                    </a:ext>
                  </a:extLst>
                </a:gridCol>
                <a:gridCol w="2565366">
                  <a:extLst>
                    <a:ext uri="{9D8B030D-6E8A-4147-A177-3AD203B41FA5}">
                      <a16:colId xmlns:a16="http://schemas.microsoft.com/office/drawing/2014/main" val="1830531746"/>
                    </a:ext>
                  </a:extLst>
                </a:gridCol>
              </a:tblGrid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178994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764702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42851"/>
                  </a:ext>
                </a:extLst>
              </a:tr>
            </a:tbl>
          </a:graphicData>
        </a:graphic>
      </p:graphicFrame>
      <p:pic>
        <p:nvPicPr>
          <p:cNvPr id="72" name="図 71">
            <a:extLst>
              <a:ext uri="{FF2B5EF4-FFF2-40B4-BE49-F238E27FC236}">
                <a16:creationId xmlns:a16="http://schemas.microsoft.com/office/drawing/2014/main" id="{EBC2AAD2-FBC1-7541-B28F-CFEEDA165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703" y="5044868"/>
            <a:ext cx="672921" cy="487913"/>
          </a:xfrm>
          <a:prstGeom prst="rect">
            <a:avLst/>
          </a:prstGeom>
        </p:spPr>
      </p:pic>
      <p:pic>
        <p:nvPicPr>
          <p:cNvPr id="73" name="図 72">
            <a:extLst>
              <a:ext uri="{FF2B5EF4-FFF2-40B4-BE49-F238E27FC236}">
                <a16:creationId xmlns:a16="http://schemas.microsoft.com/office/drawing/2014/main" id="{05198A8A-45E7-7249-A5E0-3BC49C7ED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950" y="5042081"/>
            <a:ext cx="672921" cy="487913"/>
          </a:xfrm>
          <a:prstGeom prst="rect">
            <a:avLst/>
          </a:prstGeom>
        </p:spPr>
      </p:pic>
      <p:pic>
        <p:nvPicPr>
          <p:cNvPr id="74" name="図 73">
            <a:extLst>
              <a:ext uri="{FF2B5EF4-FFF2-40B4-BE49-F238E27FC236}">
                <a16:creationId xmlns:a16="http://schemas.microsoft.com/office/drawing/2014/main" id="{5D2A1031-4C74-E249-90CA-8F048EC70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635" y="5042081"/>
            <a:ext cx="672921" cy="487913"/>
          </a:xfrm>
          <a:prstGeom prst="rect">
            <a:avLst/>
          </a:prstGeom>
        </p:spPr>
      </p:pic>
      <p:pic>
        <p:nvPicPr>
          <p:cNvPr id="75" name="図 74">
            <a:extLst>
              <a:ext uri="{FF2B5EF4-FFF2-40B4-BE49-F238E27FC236}">
                <a16:creationId xmlns:a16="http://schemas.microsoft.com/office/drawing/2014/main" id="{13886640-6E56-F843-898F-8139A2638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413" y="5054082"/>
            <a:ext cx="672921" cy="487913"/>
          </a:xfrm>
          <a:prstGeom prst="rect">
            <a:avLst/>
          </a:prstGeom>
        </p:spPr>
      </p:pic>
      <p:pic>
        <p:nvPicPr>
          <p:cNvPr id="78" name="図 77">
            <a:extLst>
              <a:ext uri="{FF2B5EF4-FFF2-40B4-BE49-F238E27FC236}">
                <a16:creationId xmlns:a16="http://schemas.microsoft.com/office/drawing/2014/main" id="{2A90675E-871C-8D4B-97DE-FDA20FD3B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163" y="5744291"/>
            <a:ext cx="416618" cy="302076"/>
          </a:xfrm>
          <a:prstGeom prst="rect">
            <a:avLst/>
          </a:prstGeom>
        </p:spPr>
      </p:pic>
      <p:pic>
        <p:nvPicPr>
          <p:cNvPr id="79" name="図 78">
            <a:extLst>
              <a:ext uri="{FF2B5EF4-FFF2-40B4-BE49-F238E27FC236}">
                <a16:creationId xmlns:a16="http://schemas.microsoft.com/office/drawing/2014/main" id="{9D990516-B045-8745-9923-DC26E7AB7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760" y="5744291"/>
            <a:ext cx="416618" cy="302076"/>
          </a:xfrm>
          <a:prstGeom prst="rect">
            <a:avLst/>
          </a:prstGeom>
        </p:spPr>
      </p:pic>
      <p:pic>
        <p:nvPicPr>
          <p:cNvPr id="80" name="図 79">
            <a:extLst>
              <a:ext uri="{FF2B5EF4-FFF2-40B4-BE49-F238E27FC236}">
                <a16:creationId xmlns:a16="http://schemas.microsoft.com/office/drawing/2014/main" id="{DEA44F23-7B58-5C46-909D-550A36409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090" y="5735858"/>
            <a:ext cx="416618" cy="302076"/>
          </a:xfrm>
          <a:prstGeom prst="rect">
            <a:avLst/>
          </a:prstGeom>
        </p:spPr>
      </p:pic>
      <p:pic>
        <p:nvPicPr>
          <p:cNvPr id="84" name="図 83">
            <a:extLst>
              <a:ext uri="{FF2B5EF4-FFF2-40B4-BE49-F238E27FC236}">
                <a16:creationId xmlns:a16="http://schemas.microsoft.com/office/drawing/2014/main" id="{97CC0647-AD00-3F42-9A77-2C1D509EF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643" y="5740562"/>
            <a:ext cx="416618" cy="302076"/>
          </a:xfrm>
          <a:prstGeom prst="rect">
            <a:avLst/>
          </a:prstGeom>
        </p:spPr>
      </p:pic>
      <p:pic>
        <p:nvPicPr>
          <p:cNvPr id="85" name="図 84">
            <a:extLst>
              <a:ext uri="{FF2B5EF4-FFF2-40B4-BE49-F238E27FC236}">
                <a16:creationId xmlns:a16="http://schemas.microsoft.com/office/drawing/2014/main" id="{DF6D86E5-F404-4748-86B9-51BD2C34C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064" y="5731828"/>
            <a:ext cx="416618" cy="302076"/>
          </a:xfrm>
          <a:prstGeom prst="rect">
            <a:avLst/>
          </a:prstGeom>
        </p:spPr>
      </p:pic>
      <p:pic>
        <p:nvPicPr>
          <p:cNvPr id="86" name="図 85">
            <a:extLst>
              <a:ext uri="{FF2B5EF4-FFF2-40B4-BE49-F238E27FC236}">
                <a16:creationId xmlns:a16="http://schemas.microsoft.com/office/drawing/2014/main" id="{BFF7007C-AFCE-8049-AFF8-7F1E7000D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324" y="5736190"/>
            <a:ext cx="416618" cy="302076"/>
          </a:xfrm>
          <a:prstGeom prst="rect">
            <a:avLst/>
          </a:prstGeom>
        </p:spPr>
      </p:pic>
      <p:pic>
        <p:nvPicPr>
          <p:cNvPr id="118" name="図 117">
            <a:extLst>
              <a:ext uri="{FF2B5EF4-FFF2-40B4-BE49-F238E27FC236}">
                <a16:creationId xmlns:a16="http://schemas.microsoft.com/office/drawing/2014/main" id="{601B6AC4-B4C7-5349-9EC5-A7A97C995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068" y="5735858"/>
            <a:ext cx="416618" cy="302076"/>
          </a:xfrm>
          <a:prstGeom prst="rect">
            <a:avLst/>
          </a:prstGeom>
        </p:spPr>
      </p:pic>
      <p:pic>
        <p:nvPicPr>
          <p:cNvPr id="119" name="図 118">
            <a:extLst>
              <a:ext uri="{FF2B5EF4-FFF2-40B4-BE49-F238E27FC236}">
                <a16:creationId xmlns:a16="http://schemas.microsoft.com/office/drawing/2014/main" id="{B2A36B05-3AE0-1F44-9DE4-321C2215D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581" y="6077026"/>
            <a:ext cx="686133" cy="497492"/>
          </a:xfrm>
          <a:prstGeom prst="rect">
            <a:avLst/>
          </a:prstGeom>
        </p:spPr>
      </p:pic>
      <p:pic>
        <p:nvPicPr>
          <p:cNvPr id="120" name="図 119">
            <a:extLst>
              <a:ext uri="{FF2B5EF4-FFF2-40B4-BE49-F238E27FC236}">
                <a16:creationId xmlns:a16="http://schemas.microsoft.com/office/drawing/2014/main" id="{EDF4F4EA-99DA-A845-9F49-527857FC4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763" y="6077026"/>
            <a:ext cx="686133" cy="497492"/>
          </a:xfrm>
          <a:prstGeom prst="rect">
            <a:avLst/>
          </a:prstGeom>
        </p:spPr>
      </p:pic>
      <p:pic>
        <p:nvPicPr>
          <p:cNvPr id="123" name="図 122">
            <a:extLst>
              <a:ext uri="{FF2B5EF4-FFF2-40B4-BE49-F238E27FC236}">
                <a16:creationId xmlns:a16="http://schemas.microsoft.com/office/drawing/2014/main" id="{D7CB8637-9C5C-8C42-8B7E-545864B185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263" y="6077026"/>
            <a:ext cx="686133" cy="497492"/>
          </a:xfrm>
          <a:prstGeom prst="rect">
            <a:avLst/>
          </a:prstGeom>
        </p:spPr>
      </p:pic>
      <p:pic>
        <p:nvPicPr>
          <p:cNvPr id="124" name="図 123">
            <a:extLst>
              <a:ext uri="{FF2B5EF4-FFF2-40B4-BE49-F238E27FC236}">
                <a16:creationId xmlns:a16="http://schemas.microsoft.com/office/drawing/2014/main" id="{11D2904B-B1AC-2C4D-9CF3-EFAE36E1F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3562" y="6093895"/>
            <a:ext cx="686133" cy="497492"/>
          </a:xfrm>
          <a:prstGeom prst="rect">
            <a:avLst/>
          </a:prstGeom>
        </p:spPr>
      </p:pic>
      <p:pic>
        <p:nvPicPr>
          <p:cNvPr id="125" name="図 124">
            <a:extLst>
              <a:ext uri="{FF2B5EF4-FFF2-40B4-BE49-F238E27FC236}">
                <a16:creationId xmlns:a16="http://schemas.microsoft.com/office/drawing/2014/main" id="{EA8A702B-49A0-A84E-8B2D-FECDD5B58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663" y="5054082"/>
            <a:ext cx="672921" cy="487913"/>
          </a:xfrm>
          <a:prstGeom prst="rect">
            <a:avLst/>
          </a:prstGeom>
        </p:spPr>
      </p:pic>
      <p:pic>
        <p:nvPicPr>
          <p:cNvPr id="126" name="図 125">
            <a:extLst>
              <a:ext uri="{FF2B5EF4-FFF2-40B4-BE49-F238E27FC236}">
                <a16:creationId xmlns:a16="http://schemas.microsoft.com/office/drawing/2014/main" id="{F2314334-1DEF-B642-ACCA-C6EA54CAA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722" y="5737204"/>
            <a:ext cx="416618" cy="302076"/>
          </a:xfrm>
          <a:prstGeom prst="rect">
            <a:avLst/>
          </a:prstGeom>
        </p:spPr>
      </p:pic>
      <p:pic>
        <p:nvPicPr>
          <p:cNvPr id="127" name="図 126">
            <a:extLst>
              <a:ext uri="{FF2B5EF4-FFF2-40B4-BE49-F238E27FC236}">
                <a16:creationId xmlns:a16="http://schemas.microsoft.com/office/drawing/2014/main" id="{4C8B8C48-EA04-4B4D-ADF9-0EC8C8AD26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5894" y="6055465"/>
            <a:ext cx="686133" cy="49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30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663C5D-CBA2-0E4F-B496-EAA0921F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Mathematical Modeling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CCA87D-98EC-5F4C-B7CC-218957846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conducted multiple interviews with the planners who actually decide the stowage planning.</a:t>
            </a:r>
            <a:endParaRPr kumimoji="1" lang="en-US" altLang="ja-JP" sz="2400" dirty="0"/>
          </a:p>
          <a:p>
            <a:r>
              <a:rPr kumimoji="1" lang="en-US" altLang="ja-JP" sz="2400" dirty="0"/>
              <a:t>We model this </a:t>
            </a:r>
            <a:r>
              <a:rPr lang="en-US" altLang="ja-JP" sz="2400" dirty="0"/>
              <a:t>assignment based on interviews.</a:t>
            </a:r>
          </a:p>
          <a:p>
            <a:r>
              <a:rPr kumimoji="1" lang="en-US" altLang="ja-JP" sz="2400" dirty="0"/>
              <a:t>I will explain </a:t>
            </a:r>
            <a:r>
              <a:rPr lang="en-US" altLang="ja-JP" sz="2400" dirty="0"/>
              <a:t>objective function and constraints one </a:t>
            </a:r>
            <a:r>
              <a:rPr kumimoji="1" lang="en-US" altLang="ja-JP" sz="2400" dirty="0"/>
              <a:t>by one.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750544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7804DA-5131-1342-B346-35CAC3C09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 objective function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F230A6-6F05-474A-B796-7E09CD034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" altLang="ja-JP" sz="2400" dirty="0"/>
              <a:t>The objective function is the weighted sum of the following five.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bookings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</a:t>
            </a:r>
            <a:r>
              <a:rPr lang="en-US" altLang="ja-JP" sz="2400" dirty="0"/>
              <a:t>booking</a:t>
            </a:r>
            <a:r>
              <a:rPr lang="en" altLang="ja-JP" sz="2400" dirty="0"/>
              <a:t>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securing a path to prevent loss of work efficiency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</p:spTree>
    <p:extLst>
      <p:ext uri="{BB962C8B-B14F-4D97-AF65-F5344CB8AC3E}">
        <p14:creationId xmlns:p14="http://schemas.microsoft.com/office/powerpoint/2010/main" val="2625871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FD2DF9-F802-CB4A-8FDC-1DBC0B21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avoiding multiple bookings in one hold</a:t>
            </a:r>
            <a:br>
              <a:rPr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298097-154C-9341-91D5-37BAB2F21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When a </a:t>
            </a:r>
            <a:r>
              <a:rPr lang="en-US" altLang="ja-JP" sz="2400" dirty="0"/>
              <a:t>booking</a:t>
            </a:r>
            <a:r>
              <a:rPr lang="en" altLang="ja-JP" sz="2400" dirty="0"/>
              <a:t> is unloaded from a hold at a certain port, if there are several </a:t>
            </a:r>
            <a:r>
              <a:rPr lang="en-US" altLang="ja-JP" sz="2400" dirty="0"/>
              <a:t>booking</a:t>
            </a:r>
            <a:r>
              <a:rPr lang="en" altLang="ja-JP" sz="2400" dirty="0"/>
              <a:t>s with different destinations in the same hold, human error may occur.</a:t>
            </a:r>
          </a:p>
          <a:p>
            <a:r>
              <a:rPr lang="en" altLang="ja-JP" sz="2400" dirty="0"/>
              <a:t>we minimize the number of </a:t>
            </a:r>
            <a:r>
              <a:rPr lang="en-US" altLang="ja-JP" sz="2400" dirty="0"/>
              <a:t>booking</a:t>
            </a:r>
            <a:r>
              <a:rPr lang="en" altLang="ja-JP" sz="2400" dirty="0"/>
              <a:t>s with different destinations in different loading areas for each hold.</a:t>
            </a:r>
          </a:p>
          <a:p>
            <a:pPr marL="0" indent="0">
              <a:buNone/>
            </a:pPr>
            <a:endParaRPr lang="en" altLang="ja-JP" sz="2400" dirty="0"/>
          </a:p>
        </p:txBody>
      </p:sp>
      <p:pic>
        <p:nvPicPr>
          <p:cNvPr id="40" name="図 39">
            <a:extLst>
              <a:ext uri="{FF2B5EF4-FFF2-40B4-BE49-F238E27FC236}">
                <a16:creationId xmlns:a16="http://schemas.microsoft.com/office/drawing/2014/main" id="{FC3549F8-BFF4-7F45-B565-6112FAC59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740" y="4542767"/>
            <a:ext cx="3343072" cy="1581588"/>
          </a:xfrm>
          <a:prstGeom prst="rect">
            <a:avLst/>
          </a:prstGeom>
        </p:spPr>
      </p:pic>
      <p:sp>
        <p:nvSpPr>
          <p:cNvPr id="41" name="円/楕円 40">
            <a:extLst>
              <a:ext uri="{FF2B5EF4-FFF2-40B4-BE49-F238E27FC236}">
                <a16:creationId xmlns:a16="http://schemas.microsoft.com/office/drawing/2014/main" id="{A25566C1-18AC-6947-86D0-79C1B4C05B9B}"/>
              </a:ext>
            </a:extLst>
          </p:cNvPr>
          <p:cNvSpPr/>
          <p:nvPr/>
        </p:nvSpPr>
        <p:spPr>
          <a:xfrm>
            <a:off x="7246829" y="4194066"/>
            <a:ext cx="2639684" cy="1030925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BCC03C2D-B39E-7446-8D2A-C4319F1D9287}"/>
              </a:ext>
            </a:extLst>
          </p:cNvPr>
          <p:cNvCxnSpPr>
            <a:cxnSpLocks/>
          </p:cNvCxnSpPr>
          <p:nvPr/>
        </p:nvCxnSpPr>
        <p:spPr>
          <a:xfrm flipV="1">
            <a:off x="5852783" y="4426701"/>
            <a:ext cx="1627883" cy="88887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FD7C2EC0-2A07-EA40-AC42-0E2CD9408D40}"/>
              </a:ext>
            </a:extLst>
          </p:cNvPr>
          <p:cNvCxnSpPr>
            <a:cxnSpLocks/>
          </p:cNvCxnSpPr>
          <p:nvPr/>
        </p:nvCxnSpPr>
        <p:spPr>
          <a:xfrm flipV="1">
            <a:off x="5844638" y="5044267"/>
            <a:ext cx="1647838" cy="33969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DA73D8EB-DAC5-4A46-9C0F-7FD651D87E5C}"/>
              </a:ext>
            </a:extLst>
          </p:cNvPr>
          <p:cNvSpPr/>
          <p:nvPr/>
        </p:nvSpPr>
        <p:spPr>
          <a:xfrm>
            <a:off x="7721869" y="4492013"/>
            <a:ext cx="1682865" cy="4291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62" name="図 61">
            <a:extLst>
              <a:ext uri="{FF2B5EF4-FFF2-40B4-BE49-F238E27FC236}">
                <a16:creationId xmlns:a16="http://schemas.microsoft.com/office/drawing/2014/main" id="{672A1DF7-AED8-1445-85D4-92615CC49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718857" y="4533647"/>
            <a:ext cx="601900" cy="436418"/>
          </a:xfrm>
          <a:prstGeom prst="rect">
            <a:avLst/>
          </a:prstGeom>
        </p:spPr>
      </p:pic>
      <p:pic>
        <p:nvPicPr>
          <p:cNvPr id="63" name="図 62">
            <a:extLst>
              <a:ext uri="{FF2B5EF4-FFF2-40B4-BE49-F238E27FC236}">
                <a16:creationId xmlns:a16="http://schemas.microsoft.com/office/drawing/2014/main" id="{2810A4D3-B93F-1846-99F2-A69498BA5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6207" y="4542406"/>
            <a:ext cx="589820" cy="427659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13C9B7DB-194B-1041-81B9-5CC94AB76D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6612" y="4563613"/>
            <a:ext cx="544672" cy="394924"/>
          </a:xfrm>
          <a:prstGeom prst="rect">
            <a:avLst/>
          </a:prstGeom>
        </p:spPr>
      </p:pic>
      <p:sp>
        <p:nvSpPr>
          <p:cNvPr id="79" name="円/楕円 78">
            <a:extLst>
              <a:ext uri="{FF2B5EF4-FFF2-40B4-BE49-F238E27FC236}">
                <a16:creationId xmlns:a16="http://schemas.microsoft.com/office/drawing/2014/main" id="{C359F6CE-5794-1C4E-96FC-A0F431FBAA3A}"/>
              </a:ext>
            </a:extLst>
          </p:cNvPr>
          <p:cNvSpPr/>
          <p:nvPr/>
        </p:nvSpPr>
        <p:spPr>
          <a:xfrm>
            <a:off x="7246829" y="5450149"/>
            <a:ext cx="2639684" cy="1030925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0C3BC2E3-EFB8-254C-AA6B-DE193EF1E3E3}"/>
              </a:ext>
            </a:extLst>
          </p:cNvPr>
          <p:cNvCxnSpPr>
            <a:cxnSpLocks/>
          </p:cNvCxnSpPr>
          <p:nvPr/>
        </p:nvCxnSpPr>
        <p:spPr>
          <a:xfrm>
            <a:off x="5844638" y="6003016"/>
            <a:ext cx="1773687" cy="30889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AA170742-D386-184E-B858-3F6B4A2CBBBD}"/>
              </a:ext>
            </a:extLst>
          </p:cNvPr>
          <p:cNvCxnSpPr>
            <a:cxnSpLocks/>
          </p:cNvCxnSpPr>
          <p:nvPr/>
        </p:nvCxnSpPr>
        <p:spPr>
          <a:xfrm flipV="1">
            <a:off x="5844638" y="5503131"/>
            <a:ext cx="2118072" cy="46248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4D56B4D1-9A48-D944-92CC-31F336A8F8AA}"/>
              </a:ext>
            </a:extLst>
          </p:cNvPr>
          <p:cNvSpPr/>
          <p:nvPr/>
        </p:nvSpPr>
        <p:spPr>
          <a:xfrm>
            <a:off x="7725238" y="5723625"/>
            <a:ext cx="1682865" cy="4291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92" name="図 91">
            <a:extLst>
              <a:ext uri="{FF2B5EF4-FFF2-40B4-BE49-F238E27FC236}">
                <a16:creationId xmlns:a16="http://schemas.microsoft.com/office/drawing/2014/main" id="{C6375F13-8410-CD4A-8A5D-E1B100AB44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8857" y="5786208"/>
            <a:ext cx="568454" cy="412167"/>
          </a:xfrm>
          <a:prstGeom prst="rect">
            <a:avLst/>
          </a:prstGeom>
        </p:spPr>
      </p:pic>
      <p:pic>
        <p:nvPicPr>
          <p:cNvPr id="95" name="図 94">
            <a:extLst>
              <a:ext uri="{FF2B5EF4-FFF2-40B4-BE49-F238E27FC236}">
                <a16:creationId xmlns:a16="http://schemas.microsoft.com/office/drawing/2014/main" id="{8E475C16-4ACE-094E-89FB-028678C0A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3131" y="5796933"/>
            <a:ext cx="568454" cy="412167"/>
          </a:xfrm>
          <a:prstGeom prst="rect">
            <a:avLst/>
          </a:prstGeom>
        </p:spPr>
      </p:pic>
      <p:pic>
        <p:nvPicPr>
          <p:cNvPr id="96" name="図 95">
            <a:extLst>
              <a:ext uri="{FF2B5EF4-FFF2-40B4-BE49-F238E27FC236}">
                <a16:creationId xmlns:a16="http://schemas.microsoft.com/office/drawing/2014/main" id="{061AFD74-DA2A-AB40-80DD-0C5A885EE4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7405" y="5779938"/>
            <a:ext cx="568454" cy="412167"/>
          </a:xfrm>
          <a:prstGeom prst="rect">
            <a:avLst/>
          </a:prstGeom>
        </p:spPr>
      </p:pic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1E8126D-C3D7-AC49-A414-6BB9229F785A}"/>
              </a:ext>
            </a:extLst>
          </p:cNvPr>
          <p:cNvSpPr txBox="1"/>
          <p:nvPr/>
        </p:nvSpPr>
        <p:spPr>
          <a:xfrm>
            <a:off x="10135827" y="5839768"/>
            <a:ext cx="629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>
                <a:solidFill>
                  <a:srgbClr val="FF0000"/>
                </a:solidFill>
              </a:rPr>
              <a:t>○</a:t>
            </a:r>
            <a:endParaRPr kumimoji="1" lang="ja-JP" altLang="en-US" sz="240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BC22EA2B-ED39-CE4F-AC2C-5DEB6E86A31B}"/>
              </a:ext>
            </a:extLst>
          </p:cNvPr>
          <p:cNvSpPr txBox="1"/>
          <p:nvPr/>
        </p:nvSpPr>
        <p:spPr>
          <a:xfrm>
            <a:off x="10072909" y="4426701"/>
            <a:ext cx="629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FF0000"/>
                </a:solidFill>
              </a:rPr>
              <a:t>×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96928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E2C3C-4BC0-9A48-8819-B8962728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5663" y="633910"/>
            <a:ext cx="9482534" cy="1280890"/>
          </a:xfrm>
        </p:spPr>
        <p:txBody>
          <a:bodyPr>
            <a:normAutofit fontScale="90000"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bookings by port closer together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FD89FE-6EBE-9B45-9FEE-179DCD542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78699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it is easy to load and unload cars if same bookings by port are placed closer.</a:t>
            </a:r>
          </a:p>
          <a:p>
            <a:r>
              <a:rPr lang="en" altLang="ja-JP" sz="2400" dirty="0"/>
              <a:t>we minimize the number of </a:t>
            </a:r>
            <a:r>
              <a:rPr lang="en-US" altLang="ja-JP" sz="2400" dirty="0"/>
              <a:t>booking</a:t>
            </a:r>
            <a:r>
              <a:rPr lang="en" altLang="ja-JP" sz="2400" dirty="0"/>
              <a:t>s with different ports that exist in adjacent pairs of holds. </a:t>
            </a:r>
            <a:br>
              <a:rPr lang="en" altLang="ja-JP" sz="2400" dirty="0"/>
            </a:br>
            <a:endParaRPr kumimoji="1" lang="en" altLang="ja-JP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en-US" altLang="ja-JP" sz="2400" dirty="0">
                <a:solidFill>
                  <a:srgbClr val="FF0000"/>
                </a:solidFill>
              </a:rPr>
              <a:t>	                </a:t>
            </a:r>
            <a:r>
              <a:rPr kumimoji="1" lang="ja-JP" altLang="en-US" sz="2400">
                <a:solidFill>
                  <a:srgbClr val="FF0000"/>
                </a:solidFill>
              </a:rPr>
              <a:t>○ </a:t>
            </a:r>
            <a:r>
              <a:rPr kumimoji="1" lang="ja-JP" altLang="en-US" sz="2400"/>
              <a:t>                                    </a:t>
            </a:r>
            <a:r>
              <a:rPr kumimoji="1" lang="en-US" altLang="ja-JP" sz="2400" dirty="0">
                <a:solidFill>
                  <a:srgbClr val="FF0000"/>
                </a:solidFill>
              </a:rPr>
              <a:t>×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D8525D6-AAB4-8542-8282-403599A3EBD5}"/>
              </a:ext>
            </a:extLst>
          </p:cNvPr>
          <p:cNvSpPr/>
          <p:nvPr/>
        </p:nvSpPr>
        <p:spPr>
          <a:xfrm>
            <a:off x="9873021" y="5183886"/>
            <a:ext cx="668741" cy="2041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DE40002-7532-B94D-9CB0-51A84B9770D2}"/>
              </a:ext>
            </a:extLst>
          </p:cNvPr>
          <p:cNvSpPr/>
          <p:nvPr/>
        </p:nvSpPr>
        <p:spPr>
          <a:xfrm>
            <a:off x="9873020" y="4836783"/>
            <a:ext cx="668741" cy="1765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0CE906E-6301-F145-B809-EB1FABB25FE1}"/>
              </a:ext>
            </a:extLst>
          </p:cNvPr>
          <p:cNvSpPr/>
          <p:nvPr/>
        </p:nvSpPr>
        <p:spPr>
          <a:xfrm>
            <a:off x="9873020" y="5575977"/>
            <a:ext cx="668741" cy="192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722AE1D-A352-004B-ABDE-711CA479A371}"/>
              </a:ext>
            </a:extLst>
          </p:cNvPr>
          <p:cNvSpPr txBox="1"/>
          <p:nvPr/>
        </p:nvSpPr>
        <p:spPr>
          <a:xfrm>
            <a:off x="10709329" y="4720025"/>
            <a:ext cx="120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A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D4D313C-5C91-F74C-AC89-4C49C4553CEA}"/>
              </a:ext>
            </a:extLst>
          </p:cNvPr>
          <p:cNvSpPr txBox="1"/>
          <p:nvPr/>
        </p:nvSpPr>
        <p:spPr>
          <a:xfrm>
            <a:off x="10709329" y="5117863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B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555D4AA-4C5E-E142-904E-A766476D394F}"/>
              </a:ext>
            </a:extLst>
          </p:cNvPr>
          <p:cNvSpPr txBox="1"/>
          <p:nvPr/>
        </p:nvSpPr>
        <p:spPr>
          <a:xfrm>
            <a:off x="10709329" y="5498110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</a:t>
            </a:r>
            <a:r>
              <a:rPr lang="en-US" altLang="ja-JP" dirty="0"/>
              <a:t>C</a:t>
            </a:r>
            <a:endParaRPr kumimoji="1" lang="ja-JP" altLang="en-US"/>
          </a:p>
        </p:txBody>
      </p:sp>
      <p:pic>
        <p:nvPicPr>
          <p:cNvPr id="36" name="図 35">
            <a:extLst>
              <a:ext uri="{FF2B5EF4-FFF2-40B4-BE49-F238E27FC236}">
                <a16:creationId xmlns:a16="http://schemas.microsoft.com/office/drawing/2014/main" id="{4314CFD3-7A6B-FD44-8A51-646A82269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385" y="4368000"/>
            <a:ext cx="3268613" cy="1772447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8318B98B-C35E-6040-AFE4-2E4BF5490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458" y="4367999"/>
            <a:ext cx="3268613" cy="177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420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513AB0-DE80-1249-81CC-02FEBF1A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</a:t>
            </a:r>
            <a:br>
              <a:rPr lang="en" altLang="ja-JP" dirty="0"/>
            </a:br>
            <a:r>
              <a:rPr lang="en" altLang="ja-JP" dirty="0"/>
              <a:t>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A8D984-F4FD-154B-9B02-E5367600F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When a hold is full,</a:t>
            </a:r>
            <a:r>
              <a:rPr lang="ja-JP" altLang="en-US" sz="2400"/>
              <a:t> </a:t>
            </a:r>
            <a:r>
              <a:rPr lang="en" altLang="ja-JP" sz="2400" dirty="0"/>
              <a:t>it would be harder to pass through that hold.</a:t>
            </a:r>
            <a:endParaRPr lang="en-US" altLang="ja-JP" sz="2400" dirty="0"/>
          </a:p>
          <a:p>
            <a:r>
              <a:rPr lang="en-US" altLang="ja-JP" sz="2400" dirty="0"/>
              <a:t>The crew need to move cars in that hold once and bring them back again.</a:t>
            </a:r>
          </a:p>
          <a:p>
            <a:r>
              <a:rPr lang="en" altLang="ja-JP" sz="2400" dirty="0"/>
              <a:t>This leads to a loss of work efficiency.</a:t>
            </a:r>
          </a:p>
          <a:p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091578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B15E3E5E-2FE2-6049-9641-DCF278ED6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886" y="4208526"/>
            <a:ext cx="4603734" cy="2178000"/>
          </a:xfrm>
          <a:prstGeom prst="rect">
            <a:avLst/>
          </a:prstGeom>
        </p:spPr>
      </p:pic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E31EBBAC-560E-8B4A-AEEA-F5A56557F3EC}"/>
              </a:ext>
            </a:extLst>
          </p:cNvPr>
          <p:cNvSpPr/>
          <p:nvPr/>
        </p:nvSpPr>
        <p:spPr>
          <a:xfrm>
            <a:off x="8080580" y="4339133"/>
            <a:ext cx="3316637" cy="15414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6A1F328-BC50-0149-82B0-EA6BDA69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No dead space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1AC8A2-8076-C04C-BE1C-74608B020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98170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There are some holds with a ramp connecting the deck to the deck.</a:t>
            </a:r>
          </a:p>
          <a:p>
            <a:r>
              <a:rPr lang="en" altLang="ja-JP" sz="2400" dirty="0"/>
              <a:t>Once these holds are filled to a certain extent, it will be impossible to reach the deeper holds.</a:t>
            </a:r>
          </a:p>
          <a:p>
            <a:pPr lvl="1"/>
            <a:r>
              <a:rPr lang="en" altLang="ja-JP" sz="2200" dirty="0"/>
              <a:t>This space is called “dead space”</a:t>
            </a:r>
          </a:p>
          <a:p>
            <a:r>
              <a:rPr lang="en" altLang="ja-JP" sz="2400" dirty="0"/>
              <a:t>We minimize the number of dead space.</a:t>
            </a:r>
          </a:p>
          <a:p>
            <a:endParaRPr kumimoji="1" lang="ja-JP" altLang="en-US" sz="2400"/>
          </a:p>
        </p:txBody>
      </p:sp>
      <p:sp>
        <p:nvSpPr>
          <p:cNvPr id="15" name="曲折矢印 14">
            <a:extLst>
              <a:ext uri="{FF2B5EF4-FFF2-40B4-BE49-F238E27FC236}">
                <a16:creationId xmlns:a16="http://schemas.microsoft.com/office/drawing/2014/main" id="{4ACD5A6A-682C-944D-AC59-9C5AEE27F1AD}"/>
              </a:ext>
            </a:extLst>
          </p:cNvPr>
          <p:cNvSpPr/>
          <p:nvPr/>
        </p:nvSpPr>
        <p:spPr>
          <a:xfrm>
            <a:off x="5455972" y="4489581"/>
            <a:ext cx="2461153" cy="829678"/>
          </a:xfrm>
          <a:prstGeom prst="bentArrow">
            <a:avLst>
              <a:gd name="adj1" fmla="val 25000"/>
              <a:gd name="adj2" fmla="val 20952"/>
              <a:gd name="adj3" fmla="val 25000"/>
              <a:gd name="adj4" fmla="val 4375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F08DC5E1-307E-7341-AA10-EE2376810ADB}"/>
              </a:ext>
            </a:extLst>
          </p:cNvPr>
          <p:cNvSpPr/>
          <p:nvPr/>
        </p:nvSpPr>
        <p:spPr>
          <a:xfrm>
            <a:off x="6634071" y="5109882"/>
            <a:ext cx="1283054" cy="418754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EA4981F-8BA7-1248-BF38-BEF33D05ED2E}"/>
              </a:ext>
            </a:extLst>
          </p:cNvPr>
          <p:cNvSpPr txBox="1"/>
          <p:nvPr/>
        </p:nvSpPr>
        <p:spPr>
          <a:xfrm>
            <a:off x="8228536" y="4674931"/>
            <a:ext cx="3332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These space are called </a:t>
            </a:r>
            <a:r>
              <a:rPr kumimoji="1" lang="en-US" altLang="ja-JP" sz="2400" dirty="0">
                <a:solidFill>
                  <a:srgbClr val="FF0000"/>
                </a:solidFill>
              </a:rPr>
              <a:t>dead space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147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202A22-859D-CA45-86B3-4A730985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EE2957-4701-A244-9530-58631CB19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It often happens that </a:t>
            </a:r>
            <a:r>
              <a:rPr lang="en-US" altLang="ja-JP" sz="2400" dirty="0"/>
              <a:t>booking</a:t>
            </a:r>
            <a:r>
              <a:rPr lang="en" altLang="ja-JP" sz="2400" dirty="0"/>
              <a:t>s are added just before the voyage.</a:t>
            </a:r>
          </a:p>
          <a:p>
            <a:r>
              <a:rPr kumimoji="1" lang="en" altLang="ja-JP" sz="2400" dirty="0"/>
              <a:t>To handle that situ</a:t>
            </a:r>
            <a:r>
              <a:rPr lang="en" altLang="ja-JP" sz="2400" dirty="0"/>
              <a:t>ation, we should place empty space close to the entrance</a:t>
            </a:r>
          </a:p>
          <a:p>
            <a:pPr marL="0" indent="0">
              <a:buNone/>
            </a:pPr>
            <a:r>
              <a:rPr kumimoji="1" lang="en" altLang="ja-JP" sz="2400" dirty="0"/>
              <a:t>                             </a:t>
            </a:r>
            <a:r>
              <a:rPr kumimoji="1" lang="ja-JP" altLang="en-US" sz="2400"/>
              <a:t>        </a:t>
            </a:r>
            <a:r>
              <a:rPr kumimoji="1" lang="en" altLang="ja-JP" sz="2400" dirty="0"/>
              <a:t> 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30EEDAB2-1BE1-F74F-89AE-5B7E8BB81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129" y="3865926"/>
            <a:ext cx="6852557" cy="227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377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E9A7F1-EC3C-894A-8E9E-0981C4CA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Constraints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01FC0B-1A3C-FE4D-82C1-224B072D7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400" dirty="0"/>
              <a:t>There are 3 constraints in making assignment.</a:t>
            </a:r>
          </a:p>
          <a:p>
            <a:pPr marL="0" indent="0">
              <a:buNone/>
            </a:pPr>
            <a:endParaRPr kumimoji="1" lang="en-US" altLang="ja-JP" sz="2400" dirty="0"/>
          </a:p>
          <a:p>
            <a:pPr>
              <a:buFont typeface="+mj-lt"/>
              <a:buAutoNum type="arabicPeriod"/>
            </a:pPr>
            <a:r>
              <a:rPr kumimoji="1"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All vehicles must be loaded.</a:t>
            </a:r>
          </a:p>
        </p:txBody>
      </p:sp>
    </p:spTree>
    <p:extLst>
      <p:ext uri="{BB962C8B-B14F-4D97-AF65-F5344CB8AC3E}">
        <p14:creationId xmlns:p14="http://schemas.microsoft.com/office/powerpoint/2010/main" val="3557686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1306A2-0982-6849-939B-C8AF8356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Travel paths in the ship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we secure a path for cars to be able to pass.</a:t>
                </a:r>
              </a:p>
              <a:p>
                <a:r>
                  <a:rPr kumimoji="1" lang="en" altLang="ja-JP" sz="2400" dirty="0"/>
                  <a:t>For each hold </a:t>
                </a:r>
                <a:r>
                  <a:rPr lang="en" altLang="ja-JP" sz="2400" dirty="0" err="1"/>
                  <a:t>i</a:t>
                </a:r>
                <a:r>
                  <a:rPr kumimoji="1" lang="en" altLang="ja-JP" sz="2400" dirty="0"/>
                  <a:t>,</a:t>
                </a:r>
                <a:r>
                  <a:rPr lang="en-US" altLang="ja-JP" sz="2200" dirty="0"/>
                  <a:t> we define</a:t>
                </a:r>
              </a:p>
              <a:p>
                <a:pPr lvl="1"/>
                <a:r>
                  <a:rPr lang="en" altLang="ja-JP" sz="2200" dirty="0"/>
                  <a:t>the current filling rate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" altLang="ja-JP" sz="2200" dirty="0"/>
              </a:p>
              <a:p>
                <a:pPr lvl="1"/>
                <a:r>
                  <a:rPr lang="en" altLang="ja-JP" sz="2200" dirty="0"/>
                  <a:t>the maximum filling rate that a car can pass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" altLang="ja-JP" sz="2400" dirty="0"/>
              </a:p>
              <a:p>
                <a:r>
                  <a:rPr lang="en" altLang="ja-JP" sz="2400" dirty="0"/>
                  <a:t>After loading all vehicles at each port except the last port,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9955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Background</a:t>
            </a:r>
          </a:p>
          <a:p>
            <a:r>
              <a:rPr lang="en-US" altLang="ja-JP" sz="2400" dirty="0"/>
              <a:t>Problem definition</a:t>
            </a:r>
            <a:endParaRPr kumimoji="1" lang="en-US" altLang="ja-JP" sz="2400" dirty="0"/>
          </a:p>
          <a:p>
            <a:r>
              <a:rPr lang="en-US" altLang="ja-JP" sz="2400" dirty="0"/>
              <a:t>Proposed model</a:t>
            </a:r>
          </a:p>
          <a:p>
            <a:r>
              <a:rPr kumimoji="1" lang="en-US" altLang="ja-JP" sz="2400" dirty="0"/>
              <a:t>Summary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695423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9AF7B9-F858-7546-9DA7-F0B97295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Weight balance of cargo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E79931-7D32-4849-B512-925A9BAF8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the ship tilts, there is a possibility that the ship will lose its balance and roll over.</a:t>
            </a:r>
            <a:endParaRPr lang="en-US" altLang="ja-JP" sz="2400" dirty="0"/>
          </a:p>
          <a:p>
            <a:r>
              <a:rPr lang="en-US" altLang="ja-JP" sz="2400" dirty="0"/>
              <a:t>we add constraints for balance in two directions</a:t>
            </a:r>
          </a:p>
          <a:p>
            <a:pPr lvl="1"/>
            <a:r>
              <a:rPr lang="en" altLang="ja-JP" sz="2400" dirty="0"/>
              <a:t>Forward and backward direction</a:t>
            </a:r>
          </a:p>
          <a:p>
            <a:pPr lvl="1"/>
            <a:r>
              <a:rPr lang="en" altLang="ja-JP" sz="2400" dirty="0"/>
              <a:t>Vertical direction</a:t>
            </a:r>
            <a:endParaRPr lang="en" altLang="ja-JP" sz="2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81A7929-0CC8-494B-B1D4-0CD029B54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959" y="4316200"/>
            <a:ext cx="4053953" cy="194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90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Problem definition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ja-JP" sz="2400" dirty="0"/>
              <a:t>Proposed model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Summary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599082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682DFF-D324-2B44-B659-FF46E3AA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</a:t>
            </a:r>
            <a:r>
              <a:rPr kumimoji="1" lang="en-US" altLang="ja-JP" dirty="0"/>
              <a:t>odeling 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B81CE6-3BEF-7F46-9003-6161F54DD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propose </a:t>
            </a:r>
            <a:r>
              <a:rPr lang="en-US" altLang="ja-JP" sz="2400" dirty="0"/>
              <a:t>mathematical </a:t>
            </a:r>
            <a:r>
              <a:rPr kumimoji="1" lang="en-US" altLang="ja-JP" sz="2400" dirty="0"/>
              <a:t>model to </a:t>
            </a:r>
            <a:r>
              <a:rPr lang="en" altLang="ja-JP" sz="2400" dirty="0"/>
              <a:t>this problem.</a:t>
            </a:r>
          </a:p>
          <a:p>
            <a:r>
              <a:rPr lang="en" altLang="ja-JP" sz="2400" dirty="0"/>
              <a:t>The basic idea is based on heuristics.</a:t>
            </a:r>
          </a:p>
          <a:p>
            <a:r>
              <a:rPr lang="en" altLang="ja-JP" sz="2400" dirty="0"/>
              <a:t>Using the local search, we improve the</a:t>
            </a:r>
            <a:r>
              <a:rPr lang="en-US" altLang="ja-JP" sz="2400" dirty="0"/>
              <a:t> assignment. 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051790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EA45E0-6EC3-4546-962B-3ADDD8781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Modeling 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E27343-2C9B-334E-90CD-315B46EA6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We propose model that splits the </a:t>
            </a:r>
            <a:r>
              <a:rPr lang="en-US" altLang="ja-JP" sz="2400" dirty="0"/>
              <a:t>booking</a:t>
            </a:r>
            <a:r>
              <a:rPr lang="en" altLang="ja-JP" sz="2400" dirty="0"/>
              <a:t>s and assigns them to holds.</a:t>
            </a:r>
          </a:p>
          <a:p>
            <a:r>
              <a:rPr lang="en" altLang="ja-JP" sz="2400" dirty="0"/>
              <a:t>As for holds, we think about grouping some holds together and assigning </a:t>
            </a:r>
            <a:r>
              <a:rPr lang="en-US" altLang="ja-JP" sz="2400" dirty="0"/>
              <a:t>booking</a:t>
            </a:r>
            <a:r>
              <a:rPr lang="en" altLang="ja-JP" sz="2400" dirty="0"/>
              <a:t>s to them. </a:t>
            </a:r>
          </a:p>
          <a:p>
            <a:pPr lvl="1"/>
            <a:r>
              <a:rPr kumimoji="1" lang="en" altLang="ja-JP" sz="2200" dirty="0"/>
              <a:t>We call them “segment”.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274161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F04F6F-5F7C-4C4A-A9DD-C0722B40C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Segment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0BE67F-9583-8743-8B5D-219840071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The ship has 43 holds.</a:t>
            </a:r>
          </a:p>
          <a:p>
            <a:r>
              <a:rPr lang="en-US" altLang="ja-JP" sz="2400" dirty="0"/>
              <a:t>We divide them into 17 segments.</a:t>
            </a:r>
          </a:p>
          <a:p>
            <a:r>
              <a:rPr lang="en-US" altLang="ja-JP" sz="2400" dirty="0"/>
              <a:t>It is based on the rule that on each floor, planners assign the cars in order </a:t>
            </a:r>
            <a:r>
              <a:rPr lang="en" altLang="ja-JP" sz="2400" dirty="0"/>
              <a:t>from the back hold to the hold with the ramp.</a:t>
            </a:r>
          </a:p>
          <a:p>
            <a:r>
              <a:rPr lang="en" altLang="ja-JP" sz="2400" dirty="0"/>
              <a:t>this grouping enable the model to create assignment that is similar to planners'.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594584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1AE33E-1F70-7949-9F8B-070B10EE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Detailed Segment</a:t>
            </a:r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B9457E1D-F013-A342-A3D1-47C286D00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693" y="2238233"/>
            <a:ext cx="4051732" cy="3493827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C098C05-FF14-6044-BFC6-396A4D238EFA}"/>
              </a:ext>
            </a:extLst>
          </p:cNvPr>
          <p:cNvSpPr txBox="1"/>
          <p:nvPr/>
        </p:nvSpPr>
        <p:spPr>
          <a:xfrm>
            <a:off x="5964072" y="35620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→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01DCCF4-FB0F-BC4D-AE09-263BEE099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217" y="2238232"/>
            <a:ext cx="4346732" cy="349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43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CE1CC6-A6DE-7D4A-B0CE-90CF27742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Expression of solution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B99859F-C0B1-4A48-A83B-EC5D90D3D4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As a solution, we store an array whose elements are a set of bookings. </a:t>
                </a:r>
              </a:p>
              <a:p>
                <a:r>
                  <a:rPr lang="en" altLang="ja-JP" sz="2400" dirty="0"/>
                  <a:t>The number of array is the number of segments.</a:t>
                </a:r>
                <a:endParaRPr kumimoji="1" lang="en" altLang="ja-JP" sz="2400" dirty="0"/>
              </a:p>
              <a:p>
                <a:r>
                  <a:rPr lang="en" altLang="ja-JP" sz="2400" dirty="0"/>
                  <a:t>The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" altLang="ja-JP" sz="2400" dirty="0"/>
                  <a:t>-</a:t>
                </a:r>
                <a:r>
                  <a:rPr lang="en" altLang="ja-JP" sz="2400" dirty="0" err="1"/>
                  <a:t>th</a:t>
                </a:r>
                <a:r>
                  <a:rPr lang="en" altLang="ja-JP" sz="2400"/>
                  <a:t> element represents </a:t>
                </a:r>
                <a:r>
                  <a:rPr lang="en" altLang="ja-JP" sz="2400" dirty="0"/>
                  <a:t>the set of bookings that will be assigned to the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" altLang="ja-JP" sz="2400" dirty="0"/>
                  <a:t>-</a:t>
                </a:r>
                <a:r>
                  <a:rPr lang="en" altLang="ja-JP" sz="2400" dirty="0" err="1"/>
                  <a:t>th</a:t>
                </a:r>
                <a:r>
                  <a:rPr lang="en" altLang="ja-JP" sz="2400" dirty="0"/>
                  <a:t> segment.</a:t>
                </a:r>
                <a:endParaRPr kumimoji="1" lang="en" altLang="ja-JP" sz="2400" dirty="0"/>
              </a:p>
              <a:p>
                <a:pPr marL="0" indent="0">
                  <a:buNone/>
                </a:pPr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B99859F-C0B1-4A48-A83B-EC5D90D3D4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98006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1EDA29-F4DA-7F48-B956-57959901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Expr	</a:t>
            </a:r>
            <a:r>
              <a:rPr lang="en" altLang="ja-JP" dirty="0" err="1"/>
              <a:t>ession</a:t>
            </a:r>
            <a:r>
              <a:rPr lang="en" altLang="ja-JP" dirty="0"/>
              <a:t> of solution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12A2B6-4F1E-924F-9BDE-D0AD717457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905000"/>
                <a:ext cx="8915400" cy="41327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ja-JP" sz="2400" dirty="0"/>
                  <a:t>e.g. </a:t>
                </a:r>
              </a:p>
              <a:p>
                <a:r>
                  <a:rPr lang="en-US" altLang="ja-JP" sz="2400" dirty="0"/>
                  <a:t>The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ja-JP" sz="2400" dirty="0"/>
                  <a:t>-</a:t>
                </a:r>
                <a:r>
                  <a:rPr lang="en-US" altLang="ja-JP" sz="2400" dirty="0" err="1"/>
                  <a:t>th</a:t>
                </a:r>
                <a:r>
                  <a:rPr lang="en-US" altLang="ja-JP" sz="2400" dirty="0"/>
                  <a:t> segment is a combination of hold 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ja-JP" sz="2400" dirty="0"/>
                  <a:t> and hold 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ja-JP" sz="2400" dirty="0"/>
                  <a:t>.</a:t>
                </a:r>
              </a:p>
              <a:p>
                <a:r>
                  <a:rPr lang="en" altLang="ja-JP" sz="2400" dirty="0"/>
                  <a:t>Bookings that will be assigned to the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" altLang="ja-JP" sz="2400" dirty="0"/>
                  <a:t>-</a:t>
                </a:r>
                <a:r>
                  <a:rPr lang="en" altLang="ja-JP" sz="2400" dirty="0" err="1"/>
                  <a:t>th</a:t>
                </a:r>
                <a:r>
                  <a:rPr lang="en" altLang="ja-JP" sz="2400" dirty="0"/>
                  <a:t> segment are</a:t>
                </a:r>
              </a:p>
              <a:p>
                <a:pPr marL="0" indent="0">
                  <a:buNone/>
                </a:pPr>
                <a:r>
                  <a:rPr kumimoji="1" lang="en" altLang="ja-JP" sz="2400" dirty="0"/>
                  <a:t>						</a:t>
                </a:r>
                <a:r>
                  <a:rPr lang="en" altLang="ja-JP" sz="2400" dirty="0"/>
                  <a:t>[A,B,C,D,E,F,G,H]</a:t>
                </a:r>
              </a:p>
              <a:p>
                <a:pPr marL="0" indent="0">
                  <a:buNone/>
                </a:pPr>
                <a:endParaRPr kumimoji="1" lang="en" altLang="ja-JP" sz="2400" dirty="0"/>
              </a:p>
              <a:p>
                <a:r>
                  <a:rPr lang="en" altLang="ja-JP" sz="2400" dirty="0"/>
                  <a:t>The assignment to each hold can be as follows:</a:t>
                </a:r>
              </a:p>
              <a:p>
                <a:pPr lvl="1"/>
                <a:r>
                  <a:rPr kumimoji="1" lang="en" altLang="ja-JP" sz="2200" dirty="0"/>
                  <a:t>hold </a:t>
                </a:r>
                <a14:m>
                  <m:oMath xmlns:m="http://schemas.openxmlformats.org/officeDocument/2006/math">
                    <m:r>
                      <a:rPr kumimoji="1" lang="en" altLang="ja-JP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kumimoji="1" lang="en-US" altLang="ja-JP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ja-JP" sz="2200" dirty="0"/>
                  <a:t> </a:t>
                </a:r>
                <a:r>
                  <a:rPr lang="ja-JP" altLang="en-US" sz="2200"/>
                  <a:t>→</a:t>
                </a:r>
                <a:r>
                  <a:rPr lang="en-US" altLang="ja-JP" sz="2200" dirty="0"/>
                  <a:t> bookings A,B,C</a:t>
                </a:r>
                <a:endParaRPr lang="en" altLang="ja-JP" sz="2200" dirty="0"/>
              </a:p>
              <a:p>
                <a:pPr lvl="1"/>
                <a:r>
                  <a:rPr lang="en" altLang="ja-JP" sz="2200" dirty="0"/>
                  <a:t>hold </a:t>
                </a:r>
                <a14:m>
                  <m:oMath xmlns:m="http://schemas.openxmlformats.org/officeDocument/2006/math">
                    <m:r>
                      <a:rPr lang="en" altLang="ja-JP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ja-JP" sz="2200" dirty="0"/>
                  <a:t>  </a:t>
                </a:r>
                <a:r>
                  <a:rPr lang="ja-JP" altLang="en-US" sz="2200"/>
                  <a:t>→</a:t>
                </a:r>
                <a:r>
                  <a:rPr lang="en" altLang="ja-JP" sz="2200" dirty="0"/>
                  <a:t> booking D,E,F,G,H</a:t>
                </a:r>
                <a:endParaRPr kumimoji="1" lang="ja-JP" altLang="en-US" sz="22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12A2B6-4F1E-924F-9BDE-D0AD717457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905000"/>
                <a:ext cx="8915400" cy="4132729"/>
              </a:xfrm>
              <a:blipFill>
                <a:blip r:embed="rId2"/>
                <a:stretch>
                  <a:fillRect l="-1140" t="-12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2365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98682B-82CA-3C4B-9A44-EFFCE61D5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Expr	</a:t>
            </a:r>
            <a:r>
              <a:rPr lang="en" altLang="ja-JP" dirty="0" err="1"/>
              <a:t>ession</a:t>
            </a:r>
            <a:r>
              <a:rPr lang="en" altLang="ja-JP" dirty="0"/>
              <a:t> of solution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63A0C08-4017-3C45-883C-65E0A4150D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4011706"/>
              </a:xfrm>
            </p:spPr>
            <p:txBody>
              <a:bodyPr>
                <a:normAutofit/>
              </a:bodyPr>
              <a:lstStyle/>
              <a:p>
                <a:r>
                  <a:rPr lang="en" altLang="ja-JP" sz="2400" dirty="0"/>
                  <a:t>Each booking has a different number of vehicles. </a:t>
                </a:r>
              </a:p>
              <a:p>
                <a:r>
                  <a:rPr lang="en" altLang="ja-JP" sz="2400" dirty="0"/>
                  <a:t>If the sequence of arrays changes, the bookings assigned to the holds may change.</a:t>
                </a:r>
              </a:p>
              <a:p>
                <a:pPr marL="0" indent="0">
                  <a:buNone/>
                </a:pPr>
                <a:r>
                  <a:rPr lang="en" altLang="ja-JP" sz="2400" dirty="0"/>
                  <a:t>e.g.</a:t>
                </a:r>
              </a:p>
              <a:p>
                <a:pPr marL="0" indent="0">
                  <a:buNone/>
                </a:pPr>
                <a:r>
                  <a:rPr lang="en" altLang="ja-JP" sz="2400" dirty="0"/>
                  <a:t>  [A,B,C,D,E,F,G,H]				    [A,B,E,F,C,D,G,H]</a:t>
                </a:r>
              </a:p>
              <a:p>
                <a:pPr marL="0" indent="0">
                  <a:buNone/>
                </a:pPr>
                <a:endParaRPr lang="en-US" altLang="ja-JP" sz="2400" dirty="0"/>
              </a:p>
              <a:p>
                <a:pPr marL="0" indent="0">
                  <a:buNone/>
                </a:pPr>
                <a:r>
                  <a:rPr lang="en-US" altLang="ja-JP" sz="2400" dirty="0"/>
                  <a:t>  </a:t>
                </a:r>
                <a:r>
                  <a:rPr lang="en" altLang="ja-JP" sz="2400" dirty="0"/>
                  <a:t>hold </a:t>
                </a:r>
                <a14:m>
                  <m:oMath xmlns:m="http://schemas.openxmlformats.org/officeDocument/2006/math">
                    <m:r>
                      <a:rPr lang="en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en-US" altLang="ja-JP" sz="2400" dirty="0"/>
                  <a:t> </a:t>
                </a:r>
                <a:r>
                  <a:rPr kumimoji="1" lang="ja-JP" altLang="en-US" sz="2400"/>
                  <a:t>→</a:t>
                </a:r>
                <a:r>
                  <a:rPr kumimoji="1" lang="en-US" altLang="ja-JP" sz="2400" dirty="0"/>
                  <a:t>A, B, C, D			</a:t>
                </a:r>
                <a:r>
                  <a:rPr lang="en-US" altLang="ja-JP" sz="2400" dirty="0"/>
                  <a:t>   </a:t>
                </a:r>
                <a:r>
                  <a:rPr lang="en" altLang="ja-JP" sz="2400" dirty="0"/>
                  <a:t>hold </a:t>
                </a:r>
                <a14:m>
                  <m:oMath xmlns:m="http://schemas.openxmlformats.org/officeDocument/2006/math">
                    <m:r>
                      <a:rPr lang="en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2400"/>
                  <a:t>→</a:t>
                </a:r>
                <a:r>
                  <a:rPr kumimoji="1" lang="en-US" altLang="ja-JP" sz="2400" dirty="0"/>
                  <a:t> A, B, E</a:t>
                </a:r>
              </a:p>
              <a:p>
                <a:pPr marL="0" indent="0">
                  <a:buNone/>
                </a:pPr>
                <a:r>
                  <a:rPr lang="en-US" altLang="ja-JP" sz="2400" dirty="0"/>
                  <a:t>  </a:t>
                </a:r>
                <a:r>
                  <a:rPr lang="en" altLang="ja-JP" sz="2400" dirty="0"/>
                  <a:t>hold </a:t>
                </a:r>
                <a14:m>
                  <m:oMath xmlns:m="http://schemas.openxmlformats.org/officeDocument/2006/math">
                    <m:r>
                      <a:rPr lang="en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en-US" altLang="ja-JP" sz="2400" dirty="0"/>
                  <a:t> </a:t>
                </a:r>
                <a:r>
                  <a:rPr kumimoji="1" lang="ja-JP" altLang="en-US" sz="2400"/>
                  <a:t>→</a:t>
                </a:r>
                <a:r>
                  <a:rPr kumimoji="1" lang="en-US" altLang="ja-JP" sz="2400" dirty="0"/>
                  <a:t>E, F, G, H			</a:t>
                </a:r>
                <a:r>
                  <a:rPr lang="en-US" altLang="ja-JP" sz="2400" dirty="0"/>
                  <a:t>   </a:t>
                </a:r>
                <a:r>
                  <a:rPr lang="en" altLang="ja-JP" sz="2400" dirty="0"/>
                  <a:t>hold </a:t>
                </a:r>
                <a14:m>
                  <m:oMath xmlns:m="http://schemas.openxmlformats.org/officeDocument/2006/math">
                    <m:r>
                      <a:rPr lang="en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en-US" altLang="ja-JP" sz="2400" dirty="0"/>
                  <a:t> </a:t>
                </a:r>
                <a:r>
                  <a:rPr kumimoji="1" lang="ja-JP" altLang="en-US" sz="2400"/>
                  <a:t>→</a:t>
                </a:r>
                <a:r>
                  <a:rPr kumimoji="1" lang="en-US" altLang="ja-JP" sz="2400" dirty="0"/>
                  <a:t> F, C, D, G, H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63A0C08-4017-3C45-883C-65E0A4150D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4011706"/>
              </a:xfrm>
              <a:blipFill>
                <a:blip r:embed="rId2"/>
                <a:stretch>
                  <a:fillRect l="-1140" t="-12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下矢印 3">
            <a:extLst>
              <a:ext uri="{FF2B5EF4-FFF2-40B4-BE49-F238E27FC236}">
                <a16:creationId xmlns:a16="http://schemas.microsoft.com/office/drawing/2014/main" id="{9E2A844A-2ACA-CB47-832B-14D529833FDF}"/>
              </a:ext>
            </a:extLst>
          </p:cNvPr>
          <p:cNvSpPr/>
          <p:nvPr/>
        </p:nvSpPr>
        <p:spPr>
          <a:xfrm>
            <a:off x="3805518" y="4531659"/>
            <a:ext cx="470647" cy="470647"/>
          </a:xfrm>
          <a:prstGeom prst="downArrow">
            <a:avLst/>
          </a:prstGeom>
          <a:solidFill>
            <a:srgbClr val="00B0F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下矢印 4">
            <a:extLst>
              <a:ext uri="{FF2B5EF4-FFF2-40B4-BE49-F238E27FC236}">
                <a16:creationId xmlns:a16="http://schemas.microsoft.com/office/drawing/2014/main" id="{7800C85D-C380-6A4C-87AB-5A40DF4E3566}"/>
              </a:ext>
            </a:extLst>
          </p:cNvPr>
          <p:cNvSpPr/>
          <p:nvPr/>
        </p:nvSpPr>
        <p:spPr>
          <a:xfrm>
            <a:off x="8113060" y="4531658"/>
            <a:ext cx="470647" cy="470647"/>
          </a:xfrm>
          <a:prstGeom prst="downArrow">
            <a:avLst/>
          </a:prstGeom>
          <a:solidFill>
            <a:srgbClr val="00B0F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991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C6E643-84C1-D84A-A5EC-DEBAA379F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Expr	</a:t>
            </a:r>
            <a:r>
              <a:rPr lang="en" altLang="ja-JP" dirty="0" err="1"/>
              <a:t>ession</a:t>
            </a:r>
            <a:r>
              <a:rPr lang="en" altLang="ja-JP" dirty="0"/>
              <a:t> of solution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DA18FE-55DE-054F-B0FC-BCAE58372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Given an array of booking assigned to segments, we assign the bookings to holds based on the rules.</a:t>
            </a:r>
          </a:p>
          <a:p>
            <a:r>
              <a:rPr lang="en" altLang="ja-JP" sz="2400" dirty="0"/>
              <a:t>We load the vehicles from the back hold </a:t>
            </a:r>
            <a:r>
              <a:rPr lang="en-US" altLang="ja-JP" sz="2400" dirty="0"/>
              <a:t>while satisfying the travel routes constraints.</a:t>
            </a:r>
          </a:p>
          <a:p>
            <a:r>
              <a:rPr lang="en" altLang="ja-JP" sz="2400" dirty="0"/>
              <a:t>Other constraints or objectives are calculated in</a:t>
            </a:r>
            <a:r>
              <a:rPr lang="en-US" altLang="ja-JP" sz="2400" dirty="0"/>
              <a:t> the</a:t>
            </a:r>
            <a:r>
              <a:rPr lang="en" altLang="ja-JP" sz="2400" dirty="0"/>
              <a:t> evaluate function.</a:t>
            </a:r>
          </a:p>
          <a:p>
            <a:endParaRPr lang="en" altLang="ja-JP" sz="2400" dirty="0"/>
          </a:p>
          <a:p>
            <a:endParaRPr lang="en-US" altLang="ja-JP" sz="2400" dirty="0"/>
          </a:p>
          <a:p>
            <a:endParaRPr lang="en" altLang="ja-JP" sz="2400" dirty="0"/>
          </a:p>
          <a:p>
            <a:endParaRPr kumimoji="1"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840310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Background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Problem definition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Proposed model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Summary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7928904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278DCE-0685-4441-B128-DC9D8C8E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Local Search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3B841F-8DD0-1147-9E25-B1A91183D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sz="2400" dirty="0"/>
              <a:t>moving from solution to solution in the space of candidate by applying local changes</a:t>
            </a:r>
          </a:p>
          <a:p>
            <a:r>
              <a:rPr lang="en" altLang="ja-JP" sz="2400" dirty="0"/>
              <a:t>We repeat this operation until the termination condition is satisfied</a:t>
            </a:r>
          </a:p>
          <a:p>
            <a:r>
              <a:rPr lang="en-US" altLang="ja-JP" sz="2400" dirty="0"/>
              <a:t>In this research, we use shift neighborhood and swap neighborhood.</a:t>
            </a:r>
          </a:p>
          <a:p>
            <a:endParaRPr lang="en" altLang="ja-JP" sz="2400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4603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8A63EE-A0A1-4C4E-9821-A455B647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0D5665-5F70-714B-87E9-C1AB005B3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Shift neighborhood</a:t>
            </a:r>
          </a:p>
          <a:p>
            <a:pPr lvl="1"/>
            <a:r>
              <a:rPr kumimoji="1" lang="en-US" altLang="ja-JP" sz="2400" dirty="0"/>
              <a:t>This is obtained by</a:t>
            </a:r>
            <a:r>
              <a:rPr kumimoji="1" lang="ja-JP" altLang="en-US" sz="2400"/>
              <a:t> </a:t>
            </a:r>
            <a:r>
              <a:rPr kumimoji="1" lang="en-US" altLang="ja-JP" sz="2400" dirty="0"/>
              <a:t>reassigning one order which was assigned to a segment to another segment. </a:t>
            </a:r>
          </a:p>
          <a:p>
            <a:r>
              <a:rPr kumimoji="1" lang="en-US" altLang="ja-JP" sz="2400" dirty="0"/>
              <a:t>Swap </a:t>
            </a:r>
            <a:r>
              <a:rPr lang="en-US" altLang="ja-JP" sz="2400" dirty="0"/>
              <a:t>neighborhood</a:t>
            </a:r>
          </a:p>
          <a:p>
            <a:pPr lvl="1"/>
            <a:r>
              <a:rPr kumimoji="1" lang="en-US" altLang="ja-JP" sz="2400" dirty="0"/>
              <a:t>This is obtained by s</a:t>
            </a:r>
            <a:r>
              <a:rPr lang="en-US" altLang="ja-JP" sz="2400" dirty="0"/>
              <a:t>wapping the allocated segments of two orders.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7196745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E0AB04-8F34-BD4F-8DDD-608D0F3AC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Flow of local search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816E5E-667D-8843-89E2-F9D0E26CD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7522977" cy="377762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" altLang="ja-JP" sz="2400" dirty="0"/>
              <a:t>searching the shift neighborhood until no better solution is found.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searching the swap neighborhood until no better solution is found.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If better solution is found in step 1 or step 2,</a:t>
            </a:r>
            <a:r>
              <a:rPr lang="en-US" altLang="ja-JP" sz="2400" dirty="0"/>
              <a:t> return to step 1.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4435737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E7EB18-D7E1-894E-BC25-80C1A8AA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Shift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18F744-42F4-CA45-A447-4C7A6529D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356694" cy="3777622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When searching </a:t>
            </a:r>
            <a:r>
              <a:rPr lang="en-US" altLang="ja-JP" sz="2400" dirty="0"/>
              <a:t>shift neighborhoods, we normally calculate the evaluate function for all possible insertion positions and insert in the best position.</a:t>
            </a:r>
          </a:p>
          <a:p>
            <a:r>
              <a:rPr lang="en" altLang="ja-JP" sz="2400" dirty="0"/>
              <a:t>For this problem, there may be a waste of resources.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6642065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BB7B5E-C4C4-9B4A-9494-821EF130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307722" cy="1043325"/>
          </a:xfrm>
        </p:spPr>
        <p:txBody>
          <a:bodyPr/>
          <a:lstStyle/>
          <a:p>
            <a:r>
              <a:rPr lang="en" altLang="ja-JP" dirty="0"/>
              <a:t>Waste of resources in the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BA8F43-1062-1849-820B-F7D6BDDFF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15353"/>
            <a:ext cx="8915400" cy="4095869"/>
          </a:xfrm>
        </p:spPr>
        <p:txBody>
          <a:bodyPr>
            <a:normAutofit fontScale="92500"/>
          </a:bodyPr>
          <a:lstStyle/>
          <a:p>
            <a:r>
              <a:rPr lang="en-US" altLang="ja-JP" sz="2400" dirty="0"/>
              <a:t>When inserting one order into another hold, we make a change to the sequence order of the bookings to be inserted. </a:t>
            </a:r>
          </a:p>
          <a:p>
            <a:pPr marL="0" indent="0">
              <a:buNone/>
            </a:pPr>
            <a:r>
              <a:rPr lang="en-US" altLang="ja-JP" sz="2400" dirty="0"/>
              <a:t>Example: inserting booking A</a:t>
            </a:r>
          </a:p>
          <a:p>
            <a:pPr marL="0" indent="0">
              <a:buNone/>
            </a:pPr>
            <a:r>
              <a:rPr lang="en-US" altLang="ja-JP" sz="2400" dirty="0"/>
              <a:t> [C,B,D] </a:t>
            </a:r>
            <a:r>
              <a:rPr lang="ja-JP" altLang="en-US" sz="2400"/>
              <a:t>→</a:t>
            </a:r>
            <a:r>
              <a:rPr lang="en-US" altLang="ja-JP" sz="2400" dirty="0"/>
              <a:t> [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C, B, D]</a:t>
            </a:r>
          </a:p>
          <a:p>
            <a:pPr marL="0" indent="0">
              <a:buNone/>
            </a:pPr>
            <a:r>
              <a:rPr lang="en-US" altLang="ja-JP" sz="2400" dirty="0"/>
              <a:t>		       [C,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B, D]</a:t>
            </a:r>
          </a:p>
          <a:p>
            <a:pPr marL="0" indent="0">
              <a:buNone/>
            </a:pPr>
            <a:r>
              <a:rPr lang="en-US" altLang="ja-JP" sz="2400" dirty="0"/>
              <a:t>			 [C, B,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D]</a:t>
            </a:r>
          </a:p>
          <a:p>
            <a:pPr marL="0" indent="0">
              <a:buNone/>
            </a:pPr>
            <a:r>
              <a:rPr lang="en-US" altLang="ja-JP" sz="2400" dirty="0"/>
              <a:t>			 [C, B, D,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] </a:t>
            </a:r>
          </a:p>
          <a:p>
            <a:r>
              <a:rPr lang="en-US" altLang="ja-JP" sz="2400" dirty="0"/>
              <a:t>In this case, we try 4 patterns and select the best inserted position. 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1005554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4515AA-7AF0-FA45-BCCF-EC2E999C0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348063" cy="1280890"/>
          </a:xfrm>
        </p:spPr>
        <p:txBody>
          <a:bodyPr/>
          <a:lstStyle/>
          <a:p>
            <a:r>
              <a:rPr lang="en" altLang="ja-JP" dirty="0"/>
              <a:t>Waste of resources in the neighborhood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1BD4730-EE58-5847-AFCA-1A2DD951C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4374776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ja-JP" sz="2400" dirty="0"/>
                  <a:t>Som</a:t>
                </a:r>
                <a:r>
                  <a:rPr lang="en-US" altLang="ja-JP" sz="2400" dirty="0"/>
                  <a:t>e insertions may result in the exact same assignment.</a:t>
                </a:r>
              </a:p>
              <a:p>
                <a:r>
                  <a:rPr lang="en-US" altLang="ja-JP" sz="2400" dirty="0"/>
                  <a:t>e.g. when this segment has 2 holds(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2400" dirty="0"/>
                  <a:t>:</a:t>
                </a:r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r>
                  <a:rPr lang="en-US" altLang="ja-JP" sz="2400" dirty="0"/>
                  <a:t>In this case, trying 2 patters is enough.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1BD4730-EE58-5847-AFCA-1A2DD951C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4374776"/>
              </a:xfrm>
              <a:blipFill>
                <a:blip r:embed="rId2"/>
                <a:stretch>
                  <a:fillRect l="-997" t="-1163" r="-11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D54C76F3-FD75-3845-907F-031BCC7B2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2588648"/>
                  </p:ext>
                </p:extLst>
              </p:nvPr>
            </p:nvGraphicFramePr>
            <p:xfrm>
              <a:off x="2771494" y="3169669"/>
              <a:ext cx="8550836" cy="23026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8082">
                      <a:extLst>
                        <a:ext uri="{9D8B030D-6E8A-4147-A177-3AD203B41FA5}">
                          <a16:colId xmlns:a16="http://schemas.microsoft.com/office/drawing/2014/main" val="1939995492"/>
                        </a:ext>
                      </a:extLst>
                    </a:gridCol>
                    <a:gridCol w="1909483">
                      <a:extLst>
                        <a:ext uri="{9D8B030D-6E8A-4147-A177-3AD203B41FA5}">
                          <a16:colId xmlns:a16="http://schemas.microsoft.com/office/drawing/2014/main" val="1868649167"/>
                        </a:ext>
                      </a:extLst>
                    </a:gridCol>
                    <a:gridCol w="2393576">
                      <a:extLst>
                        <a:ext uri="{9D8B030D-6E8A-4147-A177-3AD203B41FA5}">
                          <a16:colId xmlns:a16="http://schemas.microsoft.com/office/drawing/2014/main" val="1425792707"/>
                        </a:ext>
                      </a:extLst>
                    </a:gridCol>
                    <a:gridCol w="2339695">
                      <a:extLst>
                        <a:ext uri="{9D8B030D-6E8A-4147-A177-3AD203B41FA5}">
                          <a16:colId xmlns:a16="http://schemas.microsoft.com/office/drawing/2014/main" val="1397451028"/>
                        </a:ext>
                      </a:extLst>
                    </a:gridCol>
                  </a:tblGrid>
                  <a:tr h="562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Pattern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 bookings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in </a:t>
                          </a:r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hold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bookings</a:t>
                          </a:r>
                          <a:r>
                            <a:rPr kumimoji="1" lang="en-US" altLang="ja-JP" baseline="0" dirty="0"/>
                            <a:t> in h</a:t>
                          </a:r>
                          <a:r>
                            <a:rPr kumimoji="1" lang="en-US" altLang="ja-JP" dirty="0"/>
                            <a:t>old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7535403"/>
                      </a:ext>
                    </a:extLst>
                  </a:tr>
                  <a:tr h="422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A, C,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A,C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13901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A,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5007158"/>
                      </a:ext>
                    </a:extLst>
                  </a:tr>
                  <a:tr h="443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A,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5806514"/>
                      </a:ext>
                    </a:extLst>
                  </a:tr>
                  <a:tr h="416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D, 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D,A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0028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D54C76F3-FD75-3845-907F-031BCC7B2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2588648"/>
                  </p:ext>
                </p:extLst>
              </p:nvPr>
            </p:nvGraphicFramePr>
            <p:xfrm>
              <a:off x="2771494" y="3169669"/>
              <a:ext cx="8550836" cy="23026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8082">
                      <a:extLst>
                        <a:ext uri="{9D8B030D-6E8A-4147-A177-3AD203B41FA5}">
                          <a16:colId xmlns:a16="http://schemas.microsoft.com/office/drawing/2014/main" val="1939995492"/>
                        </a:ext>
                      </a:extLst>
                    </a:gridCol>
                    <a:gridCol w="1909483">
                      <a:extLst>
                        <a:ext uri="{9D8B030D-6E8A-4147-A177-3AD203B41FA5}">
                          <a16:colId xmlns:a16="http://schemas.microsoft.com/office/drawing/2014/main" val="1868649167"/>
                        </a:ext>
                      </a:extLst>
                    </a:gridCol>
                    <a:gridCol w="2393576">
                      <a:extLst>
                        <a:ext uri="{9D8B030D-6E8A-4147-A177-3AD203B41FA5}">
                          <a16:colId xmlns:a16="http://schemas.microsoft.com/office/drawing/2014/main" val="1425792707"/>
                        </a:ext>
                      </a:extLst>
                    </a:gridCol>
                    <a:gridCol w="2339695">
                      <a:extLst>
                        <a:ext uri="{9D8B030D-6E8A-4147-A177-3AD203B41FA5}">
                          <a16:colId xmlns:a16="http://schemas.microsoft.com/office/drawing/2014/main" val="1397451028"/>
                        </a:ext>
                      </a:extLst>
                    </a:gridCol>
                  </a:tblGrid>
                  <a:tr h="562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Pattern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59788" t="-4545" r="-97884" b="-320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66848" t="-4545" r="-543" b="-320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7535403"/>
                      </a:ext>
                    </a:extLst>
                  </a:tr>
                  <a:tr h="422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A, C,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A,C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13901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A,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5007158"/>
                      </a:ext>
                    </a:extLst>
                  </a:tr>
                  <a:tr h="443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A,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5806514"/>
                      </a:ext>
                    </a:extLst>
                  </a:tr>
                  <a:tr h="416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D, 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D,A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00289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450828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DA1CC8-598D-1D4B-B251-97298E30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141" y="624110"/>
            <a:ext cx="9977718" cy="881961"/>
          </a:xfrm>
        </p:spPr>
        <p:txBody>
          <a:bodyPr>
            <a:noAutofit/>
          </a:bodyPr>
          <a:lstStyle/>
          <a:p>
            <a:r>
              <a:rPr kumimoji="1" lang="en-US" altLang="ja-JP" sz="3200" dirty="0"/>
              <a:t>Our </a:t>
            </a:r>
            <a:r>
              <a:rPr lang="en-US" altLang="ja-JP" sz="3200" dirty="0"/>
              <a:t>approach to reduce the number of insertions</a:t>
            </a:r>
            <a:endParaRPr kumimoji="1" lang="ja-JP" altLang="en-US" sz="32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2556ED-BEB0-CC4D-B241-52450431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We propose an approach to reduce the number of insertions. 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insert it at the end of the booking sequence.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memorize bookings that are split in two. 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insert only in adjacent parts of split bookings.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select the best insertion position</a:t>
            </a:r>
          </a:p>
        </p:txBody>
      </p:sp>
    </p:spTree>
    <p:extLst>
      <p:ext uri="{BB962C8B-B14F-4D97-AF65-F5344CB8AC3E}">
        <p14:creationId xmlns:p14="http://schemas.microsoft.com/office/powerpoint/2010/main" val="34683854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F5AFDD-4A7E-3C46-B150-A8EC04053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376" y="624110"/>
            <a:ext cx="9950825" cy="1280890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949F21-2E87-E340-ACB1-A81C89FB3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649505"/>
            <a:ext cx="9297989" cy="5114365"/>
          </a:xfrm>
        </p:spPr>
        <p:txBody>
          <a:bodyPr>
            <a:normAutofit/>
          </a:bodyPr>
          <a:lstStyle/>
          <a:p>
            <a:r>
              <a:rPr kumimoji="1" lang="en-US" altLang="ja-JP" sz="2000" dirty="0"/>
              <a:t>When inserting booking A to segment with the following order sequence:</a:t>
            </a:r>
          </a:p>
          <a:p>
            <a:pPr marL="0" indent="0">
              <a:buNone/>
            </a:pPr>
            <a:r>
              <a:rPr lang="en-US" altLang="ja-JP" sz="2000" dirty="0"/>
              <a:t>		B, C, D, E, F, G, H, I, J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en-US" altLang="ja-JP" sz="2000" dirty="0"/>
              <a:t>1. </a:t>
            </a:r>
            <a:r>
              <a:rPr lang="en-US" altLang="ja-JP" sz="2000" dirty="0"/>
              <a:t>We i</a:t>
            </a:r>
            <a:r>
              <a:rPr kumimoji="1" lang="en-US" altLang="ja-JP" sz="2000" dirty="0"/>
              <a:t>nsert booking A </a:t>
            </a:r>
            <a:r>
              <a:rPr lang="en-US" altLang="ja-JP" sz="2000" dirty="0"/>
              <a:t>at the end of the sequence.</a:t>
            </a:r>
          </a:p>
          <a:p>
            <a:pPr marL="0" indent="0">
              <a:buNone/>
            </a:pPr>
            <a:r>
              <a:rPr lang="en-US" altLang="ja-JP" sz="2000" dirty="0"/>
              <a:t>		B, C, D, E, F, G, H, I, J, </a:t>
            </a:r>
            <a:r>
              <a:rPr lang="en-US" altLang="ja-JP" sz="2000" dirty="0">
                <a:solidFill>
                  <a:srgbClr val="FF0000"/>
                </a:solidFill>
              </a:rPr>
              <a:t>A</a:t>
            </a:r>
          </a:p>
          <a:p>
            <a:pPr marL="0" indent="0">
              <a:buNone/>
            </a:pPr>
            <a:r>
              <a:rPr lang="en-US" altLang="ja-JP" sz="2000" dirty="0"/>
              <a:t>2. We </a:t>
            </a:r>
            <a:r>
              <a:rPr lang="en" altLang="ja-JP" sz="2000" dirty="0"/>
              <a:t>memorize booking that are split in two.</a:t>
            </a:r>
          </a:p>
          <a:p>
            <a:pPr marL="0" indent="0">
              <a:buNone/>
            </a:pPr>
            <a:endParaRPr lang="en" altLang="ja-JP" sz="2000" dirty="0"/>
          </a:p>
          <a:p>
            <a:pPr marL="0" indent="0">
              <a:buNone/>
            </a:pPr>
            <a:endParaRPr lang="en" altLang="ja-JP" sz="2000" dirty="0"/>
          </a:p>
          <a:p>
            <a:pPr marL="0" indent="0">
              <a:buNone/>
            </a:pPr>
            <a:r>
              <a:rPr lang="en" altLang="ja-JP" sz="2000" dirty="0"/>
              <a:t>In this case, we insert only before and after booking F,  and select the best insertion position.</a:t>
            </a:r>
          </a:p>
          <a:p>
            <a:pPr marL="0" indent="0">
              <a:buNone/>
            </a:pPr>
            <a:r>
              <a:rPr lang="en" altLang="ja-JP" sz="2000" dirty="0"/>
              <a:t>		</a:t>
            </a:r>
            <a:endParaRPr lang="en-US" altLang="ja-JP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CAA91777-4031-FD49-9546-432EE1F946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0709964"/>
                  </p:ext>
                </p:extLst>
              </p:nvPr>
            </p:nvGraphicFramePr>
            <p:xfrm>
              <a:off x="2589212" y="4135219"/>
              <a:ext cx="8391057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7019">
                      <a:extLst>
                        <a:ext uri="{9D8B030D-6E8A-4147-A177-3AD203B41FA5}">
                          <a16:colId xmlns:a16="http://schemas.microsoft.com/office/drawing/2014/main" val="3024390906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008988432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590508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 hold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Hold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428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altLang="ja-JP" dirty="0"/>
                            <a:t>B, C, D, E, F, G, H, I, J,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B, C, D, E, </a:t>
                          </a:r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endParaRPr kumimoji="1" lang="ja-JP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r>
                            <a:rPr lang="en-US" altLang="ja-JP" dirty="0"/>
                            <a:t>, G, H, I, J, 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11373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CAA91777-4031-FD49-9546-432EE1F946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0709964"/>
                  </p:ext>
                </p:extLst>
              </p:nvPr>
            </p:nvGraphicFramePr>
            <p:xfrm>
              <a:off x="2589212" y="4135219"/>
              <a:ext cx="8391057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7019">
                      <a:extLst>
                        <a:ext uri="{9D8B030D-6E8A-4147-A177-3AD203B41FA5}">
                          <a16:colId xmlns:a16="http://schemas.microsoft.com/office/drawing/2014/main" val="3024390906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008988432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590508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0455" t="-6667" r="-1009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99548" t="-6667" r="-452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8428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altLang="ja-JP" dirty="0"/>
                            <a:t>B, C, D, E, F, G, H, I, J,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B, C, D, E, </a:t>
                          </a:r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endParaRPr kumimoji="1" lang="ja-JP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r>
                            <a:rPr lang="en-US" altLang="ja-JP" dirty="0"/>
                            <a:t>, G, H, I, J, 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113738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328097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507" y="624110"/>
            <a:ext cx="10018058" cy="94649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9495162"/>
              </p:ext>
            </p:extLst>
          </p:nvPr>
        </p:nvGraphicFramePr>
        <p:xfrm>
          <a:off x="2030506" y="2600914"/>
          <a:ext cx="8564388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660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455721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617353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2123688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2155966">
                  <a:extLst>
                    <a:ext uri="{9D8B030D-6E8A-4147-A177-3AD203B41FA5}">
                      <a16:colId xmlns:a16="http://schemas.microsoft.com/office/drawing/2014/main" val="998590916"/>
                    </a:ext>
                  </a:extLst>
                </a:gridCol>
              </a:tblGrid>
              <a:tr h="613551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Inserting all positions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Our approach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87650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Number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Number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Number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D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3798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145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81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3798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192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3798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3798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387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204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9583C06-5B42-F94A-BDD1-F3031EDAE27F}"/>
              </a:ext>
            </a:extLst>
          </p:cNvPr>
          <p:cNvSpPr txBox="1"/>
          <p:nvPr/>
        </p:nvSpPr>
        <p:spPr>
          <a:xfrm>
            <a:off x="2030506" y="1670259"/>
            <a:ext cx="8907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compare our approach with inserting all the possible position.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3E88FFA-DA92-944C-8520-BE5AF76D569F}"/>
              </a:ext>
            </a:extLst>
          </p:cNvPr>
          <p:cNvSpPr txBox="1"/>
          <p:nvPr/>
        </p:nvSpPr>
        <p:spPr>
          <a:xfrm>
            <a:off x="2030507" y="5740354"/>
            <a:ext cx="8564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confirmed that we can reduce the computation time while keeping the quality of solutions</a:t>
            </a:r>
          </a:p>
        </p:txBody>
      </p:sp>
    </p:spTree>
    <p:extLst>
      <p:ext uri="{BB962C8B-B14F-4D97-AF65-F5344CB8AC3E}">
        <p14:creationId xmlns:p14="http://schemas.microsoft.com/office/powerpoint/2010/main" val="30344984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93CDF-C8B2-0249-B006-9AB1745D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Initial solution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F269F-0243-3E42-9DD2-4D0E5F2B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propose several approach to create initial solution.</a:t>
            </a:r>
          </a:p>
          <a:p>
            <a:pPr marL="0" indent="0">
              <a:buNone/>
            </a:pPr>
            <a:endParaRPr kumimoji="1" lang="en-US" altLang="ja-JP" sz="2400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/>
              <a:t>generating from solution by relaxation of linear programming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/>
              <a:t>generating from solution </a:t>
            </a:r>
            <a:r>
              <a:rPr lang="en-US" altLang="ja-JP" sz="2400" dirty="0"/>
              <a:t>of a problem formulated in MIP with bookings grouped by port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354853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112B76-A30D-9B43-9C86-E5ED0130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78C004-7132-2548-9598-296322832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A carrier ship carries various loads through some ports. </a:t>
            </a:r>
          </a:p>
          <a:p>
            <a:r>
              <a:rPr lang="en" altLang="ja-JP" sz="2400" dirty="0"/>
              <a:t>Assignment of cars to ship is planned manually.</a:t>
            </a:r>
          </a:p>
          <a:p>
            <a:r>
              <a:rPr lang="en" altLang="ja-JP" sz="2400" dirty="0"/>
              <a:t>We aim to make assignment automatically</a:t>
            </a:r>
          </a:p>
          <a:p>
            <a:endParaRPr kumimoji="1" lang="ja-JP" altLang="en-US" sz="2400"/>
          </a:p>
        </p:txBody>
      </p:sp>
      <p:sp>
        <p:nvSpPr>
          <p:cNvPr id="4" name="ホームベース 3">
            <a:extLst>
              <a:ext uri="{FF2B5EF4-FFF2-40B4-BE49-F238E27FC236}">
                <a16:creationId xmlns:a16="http://schemas.microsoft.com/office/drawing/2014/main" id="{93F24675-2C4F-C341-B97D-10DE3CCDCC18}"/>
              </a:ext>
            </a:extLst>
          </p:cNvPr>
          <p:cNvSpPr/>
          <p:nvPr/>
        </p:nvSpPr>
        <p:spPr>
          <a:xfrm>
            <a:off x="5806825" y="4298812"/>
            <a:ext cx="2396691" cy="1281718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表 11">
            <a:extLst>
              <a:ext uri="{FF2B5EF4-FFF2-40B4-BE49-F238E27FC236}">
                <a16:creationId xmlns:a16="http://schemas.microsoft.com/office/drawing/2014/main" id="{507C43CC-7E1D-0143-8845-6AB81B145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783418"/>
              </p:ext>
            </p:extLst>
          </p:nvPr>
        </p:nvGraphicFramePr>
        <p:xfrm>
          <a:off x="3881372" y="4939671"/>
          <a:ext cx="4644316" cy="1534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079">
                  <a:extLst>
                    <a:ext uri="{9D8B030D-6E8A-4147-A177-3AD203B41FA5}">
                      <a16:colId xmlns:a16="http://schemas.microsoft.com/office/drawing/2014/main" val="415769867"/>
                    </a:ext>
                  </a:extLst>
                </a:gridCol>
                <a:gridCol w="1161079">
                  <a:extLst>
                    <a:ext uri="{9D8B030D-6E8A-4147-A177-3AD203B41FA5}">
                      <a16:colId xmlns:a16="http://schemas.microsoft.com/office/drawing/2014/main" val="1120760323"/>
                    </a:ext>
                  </a:extLst>
                </a:gridCol>
                <a:gridCol w="1161079">
                  <a:extLst>
                    <a:ext uri="{9D8B030D-6E8A-4147-A177-3AD203B41FA5}">
                      <a16:colId xmlns:a16="http://schemas.microsoft.com/office/drawing/2014/main" val="1830531746"/>
                    </a:ext>
                  </a:extLst>
                </a:gridCol>
                <a:gridCol w="1161079">
                  <a:extLst>
                    <a:ext uri="{9D8B030D-6E8A-4147-A177-3AD203B41FA5}">
                      <a16:colId xmlns:a16="http://schemas.microsoft.com/office/drawing/2014/main" val="3898694262"/>
                    </a:ext>
                  </a:extLst>
                </a:gridCol>
              </a:tblGrid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178994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764702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42851"/>
                  </a:ext>
                </a:extLst>
              </a:tr>
            </a:tbl>
          </a:graphicData>
        </a:graphic>
      </p:graphicFrame>
      <p:sp>
        <p:nvSpPr>
          <p:cNvPr id="6" name="円/楕円 5">
            <a:extLst>
              <a:ext uri="{FF2B5EF4-FFF2-40B4-BE49-F238E27FC236}">
                <a16:creationId xmlns:a16="http://schemas.microsoft.com/office/drawing/2014/main" id="{5A13594A-4C44-FB46-9934-5379C136F6CE}"/>
              </a:ext>
            </a:extLst>
          </p:cNvPr>
          <p:cNvSpPr/>
          <p:nvPr/>
        </p:nvSpPr>
        <p:spPr>
          <a:xfrm>
            <a:off x="6033019" y="4490538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30651E9A-EEA8-BA4B-905F-40CB911480DB}"/>
              </a:ext>
            </a:extLst>
          </p:cNvPr>
          <p:cNvSpPr/>
          <p:nvPr/>
        </p:nvSpPr>
        <p:spPr>
          <a:xfrm>
            <a:off x="6557996" y="4490538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00C56101-70F2-C843-89D0-069BF9133434}"/>
              </a:ext>
            </a:extLst>
          </p:cNvPr>
          <p:cNvSpPr/>
          <p:nvPr/>
        </p:nvSpPr>
        <p:spPr>
          <a:xfrm>
            <a:off x="7082974" y="4490538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直角三角形 8">
            <a:extLst>
              <a:ext uri="{FF2B5EF4-FFF2-40B4-BE49-F238E27FC236}">
                <a16:creationId xmlns:a16="http://schemas.microsoft.com/office/drawing/2014/main" id="{54FC2D19-3289-FD47-A789-D21699CFA00D}"/>
              </a:ext>
            </a:extLst>
          </p:cNvPr>
          <p:cNvSpPr/>
          <p:nvPr/>
        </p:nvSpPr>
        <p:spPr>
          <a:xfrm rot="10800000">
            <a:off x="3378585" y="4939669"/>
            <a:ext cx="503999" cy="1534515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>
            <a:extLst>
              <a:ext uri="{FF2B5EF4-FFF2-40B4-BE49-F238E27FC236}">
                <a16:creationId xmlns:a16="http://schemas.microsoft.com/office/drawing/2014/main" id="{0369E731-20F4-8F41-A392-8AE5664C6633}"/>
              </a:ext>
            </a:extLst>
          </p:cNvPr>
          <p:cNvSpPr/>
          <p:nvPr/>
        </p:nvSpPr>
        <p:spPr>
          <a:xfrm rot="10800000" flipH="1">
            <a:off x="8526804" y="4939668"/>
            <a:ext cx="503999" cy="1534513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3440F99-B482-A34B-9FF7-9ECC03C47261}"/>
              </a:ext>
            </a:extLst>
          </p:cNvPr>
          <p:cNvSpPr/>
          <p:nvPr/>
        </p:nvSpPr>
        <p:spPr>
          <a:xfrm>
            <a:off x="6832718" y="3826803"/>
            <a:ext cx="250256" cy="4720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CE19CFE0-C97C-1A42-848C-96C6E8C0E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880256" y="5084488"/>
            <a:ext cx="601900" cy="43641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F1B025B8-AB32-E14C-8434-CE01A8EE4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880256" y="5580530"/>
            <a:ext cx="601900" cy="436418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E0BF267C-12F5-D743-874D-7DDB5AB19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440392" y="5084488"/>
            <a:ext cx="601900" cy="436418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A1981BAB-3FBC-214E-9662-59D5C6AED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449192" y="5580530"/>
            <a:ext cx="601900" cy="436418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27C21C4A-220E-924D-BCC0-ECC02E629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449192" y="6090903"/>
            <a:ext cx="601900" cy="436418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F9F247D6-6778-A94B-94E3-EDAB9B764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880256" y="6090903"/>
            <a:ext cx="601900" cy="436418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80D8F8A4-AAD7-774E-A329-D4F723CE7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965" y="5100439"/>
            <a:ext cx="560136" cy="406136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04258CE-FC54-E942-9D4C-D18A6D530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774" y="5099629"/>
            <a:ext cx="560136" cy="406136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9A4D70F1-8022-2743-A8A2-7235A6A9F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564" y="5603339"/>
            <a:ext cx="560136" cy="406136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A10653CB-A0F3-3340-9D38-5032F7889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451" y="5587368"/>
            <a:ext cx="560136" cy="406136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F3576ACE-D241-EF4C-AF6F-37CEE8465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774" y="6105198"/>
            <a:ext cx="560136" cy="406136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31D39C26-7D07-3E4B-8C90-B34CDC320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965" y="6105028"/>
            <a:ext cx="560136" cy="406136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CB63CB22-525B-9E44-9FAF-2FE3C2CA9B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633" y="5084488"/>
            <a:ext cx="554426" cy="401996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EC66C992-1222-F148-8DBF-ECD8F0239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6059" y="5093641"/>
            <a:ext cx="554426" cy="401996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CE11B97B-DED0-8041-B30C-501870FE8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275" y="5597324"/>
            <a:ext cx="554426" cy="401996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51396D79-5437-0B44-B42C-E9F4DB52C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8211" y="5584686"/>
            <a:ext cx="554426" cy="401996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555E041A-939C-1145-BD59-02E0F0603C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8805" y="6105198"/>
            <a:ext cx="554426" cy="401996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6B5DC912-02D3-FA40-97DB-0389CE10EC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633" y="6098758"/>
            <a:ext cx="554426" cy="401996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20CEF957-3114-9D48-8BA2-4BCC7C3ABA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0438" y="5068938"/>
            <a:ext cx="575872" cy="41754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9CA1D8E-31FF-6A49-8A99-6D3C3A61D6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4377" y="5059155"/>
            <a:ext cx="575872" cy="417546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2782C463-F420-F442-AC36-D7BA66B827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0804" y="5569987"/>
            <a:ext cx="575872" cy="41754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692A86BA-97EA-7346-B714-0E04E79F1C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9345" y="5587368"/>
            <a:ext cx="575872" cy="417546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E40314B3-2C0A-1446-A79B-E683FA14D7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4126" y="6081428"/>
            <a:ext cx="575872" cy="41754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31D207FF-AACB-6144-947E-8F6267CB64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5305" y="6077381"/>
            <a:ext cx="575872" cy="41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2426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93CDF-C8B2-0249-B006-9AB1745D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Approach to create initial assignment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F269F-0243-3E42-9DD2-4D0E5F2B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/>
              <a:t>generating from solution by relaxation of linear programming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solidFill>
                  <a:schemeClr val="bg1">
                    <a:lumMod val="85000"/>
                  </a:schemeClr>
                </a:solidFill>
              </a:rPr>
              <a:t>Generating from solution </a:t>
            </a:r>
            <a:r>
              <a:rPr lang="en-US" altLang="ja-JP" sz="2400" dirty="0">
                <a:solidFill>
                  <a:schemeClr val="bg1">
                    <a:lumMod val="85000"/>
                  </a:schemeClr>
                </a:solidFill>
              </a:rPr>
              <a:t>of a problem formulated in MIP with bookings grouped by port</a:t>
            </a:r>
            <a:endParaRPr kumimoji="1" lang="en-US" altLang="ja-JP" sz="2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7470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CCAC05-3AAC-D943-B7CA-119266FCB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Relaxation of linear programming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572324-1E1A-3541-9C80-10CFC0675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As a preliminary experiment, we compare the solutions to the MIP problem and the relaxation problem. </a:t>
            </a:r>
          </a:p>
          <a:p>
            <a:r>
              <a:rPr lang="en" altLang="ja-JP" sz="2400" dirty="0"/>
              <a:t>To compare the properties of the solutions, we use the Manhattan distance</a:t>
            </a:r>
            <a:r>
              <a:rPr lang="en-US" altLang="ja-JP" sz="2400" dirty="0"/>
              <a:t>. </a:t>
            </a:r>
          </a:p>
          <a:p>
            <a:r>
              <a:rPr lang="en" altLang="ja-JP" sz="2400" dirty="0"/>
              <a:t>We performed the comparison and confirmed that the properties of the relaxed solution and the MIP solution are close</a:t>
            </a:r>
            <a:r>
              <a:rPr lang="en-US" altLang="ja-JP" sz="2400" dirty="0"/>
              <a:t>.</a:t>
            </a:r>
            <a:endParaRPr lang="en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0879423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93CDF-C8B2-0249-B006-9AB1745D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Approach to create initial assignment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F269F-0243-3E42-9DD2-4D0E5F2B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solidFill>
                  <a:schemeClr val="bg1">
                    <a:lumMod val="85000"/>
                  </a:schemeClr>
                </a:solidFill>
              </a:rPr>
              <a:t>generating from solution by relaxation of linear programming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solidFill>
                  <a:schemeClr val="tx1"/>
                </a:solidFill>
              </a:rPr>
              <a:t>Generating from solution </a:t>
            </a:r>
            <a:r>
              <a:rPr lang="en-US" altLang="ja-JP" sz="2400" dirty="0">
                <a:solidFill>
                  <a:schemeClr val="tx1"/>
                </a:solidFill>
              </a:rPr>
              <a:t>of a problem formulated in MIP with bookings grouped by port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1770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B9DA74-0919-8C4D-A488-16B05DD6B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tx1"/>
                </a:solidFill>
              </a:rPr>
              <a:t>MIP with bookings grouped by port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F56EB-07E0-544C-91AB-5B90AF11D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</a:t>
            </a:r>
            <a:r>
              <a:rPr kumimoji="1" lang="en-US" altLang="ja-JP" sz="2400" dirty="0"/>
              <a:t>propose using a solution of a model </a:t>
            </a:r>
            <a:r>
              <a:rPr lang="en-US" altLang="ja-JP" sz="2400" dirty="0"/>
              <a:t>that combines bookings with the same loading port and unloading port into a single booking to create an assignment.</a:t>
            </a:r>
          </a:p>
          <a:p>
            <a:r>
              <a:rPr lang="en-US" altLang="ja-JP" sz="2400" dirty="0"/>
              <a:t>With this approach</a:t>
            </a:r>
            <a:r>
              <a:rPr lang="en" altLang="ja-JP" sz="2400" dirty="0"/>
              <a:t>, we can get a rough solution in a short time.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1079902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Comparison by initial solution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7679199"/>
              </p:ext>
            </p:extLst>
          </p:nvPr>
        </p:nvGraphicFramePr>
        <p:xfrm>
          <a:off x="2312895" y="1636058"/>
          <a:ext cx="9359153" cy="3743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080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916025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  <a:gridCol w="1755999">
                  <a:extLst>
                    <a:ext uri="{9D8B030D-6E8A-4147-A177-3AD203B41FA5}">
                      <a16:colId xmlns:a16="http://schemas.microsoft.com/office/drawing/2014/main" val="2550383071"/>
                    </a:ext>
                  </a:extLst>
                </a:gridCol>
                <a:gridCol w="1017914">
                  <a:extLst>
                    <a:ext uri="{9D8B030D-6E8A-4147-A177-3AD203B41FA5}">
                      <a16:colId xmlns:a16="http://schemas.microsoft.com/office/drawing/2014/main" val="3694173054"/>
                    </a:ext>
                  </a:extLst>
                </a:gridCol>
                <a:gridCol w="1703958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927847">
                  <a:extLst>
                    <a:ext uri="{9D8B030D-6E8A-4147-A177-3AD203B41FA5}">
                      <a16:colId xmlns:a16="http://schemas.microsoft.com/office/drawing/2014/main" val="1525022688"/>
                    </a:ext>
                  </a:extLst>
                </a:gridCol>
                <a:gridCol w="1694330">
                  <a:extLst>
                    <a:ext uri="{9D8B030D-6E8A-4147-A177-3AD203B41FA5}">
                      <a16:colId xmlns:a16="http://schemas.microsoft.com/office/drawing/2014/main" val="1193853957"/>
                    </a:ext>
                  </a:extLst>
                </a:gridCol>
              </a:tblGrid>
              <a:tr h="63649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randomly generated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relaxation solution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" altLang="ja-JP" sz="2000" dirty="0"/>
                        <a:t>bookings grouped by port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075764">
                <a:tc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Value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solidFill>
                            <a:srgbClr val="FF0000"/>
                          </a:solidFill>
                        </a:rPr>
                        <a:t>-2975</a:t>
                      </a:r>
                      <a:endParaRPr kumimoji="1" lang="ja-JP" altLang="en-US" sz="2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-2179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1641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-2896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776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-594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8057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solidFill>
                            <a:srgbClr val="FF0000"/>
                          </a:solidFill>
                        </a:rPr>
                        <a:t>-3247</a:t>
                      </a:r>
                      <a:endParaRPr kumimoji="1" lang="ja-JP" altLang="en-US" sz="2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2650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109-4-3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1840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8782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solidFill>
                            <a:srgbClr val="FF0000"/>
                          </a:solidFill>
                        </a:rPr>
                        <a:t>-1873</a:t>
                      </a:r>
                      <a:endParaRPr kumimoji="1" lang="ja-JP" altLang="en-US" sz="2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3009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-2755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9726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solidFill>
                            <a:srgbClr val="FF0000"/>
                          </a:solidFill>
                        </a:rPr>
                        <a:t>-3476</a:t>
                      </a:r>
                      <a:endParaRPr kumimoji="1" lang="ja-JP" altLang="en-US" sz="2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1605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D6CFA20-D0C8-B54F-A0A1-5CA5B478D634}"/>
              </a:ext>
            </a:extLst>
          </p:cNvPr>
          <p:cNvSpPr txBox="1"/>
          <p:nvPr/>
        </p:nvSpPr>
        <p:spPr>
          <a:xfrm>
            <a:off x="2487705" y="5728447"/>
            <a:ext cx="7992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Instance name:</a:t>
            </a:r>
          </a:p>
          <a:p>
            <a:r>
              <a:rPr kumimoji="1" lang="en-US" altLang="ja-JP" dirty="0"/>
              <a:t>number of orders- number of loading port- number of unloading port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360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EFE181-A7D0-7146-B49E-65AC407C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4D1FFA-7F21-1B4A-B2CC-C1C3F36A6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compare the quality and the computation time of the proposed model with that of solving MIP problem.</a:t>
            </a:r>
          </a:p>
          <a:p>
            <a:r>
              <a:rPr lang="en-US" altLang="ja-JP" sz="2400" dirty="0"/>
              <a:t>For MIP problem,</a:t>
            </a:r>
            <a:r>
              <a:rPr lang="en" altLang="ja-JP" sz="2400" dirty="0"/>
              <a:t> we show the values of the solution after         1 hour and after 24 hours</a:t>
            </a:r>
          </a:p>
          <a:p>
            <a:r>
              <a:rPr lang="en" altLang="ja-JP" sz="2400" dirty="0"/>
              <a:t>For proposed model, we show the value of the solution and the computation time to finish the local search</a:t>
            </a:r>
            <a:r>
              <a:rPr lang="en-US" altLang="ja-JP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165510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Comparison of two models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1949838"/>
              </p:ext>
            </p:extLst>
          </p:nvPr>
        </p:nvGraphicFramePr>
        <p:xfrm>
          <a:off x="2259106" y="1859064"/>
          <a:ext cx="8014447" cy="3258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357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368768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  <a:gridCol w="1883202">
                  <a:extLst>
                    <a:ext uri="{9D8B030D-6E8A-4147-A177-3AD203B41FA5}">
                      <a16:colId xmlns:a16="http://schemas.microsoft.com/office/drawing/2014/main" val="2550383071"/>
                    </a:ext>
                  </a:extLst>
                </a:gridCol>
                <a:gridCol w="1501489">
                  <a:extLst>
                    <a:ext uri="{9D8B030D-6E8A-4147-A177-3AD203B41FA5}">
                      <a16:colId xmlns:a16="http://schemas.microsoft.com/office/drawing/2014/main" val="3694173054"/>
                    </a:ext>
                  </a:extLst>
                </a:gridCol>
                <a:gridCol w="1812631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</a:tblGrid>
              <a:tr h="5630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Solving MIP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Our best approach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055039">
                <a:tc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after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3600s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after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86400s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100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-2896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776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100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-2612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-3354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-3247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2650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100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109-4-3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-3455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-1873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3009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100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-2064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-3476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1605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D6CFA20-D0C8-B54F-A0A1-5CA5B478D634}"/>
              </a:ext>
            </a:extLst>
          </p:cNvPr>
          <p:cNvSpPr txBox="1"/>
          <p:nvPr/>
        </p:nvSpPr>
        <p:spPr>
          <a:xfrm>
            <a:off x="2259106" y="5071325"/>
            <a:ext cx="88078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/>
          </a:p>
          <a:p>
            <a:r>
              <a:rPr kumimoji="1" lang="en-US" altLang="ja-JP" sz="1600" dirty="0"/>
              <a:t>Instance name:</a:t>
            </a:r>
          </a:p>
          <a:p>
            <a:r>
              <a:rPr kumimoji="1" lang="en-US" altLang="ja-JP" sz="1600" dirty="0"/>
              <a:t>number of orders - number of loading port - number of unloading port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7513280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4A867-EBEB-2F4D-8265-67DD34FA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Summary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8D57BC-E16B-2345-B115-CA7B5ECA4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1665" y="1768521"/>
            <a:ext cx="9434465" cy="4673221"/>
          </a:xfrm>
        </p:spPr>
        <p:txBody>
          <a:bodyPr>
            <a:normAutofit/>
          </a:bodyPr>
          <a:lstStyle/>
          <a:p>
            <a:r>
              <a:rPr lang="en" altLang="ja-JP" sz="2400" dirty="0"/>
              <a:t>We formulated the stowage planning problem and proposed</a:t>
            </a:r>
            <a:r>
              <a:rPr lang="en-US" altLang="ja-JP" sz="2400" dirty="0"/>
              <a:t> </a:t>
            </a:r>
            <a:r>
              <a:rPr lang="en" altLang="ja-JP" sz="2400" dirty="0"/>
              <a:t>model which is based on heuristic.</a:t>
            </a:r>
          </a:p>
          <a:p>
            <a:r>
              <a:rPr lang="en" altLang="ja-JP" sz="2400" dirty="0"/>
              <a:t>we propose an approach to reduce computation time in local search.</a:t>
            </a:r>
          </a:p>
          <a:p>
            <a:r>
              <a:rPr lang="en" altLang="ja-JP" sz="2400" dirty="0"/>
              <a:t>We propose 2 approach to generate initial solution.</a:t>
            </a:r>
          </a:p>
          <a:p>
            <a:r>
              <a:rPr lang="en" altLang="ja-JP" sz="2400" dirty="0"/>
              <a:t>We confirmed that we can get feasible solutions with a certain quality in a relatively</a:t>
            </a:r>
            <a:r>
              <a:rPr lang="en-US" altLang="ja-JP" sz="2400" dirty="0"/>
              <a:t> </a:t>
            </a:r>
            <a:r>
              <a:rPr lang="en" altLang="ja-JP" sz="2400" dirty="0"/>
              <a:t>short computation time. </a:t>
            </a:r>
          </a:p>
        </p:txBody>
      </p:sp>
    </p:spTree>
    <p:extLst>
      <p:ext uri="{BB962C8B-B14F-4D97-AF65-F5344CB8AC3E}">
        <p14:creationId xmlns:p14="http://schemas.microsoft.com/office/powerpoint/2010/main" val="5474836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8989E2-790E-4448-9194-76C36D2AF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supplementary materials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E734B8-7789-F84D-8697-3D387D1DC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6614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FD2DF9-F802-CB4A-8FDC-1DBC0B21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avoiding multiple bookings in one hold</a:t>
            </a:r>
            <a:br>
              <a:rPr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298097-154C-9341-91D5-37BAB2F21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a </a:t>
            </a:r>
            <a:r>
              <a:rPr lang="en-US" altLang="ja-JP" sz="2400" dirty="0"/>
              <a:t>booking</a:t>
            </a:r>
            <a:r>
              <a:rPr lang="en" altLang="ja-JP" sz="2400" dirty="0"/>
              <a:t> is unloaded from a hold at a certain port, if there are several </a:t>
            </a:r>
            <a:r>
              <a:rPr lang="en-US" altLang="ja-JP" sz="2400" dirty="0"/>
              <a:t>booking</a:t>
            </a:r>
            <a:r>
              <a:rPr lang="en" altLang="ja-JP" sz="2400" dirty="0"/>
              <a:t>s with different destinations in the same hold, human error may occur.</a:t>
            </a:r>
          </a:p>
          <a:p>
            <a:r>
              <a:rPr lang="en" altLang="ja-JP" sz="2400" dirty="0"/>
              <a:t>we minimize the number of </a:t>
            </a:r>
            <a:r>
              <a:rPr lang="en-US" altLang="ja-JP" sz="2400" dirty="0"/>
              <a:t>booking</a:t>
            </a:r>
            <a:r>
              <a:rPr lang="en" altLang="ja-JP" sz="2400" dirty="0"/>
              <a:t>s with different destinations in different loading areas for each hold.</a:t>
            </a:r>
          </a:p>
          <a:p>
            <a:endParaRPr kumimoji="1" lang="en" altLang="ja-JP" sz="2400" dirty="0"/>
          </a:p>
          <a:p>
            <a:r>
              <a:rPr lang="en" altLang="ja-JP" sz="2400" dirty="0"/>
              <a:t>e.g. when unloading at port A</a:t>
            </a:r>
          </a:p>
          <a:p>
            <a:endParaRPr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125FC03-1821-1B49-B8D7-7061C39DDC9A}"/>
              </a:ext>
            </a:extLst>
          </p:cNvPr>
          <p:cNvSpPr/>
          <p:nvPr/>
        </p:nvSpPr>
        <p:spPr>
          <a:xfrm>
            <a:off x="3029803" y="5336275"/>
            <a:ext cx="968991" cy="9007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A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1E8740-20DB-134D-8573-DB8BD029D323}"/>
              </a:ext>
            </a:extLst>
          </p:cNvPr>
          <p:cNvSpPr/>
          <p:nvPr/>
        </p:nvSpPr>
        <p:spPr>
          <a:xfrm>
            <a:off x="3998794" y="5336275"/>
            <a:ext cx="968991" cy="900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2812F2-2A27-8244-AF1E-7BAE2D408214}"/>
              </a:ext>
            </a:extLst>
          </p:cNvPr>
          <p:cNvSpPr/>
          <p:nvPr/>
        </p:nvSpPr>
        <p:spPr>
          <a:xfrm>
            <a:off x="4967785" y="5336275"/>
            <a:ext cx="968991" cy="9007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C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DAFDF226-D662-6240-8E16-4C880D981060}"/>
              </a:ext>
            </a:extLst>
          </p:cNvPr>
          <p:cNvSpPr/>
          <p:nvPr/>
        </p:nvSpPr>
        <p:spPr>
          <a:xfrm>
            <a:off x="6264322" y="5561463"/>
            <a:ext cx="782590" cy="45037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894A48D-AB41-A647-84D2-7A3F67EEB78D}"/>
              </a:ext>
            </a:extLst>
          </p:cNvPr>
          <p:cNvSpPr txBox="1"/>
          <p:nvPr/>
        </p:nvSpPr>
        <p:spPr>
          <a:xfrm>
            <a:off x="7374458" y="5431936"/>
            <a:ext cx="3807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We a</a:t>
            </a:r>
            <a:r>
              <a:rPr kumimoji="1" lang="en-US" altLang="ja-JP" sz="2000" dirty="0"/>
              <a:t>dd a penalty of two to the objective function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2737764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DC7BD9-E43D-E442-9A49-33395737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3B2DD4-96C6-BB42-93C1-3859304F6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There are a lot of things that has to be considered</a:t>
            </a:r>
          </a:p>
          <a:p>
            <a:pPr lvl="1"/>
            <a:r>
              <a:rPr lang="en-US" altLang="ja-JP" sz="2200" dirty="0"/>
              <a:t>Planning assignments that makes it easy to load and unload cars is important.</a:t>
            </a:r>
          </a:p>
          <a:p>
            <a:pPr lvl="1"/>
            <a:r>
              <a:rPr lang="en-US" altLang="ja-JP" sz="2200" dirty="0"/>
              <a:t>Human error should not happen.</a:t>
            </a:r>
          </a:p>
          <a:p>
            <a:pPr lvl="1"/>
            <a:r>
              <a:rPr lang="en-US" altLang="ja-JP" sz="2400" dirty="0"/>
              <a:t>Unbalanced assignments may result in a sinking.</a:t>
            </a:r>
          </a:p>
        </p:txBody>
      </p:sp>
    </p:spTree>
    <p:extLst>
      <p:ext uri="{BB962C8B-B14F-4D97-AF65-F5344CB8AC3E}">
        <p14:creationId xmlns:p14="http://schemas.microsoft.com/office/powerpoint/2010/main" val="36493404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E2C3C-4BC0-9A48-8819-B8962728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5663" y="633910"/>
            <a:ext cx="9482534" cy="1280890"/>
          </a:xfrm>
        </p:spPr>
        <p:txBody>
          <a:bodyPr>
            <a:normAutofit fontScale="90000"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bookings by port closer together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FD89FE-6EBE-9B45-9FEE-179DCD542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78699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it is easy to load and unload cars if same bookings by port are placed closer.</a:t>
            </a:r>
          </a:p>
          <a:p>
            <a:r>
              <a:rPr lang="en" altLang="ja-JP" sz="2400" dirty="0"/>
              <a:t>we minimize the number of </a:t>
            </a:r>
            <a:r>
              <a:rPr lang="en-US" altLang="ja-JP" sz="2400" dirty="0"/>
              <a:t>booking</a:t>
            </a:r>
            <a:r>
              <a:rPr lang="en" altLang="ja-JP" sz="2400" dirty="0"/>
              <a:t>s with different ports that exist in adjacent pairs of holds. </a:t>
            </a:r>
            <a:br>
              <a:rPr lang="en" altLang="ja-JP" sz="2400" dirty="0"/>
            </a:br>
            <a:endParaRPr kumimoji="1" lang="en" altLang="ja-JP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en-US" altLang="ja-JP" sz="2400" dirty="0">
                <a:solidFill>
                  <a:srgbClr val="FF0000"/>
                </a:solidFill>
              </a:rPr>
              <a:t>	                </a:t>
            </a:r>
            <a:r>
              <a:rPr kumimoji="1" lang="ja-JP" altLang="en-US" sz="2400">
                <a:solidFill>
                  <a:srgbClr val="FF0000"/>
                </a:solidFill>
              </a:rPr>
              <a:t>○ </a:t>
            </a:r>
            <a:r>
              <a:rPr kumimoji="1" lang="ja-JP" altLang="en-US" sz="2400"/>
              <a:t>                                    </a:t>
            </a:r>
            <a:r>
              <a:rPr kumimoji="1" lang="en-US" altLang="ja-JP" sz="2400" dirty="0">
                <a:solidFill>
                  <a:srgbClr val="FF0000"/>
                </a:solidFill>
              </a:rPr>
              <a:t>×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D8525D6-AAB4-8542-8282-403599A3EBD5}"/>
              </a:ext>
            </a:extLst>
          </p:cNvPr>
          <p:cNvSpPr/>
          <p:nvPr/>
        </p:nvSpPr>
        <p:spPr>
          <a:xfrm>
            <a:off x="9873021" y="5183886"/>
            <a:ext cx="668741" cy="2041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DE40002-7532-B94D-9CB0-51A84B9770D2}"/>
              </a:ext>
            </a:extLst>
          </p:cNvPr>
          <p:cNvSpPr/>
          <p:nvPr/>
        </p:nvSpPr>
        <p:spPr>
          <a:xfrm>
            <a:off x="9873020" y="4836783"/>
            <a:ext cx="668741" cy="1765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0CE906E-6301-F145-B809-EB1FABB25FE1}"/>
              </a:ext>
            </a:extLst>
          </p:cNvPr>
          <p:cNvSpPr/>
          <p:nvPr/>
        </p:nvSpPr>
        <p:spPr>
          <a:xfrm>
            <a:off x="9873020" y="5575977"/>
            <a:ext cx="668741" cy="192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722AE1D-A352-004B-ABDE-711CA479A371}"/>
              </a:ext>
            </a:extLst>
          </p:cNvPr>
          <p:cNvSpPr txBox="1"/>
          <p:nvPr/>
        </p:nvSpPr>
        <p:spPr>
          <a:xfrm>
            <a:off x="10709329" y="4720025"/>
            <a:ext cx="120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A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D4D313C-5C91-F74C-AC89-4C49C4553CEA}"/>
              </a:ext>
            </a:extLst>
          </p:cNvPr>
          <p:cNvSpPr txBox="1"/>
          <p:nvPr/>
        </p:nvSpPr>
        <p:spPr>
          <a:xfrm>
            <a:off x="10709329" y="5117863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B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555D4AA-4C5E-E142-904E-A766476D394F}"/>
              </a:ext>
            </a:extLst>
          </p:cNvPr>
          <p:cNvSpPr txBox="1"/>
          <p:nvPr/>
        </p:nvSpPr>
        <p:spPr>
          <a:xfrm>
            <a:off x="10709329" y="5498110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</a:t>
            </a:r>
            <a:r>
              <a:rPr lang="en-US" altLang="ja-JP" dirty="0"/>
              <a:t>C</a:t>
            </a:r>
            <a:endParaRPr kumimoji="1" lang="ja-JP" altLang="en-US"/>
          </a:p>
        </p:txBody>
      </p:sp>
      <p:pic>
        <p:nvPicPr>
          <p:cNvPr id="36" name="図 35">
            <a:extLst>
              <a:ext uri="{FF2B5EF4-FFF2-40B4-BE49-F238E27FC236}">
                <a16:creationId xmlns:a16="http://schemas.microsoft.com/office/drawing/2014/main" id="{4314CFD3-7A6B-FD44-8A51-646A82269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385" y="4368000"/>
            <a:ext cx="3268613" cy="1772447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8318B98B-C35E-6040-AFE4-2E4BF5490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458" y="4367999"/>
            <a:ext cx="3268613" cy="1772447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A1842FF-C7C9-EA4D-802B-771AF1B8F9B8}"/>
              </a:ext>
            </a:extLst>
          </p:cNvPr>
          <p:cNvSpPr/>
          <p:nvPr/>
        </p:nvSpPr>
        <p:spPr>
          <a:xfrm>
            <a:off x="3508965" y="6140446"/>
            <a:ext cx="1885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The penalty is 2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49E8E46-38F9-2747-B3EE-B5CE5AF663F3}"/>
              </a:ext>
            </a:extLst>
          </p:cNvPr>
          <p:cNvSpPr/>
          <p:nvPr/>
        </p:nvSpPr>
        <p:spPr>
          <a:xfrm>
            <a:off x="7050625" y="6140446"/>
            <a:ext cx="1885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The penalty is 7</a:t>
            </a:r>
          </a:p>
        </p:txBody>
      </p:sp>
    </p:spTree>
    <p:extLst>
      <p:ext uri="{BB962C8B-B14F-4D97-AF65-F5344CB8AC3E}">
        <p14:creationId xmlns:p14="http://schemas.microsoft.com/office/powerpoint/2010/main" val="42936593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ADACD0-9C1F-8A4B-8763-6580C202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586398-A6F3-F44C-BFBE-A99197E1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" altLang="ja-JP" sz="2400" dirty="0"/>
              <a:t>For each hold 𝑖, we define a filling rate that does not narrow the aisle of the car.</a:t>
            </a:r>
          </a:p>
          <a:p>
            <a:r>
              <a:rPr kumimoji="1" lang="en" altLang="ja-JP" sz="2400" dirty="0"/>
              <a:t>When loading 10 cars to hold 4:</a:t>
            </a:r>
          </a:p>
          <a:p>
            <a:pPr lvl="1"/>
            <a:r>
              <a:rPr lang="en" altLang="ja-JP" sz="2000" dirty="0"/>
              <a:t>Red: the hold which the filling rate is exceeded.</a:t>
            </a:r>
          </a:p>
          <a:p>
            <a:pPr lvl="1"/>
            <a:r>
              <a:rPr kumimoji="1" lang="en" altLang="ja-JP" sz="2000" dirty="0"/>
              <a:t>Blue: the hold which the filling rate is not exceeded.</a:t>
            </a:r>
          </a:p>
          <a:p>
            <a:pPr lvl="1"/>
            <a:endParaRPr lang="en" altLang="ja-JP" sz="2400" dirty="0"/>
          </a:p>
          <a:p>
            <a:pPr lvl="1"/>
            <a:endParaRPr kumimoji="1" lang="en" altLang="ja-JP" sz="2400" dirty="0"/>
          </a:p>
          <a:p>
            <a:r>
              <a:rPr lang="en" altLang="ja-JP" sz="2400" dirty="0"/>
              <a:t>Total penalty for this situation is 20 (10 *2)</a:t>
            </a:r>
            <a:endParaRPr kumimoji="1"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C795830-74E8-B14A-A5F5-9BFDBA64665F}"/>
              </a:ext>
            </a:extLst>
          </p:cNvPr>
          <p:cNvSpPr/>
          <p:nvPr/>
        </p:nvSpPr>
        <p:spPr>
          <a:xfrm>
            <a:off x="5083045" y="4395938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B40CD6F-7C77-F24E-99A2-3EA1AA220EFD}"/>
              </a:ext>
            </a:extLst>
          </p:cNvPr>
          <p:cNvSpPr/>
          <p:nvPr/>
        </p:nvSpPr>
        <p:spPr>
          <a:xfrm>
            <a:off x="5901910" y="4395938"/>
            <a:ext cx="818865" cy="8734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5B37A48-4516-244C-A7E1-4A9ACDC81937}"/>
              </a:ext>
            </a:extLst>
          </p:cNvPr>
          <p:cNvSpPr/>
          <p:nvPr/>
        </p:nvSpPr>
        <p:spPr>
          <a:xfrm>
            <a:off x="7530437" y="4395936"/>
            <a:ext cx="818865" cy="873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F4A86A1-9A49-4345-A1B1-71FCCFC0475C}"/>
              </a:ext>
            </a:extLst>
          </p:cNvPr>
          <p:cNvSpPr/>
          <p:nvPr/>
        </p:nvSpPr>
        <p:spPr>
          <a:xfrm>
            <a:off x="6720775" y="4395937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1CBD7A0-DB67-7549-8141-6FEDEE916E90}"/>
              </a:ext>
            </a:extLst>
          </p:cNvPr>
          <p:cNvSpPr txBox="1"/>
          <p:nvPr/>
        </p:nvSpPr>
        <p:spPr>
          <a:xfrm>
            <a:off x="7794104" y="46479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/>
          </a:p>
        </p:txBody>
      </p:sp>
      <p:sp>
        <p:nvSpPr>
          <p:cNvPr id="11" name="右矢印 10">
            <a:extLst>
              <a:ext uri="{FF2B5EF4-FFF2-40B4-BE49-F238E27FC236}">
                <a16:creationId xmlns:a16="http://schemas.microsoft.com/office/drawing/2014/main" id="{A0EAA31D-CC7E-814D-B820-6A17F847398E}"/>
              </a:ext>
            </a:extLst>
          </p:cNvPr>
          <p:cNvSpPr/>
          <p:nvPr/>
        </p:nvSpPr>
        <p:spPr>
          <a:xfrm>
            <a:off x="4189330" y="4647998"/>
            <a:ext cx="766483" cy="3693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7689E82-993D-AF49-AD42-1DD70F58875C}"/>
              </a:ext>
            </a:extLst>
          </p:cNvPr>
          <p:cNvSpPr txBox="1"/>
          <p:nvPr/>
        </p:nvSpPr>
        <p:spPr>
          <a:xfrm>
            <a:off x="2623010" y="4601831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entrance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42746189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6CADF5-44DE-ED46-8CE2-50B894135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0A7A15-85D4-4D44-A234-7AC105792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dirty="0"/>
              <a:t>The ship has 12 floors and the entrance is on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floor.</a:t>
            </a:r>
          </a:p>
          <a:p>
            <a:r>
              <a:rPr lang="en-US" altLang="ja-JP" sz="2400" dirty="0"/>
              <a:t>If there are lots of empty space in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floor’s holds, we get more profit.</a:t>
            </a:r>
          </a:p>
          <a:p>
            <a:r>
              <a:rPr lang="en-US" altLang="ja-JP" sz="2400" dirty="0"/>
              <a:t>We subtract that profit from the objective function.</a:t>
            </a:r>
          </a:p>
          <a:p>
            <a:endParaRPr lang="en-US" altLang="ja-JP" sz="2400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1883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Forward and backward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from center to forward hold</a:t>
                </a:r>
              </a:p>
              <a:p>
                <a:pPr lvl="1"/>
                <a:r>
                  <a:rPr lang="en" altLang="ja-JP" sz="2200" dirty="0"/>
                  <a:t>negative coefficient from center to back hold</a:t>
                </a:r>
              </a:p>
              <a:p>
                <a:r>
                  <a:rPr lang="en" altLang="ja-JP" sz="2400" dirty="0"/>
                  <a:t>The closer the center of gravity is to zero in the forward and backward directions, the more stable the ship will be.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673" b="-178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325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Vertical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for the hold above sea level </a:t>
                </a:r>
              </a:p>
              <a:p>
                <a:pPr lvl="1"/>
                <a:r>
                  <a:rPr lang="en" altLang="ja-JP" sz="2200" dirty="0"/>
                  <a:t>negative coefficient for the hold below sea level </a:t>
                </a:r>
              </a:p>
              <a:p>
                <a:r>
                  <a:rPr lang="en" altLang="ja-JP" sz="2600" dirty="0"/>
                  <a:t>The farther away from the sea surface, the greater the effect is. 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1347" b="-8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4836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819CDC-0CAC-4B44-85DD-1A80D9FBF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Shift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B6B583-260D-CE4F-9C0A-970341AB5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605617"/>
          </a:xfrm>
        </p:spPr>
        <p:txBody>
          <a:bodyPr>
            <a:normAutofit/>
          </a:bodyPr>
          <a:lstStyle/>
          <a:p>
            <a:r>
              <a:rPr lang="en" altLang="ja-JP" sz="2400" dirty="0"/>
              <a:t>We select one order assigned to a segment and reassign it to a different segment.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ex. array of orders in each segment are as follows:</a:t>
            </a:r>
          </a:p>
          <a:p>
            <a:pPr marL="0" indent="0">
              <a:buNone/>
            </a:pPr>
            <a:r>
              <a:rPr lang="en-US" altLang="ja-JP" sz="2400" dirty="0"/>
              <a:t>		Segment 1                          Segment 2</a:t>
            </a:r>
          </a:p>
          <a:p>
            <a:pPr marL="0" indent="0">
              <a:buNone/>
            </a:pPr>
            <a:r>
              <a:rPr kumimoji="1" lang="en-US" altLang="ja-JP" sz="2400" dirty="0"/>
              <a:t>		 [A,B,</a:t>
            </a:r>
            <a:r>
              <a:rPr kumimoji="1" lang="en-US" altLang="ja-JP" sz="2400" b="1" dirty="0">
                <a:solidFill>
                  <a:srgbClr val="C00000"/>
                </a:solidFill>
              </a:rPr>
              <a:t>C</a:t>
            </a:r>
            <a:r>
              <a:rPr kumimoji="1" lang="en-US" altLang="ja-JP" sz="2400" dirty="0"/>
              <a:t>,D]                              [E,F,G,H]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		Segment 1                          Segment 2</a:t>
            </a:r>
          </a:p>
          <a:p>
            <a:pPr marL="0" indent="0">
              <a:buNone/>
            </a:pPr>
            <a:r>
              <a:rPr kumimoji="1" lang="en-US" altLang="ja-JP" sz="2400" dirty="0"/>
              <a:t>		 </a:t>
            </a:r>
            <a:r>
              <a:rPr lang="en-US" altLang="ja-JP" sz="2400" dirty="0"/>
              <a:t>[A,B,D]                                  [E,F,G,</a:t>
            </a:r>
            <a:r>
              <a:rPr lang="en-US" altLang="ja-JP" sz="2400" b="1" dirty="0">
                <a:solidFill>
                  <a:srgbClr val="C00000"/>
                </a:solidFill>
              </a:rPr>
              <a:t>C</a:t>
            </a:r>
            <a:r>
              <a:rPr lang="en-US" altLang="ja-JP" sz="2400" dirty="0"/>
              <a:t>,H]</a:t>
            </a:r>
            <a:endParaRPr kumimoji="1" lang="ja-JP" altLang="en-US" sz="240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65F0742-BB27-6949-8644-DB14BC02D410}"/>
              </a:ext>
            </a:extLst>
          </p:cNvPr>
          <p:cNvCxnSpPr>
            <a:cxnSpLocks/>
          </p:cNvCxnSpPr>
          <p:nvPr/>
        </p:nvCxnSpPr>
        <p:spPr>
          <a:xfrm>
            <a:off x="4585447" y="4652682"/>
            <a:ext cx="3899647" cy="112955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0339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13CCEA-EA44-8A42-A8A2-30228E16D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Swap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76A083-A72A-3F4A-906A-AE24C1128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159625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swap the two orders assigned to different segments.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ex. a</a:t>
            </a:r>
            <a:r>
              <a:rPr kumimoji="1" lang="en-US" altLang="ja-JP" sz="2400" dirty="0"/>
              <a:t>rray of orders in each segment are as follows:</a:t>
            </a:r>
          </a:p>
          <a:p>
            <a:pPr marL="0" indent="0">
              <a:buNone/>
            </a:pPr>
            <a:r>
              <a:rPr lang="en-US" altLang="ja-JP" sz="2400" dirty="0"/>
              <a:t>		Segment 1                                segment 2</a:t>
            </a:r>
          </a:p>
          <a:p>
            <a:pPr marL="0" indent="0">
              <a:buNone/>
            </a:pPr>
            <a:r>
              <a:rPr lang="en-US" altLang="ja-JP" sz="2400" dirty="0"/>
              <a:t>		 [A,B,</a:t>
            </a:r>
            <a:r>
              <a:rPr lang="en-US" altLang="ja-JP" sz="2400" b="1" dirty="0">
                <a:solidFill>
                  <a:srgbClr val="C00000"/>
                </a:solidFill>
              </a:rPr>
              <a:t>C</a:t>
            </a:r>
            <a:r>
              <a:rPr lang="en-US" altLang="ja-JP" sz="2400" dirty="0"/>
              <a:t>,D]	                               [E,</a:t>
            </a:r>
            <a:r>
              <a:rPr lang="en-US" altLang="ja-JP" sz="2400" b="1" dirty="0">
                <a:solidFill>
                  <a:srgbClr val="C00000"/>
                </a:solidFill>
              </a:rPr>
              <a:t>F</a:t>
            </a:r>
            <a:r>
              <a:rPr lang="en-US" altLang="ja-JP" sz="2400" dirty="0"/>
              <a:t>,G,H]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		Segment 1                                segment 2</a:t>
            </a:r>
          </a:p>
          <a:p>
            <a:pPr marL="0" indent="0">
              <a:buNone/>
            </a:pPr>
            <a:r>
              <a:rPr lang="en-US" altLang="ja-JP" sz="2400" dirty="0"/>
              <a:t>		 [A,B,</a:t>
            </a:r>
            <a:r>
              <a:rPr lang="en-US" altLang="ja-JP" sz="2400" b="1" dirty="0">
                <a:solidFill>
                  <a:srgbClr val="C00000"/>
                </a:solidFill>
              </a:rPr>
              <a:t>F</a:t>
            </a:r>
            <a:r>
              <a:rPr lang="en-US" altLang="ja-JP" sz="2400" dirty="0"/>
              <a:t>,D]	                               	    [E,</a:t>
            </a:r>
            <a:r>
              <a:rPr lang="en-US" altLang="ja-JP" sz="2400" b="1" dirty="0">
                <a:solidFill>
                  <a:srgbClr val="C00000"/>
                </a:solidFill>
              </a:rPr>
              <a:t>C</a:t>
            </a:r>
            <a:r>
              <a:rPr lang="en-US" altLang="ja-JP" sz="2400" dirty="0"/>
              <a:t>,</a:t>
            </a:r>
            <a:r>
              <a:rPr lang="en-US" altLang="ja-JP" sz="2400" dirty="0">
                <a:solidFill>
                  <a:schemeClr val="tx1"/>
                </a:solidFill>
              </a:rPr>
              <a:t>G</a:t>
            </a:r>
            <a:r>
              <a:rPr lang="en-US" altLang="ja-JP" sz="2400" dirty="0"/>
              <a:t>,H]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F83FA197-70BF-AB43-ACAC-D05BD1640D36}"/>
              </a:ext>
            </a:extLst>
          </p:cNvPr>
          <p:cNvCxnSpPr>
            <a:cxnSpLocks/>
          </p:cNvCxnSpPr>
          <p:nvPr/>
        </p:nvCxnSpPr>
        <p:spPr>
          <a:xfrm>
            <a:off x="4518212" y="4477871"/>
            <a:ext cx="3886200" cy="1196788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1A73AB8A-229B-904E-8945-22336C43B656}"/>
              </a:ext>
            </a:extLst>
          </p:cNvPr>
          <p:cNvCxnSpPr>
            <a:cxnSpLocks/>
          </p:cNvCxnSpPr>
          <p:nvPr/>
        </p:nvCxnSpPr>
        <p:spPr>
          <a:xfrm flipH="1">
            <a:off x="4518212" y="4477871"/>
            <a:ext cx="3886200" cy="1196788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9930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7907DD-1B47-6842-B33C-74FC6080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Evaluate function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6E833C-5969-904E-BD89-EFD10FE0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7175" y="1636059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As the evaluation function used to find the solution,  we use the weighted sum of the constraint and the objective function.</a:t>
            </a:r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kumimoji="1" lang="ja-JP" altLang="en-US" sz="240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9EEF31B3-588F-3D4E-AF28-634960776DA4}"/>
              </a:ext>
            </a:extLst>
          </p:cNvPr>
          <p:cNvSpPr txBox="1">
            <a:spLocks/>
          </p:cNvSpPr>
          <p:nvPr/>
        </p:nvSpPr>
        <p:spPr>
          <a:xfrm>
            <a:off x="2407175" y="2916949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ja-JP" sz="2400" dirty="0"/>
              <a:t>constraint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All vehicles must be loaded.</a:t>
            </a:r>
            <a:endParaRPr lang="ja-JP" altLang="en-US" sz="240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F88F3941-43B2-5043-8CF0-3FAEE12A9268}"/>
              </a:ext>
            </a:extLst>
          </p:cNvPr>
          <p:cNvSpPr txBox="1">
            <a:spLocks/>
          </p:cNvSpPr>
          <p:nvPr/>
        </p:nvSpPr>
        <p:spPr>
          <a:xfrm>
            <a:off x="6955893" y="2916949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ja-JP" sz="2400" dirty="0"/>
              <a:t>Objective function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orders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orders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securing a path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</p:spTree>
    <p:extLst>
      <p:ext uri="{BB962C8B-B14F-4D97-AF65-F5344CB8AC3E}">
        <p14:creationId xmlns:p14="http://schemas.microsoft.com/office/powerpoint/2010/main" val="41397351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E01A06-7475-E541-961D-071D4242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Comparison by insertion method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C75E83-6FCB-684F-BB17-BF63CBD1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The computation time could be reduced; however,         it would take some time.</a:t>
            </a:r>
          </a:p>
          <a:p>
            <a:endParaRPr lang="en" altLang="ja-JP" sz="2400" dirty="0"/>
          </a:p>
          <a:p>
            <a:r>
              <a:rPr lang="en" altLang="ja-JP" sz="2400" dirty="0"/>
              <a:t>We have compared the quality and the computation time for the following two cases: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Case that orders are inserted into the optimal position based on our approach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Case that orders are inserted randomly</a:t>
            </a:r>
          </a:p>
        </p:txBody>
      </p:sp>
    </p:spTree>
    <p:extLst>
      <p:ext uri="{BB962C8B-B14F-4D97-AF65-F5344CB8AC3E}">
        <p14:creationId xmlns:p14="http://schemas.microsoft.com/office/powerpoint/2010/main" val="42565185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507" y="624110"/>
            <a:ext cx="10018058" cy="94649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8006469"/>
              </p:ext>
            </p:extLst>
          </p:nvPr>
        </p:nvGraphicFramePr>
        <p:xfrm>
          <a:off x="2030507" y="1842246"/>
          <a:ext cx="8982634" cy="4020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635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156447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1196788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1775012">
                  <a:extLst>
                    <a:ext uri="{9D8B030D-6E8A-4147-A177-3AD203B41FA5}">
                      <a16:colId xmlns:a16="http://schemas.microsoft.com/office/drawing/2014/main" val="998590916"/>
                    </a:ext>
                  </a:extLst>
                </a:gridCol>
                <a:gridCol w="1116107">
                  <a:extLst>
                    <a:ext uri="{9D8B030D-6E8A-4147-A177-3AD203B41FA5}">
                      <a16:colId xmlns:a16="http://schemas.microsoft.com/office/drawing/2014/main" val="4087616215"/>
                    </a:ext>
                  </a:extLst>
                </a:gridCol>
                <a:gridCol w="1842246">
                  <a:extLst>
                    <a:ext uri="{9D8B030D-6E8A-4147-A177-3AD203B41FA5}">
                      <a16:colId xmlns:a16="http://schemas.microsoft.com/office/drawing/2014/main" val="1391133373"/>
                    </a:ext>
                  </a:extLst>
                </a:gridCol>
              </a:tblGrid>
              <a:tr h="1000312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inserting to the best position</a:t>
                      </a:r>
                      <a:endParaRPr kumimoji="1" lang="ja-JP" altLang="en-US" sz="1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inserting randomly</a:t>
                      </a:r>
                      <a:endParaRPr kumimoji="1" lang="ja-JP" altLang="en-US" sz="1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1726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Num </a:t>
                      </a:r>
                    </a:p>
                    <a:p>
                      <a:pPr algn="ctr"/>
                      <a:r>
                        <a:rPr kumimoji="1" lang="en-US" altLang="ja-JP" sz="200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Num </a:t>
                      </a:r>
                    </a:p>
                    <a:p>
                      <a:pPr algn="ctr"/>
                      <a:r>
                        <a:rPr kumimoji="1" lang="en-US" altLang="ja-JP" sz="2000"/>
                        <a:t>of D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value</a:t>
                      </a: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value</a:t>
                      </a: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-2533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2244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en-US" altLang="ja-JP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-1492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5051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4</a:t>
                      </a:r>
                      <a:endParaRPr kumimoji="1" lang="en-US" altLang="ja-JP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-144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4965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-2925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888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ja-JP" sz="2400" dirty="0"/>
              <a:t>Problem definition</a:t>
            </a:r>
            <a:endParaRPr kumimoji="1" lang="en-US" altLang="ja-JP" sz="2400" dirty="0"/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Proposed model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Summary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7528926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E01A06-7475-E541-961D-071D4242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Comparison by insertion method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C75E83-6FCB-684F-BB17-BF63CBD1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Computation time varies greatly.</a:t>
            </a:r>
          </a:p>
          <a:p>
            <a:r>
              <a:rPr lang="en" altLang="ja-JP" sz="2400" dirty="0"/>
              <a:t>The quality of the local optimal solution is not very different between the two approaches.</a:t>
            </a:r>
          </a:p>
          <a:p>
            <a:r>
              <a:rPr lang="en" altLang="ja-JP" sz="2400" dirty="0"/>
              <a:t>When this algorithm is actually used, it will be checked by a person in the end.</a:t>
            </a:r>
          </a:p>
          <a:p>
            <a:r>
              <a:rPr lang="en" altLang="ja-JP" sz="2400" dirty="0"/>
              <a:t>there may be possibilities that obtaining a solution with a certain degree of quality in a short time may be sufficient.</a:t>
            </a:r>
          </a:p>
        </p:txBody>
      </p:sp>
    </p:spTree>
    <p:extLst>
      <p:ext uri="{BB962C8B-B14F-4D97-AF65-F5344CB8AC3E}">
        <p14:creationId xmlns:p14="http://schemas.microsoft.com/office/powerpoint/2010/main" val="31162193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10D3EE-828C-0448-AED8-512904B08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Manhattan</a:t>
            </a:r>
            <a:r>
              <a:rPr lang="en-US" altLang="ja-JP" dirty="0"/>
              <a:t> distance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661AA73-C708-ED45-A480-9189E4FCBD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905000"/>
                <a:ext cx="8915400" cy="3777622"/>
              </a:xfrm>
            </p:spPr>
            <p:txBody>
              <a:bodyPr>
                <a:normAutofit/>
              </a:bodyPr>
              <a:lstStyle/>
              <a:p>
                <a:r>
                  <a:rPr lang="en-US" altLang="ja-JP" sz="2400" dirty="0"/>
                  <a:t>For vectors x and y, we define the </a:t>
                </a:r>
                <a:r>
                  <a:rPr lang="en" altLang="ja-JP" sz="2400" dirty="0"/>
                  <a:t>Manhattan</a:t>
                </a:r>
                <a:r>
                  <a:rPr lang="en-US" altLang="ja-JP" sz="2400" dirty="0"/>
                  <a:t> distance as follows.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kumimoji="1"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𝑒𝑣𝑒𝑟𝑦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𝑜𝑟𝑑𝑒𝑟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h𝑜𝑙𝑑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661AA73-C708-ED45-A480-9189E4FCBD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905000"/>
                <a:ext cx="8915400" cy="3777622"/>
              </a:xfrm>
              <a:blipFill>
                <a:blip r:embed="rId2"/>
                <a:stretch>
                  <a:fillRect l="-997" t="-14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01897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8DC558-CACC-AA43-9E2E-72DEF172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Example of Manhattan distance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597B6B-79E1-834B-8591-13C3C9CDF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We consider the following conditions</a:t>
            </a:r>
          </a:p>
          <a:p>
            <a:pPr lvl="1"/>
            <a:r>
              <a:rPr lang="en-US" altLang="ja-JP" sz="2200" dirty="0"/>
              <a:t>The number of orders is 3 and the number of holds is 4. </a:t>
            </a:r>
          </a:p>
          <a:p>
            <a:pPr lvl="1"/>
            <a:r>
              <a:rPr lang="en" altLang="ja-JP" sz="2200" dirty="0"/>
              <a:t>Each order contains 100 vehicles.</a:t>
            </a:r>
          </a:p>
          <a:p>
            <a:r>
              <a:rPr lang="en" altLang="ja-JP" sz="2400" dirty="0"/>
              <a:t>The values of the vectors take a small number between 0 and 1.</a:t>
            </a:r>
          </a:p>
          <a:p>
            <a:pPr lvl="1"/>
            <a:r>
              <a:rPr lang="en" altLang="ja-JP" sz="2000" dirty="0"/>
              <a:t>the value is 1 when allocating 100% of the order</a:t>
            </a:r>
          </a:p>
          <a:p>
            <a:pPr lvl="1"/>
            <a:r>
              <a:rPr lang="en" altLang="ja-JP" sz="2000" dirty="0"/>
              <a:t>the value is 0.5 when allocating 50% of the order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852140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C819DB-CA5F-1C4C-8245-029E819E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Example of Manhattan distance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43391E0-BE57-C049-938D-B0625D1799E0}"/>
              </a:ext>
            </a:extLst>
          </p:cNvPr>
          <p:cNvSpPr txBox="1"/>
          <p:nvPr/>
        </p:nvSpPr>
        <p:spPr>
          <a:xfrm>
            <a:off x="2592925" y="5719516"/>
            <a:ext cx="8331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We consider the situation that </a:t>
            </a:r>
            <a:r>
              <a:rPr lang="en" altLang="ja-JP" sz="2400" dirty="0"/>
              <a:t>each order contains </a:t>
            </a:r>
          </a:p>
          <a:p>
            <a:r>
              <a:rPr lang="en" altLang="ja-JP" sz="2400" dirty="0"/>
              <a:t>100 vehicles.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185AF17-63A4-E34E-B47F-4DEE1B5AD7E7}"/>
              </a:ext>
            </a:extLst>
          </p:cNvPr>
          <p:cNvSpPr txBox="1"/>
          <p:nvPr/>
        </p:nvSpPr>
        <p:spPr>
          <a:xfrm>
            <a:off x="6199094" y="34693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→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8818B18-D07D-7647-9ED1-7DEE6F0EB59C}"/>
              </a:ext>
            </a:extLst>
          </p:cNvPr>
          <p:cNvSpPr txBox="1"/>
          <p:nvPr/>
        </p:nvSpPr>
        <p:spPr>
          <a:xfrm>
            <a:off x="2547613" y="1769789"/>
            <a:ext cx="6793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we convert the values as shown in this table.</a:t>
            </a:r>
            <a:endParaRPr kumimoji="1" lang="ja-JP" altLang="en-US" sz="24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C6B1BD5-E990-2247-8F1A-78347BDCD511}"/>
              </a:ext>
            </a:extLst>
          </p:cNvPr>
          <p:cNvSpPr txBox="1"/>
          <p:nvPr/>
        </p:nvSpPr>
        <p:spPr>
          <a:xfrm>
            <a:off x="1860413" y="4147215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order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83063BE-4C59-B046-A1AE-DB1720BA0E9C}"/>
              </a:ext>
            </a:extLst>
          </p:cNvPr>
          <p:cNvSpPr txBox="1"/>
          <p:nvPr/>
        </p:nvSpPr>
        <p:spPr>
          <a:xfrm>
            <a:off x="3810499" y="238544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hold</a:t>
            </a:r>
            <a:endParaRPr kumimoji="1" lang="ja-JP" altLang="en-US"/>
          </a:p>
        </p:txBody>
      </p:sp>
      <p:graphicFrame>
        <p:nvGraphicFramePr>
          <p:cNvPr id="18" name="コンテンツ プレースホルダー 17">
            <a:extLst>
              <a:ext uri="{FF2B5EF4-FFF2-40B4-BE49-F238E27FC236}">
                <a16:creationId xmlns:a16="http://schemas.microsoft.com/office/drawing/2014/main" id="{0F64DDE8-9602-9844-A5EA-FC32E28076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749826"/>
              </p:ext>
            </p:extLst>
          </p:nvPr>
        </p:nvGraphicFramePr>
        <p:xfrm>
          <a:off x="2860088" y="2906286"/>
          <a:ext cx="3068130" cy="240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601585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graphicFrame>
        <p:nvGraphicFramePr>
          <p:cNvPr id="20" name="コンテンツ プレースホルダー 17">
            <a:extLst>
              <a:ext uri="{FF2B5EF4-FFF2-40B4-BE49-F238E27FC236}">
                <a16:creationId xmlns:a16="http://schemas.microsoft.com/office/drawing/2014/main" id="{930410A0-0F83-9741-BD33-6B3617EA39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6193663"/>
              </p:ext>
            </p:extLst>
          </p:nvPr>
        </p:nvGraphicFramePr>
        <p:xfrm>
          <a:off x="7048768" y="2906286"/>
          <a:ext cx="3068130" cy="240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601585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0456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D4FB34-9353-3D47-A3C3-5BAAAD8E6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4384"/>
          </a:xfrm>
        </p:spPr>
        <p:txBody>
          <a:bodyPr/>
          <a:lstStyle/>
          <a:p>
            <a:r>
              <a:rPr lang="en" altLang="ja-JP" dirty="0"/>
              <a:t>Example of Manhattan distance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6FA9E58-8A31-6945-9A86-6771FAF1115A}"/>
              </a:ext>
            </a:extLst>
          </p:cNvPr>
          <p:cNvSpPr txBox="1"/>
          <p:nvPr/>
        </p:nvSpPr>
        <p:spPr>
          <a:xfrm>
            <a:off x="3532917" y="2070579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Pattern 1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16F9624-3F60-CC44-B46C-CCE747839F4E}"/>
              </a:ext>
            </a:extLst>
          </p:cNvPr>
          <p:cNvSpPr txBox="1"/>
          <p:nvPr/>
        </p:nvSpPr>
        <p:spPr>
          <a:xfrm>
            <a:off x="8970395" y="2059906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Pattern 2</a:t>
            </a:r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AF99C55-C669-614C-949B-56FEE5BFBAE3}"/>
              </a:ext>
            </a:extLst>
          </p:cNvPr>
          <p:cNvSpPr/>
          <p:nvPr/>
        </p:nvSpPr>
        <p:spPr>
          <a:xfrm>
            <a:off x="5848996" y="1609208"/>
            <a:ext cx="3121399" cy="4970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0831298D-84D4-0D4A-84DC-4830BAAA83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1959008"/>
                  </p:ext>
                </p:extLst>
              </p:nvPr>
            </p:nvGraphicFramePr>
            <p:xfrm>
              <a:off x="6261715" y="2522573"/>
              <a:ext cx="1074910" cy="19418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4910">
                      <a:extLst>
                        <a:ext uri="{9D8B030D-6E8A-4147-A177-3AD203B41FA5}">
                          <a16:colId xmlns:a16="http://schemas.microsoft.com/office/drawing/2014/main" val="3385810268"/>
                        </a:ext>
                      </a:extLst>
                    </a:gridCol>
                  </a:tblGrid>
                  <a:tr h="497624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555640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1.6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7406869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887413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0.4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13947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0831298D-84D4-0D4A-84DC-4830BAAA83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1959008"/>
                  </p:ext>
                </p:extLst>
              </p:nvPr>
            </p:nvGraphicFramePr>
            <p:xfrm>
              <a:off x="6261715" y="2522573"/>
              <a:ext cx="1074910" cy="19418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4910">
                      <a:extLst>
                        <a:ext uri="{9D8B030D-6E8A-4147-A177-3AD203B41FA5}">
                          <a16:colId xmlns:a16="http://schemas.microsoft.com/office/drawing/2014/main" val="3385810268"/>
                        </a:ext>
                      </a:extLst>
                    </a:gridCol>
                  </a:tblGrid>
                  <a:tr h="497624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176" t="-2564" r="-1176" b="-2948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555640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1.6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7406869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887413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0.4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139470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4" name="コンテンツ プレースホルダー 17">
            <a:extLst>
              <a:ext uri="{FF2B5EF4-FFF2-40B4-BE49-F238E27FC236}">
                <a16:creationId xmlns:a16="http://schemas.microsoft.com/office/drawing/2014/main" id="{1828899B-FEB2-B347-8455-66EBCEE0E5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3862025"/>
              </p:ext>
            </p:extLst>
          </p:nvPr>
        </p:nvGraphicFramePr>
        <p:xfrm>
          <a:off x="2592925" y="2522978"/>
          <a:ext cx="3068130" cy="1941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485362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graphicFrame>
        <p:nvGraphicFramePr>
          <p:cNvPr id="17" name="コンテンツ プレースホルダー 17">
            <a:extLst>
              <a:ext uri="{FF2B5EF4-FFF2-40B4-BE49-F238E27FC236}">
                <a16:creationId xmlns:a16="http://schemas.microsoft.com/office/drawing/2014/main" id="{C2B485E8-B539-F242-9463-98EE124FD2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9654063"/>
              </p:ext>
            </p:extLst>
          </p:nvPr>
        </p:nvGraphicFramePr>
        <p:xfrm>
          <a:off x="8030403" y="2519859"/>
          <a:ext cx="3068130" cy="194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486142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5B84D0B-B263-FD49-98A5-13EF2CBF6EA3}"/>
              </a:ext>
            </a:extLst>
          </p:cNvPr>
          <p:cNvSpPr txBox="1"/>
          <p:nvPr/>
        </p:nvSpPr>
        <p:spPr>
          <a:xfrm>
            <a:off x="5848996" y="1685767"/>
            <a:ext cx="315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|0.3-0.2|+|0.7-0|+|0-0.8|</a:t>
            </a:r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9C53EE11-F5E4-F443-83A8-868A194A2EDF}"/>
              </a:ext>
            </a:extLst>
          </p:cNvPr>
          <p:cNvCxnSpPr/>
          <p:nvPr/>
        </p:nvCxnSpPr>
        <p:spPr>
          <a:xfrm>
            <a:off x="7048767" y="3240741"/>
            <a:ext cx="575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3319179-2C5D-9047-AE87-F6F617D5F245}"/>
              </a:ext>
            </a:extLst>
          </p:cNvPr>
          <p:cNvCxnSpPr>
            <a:cxnSpLocks/>
          </p:cNvCxnSpPr>
          <p:nvPr/>
        </p:nvCxnSpPr>
        <p:spPr>
          <a:xfrm flipV="1">
            <a:off x="7637929" y="2132045"/>
            <a:ext cx="0" cy="1108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D250106-02A4-5C4E-A11D-77C8A044E85E}"/>
              </a:ext>
            </a:extLst>
          </p:cNvPr>
          <p:cNvSpPr txBox="1"/>
          <p:nvPr/>
        </p:nvSpPr>
        <p:spPr>
          <a:xfrm>
            <a:off x="5699349" y="4455522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Total distance: 2.0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87DBBABE-99FF-4740-9B6C-7DAA8D2E7AA1}"/>
                  </a:ext>
                </a:extLst>
              </p:cNvPr>
              <p:cNvSpPr txBox="1"/>
              <p:nvPr/>
            </p:nvSpPr>
            <p:spPr>
              <a:xfrm>
                <a:off x="2745708" y="4859331"/>
                <a:ext cx="8606119" cy="1499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" altLang="ja-JP" dirty="0"/>
                  <a:t>For each order </a:t>
                </a:r>
                <a:r>
                  <a:rPr lang="en" altLang="ja-JP" dirty="0" err="1"/>
                  <a:t>i</a:t>
                </a:r>
                <a:r>
                  <a:rPr lang="en" altLang="ja-JP" dirty="0"/>
                  <a:t>, The sum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ja-JP" dirty="0"/>
                  <a:t>would be 1.0 and The maximum total distance will be twice the number of orders.</a:t>
                </a:r>
              </a:p>
              <a:p>
                <a:r>
                  <a:rPr lang="en" altLang="ja-JP" dirty="0"/>
                  <a:t>By dividing by twice the number of orders, we can see how different the solutions are.</a:t>
                </a:r>
              </a:p>
              <a:p>
                <a:r>
                  <a:rPr kumimoji="1" lang="en" altLang="ja-JP" dirty="0"/>
                  <a:t>(In this case, 33%) 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87DBBABE-99FF-4740-9B6C-7DAA8D2E7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708" y="4859331"/>
                <a:ext cx="8606119" cy="1499641"/>
              </a:xfrm>
              <a:prstGeom prst="rect">
                <a:avLst/>
              </a:prstGeom>
              <a:blipFill>
                <a:blip r:embed="rId3"/>
                <a:stretch>
                  <a:fillRect l="-590" t="-2521" b="-50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26983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5788"/>
          </a:xfrm>
        </p:spPr>
        <p:txBody>
          <a:bodyPr/>
          <a:lstStyle/>
          <a:p>
            <a:r>
              <a:rPr lang="en-US" altLang="ja-JP" dirty="0"/>
              <a:t>Result </a:t>
            </a:r>
            <a:r>
              <a:rPr lang="en" altLang="ja-JP" dirty="0"/>
              <a:t>of Manhattan distance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654306"/>
              </p:ext>
            </p:extLst>
          </p:nvPr>
        </p:nvGraphicFramePr>
        <p:xfrm>
          <a:off x="2743200" y="2693525"/>
          <a:ext cx="6777318" cy="2567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706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228299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358354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2788959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</a:tblGrid>
              <a:tr h="85568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L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D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Difference(%)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0.19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63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3.57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1.07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66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0.71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892714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7243A71-4939-8146-8D1C-50B1371ED22B}"/>
              </a:ext>
            </a:extLst>
          </p:cNvPr>
          <p:cNvSpPr txBox="1"/>
          <p:nvPr/>
        </p:nvSpPr>
        <p:spPr>
          <a:xfrm>
            <a:off x="2592925" y="1694956"/>
            <a:ext cx="8035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performed the comparison only on instances for which we had the exact best solution.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D803124-F7B3-894B-9421-60FE6175C18F}"/>
              </a:ext>
            </a:extLst>
          </p:cNvPr>
          <p:cNvSpPr txBox="1"/>
          <p:nvPr/>
        </p:nvSpPr>
        <p:spPr>
          <a:xfrm>
            <a:off x="2592925" y="5428424"/>
            <a:ext cx="7678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confirmed that the properties of the relaxed solution and the MIP solution are close for all instances</a:t>
            </a:r>
            <a:r>
              <a:rPr lang="en-US" altLang="ja-JP" sz="2400" dirty="0"/>
              <a:t>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419542656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F8C506-3C42-0F4F-905F-74F999E26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Rounding the relaxed solution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729BAE-347E-2549-A158-2DDEEB846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70530"/>
            <a:ext cx="8915400" cy="457648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For every orders, the value of the variable assigned to the hold is used as a probability to randomly determine which hold to assign to.</a:t>
            </a:r>
          </a:p>
          <a:p>
            <a:r>
              <a:rPr lang="en" altLang="ja-JP" sz="2400" dirty="0"/>
              <a:t>If the capacity constraint of the hold is not satisfied, we will not assign orders to that hold. </a:t>
            </a:r>
          </a:p>
          <a:p>
            <a:endParaRPr kumimoji="1" lang="en-US" altLang="ja-JP" sz="2400" dirty="0"/>
          </a:p>
          <a:p>
            <a:endParaRPr kumimoji="1" lang="en-US" altLang="ja-JP" sz="2400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AD780A5B-0F7D-514E-8820-DA1DD8873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416482"/>
              </p:ext>
            </p:extLst>
          </p:nvPr>
        </p:nvGraphicFramePr>
        <p:xfrm>
          <a:off x="2589212" y="3939989"/>
          <a:ext cx="3825036" cy="2243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847">
                  <a:extLst>
                    <a:ext uri="{9D8B030D-6E8A-4147-A177-3AD203B41FA5}">
                      <a16:colId xmlns:a16="http://schemas.microsoft.com/office/drawing/2014/main" val="4177523624"/>
                    </a:ext>
                  </a:extLst>
                </a:gridCol>
                <a:gridCol w="2111189">
                  <a:extLst>
                    <a:ext uri="{9D8B030D-6E8A-4147-A177-3AD203B41FA5}">
                      <a16:colId xmlns:a16="http://schemas.microsoft.com/office/drawing/2014/main" val="2235300311"/>
                    </a:ext>
                  </a:extLst>
                </a:gridCol>
              </a:tblGrid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Hold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Value of the relaxed solution.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37151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8394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0.5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480081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349122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E3D6591E-CC29-AA4E-BA19-50215345D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476209"/>
              </p:ext>
            </p:extLst>
          </p:nvPr>
        </p:nvGraphicFramePr>
        <p:xfrm>
          <a:off x="7827493" y="3939988"/>
          <a:ext cx="3825036" cy="2243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611">
                  <a:extLst>
                    <a:ext uri="{9D8B030D-6E8A-4147-A177-3AD203B41FA5}">
                      <a16:colId xmlns:a16="http://schemas.microsoft.com/office/drawing/2014/main" val="4177523624"/>
                    </a:ext>
                  </a:extLst>
                </a:gridCol>
                <a:gridCol w="2559425">
                  <a:extLst>
                    <a:ext uri="{9D8B030D-6E8A-4147-A177-3AD203B41FA5}">
                      <a16:colId xmlns:a16="http://schemas.microsoft.com/office/drawing/2014/main" val="2235300311"/>
                    </a:ext>
                  </a:extLst>
                </a:gridCol>
              </a:tblGrid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Hold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Probability that orders are assigned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37151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20%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8394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50%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480081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30%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349122"/>
                  </a:ext>
                </a:extLst>
              </a:tr>
            </a:tbl>
          </a:graphicData>
        </a:graphic>
      </p:graphicFrame>
      <p:sp>
        <p:nvSpPr>
          <p:cNvPr id="6" name="右矢印 5">
            <a:extLst>
              <a:ext uri="{FF2B5EF4-FFF2-40B4-BE49-F238E27FC236}">
                <a16:creationId xmlns:a16="http://schemas.microsoft.com/office/drawing/2014/main" id="{4952F04A-318D-DE45-A43F-B684D2C78212}"/>
              </a:ext>
            </a:extLst>
          </p:cNvPr>
          <p:cNvSpPr/>
          <p:nvPr/>
        </p:nvSpPr>
        <p:spPr>
          <a:xfrm>
            <a:off x="6710082" y="4840941"/>
            <a:ext cx="969494" cy="712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002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E4F098-294C-D141-AD53-3960C7CBF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1068" y="1736073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consider a ship that has 12 decks (floors).</a:t>
            </a:r>
          </a:p>
          <a:p>
            <a:r>
              <a:rPr lang="en-US" altLang="ja-JP" sz="2400" dirty="0"/>
              <a:t>Each deck has up to 4 holds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842823E-0742-3241-980F-487CA451A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384645"/>
            <a:ext cx="4726017" cy="3093966"/>
          </a:xfrm>
          <a:prstGeom prst="rect">
            <a:avLst/>
          </a:prstGeom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8F2F112-ACAD-BE49-A2A3-3FFF01998D93}"/>
              </a:ext>
            </a:extLst>
          </p:cNvPr>
          <p:cNvCxnSpPr/>
          <p:nvPr/>
        </p:nvCxnSpPr>
        <p:spPr>
          <a:xfrm flipV="1">
            <a:off x="6794612" y="5336275"/>
            <a:ext cx="998260" cy="354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33C8682-9FCC-E645-B37A-6BBCF98D2582}"/>
              </a:ext>
            </a:extLst>
          </p:cNvPr>
          <p:cNvCxnSpPr/>
          <p:nvPr/>
        </p:nvCxnSpPr>
        <p:spPr>
          <a:xfrm flipV="1">
            <a:off x="6946710" y="4776716"/>
            <a:ext cx="846162" cy="559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円/楕円 16">
            <a:extLst>
              <a:ext uri="{FF2B5EF4-FFF2-40B4-BE49-F238E27FC236}">
                <a16:creationId xmlns:a16="http://schemas.microsoft.com/office/drawing/2014/main" id="{E45806FA-8321-B241-B338-5BD47E48E10D}"/>
              </a:ext>
            </a:extLst>
          </p:cNvPr>
          <p:cNvSpPr/>
          <p:nvPr/>
        </p:nvSpPr>
        <p:spPr>
          <a:xfrm>
            <a:off x="7615989" y="4177084"/>
            <a:ext cx="4228493" cy="18245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4F6E53-1041-C946-A46D-BEB0D0FCB64C}"/>
              </a:ext>
            </a:extLst>
          </p:cNvPr>
          <p:cNvSpPr/>
          <p:nvPr/>
        </p:nvSpPr>
        <p:spPr>
          <a:xfrm>
            <a:off x="8093632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４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870ED44-030D-0B47-B560-56379A93FB9E}"/>
              </a:ext>
            </a:extLst>
          </p:cNvPr>
          <p:cNvSpPr/>
          <p:nvPr/>
        </p:nvSpPr>
        <p:spPr>
          <a:xfrm>
            <a:off x="88976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7261E6C-68B7-504E-8024-5A3EDDA5CC91}"/>
              </a:ext>
            </a:extLst>
          </p:cNvPr>
          <p:cNvSpPr/>
          <p:nvPr/>
        </p:nvSpPr>
        <p:spPr>
          <a:xfrm>
            <a:off x="9701636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２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73A65D0-0289-6544-BFCE-4E05EC166522}"/>
              </a:ext>
            </a:extLst>
          </p:cNvPr>
          <p:cNvSpPr/>
          <p:nvPr/>
        </p:nvSpPr>
        <p:spPr>
          <a:xfrm>
            <a:off x="105344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A7A5F4A-71EE-C844-A93C-36C19AEF0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kumimoji="1" lang="en-US" altLang="ja-JP" dirty="0"/>
              <a:t>Problem Definition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3094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A8B07D-6CCE-FB44-B6F2-0060DFEC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Given</a:t>
            </a:r>
            <a:r>
              <a:rPr kumimoji="1" lang="en-US" altLang="ja-JP" dirty="0"/>
              <a:t> definition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9E269F-05A6-2844-83AE-AB30ED0C9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8634" y="1905000"/>
            <a:ext cx="9120567" cy="442756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are given information on bookings.</a:t>
            </a:r>
          </a:p>
          <a:p>
            <a:pPr lvl="1"/>
            <a:r>
              <a:rPr kumimoji="1" lang="en-US" altLang="ja-JP" sz="2200" dirty="0"/>
              <a:t>Booking ID</a:t>
            </a:r>
          </a:p>
          <a:p>
            <a:pPr lvl="1"/>
            <a:r>
              <a:rPr kumimoji="1" lang="en-US" altLang="ja-JP" sz="2200" dirty="0"/>
              <a:t>Loading port</a:t>
            </a:r>
          </a:p>
          <a:p>
            <a:pPr lvl="1"/>
            <a:r>
              <a:rPr kumimoji="1" lang="en-US" altLang="ja-JP" sz="2200" dirty="0"/>
              <a:t>Destination Port</a:t>
            </a:r>
          </a:p>
          <a:p>
            <a:pPr lvl="1"/>
            <a:r>
              <a:rPr kumimoji="1" lang="en-US" altLang="ja-JP" sz="2200" dirty="0"/>
              <a:t>Number of vehicles</a:t>
            </a:r>
          </a:p>
          <a:p>
            <a:pPr lvl="1"/>
            <a:r>
              <a:rPr lang="en-US" altLang="ja-JP" sz="2200" dirty="0"/>
              <a:t>Size of vehicles </a:t>
            </a:r>
          </a:p>
          <a:p>
            <a:pPr lvl="1"/>
            <a:r>
              <a:rPr lang="en-US" altLang="ja-JP" sz="2200" dirty="0" err="1"/>
              <a:t>et</a:t>
            </a:r>
            <a:r>
              <a:rPr kumimoji="1" lang="en-US" altLang="ja-JP" sz="2200" dirty="0" err="1"/>
              <a:t>c</a:t>
            </a:r>
            <a:r>
              <a:rPr kumimoji="1" lang="en-US" altLang="ja-JP" sz="2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59332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047B87-2603-A144-964A-4BE3C1BE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Given information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A4257B-C21A-9E4A-AAAF-C87FAC075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are also given</a:t>
            </a:r>
            <a:r>
              <a:rPr kumimoji="1" lang="en-US" altLang="ja-JP" sz="2400" dirty="0"/>
              <a:t> information about ships.</a:t>
            </a:r>
          </a:p>
          <a:p>
            <a:pPr lvl="1"/>
            <a:r>
              <a:rPr lang="en" altLang="ja-JP" sz="2400" dirty="0"/>
              <a:t>How many holds exist.</a:t>
            </a:r>
          </a:p>
          <a:p>
            <a:pPr lvl="1"/>
            <a:r>
              <a:rPr lang="en" altLang="ja-JP" sz="2400" dirty="0"/>
              <a:t>How large each hold is. </a:t>
            </a:r>
          </a:p>
          <a:p>
            <a:pPr lvl="1"/>
            <a:r>
              <a:rPr lang="en" altLang="ja-JP" sz="2400" dirty="0"/>
              <a:t>Which holds are connected.</a:t>
            </a:r>
          </a:p>
          <a:p>
            <a:pPr lvl="1"/>
            <a:r>
              <a:rPr lang="en" altLang="ja-JP" sz="2400" dirty="0" err="1"/>
              <a:t>etc</a:t>
            </a:r>
            <a:r>
              <a:rPr lang="en" altLang="ja-JP" sz="2400" dirty="0"/>
              <a:t>…</a:t>
            </a:r>
          </a:p>
          <a:p>
            <a:pPr lvl="1"/>
            <a:endParaRPr lang="en" altLang="ja-JP" sz="2400" dirty="0"/>
          </a:p>
          <a:p>
            <a:pPr lvl="1"/>
            <a:endParaRPr lang="en" altLang="ja-JP" sz="2400" dirty="0"/>
          </a:p>
          <a:p>
            <a:pPr lvl="1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696231861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3776</TotalTime>
  <Words>3067</Words>
  <Application>Microsoft Macintosh PowerPoint</Application>
  <PresentationFormat>ワイド画面</PresentationFormat>
  <Paragraphs>698</Paragraphs>
  <Slides>66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66</vt:i4>
      </vt:variant>
    </vt:vector>
  </HeadingPairs>
  <TitlesOfParts>
    <vt:vector size="73" baseType="lpstr">
      <vt:lpstr>メイリオ</vt:lpstr>
      <vt:lpstr>游ゴシック</vt:lpstr>
      <vt:lpstr>Arial</vt:lpstr>
      <vt:lpstr>Cambria Math</vt:lpstr>
      <vt:lpstr>Century Gothic</vt:lpstr>
      <vt:lpstr>Wingdings 3</vt:lpstr>
      <vt:lpstr>ウィスプ</vt:lpstr>
      <vt:lpstr>A local search algorithm for the stowage planning problem for pure car carrier ships</vt:lpstr>
      <vt:lpstr>Outline</vt:lpstr>
      <vt:lpstr>Outline</vt:lpstr>
      <vt:lpstr>Background</vt:lpstr>
      <vt:lpstr>Background</vt:lpstr>
      <vt:lpstr>Outline</vt:lpstr>
      <vt:lpstr>Problem Definition</vt:lpstr>
      <vt:lpstr>Given definition </vt:lpstr>
      <vt:lpstr>Given information</vt:lpstr>
      <vt:lpstr>Stowage Plan</vt:lpstr>
      <vt:lpstr>Mathematical Modeling</vt:lpstr>
      <vt:lpstr>The objective function</vt:lpstr>
      <vt:lpstr>avoiding multiple bookings in one hold </vt:lpstr>
      <vt:lpstr>placing same bookings by port closer together </vt:lpstr>
      <vt:lpstr>Securing a path to prevent  loss of work efficiency</vt:lpstr>
      <vt:lpstr>No dead space </vt:lpstr>
      <vt:lpstr>placing empty space close to the entrance</vt:lpstr>
      <vt:lpstr>Constraints</vt:lpstr>
      <vt:lpstr>Travel paths in the ship</vt:lpstr>
      <vt:lpstr>Weight balance of cargo </vt:lpstr>
      <vt:lpstr>Outline</vt:lpstr>
      <vt:lpstr>Modeling </vt:lpstr>
      <vt:lpstr>Modeling </vt:lpstr>
      <vt:lpstr>Segment</vt:lpstr>
      <vt:lpstr>Detailed Segment</vt:lpstr>
      <vt:lpstr>Expression of solution</vt:lpstr>
      <vt:lpstr>Expr ession of solution</vt:lpstr>
      <vt:lpstr>Expr ession of solution</vt:lpstr>
      <vt:lpstr>Expr ession of solution</vt:lpstr>
      <vt:lpstr>Local Search </vt:lpstr>
      <vt:lpstr>Neighborhood</vt:lpstr>
      <vt:lpstr>Flow of local search</vt:lpstr>
      <vt:lpstr>Shift neighborhood</vt:lpstr>
      <vt:lpstr>Waste of resources in the neighborhood</vt:lpstr>
      <vt:lpstr>Waste of resources in the neighborhood</vt:lpstr>
      <vt:lpstr>Our approach to reduce the number of insertions</vt:lpstr>
      <vt:lpstr>Our approach to reduce the number of insertions</vt:lpstr>
      <vt:lpstr>Our approach to reduce the number of insertions</vt:lpstr>
      <vt:lpstr>Initial solution</vt:lpstr>
      <vt:lpstr>Approach to create initial assignment</vt:lpstr>
      <vt:lpstr>Relaxation of linear programming</vt:lpstr>
      <vt:lpstr>Approach to create initial assignment</vt:lpstr>
      <vt:lpstr>MIP with bookings grouped by port</vt:lpstr>
      <vt:lpstr>Comparison by initial solution</vt:lpstr>
      <vt:lpstr>Computational experiment</vt:lpstr>
      <vt:lpstr>Comparison of two models</vt:lpstr>
      <vt:lpstr>Summary</vt:lpstr>
      <vt:lpstr>supplementary materials</vt:lpstr>
      <vt:lpstr>avoiding multiple bookings in one hold </vt:lpstr>
      <vt:lpstr>placing same bookings by port closer together </vt:lpstr>
      <vt:lpstr>Securing a path to prevent loss of work efficiency</vt:lpstr>
      <vt:lpstr>placing empty space close to the entrance</vt:lpstr>
      <vt:lpstr>Forward and backward direction </vt:lpstr>
      <vt:lpstr>Vertical direction </vt:lpstr>
      <vt:lpstr>Shift neighborhood</vt:lpstr>
      <vt:lpstr>Swap neighborhood</vt:lpstr>
      <vt:lpstr>Evaluate function</vt:lpstr>
      <vt:lpstr>Comparison by insertion method</vt:lpstr>
      <vt:lpstr>Our approach to reduce the number of insertions</vt:lpstr>
      <vt:lpstr>Comparison by insertion method</vt:lpstr>
      <vt:lpstr>Manhattan distance</vt:lpstr>
      <vt:lpstr>Example of Manhattan distance</vt:lpstr>
      <vt:lpstr>Example of Manhattan distance</vt:lpstr>
      <vt:lpstr>Example of Manhattan distance</vt:lpstr>
      <vt:lpstr>Result of Manhattan distance</vt:lpstr>
      <vt:lpstr>Rounding the relaxed solution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TAKEDA Kiyoshi</cp:lastModifiedBy>
  <cp:revision>358</cp:revision>
  <dcterms:created xsi:type="dcterms:W3CDTF">2021-04-01T02:06:44Z</dcterms:created>
  <dcterms:modified xsi:type="dcterms:W3CDTF">2022-01-07T02:23:29Z</dcterms:modified>
</cp:coreProperties>
</file>