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70" r:id="rId4"/>
    <p:sldId id="271" r:id="rId5"/>
    <p:sldId id="272" r:id="rId6"/>
    <p:sldId id="273" r:id="rId7"/>
    <p:sldId id="266" r:id="rId8"/>
    <p:sldId id="267" r:id="rId9"/>
    <p:sldId id="258" r:id="rId10"/>
    <p:sldId id="259" r:id="rId11"/>
    <p:sldId id="260" r:id="rId12"/>
    <p:sldId id="265" r:id="rId13"/>
    <p:sldId id="261" r:id="rId14"/>
    <p:sldId id="262" r:id="rId15"/>
    <p:sldId id="263" r:id="rId16"/>
    <p:sldId id="264" r:id="rId17"/>
    <p:sldId id="269" r:id="rId18"/>
    <p:sldId id="268"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6"/>
    <p:restoredTop sz="94692"/>
  </p:normalViewPr>
  <p:slideViewPr>
    <p:cSldViewPr snapToGrid="0" snapToObjects="1">
      <p:cViewPr varScale="1">
        <p:scale>
          <a:sx n="93" d="100"/>
          <a:sy n="93" d="100"/>
        </p:scale>
        <p:origin x="22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85514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2666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0091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39706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6161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53051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1903489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53867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1443666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85484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88742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633526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849929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87039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408202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771667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977291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D0A4C-D6CE-A24F-8D6F-21E78CC67D08}"/>
              </a:ext>
            </a:extLst>
          </p:cNvPr>
          <p:cNvSpPr>
            <a:spLocks noGrp="1"/>
          </p:cNvSpPr>
          <p:nvPr>
            <p:ph type="ctrTitle"/>
          </p:nvPr>
        </p:nvSpPr>
        <p:spPr/>
        <p:txBody>
          <a:bodyPr/>
          <a:lstStyle/>
          <a:p>
            <a:r>
              <a:rPr kumimoji="1" lang="en-US" altLang="ja-JP" dirty="0"/>
              <a:t>11</a:t>
            </a:r>
            <a:r>
              <a:rPr lang="ja-JP" altLang="en-US"/>
              <a:t>月 中間報告</a:t>
            </a:r>
            <a:endParaRPr kumimoji="1" lang="ja-JP" altLang="en-US"/>
          </a:p>
        </p:txBody>
      </p:sp>
      <p:sp>
        <p:nvSpPr>
          <p:cNvPr id="3" name="字幕 2">
            <a:extLst>
              <a:ext uri="{FF2B5EF4-FFF2-40B4-BE49-F238E27FC236}">
                <a16:creationId xmlns:a16="http://schemas.microsoft.com/office/drawing/2014/main" id="{15A41D90-B98F-C948-8D0A-41F97A8182C8}"/>
              </a:ext>
            </a:extLst>
          </p:cNvPr>
          <p:cNvSpPr>
            <a:spLocks noGrp="1"/>
          </p:cNvSpPr>
          <p:nvPr>
            <p:ph type="subTitle" idx="1"/>
          </p:nvPr>
        </p:nvSpPr>
        <p:spPr/>
        <p:txBody>
          <a:bodyPr>
            <a:normAutofit/>
          </a:bodyPr>
          <a:lstStyle/>
          <a:p>
            <a:r>
              <a:rPr kumimoji="1" lang="ja-JP" altLang="en-US" sz="2400"/>
              <a:t>竹田陽  柳浦研究室</a:t>
            </a:r>
          </a:p>
        </p:txBody>
      </p:sp>
    </p:spTree>
    <p:extLst>
      <p:ext uri="{BB962C8B-B14F-4D97-AF65-F5344CB8AC3E}">
        <p14:creationId xmlns:p14="http://schemas.microsoft.com/office/powerpoint/2010/main" val="2608526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1E5F6-849F-3D41-9668-19C8692347B1}"/>
              </a:ext>
            </a:extLst>
          </p:cNvPr>
          <p:cNvSpPr>
            <a:spLocks noGrp="1"/>
          </p:cNvSpPr>
          <p:nvPr>
            <p:ph type="title"/>
          </p:nvPr>
        </p:nvSpPr>
        <p:spPr>
          <a:xfrm>
            <a:off x="2592925" y="624110"/>
            <a:ext cx="8911687" cy="733635"/>
          </a:xfrm>
        </p:spPr>
        <p:txBody>
          <a:bodyPr/>
          <a:lstStyle/>
          <a:p>
            <a:r>
              <a:rPr kumimoji="1" lang="ja-JP" altLang="en-US"/>
              <a:t>実際の解</a:t>
            </a:r>
          </a:p>
        </p:txBody>
      </p:sp>
      <p:pic>
        <p:nvPicPr>
          <p:cNvPr id="5" name="コンテンツ プレースホルダー 4">
            <a:extLst>
              <a:ext uri="{FF2B5EF4-FFF2-40B4-BE49-F238E27FC236}">
                <a16:creationId xmlns:a16="http://schemas.microsoft.com/office/drawing/2014/main" id="{F4D273D9-8442-344A-80C8-8A049DE28D5D}"/>
              </a:ext>
            </a:extLst>
          </p:cNvPr>
          <p:cNvPicPr>
            <a:picLocks noGrp="1" noChangeAspect="1"/>
          </p:cNvPicPr>
          <p:nvPr>
            <p:ph idx="1"/>
          </p:nvPr>
        </p:nvPicPr>
        <p:blipFill>
          <a:blip r:embed="rId2"/>
          <a:stretch>
            <a:fillRect/>
          </a:stretch>
        </p:blipFill>
        <p:spPr>
          <a:xfrm>
            <a:off x="1436275" y="2438400"/>
            <a:ext cx="4645871" cy="3819814"/>
          </a:xfrm>
        </p:spPr>
      </p:pic>
      <p:pic>
        <p:nvPicPr>
          <p:cNvPr id="7" name="図 6">
            <a:extLst>
              <a:ext uri="{FF2B5EF4-FFF2-40B4-BE49-F238E27FC236}">
                <a16:creationId xmlns:a16="http://schemas.microsoft.com/office/drawing/2014/main" id="{B1BCD1B4-59B3-1A42-89BB-E8FC2AE84BE3}"/>
              </a:ext>
            </a:extLst>
          </p:cNvPr>
          <p:cNvPicPr>
            <a:picLocks noChangeAspect="1"/>
          </p:cNvPicPr>
          <p:nvPr/>
        </p:nvPicPr>
        <p:blipFill>
          <a:blip r:embed="rId3"/>
          <a:stretch>
            <a:fillRect/>
          </a:stretch>
        </p:blipFill>
        <p:spPr>
          <a:xfrm>
            <a:off x="6858742" y="2438400"/>
            <a:ext cx="4645870" cy="3819814"/>
          </a:xfrm>
          <a:prstGeom prst="rect">
            <a:avLst/>
          </a:prstGeom>
        </p:spPr>
      </p:pic>
      <p:sp>
        <p:nvSpPr>
          <p:cNvPr id="8" name="テキスト ボックス 7">
            <a:extLst>
              <a:ext uri="{FF2B5EF4-FFF2-40B4-BE49-F238E27FC236}">
                <a16:creationId xmlns:a16="http://schemas.microsoft.com/office/drawing/2014/main" id="{0D01E0E1-0607-D84F-B139-157AD52E9275}"/>
              </a:ext>
            </a:extLst>
          </p:cNvPr>
          <p:cNvSpPr txBox="1"/>
          <p:nvPr/>
        </p:nvSpPr>
        <p:spPr>
          <a:xfrm>
            <a:off x="3191173" y="1782679"/>
            <a:ext cx="1136073" cy="461665"/>
          </a:xfrm>
          <a:prstGeom prst="rect">
            <a:avLst/>
          </a:prstGeom>
          <a:noFill/>
        </p:spPr>
        <p:txBody>
          <a:bodyPr wrap="square" rtlCol="0">
            <a:spAutoFit/>
          </a:bodyPr>
          <a:lstStyle/>
          <a:p>
            <a:r>
              <a:rPr kumimoji="1" lang="ja-JP" altLang="en-US" sz="2400"/>
              <a:t>積み地</a:t>
            </a:r>
          </a:p>
        </p:txBody>
      </p:sp>
      <p:sp>
        <p:nvSpPr>
          <p:cNvPr id="9" name="テキスト ボックス 8">
            <a:extLst>
              <a:ext uri="{FF2B5EF4-FFF2-40B4-BE49-F238E27FC236}">
                <a16:creationId xmlns:a16="http://schemas.microsoft.com/office/drawing/2014/main" id="{FF94A664-BD72-9948-963D-6161DAB5D248}"/>
              </a:ext>
            </a:extLst>
          </p:cNvPr>
          <p:cNvSpPr txBox="1"/>
          <p:nvPr/>
        </p:nvSpPr>
        <p:spPr>
          <a:xfrm>
            <a:off x="8648276" y="1717964"/>
            <a:ext cx="1146887" cy="461665"/>
          </a:xfrm>
          <a:prstGeom prst="rect">
            <a:avLst/>
          </a:prstGeom>
          <a:noFill/>
        </p:spPr>
        <p:txBody>
          <a:bodyPr wrap="square" rtlCol="0">
            <a:spAutoFit/>
          </a:bodyPr>
          <a:lstStyle/>
          <a:p>
            <a:r>
              <a:rPr lang="ja-JP" altLang="en-US" sz="2400"/>
              <a:t>揚げ地</a:t>
            </a:r>
            <a:endParaRPr kumimoji="1" lang="ja-JP" altLang="en-US" sz="2400"/>
          </a:p>
        </p:txBody>
      </p:sp>
    </p:spTree>
    <p:extLst>
      <p:ext uri="{BB962C8B-B14F-4D97-AF65-F5344CB8AC3E}">
        <p14:creationId xmlns:p14="http://schemas.microsoft.com/office/powerpoint/2010/main" val="881856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73449-F50B-0F44-87D3-A90996CF8803}"/>
              </a:ext>
            </a:extLst>
          </p:cNvPr>
          <p:cNvSpPr>
            <a:spLocks noGrp="1"/>
          </p:cNvSpPr>
          <p:nvPr>
            <p:ph type="title"/>
          </p:nvPr>
        </p:nvSpPr>
        <p:spPr/>
        <p:txBody>
          <a:bodyPr/>
          <a:lstStyle/>
          <a:p>
            <a:r>
              <a:rPr kumimoji="1" lang="ja-JP" altLang="en-US"/>
              <a:t>モデルについて</a:t>
            </a:r>
          </a:p>
        </p:txBody>
      </p:sp>
      <p:sp>
        <p:nvSpPr>
          <p:cNvPr id="3" name="コンテンツ プレースホルダー 2">
            <a:extLst>
              <a:ext uri="{FF2B5EF4-FFF2-40B4-BE49-F238E27FC236}">
                <a16:creationId xmlns:a16="http://schemas.microsoft.com/office/drawing/2014/main" id="{8C14A0A6-ACD2-3C4B-B7AF-ADD8335CCCE0}"/>
              </a:ext>
            </a:extLst>
          </p:cNvPr>
          <p:cNvSpPr>
            <a:spLocks noGrp="1"/>
          </p:cNvSpPr>
          <p:nvPr>
            <p:ph idx="1"/>
          </p:nvPr>
        </p:nvSpPr>
        <p:spPr>
          <a:xfrm>
            <a:off x="2147455" y="1731819"/>
            <a:ext cx="9357157" cy="4317949"/>
          </a:xfrm>
        </p:spPr>
        <p:txBody>
          <a:bodyPr>
            <a:normAutofit/>
          </a:bodyPr>
          <a:lstStyle/>
          <a:p>
            <a:pPr marL="0" indent="0">
              <a:buNone/>
            </a:pPr>
            <a:r>
              <a:rPr lang="ja-JP" altLang="en-US" sz="2800"/>
              <a:t>計算する際に、必ず守るべき条件が制約</a:t>
            </a:r>
            <a:endParaRPr kumimoji="1" lang="en-US" altLang="ja-JP" sz="2800" dirty="0"/>
          </a:p>
          <a:p>
            <a:r>
              <a:rPr kumimoji="1" lang="ja-JP" altLang="en-US" sz="2800"/>
              <a:t>制約は</a:t>
            </a:r>
            <a:r>
              <a:rPr kumimoji="1" lang="en-US" altLang="ja-JP" sz="2800" dirty="0"/>
              <a:t>4</a:t>
            </a:r>
            <a:r>
              <a:rPr lang="ja-JP" altLang="en-US" sz="2800"/>
              <a:t>つ</a:t>
            </a:r>
            <a:endParaRPr kumimoji="1" lang="en-US" altLang="ja-JP" sz="2800" dirty="0"/>
          </a:p>
          <a:p>
            <a:pPr marL="914400" lvl="1" indent="-457200">
              <a:buFont typeface="+mj-lt"/>
              <a:buAutoNum type="arabicPeriod"/>
            </a:pPr>
            <a:r>
              <a:rPr lang="ja-JP" altLang="en-US" sz="2200"/>
              <a:t>貨物の走行路を確保する</a:t>
            </a:r>
            <a:endParaRPr lang="en-US" altLang="ja-JP" sz="2200" dirty="0"/>
          </a:p>
          <a:p>
            <a:pPr marL="914400" lvl="1" indent="-457200">
              <a:buFont typeface="+mj-lt"/>
              <a:buAutoNum type="arabicPeriod"/>
            </a:pPr>
            <a:r>
              <a:rPr lang="ja-JP" altLang="en-US" sz="2200"/>
              <a:t>船内自動車の全体荷重が閾値を超えない </a:t>
            </a:r>
            <a:endParaRPr lang="en-US" altLang="ja-JP" sz="2200" dirty="0"/>
          </a:p>
          <a:p>
            <a:pPr marL="914400" lvl="1" indent="-457200">
              <a:buFont typeface="+mj-lt"/>
              <a:buAutoNum type="arabicPeriod"/>
            </a:pPr>
            <a:r>
              <a:rPr lang="ja-JP" altLang="en-US" sz="2200"/>
              <a:t>大きな注文の分割ルールを守る </a:t>
            </a:r>
            <a:endParaRPr lang="en-US" altLang="ja-JP" sz="2200" dirty="0"/>
          </a:p>
          <a:p>
            <a:pPr marL="914400" lvl="1" indent="-457200">
              <a:buFont typeface="+mj-lt"/>
              <a:buAutoNum type="arabicPeriod"/>
            </a:pPr>
            <a:r>
              <a:rPr lang="ja-JP" altLang="en-US" sz="2400">
                <a:latin typeface="+mn-ea"/>
              </a:rPr>
              <a:t>デッドスペースをなくす</a:t>
            </a:r>
            <a:endParaRPr lang="en-US" altLang="ja-JP" sz="2400" dirty="0">
              <a:latin typeface="+mn-ea"/>
            </a:endParaRPr>
          </a:p>
        </p:txBody>
      </p:sp>
    </p:spTree>
    <p:extLst>
      <p:ext uri="{BB962C8B-B14F-4D97-AF65-F5344CB8AC3E}">
        <p14:creationId xmlns:p14="http://schemas.microsoft.com/office/powerpoint/2010/main" val="921525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49A6B0-4F52-F945-B8EA-E01CAD3AFB26}"/>
              </a:ext>
            </a:extLst>
          </p:cNvPr>
          <p:cNvSpPr>
            <a:spLocks noGrp="1"/>
          </p:cNvSpPr>
          <p:nvPr>
            <p:ph type="title"/>
          </p:nvPr>
        </p:nvSpPr>
        <p:spPr/>
        <p:txBody>
          <a:bodyPr/>
          <a:lstStyle/>
          <a:p>
            <a:r>
              <a:rPr kumimoji="1" lang="ja-JP" altLang="en-US"/>
              <a:t>モデルについて</a:t>
            </a:r>
          </a:p>
        </p:txBody>
      </p:sp>
      <p:sp>
        <p:nvSpPr>
          <p:cNvPr id="3" name="コンテンツ プレースホルダー 2">
            <a:extLst>
              <a:ext uri="{FF2B5EF4-FFF2-40B4-BE49-F238E27FC236}">
                <a16:creationId xmlns:a16="http://schemas.microsoft.com/office/drawing/2014/main" id="{40F8FEE7-4642-2E4B-A454-1E84849639FE}"/>
              </a:ext>
            </a:extLst>
          </p:cNvPr>
          <p:cNvSpPr>
            <a:spLocks noGrp="1"/>
          </p:cNvSpPr>
          <p:nvPr>
            <p:ph idx="1"/>
          </p:nvPr>
        </p:nvSpPr>
        <p:spPr>
          <a:xfrm>
            <a:off x="1676400" y="2133600"/>
            <a:ext cx="9828212" cy="3777622"/>
          </a:xfrm>
        </p:spPr>
        <p:txBody>
          <a:bodyPr/>
          <a:lstStyle/>
          <a:p>
            <a:pPr marL="0" indent="0">
              <a:buNone/>
            </a:pPr>
            <a:r>
              <a:rPr lang="ja-JP" altLang="en-US" sz="2800"/>
              <a:t>計算を行う際に、値を良くすることを目指すものが目的関数</a:t>
            </a:r>
            <a:endParaRPr lang="en-US" altLang="ja-JP" sz="2800" dirty="0"/>
          </a:p>
          <a:p>
            <a:r>
              <a:rPr lang="ja-JP" altLang="en-US" sz="2800"/>
              <a:t>目的関数は</a:t>
            </a:r>
            <a:r>
              <a:rPr lang="en-US" altLang="ja-JP" sz="2800" dirty="0"/>
              <a:t>4</a:t>
            </a:r>
            <a:r>
              <a:rPr lang="ja-JP" altLang="en-US" sz="2800"/>
              <a:t>つ</a:t>
            </a:r>
            <a:endParaRPr lang="en-US" altLang="ja-JP" sz="2800" dirty="0"/>
          </a:p>
          <a:p>
            <a:pPr marL="914400" lvl="1" indent="-457200">
              <a:buFont typeface="+mj-lt"/>
              <a:buAutoNum type="arabicPeriod"/>
            </a:pPr>
            <a:r>
              <a:rPr lang="ja-JP" altLang="en-US" sz="2000">
                <a:latin typeface="+mn-ea"/>
              </a:rPr>
              <a:t>一つのホールド内に複数の積み地、揚げ地の注文が入るのを減らしたい </a:t>
            </a:r>
          </a:p>
          <a:p>
            <a:pPr marL="914400" lvl="1" indent="-457200">
              <a:buFont typeface="+mj-lt"/>
              <a:buAutoNum type="arabicPeriod"/>
            </a:pPr>
            <a:r>
              <a:rPr lang="ja-JP" altLang="en-US" sz="2000">
                <a:latin typeface="+mn-ea"/>
              </a:rPr>
              <a:t>船の内部で注文の積み地と揚げ地をなるべく揃えたい</a:t>
            </a:r>
            <a:endParaRPr lang="en-US" altLang="ja-JP" sz="2000" dirty="0">
              <a:latin typeface="+mn-ea"/>
            </a:endParaRPr>
          </a:p>
          <a:p>
            <a:pPr marL="914400" lvl="1" indent="-457200">
              <a:buFont typeface="+mj-lt"/>
              <a:buAutoNum type="arabicPeriod"/>
            </a:pPr>
            <a:r>
              <a:rPr lang="ja-JP" altLang="en-US" sz="2000">
                <a:latin typeface="+mn-ea"/>
              </a:rPr>
              <a:t>貨物の取り回しスペースを確保したい</a:t>
            </a:r>
            <a:endParaRPr lang="en-US" altLang="ja-JP" sz="2000" dirty="0">
              <a:latin typeface="+mn-ea"/>
            </a:endParaRPr>
          </a:p>
          <a:p>
            <a:pPr marL="914400" lvl="1" indent="-457200">
              <a:buFont typeface="+mj-lt"/>
              <a:buAutoNum type="arabicPeriod"/>
            </a:pPr>
            <a:r>
              <a:rPr lang="ja-JP" altLang="en-US" sz="2000">
                <a:latin typeface="+mn-ea"/>
              </a:rPr>
              <a:t>残容量を入口付近に寄せたい </a:t>
            </a:r>
            <a:endParaRPr lang="en-US" altLang="ja-JP" sz="2000" dirty="0"/>
          </a:p>
          <a:p>
            <a:endParaRPr kumimoji="1" lang="ja-JP" altLang="en-US"/>
          </a:p>
        </p:txBody>
      </p:sp>
    </p:spTree>
    <p:extLst>
      <p:ext uri="{BB962C8B-B14F-4D97-AF65-F5344CB8AC3E}">
        <p14:creationId xmlns:p14="http://schemas.microsoft.com/office/powerpoint/2010/main" val="592960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3E2520-AAC2-5449-BC91-178D8B6DD09E}"/>
              </a:ext>
            </a:extLst>
          </p:cNvPr>
          <p:cNvSpPr>
            <a:spLocks noGrp="1"/>
          </p:cNvSpPr>
          <p:nvPr>
            <p:ph type="title"/>
          </p:nvPr>
        </p:nvSpPr>
        <p:spPr/>
        <p:txBody>
          <a:bodyPr/>
          <a:lstStyle/>
          <a:p>
            <a:r>
              <a:rPr kumimoji="1" lang="ja-JP" altLang="en-US"/>
              <a:t>前回までのモデルでの問題点</a:t>
            </a:r>
          </a:p>
        </p:txBody>
      </p:sp>
      <p:sp>
        <p:nvSpPr>
          <p:cNvPr id="3" name="コンテンツ プレースホルダー 2">
            <a:extLst>
              <a:ext uri="{FF2B5EF4-FFF2-40B4-BE49-F238E27FC236}">
                <a16:creationId xmlns:a16="http://schemas.microsoft.com/office/drawing/2014/main" id="{D3807F1B-2CEE-BA4D-A677-4637CCD3E5CF}"/>
              </a:ext>
            </a:extLst>
          </p:cNvPr>
          <p:cNvSpPr>
            <a:spLocks noGrp="1"/>
          </p:cNvSpPr>
          <p:nvPr>
            <p:ph idx="1"/>
          </p:nvPr>
        </p:nvSpPr>
        <p:spPr/>
        <p:txBody>
          <a:bodyPr>
            <a:normAutofit/>
          </a:bodyPr>
          <a:lstStyle/>
          <a:p>
            <a:r>
              <a:rPr lang="ja-JP" altLang="en-US" sz="2400"/>
              <a:t>積み地や揚げ地の数</a:t>
            </a:r>
            <a:r>
              <a:rPr lang="en-US" altLang="ja-JP" sz="2400" dirty="0"/>
              <a:t>, </a:t>
            </a:r>
            <a:r>
              <a:rPr lang="ja-JP" altLang="en-US" sz="2400"/>
              <a:t>注文数やホールド数が増加すると、計算時間が膨大に増加することを確認</a:t>
            </a:r>
            <a:endParaRPr lang="en-US" altLang="ja-JP" sz="2400" dirty="0"/>
          </a:p>
          <a:p>
            <a:endParaRPr lang="en-US" altLang="ja-JP" sz="2400" dirty="0"/>
          </a:p>
          <a:p>
            <a:r>
              <a:rPr lang="ja-JP" altLang="en-US" sz="2400"/>
              <a:t>より複雑な制約を考慮しつつ解を出力するのは、現実的な計算時間では終わりそうにない</a:t>
            </a:r>
            <a:endParaRPr lang="en-US" altLang="ja-JP" sz="2400" dirty="0"/>
          </a:p>
          <a:p>
            <a:r>
              <a:rPr lang="ja-JP" altLang="en-US" sz="2400"/>
              <a:t>新たなアプローチをとる必要があった</a:t>
            </a:r>
            <a:endParaRPr lang="en-US" altLang="ja-JP" sz="2400" dirty="0"/>
          </a:p>
          <a:p>
            <a:endParaRPr lang="en-US" altLang="ja-JP" sz="2400" dirty="0"/>
          </a:p>
        </p:txBody>
      </p:sp>
    </p:spTree>
    <p:extLst>
      <p:ext uri="{BB962C8B-B14F-4D97-AF65-F5344CB8AC3E}">
        <p14:creationId xmlns:p14="http://schemas.microsoft.com/office/powerpoint/2010/main" val="1664906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4405D-C63C-0441-9752-73B631A3D991}"/>
              </a:ext>
            </a:extLst>
          </p:cNvPr>
          <p:cNvSpPr>
            <a:spLocks noGrp="1"/>
          </p:cNvSpPr>
          <p:nvPr>
            <p:ph type="title"/>
          </p:nvPr>
        </p:nvSpPr>
        <p:spPr/>
        <p:txBody>
          <a:bodyPr/>
          <a:lstStyle/>
          <a:p>
            <a:r>
              <a:rPr lang="en-US" altLang="ja-JP" dirty="0"/>
              <a:t>3</a:t>
            </a:r>
            <a:r>
              <a:rPr lang="ja-JP" altLang="en-US"/>
              <a:t>月以降の取り組み</a:t>
            </a:r>
            <a:endParaRPr kumimoji="1" lang="ja-JP" altLang="en-US"/>
          </a:p>
        </p:txBody>
      </p:sp>
      <p:sp>
        <p:nvSpPr>
          <p:cNvPr id="3" name="コンテンツ プレースホルダー 2">
            <a:extLst>
              <a:ext uri="{FF2B5EF4-FFF2-40B4-BE49-F238E27FC236}">
                <a16:creationId xmlns:a16="http://schemas.microsoft.com/office/drawing/2014/main" id="{81E1D8B5-9BD0-8442-B97C-A6838E468C4F}"/>
              </a:ext>
            </a:extLst>
          </p:cNvPr>
          <p:cNvSpPr>
            <a:spLocks noGrp="1"/>
          </p:cNvSpPr>
          <p:nvPr>
            <p:ph idx="1"/>
          </p:nvPr>
        </p:nvSpPr>
        <p:spPr/>
        <p:txBody>
          <a:bodyPr/>
          <a:lstStyle/>
          <a:p>
            <a:pPr marL="0" indent="0">
              <a:buNone/>
            </a:pPr>
            <a:r>
              <a:rPr lang="en-US" altLang="ja-JP" sz="2600" dirty="0"/>
              <a:t>1. </a:t>
            </a:r>
            <a:r>
              <a:rPr lang="ja-JP" altLang="en-US" sz="2600"/>
              <a:t>席割の評価方法のヒアリング</a:t>
            </a:r>
            <a:endParaRPr lang="en-US" altLang="ja-JP" sz="2600" dirty="0"/>
          </a:p>
          <a:p>
            <a:pPr lvl="1"/>
            <a:r>
              <a:rPr lang="en-US" altLang="ja-JP" sz="2200" dirty="0"/>
              <a:t>4</a:t>
            </a:r>
            <a:r>
              <a:rPr lang="ja-JP" altLang="en-US" sz="2200"/>
              <a:t>月、</a:t>
            </a:r>
            <a:r>
              <a:rPr lang="en-US" altLang="ja-JP" sz="2200" dirty="0"/>
              <a:t>5</a:t>
            </a:r>
            <a:r>
              <a:rPr lang="ja-JP" altLang="en-US" sz="2200"/>
              <a:t>月にプランナーさんにヒアリング</a:t>
            </a:r>
            <a:endParaRPr lang="en-US" altLang="ja-JP" sz="2200" dirty="0"/>
          </a:p>
          <a:p>
            <a:pPr lvl="1"/>
            <a:r>
              <a:rPr lang="ja-JP" altLang="en-US" sz="2200"/>
              <a:t>新たな目的関数などは加えない方針</a:t>
            </a:r>
            <a:endParaRPr lang="en-US" altLang="ja-JP" sz="2200" dirty="0"/>
          </a:p>
          <a:p>
            <a:endParaRPr lang="en-US" altLang="ja-JP" sz="2600" dirty="0"/>
          </a:p>
          <a:p>
            <a:pPr marL="0" indent="0">
              <a:buNone/>
            </a:pPr>
            <a:r>
              <a:rPr lang="en-US" altLang="ja-JP" sz="2600" dirty="0"/>
              <a:t>2. </a:t>
            </a:r>
            <a:r>
              <a:rPr lang="ja-JP" altLang="en-US" sz="2600"/>
              <a:t>大規模な問題例にも対応できるモデルの作成</a:t>
            </a:r>
            <a:endParaRPr lang="en-US" altLang="ja-JP" sz="2600" dirty="0"/>
          </a:p>
          <a:p>
            <a:pPr lvl="1"/>
            <a:r>
              <a:rPr lang="ja-JP" altLang="en-US" sz="2400"/>
              <a:t>専用ソルバーの開発</a:t>
            </a:r>
            <a:r>
              <a:rPr lang="en-US" altLang="ja-JP" sz="2400" dirty="0"/>
              <a:t>	</a:t>
            </a:r>
          </a:p>
          <a:p>
            <a:pPr lvl="1"/>
            <a:r>
              <a:rPr lang="en-US" altLang="ja-JP" sz="2400" dirty="0"/>
              <a:t>6</a:t>
            </a:r>
            <a:r>
              <a:rPr lang="ja-JP" altLang="en-US" sz="2400"/>
              <a:t>月から、プログラムを</a:t>
            </a:r>
            <a:r>
              <a:rPr lang="en-US" altLang="ja-JP" sz="2400" dirty="0"/>
              <a:t>1</a:t>
            </a:r>
            <a:r>
              <a:rPr lang="ja-JP" altLang="en-US" sz="2400"/>
              <a:t>から新たに作成</a:t>
            </a:r>
            <a:endParaRPr lang="en-US" altLang="ja-JP" sz="2400" dirty="0"/>
          </a:p>
        </p:txBody>
      </p:sp>
    </p:spTree>
    <p:extLst>
      <p:ext uri="{BB962C8B-B14F-4D97-AF65-F5344CB8AC3E}">
        <p14:creationId xmlns:p14="http://schemas.microsoft.com/office/powerpoint/2010/main" val="2813374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1382F-7C3A-ED42-BF42-F67C6FDD723E}"/>
              </a:ext>
            </a:extLst>
          </p:cNvPr>
          <p:cNvSpPr>
            <a:spLocks noGrp="1"/>
          </p:cNvSpPr>
          <p:nvPr>
            <p:ph type="title"/>
          </p:nvPr>
        </p:nvSpPr>
        <p:spPr/>
        <p:txBody>
          <a:bodyPr/>
          <a:lstStyle/>
          <a:p>
            <a:r>
              <a:rPr kumimoji="1" lang="ja-JP" altLang="en-US"/>
              <a:t>専用ソルバーの開発</a:t>
            </a:r>
          </a:p>
        </p:txBody>
      </p:sp>
      <p:sp>
        <p:nvSpPr>
          <p:cNvPr id="3" name="コンテンツ プレースホルダー 2">
            <a:extLst>
              <a:ext uri="{FF2B5EF4-FFF2-40B4-BE49-F238E27FC236}">
                <a16:creationId xmlns:a16="http://schemas.microsoft.com/office/drawing/2014/main" id="{66603910-061F-6749-9222-2B4D5E499E0D}"/>
              </a:ext>
            </a:extLst>
          </p:cNvPr>
          <p:cNvSpPr>
            <a:spLocks noGrp="1"/>
          </p:cNvSpPr>
          <p:nvPr>
            <p:ph idx="1"/>
          </p:nvPr>
        </p:nvSpPr>
        <p:spPr/>
        <p:txBody>
          <a:bodyPr>
            <a:normAutofit/>
          </a:bodyPr>
          <a:lstStyle/>
          <a:p>
            <a:r>
              <a:rPr lang="ja-JP" altLang="en-US" sz="2400"/>
              <a:t>以前のモデルは、数式の最適解を制限時間いっぱい探して、最も良い解を出すことを目指すモデル</a:t>
            </a:r>
            <a:endParaRPr lang="en-US" altLang="ja-JP" sz="2200" dirty="0"/>
          </a:p>
          <a:p>
            <a:endParaRPr lang="en-US" altLang="ja-JP" sz="2400" dirty="0"/>
          </a:p>
          <a:p>
            <a:r>
              <a:rPr kumimoji="1" lang="ja-JP" altLang="en-US" sz="2400"/>
              <a:t>新たなモデルは、ヒューリスティックを元にしたもの</a:t>
            </a:r>
            <a:endParaRPr kumimoji="1" lang="en-US" altLang="ja-JP" sz="2400" dirty="0"/>
          </a:p>
          <a:p>
            <a:r>
              <a:rPr kumimoji="1" lang="ja-JP" altLang="en-US" sz="2400"/>
              <a:t>厳密な解ではなくとも、短い計算時間で精度の良い解を出すことを目指すモデル</a:t>
            </a:r>
            <a:endParaRPr kumimoji="1" lang="en-US" altLang="ja-JP" sz="2400" dirty="0"/>
          </a:p>
        </p:txBody>
      </p:sp>
    </p:spTree>
    <p:extLst>
      <p:ext uri="{BB962C8B-B14F-4D97-AF65-F5344CB8AC3E}">
        <p14:creationId xmlns:p14="http://schemas.microsoft.com/office/powerpoint/2010/main" val="246965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708A0D-D0C1-E549-A2B7-9BB3AE14D1B6}"/>
              </a:ext>
            </a:extLst>
          </p:cNvPr>
          <p:cNvSpPr>
            <a:spLocks noGrp="1"/>
          </p:cNvSpPr>
          <p:nvPr>
            <p:ph type="title"/>
          </p:nvPr>
        </p:nvSpPr>
        <p:spPr/>
        <p:txBody>
          <a:bodyPr/>
          <a:lstStyle/>
          <a:p>
            <a:r>
              <a:rPr lang="ja-JP" altLang="en-US"/>
              <a:t>現状の結果</a:t>
            </a:r>
            <a:endParaRPr kumimoji="1" lang="ja-JP" altLang="en-US"/>
          </a:p>
        </p:txBody>
      </p:sp>
      <p:sp>
        <p:nvSpPr>
          <p:cNvPr id="3" name="コンテンツ プレースホルダー 2">
            <a:extLst>
              <a:ext uri="{FF2B5EF4-FFF2-40B4-BE49-F238E27FC236}">
                <a16:creationId xmlns:a16="http://schemas.microsoft.com/office/drawing/2014/main" id="{CAB314F2-C6BD-3A4E-BC31-31F9FEFC4609}"/>
              </a:ext>
            </a:extLst>
          </p:cNvPr>
          <p:cNvSpPr>
            <a:spLocks noGrp="1"/>
          </p:cNvSpPr>
          <p:nvPr>
            <p:ph idx="1"/>
          </p:nvPr>
        </p:nvSpPr>
        <p:spPr>
          <a:xfrm>
            <a:off x="2589211" y="2133600"/>
            <a:ext cx="9104025" cy="3777622"/>
          </a:xfrm>
        </p:spPr>
        <p:txBody>
          <a:bodyPr>
            <a:normAutofit/>
          </a:bodyPr>
          <a:lstStyle/>
          <a:p>
            <a:r>
              <a:rPr lang="en-US" altLang="ja-JP" sz="2400" dirty="0"/>
              <a:t>6</a:t>
            </a:r>
            <a:r>
              <a:rPr lang="ja-JP" altLang="en-US" sz="2400"/>
              <a:t>月頃からプログラムの作成を行い、</a:t>
            </a:r>
            <a:r>
              <a:rPr lang="en-US" altLang="ja-JP" sz="2400" dirty="0"/>
              <a:t>10</a:t>
            </a:r>
            <a:r>
              <a:rPr lang="ja-JP" altLang="en-US" sz="2400"/>
              <a:t>月に実装が一通り終了</a:t>
            </a:r>
            <a:endParaRPr lang="en-US" altLang="ja-JP" sz="2400" dirty="0"/>
          </a:p>
          <a:p>
            <a:r>
              <a:rPr lang="ja-JP" altLang="en-US" sz="2400"/>
              <a:t>注文数</a:t>
            </a:r>
            <a:r>
              <a:rPr lang="en-US" altLang="ja-JP" sz="2400" dirty="0"/>
              <a:t>110</a:t>
            </a:r>
            <a:r>
              <a:rPr lang="ja-JP" altLang="en-US" sz="2400"/>
              <a:t>の</a:t>
            </a:r>
            <a:r>
              <a:rPr kumimoji="1" lang="ja-JP" altLang="en-US" sz="2400"/>
              <a:t>簡単なブッキングに関しては、以前のモデルと同程度の解をより短時間で出力できていることを確認</a:t>
            </a:r>
            <a:endParaRPr kumimoji="1" lang="en-US" altLang="ja-JP" sz="2400" dirty="0"/>
          </a:p>
        </p:txBody>
      </p:sp>
    </p:spTree>
    <p:extLst>
      <p:ext uri="{BB962C8B-B14F-4D97-AF65-F5344CB8AC3E}">
        <p14:creationId xmlns:p14="http://schemas.microsoft.com/office/powerpoint/2010/main" val="4224103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381DF8-19D0-D646-948E-EC1682994E13}"/>
              </a:ext>
            </a:extLst>
          </p:cNvPr>
          <p:cNvSpPr>
            <a:spLocks noGrp="1"/>
          </p:cNvSpPr>
          <p:nvPr>
            <p:ph type="title"/>
          </p:nvPr>
        </p:nvSpPr>
        <p:spPr/>
        <p:txBody>
          <a:bodyPr/>
          <a:lstStyle/>
          <a:p>
            <a:r>
              <a:rPr lang="ja-JP" altLang="en-US"/>
              <a:t>今後のロードマップ</a:t>
            </a:r>
            <a:endParaRPr kumimoji="1" lang="ja-JP" altLang="en-US"/>
          </a:p>
        </p:txBody>
      </p:sp>
      <p:sp>
        <p:nvSpPr>
          <p:cNvPr id="3" name="コンテンツ プレースホルダー 2">
            <a:extLst>
              <a:ext uri="{FF2B5EF4-FFF2-40B4-BE49-F238E27FC236}">
                <a16:creationId xmlns:a16="http://schemas.microsoft.com/office/drawing/2014/main" id="{EACA2184-B43F-AB4B-8709-BF0C51BBA185}"/>
              </a:ext>
            </a:extLst>
          </p:cNvPr>
          <p:cNvSpPr>
            <a:spLocks noGrp="1"/>
          </p:cNvSpPr>
          <p:nvPr>
            <p:ph idx="1"/>
          </p:nvPr>
        </p:nvSpPr>
        <p:spPr>
          <a:xfrm>
            <a:off x="2258291" y="2133600"/>
            <a:ext cx="9725891" cy="3777622"/>
          </a:xfrm>
        </p:spPr>
        <p:txBody>
          <a:bodyPr/>
          <a:lstStyle/>
          <a:p>
            <a:r>
              <a:rPr kumimoji="1" lang="en-US" altLang="ja-JP" sz="2400" dirty="0"/>
              <a:t>12</a:t>
            </a:r>
            <a:r>
              <a:rPr lang="ja-JP" altLang="en-US" sz="2400"/>
              <a:t>月</a:t>
            </a:r>
            <a:endParaRPr lang="en-US" altLang="ja-JP" sz="2400" dirty="0"/>
          </a:p>
          <a:p>
            <a:pPr lvl="1"/>
            <a:r>
              <a:rPr lang="ja-JP" altLang="en-US" sz="2200"/>
              <a:t>新たな数理モデルが対応できる注文のサイズ</a:t>
            </a:r>
            <a:r>
              <a:rPr lang="en-US" altLang="ja-JP" sz="2200" dirty="0"/>
              <a:t>(</a:t>
            </a:r>
            <a:r>
              <a:rPr lang="ja-JP" altLang="en-US" sz="2200"/>
              <a:t>注文数や港の数</a:t>
            </a:r>
            <a:r>
              <a:rPr lang="en-US" altLang="ja-JP" sz="2200" dirty="0"/>
              <a:t>)</a:t>
            </a:r>
            <a:r>
              <a:rPr lang="ja-JP" altLang="en-US" sz="2200"/>
              <a:t>を調査</a:t>
            </a:r>
            <a:endParaRPr lang="en-US" altLang="ja-JP" dirty="0"/>
          </a:p>
          <a:p>
            <a:r>
              <a:rPr lang="en-US" altLang="ja-JP" sz="2400" dirty="0"/>
              <a:t>1,2</a:t>
            </a:r>
            <a:r>
              <a:rPr lang="ja-JP" altLang="en-US" sz="2400"/>
              <a:t>月</a:t>
            </a:r>
            <a:endParaRPr lang="en-US" altLang="ja-JP" sz="2400" dirty="0"/>
          </a:p>
          <a:p>
            <a:pPr lvl="1"/>
            <a:r>
              <a:rPr lang="ja-JP" altLang="en-US" sz="2200"/>
              <a:t>積み地と揚げ地をまとめて席割を作成するアプローチを去年度に行なっていた</a:t>
            </a:r>
            <a:endParaRPr lang="en-US" altLang="ja-JP" sz="2200" dirty="0"/>
          </a:p>
          <a:p>
            <a:pPr lvl="1"/>
            <a:r>
              <a:rPr lang="ja-JP" altLang="en-US" sz="2200"/>
              <a:t>そのアプローチで得た席割を、専用ソルバーに組み込む実装を行う</a:t>
            </a:r>
            <a:endParaRPr lang="en-US" altLang="ja-JP" sz="2200" dirty="0"/>
          </a:p>
          <a:p>
            <a:r>
              <a:rPr lang="en-US" altLang="ja-JP" sz="2400" dirty="0"/>
              <a:t>3</a:t>
            </a:r>
            <a:r>
              <a:rPr lang="ja-JP" altLang="en-US" sz="2400"/>
              <a:t>月</a:t>
            </a:r>
            <a:endParaRPr lang="en-US" altLang="ja-JP" sz="2400" dirty="0"/>
          </a:p>
          <a:p>
            <a:pPr lvl="1"/>
            <a:r>
              <a:rPr lang="ja-JP" altLang="en-US" sz="2000"/>
              <a:t>汎用ソルバーと専用ソルバーでの解の精度や計算時間の比較を報告予定</a:t>
            </a:r>
            <a:endParaRPr lang="en-US" altLang="ja-JP" sz="2000" dirty="0"/>
          </a:p>
          <a:p>
            <a:pPr lvl="1"/>
            <a:endParaRPr lang="en-US" altLang="ja-JP" dirty="0"/>
          </a:p>
        </p:txBody>
      </p:sp>
    </p:spTree>
    <p:extLst>
      <p:ext uri="{BB962C8B-B14F-4D97-AF65-F5344CB8AC3E}">
        <p14:creationId xmlns:p14="http://schemas.microsoft.com/office/powerpoint/2010/main" val="984134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8638B1-9433-5F40-BCAE-38CF7122BC9E}"/>
              </a:ext>
            </a:extLst>
          </p:cNvPr>
          <p:cNvSpPr>
            <a:spLocks noGrp="1"/>
          </p:cNvSpPr>
          <p:nvPr>
            <p:ph type="title"/>
          </p:nvPr>
        </p:nvSpPr>
        <p:spPr/>
        <p:txBody>
          <a:bodyPr/>
          <a:lstStyle/>
          <a:p>
            <a:r>
              <a:rPr kumimoji="1" lang="ja-JP" altLang="en-US"/>
              <a:t>協力をお願いしたい点</a:t>
            </a:r>
          </a:p>
        </p:txBody>
      </p:sp>
      <p:sp>
        <p:nvSpPr>
          <p:cNvPr id="3" name="コンテンツ プレースホルダー 2">
            <a:extLst>
              <a:ext uri="{FF2B5EF4-FFF2-40B4-BE49-F238E27FC236}">
                <a16:creationId xmlns:a16="http://schemas.microsoft.com/office/drawing/2014/main" id="{A21887DA-502F-D146-8AD4-C8D53BF8EA52}"/>
              </a:ext>
            </a:extLst>
          </p:cNvPr>
          <p:cNvSpPr>
            <a:spLocks noGrp="1"/>
          </p:cNvSpPr>
          <p:nvPr>
            <p:ph idx="1"/>
          </p:nvPr>
        </p:nvSpPr>
        <p:spPr/>
        <p:txBody>
          <a:bodyPr>
            <a:normAutofit/>
          </a:bodyPr>
          <a:lstStyle/>
          <a:p>
            <a:r>
              <a:rPr kumimoji="1" lang="ja-JP" altLang="en-US" sz="2400"/>
              <a:t>簡単なブッキングにおける実際の席割結果を共有していただけると嬉しいです</a:t>
            </a:r>
            <a:endParaRPr kumimoji="1" lang="en-US" altLang="ja-JP" sz="2400" dirty="0"/>
          </a:p>
          <a:p>
            <a:endParaRPr lang="en-US" altLang="ja-JP" sz="2400" dirty="0"/>
          </a:p>
          <a:p>
            <a:r>
              <a:rPr kumimoji="1" lang="ja-JP" altLang="en-US" sz="2400"/>
              <a:t>理由としては</a:t>
            </a:r>
            <a:r>
              <a:rPr kumimoji="1" lang="en-US" altLang="ja-JP" sz="2400" dirty="0"/>
              <a:t>2</a:t>
            </a:r>
            <a:r>
              <a:rPr kumimoji="1" lang="ja-JP" altLang="en-US" sz="2400"/>
              <a:t>点</a:t>
            </a:r>
            <a:endParaRPr lang="en-US" altLang="ja-JP" sz="2200" dirty="0"/>
          </a:p>
          <a:p>
            <a:pPr lvl="1"/>
            <a:r>
              <a:rPr kumimoji="1" lang="en-US" altLang="ja-JP" sz="2200" dirty="0"/>
              <a:t>4</a:t>
            </a:r>
            <a:r>
              <a:rPr kumimoji="1" lang="ja-JP" altLang="en-US" sz="2200"/>
              <a:t>つある目的関数のそれぞれの値を比較できる</a:t>
            </a:r>
            <a:endParaRPr kumimoji="1" lang="en-US" altLang="ja-JP" sz="2200" dirty="0"/>
          </a:p>
          <a:p>
            <a:pPr lvl="1"/>
            <a:r>
              <a:rPr lang="ja-JP" altLang="en-US" sz="2200"/>
              <a:t>目的関数の重み付けがしやすくなる</a:t>
            </a:r>
            <a:endParaRPr kumimoji="1" lang="en-US" altLang="ja-JP" sz="2200" dirty="0"/>
          </a:p>
        </p:txBody>
      </p:sp>
    </p:spTree>
    <p:extLst>
      <p:ext uri="{BB962C8B-B14F-4D97-AF65-F5344CB8AC3E}">
        <p14:creationId xmlns:p14="http://schemas.microsoft.com/office/powerpoint/2010/main" val="2560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8BB13-BD1D-054E-8D2D-56B10374E616}"/>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A3D9367D-EB7E-7C47-BEAF-1AFF3A66DC3D}"/>
              </a:ext>
            </a:extLst>
          </p:cNvPr>
          <p:cNvSpPr>
            <a:spLocks noGrp="1"/>
          </p:cNvSpPr>
          <p:nvPr>
            <p:ph idx="1"/>
          </p:nvPr>
        </p:nvSpPr>
        <p:spPr/>
        <p:txBody>
          <a:bodyPr/>
          <a:lstStyle/>
          <a:p>
            <a:r>
              <a:rPr kumimoji="1" lang="ja-JP" altLang="en-US" sz="2400"/>
              <a:t>数理最適化とは</a:t>
            </a:r>
            <a:endParaRPr kumimoji="1" lang="en-US" altLang="ja-JP" sz="2400" dirty="0"/>
          </a:p>
          <a:p>
            <a:r>
              <a:rPr kumimoji="1" lang="ja-JP" altLang="en-US" sz="2400"/>
              <a:t>前回の報告会での内容</a:t>
            </a:r>
            <a:endParaRPr kumimoji="1" lang="en-US" altLang="ja-JP" sz="2400" dirty="0"/>
          </a:p>
          <a:p>
            <a:r>
              <a:rPr lang="ja-JP" altLang="en-US" sz="2400"/>
              <a:t>問題点</a:t>
            </a:r>
            <a:endParaRPr lang="en-US" altLang="ja-JP" sz="2400" dirty="0"/>
          </a:p>
          <a:p>
            <a:r>
              <a:rPr lang="en-US" altLang="ja-JP" sz="2400" dirty="0"/>
              <a:t>3</a:t>
            </a:r>
            <a:r>
              <a:rPr lang="ja-JP" altLang="en-US" sz="2400"/>
              <a:t>月以降の取り組み</a:t>
            </a:r>
            <a:endParaRPr lang="en-US" altLang="ja-JP" sz="2400" dirty="0"/>
          </a:p>
          <a:p>
            <a:endParaRPr lang="en-US" altLang="ja-JP" sz="2400" dirty="0"/>
          </a:p>
          <a:p>
            <a:r>
              <a:rPr kumimoji="1" lang="ja-JP" altLang="en-US" sz="2400"/>
              <a:t>商船三井の取り組み</a:t>
            </a:r>
            <a:r>
              <a:rPr lang="en-US" altLang="ja-JP" sz="2400" dirty="0"/>
              <a:t>(</a:t>
            </a:r>
            <a:r>
              <a:rPr lang="ja-JP" altLang="en-US" sz="2400"/>
              <a:t>柳浦教授から</a:t>
            </a:r>
            <a:r>
              <a:rPr lang="en-US" altLang="ja-JP" sz="2400" dirty="0"/>
              <a:t>)</a:t>
            </a:r>
          </a:p>
          <a:p>
            <a:endParaRPr kumimoji="1" lang="ja-JP" altLang="en-US"/>
          </a:p>
        </p:txBody>
      </p:sp>
    </p:spTree>
    <p:extLst>
      <p:ext uri="{BB962C8B-B14F-4D97-AF65-F5344CB8AC3E}">
        <p14:creationId xmlns:p14="http://schemas.microsoft.com/office/powerpoint/2010/main" val="73014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F2C530-4BB8-2E43-9D16-2E3E0B673431}"/>
              </a:ext>
            </a:extLst>
          </p:cNvPr>
          <p:cNvSpPr>
            <a:spLocks noGrp="1"/>
          </p:cNvSpPr>
          <p:nvPr>
            <p:ph type="title"/>
          </p:nvPr>
        </p:nvSpPr>
        <p:spPr/>
        <p:txBody>
          <a:bodyPr/>
          <a:lstStyle/>
          <a:p>
            <a:r>
              <a:rPr lang="ja-JP" altLang="en-US"/>
              <a:t>数理最適化とは</a:t>
            </a:r>
            <a:endParaRPr kumimoji="1" lang="ja-JP" altLang="en-US"/>
          </a:p>
        </p:txBody>
      </p:sp>
      <p:sp>
        <p:nvSpPr>
          <p:cNvPr id="3" name="コンテンツ プレースホルダー 2">
            <a:extLst>
              <a:ext uri="{FF2B5EF4-FFF2-40B4-BE49-F238E27FC236}">
                <a16:creationId xmlns:a16="http://schemas.microsoft.com/office/drawing/2014/main" id="{4AE03265-473A-CA42-9CF2-B680F7B0C86D}"/>
              </a:ext>
            </a:extLst>
          </p:cNvPr>
          <p:cNvSpPr>
            <a:spLocks noGrp="1"/>
          </p:cNvSpPr>
          <p:nvPr>
            <p:ph idx="1"/>
          </p:nvPr>
        </p:nvSpPr>
        <p:spPr>
          <a:xfrm>
            <a:off x="2589212" y="2133600"/>
            <a:ext cx="9339552" cy="4156364"/>
          </a:xfrm>
        </p:spPr>
        <p:txBody>
          <a:bodyPr>
            <a:normAutofit lnSpcReduction="10000"/>
          </a:bodyPr>
          <a:lstStyle/>
          <a:p>
            <a:r>
              <a:rPr kumimoji="1" lang="ja-JP" altLang="en-US" sz="2400"/>
              <a:t>最適化問題とは</a:t>
            </a:r>
            <a:r>
              <a:rPr kumimoji="1" lang="en-US" altLang="ja-JP" sz="2400" dirty="0"/>
              <a:t>…</a:t>
            </a:r>
          </a:p>
          <a:p>
            <a:pPr lvl="1"/>
            <a:r>
              <a:rPr lang="ja-JP" altLang="en-US" sz="2200"/>
              <a:t>制約条件を満たす解の中で、目的関数を最小にする解を求める問題</a:t>
            </a:r>
            <a:endParaRPr lang="en-US" altLang="ja-JP" sz="2200" dirty="0"/>
          </a:p>
          <a:p>
            <a:endParaRPr lang="en-US" altLang="ja-JP" sz="2400" dirty="0"/>
          </a:p>
          <a:p>
            <a:r>
              <a:rPr lang="ja-JP" altLang="en-US" sz="2400"/>
              <a:t>手順としては、</a:t>
            </a:r>
            <a:endParaRPr lang="en-US" altLang="ja-JP" sz="2400" dirty="0"/>
          </a:p>
          <a:p>
            <a:pPr marL="857250" lvl="1" indent="-457200">
              <a:buFont typeface="+mj-lt"/>
              <a:buAutoNum type="arabicPeriod"/>
            </a:pPr>
            <a:r>
              <a:rPr lang="ja-JP" altLang="en-US" sz="2200"/>
              <a:t>問題の定式化</a:t>
            </a:r>
            <a:endParaRPr lang="en-US" altLang="ja-JP" sz="2200" dirty="0"/>
          </a:p>
          <a:p>
            <a:pPr marL="857250" lvl="1" indent="-457200">
              <a:buFont typeface="+mj-lt"/>
              <a:buAutoNum type="arabicPeriod"/>
            </a:pPr>
            <a:r>
              <a:rPr lang="ja-JP" altLang="en-US" sz="2200"/>
              <a:t>アルゴリズムの開発</a:t>
            </a:r>
            <a:endParaRPr lang="en-US" altLang="ja-JP" sz="2200" dirty="0"/>
          </a:p>
          <a:p>
            <a:pPr marL="857250" lvl="1" indent="-457200">
              <a:buFont typeface="+mj-lt"/>
              <a:buAutoNum type="arabicPeriod"/>
            </a:pPr>
            <a:r>
              <a:rPr lang="ja-JP" altLang="en-US" sz="2200"/>
              <a:t>解の分析</a:t>
            </a:r>
            <a:endParaRPr lang="en-US" altLang="ja-JP" sz="2200" dirty="0"/>
          </a:p>
          <a:p>
            <a:pPr marL="857250" lvl="1" indent="-457200">
              <a:buFont typeface="+mj-lt"/>
              <a:buAutoNum type="arabicPeriod"/>
            </a:pPr>
            <a:r>
              <a:rPr lang="ja-JP" altLang="en-US" sz="2200">
                <a:solidFill>
                  <a:schemeClr val="tx1"/>
                </a:solidFill>
              </a:rPr>
              <a:t>最適化モデルの検証</a:t>
            </a:r>
            <a:r>
              <a:rPr lang="ja-JP" altLang="en-US" sz="2200"/>
              <a:t>　</a:t>
            </a:r>
            <a:endParaRPr lang="en-US" altLang="ja-JP" sz="2200" dirty="0"/>
          </a:p>
          <a:p>
            <a:pPr marL="0" indent="0">
              <a:buNone/>
            </a:pPr>
            <a:r>
              <a:rPr lang="en-US" altLang="ja-JP" sz="2400" dirty="0"/>
              <a:t>2,3,4</a:t>
            </a:r>
            <a:r>
              <a:rPr lang="ja-JP" altLang="en-US" sz="2400"/>
              <a:t>の手順を繰り返すことで、精度が高まる</a:t>
            </a:r>
            <a:endParaRPr lang="en-US" altLang="ja-JP" sz="2400" dirty="0"/>
          </a:p>
          <a:p>
            <a:pPr marL="457200" indent="-457200">
              <a:buFont typeface="+mj-lt"/>
              <a:buAutoNum type="arabicPeriod"/>
            </a:pPr>
            <a:endParaRPr lang="en-US" altLang="ja-JP" sz="2400" dirty="0"/>
          </a:p>
        </p:txBody>
      </p:sp>
    </p:spTree>
    <p:extLst>
      <p:ext uri="{BB962C8B-B14F-4D97-AF65-F5344CB8AC3E}">
        <p14:creationId xmlns:p14="http://schemas.microsoft.com/office/powerpoint/2010/main" val="1788865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D0C15-0956-4F46-A897-DA00D2F7B7DF}"/>
              </a:ext>
            </a:extLst>
          </p:cNvPr>
          <p:cNvSpPr>
            <a:spLocks noGrp="1"/>
          </p:cNvSpPr>
          <p:nvPr>
            <p:ph type="title"/>
          </p:nvPr>
        </p:nvSpPr>
        <p:spPr/>
        <p:txBody>
          <a:bodyPr/>
          <a:lstStyle/>
          <a:p>
            <a:r>
              <a:rPr lang="ja-JP" altLang="en-US"/>
              <a:t>席割作成と組み合わせ最適化</a:t>
            </a: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C3AB508E-0386-A642-8EF9-512F98D9F05E}"/>
                  </a:ext>
                </a:extLst>
              </p:cNvPr>
              <p:cNvSpPr>
                <a:spLocks noGrp="1"/>
              </p:cNvSpPr>
              <p:nvPr>
                <p:ph idx="1"/>
              </p:nvPr>
            </p:nvSpPr>
            <p:spPr>
              <a:xfrm>
                <a:off x="2592925" y="1787235"/>
                <a:ext cx="9242570" cy="4599709"/>
              </a:xfrm>
            </p:spPr>
            <p:txBody>
              <a:bodyPr>
                <a:normAutofit lnSpcReduction="10000"/>
              </a:bodyPr>
              <a:lstStyle/>
              <a:p>
                <a:r>
                  <a:rPr kumimoji="1" lang="ja-JP" altLang="en-US" sz="2400"/>
                  <a:t>制約がない場合</a:t>
                </a:r>
                <a:r>
                  <a:rPr kumimoji="1" lang="en-US" altLang="ja-JP" sz="2400" dirty="0"/>
                  <a:t>(20</a:t>
                </a:r>
                <a:r>
                  <a:rPr kumimoji="1" lang="ja-JP" altLang="en-US" sz="2400"/>
                  <a:t>個の注文を</a:t>
                </a:r>
                <a:r>
                  <a:rPr kumimoji="1" lang="en-US" altLang="ja-JP" sz="2400" dirty="0"/>
                  <a:t>12</a:t>
                </a:r>
                <a:r>
                  <a:rPr lang="ja-JP" altLang="en-US" sz="2400"/>
                  <a:t>個のホールドに割当</a:t>
                </a:r>
                <a:r>
                  <a:rPr lang="en-US" altLang="ja-JP" sz="2400" dirty="0"/>
                  <a:t>)</a:t>
                </a:r>
                <a:endParaRPr kumimoji="1" lang="en-US" altLang="ja-JP" sz="2400" dirty="0"/>
              </a:p>
              <a:p>
                <a:endParaRPr lang="en-US" altLang="ja-JP" sz="2400" dirty="0"/>
              </a:p>
              <a:p>
                <a:endParaRPr kumimoji="1" lang="en-US" altLang="ja-JP" sz="2400" dirty="0"/>
              </a:p>
              <a:p>
                <a:endParaRPr lang="en-US" altLang="ja-JP" sz="2400" dirty="0"/>
              </a:p>
              <a:p>
                <a:endParaRPr kumimoji="1" lang="en-US" altLang="ja-JP" sz="2400" dirty="0"/>
              </a:p>
              <a:p>
                <a:endParaRPr lang="en-US" altLang="ja-JP" sz="2400" dirty="0"/>
              </a:p>
              <a:p>
                <a14:m>
                  <m:oMath xmlns:m="http://schemas.openxmlformats.org/officeDocument/2006/math">
                    <m:sSup>
                      <m:sSupPr>
                        <m:ctrlPr>
                          <a:rPr kumimoji="1" lang="en-US" altLang="ja-JP" sz="2400" i="1" smtClean="0">
                            <a:latin typeface="Cambria Math" panose="02040503050406030204" pitchFamily="18" charset="0"/>
                          </a:rPr>
                        </m:ctrlPr>
                      </m:sSupPr>
                      <m:e>
                        <m:r>
                          <a:rPr kumimoji="1" lang="en-US" altLang="ja-JP" sz="2400" b="0" i="1" smtClean="0">
                            <a:latin typeface="Cambria Math" panose="02040503050406030204" pitchFamily="18" charset="0"/>
                          </a:rPr>
                          <m:t>12</m:t>
                        </m:r>
                      </m:e>
                      <m:sup>
                        <m:r>
                          <a:rPr kumimoji="1" lang="en-US" altLang="ja-JP" sz="2400" b="0" i="1" smtClean="0">
                            <a:latin typeface="Cambria Math" panose="02040503050406030204" pitchFamily="18" charset="0"/>
                          </a:rPr>
                          <m:t>20</m:t>
                        </m:r>
                      </m:sup>
                    </m:sSup>
                  </m:oMath>
                </a14:m>
                <a:r>
                  <a:rPr kumimoji="1" lang="ja-JP" altLang="en-US" sz="2400"/>
                  <a:t>通り</a:t>
                </a:r>
                <a:r>
                  <a:rPr kumimoji="1" lang="en-US" altLang="ja-JP" sz="2400" dirty="0"/>
                  <a:t>(38</a:t>
                </a:r>
                <a:r>
                  <a:rPr lang="ja-JP" altLang="en-US" sz="2400"/>
                  <a:t>垓</a:t>
                </a:r>
                <a:r>
                  <a:rPr lang="en-US" altLang="ja-JP" sz="2400" dirty="0"/>
                  <a:t>)</a:t>
                </a:r>
                <a:r>
                  <a:rPr kumimoji="1" lang="ja-JP" altLang="en-US" sz="2400"/>
                  <a:t>の組み合わせがある</a:t>
                </a:r>
                <a:endParaRPr kumimoji="1" lang="en-US" altLang="ja-JP" sz="2400" dirty="0"/>
              </a:p>
              <a:p>
                <a:endParaRPr kumimoji="1" lang="en-US" altLang="ja-JP" sz="2400" dirty="0"/>
              </a:p>
              <a:p>
                <a:r>
                  <a:rPr kumimoji="1" lang="ja-JP" altLang="en-US" sz="2400"/>
                  <a:t>注文数</a:t>
                </a:r>
                <a:r>
                  <a:rPr lang="en-US" altLang="ja-JP" sz="2400" dirty="0"/>
                  <a:t>100</a:t>
                </a:r>
                <a:r>
                  <a:rPr lang="ja-JP" altLang="en-US" sz="2400"/>
                  <a:t>のブッキングを</a:t>
                </a:r>
                <a:r>
                  <a:rPr lang="en-US" altLang="ja-JP" sz="2400" dirty="0"/>
                  <a:t>7500RT</a:t>
                </a:r>
                <a:r>
                  <a:rPr lang="ja-JP" altLang="en-US" sz="2400"/>
                  <a:t>の貨物船に積み付ける場合</a:t>
                </a:r>
                <a:r>
                  <a:rPr lang="en-US" altLang="ja-JP" sz="2400" dirty="0"/>
                  <a:t>…</a:t>
                </a:r>
                <a:endParaRPr lang="en-US" altLang="ja-JP" sz="2200" dirty="0"/>
              </a:p>
              <a:p>
                <a:pPr lvl="1"/>
                <a:r>
                  <a:rPr lang="ja-JP" altLang="en-US" sz="2200"/>
                  <a:t>理論上は</a:t>
                </a:r>
                <a14:m>
                  <m:oMath xmlns:m="http://schemas.openxmlformats.org/officeDocument/2006/math">
                    <m:sSup>
                      <m:sSupPr>
                        <m:ctrlPr>
                          <a:rPr lang="en-US" altLang="ja-JP" sz="2200" i="1" smtClean="0">
                            <a:latin typeface="Cambria Math" panose="02040503050406030204" pitchFamily="18" charset="0"/>
                          </a:rPr>
                        </m:ctrlPr>
                      </m:sSupPr>
                      <m:e>
                        <m:r>
                          <a:rPr lang="en-US" altLang="ja-JP" sz="2200" b="0" i="1" smtClean="0">
                            <a:latin typeface="Cambria Math" panose="02040503050406030204" pitchFamily="18" charset="0"/>
                          </a:rPr>
                          <m:t>10</m:t>
                        </m:r>
                      </m:e>
                      <m:sup>
                        <m:r>
                          <a:rPr lang="en-US" altLang="ja-JP" sz="2200" b="0" i="1" smtClean="0">
                            <a:latin typeface="Cambria Math" panose="02040503050406030204" pitchFamily="18" charset="0"/>
                          </a:rPr>
                          <m:t>160</m:t>
                        </m:r>
                      </m:sup>
                    </m:sSup>
                  </m:oMath>
                </a14:m>
                <a:r>
                  <a:rPr lang="ja-JP" altLang="en-US" sz="2200"/>
                  <a:t>通りの組み合わせ</a:t>
                </a:r>
                <a:endParaRPr lang="en-US" altLang="ja-JP" sz="2200" dirty="0"/>
              </a:p>
            </p:txBody>
          </p:sp>
        </mc:Choice>
        <mc:Fallback>
          <p:sp>
            <p:nvSpPr>
              <p:cNvPr id="3" name="コンテンツ プレースホルダー 2">
                <a:extLst>
                  <a:ext uri="{FF2B5EF4-FFF2-40B4-BE49-F238E27FC236}">
                    <a16:creationId xmlns:a16="http://schemas.microsoft.com/office/drawing/2014/main" id="{C3AB508E-0386-A642-8EF9-512F98D9F05E}"/>
                  </a:ext>
                </a:extLst>
              </p:cNvPr>
              <p:cNvSpPr>
                <a:spLocks noGrp="1" noRot="1" noChangeAspect="1" noMove="1" noResize="1" noEditPoints="1" noAdjustHandles="1" noChangeArrowheads="1" noChangeShapeType="1" noTextEdit="1"/>
              </p:cNvSpPr>
              <p:nvPr>
                <p:ph idx="1"/>
              </p:nvPr>
            </p:nvSpPr>
            <p:spPr>
              <a:xfrm>
                <a:off x="2592925" y="1787235"/>
                <a:ext cx="9242570" cy="4599709"/>
              </a:xfrm>
              <a:blipFill>
                <a:blip r:embed="rId2"/>
                <a:stretch>
                  <a:fillRect l="-962" t="-2204" b="-826"/>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41ED64AB-241F-B74E-833D-B14D4CC59F25}"/>
              </a:ext>
            </a:extLst>
          </p:cNvPr>
          <p:cNvPicPr>
            <a:picLocks noChangeAspect="1"/>
          </p:cNvPicPr>
          <p:nvPr/>
        </p:nvPicPr>
        <p:blipFill>
          <a:blip r:embed="rId3"/>
          <a:stretch>
            <a:fillRect/>
          </a:stretch>
        </p:blipFill>
        <p:spPr>
          <a:xfrm>
            <a:off x="7452156" y="2292156"/>
            <a:ext cx="3488221" cy="2123440"/>
          </a:xfrm>
          <a:prstGeom prst="rect">
            <a:avLst/>
          </a:prstGeom>
        </p:spPr>
      </p:pic>
      <p:graphicFrame>
        <p:nvGraphicFramePr>
          <p:cNvPr id="6" name="表 5">
            <a:extLst>
              <a:ext uri="{FF2B5EF4-FFF2-40B4-BE49-F238E27FC236}">
                <a16:creationId xmlns:a16="http://schemas.microsoft.com/office/drawing/2014/main" id="{816DA687-CEEC-A04E-A5F5-54CA9E437E4D}"/>
              </a:ext>
            </a:extLst>
          </p:cNvPr>
          <p:cNvGraphicFramePr>
            <a:graphicFrameLocks noGrp="1"/>
          </p:cNvGraphicFramePr>
          <p:nvPr>
            <p:extLst>
              <p:ext uri="{D42A27DB-BD31-4B8C-83A1-F6EECF244321}">
                <p14:modId xmlns:p14="http://schemas.microsoft.com/office/powerpoint/2010/main" val="4073688466"/>
              </p:ext>
            </p:extLst>
          </p:nvPr>
        </p:nvGraphicFramePr>
        <p:xfrm>
          <a:off x="2817945" y="2312476"/>
          <a:ext cx="3386716" cy="2103120"/>
        </p:xfrm>
        <a:graphic>
          <a:graphicData uri="http://schemas.openxmlformats.org/drawingml/2006/table">
            <a:tbl>
              <a:tblPr firstRow="1" bandRow="1">
                <a:tableStyleId>{073A0DAA-6AF3-43AB-8588-CEC1D06C72B9}</a:tableStyleId>
              </a:tblPr>
              <a:tblGrid>
                <a:gridCol w="846679">
                  <a:extLst>
                    <a:ext uri="{9D8B030D-6E8A-4147-A177-3AD203B41FA5}">
                      <a16:colId xmlns:a16="http://schemas.microsoft.com/office/drawing/2014/main" val="3647687945"/>
                    </a:ext>
                  </a:extLst>
                </a:gridCol>
                <a:gridCol w="846679">
                  <a:extLst>
                    <a:ext uri="{9D8B030D-6E8A-4147-A177-3AD203B41FA5}">
                      <a16:colId xmlns:a16="http://schemas.microsoft.com/office/drawing/2014/main" val="3033206049"/>
                    </a:ext>
                  </a:extLst>
                </a:gridCol>
                <a:gridCol w="846679">
                  <a:extLst>
                    <a:ext uri="{9D8B030D-6E8A-4147-A177-3AD203B41FA5}">
                      <a16:colId xmlns:a16="http://schemas.microsoft.com/office/drawing/2014/main" val="1512819797"/>
                    </a:ext>
                  </a:extLst>
                </a:gridCol>
                <a:gridCol w="846679">
                  <a:extLst>
                    <a:ext uri="{9D8B030D-6E8A-4147-A177-3AD203B41FA5}">
                      <a16:colId xmlns:a16="http://schemas.microsoft.com/office/drawing/2014/main" val="3702729102"/>
                    </a:ext>
                  </a:extLst>
                </a:gridCol>
              </a:tblGrid>
              <a:tr h="546284">
                <a:tc>
                  <a:txBody>
                    <a:bodyPr/>
                    <a:lstStyle/>
                    <a:p>
                      <a:r>
                        <a:rPr kumimoji="1" lang="ja-JP" altLang="en-US"/>
                        <a:t>注文番号</a:t>
                      </a:r>
                    </a:p>
                  </a:txBody>
                  <a:tcPr/>
                </a:tc>
                <a:tc>
                  <a:txBody>
                    <a:bodyPr/>
                    <a:lstStyle/>
                    <a:p>
                      <a:r>
                        <a:rPr kumimoji="1" lang="ja-JP" altLang="en-US"/>
                        <a:t>台数</a:t>
                      </a:r>
                    </a:p>
                  </a:txBody>
                  <a:tcPr/>
                </a:tc>
                <a:tc>
                  <a:txBody>
                    <a:bodyPr/>
                    <a:lstStyle/>
                    <a:p>
                      <a:r>
                        <a:rPr kumimoji="1" lang="ja-JP" altLang="en-US"/>
                        <a:t>積み地</a:t>
                      </a:r>
                    </a:p>
                  </a:txBody>
                  <a:tcPr/>
                </a:tc>
                <a:tc>
                  <a:txBody>
                    <a:bodyPr/>
                    <a:lstStyle/>
                    <a:p>
                      <a:r>
                        <a:rPr kumimoji="1" lang="ja-JP" altLang="en-US"/>
                        <a:t>揚げ地</a:t>
                      </a:r>
                    </a:p>
                  </a:txBody>
                  <a:tcPr/>
                </a:tc>
                <a:extLst>
                  <a:ext uri="{0D108BD9-81ED-4DB2-BD59-A6C34878D82A}">
                    <a16:rowId xmlns:a16="http://schemas.microsoft.com/office/drawing/2014/main" val="3752890001"/>
                  </a:ext>
                </a:extLst>
              </a:tr>
              <a:tr h="312162">
                <a:tc>
                  <a:txBody>
                    <a:bodyPr/>
                    <a:lstStyle/>
                    <a:p>
                      <a:r>
                        <a:rPr kumimoji="1" lang="en-US" altLang="ja-JP" dirty="0"/>
                        <a:t>1</a:t>
                      </a:r>
                      <a:endParaRPr kumimoji="1" lang="ja-JP" altLang="en-US"/>
                    </a:p>
                  </a:txBody>
                  <a:tcPr/>
                </a:tc>
                <a:tc>
                  <a:txBody>
                    <a:bodyPr/>
                    <a:lstStyle/>
                    <a:p>
                      <a:r>
                        <a:rPr kumimoji="1" lang="en-US" altLang="ja-JP" dirty="0"/>
                        <a:t>50</a:t>
                      </a:r>
                      <a:endParaRPr kumimoji="1" lang="ja-JP" altLang="en-US"/>
                    </a:p>
                  </a:txBody>
                  <a:tcPr/>
                </a:tc>
                <a:tc>
                  <a:txBody>
                    <a:bodyPr/>
                    <a:lstStyle/>
                    <a:p>
                      <a:r>
                        <a:rPr kumimoji="1" lang="en-US" altLang="ja-JP" dirty="0"/>
                        <a:t>A</a:t>
                      </a:r>
                      <a:endParaRPr kumimoji="1" lang="ja-JP" altLang="en-US"/>
                    </a:p>
                  </a:txBody>
                  <a:tcPr/>
                </a:tc>
                <a:tc>
                  <a:txBody>
                    <a:bodyPr/>
                    <a:lstStyle/>
                    <a:p>
                      <a:r>
                        <a:rPr kumimoji="1" lang="en-US" altLang="ja-JP" dirty="0"/>
                        <a:t>D</a:t>
                      </a:r>
                      <a:endParaRPr kumimoji="1" lang="ja-JP" altLang="en-US"/>
                    </a:p>
                  </a:txBody>
                  <a:tcPr/>
                </a:tc>
                <a:extLst>
                  <a:ext uri="{0D108BD9-81ED-4DB2-BD59-A6C34878D82A}">
                    <a16:rowId xmlns:a16="http://schemas.microsoft.com/office/drawing/2014/main" val="792523000"/>
                  </a:ext>
                </a:extLst>
              </a:tr>
              <a:tr h="312162">
                <a:tc>
                  <a:txBody>
                    <a:bodyPr/>
                    <a:lstStyle/>
                    <a:p>
                      <a:r>
                        <a:rPr kumimoji="1" lang="en-US" altLang="ja-JP" dirty="0"/>
                        <a:t>2</a:t>
                      </a:r>
                      <a:endParaRPr kumimoji="1" lang="ja-JP" altLang="en-US"/>
                    </a:p>
                  </a:txBody>
                  <a:tcPr/>
                </a:tc>
                <a:tc>
                  <a:txBody>
                    <a:bodyPr/>
                    <a:lstStyle/>
                    <a:p>
                      <a:r>
                        <a:rPr kumimoji="1" lang="en-US" altLang="ja-JP" dirty="0"/>
                        <a:t>30</a:t>
                      </a:r>
                      <a:endParaRPr kumimoji="1" lang="ja-JP" altLang="en-US"/>
                    </a:p>
                  </a:txBody>
                  <a:tcPr/>
                </a:tc>
                <a:tc>
                  <a:txBody>
                    <a:bodyPr/>
                    <a:lstStyle/>
                    <a:p>
                      <a:r>
                        <a:rPr kumimoji="1" lang="en-US" altLang="ja-JP" dirty="0"/>
                        <a:t>B</a:t>
                      </a:r>
                      <a:endParaRPr kumimoji="1" lang="ja-JP" altLang="en-US"/>
                    </a:p>
                  </a:txBody>
                  <a:tcPr/>
                </a:tc>
                <a:tc>
                  <a:txBody>
                    <a:bodyPr/>
                    <a:lstStyle/>
                    <a:p>
                      <a:r>
                        <a:rPr kumimoji="1" lang="en-US" altLang="ja-JP" dirty="0"/>
                        <a:t>E</a:t>
                      </a:r>
                      <a:endParaRPr kumimoji="1" lang="ja-JP" altLang="en-US"/>
                    </a:p>
                  </a:txBody>
                  <a:tcPr/>
                </a:tc>
                <a:extLst>
                  <a:ext uri="{0D108BD9-81ED-4DB2-BD59-A6C34878D82A}">
                    <a16:rowId xmlns:a16="http://schemas.microsoft.com/office/drawing/2014/main" val="1984827450"/>
                  </a:ext>
                </a:extLst>
              </a:tr>
              <a:tr h="312162">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16880966"/>
                  </a:ext>
                </a:extLst>
              </a:tr>
              <a:tr h="312162">
                <a:tc>
                  <a:txBody>
                    <a:bodyPr/>
                    <a:lstStyle/>
                    <a:p>
                      <a:r>
                        <a:rPr kumimoji="1" lang="en-US" altLang="ja-JP" dirty="0"/>
                        <a:t>20</a:t>
                      </a:r>
                      <a:endParaRPr kumimoji="1" lang="ja-JP" altLang="en-US"/>
                    </a:p>
                  </a:txBody>
                  <a:tcPr/>
                </a:tc>
                <a:tc>
                  <a:txBody>
                    <a:bodyPr/>
                    <a:lstStyle/>
                    <a:p>
                      <a:r>
                        <a:rPr kumimoji="1" lang="en-US" altLang="ja-JP" dirty="0"/>
                        <a:t>100</a:t>
                      </a:r>
                      <a:endParaRPr kumimoji="1" lang="ja-JP" altLang="en-US"/>
                    </a:p>
                  </a:txBody>
                  <a:tcPr/>
                </a:tc>
                <a:tc>
                  <a:txBody>
                    <a:bodyPr/>
                    <a:lstStyle/>
                    <a:p>
                      <a:r>
                        <a:rPr kumimoji="1" lang="en-US" altLang="ja-JP" dirty="0"/>
                        <a:t>A</a:t>
                      </a:r>
                      <a:endParaRPr kumimoji="1" lang="ja-JP" altLang="en-US"/>
                    </a:p>
                  </a:txBody>
                  <a:tcPr/>
                </a:tc>
                <a:tc>
                  <a:txBody>
                    <a:bodyPr/>
                    <a:lstStyle/>
                    <a:p>
                      <a:r>
                        <a:rPr kumimoji="1" lang="en-US" altLang="ja-JP" dirty="0"/>
                        <a:t>E</a:t>
                      </a:r>
                      <a:endParaRPr kumimoji="1" lang="ja-JP" altLang="en-US"/>
                    </a:p>
                  </a:txBody>
                  <a:tcPr/>
                </a:tc>
                <a:extLst>
                  <a:ext uri="{0D108BD9-81ED-4DB2-BD59-A6C34878D82A}">
                    <a16:rowId xmlns:a16="http://schemas.microsoft.com/office/drawing/2014/main" val="205922785"/>
                  </a:ext>
                </a:extLst>
              </a:tr>
            </a:tbl>
          </a:graphicData>
        </a:graphic>
      </p:graphicFrame>
      <p:sp>
        <p:nvSpPr>
          <p:cNvPr id="9" name="右矢印 8">
            <a:extLst>
              <a:ext uri="{FF2B5EF4-FFF2-40B4-BE49-F238E27FC236}">
                <a16:creationId xmlns:a16="http://schemas.microsoft.com/office/drawing/2014/main" id="{995ADD78-51B3-B84D-8FA4-B91737169B02}"/>
              </a:ext>
            </a:extLst>
          </p:cNvPr>
          <p:cNvSpPr/>
          <p:nvPr/>
        </p:nvSpPr>
        <p:spPr>
          <a:xfrm>
            <a:off x="6386945" y="3671455"/>
            <a:ext cx="827265" cy="41563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F5AC9A5F-619D-FF40-9D72-3AAA20293423}"/>
              </a:ext>
            </a:extLst>
          </p:cNvPr>
          <p:cNvSpPr txBox="1"/>
          <p:nvPr/>
        </p:nvSpPr>
        <p:spPr>
          <a:xfrm>
            <a:off x="6429681" y="2867891"/>
            <a:ext cx="784529" cy="369332"/>
          </a:xfrm>
          <a:prstGeom prst="rect">
            <a:avLst/>
          </a:prstGeom>
          <a:noFill/>
        </p:spPr>
        <p:txBody>
          <a:bodyPr wrap="square" rtlCol="0">
            <a:spAutoFit/>
          </a:bodyPr>
          <a:lstStyle/>
          <a:p>
            <a:r>
              <a:rPr lang="ja-JP" altLang="en-US"/>
              <a:t>積付</a:t>
            </a:r>
            <a:endParaRPr kumimoji="1" lang="ja-JP" altLang="en-US"/>
          </a:p>
        </p:txBody>
      </p:sp>
    </p:spTree>
    <p:extLst>
      <p:ext uri="{BB962C8B-B14F-4D97-AF65-F5344CB8AC3E}">
        <p14:creationId xmlns:p14="http://schemas.microsoft.com/office/powerpoint/2010/main" val="2865260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DCA54A-26CC-2442-B634-DB1A795C994A}"/>
              </a:ext>
            </a:extLst>
          </p:cNvPr>
          <p:cNvSpPr>
            <a:spLocks noGrp="1"/>
          </p:cNvSpPr>
          <p:nvPr>
            <p:ph type="title"/>
          </p:nvPr>
        </p:nvSpPr>
        <p:spPr/>
        <p:txBody>
          <a:bodyPr/>
          <a:lstStyle/>
          <a:p>
            <a:r>
              <a:rPr lang="ja-JP" altLang="en-US"/>
              <a:t>席割作成と組み合わせ最適化</a:t>
            </a:r>
            <a:endParaRPr kumimoji="1" lang="ja-JP" altLang="en-US"/>
          </a:p>
        </p:txBody>
      </p:sp>
      <p:sp>
        <p:nvSpPr>
          <p:cNvPr id="3" name="コンテンツ プレースホルダー 2">
            <a:extLst>
              <a:ext uri="{FF2B5EF4-FFF2-40B4-BE49-F238E27FC236}">
                <a16:creationId xmlns:a16="http://schemas.microsoft.com/office/drawing/2014/main" id="{493C431B-B282-304B-8C39-A4CE7AB72F67}"/>
              </a:ext>
            </a:extLst>
          </p:cNvPr>
          <p:cNvSpPr>
            <a:spLocks noGrp="1"/>
          </p:cNvSpPr>
          <p:nvPr>
            <p:ph idx="1"/>
          </p:nvPr>
        </p:nvSpPr>
        <p:spPr>
          <a:xfrm>
            <a:off x="2589211" y="2133599"/>
            <a:ext cx="9284133" cy="4308765"/>
          </a:xfrm>
        </p:spPr>
        <p:txBody>
          <a:bodyPr>
            <a:normAutofit/>
          </a:bodyPr>
          <a:lstStyle/>
          <a:p>
            <a:r>
              <a:rPr lang="ja-JP" altLang="en-US" sz="2400"/>
              <a:t>実際にはさまざまな制約を考慮するため組み合わせの数は減る</a:t>
            </a:r>
            <a:endParaRPr lang="en-US" altLang="ja-JP" sz="2400" dirty="0"/>
          </a:p>
          <a:p>
            <a:pPr lvl="1"/>
            <a:r>
              <a:rPr lang="ja-JP" altLang="en-US"/>
              <a:t>全ての注文を</a:t>
            </a:r>
            <a:r>
              <a:rPr lang="en-US" altLang="ja-JP" dirty="0"/>
              <a:t>1</a:t>
            </a:r>
            <a:r>
              <a:rPr lang="ja-JP" altLang="en-US"/>
              <a:t>つのホールドにまとめてはいけない</a:t>
            </a:r>
            <a:endParaRPr lang="en-US" altLang="ja-JP" dirty="0"/>
          </a:p>
          <a:p>
            <a:pPr lvl="1"/>
            <a:r>
              <a:rPr lang="en-US" altLang="ja-JP" dirty="0"/>
              <a:t>1</a:t>
            </a:r>
            <a:r>
              <a:rPr lang="ja-JP" altLang="en-US"/>
              <a:t>つの注文を</a:t>
            </a:r>
            <a:r>
              <a:rPr lang="en-US" altLang="ja-JP" dirty="0"/>
              <a:t>20</a:t>
            </a:r>
            <a:r>
              <a:rPr lang="ja-JP" altLang="en-US"/>
              <a:t>個に分割してはいけない、など</a:t>
            </a:r>
            <a:endParaRPr lang="en-US" altLang="ja-JP" dirty="0"/>
          </a:p>
          <a:p>
            <a:r>
              <a:rPr lang="ja-JP" altLang="en-US" sz="2200"/>
              <a:t>人が当たり前に考えていることを含めて、全てコンピュータに指示する必要がある</a:t>
            </a:r>
            <a:endParaRPr lang="en-US" altLang="ja-JP" sz="2200" dirty="0"/>
          </a:p>
          <a:p>
            <a:endParaRPr lang="en-US" altLang="ja-JP" sz="2200" dirty="0"/>
          </a:p>
          <a:p>
            <a:r>
              <a:rPr lang="ja-JP" altLang="en-US" sz="2200"/>
              <a:t>問題に対する解法として、</a:t>
            </a:r>
            <a:r>
              <a:rPr lang="en-US" altLang="ja-JP" sz="2200" dirty="0"/>
              <a:t>2</a:t>
            </a:r>
            <a:r>
              <a:rPr lang="ja-JP" altLang="en-US" sz="2200"/>
              <a:t>パターン存在する</a:t>
            </a:r>
            <a:endParaRPr lang="en-US" altLang="ja-JP" sz="2200" dirty="0"/>
          </a:p>
          <a:p>
            <a:pPr lvl="1"/>
            <a:r>
              <a:rPr lang="ja-JP" altLang="en-US" sz="1800"/>
              <a:t>厳密解法</a:t>
            </a:r>
            <a:r>
              <a:rPr lang="en-US" altLang="ja-JP" sz="1800" dirty="0"/>
              <a:t>: </a:t>
            </a:r>
            <a:r>
              <a:rPr lang="ja-JP" altLang="en-US" sz="1800"/>
              <a:t>時間をかけても、最適な解を探す　</a:t>
            </a:r>
            <a:endParaRPr lang="en-US" altLang="ja-JP" sz="1800" dirty="0"/>
          </a:p>
          <a:p>
            <a:pPr lvl="1"/>
            <a:r>
              <a:rPr lang="ja-JP" altLang="en-US" sz="1800">
                <a:solidFill>
                  <a:srgbClr val="FF0000"/>
                </a:solidFill>
              </a:rPr>
              <a:t>近似解法</a:t>
            </a:r>
            <a:r>
              <a:rPr lang="en-US" altLang="ja-JP" sz="1800" dirty="0"/>
              <a:t>: </a:t>
            </a:r>
            <a:r>
              <a:rPr lang="ja-JP" altLang="en-US" sz="1800"/>
              <a:t>現実的な時間で、良い解を探す</a:t>
            </a:r>
            <a:endParaRPr lang="en-US" altLang="ja-JP" sz="1800" dirty="0"/>
          </a:p>
          <a:p>
            <a:pPr marL="0" indent="0">
              <a:buNone/>
            </a:pPr>
            <a:endParaRPr lang="en-US" altLang="ja-JP" sz="2200" dirty="0"/>
          </a:p>
          <a:p>
            <a:pPr marL="0" indent="0">
              <a:buNone/>
            </a:pPr>
            <a:endParaRPr lang="en-US" altLang="ja-JP" sz="2400" dirty="0"/>
          </a:p>
        </p:txBody>
      </p:sp>
    </p:spTree>
    <p:extLst>
      <p:ext uri="{BB962C8B-B14F-4D97-AF65-F5344CB8AC3E}">
        <p14:creationId xmlns:p14="http://schemas.microsoft.com/office/powerpoint/2010/main" val="1958037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F24470-4618-2A49-AB83-0427D76DA4A9}"/>
              </a:ext>
            </a:extLst>
          </p:cNvPr>
          <p:cNvSpPr>
            <a:spLocks noGrp="1"/>
          </p:cNvSpPr>
          <p:nvPr>
            <p:ph type="title"/>
          </p:nvPr>
        </p:nvSpPr>
        <p:spPr/>
        <p:txBody>
          <a:bodyPr/>
          <a:lstStyle/>
          <a:p>
            <a:r>
              <a:rPr kumimoji="1" lang="ja-JP" altLang="en-US"/>
              <a:t>問題に対するアプローチ</a:t>
            </a:r>
          </a:p>
        </p:txBody>
      </p:sp>
      <p:sp>
        <p:nvSpPr>
          <p:cNvPr id="3" name="コンテンツ プレースホルダー 2">
            <a:extLst>
              <a:ext uri="{FF2B5EF4-FFF2-40B4-BE49-F238E27FC236}">
                <a16:creationId xmlns:a16="http://schemas.microsoft.com/office/drawing/2014/main" id="{8B8ED6DD-CE5A-B74A-BDDA-24FCA5378FFB}"/>
              </a:ext>
            </a:extLst>
          </p:cNvPr>
          <p:cNvSpPr>
            <a:spLocks noGrp="1"/>
          </p:cNvSpPr>
          <p:nvPr>
            <p:ph idx="1"/>
          </p:nvPr>
        </p:nvSpPr>
        <p:spPr>
          <a:xfrm>
            <a:off x="2589212" y="2133599"/>
            <a:ext cx="8915400" cy="4294909"/>
          </a:xfrm>
        </p:spPr>
        <p:txBody>
          <a:bodyPr>
            <a:normAutofit/>
          </a:bodyPr>
          <a:lstStyle/>
          <a:p>
            <a:pPr marL="457200" indent="-457200">
              <a:buFont typeface="+mj-lt"/>
              <a:buAutoNum type="arabicPeriod"/>
            </a:pPr>
            <a:r>
              <a:rPr lang="ja-JP" altLang="en-US" sz="2400"/>
              <a:t>汎用ソルバーを利用</a:t>
            </a:r>
            <a:endParaRPr lang="en-US" altLang="ja-JP" sz="2400" dirty="0"/>
          </a:p>
          <a:p>
            <a:pPr lvl="1"/>
            <a:r>
              <a:rPr lang="ja-JP" altLang="en-US" sz="2000"/>
              <a:t>厳密解法に基づく</a:t>
            </a:r>
            <a:endParaRPr lang="en-US" altLang="ja-JP" sz="2000" dirty="0"/>
          </a:p>
          <a:p>
            <a:pPr lvl="1"/>
            <a:r>
              <a:rPr lang="ja-JP" altLang="en-US" sz="2000"/>
              <a:t>実用的な規模の問題を解けない場合が多い</a:t>
            </a:r>
            <a:endParaRPr lang="en-US" altLang="ja-JP" sz="2000" dirty="0"/>
          </a:p>
          <a:p>
            <a:pPr marL="457200" indent="-457200">
              <a:buFont typeface="+mj-lt"/>
              <a:buAutoNum type="arabicPeriod"/>
            </a:pPr>
            <a:r>
              <a:rPr lang="ja-JP" altLang="en-US" sz="2200"/>
              <a:t>専用ソルバーを開発</a:t>
            </a:r>
            <a:endParaRPr lang="en-US" altLang="ja-JP" sz="2200" dirty="0"/>
          </a:p>
          <a:p>
            <a:pPr marL="857250" lvl="1" indent="-457200"/>
            <a:r>
              <a:rPr lang="ja-JP" altLang="en-US" sz="2000"/>
              <a:t>近似解法に基づくことが多い</a:t>
            </a:r>
            <a:endParaRPr lang="en-US" altLang="ja-JP" sz="2000" dirty="0"/>
          </a:p>
          <a:p>
            <a:pPr marL="857250" lvl="1" indent="-457200"/>
            <a:r>
              <a:rPr lang="ja-JP" altLang="en-US" sz="2000"/>
              <a:t>問題や解の構造の理解が必要</a:t>
            </a:r>
            <a:endParaRPr lang="en-US" altLang="ja-JP" sz="2000" dirty="0"/>
          </a:p>
          <a:p>
            <a:pPr marL="857250" lvl="1" indent="-457200"/>
            <a:r>
              <a:rPr lang="en-US" altLang="ja-JP" sz="2000" dirty="0"/>
              <a:t>1</a:t>
            </a:r>
            <a:r>
              <a:rPr lang="ja-JP" altLang="en-US" sz="2000"/>
              <a:t>に比べて開発期間が長くかかる</a:t>
            </a:r>
            <a:endParaRPr lang="en-US" altLang="ja-JP" sz="2000" dirty="0"/>
          </a:p>
          <a:p>
            <a:pPr marL="457200" indent="-457200"/>
            <a:endParaRPr lang="en-US" altLang="ja-JP" sz="2200" dirty="0"/>
          </a:p>
          <a:p>
            <a:pPr marL="0" indent="0">
              <a:buNone/>
            </a:pPr>
            <a:r>
              <a:rPr lang="ja-JP" altLang="en-US" sz="2400"/>
              <a:t>去年度までは</a:t>
            </a:r>
            <a:r>
              <a:rPr lang="en-US" altLang="ja-JP" sz="2400" dirty="0"/>
              <a:t>1,</a:t>
            </a:r>
            <a:r>
              <a:rPr lang="ja-JP" altLang="en-US" sz="2400"/>
              <a:t>現在は</a:t>
            </a:r>
            <a:r>
              <a:rPr lang="en-US" altLang="ja-JP" sz="2400" dirty="0"/>
              <a:t>2</a:t>
            </a:r>
            <a:r>
              <a:rPr lang="ja-JP" altLang="en-US" sz="2400"/>
              <a:t>のアプローチをとっている</a:t>
            </a:r>
            <a:endParaRPr lang="en-US" altLang="ja-JP" sz="2400" dirty="0"/>
          </a:p>
        </p:txBody>
      </p:sp>
    </p:spTree>
    <p:extLst>
      <p:ext uri="{BB962C8B-B14F-4D97-AF65-F5344CB8AC3E}">
        <p14:creationId xmlns:p14="http://schemas.microsoft.com/office/powerpoint/2010/main" val="1642671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CE6C1-0DE2-0945-911D-A04DCC0B87D6}"/>
              </a:ext>
            </a:extLst>
          </p:cNvPr>
          <p:cNvSpPr>
            <a:spLocks noGrp="1"/>
          </p:cNvSpPr>
          <p:nvPr>
            <p:ph type="title"/>
          </p:nvPr>
        </p:nvSpPr>
        <p:spPr/>
        <p:txBody>
          <a:bodyPr/>
          <a:lstStyle/>
          <a:p>
            <a:r>
              <a:rPr lang="ja-JP" altLang="en-US"/>
              <a:t>過去の</a:t>
            </a:r>
            <a:r>
              <a:rPr kumimoji="1" lang="ja-JP" altLang="en-US"/>
              <a:t>報告会一覧</a:t>
            </a:r>
          </a:p>
        </p:txBody>
      </p:sp>
      <p:graphicFrame>
        <p:nvGraphicFramePr>
          <p:cNvPr id="4" name="コンテンツ プレースホルダー 3">
            <a:extLst>
              <a:ext uri="{FF2B5EF4-FFF2-40B4-BE49-F238E27FC236}">
                <a16:creationId xmlns:a16="http://schemas.microsoft.com/office/drawing/2014/main" id="{315F30BE-39D6-EF43-9EE4-273C4CA4076B}"/>
              </a:ext>
            </a:extLst>
          </p:cNvPr>
          <p:cNvGraphicFramePr>
            <a:graphicFrameLocks noGrp="1"/>
          </p:cNvGraphicFramePr>
          <p:nvPr>
            <p:ph idx="1"/>
            <p:extLst>
              <p:ext uri="{D42A27DB-BD31-4B8C-83A1-F6EECF244321}">
                <p14:modId xmlns:p14="http://schemas.microsoft.com/office/powerpoint/2010/main" val="1506017876"/>
              </p:ext>
            </p:extLst>
          </p:nvPr>
        </p:nvGraphicFramePr>
        <p:xfrm>
          <a:off x="2589212" y="2133599"/>
          <a:ext cx="8078787" cy="3729645"/>
        </p:xfrm>
        <a:graphic>
          <a:graphicData uri="http://schemas.openxmlformats.org/drawingml/2006/table">
            <a:tbl>
              <a:tblPr firstRow="1" bandRow="1">
                <a:tableStyleId>{5C22544A-7EE6-4342-B048-85BDC9FD1C3A}</a:tableStyleId>
              </a:tblPr>
              <a:tblGrid>
                <a:gridCol w="1442461">
                  <a:extLst>
                    <a:ext uri="{9D8B030D-6E8A-4147-A177-3AD203B41FA5}">
                      <a16:colId xmlns:a16="http://schemas.microsoft.com/office/drawing/2014/main" val="275133859"/>
                    </a:ext>
                  </a:extLst>
                </a:gridCol>
                <a:gridCol w="1385454">
                  <a:extLst>
                    <a:ext uri="{9D8B030D-6E8A-4147-A177-3AD203B41FA5}">
                      <a16:colId xmlns:a16="http://schemas.microsoft.com/office/drawing/2014/main" val="830518678"/>
                    </a:ext>
                  </a:extLst>
                </a:gridCol>
                <a:gridCol w="5250872">
                  <a:extLst>
                    <a:ext uri="{9D8B030D-6E8A-4147-A177-3AD203B41FA5}">
                      <a16:colId xmlns:a16="http://schemas.microsoft.com/office/drawing/2014/main" val="2107676919"/>
                    </a:ext>
                  </a:extLst>
                </a:gridCol>
              </a:tblGrid>
              <a:tr h="698269">
                <a:tc>
                  <a:txBody>
                    <a:bodyPr/>
                    <a:lstStyle/>
                    <a:p>
                      <a:pPr algn="ctr"/>
                      <a:r>
                        <a:rPr kumimoji="1" lang="ja-JP" altLang="en-US"/>
                        <a:t>年月</a:t>
                      </a:r>
                    </a:p>
                  </a:txBody>
                  <a:tcPr/>
                </a:tc>
                <a:tc>
                  <a:txBody>
                    <a:bodyPr/>
                    <a:lstStyle/>
                    <a:p>
                      <a:pPr algn="ctr"/>
                      <a:r>
                        <a:rPr kumimoji="1" lang="ja-JP" altLang="en-US"/>
                        <a:t>担当</a:t>
                      </a:r>
                    </a:p>
                  </a:txBody>
                  <a:tcPr/>
                </a:tc>
                <a:tc>
                  <a:txBody>
                    <a:bodyPr/>
                    <a:lstStyle/>
                    <a:p>
                      <a:pPr algn="ctr"/>
                      <a:r>
                        <a:rPr kumimoji="1" lang="ja-JP" altLang="en-US"/>
                        <a:t>実施概要</a:t>
                      </a:r>
                    </a:p>
                  </a:txBody>
                  <a:tcPr/>
                </a:tc>
                <a:extLst>
                  <a:ext uri="{0D108BD9-81ED-4DB2-BD59-A6C34878D82A}">
                    <a16:rowId xmlns:a16="http://schemas.microsoft.com/office/drawing/2014/main" val="3312552088"/>
                  </a:ext>
                </a:extLst>
              </a:tr>
              <a:tr h="548641">
                <a:tc>
                  <a:txBody>
                    <a:bodyPr/>
                    <a:lstStyle/>
                    <a:p>
                      <a:pPr algn="ctr"/>
                      <a:r>
                        <a:rPr kumimoji="1" lang="en-US" altLang="ja-JP" dirty="0"/>
                        <a:t>2020</a:t>
                      </a:r>
                      <a:r>
                        <a:rPr kumimoji="1" lang="ja-JP" altLang="en-US"/>
                        <a:t>年</a:t>
                      </a:r>
                      <a:r>
                        <a:rPr kumimoji="1" lang="en-US" altLang="ja-JP" dirty="0"/>
                        <a:t>4</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数理モデルの定式化</a:t>
                      </a:r>
                    </a:p>
                  </a:txBody>
                  <a:tcPr/>
                </a:tc>
                <a:extLst>
                  <a:ext uri="{0D108BD9-81ED-4DB2-BD59-A6C34878D82A}">
                    <a16:rowId xmlns:a16="http://schemas.microsoft.com/office/drawing/2014/main" val="2411453917"/>
                  </a:ext>
                </a:extLst>
              </a:tr>
              <a:tr h="698269">
                <a:tc>
                  <a:txBody>
                    <a:bodyPr/>
                    <a:lstStyle/>
                    <a:p>
                      <a:pPr algn="ctr"/>
                      <a:r>
                        <a:rPr kumimoji="1" lang="en-US" altLang="ja-JP" dirty="0"/>
                        <a:t>2020</a:t>
                      </a:r>
                      <a:r>
                        <a:rPr kumimoji="1" lang="ja-JP" altLang="en-US"/>
                        <a:t>年</a:t>
                      </a:r>
                      <a:r>
                        <a:rPr kumimoji="1" lang="en-US" altLang="ja-JP" dirty="0"/>
                        <a:t>9</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数理モデルの実装を終える</a:t>
                      </a:r>
                      <a:endParaRPr kumimoji="1" lang="en-US" altLang="ja-JP" dirty="0"/>
                    </a:p>
                    <a:p>
                      <a:pPr algn="ctr"/>
                      <a:r>
                        <a:rPr kumimoji="1" lang="ja-JP" altLang="en-US"/>
                        <a:t>小さい注文例での解を報告</a:t>
                      </a:r>
                      <a:endParaRPr kumimoji="1" lang="en-US" altLang="ja-JP" dirty="0"/>
                    </a:p>
                  </a:txBody>
                  <a:tcPr/>
                </a:tc>
                <a:extLst>
                  <a:ext uri="{0D108BD9-81ED-4DB2-BD59-A6C34878D82A}">
                    <a16:rowId xmlns:a16="http://schemas.microsoft.com/office/drawing/2014/main" val="2406113372"/>
                  </a:ext>
                </a:extLst>
              </a:tr>
              <a:tr h="562495">
                <a:tc>
                  <a:txBody>
                    <a:bodyPr/>
                    <a:lstStyle/>
                    <a:p>
                      <a:pPr algn="ctr"/>
                      <a:r>
                        <a:rPr kumimoji="1" lang="en-US" altLang="ja-JP" dirty="0"/>
                        <a:t>2020</a:t>
                      </a:r>
                      <a:r>
                        <a:rPr kumimoji="1" lang="ja-JP" altLang="en-US"/>
                        <a:t>年</a:t>
                      </a:r>
                      <a:r>
                        <a:rPr kumimoji="1" lang="en-US" altLang="ja-JP" dirty="0"/>
                        <a:t>11</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複雑な問題例では求解が難しいことを確認</a:t>
                      </a:r>
                    </a:p>
                  </a:txBody>
                  <a:tcPr/>
                </a:tc>
                <a:extLst>
                  <a:ext uri="{0D108BD9-81ED-4DB2-BD59-A6C34878D82A}">
                    <a16:rowId xmlns:a16="http://schemas.microsoft.com/office/drawing/2014/main" val="2187725435"/>
                  </a:ext>
                </a:extLst>
              </a:tr>
              <a:tr h="581891">
                <a:tc>
                  <a:txBody>
                    <a:bodyPr/>
                    <a:lstStyle/>
                    <a:p>
                      <a:pPr algn="ctr"/>
                      <a:r>
                        <a:rPr kumimoji="1" lang="en-US" altLang="ja-JP" dirty="0"/>
                        <a:t>2021</a:t>
                      </a:r>
                      <a:r>
                        <a:rPr kumimoji="1" lang="ja-JP" altLang="en-US"/>
                        <a:t>年</a:t>
                      </a:r>
                      <a:r>
                        <a:rPr kumimoji="1" lang="en-US" altLang="ja-JP" dirty="0"/>
                        <a:t>3</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積み地と揚げ地をまとめた新たなモデルの作成</a:t>
                      </a:r>
                    </a:p>
                  </a:txBody>
                  <a:tcPr/>
                </a:tc>
                <a:extLst>
                  <a:ext uri="{0D108BD9-81ED-4DB2-BD59-A6C34878D82A}">
                    <a16:rowId xmlns:a16="http://schemas.microsoft.com/office/drawing/2014/main" val="2102499095"/>
                  </a:ext>
                </a:extLst>
              </a:tr>
              <a:tr h="548640">
                <a:tc>
                  <a:txBody>
                    <a:bodyPr/>
                    <a:lstStyle/>
                    <a:p>
                      <a:pPr algn="ctr"/>
                      <a:endParaRPr kumimoji="1" lang="ja-JP" altLang="en-US"/>
                    </a:p>
                  </a:txBody>
                  <a:tcPr/>
                </a:tc>
                <a:tc>
                  <a:txBody>
                    <a:bodyPr/>
                    <a:lstStyle/>
                    <a:p>
                      <a:pPr algn="ctr"/>
                      <a:r>
                        <a:rPr kumimoji="1" lang="ja-JP" altLang="en-US"/>
                        <a:t>竹田</a:t>
                      </a:r>
                    </a:p>
                  </a:txBody>
                  <a:tcPr/>
                </a:tc>
                <a:tc>
                  <a:txBody>
                    <a:bodyPr/>
                    <a:lstStyle/>
                    <a:p>
                      <a:pPr algn="ctr"/>
                      <a:r>
                        <a:rPr kumimoji="1" lang="ja-JP" altLang="en-US"/>
                        <a:t>数理モデルに高さ制約を加えた際の比較など</a:t>
                      </a:r>
                      <a:endParaRPr kumimoji="1" lang="en-US" altLang="ja-JP" dirty="0"/>
                    </a:p>
                    <a:p>
                      <a:pPr algn="ctr"/>
                      <a:endParaRPr kumimoji="1" lang="en-US" altLang="ja-JP" dirty="0"/>
                    </a:p>
                  </a:txBody>
                  <a:tcPr/>
                </a:tc>
                <a:extLst>
                  <a:ext uri="{0D108BD9-81ED-4DB2-BD59-A6C34878D82A}">
                    <a16:rowId xmlns:a16="http://schemas.microsoft.com/office/drawing/2014/main" val="3710878091"/>
                  </a:ext>
                </a:extLst>
              </a:tr>
            </a:tbl>
          </a:graphicData>
        </a:graphic>
      </p:graphicFrame>
    </p:spTree>
    <p:extLst>
      <p:ext uri="{BB962C8B-B14F-4D97-AF65-F5344CB8AC3E}">
        <p14:creationId xmlns:p14="http://schemas.microsoft.com/office/powerpoint/2010/main" val="162272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1F482B-E94D-1446-8516-ECAA330E7EA8}"/>
              </a:ext>
            </a:extLst>
          </p:cNvPr>
          <p:cNvSpPr>
            <a:spLocks noGrp="1"/>
          </p:cNvSpPr>
          <p:nvPr>
            <p:ph type="title"/>
          </p:nvPr>
        </p:nvSpPr>
        <p:spPr/>
        <p:txBody>
          <a:bodyPr/>
          <a:lstStyle/>
          <a:p>
            <a:r>
              <a:rPr lang="en-US" altLang="ja-JP" dirty="0"/>
              <a:t>3</a:t>
            </a:r>
            <a:r>
              <a:rPr lang="ja-JP" altLang="en-US"/>
              <a:t>月の報告会</a:t>
            </a:r>
            <a:endParaRPr kumimoji="1" lang="ja-JP" altLang="en-US"/>
          </a:p>
        </p:txBody>
      </p:sp>
      <p:sp>
        <p:nvSpPr>
          <p:cNvPr id="3" name="コンテンツ プレースホルダー 2">
            <a:extLst>
              <a:ext uri="{FF2B5EF4-FFF2-40B4-BE49-F238E27FC236}">
                <a16:creationId xmlns:a16="http://schemas.microsoft.com/office/drawing/2014/main" id="{4B22C696-B685-CE46-BE80-0D40F73FF6A5}"/>
              </a:ext>
            </a:extLst>
          </p:cNvPr>
          <p:cNvSpPr>
            <a:spLocks noGrp="1"/>
          </p:cNvSpPr>
          <p:nvPr>
            <p:ph idx="1"/>
          </p:nvPr>
        </p:nvSpPr>
        <p:spPr>
          <a:xfrm>
            <a:off x="2589211" y="2133599"/>
            <a:ext cx="9076315" cy="4045527"/>
          </a:xfrm>
        </p:spPr>
        <p:txBody>
          <a:bodyPr>
            <a:normAutofit/>
          </a:bodyPr>
          <a:lstStyle/>
          <a:p>
            <a:r>
              <a:rPr kumimoji="1" lang="ja-JP" altLang="en-US" sz="2400"/>
              <a:t>鵜川の報告</a:t>
            </a:r>
            <a:endParaRPr lang="en-US" altLang="ja-JP" sz="2400" dirty="0"/>
          </a:p>
          <a:p>
            <a:pPr lvl="1"/>
            <a:r>
              <a:rPr kumimoji="1" lang="ja-JP" altLang="en-US" sz="2200"/>
              <a:t>揚げ地と積み地をひとまとめにする新たなアプローチを提案</a:t>
            </a:r>
            <a:endParaRPr lang="en-US" altLang="ja-JP" sz="2200" dirty="0"/>
          </a:p>
          <a:p>
            <a:pPr lvl="1"/>
            <a:r>
              <a:rPr kumimoji="1" lang="ja-JP" altLang="en-US" sz="2200"/>
              <a:t>計算時間は短くなるが、精度としては解の修正が少し必要</a:t>
            </a:r>
            <a:endParaRPr kumimoji="1" lang="en-US" altLang="ja-JP" sz="2200" dirty="0"/>
          </a:p>
          <a:p>
            <a:pPr lvl="1"/>
            <a:endParaRPr lang="en-US" altLang="ja-JP" sz="2400" dirty="0"/>
          </a:p>
          <a:p>
            <a:r>
              <a:rPr lang="ja-JP" altLang="en-US" sz="2600"/>
              <a:t>竹田の報告</a:t>
            </a:r>
            <a:endParaRPr lang="en-US" altLang="ja-JP" sz="2600" dirty="0"/>
          </a:p>
          <a:p>
            <a:pPr lvl="1"/>
            <a:r>
              <a:rPr lang="ja-JP" altLang="en-US" sz="2200"/>
              <a:t>数理モデルの計算時間がどのように増えるか調査</a:t>
            </a:r>
            <a:endParaRPr lang="en-US" altLang="ja-JP" sz="2200" dirty="0"/>
          </a:p>
          <a:p>
            <a:pPr lvl="1"/>
            <a:r>
              <a:rPr lang="ja-JP" altLang="en-US" sz="2200"/>
              <a:t>高さ条件を追加した際に、計算時間が約</a:t>
            </a:r>
            <a:r>
              <a:rPr lang="en-US" altLang="ja-JP" sz="2200" dirty="0"/>
              <a:t>6</a:t>
            </a:r>
            <a:r>
              <a:rPr lang="ja-JP" altLang="en-US" sz="2200"/>
              <a:t>倍に増加</a:t>
            </a:r>
            <a:endParaRPr lang="en-US" altLang="ja-JP" sz="2200" dirty="0"/>
          </a:p>
          <a:p>
            <a:pPr lvl="1"/>
            <a:endParaRPr kumimoji="1" lang="en-US" altLang="ja-JP" sz="2400" dirty="0"/>
          </a:p>
          <a:p>
            <a:pPr lvl="1"/>
            <a:endParaRPr lang="en-US" altLang="ja-JP" sz="2400" dirty="0"/>
          </a:p>
          <a:p>
            <a:pPr lvl="1"/>
            <a:endParaRPr kumimoji="1" lang="en-US" altLang="ja-JP" sz="2400" dirty="0"/>
          </a:p>
        </p:txBody>
      </p:sp>
    </p:spTree>
    <p:extLst>
      <p:ext uri="{BB962C8B-B14F-4D97-AF65-F5344CB8AC3E}">
        <p14:creationId xmlns:p14="http://schemas.microsoft.com/office/powerpoint/2010/main" val="287579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2C7CEF-1C3A-6849-BF56-90283E685A63}"/>
              </a:ext>
            </a:extLst>
          </p:cNvPr>
          <p:cNvSpPr>
            <a:spLocks noGrp="1"/>
          </p:cNvSpPr>
          <p:nvPr>
            <p:ph type="title"/>
          </p:nvPr>
        </p:nvSpPr>
        <p:spPr/>
        <p:txBody>
          <a:bodyPr/>
          <a:lstStyle/>
          <a:p>
            <a:r>
              <a:rPr kumimoji="1" lang="ja-JP" altLang="en-US"/>
              <a:t>いままでの数理モデルの精度</a:t>
            </a:r>
          </a:p>
        </p:txBody>
      </p:sp>
      <p:sp>
        <p:nvSpPr>
          <p:cNvPr id="3" name="コンテンツ プレースホルダー 2">
            <a:extLst>
              <a:ext uri="{FF2B5EF4-FFF2-40B4-BE49-F238E27FC236}">
                <a16:creationId xmlns:a16="http://schemas.microsoft.com/office/drawing/2014/main" id="{0AC992E8-AF73-534B-ADC1-164061CD7AE0}"/>
              </a:ext>
            </a:extLst>
          </p:cNvPr>
          <p:cNvSpPr>
            <a:spLocks noGrp="1"/>
          </p:cNvSpPr>
          <p:nvPr>
            <p:ph idx="1"/>
          </p:nvPr>
        </p:nvSpPr>
        <p:spPr>
          <a:xfrm>
            <a:off x="2272145" y="2133600"/>
            <a:ext cx="9232467" cy="3777622"/>
          </a:xfrm>
        </p:spPr>
        <p:txBody>
          <a:bodyPr>
            <a:normAutofit/>
          </a:bodyPr>
          <a:lstStyle/>
          <a:p>
            <a:r>
              <a:rPr lang="ja-JP" altLang="en-US" sz="2400"/>
              <a:t>汎用ソルバーを用いた数理モデル</a:t>
            </a:r>
            <a:endParaRPr lang="en-US" altLang="ja-JP" sz="2400" dirty="0"/>
          </a:p>
          <a:p>
            <a:r>
              <a:rPr lang="ja-JP" altLang="en-US" sz="2400"/>
              <a:t>簡単なブッキング</a:t>
            </a:r>
            <a:r>
              <a:rPr lang="en-US" altLang="ja-JP" sz="2400" dirty="0"/>
              <a:t>(</a:t>
            </a:r>
            <a:r>
              <a:rPr lang="ja-JP" altLang="en-US" sz="2400"/>
              <a:t>注文数</a:t>
            </a:r>
            <a:r>
              <a:rPr lang="en-US" altLang="ja-JP" sz="2400" dirty="0"/>
              <a:t>100</a:t>
            </a:r>
            <a:r>
              <a:rPr lang="ja-JP" altLang="en-US" sz="2400"/>
              <a:t>程度</a:t>
            </a:r>
            <a:r>
              <a:rPr lang="en-US" altLang="ja-JP" sz="2400" dirty="0"/>
              <a:t>)</a:t>
            </a:r>
            <a:r>
              <a:rPr lang="ja-JP" altLang="en-US" sz="2400"/>
              <a:t>において、有効な解を得られていることをプランナーさんに確認していただけました。</a:t>
            </a:r>
            <a:endParaRPr lang="en-US" altLang="ja-JP" sz="2400" dirty="0"/>
          </a:p>
          <a:p>
            <a:endParaRPr lang="en-US" altLang="ja-JP" sz="2400" dirty="0"/>
          </a:p>
          <a:p>
            <a:r>
              <a:rPr lang="ja-JP" altLang="en-US" sz="2400"/>
              <a:t>割り当てる自動車は 全て乗用車を想定</a:t>
            </a:r>
            <a:endParaRPr lang="en-US" altLang="ja-JP" sz="2400" dirty="0"/>
          </a:p>
          <a:p>
            <a:r>
              <a:rPr lang="ja-JP" altLang="en-US" sz="2400"/>
              <a:t>計算時間の上限を</a:t>
            </a:r>
            <a:r>
              <a:rPr lang="en-US" altLang="ja-JP" sz="2400" dirty="0"/>
              <a:t>1</a:t>
            </a:r>
            <a:r>
              <a:rPr lang="ja-JP" altLang="en-US" sz="2400"/>
              <a:t>時間に設定</a:t>
            </a:r>
            <a:endParaRPr lang="en-US" altLang="ja-JP" sz="2400" dirty="0"/>
          </a:p>
          <a:p>
            <a:pPr marL="457200" lvl="1" indent="0">
              <a:buNone/>
            </a:pPr>
            <a:endParaRPr kumimoji="1" lang="en-US" altLang="ja-JP" sz="2200" dirty="0"/>
          </a:p>
          <a:p>
            <a:endParaRPr kumimoji="1" lang="en-US" altLang="ja-JP" sz="2400" dirty="0"/>
          </a:p>
          <a:p>
            <a:endParaRPr kumimoji="1" lang="ja-JP" altLang="en-US" sz="2400"/>
          </a:p>
        </p:txBody>
      </p:sp>
    </p:spTree>
    <p:extLst>
      <p:ext uri="{BB962C8B-B14F-4D97-AF65-F5344CB8AC3E}">
        <p14:creationId xmlns:p14="http://schemas.microsoft.com/office/powerpoint/2010/main" val="151526214"/>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{1459FB0A-341B-F940-AC12-58A63451A49E}tf10001069</Template>
  <TotalTime>501</TotalTime>
  <Words>970</Words>
  <Application>Microsoft Macintosh PowerPoint</Application>
  <PresentationFormat>ワイド画面</PresentationFormat>
  <Paragraphs>153</Paragraphs>
  <Slides>18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メイリオ</vt:lpstr>
      <vt:lpstr>Arial</vt:lpstr>
      <vt:lpstr>Cambria Math</vt:lpstr>
      <vt:lpstr>Century Gothic</vt:lpstr>
      <vt:lpstr>Wingdings 3</vt:lpstr>
      <vt:lpstr>ウィスプ</vt:lpstr>
      <vt:lpstr>11月 中間報告</vt:lpstr>
      <vt:lpstr>目次</vt:lpstr>
      <vt:lpstr>数理最適化とは</vt:lpstr>
      <vt:lpstr>席割作成と組み合わせ最適化</vt:lpstr>
      <vt:lpstr>席割作成と組み合わせ最適化</vt:lpstr>
      <vt:lpstr>問題に対するアプローチ</vt:lpstr>
      <vt:lpstr>過去の報告会一覧</vt:lpstr>
      <vt:lpstr>3月の報告会</vt:lpstr>
      <vt:lpstr>いままでの数理モデルの精度</vt:lpstr>
      <vt:lpstr>実際の解</vt:lpstr>
      <vt:lpstr>モデルについて</vt:lpstr>
      <vt:lpstr>モデルについて</vt:lpstr>
      <vt:lpstr>前回までのモデルでの問題点</vt:lpstr>
      <vt:lpstr>3月以降の取り組み</vt:lpstr>
      <vt:lpstr>専用ソルバーの開発</vt:lpstr>
      <vt:lpstr>現状の結果</vt:lpstr>
      <vt:lpstr>今後のロードマップ</vt:lpstr>
      <vt:lpstr>協力をお願いしたい点</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TAKEDA Kiyoshi</dc:creator>
  <cp:lastModifiedBy>TAKEDA Kiyoshi</cp:lastModifiedBy>
  <cp:revision>53</cp:revision>
  <dcterms:created xsi:type="dcterms:W3CDTF">2021-11-01T08:14:01Z</dcterms:created>
  <dcterms:modified xsi:type="dcterms:W3CDTF">2021-11-16T04:15:38Z</dcterms:modified>
</cp:coreProperties>
</file>