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6" r:id="rId4"/>
    <p:sldId id="270" r:id="rId5"/>
    <p:sldId id="271" r:id="rId6"/>
    <p:sldId id="272" r:id="rId7"/>
    <p:sldId id="274" r:id="rId8"/>
    <p:sldId id="279" r:id="rId9"/>
    <p:sldId id="280" r:id="rId10"/>
    <p:sldId id="275" r:id="rId11"/>
    <p:sldId id="277" r:id="rId12"/>
    <p:sldId id="281" r:id="rId13"/>
    <p:sldId id="282" r:id="rId14"/>
    <p:sldId id="273" r:id="rId15"/>
    <p:sldId id="276" r:id="rId16"/>
    <p:sldId id="259" r:id="rId17"/>
    <p:sldId id="260" r:id="rId18"/>
    <p:sldId id="265" r:id="rId19"/>
    <p:sldId id="261" r:id="rId20"/>
    <p:sldId id="262" r:id="rId21"/>
    <p:sldId id="263" r:id="rId22"/>
    <p:sldId id="269" r:id="rId23"/>
    <p:sldId id="268"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6"/>
    <p:restoredTop sz="94692"/>
  </p:normalViewPr>
  <p:slideViewPr>
    <p:cSldViewPr snapToGrid="0" snapToObjects="1">
      <p:cViewPr varScale="1">
        <p:scale>
          <a:sx n="93" d="100"/>
          <a:sy n="93" d="100"/>
        </p:scale>
        <p:origin x="22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2022/1/21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85514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2022/1/21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26669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2022/1/21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9AE873-4E26-3C4E-A23C-2806779C12B4}"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20091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2022/1/21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39706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2022/1/21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6161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2022/1/21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530511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2022/1/21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1903489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2022/1/21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538677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2022/1/21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1443666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2022/1/21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854849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2022/1/21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887425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4E4D631-585C-3D40-930A-689CFE73E77E}" type="datetimeFigureOut">
              <a:rPr kumimoji="1" lang="ja-JP" altLang="en-US" smtClean="0"/>
              <a:t>2022/1/21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633526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4E4D631-585C-3D40-930A-689CFE73E77E}" type="datetimeFigureOut">
              <a:rPr kumimoji="1" lang="ja-JP" altLang="en-US" smtClean="0"/>
              <a:t>2022/1/21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849929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E4D631-585C-3D40-930A-689CFE73E77E}" type="datetimeFigureOut">
              <a:rPr kumimoji="1" lang="ja-JP" altLang="en-US" smtClean="0"/>
              <a:t>2022/1/21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870392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2022/1/21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4082029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2022/1/21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771667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4E4D631-585C-3D40-930A-689CFE73E77E}" type="datetimeFigureOut">
              <a:rPr kumimoji="1" lang="ja-JP" altLang="en-US" smtClean="0"/>
              <a:t>2022/1/21</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9772910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D0A4C-D6CE-A24F-8D6F-21E78CC67D08}"/>
              </a:ext>
            </a:extLst>
          </p:cNvPr>
          <p:cNvSpPr>
            <a:spLocks noGrp="1"/>
          </p:cNvSpPr>
          <p:nvPr>
            <p:ph type="ctrTitle"/>
          </p:nvPr>
        </p:nvSpPr>
        <p:spPr/>
        <p:txBody>
          <a:bodyPr/>
          <a:lstStyle/>
          <a:p>
            <a:r>
              <a:rPr kumimoji="1" lang="en-US" altLang="ja-JP" dirty="0"/>
              <a:t>11</a:t>
            </a:r>
            <a:r>
              <a:rPr lang="ja-JP" altLang="en-US"/>
              <a:t>月 中間報告</a:t>
            </a:r>
            <a:endParaRPr kumimoji="1" lang="ja-JP" altLang="en-US"/>
          </a:p>
        </p:txBody>
      </p:sp>
      <p:sp>
        <p:nvSpPr>
          <p:cNvPr id="3" name="字幕 2">
            <a:extLst>
              <a:ext uri="{FF2B5EF4-FFF2-40B4-BE49-F238E27FC236}">
                <a16:creationId xmlns:a16="http://schemas.microsoft.com/office/drawing/2014/main" id="{15A41D90-B98F-C948-8D0A-41F97A8182C8}"/>
              </a:ext>
            </a:extLst>
          </p:cNvPr>
          <p:cNvSpPr>
            <a:spLocks noGrp="1"/>
          </p:cNvSpPr>
          <p:nvPr>
            <p:ph type="subTitle" idx="1"/>
          </p:nvPr>
        </p:nvSpPr>
        <p:spPr/>
        <p:txBody>
          <a:bodyPr>
            <a:normAutofit/>
          </a:bodyPr>
          <a:lstStyle/>
          <a:p>
            <a:r>
              <a:rPr kumimoji="1" lang="ja-JP" altLang="en-US" sz="2400"/>
              <a:t>竹田陽  柳浦研究室</a:t>
            </a:r>
          </a:p>
        </p:txBody>
      </p:sp>
    </p:spTree>
    <p:extLst>
      <p:ext uri="{BB962C8B-B14F-4D97-AF65-F5344CB8AC3E}">
        <p14:creationId xmlns:p14="http://schemas.microsoft.com/office/powerpoint/2010/main" val="2608526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B1B9ED-5BA1-C14F-9948-66ACA8DCB88E}"/>
              </a:ext>
            </a:extLst>
          </p:cNvPr>
          <p:cNvSpPr>
            <a:spLocks noGrp="1"/>
          </p:cNvSpPr>
          <p:nvPr>
            <p:ph type="title"/>
          </p:nvPr>
        </p:nvSpPr>
        <p:spPr/>
        <p:txBody>
          <a:bodyPr/>
          <a:lstStyle/>
          <a:p>
            <a:r>
              <a:rPr kumimoji="1" lang="ja-JP" altLang="en-US"/>
              <a:t>目的関数と席割図</a:t>
            </a:r>
          </a:p>
        </p:txBody>
      </p:sp>
      <p:sp>
        <p:nvSpPr>
          <p:cNvPr id="3" name="コンテンツ プレースホルダー 2">
            <a:extLst>
              <a:ext uri="{FF2B5EF4-FFF2-40B4-BE49-F238E27FC236}">
                <a16:creationId xmlns:a16="http://schemas.microsoft.com/office/drawing/2014/main" id="{30431501-BA2F-F845-A567-99848F53BAA0}"/>
              </a:ext>
            </a:extLst>
          </p:cNvPr>
          <p:cNvSpPr>
            <a:spLocks noGrp="1"/>
          </p:cNvSpPr>
          <p:nvPr>
            <p:ph idx="1"/>
          </p:nvPr>
        </p:nvSpPr>
        <p:spPr>
          <a:xfrm>
            <a:off x="2589212" y="2133600"/>
            <a:ext cx="8915400" cy="4031674"/>
          </a:xfrm>
        </p:spPr>
        <p:txBody>
          <a:bodyPr>
            <a:normAutofit lnSpcReduction="10000"/>
          </a:bodyPr>
          <a:lstStyle/>
          <a:p>
            <a:r>
              <a:rPr lang="ja-JP" altLang="en-US" sz="2400"/>
              <a:t>アルゴリズムでは、目的関数の値だけを考慮して解を探索</a:t>
            </a:r>
            <a:endParaRPr lang="en-US" altLang="ja-JP" sz="2400" dirty="0"/>
          </a:p>
          <a:p>
            <a:endParaRPr lang="en-US" altLang="ja-JP" sz="2400" dirty="0"/>
          </a:p>
          <a:p>
            <a:pPr marL="457200" indent="-457200">
              <a:buFont typeface="+mj-lt"/>
              <a:buAutoNum type="arabicPeriod"/>
            </a:pPr>
            <a:r>
              <a:rPr lang="ja-JP" altLang="en-US" sz="2000">
                <a:latin typeface="+mn-ea"/>
              </a:rPr>
              <a:t>一つのホールド内に複数の積み地、揚げ地の注文が入るのを減らしたい </a:t>
            </a:r>
            <a:endParaRPr lang="en-US" altLang="ja-JP" sz="2000" dirty="0">
              <a:latin typeface="+mn-ea"/>
            </a:endParaRPr>
          </a:p>
          <a:p>
            <a:pPr marL="457200" indent="-457200">
              <a:buFont typeface="+mj-lt"/>
              <a:buAutoNum type="arabicPeriod"/>
            </a:pPr>
            <a:r>
              <a:rPr lang="ja-JP" altLang="en-US" sz="2000">
                <a:latin typeface="+mn-ea"/>
              </a:rPr>
              <a:t>船の内部で注文の積み地と揚げ地をなるべく揃えたい</a:t>
            </a:r>
            <a:endParaRPr lang="en-US" altLang="ja-JP" sz="2000" dirty="0">
              <a:latin typeface="+mn-ea"/>
            </a:endParaRPr>
          </a:p>
          <a:p>
            <a:pPr marL="457200" indent="-457200">
              <a:buFont typeface="+mj-lt"/>
              <a:buAutoNum type="arabicPeriod"/>
            </a:pPr>
            <a:r>
              <a:rPr lang="ja-JP" altLang="en-US" sz="2000">
                <a:latin typeface="+mn-ea"/>
              </a:rPr>
              <a:t>貨物の取り回しスペースを確保したい</a:t>
            </a:r>
            <a:endParaRPr lang="en-US" altLang="ja-JP" sz="2000" dirty="0">
              <a:latin typeface="+mn-ea"/>
            </a:endParaRPr>
          </a:p>
          <a:p>
            <a:pPr marL="457200" indent="-457200">
              <a:buFont typeface="+mj-lt"/>
              <a:buAutoNum type="arabicPeriod"/>
            </a:pPr>
            <a:r>
              <a:rPr lang="ja-JP" altLang="en-US" sz="2000">
                <a:latin typeface="+mn-ea"/>
              </a:rPr>
              <a:t>残容量を入口付近に寄せたい </a:t>
            </a:r>
            <a:endParaRPr lang="en-US" altLang="ja-JP" sz="2000" dirty="0">
              <a:latin typeface="+mn-ea"/>
            </a:endParaRPr>
          </a:p>
          <a:p>
            <a:pPr marL="457200" indent="-457200">
              <a:buFont typeface="+mj-lt"/>
              <a:buAutoNum type="arabicPeriod"/>
            </a:pPr>
            <a:endParaRPr lang="en-US" altLang="ja-JP" sz="2000" dirty="0">
              <a:latin typeface="+mn-ea"/>
            </a:endParaRPr>
          </a:p>
          <a:p>
            <a:pPr marL="0" indent="0">
              <a:buNone/>
            </a:pPr>
            <a:r>
              <a:rPr lang="en-US" altLang="ja-JP" sz="2400" dirty="0">
                <a:latin typeface="+mn-ea"/>
              </a:rPr>
              <a:t>1,2,3</a:t>
            </a:r>
            <a:r>
              <a:rPr lang="ja-JP" altLang="en-US" sz="2400">
                <a:latin typeface="+mn-ea"/>
              </a:rPr>
              <a:t>を満たすと値は</a:t>
            </a:r>
            <a:r>
              <a:rPr lang="en-US" altLang="ja-JP" sz="2400" dirty="0">
                <a:latin typeface="+mn-ea"/>
              </a:rPr>
              <a:t>0</a:t>
            </a:r>
            <a:r>
              <a:rPr lang="ja-JP" altLang="en-US" sz="2400">
                <a:latin typeface="+mn-ea"/>
              </a:rPr>
              <a:t>に近づく</a:t>
            </a:r>
            <a:endParaRPr lang="en-US" altLang="ja-JP" sz="2400" dirty="0">
              <a:latin typeface="+mn-ea"/>
            </a:endParaRPr>
          </a:p>
          <a:p>
            <a:pPr marL="0" indent="0">
              <a:buNone/>
            </a:pPr>
            <a:r>
              <a:rPr lang="en-US" altLang="ja-JP" sz="2400" dirty="0">
                <a:latin typeface="+mn-ea"/>
              </a:rPr>
              <a:t>4</a:t>
            </a:r>
            <a:r>
              <a:rPr lang="ja-JP" altLang="en-US" sz="2400">
                <a:latin typeface="+mn-ea"/>
              </a:rPr>
              <a:t>を満たすと値はマイナスに進む</a:t>
            </a:r>
            <a:endParaRPr lang="en-US" altLang="ja-JP" sz="2400" dirty="0"/>
          </a:p>
          <a:p>
            <a:pPr marL="0" indent="0">
              <a:buNone/>
            </a:pPr>
            <a:endParaRPr lang="en-US" altLang="ja-JP" sz="2400" dirty="0"/>
          </a:p>
          <a:p>
            <a:endParaRPr lang="en-US" altLang="ja-JP" sz="2400" dirty="0"/>
          </a:p>
        </p:txBody>
      </p:sp>
    </p:spTree>
    <p:extLst>
      <p:ext uri="{BB962C8B-B14F-4D97-AF65-F5344CB8AC3E}">
        <p14:creationId xmlns:p14="http://schemas.microsoft.com/office/powerpoint/2010/main" val="2762209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6FEF0F-01A5-FE4E-AACA-0EBBF6FCE42E}"/>
              </a:ext>
            </a:extLst>
          </p:cNvPr>
          <p:cNvSpPr>
            <a:spLocks noGrp="1"/>
          </p:cNvSpPr>
          <p:nvPr>
            <p:ph type="title"/>
          </p:nvPr>
        </p:nvSpPr>
        <p:spPr/>
        <p:txBody>
          <a:bodyPr/>
          <a:lstStyle/>
          <a:p>
            <a:r>
              <a:rPr lang="ja-JP" altLang="en-US"/>
              <a:t>目的関数と席割図の対比</a:t>
            </a:r>
            <a:endParaRPr kumimoji="1" lang="ja-JP" altLang="en-US"/>
          </a:p>
        </p:txBody>
      </p:sp>
      <p:sp>
        <p:nvSpPr>
          <p:cNvPr id="3" name="コンテンツ プレースホルダー 2">
            <a:extLst>
              <a:ext uri="{FF2B5EF4-FFF2-40B4-BE49-F238E27FC236}">
                <a16:creationId xmlns:a16="http://schemas.microsoft.com/office/drawing/2014/main" id="{C3A4A5D5-741C-A042-BC94-C11D1154E760}"/>
              </a:ext>
            </a:extLst>
          </p:cNvPr>
          <p:cNvSpPr>
            <a:spLocks noGrp="1"/>
          </p:cNvSpPr>
          <p:nvPr>
            <p:ph idx="1"/>
          </p:nvPr>
        </p:nvSpPr>
        <p:spPr>
          <a:xfrm>
            <a:off x="2589212" y="2039330"/>
            <a:ext cx="8915400" cy="3777622"/>
          </a:xfrm>
        </p:spPr>
        <p:txBody>
          <a:bodyPr>
            <a:normAutofit/>
          </a:bodyPr>
          <a:lstStyle/>
          <a:p>
            <a:r>
              <a:rPr kumimoji="1" lang="ja-JP" altLang="en-US" sz="2400"/>
              <a:t>目的関数の値</a:t>
            </a:r>
            <a:r>
              <a:rPr kumimoji="1" lang="en-US" altLang="ja-JP" sz="2400" dirty="0"/>
              <a:t>: 3000</a:t>
            </a:r>
            <a:r>
              <a:rPr kumimoji="1" lang="ja-JP" altLang="en-US" sz="2400"/>
              <a:t>のとき</a:t>
            </a:r>
            <a:endParaRPr kumimoji="1" lang="en-US" altLang="ja-JP" sz="2400" dirty="0"/>
          </a:p>
          <a:p>
            <a:r>
              <a:rPr kumimoji="1" lang="ja-JP" altLang="en-US" sz="2400"/>
              <a:t>探索における序盤</a:t>
            </a:r>
            <a:endParaRPr kumimoji="1" lang="en-US" altLang="ja-JP" sz="2400" dirty="0"/>
          </a:p>
          <a:p>
            <a:pPr marL="0" indent="0">
              <a:buNone/>
            </a:pPr>
            <a:r>
              <a:rPr lang="en-US" altLang="ja-JP" sz="2400" dirty="0"/>
              <a:t>         </a:t>
            </a:r>
            <a:r>
              <a:rPr lang="ja-JP" altLang="en-US" sz="2400"/>
              <a:t>積み地</a:t>
            </a:r>
            <a:r>
              <a:rPr lang="en-US" altLang="ja-JP" sz="2400" dirty="0"/>
              <a:t>									</a:t>
            </a:r>
            <a:r>
              <a:rPr lang="ja-JP" altLang="en-US" sz="2400"/>
              <a:t>揚げ地</a:t>
            </a:r>
            <a:r>
              <a:rPr lang="en-US" altLang="ja-JP" sz="2400" dirty="0"/>
              <a:t>					</a:t>
            </a:r>
            <a:endParaRPr kumimoji="1" lang="en-US" altLang="ja-JP" sz="2400" dirty="0"/>
          </a:p>
          <a:p>
            <a:pPr marL="0" indent="0">
              <a:buNone/>
            </a:pPr>
            <a:endParaRPr kumimoji="1" lang="ja-JP" altLang="en-US" sz="2400"/>
          </a:p>
        </p:txBody>
      </p:sp>
      <p:pic>
        <p:nvPicPr>
          <p:cNvPr id="5" name="図 4">
            <a:extLst>
              <a:ext uri="{FF2B5EF4-FFF2-40B4-BE49-F238E27FC236}">
                <a16:creationId xmlns:a16="http://schemas.microsoft.com/office/drawing/2014/main" id="{528FD7DA-C74A-9B46-81E4-9FC5C27D0175}"/>
              </a:ext>
            </a:extLst>
          </p:cNvPr>
          <p:cNvPicPr>
            <a:picLocks noChangeAspect="1"/>
          </p:cNvPicPr>
          <p:nvPr/>
        </p:nvPicPr>
        <p:blipFill>
          <a:blip r:embed="rId2"/>
          <a:stretch>
            <a:fillRect/>
          </a:stretch>
        </p:blipFill>
        <p:spPr>
          <a:xfrm>
            <a:off x="1357746" y="2338833"/>
            <a:ext cx="6386945" cy="9038334"/>
          </a:xfrm>
          <a:prstGeom prst="rect">
            <a:avLst/>
          </a:prstGeom>
        </p:spPr>
      </p:pic>
      <p:pic>
        <p:nvPicPr>
          <p:cNvPr id="7" name="図 6">
            <a:extLst>
              <a:ext uri="{FF2B5EF4-FFF2-40B4-BE49-F238E27FC236}">
                <a16:creationId xmlns:a16="http://schemas.microsoft.com/office/drawing/2014/main" id="{6C37ECBA-E2A9-EE45-A8DB-E5190FC82BA8}"/>
              </a:ext>
            </a:extLst>
          </p:cNvPr>
          <p:cNvPicPr>
            <a:picLocks noChangeAspect="1"/>
          </p:cNvPicPr>
          <p:nvPr/>
        </p:nvPicPr>
        <p:blipFill>
          <a:blip r:embed="rId3"/>
          <a:stretch>
            <a:fillRect/>
          </a:stretch>
        </p:blipFill>
        <p:spPr>
          <a:xfrm>
            <a:off x="6303817" y="2473163"/>
            <a:ext cx="6065017" cy="8582764"/>
          </a:xfrm>
          <a:prstGeom prst="rect">
            <a:avLst/>
          </a:prstGeom>
        </p:spPr>
      </p:pic>
    </p:spTree>
    <p:extLst>
      <p:ext uri="{BB962C8B-B14F-4D97-AF65-F5344CB8AC3E}">
        <p14:creationId xmlns:p14="http://schemas.microsoft.com/office/powerpoint/2010/main" val="1467192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F0D22F-5772-EC45-BDF8-BC56B6E3676A}"/>
              </a:ext>
            </a:extLst>
          </p:cNvPr>
          <p:cNvSpPr>
            <a:spLocks noGrp="1"/>
          </p:cNvSpPr>
          <p:nvPr>
            <p:ph type="title"/>
          </p:nvPr>
        </p:nvSpPr>
        <p:spPr/>
        <p:txBody>
          <a:bodyPr/>
          <a:lstStyle/>
          <a:p>
            <a:r>
              <a:rPr lang="ja-JP" altLang="en-US"/>
              <a:t>目的関数と席割図の対比</a:t>
            </a:r>
            <a:endParaRPr kumimoji="1" lang="ja-JP" altLang="en-US"/>
          </a:p>
        </p:txBody>
      </p:sp>
      <p:sp>
        <p:nvSpPr>
          <p:cNvPr id="3" name="コンテンツ プレースホルダー 2">
            <a:extLst>
              <a:ext uri="{FF2B5EF4-FFF2-40B4-BE49-F238E27FC236}">
                <a16:creationId xmlns:a16="http://schemas.microsoft.com/office/drawing/2014/main" id="{B81FE98D-95A6-2040-8745-1901BFB4B771}"/>
              </a:ext>
            </a:extLst>
          </p:cNvPr>
          <p:cNvSpPr>
            <a:spLocks noGrp="1"/>
          </p:cNvSpPr>
          <p:nvPr>
            <p:ph idx="1"/>
          </p:nvPr>
        </p:nvSpPr>
        <p:spPr/>
        <p:txBody>
          <a:bodyPr>
            <a:normAutofit/>
          </a:bodyPr>
          <a:lstStyle/>
          <a:p>
            <a:r>
              <a:rPr lang="ja-JP" altLang="en-US" sz="2400"/>
              <a:t>目的関数の値</a:t>
            </a:r>
            <a:r>
              <a:rPr lang="en-US" altLang="ja-JP" sz="2400" dirty="0"/>
              <a:t>: 0</a:t>
            </a:r>
            <a:r>
              <a:rPr lang="ja-JP" altLang="en-US" sz="2400"/>
              <a:t>のとき</a:t>
            </a:r>
            <a:endParaRPr lang="en-US" altLang="ja-JP" sz="2400" dirty="0"/>
          </a:p>
          <a:p>
            <a:r>
              <a:rPr lang="ja-JP" altLang="en-US" sz="2400"/>
              <a:t>探索における中盤</a:t>
            </a:r>
            <a:endParaRPr lang="en-US" altLang="ja-JP" sz="2400" dirty="0"/>
          </a:p>
          <a:p>
            <a:pPr marL="0" indent="0">
              <a:buNone/>
            </a:pPr>
            <a:r>
              <a:rPr lang="en-US" altLang="ja-JP" sz="2400" dirty="0"/>
              <a:t>		</a:t>
            </a:r>
            <a:r>
              <a:rPr lang="ja-JP" altLang="en-US" sz="2400"/>
              <a:t>積み地　</a:t>
            </a:r>
            <a:r>
              <a:rPr lang="en-US" altLang="ja-JP" sz="2400" dirty="0"/>
              <a:t>							</a:t>
            </a:r>
            <a:r>
              <a:rPr lang="ja-JP" altLang="en-US" sz="2400"/>
              <a:t>揚げ地</a:t>
            </a:r>
            <a:endParaRPr lang="en-US" altLang="ja-JP" sz="2200" dirty="0"/>
          </a:p>
          <a:p>
            <a:endParaRPr kumimoji="1" lang="ja-JP" altLang="en-US" sz="2400"/>
          </a:p>
        </p:txBody>
      </p:sp>
      <p:pic>
        <p:nvPicPr>
          <p:cNvPr id="5" name="図 4">
            <a:extLst>
              <a:ext uri="{FF2B5EF4-FFF2-40B4-BE49-F238E27FC236}">
                <a16:creationId xmlns:a16="http://schemas.microsoft.com/office/drawing/2014/main" id="{CFA73D20-EC56-DF45-9FBF-C90504307ADF}"/>
              </a:ext>
            </a:extLst>
          </p:cNvPr>
          <p:cNvPicPr>
            <a:picLocks noChangeAspect="1"/>
          </p:cNvPicPr>
          <p:nvPr/>
        </p:nvPicPr>
        <p:blipFill>
          <a:blip r:embed="rId2"/>
          <a:stretch>
            <a:fillRect/>
          </a:stretch>
        </p:blipFill>
        <p:spPr>
          <a:xfrm>
            <a:off x="1303560" y="2274683"/>
            <a:ext cx="6648949" cy="9409102"/>
          </a:xfrm>
          <a:prstGeom prst="rect">
            <a:avLst/>
          </a:prstGeom>
        </p:spPr>
      </p:pic>
      <p:pic>
        <p:nvPicPr>
          <p:cNvPr id="7" name="図 6">
            <a:extLst>
              <a:ext uri="{FF2B5EF4-FFF2-40B4-BE49-F238E27FC236}">
                <a16:creationId xmlns:a16="http://schemas.microsoft.com/office/drawing/2014/main" id="{E0D07385-6750-864A-AC9E-292A4B5B514F}"/>
              </a:ext>
            </a:extLst>
          </p:cNvPr>
          <p:cNvPicPr>
            <a:picLocks noChangeAspect="1"/>
          </p:cNvPicPr>
          <p:nvPr/>
        </p:nvPicPr>
        <p:blipFill>
          <a:blip r:embed="rId3"/>
          <a:stretch>
            <a:fillRect/>
          </a:stretch>
        </p:blipFill>
        <p:spPr>
          <a:xfrm>
            <a:off x="6072397" y="2274683"/>
            <a:ext cx="6331528" cy="8959910"/>
          </a:xfrm>
          <a:prstGeom prst="rect">
            <a:avLst/>
          </a:prstGeom>
        </p:spPr>
      </p:pic>
    </p:spTree>
    <p:extLst>
      <p:ext uri="{BB962C8B-B14F-4D97-AF65-F5344CB8AC3E}">
        <p14:creationId xmlns:p14="http://schemas.microsoft.com/office/powerpoint/2010/main" val="2227427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19EDAE-8E8D-244F-A1FC-57180B36622D}"/>
              </a:ext>
            </a:extLst>
          </p:cNvPr>
          <p:cNvSpPr>
            <a:spLocks noGrp="1"/>
          </p:cNvSpPr>
          <p:nvPr>
            <p:ph type="title"/>
          </p:nvPr>
        </p:nvSpPr>
        <p:spPr/>
        <p:txBody>
          <a:bodyPr/>
          <a:lstStyle/>
          <a:p>
            <a:r>
              <a:rPr lang="ja-JP" altLang="en-US"/>
              <a:t>目的関数と席割図と対比</a:t>
            </a:r>
            <a:endParaRPr kumimoji="1" lang="ja-JP" altLang="en-US"/>
          </a:p>
        </p:txBody>
      </p:sp>
      <p:sp>
        <p:nvSpPr>
          <p:cNvPr id="3" name="コンテンツ プレースホルダー 2">
            <a:extLst>
              <a:ext uri="{FF2B5EF4-FFF2-40B4-BE49-F238E27FC236}">
                <a16:creationId xmlns:a16="http://schemas.microsoft.com/office/drawing/2014/main" id="{BD4AAD69-D384-6542-ABC3-11BF434E0B6D}"/>
              </a:ext>
            </a:extLst>
          </p:cNvPr>
          <p:cNvSpPr>
            <a:spLocks noGrp="1"/>
          </p:cNvSpPr>
          <p:nvPr>
            <p:ph idx="1"/>
          </p:nvPr>
        </p:nvSpPr>
        <p:spPr/>
        <p:txBody>
          <a:bodyPr>
            <a:normAutofit/>
          </a:bodyPr>
          <a:lstStyle/>
          <a:p>
            <a:r>
              <a:rPr kumimoji="1" lang="ja-JP" altLang="en-US" sz="2400"/>
              <a:t>目的関数の値</a:t>
            </a:r>
            <a:r>
              <a:rPr lang="en-US" altLang="ja-JP" sz="2400" dirty="0"/>
              <a:t>:</a:t>
            </a:r>
            <a:r>
              <a:rPr lang="ja-JP" altLang="en-US" sz="2400"/>
              <a:t>　ー</a:t>
            </a:r>
            <a:r>
              <a:rPr lang="en-US" altLang="ja-JP" sz="2400" dirty="0"/>
              <a:t>4000</a:t>
            </a:r>
            <a:r>
              <a:rPr lang="ja-JP" altLang="en-US" sz="2400"/>
              <a:t>のとき</a:t>
            </a:r>
            <a:endParaRPr lang="en-US" altLang="ja-JP" sz="2400" dirty="0"/>
          </a:p>
          <a:p>
            <a:r>
              <a:rPr lang="en-US" altLang="ja-JP" sz="2400" dirty="0"/>
              <a:t> </a:t>
            </a:r>
            <a:r>
              <a:rPr lang="ja-JP" altLang="en-US" sz="2400"/>
              <a:t>探索における終盤</a:t>
            </a:r>
            <a:endParaRPr lang="en-US" altLang="ja-JP" sz="2400" dirty="0"/>
          </a:p>
          <a:p>
            <a:pPr marL="0" indent="0">
              <a:buNone/>
            </a:pPr>
            <a:r>
              <a:rPr kumimoji="1" lang="en-US" altLang="ja-JP" sz="2400" dirty="0"/>
              <a:t>		</a:t>
            </a:r>
            <a:r>
              <a:rPr kumimoji="1" lang="ja-JP" altLang="en-US" sz="2400"/>
              <a:t>積み地　</a:t>
            </a:r>
            <a:r>
              <a:rPr kumimoji="1" lang="en-US" altLang="ja-JP" sz="2400" dirty="0"/>
              <a:t>								</a:t>
            </a:r>
            <a:r>
              <a:rPr kumimoji="1" lang="ja-JP" altLang="en-US" sz="2400"/>
              <a:t>揚げ地</a:t>
            </a:r>
            <a:endParaRPr kumimoji="1" lang="en-US" altLang="ja-JP" sz="2400" dirty="0"/>
          </a:p>
          <a:p>
            <a:pPr marL="0" indent="0">
              <a:buNone/>
            </a:pPr>
            <a:endParaRPr kumimoji="1" lang="ja-JP" altLang="en-US" sz="2400"/>
          </a:p>
        </p:txBody>
      </p:sp>
      <p:pic>
        <p:nvPicPr>
          <p:cNvPr id="4" name="コンテンツ プレースホルダー 4">
            <a:extLst>
              <a:ext uri="{FF2B5EF4-FFF2-40B4-BE49-F238E27FC236}">
                <a16:creationId xmlns:a16="http://schemas.microsoft.com/office/drawing/2014/main" id="{BBB64135-2CB0-F247-A805-EF75D0FC0A61}"/>
              </a:ext>
            </a:extLst>
          </p:cNvPr>
          <p:cNvPicPr>
            <a:picLocks noChangeAspect="1"/>
          </p:cNvPicPr>
          <p:nvPr/>
        </p:nvPicPr>
        <p:blipFill>
          <a:blip r:embed="rId2"/>
          <a:stretch>
            <a:fillRect/>
          </a:stretch>
        </p:blipFill>
        <p:spPr>
          <a:xfrm>
            <a:off x="1888759" y="3600582"/>
            <a:ext cx="4580523" cy="2806456"/>
          </a:xfrm>
          <a:prstGeom prst="rect">
            <a:avLst/>
          </a:prstGeom>
        </p:spPr>
      </p:pic>
      <p:pic>
        <p:nvPicPr>
          <p:cNvPr id="6" name="図 5">
            <a:extLst>
              <a:ext uri="{FF2B5EF4-FFF2-40B4-BE49-F238E27FC236}">
                <a16:creationId xmlns:a16="http://schemas.microsoft.com/office/drawing/2014/main" id="{467F39B4-98D4-1C4F-BF13-9020EEB2A14D}"/>
              </a:ext>
            </a:extLst>
          </p:cNvPr>
          <p:cNvPicPr>
            <a:picLocks noChangeAspect="1"/>
          </p:cNvPicPr>
          <p:nvPr/>
        </p:nvPicPr>
        <p:blipFill>
          <a:blip r:embed="rId3"/>
          <a:stretch>
            <a:fillRect/>
          </a:stretch>
        </p:blipFill>
        <p:spPr>
          <a:xfrm>
            <a:off x="6650239" y="3600582"/>
            <a:ext cx="4185081" cy="2977737"/>
          </a:xfrm>
          <a:prstGeom prst="rect">
            <a:avLst/>
          </a:prstGeom>
        </p:spPr>
      </p:pic>
    </p:spTree>
    <p:extLst>
      <p:ext uri="{BB962C8B-B14F-4D97-AF65-F5344CB8AC3E}">
        <p14:creationId xmlns:p14="http://schemas.microsoft.com/office/powerpoint/2010/main" val="1723124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EB366-5762-BC43-ABC4-67FCE14348C9}"/>
              </a:ext>
            </a:extLst>
          </p:cNvPr>
          <p:cNvSpPr>
            <a:spLocks noGrp="1"/>
          </p:cNvSpPr>
          <p:nvPr>
            <p:ph type="title"/>
          </p:nvPr>
        </p:nvSpPr>
        <p:spPr/>
        <p:txBody>
          <a:bodyPr/>
          <a:lstStyle/>
          <a:p>
            <a:r>
              <a:rPr lang="ja-JP" altLang="en-US"/>
              <a:t>目的関数と席割図</a:t>
            </a:r>
            <a:r>
              <a:rPr lang="en-US" altLang="ja-JP" dirty="0"/>
              <a:t>(</a:t>
            </a:r>
            <a:r>
              <a:rPr lang="ja-JP" altLang="en-US"/>
              <a:t>例</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23BA7178-AE4D-2644-8C65-94905E82A771}"/>
              </a:ext>
            </a:extLst>
          </p:cNvPr>
          <p:cNvSpPr>
            <a:spLocks noGrp="1"/>
          </p:cNvSpPr>
          <p:nvPr>
            <p:ph idx="1"/>
          </p:nvPr>
        </p:nvSpPr>
        <p:spPr/>
        <p:txBody>
          <a:bodyPr/>
          <a:lstStyle/>
          <a:p>
            <a:r>
              <a:rPr kumimoji="1" lang="en-US" altLang="ja-JP" sz="2400" dirty="0"/>
              <a:t>3</a:t>
            </a:r>
            <a:r>
              <a:rPr lang="ja-JP" altLang="en-US" sz="2400"/>
              <a:t>つの図と数値の対比を見せる</a:t>
            </a:r>
            <a:endParaRPr lang="en-US" altLang="ja-JP" sz="2400" dirty="0"/>
          </a:p>
          <a:p>
            <a:r>
              <a:rPr lang="en-US" altLang="ja-JP" sz="2400" dirty="0"/>
              <a:t>MIP,</a:t>
            </a:r>
            <a:r>
              <a:rPr lang="ja-JP" altLang="en-US" sz="2400"/>
              <a:t>ヒューリスティックの計算時間</a:t>
            </a:r>
            <a:endParaRPr lang="en-US" altLang="ja-JP" sz="2400" dirty="0"/>
          </a:p>
          <a:p>
            <a:endParaRPr lang="en-US" altLang="ja-JP" sz="2400" dirty="0"/>
          </a:p>
          <a:p>
            <a:r>
              <a:rPr lang="ja-JP" altLang="en-US" sz="2400"/>
              <a:t>アルゴリズムでは、目的関数の</a:t>
            </a:r>
            <a:endParaRPr lang="en-US" altLang="ja-JP" sz="2400" dirty="0"/>
          </a:p>
          <a:p>
            <a:r>
              <a:rPr lang="ja-JP" altLang="en-US" sz="2400"/>
              <a:t>目的関数の</a:t>
            </a:r>
            <a:endParaRPr lang="en-US" altLang="ja-JP" sz="2400" dirty="0"/>
          </a:p>
          <a:p>
            <a:endParaRPr lang="en-US" altLang="ja-JP" dirty="0"/>
          </a:p>
        </p:txBody>
      </p:sp>
    </p:spTree>
    <p:extLst>
      <p:ext uri="{BB962C8B-B14F-4D97-AF65-F5344CB8AC3E}">
        <p14:creationId xmlns:p14="http://schemas.microsoft.com/office/powerpoint/2010/main" val="2853536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AB7A90-C211-AB4F-8B5D-0C96DAE8778C}"/>
              </a:ext>
            </a:extLst>
          </p:cNvPr>
          <p:cNvSpPr>
            <a:spLocks noGrp="1"/>
          </p:cNvSpPr>
          <p:nvPr>
            <p:ph type="title"/>
          </p:nvPr>
        </p:nvSpPr>
        <p:spPr/>
        <p:txBody>
          <a:bodyPr/>
          <a:lstStyle/>
          <a:p>
            <a:r>
              <a:rPr lang="ja-JP" altLang="en-US"/>
              <a:t>目的関数と席割図</a:t>
            </a:r>
            <a:r>
              <a:rPr lang="en-US" altLang="ja-JP" dirty="0"/>
              <a:t>(</a:t>
            </a:r>
            <a:r>
              <a:rPr lang="ja-JP" altLang="en-US"/>
              <a:t>例</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8292E3F3-5EB3-2C4D-8EDE-CAFBD42226EA}"/>
              </a:ext>
            </a:extLst>
          </p:cNvPr>
          <p:cNvSpPr>
            <a:spLocks noGrp="1"/>
          </p:cNvSpPr>
          <p:nvPr>
            <p:ph idx="1"/>
          </p:nvPr>
        </p:nvSpPr>
        <p:spPr/>
        <p:txBody>
          <a:bodyPr>
            <a:normAutofit/>
          </a:bodyPr>
          <a:lstStyle/>
          <a:p>
            <a:pPr marL="0" indent="0">
              <a:buNone/>
            </a:pPr>
            <a:r>
              <a:rPr kumimoji="1" lang="ja-JP" altLang="en-US" sz="2400"/>
              <a:t>解の探索の序盤</a:t>
            </a:r>
            <a:r>
              <a:rPr lang="en-US" altLang="ja-JP" sz="2400" dirty="0"/>
              <a:t>: </a:t>
            </a:r>
            <a:endParaRPr kumimoji="1" lang="en-US" altLang="ja-JP" sz="2400" dirty="0"/>
          </a:p>
          <a:p>
            <a:pPr marL="0" indent="0">
              <a:buNone/>
            </a:pPr>
            <a:endParaRPr kumimoji="1" lang="ja-JP" altLang="en-US" sz="2400"/>
          </a:p>
        </p:txBody>
      </p:sp>
    </p:spTree>
    <p:extLst>
      <p:ext uri="{BB962C8B-B14F-4D97-AF65-F5344CB8AC3E}">
        <p14:creationId xmlns:p14="http://schemas.microsoft.com/office/powerpoint/2010/main" val="1084531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C1E5F6-849F-3D41-9668-19C8692347B1}"/>
              </a:ext>
            </a:extLst>
          </p:cNvPr>
          <p:cNvSpPr>
            <a:spLocks noGrp="1"/>
          </p:cNvSpPr>
          <p:nvPr>
            <p:ph type="title"/>
          </p:nvPr>
        </p:nvSpPr>
        <p:spPr>
          <a:xfrm>
            <a:off x="2592925" y="624110"/>
            <a:ext cx="8911687" cy="733635"/>
          </a:xfrm>
        </p:spPr>
        <p:txBody>
          <a:bodyPr/>
          <a:lstStyle/>
          <a:p>
            <a:endParaRPr kumimoji="1" lang="ja-JP" altLang="en-US"/>
          </a:p>
        </p:txBody>
      </p:sp>
      <p:pic>
        <p:nvPicPr>
          <p:cNvPr id="5" name="コンテンツ プレースホルダー 4">
            <a:extLst>
              <a:ext uri="{FF2B5EF4-FFF2-40B4-BE49-F238E27FC236}">
                <a16:creationId xmlns:a16="http://schemas.microsoft.com/office/drawing/2014/main" id="{F4D273D9-8442-344A-80C8-8A049DE28D5D}"/>
              </a:ext>
            </a:extLst>
          </p:cNvPr>
          <p:cNvPicPr>
            <a:picLocks noGrp="1" noChangeAspect="1"/>
          </p:cNvPicPr>
          <p:nvPr>
            <p:ph idx="1"/>
          </p:nvPr>
        </p:nvPicPr>
        <p:blipFill>
          <a:blip r:embed="rId2"/>
          <a:stretch>
            <a:fillRect/>
          </a:stretch>
        </p:blipFill>
        <p:spPr>
          <a:xfrm>
            <a:off x="1436275" y="2438400"/>
            <a:ext cx="4645871" cy="3819814"/>
          </a:xfrm>
        </p:spPr>
      </p:pic>
      <p:pic>
        <p:nvPicPr>
          <p:cNvPr id="7" name="図 6">
            <a:extLst>
              <a:ext uri="{FF2B5EF4-FFF2-40B4-BE49-F238E27FC236}">
                <a16:creationId xmlns:a16="http://schemas.microsoft.com/office/drawing/2014/main" id="{B1BCD1B4-59B3-1A42-89BB-E8FC2AE84BE3}"/>
              </a:ext>
            </a:extLst>
          </p:cNvPr>
          <p:cNvPicPr>
            <a:picLocks noChangeAspect="1"/>
          </p:cNvPicPr>
          <p:nvPr/>
        </p:nvPicPr>
        <p:blipFill>
          <a:blip r:embed="rId3"/>
          <a:stretch>
            <a:fillRect/>
          </a:stretch>
        </p:blipFill>
        <p:spPr>
          <a:xfrm>
            <a:off x="6858742" y="2438400"/>
            <a:ext cx="4645870" cy="3819814"/>
          </a:xfrm>
          <a:prstGeom prst="rect">
            <a:avLst/>
          </a:prstGeom>
        </p:spPr>
      </p:pic>
      <p:sp>
        <p:nvSpPr>
          <p:cNvPr id="8" name="テキスト ボックス 7">
            <a:extLst>
              <a:ext uri="{FF2B5EF4-FFF2-40B4-BE49-F238E27FC236}">
                <a16:creationId xmlns:a16="http://schemas.microsoft.com/office/drawing/2014/main" id="{0D01E0E1-0607-D84F-B139-157AD52E9275}"/>
              </a:ext>
            </a:extLst>
          </p:cNvPr>
          <p:cNvSpPr txBox="1"/>
          <p:nvPr/>
        </p:nvSpPr>
        <p:spPr>
          <a:xfrm>
            <a:off x="3191173" y="1782679"/>
            <a:ext cx="1136073" cy="461665"/>
          </a:xfrm>
          <a:prstGeom prst="rect">
            <a:avLst/>
          </a:prstGeom>
          <a:noFill/>
        </p:spPr>
        <p:txBody>
          <a:bodyPr wrap="square" rtlCol="0">
            <a:spAutoFit/>
          </a:bodyPr>
          <a:lstStyle/>
          <a:p>
            <a:r>
              <a:rPr kumimoji="1" lang="ja-JP" altLang="en-US" sz="2400"/>
              <a:t>積み地</a:t>
            </a:r>
          </a:p>
        </p:txBody>
      </p:sp>
      <p:sp>
        <p:nvSpPr>
          <p:cNvPr id="9" name="テキスト ボックス 8">
            <a:extLst>
              <a:ext uri="{FF2B5EF4-FFF2-40B4-BE49-F238E27FC236}">
                <a16:creationId xmlns:a16="http://schemas.microsoft.com/office/drawing/2014/main" id="{FF94A664-BD72-9948-963D-6161DAB5D248}"/>
              </a:ext>
            </a:extLst>
          </p:cNvPr>
          <p:cNvSpPr txBox="1"/>
          <p:nvPr/>
        </p:nvSpPr>
        <p:spPr>
          <a:xfrm>
            <a:off x="8648276" y="1717964"/>
            <a:ext cx="1146887" cy="461665"/>
          </a:xfrm>
          <a:prstGeom prst="rect">
            <a:avLst/>
          </a:prstGeom>
          <a:noFill/>
        </p:spPr>
        <p:txBody>
          <a:bodyPr wrap="square" rtlCol="0">
            <a:spAutoFit/>
          </a:bodyPr>
          <a:lstStyle/>
          <a:p>
            <a:r>
              <a:rPr lang="ja-JP" altLang="en-US" sz="2400"/>
              <a:t>揚げ地</a:t>
            </a:r>
            <a:endParaRPr kumimoji="1" lang="ja-JP" altLang="en-US" sz="2400"/>
          </a:p>
        </p:txBody>
      </p:sp>
    </p:spTree>
    <p:extLst>
      <p:ext uri="{BB962C8B-B14F-4D97-AF65-F5344CB8AC3E}">
        <p14:creationId xmlns:p14="http://schemas.microsoft.com/office/powerpoint/2010/main" val="881856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073449-F50B-0F44-87D3-A90996CF8803}"/>
              </a:ext>
            </a:extLst>
          </p:cNvPr>
          <p:cNvSpPr>
            <a:spLocks noGrp="1"/>
          </p:cNvSpPr>
          <p:nvPr>
            <p:ph type="title"/>
          </p:nvPr>
        </p:nvSpPr>
        <p:spPr/>
        <p:txBody>
          <a:bodyPr/>
          <a:lstStyle/>
          <a:p>
            <a:r>
              <a:rPr kumimoji="1" lang="ja-JP" altLang="en-US"/>
              <a:t>モデルについて</a:t>
            </a:r>
          </a:p>
        </p:txBody>
      </p:sp>
      <p:sp>
        <p:nvSpPr>
          <p:cNvPr id="3" name="コンテンツ プレースホルダー 2">
            <a:extLst>
              <a:ext uri="{FF2B5EF4-FFF2-40B4-BE49-F238E27FC236}">
                <a16:creationId xmlns:a16="http://schemas.microsoft.com/office/drawing/2014/main" id="{8C14A0A6-ACD2-3C4B-B7AF-ADD8335CCCE0}"/>
              </a:ext>
            </a:extLst>
          </p:cNvPr>
          <p:cNvSpPr>
            <a:spLocks noGrp="1"/>
          </p:cNvSpPr>
          <p:nvPr>
            <p:ph idx="1"/>
          </p:nvPr>
        </p:nvSpPr>
        <p:spPr>
          <a:xfrm>
            <a:off x="2147455" y="1731819"/>
            <a:ext cx="9357157" cy="4317949"/>
          </a:xfrm>
        </p:spPr>
        <p:txBody>
          <a:bodyPr>
            <a:normAutofit/>
          </a:bodyPr>
          <a:lstStyle/>
          <a:p>
            <a:pPr marL="0" indent="0">
              <a:buNone/>
            </a:pPr>
            <a:r>
              <a:rPr lang="ja-JP" altLang="en-US" sz="2800"/>
              <a:t>計算する際に、必ず守るべき条件が制約</a:t>
            </a:r>
            <a:endParaRPr kumimoji="1" lang="en-US" altLang="ja-JP" sz="2800" dirty="0"/>
          </a:p>
          <a:p>
            <a:r>
              <a:rPr kumimoji="1" lang="ja-JP" altLang="en-US" sz="2800"/>
              <a:t>制約は</a:t>
            </a:r>
            <a:r>
              <a:rPr kumimoji="1" lang="en-US" altLang="ja-JP" sz="2800" dirty="0"/>
              <a:t>4</a:t>
            </a:r>
            <a:r>
              <a:rPr lang="ja-JP" altLang="en-US" sz="2800"/>
              <a:t>つ</a:t>
            </a:r>
            <a:endParaRPr kumimoji="1" lang="en-US" altLang="ja-JP" sz="2800" dirty="0"/>
          </a:p>
          <a:p>
            <a:pPr marL="914400" lvl="1" indent="-457200">
              <a:buFont typeface="+mj-lt"/>
              <a:buAutoNum type="arabicPeriod"/>
            </a:pPr>
            <a:r>
              <a:rPr lang="ja-JP" altLang="en-US" sz="2200"/>
              <a:t>貨物の走行路を確保する</a:t>
            </a:r>
            <a:endParaRPr lang="en-US" altLang="ja-JP" sz="2200" dirty="0"/>
          </a:p>
          <a:p>
            <a:pPr marL="914400" lvl="1" indent="-457200">
              <a:buFont typeface="+mj-lt"/>
              <a:buAutoNum type="arabicPeriod"/>
            </a:pPr>
            <a:r>
              <a:rPr lang="ja-JP" altLang="en-US" sz="2200"/>
              <a:t>船内自動車の全体荷重が閾値を超えない </a:t>
            </a:r>
            <a:endParaRPr lang="en-US" altLang="ja-JP" sz="2200" dirty="0"/>
          </a:p>
          <a:p>
            <a:pPr marL="914400" lvl="1" indent="-457200">
              <a:buFont typeface="+mj-lt"/>
              <a:buAutoNum type="arabicPeriod"/>
            </a:pPr>
            <a:r>
              <a:rPr lang="ja-JP" altLang="en-US" sz="2200"/>
              <a:t>大きな注文の分割ルールを守る </a:t>
            </a:r>
            <a:endParaRPr lang="en-US" altLang="ja-JP" sz="2200" dirty="0"/>
          </a:p>
          <a:p>
            <a:pPr marL="914400" lvl="1" indent="-457200">
              <a:buFont typeface="+mj-lt"/>
              <a:buAutoNum type="arabicPeriod"/>
            </a:pPr>
            <a:r>
              <a:rPr lang="ja-JP" altLang="en-US" sz="2400">
                <a:latin typeface="+mn-ea"/>
              </a:rPr>
              <a:t>デッドスペースをなくす</a:t>
            </a:r>
            <a:endParaRPr lang="en-US" altLang="ja-JP" sz="2400" dirty="0">
              <a:latin typeface="+mn-ea"/>
            </a:endParaRPr>
          </a:p>
        </p:txBody>
      </p:sp>
    </p:spTree>
    <p:extLst>
      <p:ext uri="{BB962C8B-B14F-4D97-AF65-F5344CB8AC3E}">
        <p14:creationId xmlns:p14="http://schemas.microsoft.com/office/powerpoint/2010/main" val="921525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49A6B0-4F52-F945-B8EA-E01CAD3AFB26}"/>
              </a:ext>
            </a:extLst>
          </p:cNvPr>
          <p:cNvSpPr>
            <a:spLocks noGrp="1"/>
          </p:cNvSpPr>
          <p:nvPr>
            <p:ph type="title"/>
          </p:nvPr>
        </p:nvSpPr>
        <p:spPr/>
        <p:txBody>
          <a:bodyPr/>
          <a:lstStyle/>
          <a:p>
            <a:r>
              <a:rPr kumimoji="1" lang="ja-JP" altLang="en-US"/>
              <a:t>モデルについて</a:t>
            </a:r>
          </a:p>
        </p:txBody>
      </p:sp>
      <p:sp>
        <p:nvSpPr>
          <p:cNvPr id="3" name="コンテンツ プレースホルダー 2">
            <a:extLst>
              <a:ext uri="{FF2B5EF4-FFF2-40B4-BE49-F238E27FC236}">
                <a16:creationId xmlns:a16="http://schemas.microsoft.com/office/drawing/2014/main" id="{40F8FEE7-4642-2E4B-A454-1E84849639FE}"/>
              </a:ext>
            </a:extLst>
          </p:cNvPr>
          <p:cNvSpPr>
            <a:spLocks noGrp="1"/>
          </p:cNvSpPr>
          <p:nvPr>
            <p:ph idx="1"/>
          </p:nvPr>
        </p:nvSpPr>
        <p:spPr>
          <a:xfrm>
            <a:off x="1676400" y="2133600"/>
            <a:ext cx="9828212" cy="3777622"/>
          </a:xfrm>
        </p:spPr>
        <p:txBody>
          <a:bodyPr/>
          <a:lstStyle/>
          <a:p>
            <a:pPr marL="0" indent="0">
              <a:buNone/>
            </a:pPr>
            <a:r>
              <a:rPr lang="ja-JP" altLang="en-US" sz="2800"/>
              <a:t>計算を行う際に、値を良くすることを目指すものが目的関数</a:t>
            </a:r>
            <a:endParaRPr lang="en-US" altLang="ja-JP" sz="2800" dirty="0"/>
          </a:p>
          <a:p>
            <a:r>
              <a:rPr lang="ja-JP" altLang="en-US" sz="2800"/>
              <a:t>目的関数は</a:t>
            </a:r>
            <a:r>
              <a:rPr lang="en-US" altLang="ja-JP" sz="2800" dirty="0"/>
              <a:t>4</a:t>
            </a:r>
            <a:r>
              <a:rPr lang="ja-JP" altLang="en-US" sz="2800"/>
              <a:t>つ</a:t>
            </a:r>
            <a:endParaRPr lang="en-US" altLang="ja-JP" sz="2800" dirty="0"/>
          </a:p>
          <a:p>
            <a:pPr marL="914400" lvl="1" indent="-457200">
              <a:buFont typeface="+mj-lt"/>
              <a:buAutoNum type="arabicPeriod"/>
            </a:pPr>
            <a:r>
              <a:rPr lang="ja-JP" altLang="en-US" sz="2000">
                <a:latin typeface="+mn-ea"/>
              </a:rPr>
              <a:t>一つのホールド内に複数の積み地、揚げ地の注文が入るのを減らしたい </a:t>
            </a:r>
          </a:p>
          <a:p>
            <a:pPr marL="914400" lvl="1" indent="-457200">
              <a:buFont typeface="+mj-lt"/>
              <a:buAutoNum type="arabicPeriod"/>
            </a:pPr>
            <a:r>
              <a:rPr lang="ja-JP" altLang="en-US" sz="2000">
                <a:latin typeface="+mn-ea"/>
              </a:rPr>
              <a:t>船の内部で注文の積み地と揚げ地をなるべく揃えたい</a:t>
            </a:r>
            <a:endParaRPr lang="en-US" altLang="ja-JP" sz="2000" dirty="0">
              <a:latin typeface="+mn-ea"/>
            </a:endParaRPr>
          </a:p>
          <a:p>
            <a:pPr marL="914400" lvl="1" indent="-457200">
              <a:buFont typeface="+mj-lt"/>
              <a:buAutoNum type="arabicPeriod"/>
            </a:pPr>
            <a:r>
              <a:rPr lang="ja-JP" altLang="en-US" sz="2000">
                <a:latin typeface="+mn-ea"/>
              </a:rPr>
              <a:t>貨物の取り回しスペースを確保したい</a:t>
            </a:r>
            <a:endParaRPr lang="en-US" altLang="ja-JP" sz="2000" dirty="0">
              <a:latin typeface="+mn-ea"/>
            </a:endParaRPr>
          </a:p>
          <a:p>
            <a:pPr marL="914400" lvl="1" indent="-457200">
              <a:buFont typeface="+mj-lt"/>
              <a:buAutoNum type="arabicPeriod"/>
            </a:pPr>
            <a:r>
              <a:rPr lang="ja-JP" altLang="en-US" sz="2000">
                <a:latin typeface="+mn-ea"/>
              </a:rPr>
              <a:t>残容量を入口付近に寄せたい </a:t>
            </a:r>
            <a:endParaRPr lang="en-US" altLang="ja-JP" sz="2000" dirty="0"/>
          </a:p>
          <a:p>
            <a:endParaRPr kumimoji="1" lang="ja-JP" altLang="en-US"/>
          </a:p>
        </p:txBody>
      </p:sp>
    </p:spTree>
    <p:extLst>
      <p:ext uri="{BB962C8B-B14F-4D97-AF65-F5344CB8AC3E}">
        <p14:creationId xmlns:p14="http://schemas.microsoft.com/office/powerpoint/2010/main" val="592960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3E2520-AAC2-5449-BC91-178D8B6DD09E}"/>
              </a:ext>
            </a:extLst>
          </p:cNvPr>
          <p:cNvSpPr>
            <a:spLocks noGrp="1"/>
          </p:cNvSpPr>
          <p:nvPr>
            <p:ph type="title"/>
          </p:nvPr>
        </p:nvSpPr>
        <p:spPr/>
        <p:txBody>
          <a:bodyPr/>
          <a:lstStyle/>
          <a:p>
            <a:r>
              <a:rPr kumimoji="1" lang="ja-JP" altLang="en-US"/>
              <a:t>前回までのモデルでの問題点</a:t>
            </a:r>
          </a:p>
        </p:txBody>
      </p:sp>
      <p:sp>
        <p:nvSpPr>
          <p:cNvPr id="3" name="コンテンツ プレースホルダー 2">
            <a:extLst>
              <a:ext uri="{FF2B5EF4-FFF2-40B4-BE49-F238E27FC236}">
                <a16:creationId xmlns:a16="http://schemas.microsoft.com/office/drawing/2014/main" id="{D3807F1B-2CEE-BA4D-A677-4637CCD3E5CF}"/>
              </a:ext>
            </a:extLst>
          </p:cNvPr>
          <p:cNvSpPr>
            <a:spLocks noGrp="1"/>
          </p:cNvSpPr>
          <p:nvPr>
            <p:ph idx="1"/>
          </p:nvPr>
        </p:nvSpPr>
        <p:spPr/>
        <p:txBody>
          <a:bodyPr>
            <a:normAutofit/>
          </a:bodyPr>
          <a:lstStyle/>
          <a:p>
            <a:r>
              <a:rPr lang="ja-JP" altLang="en-US" sz="2400"/>
              <a:t>積み地や揚げ地の数</a:t>
            </a:r>
            <a:r>
              <a:rPr lang="en-US" altLang="ja-JP" sz="2400" dirty="0"/>
              <a:t>, </a:t>
            </a:r>
            <a:r>
              <a:rPr lang="ja-JP" altLang="en-US" sz="2400"/>
              <a:t>注文数やホールド数が増加すると、計算時間が膨大に増加することを確認</a:t>
            </a:r>
            <a:endParaRPr lang="en-US" altLang="ja-JP" sz="2400" dirty="0"/>
          </a:p>
          <a:p>
            <a:endParaRPr lang="en-US" altLang="ja-JP" sz="2400" dirty="0"/>
          </a:p>
          <a:p>
            <a:r>
              <a:rPr lang="ja-JP" altLang="en-US" sz="2400"/>
              <a:t>より複雑な制約を考慮しつつ解を出力するのは、現実的な計算時間では終わりそうにない</a:t>
            </a:r>
            <a:endParaRPr lang="en-US" altLang="ja-JP" sz="2400" dirty="0"/>
          </a:p>
          <a:p>
            <a:r>
              <a:rPr lang="ja-JP" altLang="en-US" sz="2400"/>
              <a:t>新たなアプローチをとる必要があった</a:t>
            </a:r>
            <a:endParaRPr lang="en-US" altLang="ja-JP" sz="2400" dirty="0"/>
          </a:p>
          <a:p>
            <a:endParaRPr lang="en-US" altLang="ja-JP" sz="2400" dirty="0"/>
          </a:p>
        </p:txBody>
      </p:sp>
    </p:spTree>
    <p:extLst>
      <p:ext uri="{BB962C8B-B14F-4D97-AF65-F5344CB8AC3E}">
        <p14:creationId xmlns:p14="http://schemas.microsoft.com/office/powerpoint/2010/main" val="1664906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8BB13-BD1D-054E-8D2D-56B10374E616}"/>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A3D9367D-EB7E-7C47-BEAF-1AFF3A66DC3D}"/>
              </a:ext>
            </a:extLst>
          </p:cNvPr>
          <p:cNvSpPr>
            <a:spLocks noGrp="1"/>
          </p:cNvSpPr>
          <p:nvPr>
            <p:ph idx="1"/>
          </p:nvPr>
        </p:nvSpPr>
        <p:spPr/>
        <p:txBody>
          <a:bodyPr/>
          <a:lstStyle/>
          <a:p>
            <a:endParaRPr kumimoji="1" lang="en-US" altLang="ja-JP" sz="2400" dirty="0"/>
          </a:p>
          <a:p>
            <a:r>
              <a:rPr kumimoji="1" lang="ja-JP" altLang="en-US" sz="2400"/>
              <a:t>これまで</a:t>
            </a:r>
            <a:endParaRPr kumimoji="1" lang="en-US" altLang="ja-JP" sz="2400" dirty="0"/>
          </a:p>
          <a:p>
            <a:r>
              <a:rPr kumimoji="1" lang="ja-JP" altLang="en-US" sz="2400"/>
              <a:t>数理最適化</a:t>
            </a:r>
            <a:endParaRPr kumimoji="1" lang="en-US" altLang="ja-JP" sz="2400" dirty="0"/>
          </a:p>
          <a:p>
            <a:r>
              <a:rPr kumimoji="1" lang="ja-JP" altLang="en-US" sz="2400"/>
              <a:t>最終報告</a:t>
            </a:r>
            <a:endParaRPr kumimoji="1" lang="en-US" altLang="ja-JP" sz="2400" dirty="0"/>
          </a:p>
          <a:p>
            <a:r>
              <a:rPr lang="ja-JP" altLang="en-US" sz="2400"/>
              <a:t>今後に関して</a:t>
            </a:r>
            <a:endParaRPr lang="en-US" altLang="ja-JP" sz="2400" dirty="0"/>
          </a:p>
          <a:p>
            <a:endParaRPr lang="en-US" altLang="ja-JP" sz="2400" dirty="0"/>
          </a:p>
          <a:p>
            <a:r>
              <a:rPr kumimoji="1" lang="ja-JP" altLang="en-US" sz="2400"/>
              <a:t>商船三井</a:t>
            </a:r>
            <a:r>
              <a:rPr lang="en-US" altLang="ja-JP" sz="2400" dirty="0"/>
              <a:t>,</a:t>
            </a:r>
            <a:r>
              <a:rPr lang="ja-JP" altLang="en-US" sz="2400"/>
              <a:t>日本郵船</a:t>
            </a:r>
            <a:r>
              <a:rPr kumimoji="1" lang="ja-JP" altLang="en-US" sz="2400"/>
              <a:t>の取り組み</a:t>
            </a:r>
            <a:endParaRPr kumimoji="1" lang="ja-JP" altLang="en-US"/>
          </a:p>
        </p:txBody>
      </p:sp>
    </p:spTree>
    <p:extLst>
      <p:ext uri="{BB962C8B-B14F-4D97-AF65-F5344CB8AC3E}">
        <p14:creationId xmlns:p14="http://schemas.microsoft.com/office/powerpoint/2010/main" val="730145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4405D-C63C-0441-9752-73B631A3D991}"/>
              </a:ext>
            </a:extLst>
          </p:cNvPr>
          <p:cNvSpPr>
            <a:spLocks noGrp="1"/>
          </p:cNvSpPr>
          <p:nvPr>
            <p:ph type="title"/>
          </p:nvPr>
        </p:nvSpPr>
        <p:spPr/>
        <p:txBody>
          <a:bodyPr/>
          <a:lstStyle/>
          <a:p>
            <a:r>
              <a:rPr lang="en-US" altLang="ja-JP" dirty="0"/>
              <a:t>3</a:t>
            </a:r>
            <a:r>
              <a:rPr lang="ja-JP" altLang="en-US"/>
              <a:t>月以降の取り組み</a:t>
            </a:r>
            <a:endParaRPr kumimoji="1" lang="ja-JP" altLang="en-US"/>
          </a:p>
        </p:txBody>
      </p:sp>
      <p:sp>
        <p:nvSpPr>
          <p:cNvPr id="3" name="コンテンツ プレースホルダー 2">
            <a:extLst>
              <a:ext uri="{FF2B5EF4-FFF2-40B4-BE49-F238E27FC236}">
                <a16:creationId xmlns:a16="http://schemas.microsoft.com/office/drawing/2014/main" id="{81E1D8B5-9BD0-8442-B97C-A6838E468C4F}"/>
              </a:ext>
            </a:extLst>
          </p:cNvPr>
          <p:cNvSpPr>
            <a:spLocks noGrp="1"/>
          </p:cNvSpPr>
          <p:nvPr>
            <p:ph idx="1"/>
          </p:nvPr>
        </p:nvSpPr>
        <p:spPr/>
        <p:txBody>
          <a:bodyPr/>
          <a:lstStyle/>
          <a:p>
            <a:pPr marL="0" indent="0">
              <a:buNone/>
            </a:pPr>
            <a:r>
              <a:rPr lang="en-US" altLang="ja-JP" sz="2600" dirty="0"/>
              <a:t>1. </a:t>
            </a:r>
            <a:r>
              <a:rPr lang="ja-JP" altLang="en-US" sz="2600"/>
              <a:t>席割の評価方法のヒアリング</a:t>
            </a:r>
            <a:endParaRPr lang="en-US" altLang="ja-JP" sz="2600" dirty="0"/>
          </a:p>
          <a:p>
            <a:pPr lvl="1"/>
            <a:r>
              <a:rPr lang="en-US" altLang="ja-JP" sz="2200" dirty="0"/>
              <a:t>4</a:t>
            </a:r>
            <a:r>
              <a:rPr lang="ja-JP" altLang="en-US" sz="2200"/>
              <a:t>月、</a:t>
            </a:r>
            <a:r>
              <a:rPr lang="en-US" altLang="ja-JP" sz="2200" dirty="0"/>
              <a:t>5</a:t>
            </a:r>
            <a:r>
              <a:rPr lang="ja-JP" altLang="en-US" sz="2200"/>
              <a:t>月にプランナーさんにヒアリング</a:t>
            </a:r>
            <a:endParaRPr lang="en-US" altLang="ja-JP" sz="2200" dirty="0"/>
          </a:p>
          <a:p>
            <a:pPr lvl="1"/>
            <a:r>
              <a:rPr lang="ja-JP" altLang="en-US" sz="2200"/>
              <a:t>新たな目的関数などは加えない方針</a:t>
            </a:r>
            <a:endParaRPr lang="en-US" altLang="ja-JP" sz="2200" dirty="0"/>
          </a:p>
          <a:p>
            <a:endParaRPr lang="en-US" altLang="ja-JP" sz="2600" dirty="0"/>
          </a:p>
          <a:p>
            <a:pPr marL="0" indent="0">
              <a:buNone/>
            </a:pPr>
            <a:r>
              <a:rPr lang="en-US" altLang="ja-JP" sz="2600" dirty="0"/>
              <a:t>2. </a:t>
            </a:r>
            <a:r>
              <a:rPr lang="ja-JP" altLang="en-US" sz="2600"/>
              <a:t>大規模な問題例にも対応できるモデルの作成</a:t>
            </a:r>
            <a:endParaRPr lang="en-US" altLang="ja-JP" sz="2600" dirty="0"/>
          </a:p>
          <a:p>
            <a:pPr lvl="1"/>
            <a:r>
              <a:rPr lang="ja-JP" altLang="en-US" sz="2400"/>
              <a:t>専用ソルバーの開発</a:t>
            </a:r>
            <a:r>
              <a:rPr lang="en-US" altLang="ja-JP" sz="2400" dirty="0"/>
              <a:t>	</a:t>
            </a:r>
          </a:p>
          <a:p>
            <a:pPr lvl="1"/>
            <a:r>
              <a:rPr lang="en-US" altLang="ja-JP" sz="2400" dirty="0"/>
              <a:t>6</a:t>
            </a:r>
            <a:r>
              <a:rPr lang="ja-JP" altLang="en-US" sz="2400"/>
              <a:t>月から、プログラムを</a:t>
            </a:r>
            <a:r>
              <a:rPr lang="en-US" altLang="ja-JP" sz="2400" dirty="0"/>
              <a:t>1</a:t>
            </a:r>
            <a:r>
              <a:rPr lang="ja-JP" altLang="en-US" sz="2400"/>
              <a:t>から新たに作成</a:t>
            </a:r>
            <a:endParaRPr lang="en-US" altLang="ja-JP" sz="2400" dirty="0"/>
          </a:p>
        </p:txBody>
      </p:sp>
    </p:spTree>
    <p:extLst>
      <p:ext uri="{BB962C8B-B14F-4D97-AF65-F5344CB8AC3E}">
        <p14:creationId xmlns:p14="http://schemas.microsoft.com/office/powerpoint/2010/main" val="2813374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E1382F-7C3A-ED42-BF42-F67C6FDD723E}"/>
              </a:ext>
            </a:extLst>
          </p:cNvPr>
          <p:cNvSpPr>
            <a:spLocks noGrp="1"/>
          </p:cNvSpPr>
          <p:nvPr>
            <p:ph type="title"/>
          </p:nvPr>
        </p:nvSpPr>
        <p:spPr/>
        <p:txBody>
          <a:bodyPr/>
          <a:lstStyle/>
          <a:p>
            <a:r>
              <a:rPr kumimoji="1" lang="ja-JP" altLang="en-US"/>
              <a:t>専用ソルバーの開発</a:t>
            </a:r>
          </a:p>
        </p:txBody>
      </p:sp>
      <p:sp>
        <p:nvSpPr>
          <p:cNvPr id="3" name="コンテンツ プレースホルダー 2">
            <a:extLst>
              <a:ext uri="{FF2B5EF4-FFF2-40B4-BE49-F238E27FC236}">
                <a16:creationId xmlns:a16="http://schemas.microsoft.com/office/drawing/2014/main" id="{66603910-061F-6749-9222-2B4D5E499E0D}"/>
              </a:ext>
            </a:extLst>
          </p:cNvPr>
          <p:cNvSpPr>
            <a:spLocks noGrp="1"/>
          </p:cNvSpPr>
          <p:nvPr>
            <p:ph idx="1"/>
          </p:nvPr>
        </p:nvSpPr>
        <p:spPr/>
        <p:txBody>
          <a:bodyPr>
            <a:normAutofit/>
          </a:bodyPr>
          <a:lstStyle/>
          <a:p>
            <a:r>
              <a:rPr lang="ja-JP" altLang="en-US" sz="2400"/>
              <a:t>以前のモデルは、数式の最適解を制限時間いっぱい探して、最も良い解を出すことを目指すモデル</a:t>
            </a:r>
            <a:endParaRPr lang="en-US" altLang="ja-JP" sz="2200" dirty="0"/>
          </a:p>
          <a:p>
            <a:endParaRPr lang="en-US" altLang="ja-JP" sz="2400" dirty="0"/>
          </a:p>
          <a:p>
            <a:r>
              <a:rPr kumimoji="1" lang="ja-JP" altLang="en-US" sz="2400"/>
              <a:t>新たなモデルは、ヒューリスティックを元にしたもの</a:t>
            </a:r>
            <a:endParaRPr kumimoji="1" lang="en-US" altLang="ja-JP" sz="2400" dirty="0"/>
          </a:p>
          <a:p>
            <a:r>
              <a:rPr kumimoji="1" lang="ja-JP" altLang="en-US" sz="2400"/>
              <a:t>厳密な解ではなくとも、短い計算時間で精度の良い解を出すことを目指すモデル</a:t>
            </a:r>
            <a:endParaRPr kumimoji="1" lang="en-US" altLang="ja-JP" sz="2400" dirty="0"/>
          </a:p>
        </p:txBody>
      </p:sp>
    </p:spTree>
    <p:extLst>
      <p:ext uri="{BB962C8B-B14F-4D97-AF65-F5344CB8AC3E}">
        <p14:creationId xmlns:p14="http://schemas.microsoft.com/office/powerpoint/2010/main" val="246965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381DF8-19D0-D646-948E-EC1682994E13}"/>
              </a:ext>
            </a:extLst>
          </p:cNvPr>
          <p:cNvSpPr>
            <a:spLocks noGrp="1"/>
          </p:cNvSpPr>
          <p:nvPr>
            <p:ph type="title"/>
          </p:nvPr>
        </p:nvSpPr>
        <p:spPr/>
        <p:txBody>
          <a:bodyPr/>
          <a:lstStyle/>
          <a:p>
            <a:r>
              <a:rPr lang="ja-JP" altLang="en-US"/>
              <a:t>今後のロードマップ</a:t>
            </a:r>
            <a:endParaRPr kumimoji="1" lang="ja-JP" altLang="en-US"/>
          </a:p>
        </p:txBody>
      </p:sp>
      <p:sp>
        <p:nvSpPr>
          <p:cNvPr id="3" name="コンテンツ プレースホルダー 2">
            <a:extLst>
              <a:ext uri="{FF2B5EF4-FFF2-40B4-BE49-F238E27FC236}">
                <a16:creationId xmlns:a16="http://schemas.microsoft.com/office/drawing/2014/main" id="{EACA2184-B43F-AB4B-8709-BF0C51BBA185}"/>
              </a:ext>
            </a:extLst>
          </p:cNvPr>
          <p:cNvSpPr>
            <a:spLocks noGrp="1"/>
          </p:cNvSpPr>
          <p:nvPr>
            <p:ph idx="1"/>
          </p:nvPr>
        </p:nvSpPr>
        <p:spPr>
          <a:xfrm>
            <a:off x="2258291" y="2133600"/>
            <a:ext cx="9725891" cy="3777622"/>
          </a:xfrm>
        </p:spPr>
        <p:txBody>
          <a:bodyPr/>
          <a:lstStyle/>
          <a:p>
            <a:r>
              <a:rPr lang="en-US" altLang="ja-JP" sz="2400" dirty="0"/>
              <a:t>11,</a:t>
            </a:r>
            <a:r>
              <a:rPr kumimoji="1" lang="en-US" altLang="ja-JP" sz="2400" dirty="0"/>
              <a:t>12</a:t>
            </a:r>
            <a:r>
              <a:rPr lang="ja-JP" altLang="en-US" sz="2400"/>
              <a:t>月</a:t>
            </a:r>
            <a:endParaRPr lang="en-US" altLang="ja-JP" sz="2400" dirty="0"/>
          </a:p>
          <a:p>
            <a:pPr lvl="1"/>
            <a:r>
              <a:rPr lang="ja-JP" altLang="en-US" sz="2200"/>
              <a:t>新たな数理モデルが対応できる注文のサイズ</a:t>
            </a:r>
            <a:r>
              <a:rPr lang="en-US" altLang="ja-JP" sz="2200" dirty="0"/>
              <a:t>(</a:t>
            </a:r>
            <a:r>
              <a:rPr lang="ja-JP" altLang="en-US" sz="2200"/>
              <a:t>注文数や港の数</a:t>
            </a:r>
            <a:r>
              <a:rPr lang="en-US" altLang="ja-JP" sz="2200" dirty="0"/>
              <a:t>)</a:t>
            </a:r>
            <a:r>
              <a:rPr lang="ja-JP" altLang="en-US" sz="2200"/>
              <a:t>を調査</a:t>
            </a:r>
            <a:endParaRPr lang="en-US" altLang="ja-JP" dirty="0"/>
          </a:p>
          <a:p>
            <a:r>
              <a:rPr lang="en-US" altLang="ja-JP" sz="2400" dirty="0"/>
              <a:t>1,2</a:t>
            </a:r>
            <a:r>
              <a:rPr lang="ja-JP" altLang="en-US" sz="2400"/>
              <a:t>月</a:t>
            </a:r>
            <a:endParaRPr lang="en-US" altLang="ja-JP" sz="2400" dirty="0"/>
          </a:p>
          <a:p>
            <a:pPr lvl="1"/>
            <a:r>
              <a:rPr lang="ja-JP" altLang="en-US" sz="2200"/>
              <a:t>積み地と揚げ地をまとめて席割を作成するアプローチを去年度に行なっていた</a:t>
            </a:r>
            <a:endParaRPr lang="en-US" altLang="ja-JP" sz="2200" dirty="0"/>
          </a:p>
          <a:p>
            <a:pPr lvl="1"/>
            <a:r>
              <a:rPr lang="ja-JP" altLang="en-US" sz="2200"/>
              <a:t>そのアプローチで得た席割を、専用ソルバーに組み込む実装を行う</a:t>
            </a:r>
            <a:endParaRPr lang="en-US" altLang="ja-JP" sz="2200" dirty="0"/>
          </a:p>
          <a:p>
            <a:r>
              <a:rPr lang="en-US" altLang="ja-JP" sz="2400" dirty="0"/>
              <a:t>3</a:t>
            </a:r>
            <a:r>
              <a:rPr lang="ja-JP" altLang="en-US" sz="2400"/>
              <a:t>月</a:t>
            </a:r>
            <a:endParaRPr lang="en-US" altLang="ja-JP" sz="2400" dirty="0"/>
          </a:p>
          <a:p>
            <a:pPr lvl="1"/>
            <a:r>
              <a:rPr lang="ja-JP" altLang="en-US" sz="2000"/>
              <a:t>汎用ソルバーと専用ソルバーでの解の精度や計算時間の比較を報告予定</a:t>
            </a:r>
            <a:endParaRPr lang="en-US" altLang="ja-JP" sz="2000" dirty="0"/>
          </a:p>
          <a:p>
            <a:pPr lvl="1"/>
            <a:endParaRPr lang="en-US" altLang="ja-JP" dirty="0"/>
          </a:p>
        </p:txBody>
      </p:sp>
    </p:spTree>
    <p:extLst>
      <p:ext uri="{BB962C8B-B14F-4D97-AF65-F5344CB8AC3E}">
        <p14:creationId xmlns:p14="http://schemas.microsoft.com/office/powerpoint/2010/main" val="984134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8638B1-9433-5F40-BCAE-38CF7122BC9E}"/>
              </a:ext>
            </a:extLst>
          </p:cNvPr>
          <p:cNvSpPr>
            <a:spLocks noGrp="1"/>
          </p:cNvSpPr>
          <p:nvPr>
            <p:ph type="title"/>
          </p:nvPr>
        </p:nvSpPr>
        <p:spPr/>
        <p:txBody>
          <a:bodyPr/>
          <a:lstStyle/>
          <a:p>
            <a:r>
              <a:rPr kumimoji="1" lang="ja-JP" altLang="en-US"/>
              <a:t>協力をお願いしたい点</a:t>
            </a:r>
          </a:p>
        </p:txBody>
      </p:sp>
      <p:sp>
        <p:nvSpPr>
          <p:cNvPr id="3" name="コンテンツ プレースホルダー 2">
            <a:extLst>
              <a:ext uri="{FF2B5EF4-FFF2-40B4-BE49-F238E27FC236}">
                <a16:creationId xmlns:a16="http://schemas.microsoft.com/office/drawing/2014/main" id="{A21887DA-502F-D146-8AD4-C8D53BF8EA52}"/>
              </a:ext>
            </a:extLst>
          </p:cNvPr>
          <p:cNvSpPr>
            <a:spLocks noGrp="1"/>
          </p:cNvSpPr>
          <p:nvPr>
            <p:ph idx="1"/>
          </p:nvPr>
        </p:nvSpPr>
        <p:spPr/>
        <p:txBody>
          <a:bodyPr>
            <a:normAutofit/>
          </a:bodyPr>
          <a:lstStyle/>
          <a:p>
            <a:r>
              <a:rPr kumimoji="1" lang="ja-JP" altLang="en-US" sz="2400"/>
              <a:t>簡単なブッキングにおける実際の席割結果を共有していただけると嬉しいです</a:t>
            </a:r>
            <a:endParaRPr kumimoji="1" lang="en-US" altLang="ja-JP" sz="2400" dirty="0"/>
          </a:p>
          <a:p>
            <a:endParaRPr lang="en-US" altLang="ja-JP" sz="2400" dirty="0"/>
          </a:p>
          <a:p>
            <a:r>
              <a:rPr kumimoji="1" lang="ja-JP" altLang="en-US" sz="2400"/>
              <a:t>理由としては</a:t>
            </a:r>
            <a:r>
              <a:rPr kumimoji="1" lang="en-US" altLang="ja-JP" sz="2400" dirty="0"/>
              <a:t>2</a:t>
            </a:r>
            <a:r>
              <a:rPr kumimoji="1" lang="ja-JP" altLang="en-US" sz="2400"/>
              <a:t>点</a:t>
            </a:r>
            <a:endParaRPr lang="en-US" altLang="ja-JP" sz="2200" dirty="0"/>
          </a:p>
          <a:p>
            <a:pPr lvl="1"/>
            <a:r>
              <a:rPr kumimoji="1" lang="en-US" altLang="ja-JP" sz="2200" dirty="0"/>
              <a:t>4</a:t>
            </a:r>
            <a:r>
              <a:rPr kumimoji="1" lang="ja-JP" altLang="en-US" sz="2200"/>
              <a:t>つある目的関数のそれぞれの値を比較できる</a:t>
            </a:r>
            <a:endParaRPr kumimoji="1" lang="en-US" altLang="ja-JP" sz="2200" dirty="0"/>
          </a:p>
          <a:p>
            <a:pPr lvl="1"/>
            <a:r>
              <a:rPr lang="ja-JP" altLang="en-US" sz="2200"/>
              <a:t>目的関数の重み付けがしやすくなる</a:t>
            </a:r>
            <a:endParaRPr kumimoji="1" lang="en-US" altLang="ja-JP" sz="2200" dirty="0"/>
          </a:p>
        </p:txBody>
      </p:sp>
    </p:spTree>
    <p:extLst>
      <p:ext uri="{BB962C8B-B14F-4D97-AF65-F5344CB8AC3E}">
        <p14:creationId xmlns:p14="http://schemas.microsoft.com/office/powerpoint/2010/main" val="25606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3CE6C1-0DE2-0945-911D-A04DCC0B87D6}"/>
              </a:ext>
            </a:extLst>
          </p:cNvPr>
          <p:cNvSpPr>
            <a:spLocks noGrp="1"/>
          </p:cNvSpPr>
          <p:nvPr>
            <p:ph type="title"/>
          </p:nvPr>
        </p:nvSpPr>
        <p:spPr/>
        <p:txBody>
          <a:bodyPr/>
          <a:lstStyle/>
          <a:p>
            <a:r>
              <a:rPr kumimoji="1" lang="ja-JP" altLang="en-US"/>
              <a:t>これまで</a:t>
            </a:r>
          </a:p>
        </p:txBody>
      </p:sp>
      <p:graphicFrame>
        <p:nvGraphicFramePr>
          <p:cNvPr id="4" name="コンテンツ プレースホルダー 3">
            <a:extLst>
              <a:ext uri="{FF2B5EF4-FFF2-40B4-BE49-F238E27FC236}">
                <a16:creationId xmlns:a16="http://schemas.microsoft.com/office/drawing/2014/main" id="{315F30BE-39D6-EF43-9EE4-273C4CA4076B}"/>
              </a:ext>
            </a:extLst>
          </p:cNvPr>
          <p:cNvGraphicFramePr>
            <a:graphicFrameLocks noGrp="1"/>
          </p:cNvGraphicFramePr>
          <p:nvPr>
            <p:ph idx="1"/>
            <p:extLst>
              <p:ext uri="{D42A27DB-BD31-4B8C-83A1-F6EECF244321}">
                <p14:modId xmlns:p14="http://schemas.microsoft.com/office/powerpoint/2010/main" val="2927093674"/>
              </p:ext>
            </p:extLst>
          </p:nvPr>
        </p:nvGraphicFramePr>
        <p:xfrm>
          <a:off x="2592925" y="1905000"/>
          <a:ext cx="8078787" cy="4278285"/>
        </p:xfrm>
        <a:graphic>
          <a:graphicData uri="http://schemas.openxmlformats.org/drawingml/2006/table">
            <a:tbl>
              <a:tblPr firstRow="1" bandRow="1">
                <a:tableStyleId>{5C22544A-7EE6-4342-B048-85BDC9FD1C3A}</a:tableStyleId>
              </a:tblPr>
              <a:tblGrid>
                <a:gridCol w="1442461">
                  <a:extLst>
                    <a:ext uri="{9D8B030D-6E8A-4147-A177-3AD203B41FA5}">
                      <a16:colId xmlns:a16="http://schemas.microsoft.com/office/drawing/2014/main" val="275133859"/>
                    </a:ext>
                  </a:extLst>
                </a:gridCol>
                <a:gridCol w="1385454">
                  <a:extLst>
                    <a:ext uri="{9D8B030D-6E8A-4147-A177-3AD203B41FA5}">
                      <a16:colId xmlns:a16="http://schemas.microsoft.com/office/drawing/2014/main" val="830518678"/>
                    </a:ext>
                  </a:extLst>
                </a:gridCol>
                <a:gridCol w="5250872">
                  <a:extLst>
                    <a:ext uri="{9D8B030D-6E8A-4147-A177-3AD203B41FA5}">
                      <a16:colId xmlns:a16="http://schemas.microsoft.com/office/drawing/2014/main" val="2107676919"/>
                    </a:ext>
                  </a:extLst>
                </a:gridCol>
              </a:tblGrid>
              <a:tr h="698269">
                <a:tc>
                  <a:txBody>
                    <a:bodyPr/>
                    <a:lstStyle/>
                    <a:p>
                      <a:pPr algn="ctr"/>
                      <a:r>
                        <a:rPr kumimoji="1" lang="ja-JP" altLang="en-US"/>
                        <a:t>年月</a:t>
                      </a:r>
                    </a:p>
                  </a:txBody>
                  <a:tcPr/>
                </a:tc>
                <a:tc>
                  <a:txBody>
                    <a:bodyPr/>
                    <a:lstStyle/>
                    <a:p>
                      <a:pPr algn="ctr"/>
                      <a:r>
                        <a:rPr kumimoji="1" lang="ja-JP" altLang="en-US"/>
                        <a:t>担当</a:t>
                      </a:r>
                    </a:p>
                  </a:txBody>
                  <a:tcPr/>
                </a:tc>
                <a:tc>
                  <a:txBody>
                    <a:bodyPr/>
                    <a:lstStyle/>
                    <a:p>
                      <a:pPr algn="ctr"/>
                      <a:r>
                        <a:rPr kumimoji="1" lang="ja-JP" altLang="en-US"/>
                        <a:t>実施概要</a:t>
                      </a:r>
                    </a:p>
                  </a:txBody>
                  <a:tcPr/>
                </a:tc>
                <a:extLst>
                  <a:ext uri="{0D108BD9-81ED-4DB2-BD59-A6C34878D82A}">
                    <a16:rowId xmlns:a16="http://schemas.microsoft.com/office/drawing/2014/main" val="3312552088"/>
                  </a:ext>
                </a:extLst>
              </a:tr>
              <a:tr h="548641">
                <a:tc>
                  <a:txBody>
                    <a:bodyPr/>
                    <a:lstStyle/>
                    <a:p>
                      <a:pPr algn="ctr"/>
                      <a:r>
                        <a:rPr kumimoji="1" lang="en-US" altLang="ja-JP" dirty="0"/>
                        <a:t>2020</a:t>
                      </a:r>
                      <a:r>
                        <a:rPr kumimoji="1" lang="ja-JP" altLang="en-US"/>
                        <a:t>年</a:t>
                      </a:r>
                      <a:r>
                        <a:rPr kumimoji="1" lang="en-US" altLang="ja-JP" dirty="0"/>
                        <a:t>4</a:t>
                      </a:r>
                      <a:r>
                        <a:rPr kumimoji="1" lang="ja-JP" altLang="en-US"/>
                        <a:t>月</a:t>
                      </a:r>
                    </a:p>
                  </a:txBody>
                  <a:tcPr/>
                </a:tc>
                <a:tc>
                  <a:txBody>
                    <a:bodyPr/>
                    <a:lstStyle/>
                    <a:p>
                      <a:pPr algn="ctr"/>
                      <a:r>
                        <a:rPr kumimoji="1" lang="ja-JP" altLang="en-US"/>
                        <a:t>鵜川</a:t>
                      </a:r>
                    </a:p>
                  </a:txBody>
                  <a:tcPr/>
                </a:tc>
                <a:tc>
                  <a:txBody>
                    <a:bodyPr/>
                    <a:lstStyle/>
                    <a:p>
                      <a:pPr algn="ctr"/>
                      <a:r>
                        <a:rPr kumimoji="1" lang="ja-JP" altLang="en-US"/>
                        <a:t>数理モデルの定式化</a:t>
                      </a:r>
                    </a:p>
                  </a:txBody>
                  <a:tcPr/>
                </a:tc>
                <a:extLst>
                  <a:ext uri="{0D108BD9-81ED-4DB2-BD59-A6C34878D82A}">
                    <a16:rowId xmlns:a16="http://schemas.microsoft.com/office/drawing/2014/main" val="2411453917"/>
                  </a:ext>
                </a:extLst>
              </a:tr>
              <a:tr h="698269">
                <a:tc>
                  <a:txBody>
                    <a:bodyPr/>
                    <a:lstStyle/>
                    <a:p>
                      <a:pPr algn="ctr"/>
                      <a:r>
                        <a:rPr kumimoji="1" lang="en-US" altLang="ja-JP" dirty="0"/>
                        <a:t>2020</a:t>
                      </a:r>
                      <a:r>
                        <a:rPr kumimoji="1" lang="ja-JP" altLang="en-US"/>
                        <a:t>年</a:t>
                      </a:r>
                      <a:r>
                        <a:rPr kumimoji="1" lang="en-US" altLang="ja-JP" dirty="0"/>
                        <a:t>9</a:t>
                      </a:r>
                      <a:r>
                        <a:rPr kumimoji="1" lang="ja-JP" altLang="en-US"/>
                        <a:t>月</a:t>
                      </a:r>
                    </a:p>
                  </a:txBody>
                  <a:tcPr/>
                </a:tc>
                <a:tc>
                  <a:txBody>
                    <a:bodyPr/>
                    <a:lstStyle/>
                    <a:p>
                      <a:pPr algn="ctr"/>
                      <a:r>
                        <a:rPr kumimoji="1" lang="ja-JP" altLang="en-US"/>
                        <a:t>鵜川</a:t>
                      </a:r>
                    </a:p>
                  </a:txBody>
                  <a:tcPr/>
                </a:tc>
                <a:tc>
                  <a:txBody>
                    <a:bodyPr/>
                    <a:lstStyle/>
                    <a:p>
                      <a:pPr algn="ctr"/>
                      <a:r>
                        <a:rPr kumimoji="1" lang="ja-JP" altLang="en-US"/>
                        <a:t>数理モデルの実装を終える</a:t>
                      </a:r>
                      <a:endParaRPr kumimoji="1" lang="en-US" altLang="ja-JP" dirty="0"/>
                    </a:p>
                    <a:p>
                      <a:pPr algn="ctr"/>
                      <a:r>
                        <a:rPr kumimoji="1" lang="ja-JP" altLang="en-US"/>
                        <a:t>小さい注文例での解を報告</a:t>
                      </a:r>
                      <a:endParaRPr kumimoji="1" lang="en-US" altLang="ja-JP" dirty="0"/>
                    </a:p>
                  </a:txBody>
                  <a:tcPr/>
                </a:tc>
                <a:extLst>
                  <a:ext uri="{0D108BD9-81ED-4DB2-BD59-A6C34878D82A}">
                    <a16:rowId xmlns:a16="http://schemas.microsoft.com/office/drawing/2014/main" val="2406113372"/>
                  </a:ext>
                </a:extLst>
              </a:tr>
              <a:tr h="562495">
                <a:tc>
                  <a:txBody>
                    <a:bodyPr/>
                    <a:lstStyle/>
                    <a:p>
                      <a:pPr algn="ctr"/>
                      <a:r>
                        <a:rPr kumimoji="1" lang="en-US" altLang="ja-JP" dirty="0"/>
                        <a:t>2020</a:t>
                      </a:r>
                      <a:r>
                        <a:rPr kumimoji="1" lang="ja-JP" altLang="en-US"/>
                        <a:t>年</a:t>
                      </a:r>
                      <a:r>
                        <a:rPr kumimoji="1" lang="en-US" altLang="ja-JP" dirty="0"/>
                        <a:t>11</a:t>
                      </a:r>
                      <a:r>
                        <a:rPr kumimoji="1" lang="ja-JP" altLang="en-US"/>
                        <a:t>月</a:t>
                      </a:r>
                    </a:p>
                  </a:txBody>
                  <a:tcPr/>
                </a:tc>
                <a:tc>
                  <a:txBody>
                    <a:bodyPr/>
                    <a:lstStyle/>
                    <a:p>
                      <a:pPr algn="ctr"/>
                      <a:r>
                        <a:rPr kumimoji="1" lang="ja-JP" altLang="en-US"/>
                        <a:t>鵜川</a:t>
                      </a:r>
                    </a:p>
                  </a:txBody>
                  <a:tcPr/>
                </a:tc>
                <a:tc>
                  <a:txBody>
                    <a:bodyPr/>
                    <a:lstStyle/>
                    <a:p>
                      <a:pPr algn="ctr"/>
                      <a:r>
                        <a:rPr kumimoji="1" lang="ja-JP" altLang="en-US"/>
                        <a:t>複雑な問題例では求解が難しいことを確認</a:t>
                      </a:r>
                    </a:p>
                  </a:txBody>
                  <a:tcPr/>
                </a:tc>
                <a:extLst>
                  <a:ext uri="{0D108BD9-81ED-4DB2-BD59-A6C34878D82A}">
                    <a16:rowId xmlns:a16="http://schemas.microsoft.com/office/drawing/2014/main" val="2187725435"/>
                  </a:ext>
                </a:extLst>
              </a:tr>
              <a:tr h="581891">
                <a:tc>
                  <a:txBody>
                    <a:bodyPr/>
                    <a:lstStyle/>
                    <a:p>
                      <a:pPr algn="ctr"/>
                      <a:r>
                        <a:rPr kumimoji="1" lang="en-US" altLang="ja-JP" dirty="0"/>
                        <a:t>2021</a:t>
                      </a:r>
                      <a:r>
                        <a:rPr kumimoji="1" lang="ja-JP" altLang="en-US"/>
                        <a:t>年</a:t>
                      </a:r>
                      <a:r>
                        <a:rPr kumimoji="1" lang="en-US" altLang="ja-JP" dirty="0"/>
                        <a:t>3</a:t>
                      </a:r>
                      <a:r>
                        <a:rPr kumimoji="1" lang="ja-JP" altLang="en-US"/>
                        <a:t>月</a:t>
                      </a:r>
                    </a:p>
                  </a:txBody>
                  <a:tcPr/>
                </a:tc>
                <a:tc>
                  <a:txBody>
                    <a:bodyPr/>
                    <a:lstStyle/>
                    <a:p>
                      <a:pPr algn="ctr"/>
                      <a:r>
                        <a:rPr kumimoji="1" lang="ja-JP" altLang="en-US"/>
                        <a:t>鵜川</a:t>
                      </a:r>
                    </a:p>
                  </a:txBody>
                  <a:tcPr/>
                </a:tc>
                <a:tc>
                  <a:txBody>
                    <a:bodyPr/>
                    <a:lstStyle/>
                    <a:p>
                      <a:pPr algn="ctr"/>
                      <a:r>
                        <a:rPr kumimoji="1" lang="ja-JP" altLang="en-US"/>
                        <a:t>積み地と揚げ地をまとめた新たなモデルの作成</a:t>
                      </a:r>
                    </a:p>
                  </a:txBody>
                  <a:tcPr/>
                </a:tc>
                <a:extLst>
                  <a:ext uri="{0D108BD9-81ED-4DB2-BD59-A6C34878D82A}">
                    <a16:rowId xmlns:a16="http://schemas.microsoft.com/office/drawing/2014/main" val="2102499095"/>
                  </a:ext>
                </a:extLst>
              </a:tr>
              <a:tr h="548640">
                <a:tc>
                  <a:txBody>
                    <a:bodyPr/>
                    <a:lstStyle/>
                    <a:p>
                      <a:pPr algn="ctr"/>
                      <a:endParaRPr kumimoji="1" lang="ja-JP" altLang="en-US"/>
                    </a:p>
                  </a:txBody>
                  <a:tcPr/>
                </a:tc>
                <a:tc>
                  <a:txBody>
                    <a:bodyPr/>
                    <a:lstStyle/>
                    <a:p>
                      <a:pPr algn="ctr"/>
                      <a:r>
                        <a:rPr kumimoji="1" lang="ja-JP" altLang="en-US"/>
                        <a:t>竹田</a:t>
                      </a:r>
                    </a:p>
                  </a:txBody>
                  <a:tcPr/>
                </a:tc>
                <a:tc>
                  <a:txBody>
                    <a:bodyPr/>
                    <a:lstStyle/>
                    <a:p>
                      <a:pPr algn="ctr"/>
                      <a:r>
                        <a:rPr kumimoji="1" lang="ja-JP" altLang="en-US"/>
                        <a:t>数理モデルに高さ制約を加えた際の比較など</a:t>
                      </a:r>
                      <a:endParaRPr kumimoji="1" lang="en-US" altLang="ja-JP" dirty="0"/>
                    </a:p>
                    <a:p>
                      <a:pPr algn="ctr"/>
                      <a:endParaRPr kumimoji="1" lang="en-US" altLang="ja-JP" dirty="0"/>
                    </a:p>
                  </a:txBody>
                  <a:tcPr/>
                </a:tc>
                <a:extLst>
                  <a:ext uri="{0D108BD9-81ED-4DB2-BD59-A6C34878D82A}">
                    <a16:rowId xmlns:a16="http://schemas.microsoft.com/office/drawing/2014/main" val="3710878091"/>
                  </a:ext>
                </a:extLst>
              </a:tr>
              <a:tr h="548640">
                <a:tc>
                  <a:txBody>
                    <a:bodyPr/>
                    <a:lstStyle/>
                    <a:p>
                      <a:pPr algn="ctr"/>
                      <a:r>
                        <a:rPr kumimoji="1" lang="en-US" altLang="ja-JP" dirty="0"/>
                        <a:t>2021</a:t>
                      </a:r>
                      <a:r>
                        <a:rPr kumimoji="1" lang="ja-JP" altLang="en-US"/>
                        <a:t>年</a:t>
                      </a:r>
                      <a:r>
                        <a:rPr kumimoji="1" lang="en-US" altLang="ja-JP" dirty="0"/>
                        <a:t>11</a:t>
                      </a:r>
                      <a:r>
                        <a:rPr kumimoji="1" lang="ja-JP" altLang="en-US"/>
                        <a:t>月</a:t>
                      </a:r>
                    </a:p>
                  </a:txBody>
                  <a:tcPr/>
                </a:tc>
                <a:tc>
                  <a:txBody>
                    <a:bodyPr/>
                    <a:lstStyle/>
                    <a:p>
                      <a:pPr algn="ctr"/>
                      <a:r>
                        <a:rPr kumimoji="1" lang="ja-JP" altLang="en-US"/>
                        <a:t>竹田</a:t>
                      </a:r>
                    </a:p>
                  </a:txBody>
                  <a:tcPr/>
                </a:tc>
                <a:tc>
                  <a:txBody>
                    <a:bodyPr/>
                    <a:lstStyle/>
                    <a:p>
                      <a:pPr algn="ctr"/>
                      <a:r>
                        <a:rPr kumimoji="1" lang="ja-JP" altLang="en-US"/>
                        <a:t>より多くの問題を解くモデルの提案</a:t>
                      </a:r>
                      <a:endParaRPr kumimoji="1" lang="en-US" altLang="ja-JP" dirty="0"/>
                    </a:p>
                  </a:txBody>
                  <a:tcPr/>
                </a:tc>
                <a:extLst>
                  <a:ext uri="{0D108BD9-81ED-4DB2-BD59-A6C34878D82A}">
                    <a16:rowId xmlns:a16="http://schemas.microsoft.com/office/drawing/2014/main" val="3268041680"/>
                  </a:ext>
                </a:extLst>
              </a:tr>
            </a:tbl>
          </a:graphicData>
        </a:graphic>
      </p:graphicFrame>
    </p:spTree>
    <p:extLst>
      <p:ext uri="{BB962C8B-B14F-4D97-AF65-F5344CB8AC3E}">
        <p14:creationId xmlns:p14="http://schemas.microsoft.com/office/powerpoint/2010/main" val="162272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F2C530-4BB8-2E43-9D16-2E3E0B673431}"/>
              </a:ext>
            </a:extLst>
          </p:cNvPr>
          <p:cNvSpPr>
            <a:spLocks noGrp="1"/>
          </p:cNvSpPr>
          <p:nvPr>
            <p:ph type="title"/>
          </p:nvPr>
        </p:nvSpPr>
        <p:spPr/>
        <p:txBody>
          <a:bodyPr/>
          <a:lstStyle/>
          <a:p>
            <a:r>
              <a:rPr lang="ja-JP" altLang="en-US"/>
              <a:t>数理最適化とは</a:t>
            </a:r>
            <a:endParaRPr kumimoji="1" lang="ja-JP" altLang="en-US"/>
          </a:p>
        </p:txBody>
      </p:sp>
      <p:sp>
        <p:nvSpPr>
          <p:cNvPr id="3" name="コンテンツ プレースホルダー 2">
            <a:extLst>
              <a:ext uri="{FF2B5EF4-FFF2-40B4-BE49-F238E27FC236}">
                <a16:creationId xmlns:a16="http://schemas.microsoft.com/office/drawing/2014/main" id="{4AE03265-473A-CA42-9CF2-B680F7B0C86D}"/>
              </a:ext>
            </a:extLst>
          </p:cNvPr>
          <p:cNvSpPr>
            <a:spLocks noGrp="1"/>
          </p:cNvSpPr>
          <p:nvPr>
            <p:ph idx="1"/>
          </p:nvPr>
        </p:nvSpPr>
        <p:spPr>
          <a:xfrm>
            <a:off x="2589212" y="2133600"/>
            <a:ext cx="9339552" cy="4156364"/>
          </a:xfrm>
        </p:spPr>
        <p:txBody>
          <a:bodyPr>
            <a:normAutofit/>
          </a:bodyPr>
          <a:lstStyle/>
          <a:p>
            <a:r>
              <a:rPr kumimoji="1" lang="ja-JP" altLang="en-US" sz="2400"/>
              <a:t>最適化問題とは</a:t>
            </a:r>
            <a:r>
              <a:rPr kumimoji="1" lang="en-US" altLang="ja-JP" sz="2400" dirty="0"/>
              <a:t>…</a:t>
            </a:r>
          </a:p>
          <a:p>
            <a:pPr lvl="1"/>
            <a:r>
              <a:rPr lang="ja-JP" altLang="en-US" sz="2200"/>
              <a:t>制約条件を満たす解の中で、目的関数を最小にする解を求める問題</a:t>
            </a:r>
            <a:br>
              <a:rPr lang="en-US" altLang="ja-JP" sz="2200" dirty="0"/>
            </a:br>
            <a:endParaRPr lang="en-US" altLang="ja-JP" sz="2400" dirty="0"/>
          </a:p>
          <a:p>
            <a:r>
              <a:rPr lang="ja-JP" altLang="en-US" sz="2400"/>
              <a:t>手順としては、</a:t>
            </a:r>
            <a:endParaRPr lang="en-US" altLang="ja-JP" sz="2400" dirty="0"/>
          </a:p>
          <a:p>
            <a:pPr marL="857250" lvl="1" indent="-457200">
              <a:buFont typeface="+mj-lt"/>
              <a:buAutoNum type="arabicPeriod"/>
            </a:pPr>
            <a:r>
              <a:rPr lang="ja-JP" altLang="en-US" sz="2200"/>
              <a:t>問題の定式化</a:t>
            </a:r>
            <a:endParaRPr lang="en-US" altLang="ja-JP" sz="2200" dirty="0"/>
          </a:p>
          <a:p>
            <a:pPr marL="857250" lvl="1" indent="-457200">
              <a:buFont typeface="+mj-lt"/>
              <a:buAutoNum type="arabicPeriod"/>
            </a:pPr>
            <a:r>
              <a:rPr lang="ja-JP" altLang="en-US" sz="2200"/>
              <a:t>アルゴリズムの開発</a:t>
            </a:r>
            <a:endParaRPr lang="en-US" altLang="ja-JP" sz="2200" dirty="0"/>
          </a:p>
          <a:p>
            <a:pPr marL="857250" lvl="1" indent="-457200">
              <a:buFont typeface="+mj-lt"/>
              <a:buAutoNum type="arabicPeriod"/>
            </a:pPr>
            <a:r>
              <a:rPr lang="ja-JP" altLang="en-US" sz="2200"/>
              <a:t>解の分析</a:t>
            </a:r>
            <a:endParaRPr lang="en-US" altLang="ja-JP" sz="2200" dirty="0"/>
          </a:p>
          <a:p>
            <a:pPr marL="857250" lvl="1" indent="-457200">
              <a:buFont typeface="+mj-lt"/>
              <a:buAutoNum type="arabicPeriod"/>
            </a:pPr>
            <a:r>
              <a:rPr lang="ja-JP" altLang="en-US" sz="2200">
                <a:solidFill>
                  <a:schemeClr val="tx1"/>
                </a:solidFill>
              </a:rPr>
              <a:t>最適化モデルの検証</a:t>
            </a:r>
            <a:r>
              <a:rPr lang="ja-JP" altLang="en-US" sz="2200"/>
              <a:t>　</a:t>
            </a:r>
            <a:endParaRPr lang="en-US" altLang="ja-JP" sz="2200" dirty="0"/>
          </a:p>
          <a:p>
            <a:pPr marL="457200" indent="-457200">
              <a:buFont typeface="+mj-lt"/>
              <a:buAutoNum type="arabicPeriod"/>
            </a:pPr>
            <a:endParaRPr lang="en-US" altLang="ja-JP" sz="2400" dirty="0"/>
          </a:p>
        </p:txBody>
      </p:sp>
    </p:spTree>
    <p:extLst>
      <p:ext uri="{BB962C8B-B14F-4D97-AF65-F5344CB8AC3E}">
        <p14:creationId xmlns:p14="http://schemas.microsoft.com/office/powerpoint/2010/main" val="1788865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D0C15-0956-4F46-A897-DA00D2F7B7DF}"/>
              </a:ext>
            </a:extLst>
          </p:cNvPr>
          <p:cNvSpPr>
            <a:spLocks noGrp="1"/>
          </p:cNvSpPr>
          <p:nvPr>
            <p:ph type="title"/>
          </p:nvPr>
        </p:nvSpPr>
        <p:spPr/>
        <p:txBody>
          <a:bodyPr/>
          <a:lstStyle/>
          <a:p>
            <a:r>
              <a:rPr lang="ja-JP" altLang="en-US"/>
              <a:t>席割作成と組み合わせ最適化</a:t>
            </a:r>
            <a:endParaRPr kumimoji="1" lang="ja-JP" altLang="en-US"/>
          </a:p>
        </p:txBody>
      </p:sp>
      <p:sp>
        <p:nvSpPr>
          <p:cNvPr id="3" name="コンテンツ プレースホルダー 2">
            <a:extLst>
              <a:ext uri="{FF2B5EF4-FFF2-40B4-BE49-F238E27FC236}">
                <a16:creationId xmlns:a16="http://schemas.microsoft.com/office/drawing/2014/main" id="{C3AB508E-0386-A642-8EF9-512F98D9F05E}"/>
              </a:ext>
            </a:extLst>
          </p:cNvPr>
          <p:cNvSpPr>
            <a:spLocks noGrp="1"/>
          </p:cNvSpPr>
          <p:nvPr>
            <p:ph idx="1"/>
          </p:nvPr>
        </p:nvSpPr>
        <p:spPr>
          <a:xfrm>
            <a:off x="2592925" y="1787235"/>
            <a:ext cx="9242570" cy="4599709"/>
          </a:xfrm>
        </p:spPr>
        <p:txBody>
          <a:bodyPr>
            <a:normAutofit/>
          </a:bodyPr>
          <a:lstStyle/>
          <a:p>
            <a:endParaRPr lang="en-US" altLang="ja-JP" sz="2400" dirty="0"/>
          </a:p>
          <a:p>
            <a:endParaRPr kumimoji="1" lang="en-US" altLang="ja-JP" sz="2400" dirty="0"/>
          </a:p>
          <a:p>
            <a:endParaRPr lang="en-US" altLang="ja-JP" sz="2400" dirty="0"/>
          </a:p>
          <a:p>
            <a:endParaRPr kumimoji="1" lang="en-US" altLang="ja-JP" sz="2400" dirty="0"/>
          </a:p>
          <a:p>
            <a:endParaRPr lang="en-US" altLang="ja-JP" sz="2400" dirty="0"/>
          </a:p>
          <a:p>
            <a:endParaRPr lang="en-US" altLang="ja-JP" sz="2400" dirty="0"/>
          </a:p>
          <a:p>
            <a:r>
              <a:rPr lang="ja-JP" altLang="en-US" sz="2400"/>
              <a:t>人が当たり前に考えていることを含めて、全てコンピュータに指示する必要がある</a:t>
            </a:r>
            <a:endParaRPr lang="en-US" altLang="ja-JP" sz="2400" dirty="0"/>
          </a:p>
          <a:p>
            <a:pPr lvl="1"/>
            <a:r>
              <a:rPr lang="en-US" altLang="ja-JP" sz="2400" dirty="0"/>
              <a:t>1</a:t>
            </a:r>
            <a:r>
              <a:rPr lang="ja-JP" altLang="en-US" sz="2400"/>
              <a:t>つの注文を</a:t>
            </a:r>
            <a:r>
              <a:rPr lang="en-US" altLang="ja-JP" sz="2400" dirty="0"/>
              <a:t>20</a:t>
            </a:r>
            <a:r>
              <a:rPr lang="ja-JP" altLang="en-US" sz="2400"/>
              <a:t>個に分割してはいけない、など</a:t>
            </a:r>
            <a:endParaRPr lang="en-US" altLang="ja-JP" sz="2400" dirty="0"/>
          </a:p>
          <a:p>
            <a:pPr lvl="1"/>
            <a:endParaRPr lang="en-US" altLang="ja-JP" sz="2200" dirty="0"/>
          </a:p>
        </p:txBody>
      </p:sp>
      <p:pic>
        <p:nvPicPr>
          <p:cNvPr id="5" name="図 4">
            <a:extLst>
              <a:ext uri="{FF2B5EF4-FFF2-40B4-BE49-F238E27FC236}">
                <a16:creationId xmlns:a16="http://schemas.microsoft.com/office/drawing/2014/main" id="{41ED64AB-241F-B74E-833D-B14D4CC59F25}"/>
              </a:ext>
            </a:extLst>
          </p:cNvPr>
          <p:cNvPicPr>
            <a:picLocks noChangeAspect="1"/>
          </p:cNvPicPr>
          <p:nvPr/>
        </p:nvPicPr>
        <p:blipFill>
          <a:blip r:embed="rId2"/>
          <a:stretch>
            <a:fillRect/>
          </a:stretch>
        </p:blipFill>
        <p:spPr>
          <a:xfrm>
            <a:off x="7452156" y="2292156"/>
            <a:ext cx="3488221" cy="2123440"/>
          </a:xfrm>
          <a:prstGeom prst="rect">
            <a:avLst/>
          </a:prstGeom>
        </p:spPr>
      </p:pic>
      <p:graphicFrame>
        <p:nvGraphicFramePr>
          <p:cNvPr id="6" name="表 5">
            <a:extLst>
              <a:ext uri="{FF2B5EF4-FFF2-40B4-BE49-F238E27FC236}">
                <a16:creationId xmlns:a16="http://schemas.microsoft.com/office/drawing/2014/main" id="{816DA687-CEEC-A04E-A5F5-54CA9E437E4D}"/>
              </a:ext>
            </a:extLst>
          </p:cNvPr>
          <p:cNvGraphicFramePr>
            <a:graphicFrameLocks noGrp="1"/>
          </p:cNvGraphicFramePr>
          <p:nvPr>
            <p:extLst>
              <p:ext uri="{D42A27DB-BD31-4B8C-83A1-F6EECF244321}">
                <p14:modId xmlns:p14="http://schemas.microsoft.com/office/powerpoint/2010/main" val="4073688466"/>
              </p:ext>
            </p:extLst>
          </p:nvPr>
        </p:nvGraphicFramePr>
        <p:xfrm>
          <a:off x="2817945" y="2312476"/>
          <a:ext cx="3386716" cy="2103120"/>
        </p:xfrm>
        <a:graphic>
          <a:graphicData uri="http://schemas.openxmlformats.org/drawingml/2006/table">
            <a:tbl>
              <a:tblPr firstRow="1" bandRow="1">
                <a:tableStyleId>{073A0DAA-6AF3-43AB-8588-CEC1D06C72B9}</a:tableStyleId>
              </a:tblPr>
              <a:tblGrid>
                <a:gridCol w="846679">
                  <a:extLst>
                    <a:ext uri="{9D8B030D-6E8A-4147-A177-3AD203B41FA5}">
                      <a16:colId xmlns:a16="http://schemas.microsoft.com/office/drawing/2014/main" val="3647687945"/>
                    </a:ext>
                  </a:extLst>
                </a:gridCol>
                <a:gridCol w="846679">
                  <a:extLst>
                    <a:ext uri="{9D8B030D-6E8A-4147-A177-3AD203B41FA5}">
                      <a16:colId xmlns:a16="http://schemas.microsoft.com/office/drawing/2014/main" val="3033206049"/>
                    </a:ext>
                  </a:extLst>
                </a:gridCol>
                <a:gridCol w="846679">
                  <a:extLst>
                    <a:ext uri="{9D8B030D-6E8A-4147-A177-3AD203B41FA5}">
                      <a16:colId xmlns:a16="http://schemas.microsoft.com/office/drawing/2014/main" val="1512819797"/>
                    </a:ext>
                  </a:extLst>
                </a:gridCol>
                <a:gridCol w="846679">
                  <a:extLst>
                    <a:ext uri="{9D8B030D-6E8A-4147-A177-3AD203B41FA5}">
                      <a16:colId xmlns:a16="http://schemas.microsoft.com/office/drawing/2014/main" val="3702729102"/>
                    </a:ext>
                  </a:extLst>
                </a:gridCol>
              </a:tblGrid>
              <a:tr h="546284">
                <a:tc>
                  <a:txBody>
                    <a:bodyPr/>
                    <a:lstStyle/>
                    <a:p>
                      <a:r>
                        <a:rPr kumimoji="1" lang="ja-JP" altLang="en-US"/>
                        <a:t>注文番号</a:t>
                      </a:r>
                    </a:p>
                  </a:txBody>
                  <a:tcPr/>
                </a:tc>
                <a:tc>
                  <a:txBody>
                    <a:bodyPr/>
                    <a:lstStyle/>
                    <a:p>
                      <a:r>
                        <a:rPr kumimoji="1" lang="ja-JP" altLang="en-US"/>
                        <a:t>台数</a:t>
                      </a:r>
                    </a:p>
                  </a:txBody>
                  <a:tcPr/>
                </a:tc>
                <a:tc>
                  <a:txBody>
                    <a:bodyPr/>
                    <a:lstStyle/>
                    <a:p>
                      <a:r>
                        <a:rPr kumimoji="1" lang="ja-JP" altLang="en-US"/>
                        <a:t>積み地</a:t>
                      </a:r>
                    </a:p>
                  </a:txBody>
                  <a:tcPr/>
                </a:tc>
                <a:tc>
                  <a:txBody>
                    <a:bodyPr/>
                    <a:lstStyle/>
                    <a:p>
                      <a:r>
                        <a:rPr kumimoji="1" lang="ja-JP" altLang="en-US"/>
                        <a:t>揚げ地</a:t>
                      </a:r>
                    </a:p>
                  </a:txBody>
                  <a:tcPr/>
                </a:tc>
                <a:extLst>
                  <a:ext uri="{0D108BD9-81ED-4DB2-BD59-A6C34878D82A}">
                    <a16:rowId xmlns:a16="http://schemas.microsoft.com/office/drawing/2014/main" val="3752890001"/>
                  </a:ext>
                </a:extLst>
              </a:tr>
              <a:tr h="312162">
                <a:tc>
                  <a:txBody>
                    <a:bodyPr/>
                    <a:lstStyle/>
                    <a:p>
                      <a:r>
                        <a:rPr kumimoji="1" lang="en-US" altLang="ja-JP" dirty="0"/>
                        <a:t>1</a:t>
                      </a:r>
                      <a:endParaRPr kumimoji="1" lang="ja-JP" altLang="en-US"/>
                    </a:p>
                  </a:txBody>
                  <a:tcPr/>
                </a:tc>
                <a:tc>
                  <a:txBody>
                    <a:bodyPr/>
                    <a:lstStyle/>
                    <a:p>
                      <a:r>
                        <a:rPr kumimoji="1" lang="en-US" altLang="ja-JP" dirty="0"/>
                        <a:t>50</a:t>
                      </a:r>
                      <a:endParaRPr kumimoji="1" lang="ja-JP" altLang="en-US"/>
                    </a:p>
                  </a:txBody>
                  <a:tcPr/>
                </a:tc>
                <a:tc>
                  <a:txBody>
                    <a:bodyPr/>
                    <a:lstStyle/>
                    <a:p>
                      <a:r>
                        <a:rPr kumimoji="1" lang="en-US" altLang="ja-JP" dirty="0"/>
                        <a:t>A</a:t>
                      </a:r>
                      <a:endParaRPr kumimoji="1" lang="ja-JP" altLang="en-US"/>
                    </a:p>
                  </a:txBody>
                  <a:tcPr/>
                </a:tc>
                <a:tc>
                  <a:txBody>
                    <a:bodyPr/>
                    <a:lstStyle/>
                    <a:p>
                      <a:r>
                        <a:rPr kumimoji="1" lang="en-US" altLang="ja-JP" dirty="0"/>
                        <a:t>D</a:t>
                      </a:r>
                      <a:endParaRPr kumimoji="1" lang="ja-JP" altLang="en-US"/>
                    </a:p>
                  </a:txBody>
                  <a:tcPr/>
                </a:tc>
                <a:extLst>
                  <a:ext uri="{0D108BD9-81ED-4DB2-BD59-A6C34878D82A}">
                    <a16:rowId xmlns:a16="http://schemas.microsoft.com/office/drawing/2014/main" val="792523000"/>
                  </a:ext>
                </a:extLst>
              </a:tr>
              <a:tr h="312162">
                <a:tc>
                  <a:txBody>
                    <a:bodyPr/>
                    <a:lstStyle/>
                    <a:p>
                      <a:r>
                        <a:rPr kumimoji="1" lang="en-US" altLang="ja-JP" dirty="0"/>
                        <a:t>2</a:t>
                      </a:r>
                      <a:endParaRPr kumimoji="1" lang="ja-JP" altLang="en-US"/>
                    </a:p>
                  </a:txBody>
                  <a:tcPr/>
                </a:tc>
                <a:tc>
                  <a:txBody>
                    <a:bodyPr/>
                    <a:lstStyle/>
                    <a:p>
                      <a:r>
                        <a:rPr kumimoji="1" lang="en-US" altLang="ja-JP" dirty="0"/>
                        <a:t>30</a:t>
                      </a:r>
                      <a:endParaRPr kumimoji="1" lang="ja-JP" altLang="en-US"/>
                    </a:p>
                  </a:txBody>
                  <a:tcPr/>
                </a:tc>
                <a:tc>
                  <a:txBody>
                    <a:bodyPr/>
                    <a:lstStyle/>
                    <a:p>
                      <a:r>
                        <a:rPr kumimoji="1" lang="en-US" altLang="ja-JP" dirty="0"/>
                        <a:t>B</a:t>
                      </a:r>
                      <a:endParaRPr kumimoji="1" lang="ja-JP" altLang="en-US"/>
                    </a:p>
                  </a:txBody>
                  <a:tcPr/>
                </a:tc>
                <a:tc>
                  <a:txBody>
                    <a:bodyPr/>
                    <a:lstStyle/>
                    <a:p>
                      <a:r>
                        <a:rPr kumimoji="1" lang="en-US" altLang="ja-JP" dirty="0"/>
                        <a:t>E</a:t>
                      </a:r>
                      <a:endParaRPr kumimoji="1" lang="ja-JP" altLang="en-US"/>
                    </a:p>
                  </a:txBody>
                  <a:tcPr/>
                </a:tc>
                <a:extLst>
                  <a:ext uri="{0D108BD9-81ED-4DB2-BD59-A6C34878D82A}">
                    <a16:rowId xmlns:a16="http://schemas.microsoft.com/office/drawing/2014/main" val="1984827450"/>
                  </a:ext>
                </a:extLst>
              </a:tr>
              <a:tr h="312162">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16880966"/>
                  </a:ext>
                </a:extLst>
              </a:tr>
              <a:tr h="312162">
                <a:tc>
                  <a:txBody>
                    <a:bodyPr/>
                    <a:lstStyle/>
                    <a:p>
                      <a:r>
                        <a:rPr kumimoji="1" lang="en-US" altLang="ja-JP" dirty="0"/>
                        <a:t>20</a:t>
                      </a:r>
                      <a:endParaRPr kumimoji="1" lang="ja-JP" altLang="en-US"/>
                    </a:p>
                  </a:txBody>
                  <a:tcPr/>
                </a:tc>
                <a:tc>
                  <a:txBody>
                    <a:bodyPr/>
                    <a:lstStyle/>
                    <a:p>
                      <a:r>
                        <a:rPr kumimoji="1" lang="en-US" altLang="ja-JP" dirty="0"/>
                        <a:t>100</a:t>
                      </a:r>
                      <a:endParaRPr kumimoji="1" lang="ja-JP" altLang="en-US"/>
                    </a:p>
                  </a:txBody>
                  <a:tcPr/>
                </a:tc>
                <a:tc>
                  <a:txBody>
                    <a:bodyPr/>
                    <a:lstStyle/>
                    <a:p>
                      <a:r>
                        <a:rPr kumimoji="1" lang="en-US" altLang="ja-JP" dirty="0"/>
                        <a:t>A</a:t>
                      </a:r>
                      <a:endParaRPr kumimoji="1" lang="ja-JP" altLang="en-US"/>
                    </a:p>
                  </a:txBody>
                  <a:tcPr/>
                </a:tc>
                <a:tc>
                  <a:txBody>
                    <a:bodyPr/>
                    <a:lstStyle/>
                    <a:p>
                      <a:r>
                        <a:rPr kumimoji="1" lang="en-US" altLang="ja-JP" dirty="0"/>
                        <a:t>E</a:t>
                      </a:r>
                      <a:endParaRPr kumimoji="1" lang="ja-JP" altLang="en-US"/>
                    </a:p>
                  </a:txBody>
                  <a:tcPr/>
                </a:tc>
                <a:extLst>
                  <a:ext uri="{0D108BD9-81ED-4DB2-BD59-A6C34878D82A}">
                    <a16:rowId xmlns:a16="http://schemas.microsoft.com/office/drawing/2014/main" val="205922785"/>
                  </a:ext>
                </a:extLst>
              </a:tr>
            </a:tbl>
          </a:graphicData>
        </a:graphic>
      </p:graphicFrame>
      <p:sp>
        <p:nvSpPr>
          <p:cNvPr id="9" name="右矢印 8">
            <a:extLst>
              <a:ext uri="{FF2B5EF4-FFF2-40B4-BE49-F238E27FC236}">
                <a16:creationId xmlns:a16="http://schemas.microsoft.com/office/drawing/2014/main" id="{995ADD78-51B3-B84D-8FA4-B91737169B02}"/>
              </a:ext>
            </a:extLst>
          </p:cNvPr>
          <p:cNvSpPr/>
          <p:nvPr/>
        </p:nvSpPr>
        <p:spPr>
          <a:xfrm>
            <a:off x="6386945" y="3671455"/>
            <a:ext cx="827265" cy="41563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F5AC9A5F-619D-FF40-9D72-3AAA20293423}"/>
              </a:ext>
            </a:extLst>
          </p:cNvPr>
          <p:cNvSpPr txBox="1"/>
          <p:nvPr/>
        </p:nvSpPr>
        <p:spPr>
          <a:xfrm>
            <a:off x="6429681" y="2867891"/>
            <a:ext cx="784529" cy="369332"/>
          </a:xfrm>
          <a:prstGeom prst="rect">
            <a:avLst/>
          </a:prstGeom>
          <a:noFill/>
        </p:spPr>
        <p:txBody>
          <a:bodyPr wrap="square" rtlCol="0">
            <a:spAutoFit/>
          </a:bodyPr>
          <a:lstStyle/>
          <a:p>
            <a:r>
              <a:rPr lang="ja-JP" altLang="en-US"/>
              <a:t>積付</a:t>
            </a:r>
            <a:endParaRPr kumimoji="1" lang="ja-JP" altLang="en-US"/>
          </a:p>
        </p:txBody>
      </p:sp>
    </p:spTree>
    <p:extLst>
      <p:ext uri="{BB962C8B-B14F-4D97-AF65-F5344CB8AC3E}">
        <p14:creationId xmlns:p14="http://schemas.microsoft.com/office/powerpoint/2010/main" val="2865260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DCA54A-26CC-2442-B634-DB1A795C994A}"/>
              </a:ext>
            </a:extLst>
          </p:cNvPr>
          <p:cNvSpPr>
            <a:spLocks noGrp="1"/>
          </p:cNvSpPr>
          <p:nvPr>
            <p:ph type="title"/>
          </p:nvPr>
        </p:nvSpPr>
        <p:spPr/>
        <p:txBody>
          <a:bodyPr/>
          <a:lstStyle/>
          <a:p>
            <a:r>
              <a:rPr lang="ja-JP" altLang="en-US"/>
              <a:t>席割作成と組み合わせ最適化</a:t>
            </a:r>
            <a:endParaRPr kumimoji="1" lang="ja-JP" altLang="en-US"/>
          </a:p>
        </p:txBody>
      </p:sp>
      <p:sp>
        <p:nvSpPr>
          <p:cNvPr id="3" name="コンテンツ プレースホルダー 2">
            <a:extLst>
              <a:ext uri="{FF2B5EF4-FFF2-40B4-BE49-F238E27FC236}">
                <a16:creationId xmlns:a16="http://schemas.microsoft.com/office/drawing/2014/main" id="{493C431B-B282-304B-8C39-A4CE7AB72F67}"/>
              </a:ext>
            </a:extLst>
          </p:cNvPr>
          <p:cNvSpPr>
            <a:spLocks noGrp="1"/>
          </p:cNvSpPr>
          <p:nvPr>
            <p:ph idx="1"/>
          </p:nvPr>
        </p:nvSpPr>
        <p:spPr>
          <a:xfrm>
            <a:off x="2589211" y="2133599"/>
            <a:ext cx="9284133" cy="4308765"/>
          </a:xfrm>
        </p:spPr>
        <p:txBody>
          <a:bodyPr>
            <a:normAutofit lnSpcReduction="10000"/>
          </a:bodyPr>
          <a:lstStyle/>
          <a:p>
            <a:r>
              <a:rPr lang="ja-JP" altLang="en-US" sz="2200"/>
              <a:t>数理最適化問題に対する解法として、</a:t>
            </a:r>
            <a:r>
              <a:rPr lang="en-US" altLang="ja-JP" sz="2200" dirty="0"/>
              <a:t>2</a:t>
            </a:r>
            <a:r>
              <a:rPr lang="ja-JP" altLang="en-US" sz="2200"/>
              <a:t>パターン存在する</a:t>
            </a:r>
            <a:endParaRPr lang="en-US" altLang="ja-JP" sz="2200" dirty="0"/>
          </a:p>
          <a:p>
            <a:pPr lvl="1"/>
            <a:r>
              <a:rPr lang="ja-JP" altLang="en-US" sz="1800"/>
              <a:t>厳密解法</a:t>
            </a:r>
            <a:r>
              <a:rPr lang="en-US" altLang="ja-JP" sz="1800" dirty="0"/>
              <a:t>: </a:t>
            </a:r>
            <a:r>
              <a:rPr lang="ja-JP" altLang="en-US" sz="1800"/>
              <a:t>時間をかけて、最適な解を探す　</a:t>
            </a:r>
            <a:endParaRPr lang="en-US" altLang="ja-JP" sz="1800" dirty="0"/>
          </a:p>
          <a:p>
            <a:pPr lvl="1"/>
            <a:r>
              <a:rPr lang="ja-JP" altLang="en-US" sz="1800">
                <a:solidFill>
                  <a:schemeClr val="tx1"/>
                </a:solidFill>
              </a:rPr>
              <a:t>近似解法</a:t>
            </a:r>
            <a:r>
              <a:rPr lang="en-US" altLang="ja-JP" sz="1800" dirty="0"/>
              <a:t>: </a:t>
            </a:r>
            <a:r>
              <a:rPr lang="ja-JP" altLang="en-US" sz="1800"/>
              <a:t>現実的な時間で、良い解を探す</a:t>
            </a:r>
            <a:endParaRPr lang="en-US" altLang="ja-JP" sz="1800" dirty="0"/>
          </a:p>
          <a:p>
            <a:endParaRPr lang="en-US" altLang="ja-JP" sz="2000" dirty="0"/>
          </a:p>
          <a:p>
            <a:pPr marL="457200" indent="-457200">
              <a:buFont typeface="+mj-lt"/>
              <a:buAutoNum type="arabicPeriod"/>
            </a:pPr>
            <a:r>
              <a:rPr lang="ja-JP" altLang="en-US" sz="2400"/>
              <a:t>汎用ソルバーを利用</a:t>
            </a:r>
            <a:r>
              <a:rPr lang="en-US" altLang="ja-JP" sz="2400" dirty="0"/>
              <a:t>(</a:t>
            </a:r>
            <a:r>
              <a:rPr lang="ja-JP" altLang="en-US" sz="2400"/>
              <a:t>厳密解法</a:t>
            </a:r>
            <a:r>
              <a:rPr lang="en-US" altLang="ja-JP" sz="2400" dirty="0"/>
              <a:t>)</a:t>
            </a:r>
          </a:p>
          <a:p>
            <a:pPr lvl="1"/>
            <a:r>
              <a:rPr lang="ja-JP" altLang="en-US" sz="2000"/>
              <a:t>数式をソルバーに入力すると解が出力</a:t>
            </a:r>
            <a:endParaRPr lang="en-US" altLang="ja-JP" sz="2000" dirty="0"/>
          </a:p>
          <a:p>
            <a:pPr lvl="1"/>
            <a:r>
              <a:rPr lang="ja-JP" altLang="en-US" sz="2000"/>
              <a:t>実用的な規模の問題を解けない場合が多い</a:t>
            </a:r>
            <a:endParaRPr lang="en-US" altLang="ja-JP" sz="2000" dirty="0"/>
          </a:p>
          <a:p>
            <a:pPr marL="457200" indent="-457200">
              <a:buFont typeface="+mj-lt"/>
              <a:buAutoNum type="arabicPeriod"/>
            </a:pPr>
            <a:r>
              <a:rPr lang="ja-JP" altLang="en-US" sz="2200"/>
              <a:t>専用ソルバーを開発</a:t>
            </a:r>
            <a:r>
              <a:rPr lang="en-US" altLang="ja-JP" sz="2200" dirty="0"/>
              <a:t>(</a:t>
            </a:r>
            <a:r>
              <a:rPr lang="ja-JP" altLang="en-US" sz="2200"/>
              <a:t>近似解法</a:t>
            </a:r>
            <a:r>
              <a:rPr lang="en-US" altLang="ja-JP" sz="2200" dirty="0"/>
              <a:t>)</a:t>
            </a:r>
          </a:p>
          <a:p>
            <a:pPr marL="857250" lvl="1" indent="-457200"/>
            <a:r>
              <a:rPr lang="ja-JP" altLang="en-US" sz="2000"/>
              <a:t>問題や解の構造の理解が必要</a:t>
            </a:r>
            <a:endParaRPr lang="en-US" altLang="ja-JP" sz="2000" dirty="0"/>
          </a:p>
          <a:p>
            <a:pPr marL="857250" lvl="1" indent="-457200"/>
            <a:r>
              <a:rPr lang="en-US" altLang="ja-JP" sz="2000" dirty="0"/>
              <a:t>1</a:t>
            </a:r>
            <a:r>
              <a:rPr lang="ja-JP" altLang="en-US" sz="2000"/>
              <a:t>に比べて開発期間が長くかかる</a:t>
            </a:r>
            <a:endParaRPr lang="en-US" altLang="ja-JP" sz="2000" dirty="0"/>
          </a:p>
          <a:p>
            <a:endParaRPr lang="en-US" altLang="ja-JP" sz="2000" dirty="0"/>
          </a:p>
          <a:p>
            <a:pPr lvl="1"/>
            <a:endParaRPr lang="en-US" altLang="ja-JP" sz="1800" dirty="0"/>
          </a:p>
          <a:p>
            <a:pPr lvl="1"/>
            <a:endParaRPr lang="en-US" altLang="ja-JP" sz="1800" dirty="0"/>
          </a:p>
          <a:p>
            <a:pPr marL="0" indent="0">
              <a:buNone/>
            </a:pPr>
            <a:endParaRPr lang="en-US" altLang="ja-JP" sz="2200" dirty="0"/>
          </a:p>
          <a:p>
            <a:pPr marL="0" indent="0">
              <a:buNone/>
            </a:pPr>
            <a:endParaRPr lang="en-US" altLang="ja-JP" sz="2400" dirty="0"/>
          </a:p>
        </p:txBody>
      </p:sp>
    </p:spTree>
    <p:extLst>
      <p:ext uri="{BB962C8B-B14F-4D97-AF65-F5344CB8AC3E}">
        <p14:creationId xmlns:p14="http://schemas.microsoft.com/office/powerpoint/2010/main" val="1958037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8AB8B4-50D4-334C-9160-687573D1802E}"/>
              </a:ext>
            </a:extLst>
          </p:cNvPr>
          <p:cNvSpPr>
            <a:spLocks noGrp="1"/>
          </p:cNvSpPr>
          <p:nvPr>
            <p:ph type="title"/>
          </p:nvPr>
        </p:nvSpPr>
        <p:spPr/>
        <p:txBody>
          <a:bodyPr/>
          <a:lstStyle/>
          <a:p>
            <a:r>
              <a:rPr lang="ja-JP" altLang="en-US"/>
              <a:t>専用ソルバー</a:t>
            </a:r>
            <a:endParaRPr kumimoji="1" lang="ja-JP" altLang="en-US"/>
          </a:p>
        </p:txBody>
      </p:sp>
      <p:sp>
        <p:nvSpPr>
          <p:cNvPr id="3" name="コンテンツ プレースホルダー 2">
            <a:extLst>
              <a:ext uri="{FF2B5EF4-FFF2-40B4-BE49-F238E27FC236}">
                <a16:creationId xmlns:a16="http://schemas.microsoft.com/office/drawing/2014/main" id="{38B50414-02FE-2149-9754-56B86886A621}"/>
              </a:ext>
            </a:extLst>
          </p:cNvPr>
          <p:cNvSpPr>
            <a:spLocks noGrp="1"/>
          </p:cNvSpPr>
          <p:nvPr>
            <p:ph idx="1"/>
          </p:nvPr>
        </p:nvSpPr>
        <p:spPr>
          <a:xfrm>
            <a:off x="2589211" y="2133600"/>
            <a:ext cx="9117879" cy="3777622"/>
          </a:xfrm>
        </p:spPr>
        <p:txBody>
          <a:bodyPr>
            <a:normAutofit/>
          </a:bodyPr>
          <a:lstStyle/>
          <a:p>
            <a:r>
              <a:rPr kumimoji="1" lang="ja-JP" altLang="en-US" sz="2400"/>
              <a:t>局所探索法という手法を用いる</a:t>
            </a:r>
            <a:endParaRPr kumimoji="1" lang="en-US" altLang="ja-JP" sz="2400" dirty="0"/>
          </a:p>
          <a:p>
            <a:r>
              <a:rPr kumimoji="1" lang="ja-JP" altLang="en-US" sz="2400"/>
              <a:t>目的関数の値が小さくなるように、さまざまな解を探していく</a:t>
            </a:r>
            <a:endParaRPr kumimoji="1" lang="en-US" altLang="ja-JP" sz="2400" dirty="0"/>
          </a:p>
          <a:p>
            <a:endParaRPr kumimoji="1" lang="ja-JP" altLang="en-US" sz="2400"/>
          </a:p>
        </p:txBody>
      </p:sp>
      <p:pic>
        <p:nvPicPr>
          <p:cNvPr id="5" name="コンテンツ プレースホルダー 4">
            <a:extLst>
              <a:ext uri="{FF2B5EF4-FFF2-40B4-BE49-F238E27FC236}">
                <a16:creationId xmlns:a16="http://schemas.microsoft.com/office/drawing/2014/main" id="{82757391-BCBE-9449-A1F3-0FF095BDD2D4}"/>
              </a:ext>
            </a:extLst>
          </p:cNvPr>
          <p:cNvPicPr>
            <a:picLocks noChangeAspect="1"/>
          </p:cNvPicPr>
          <p:nvPr/>
        </p:nvPicPr>
        <p:blipFill>
          <a:blip r:embed="rId2"/>
          <a:stretch>
            <a:fillRect/>
          </a:stretch>
        </p:blipFill>
        <p:spPr>
          <a:xfrm>
            <a:off x="4127711" y="3269672"/>
            <a:ext cx="4719911" cy="3101055"/>
          </a:xfrm>
          <a:prstGeom prst="rect">
            <a:avLst/>
          </a:prstGeom>
        </p:spPr>
      </p:pic>
      <p:sp>
        <p:nvSpPr>
          <p:cNvPr id="6" name="円/楕円 5">
            <a:extLst>
              <a:ext uri="{FF2B5EF4-FFF2-40B4-BE49-F238E27FC236}">
                <a16:creationId xmlns:a16="http://schemas.microsoft.com/office/drawing/2014/main" id="{5DE9A4FD-09AD-4742-BC19-85C7AD091E3A}"/>
              </a:ext>
            </a:extLst>
          </p:cNvPr>
          <p:cNvSpPr/>
          <p:nvPr/>
        </p:nvSpPr>
        <p:spPr>
          <a:xfrm>
            <a:off x="4480015" y="4074385"/>
            <a:ext cx="718712" cy="861709"/>
          </a:xfrm>
          <a:prstGeom prst="ellipse">
            <a:avLst/>
          </a:prstGeom>
          <a:solidFill>
            <a:schemeClr val="accent2">
              <a:lumMod val="20000"/>
              <a:lumOff val="80000"/>
              <a:alpha val="4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15E71E6A-6510-8147-89CB-B15D14798B97}"/>
              </a:ext>
            </a:extLst>
          </p:cNvPr>
          <p:cNvSpPr txBox="1"/>
          <p:nvPr/>
        </p:nvSpPr>
        <p:spPr>
          <a:xfrm>
            <a:off x="4994563" y="4026119"/>
            <a:ext cx="141819" cy="305614"/>
          </a:xfrm>
          <a:prstGeom prst="rect">
            <a:avLst/>
          </a:prstGeom>
          <a:noFill/>
        </p:spPr>
        <p:txBody>
          <a:bodyPr wrap="square" rtlCol="0">
            <a:spAutoFit/>
          </a:bodyPr>
          <a:lstStyle/>
          <a:p>
            <a:endParaRPr kumimoji="1" lang="ja-JP" altLang="en-US"/>
          </a:p>
        </p:txBody>
      </p:sp>
      <p:sp>
        <p:nvSpPr>
          <p:cNvPr id="8" name="円/楕円 7">
            <a:extLst>
              <a:ext uri="{FF2B5EF4-FFF2-40B4-BE49-F238E27FC236}">
                <a16:creationId xmlns:a16="http://schemas.microsoft.com/office/drawing/2014/main" id="{BF7503F7-8228-8641-95DC-514CBF78D069}"/>
              </a:ext>
            </a:extLst>
          </p:cNvPr>
          <p:cNvSpPr/>
          <p:nvPr/>
        </p:nvSpPr>
        <p:spPr>
          <a:xfrm>
            <a:off x="5198727" y="5090372"/>
            <a:ext cx="744536" cy="700402"/>
          </a:xfrm>
          <a:prstGeom prst="ellipse">
            <a:avLst/>
          </a:prstGeom>
          <a:solidFill>
            <a:schemeClr val="accent2">
              <a:lumMod val="20000"/>
              <a:lumOff val="80000"/>
              <a:alpha val="4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A7101B31-D864-8F4E-B635-FBFF848B7D8A}"/>
              </a:ext>
            </a:extLst>
          </p:cNvPr>
          <p:cNvSpPr/>
          <p:nvPr/>
        </p:nvSpPr>
        <p:spPr>
          <a:xfrm>
            <a:off x="7504474" y="4331733"/>
            <a:ext cx="628144" cy="662083"/>
          </a:xfrm>
          <a:prstGeom prst="ellipse">
            <a:avLst/>
          </a:prstGeom>
          <a:solidFill>
            <a:schemeClr val="accent2">
              <a:lumMod val="20000"/>
              <a:lumOff val="80000"/>
              <a:alpha val="4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1FDF9E30-8E31-E34A-9EE4-77FDB099BEE3}"/>
              </a:ext>
            </a:extLst>
          </p:cNvPr>
          <p:cNvSpPr/>
          <p:nvPr/>
        </p:nvSpPr>
        <p:spPr>
          <a:xfrm>
            <a:off x="6041653" y="5135992"/>
            <a:ext cx="892025" cy="884260"/>
          </a:xfrm>
          <a:prstGeom prst="ellipse">
            <a:avLst/>
          </a:prstGeom>
          <a:solidFill>
            <a:schemeClr val="accent5">
              <a:lumMod val="20000"/>
              <a:lumOff val="80000"/>
              <a:alpha val="4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802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073449-F50B-0F44-87D3-A90996CF8803}"/>
              </a:ext>
            </a:extLst>
          </p:cNvPr>
          <p:cNvSpPr>
            <a:spLocks noGrp="1"/>
          </p:cNvSpPr>
          <p:nvPr>
            <p:ph type="title"/>
          </p:nvPr>
        </p:nvSpPr>
        <p:spPr/>
        <p:txBody>
          <a:bodyPr/>
          <a:lstStyle/>
          <a:p>
            <a:r>
              <a:rPr kumimoji="1" lang="ja-JP" altLang="en-US"/>
              <a:t>モデルについて</a:t>
            </a:r>
          </a:p>
        </p:txBody>
      </p:sp>
      <p:sp>
        <p:nvSpPr>
          <p:cNvPr id="3" name="コンテンツ プレースホルダー 2">
            <a:extLst>
              <a:ext uri="{FF2B5EF4-FFF2-40B4-BE49-F238E27FC236}">
                <a16:creationId xmlns:a16="http://schemas.microsoft.com/office/drawing/2014/main" id="{8C14A0A6-ACD2-3C4B-B7AF-ADD8335CCCE0}"/>
              </a:ext>
            </a:extLst>
          </p:cNvPr>
          <p:cNvSpPr>
            <a:spLocks noGrp="1"/>
          </p:cNvSpPr>
          <p:nvPr>
            <p:ph idx="1"/>
          </p:nvPr>
        </p:nvSpPr>
        <p:spPr>
          <a:xfrm>
            <a:off x="2147455" y="1731819"/>
            <a:ext cx="9357157" cy="4317949"/>
          </a:xfrm>
        </p:spPr>
        <p:txBody>
          <a:bodyPr>
            <a:normAutofit/>
          </a:bodyPr>
          <a:lstStyle/>
          <a:p>
            <a:pPr marL="0" indent="0">
              <a:buNone/>
            </a:pPr>
            <a:r>
              <a:rPr lang="ja-JP" altLang="en-US" sz="2800"/>
              <a:t>計算する際に、必ず守るべき条件が制約</a:t>
            </a:r>
            <a:endParaRPr kumimoji="1" lang="en-US" altLang="ja-JP" sz="2800" dirty="0"/>
          </a:p>
          <a:p>
            <a:r>
              <a:rPr kumimoji="1" lang="ja-JP" altLang="en-US" sz="2800"/>
              <a:t>制約は</a:t>
            </a:r>
            <a:r>
              <a:rPr kumimoji="1" lang="en-US" altLang="ja-JP" sz="2800" dirty="0"/>
              <a:t>4</a:t>
            </a:r>
            <a:r>
              <a:rPr lang="ja-JP" altLang="en-US" sz="2800"/>
              <a:t>つ</a:t>
            </a:r>
            <a:endParaRPr kumimoji="1" lang="en-US" altLang="ja-JP" sz="2800" dirty="0"/>
          </a:p>
          <a:p>
            <a:pPr marL="914400" lvl="1" indent="-457200">
              <a:buFont typeface="+mj-lt"/>
              <a:buAutoNum type="arabicPeriod"/>
            </a:pPr>
            <a:r>
              <a:rPr lang="ja-JP" altLang="en-US" sz="2200"/>
              <a:t>貨物の走行路を確保する</a:t>
            </a:r>
            <a:endParaRPr lang="en-US" altLang="ja-JP" sz="2200" dirty="0"/>
          </a:p>
          <a:p>
            <a:pPr marL="914400" lvl="1" indent="-457200">
              <a:buFont typeface="+mj-lt"/>
              <a:buAutoNum type="arabicPeriod"/>
            </a:pPr>
            <a:r>
              <a:rPr lang="ja-JP" altLang="en-US" sz="2200"/>
              <a:t>船内自動車の全体荷重が閾値を超えない </a:t>
            </a:r>
            <a:endParaRPr lang="en-US" altLang="ja-JP" sz="2200" dirty="0"/>
          </a:p>
          <a:p>
            <a:pPr marL="914400" lvl="1" indent="-457200">
              <a:buFont typeface="+mj-lt"/>
              <a:buAutoNum type="arabicPeriod"/>
            </a:pPr>
            <a:r>
              <a:rPr lang="ja-JP" altLang="en-US" sz="2200"/>
              <a:t>車両のサイズの考慮</a:t>
            </a:r>
            <a:endParaRPr lang="en-US" altLang="ja-JP" sz="2200" dirty="0"/>
          </a:p>
          <a:p>
            <a:pPr marL="914400" lvl="1" indent="-457200">
              <a:buFont typeface="+mj-lt"/>
              <a:buAutoNum type="arabicPeriod"/>
            </a:pPr>
            <a:r>
              <a:rPr lang="ja-JP" altLang="en-US" sz="2400">
                <a:latin typeface="+mn-ea"/>
              </a:rPr>
              <a:t>デッドスペースをなくす</a:t>
            </a:r>
            <a:endParaRPr lang="en-US" altLang="ja-JP" sz="2400" dirty="0">
              <a:latin typeface="+mn-ea"/>
            </a:endParaRPr>
          </a:p>
        </p:txBody>
      </p:sp>
    </p:spTree>
    <p:extLst>
      <p:ext uri="{BB962C8B-B14F-4D97-AF65-F5344CB8AC3E}">
        <p14:creationId xmlns:p14="http://schemas.microsoft.com/office/powerpoint/2010/main" val="4004951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49A6B0-4F52-F945-B8EA-E01CAD3AFB26}"/>
              </a:ext>
            </a:extLst>
          </p:cNvPr>
          <p:cNvSpPr>
            <a:spLocks noGrp="1"/>
          </p:cNvSpPr>
          <p:nvPr>
            <p:ph type="title"/>
          </p:nvPr>
        </p:nvSpPr>
        <p:spPr/>
        <p:txBody>
          <a:bodyPr/>
          <a:lstStyle/>
          <a:p>
            <a:r>
              <a:rPr kumimoji="1" lang="ja-JP" altLang="en-US"/>
              <a:t>モデルについて</a:t>
            </a:r>
          </a:p>
        </p:txBody>
      </p:sp>
      <p:sp>
        <p:nvSpPr>
          <p:cNvPr id="3" name="コンテンツ プレースホルダー 2">
            <a:extLst>
              <a:ext uri="{FF2B5EF4-FFF2-40B4-BE49-F238E27FC236}">
                <a16:creationId xmlns:a16="http://schemas.microsoft.com/office/drawing/2014/main" id="{40F8FEE7-4642-2E4B-A454-1E84849639FE}"/>
              </a:ext>
            </a:extLst>
          </p:cNvPr>
          <p:cNvSpPr>
            <a:spLocks noGrp="1"/>
          </p:cNvSpPr>
          <p:nvPr>
            <p:ph idx="1"/>
          </p:nvPr>
        </p:nvSpPr>
        <p:spPr>
          <a:xfrm>
            <a:off x="1676400" y="2133600"/>
            <a:ext cx="9828212" cy="3777622"/>
          </a:xfrm>
        </p:spPr>
        <p:txBody>
          <a:bodyPr/>
          <a:lstStyle/>
          <a:p>
            <a:pPr marL="0" indent="0">
              <a:buNone/>
            </a:pPr>
            <a:r>
              <a:rPr lang="ja-JP" altLang="en-US" sz="2800"/>
              <a:t>計算を行う際に、値を良くすることを目指すものが目的関数</a:t>
            </a:r>
            <a:endParaRPr lang="en-US" altLang="ja-JP" sz="2800" dirty="0"/>
          </a:p>
          <a:p>
            <a:r>
              <a:rPr lang="ja-JP" altLang="en-US" sz="2800"/>
              <a:t>目的関数は</a:t>
            </a:r>
            <a:r>
              <a:rPr lang="en-US" altLang="ja-JP" sz="2800" dirty="0"/>
              <a:t>4</a:t>
            </a:r>
            <a:r>
              <a:rPr lang="ja-JP" altLang="en-US" sz="2800"/>
              <a:t>つ</a:t>
            </a:r>
            <a:endParaRPr lang="en-US" altLang="ja-JP" sz="2800" dirty="0"/>
          </a:p>
          <a:p>
            <a:pPr marL="914400" lvl="1" indent="-457200">
              <a:buFont typeface="+mj-lt"/>
              <a:buAutoNum type="arabicPeriod"/>
            </a:pPr>
            <a:r>
              <a:rPr lang="ja-JP" altLang="en-US" sz="2000">
                <a:latin typeface="+mn-ea"/>
              </a:rPr>
              <a:t>一つのホールド内に複数の積み地、揚げ地の注文が入るのを減らしたい </a:t>
            </a:r>
          </a:p>
          <a:p>
            <a:pPr marL="914400" lvl="1" indent="-457200">
              <a:buFont typeface="+mj-lt"/>
              <a:buAutoNum type="arabicPeriod"/>
            </a:pPr>
            <a:r>
              <a:rPr lang="ja-JP" altLang="en-US" sz="2000">
                <a:latin typeface="+mn-ea"/>
              </a:rPr>
              <a:t>船の内部で注文の積み地と揚げ地をなるべく揃えたい</a:t>
            </a:r>
            <a:endParaRPr lang="en-US" altLang="ja-JP" sz="2000" dirty="0">
              <a:latin typeface="+mn-ea"/>
            </a:endParaRPr>
          </a:p>
          <a:p>
            <a:pPr marL="914400" lvl="1" indent="-457200">
              <a:buFont typeface="+mj-lt"/>
              <a:buAutoNum type="arabicPeriod"/>
            </a:pPr>
            <a:r>
              <a:rPr lang="ja-JP" altLang="en-US" sz="2000">
                <a:latin typeface="+mn-ea"/>
              </a:rPr>
              <a:t>貨物の取り回しスペースを確保したい</a:t>
            </a:r>
            <a:endParaRPr lang="en-US" altLang="ja-JP" sz="2000" dirty="0">
              <a:latin typeface="+mn-ea"/>
            </a:endParaRPr>
          </a:p>
          <a:p>
            <a:pPr marL="914400" lvl="1" indent="-457200">
              <a:buFont typeface="+mj-lt"/>
              <a:buAutoNum type="arabicPeriod"/>
            </a:pPr>
            <a:r>
              <a:rPr lang="ja-JP" altLang="en-US" sz="2000">
                <a:latin typeface="+mn-ea"/>
              </a:rPr>
              <a:t>残容量を入口付近に寄せたい </a:t>
            </a:r>
            <a:endParaRPr lang="en-US" altLang="ja-JP" sz="2000" dirty="0"/>
          </a:p>
          <a:p>
            <a:endParaRPr kumimoji="1" lang="ja-JP" altLang="en-US"/>
          </a:p>
        </p:txBody>
      </p:sp>
    </p:spTree>
    <p:extLst>
      <p:ext uri="{BB962C8B-B14F-4D97-AF65-F5344CB8AC3E}">
        <p14:creationId xmlns:p14="http://schemas.microsoft.com/office/powerpoint/2010/main" val="3638779334"/>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{1459FB0A-341B-F940-AC12-58A63451A49E}tf10001069</Template>
  <TotalTime>1040</TotalTime>
  <Words>974</Words>
  <Application>Microsoft Macintosh PowerPoint</Application>
  <PresentationFormat>ワイド画面</PresentationFormat>
  <Paragraphs>175</Paragraphs>
  <Slides>23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23</vt:i4>
      </vt:variant>
    </vt:vector>
  </HeadingPairs>
  <TitlesOfParts>
    <vt:vector size="28" baseType="lpstr">
      <vt:lpstr>メイリオ</vt:lpstr>
      <vt:lpstr>Arial</vt:lpstr>
      <vt:lpstr>Century Gothic</vt:lpstr>
      <vt:lpstr>Wingdings 3</vt:lpstr>
      <vt:lpstr>ウィスプ</vt:lpstr>
      <vt:lpstr>11月 中間報告</vt:lpstr>
      <vt:lpstr>目次</vt:lpstr>
      <vt:lpstr>これまで</vt:lpstr>
      <vt:lpstr>数理最適化とは</vt:lpstr>
      <vt:lpstr>席割作成と組み合わせ最適化</vt:lpstr>
      <vt:lpstr>席割作成と組み合わせ最適化</vt:lpstr>
      <vt:lpstr>専用ソルバー</vt:lpstr>
      <vt:lpstr>モデルについて</vt:lpstr>
      <vt:lpstr>モデルについて</vt:lpstr>
      <vt:lpstr>目的関数と席割図</vt:lpstr>
      <vt:lpstr>目的関数と席割図の対比</vt:lpstr>
      <vt:lpstr>目的関数と席割図の対比</vt:lpstr>
      <vt:lpstr>目的関数と席割図と対比</vt:lpstr>
      <vt:lpstr>目的関数と席割図(例)</vt:lpstr>
      <vt:lpstr>目的関数と席割図(例)</vt:lpstr>
      <vt:lpstr>PowerPoint プレゼンテーション</vt:lpstr>
      <vt:lpstr>モデルについて</vt:lpstr>
      <vt:lpstr>モデルについて</vt:lpstr>
      <vt:lpstr>前回までのモデルでの問題点</vt:lpstr>
      <vt:lpstr>3月以降の取り組み</vt:lpstr>
      <vt:lpstr>専用ソルバーの開発</vt:lpstr>
      <vt:lpstr>今後のロードマップ</vt:lpstr>
      <vt:lpstr>協力をお願いしたい点</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TAKEDA Kiyoshi</dc:creator>
  <cp:lastModifiedBy>TAKEDA Kiyoshi</cp:lastModifiedBy>
  <cp:revision>73</cp:revision>
  <dcterms:created xsi:type="dcterms:W3CDTF">2021-11-01T08:14:01Z</dcterms:created>
  <dcterms:modified xsi:type="dcterms:W3CDTF">2022-01-21T08:33:10Z</dcterms:modified>
</cp:coreProperties>
</file>