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63" r:id="rId6"/>
    <p:sldId id="259" r:id="rId7"/>
    <p:sldId id="264" r:id="rId8"/>
    <p:sldId id="262" r:id="rId9"/>
    <p:sldId id="261"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E0C3A0-0B25-2641-B92D-1573C858FF1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AD6F033-8F70-7D49-ADAA-A49989D62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EA6574-8DB0-5B4F-B757-1491D946C77F}"/>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D6CB2AA9-4872-7445-853A-EA6677AB99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17213F-6FFE-4146-B698-3DF4843903CE}"/>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67283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4ECF1-B195-B646-97A9-812EEAB97A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317B0B-BB6E-0A4F-A9F6-D05BFA83CA01}"/>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4C58B4-211F-1342-B8C4-3D4F5ABDC072}"/>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765DCD3F-B27C-A74B-B3A6-64D8EEB53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D684EC-86AF-8740-B457-7F9214BA79D1}"/>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202800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D3202B-671D-4245-8CC3-DCC9E4EA7AD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D861F7A-39E6-254D-A3B4-3DFAB6960D13}"/>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B1079E-9EAD-F04F-99FB-CEAFF2CB7C42}"/>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F00B3D18-AE32-B240-8065-699DDD9FF5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6D81FB-656C-644B-A342-37485B3F64F4}"/>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288354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6EBCA5-892F-2E4E-9CCB-464841FBAF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EA5DA5-F92E-3D4C-8C1B-09A8605CFA94}"/>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A6A167-76EB-8E43-B733-1DDDF143C031}"/>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EA01CF85-300C-284D-BA45-BF590D4D80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165547-FCA1-4B4F-86C0-D0558460967C}"/>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147106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3FFC0-0342-5D4E-B80B-0EC2210EE31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AA7D1B-C4D3-B343-944F-A6E6EBEEA7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210E6F-2F5D-AF4D-B294-E307E22618E9}"/>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3E9552D1-873D-3C4E-B3F1-3F3692F99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93CFB8-8169-5F40-9A18-88CCE06BD62D}"/>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19609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98DE8-87ED-224B-96E8-F69E1B03A05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304D4C-105C-494D-A339-3A6CA088C4B6}"/>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5DC0A8A-10B6-5944-B73F-0616E167804A}"/>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59CF29-FCAA-854C-9000-77719CFC03FA}"/>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6" name="フッター プレースホルダー 5">
            <a:extLst>
              <a:ext uri="{FF2B5EF4-FFF2-40B4-BE49-F238E27FC236}">
                <a16:creationId xmlns:a16="http://schemas.microsoft.com/office/drawing/2014/main" id="{4132D4A3-AD00-294B-9FF6-EB3C03752F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FA3C87-9132-024D-89E1-F0D115FED89F}"/>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356940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01F17-CBBF-384E-9276-437A587D9EC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EB6943-2F1A-734E-BDB1-EF54D751A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E03AA4F-C7B1-DD41-849A-E974D12C96F8}"/>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93B235E-C34B-B244-AC97-236ACF3A2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BAD0815E-6830-CB45-8FBC-1731BFAF02EB}"/>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54BF124-3C78-8547-9F6B-F4973C898E30}"/>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8" name="フッター プレースホルダー 7">
            <a:extLst>
              <a:ext uri="{FF2B5EF4-FFF2-40B4-BE49-F238E27FC236}">
                <a16:creationId xmlns:a16="http://schemas.microsoft.com/office/drawing/2014/main" id="{2CAEDB6C-104F-CD43-86D6-699AC809D40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F485DE3-2C62-DD41-B2B0-F91B4FBB1E08}"/>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280643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6313C-61F3-1040-B60F-00CEECAE67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30ABFD-2C8C-6249-AEA2-05582A3CCD0E}"/>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4" name="フッター プレースホルダー 3">
            <a:extLst>
              <a:ext uri="{FF2B5EF4-FFF2-40B4-BE49-F238E27FC236}">
                <a16:creationId xmlns:a16="http://schemas.microsoft.com/office/drawing/2014/main" id="{CF057139-4A64-094E-952E-5A80107754C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68E0642-6765-9A44-BEE5-BAD3AFF33194}"/>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145062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83ED435-0BDC-564F-AABB-6946A4AAF20C}"/>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3" name="フッター プレースホルダー 2">
            <a:extLst>
              <a:ext uri="{FF2B5EF4-FFF2-40B4-BE49-F238E27FC236}">
                <a16:creationId xmlns:a16="http://schemas.microsoft.com/office/drawing/2014/main" id="{5E2A3850-980C-6E42-A28C-CE6DC2A2F39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9869E8-17BE-FF49-9A5A-80BEC9161B9B}"/>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99460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FC920-CD03-9247-930B-D2B0CBB662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ACE139-C1E1-6340-B022-83DACDE7BD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5A50866-10F0-804A-B861-BBD96B78E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8CAB685-A4D1-3147-9566-D62253B55520}"/>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6" name="フッター プレースホルダー 5">
            <a:extLst>
              <a:ext uri="{FF2B5EF4-FFF2-40B4-BE49-F238E27FC236}">
                <a16:creationId xmlns:a16="http://schemas.microsoft.com/office/drawing/2014/main" id="{0D7812A4-9C54-E74B-8DA5-8EBAB1A976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52E2F-F174-0449-963A-9CACBEF8F63C}"/>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204099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91BF2-A40D-3E45-9ED2-4775F51F9C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F94A4D-DAB4-E849-8C1A-763144EBF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E7749B-E0BC-564B-92E9-0737EF5A4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C90C942-404E-ED49-AF51-9CE1FF110597}"/>
              </a:ext>
            </a:extLst>
          </p:cNvPr>
          <p:cNvSpPr>
            <a:spLocks noGrp="1"/>
          </p:cNvSpPr>
          <p:nvPr>
            <p:ph type="dt" sz="half" idx="10"/>
          </p:nvPr>
        </p:nvSpPr>
        <p:spPr/>
        <p:txBody>
          <a:bodyPr/>
          <a:lstStyle/>
          <a:p>
            <a:fld id="{D845FAD2-591D-014B-A00A-F76DA484D6E2}" type="datetimeFigureOut">
              <a:rPr kumimoji="1" lang="ja-JP" altLang="en-US" smtClean="0"/>
              <a:t>2021/11/2</a:t>
            </a:fld>
            <a:endParaRPr kumimoji="1" lang="ja-JP" altLang="en-US"/>
          </a:p>
        </p:txBody>
      </p:sp>
      <p:sp>
        <p:nvSpPr>
          <p:cNvPr id="6" name="フッター プレースホルダー 5">
            <a:extLst>
              <a:ext uri="{FF2B5EF4-FFF2-40B4-BE49-F238E27FC236}">
                <a16:creationId xmlns:a16="http://schemas.microsoft.com/office/drawing/2014/main" id="{EC7B84E0-C072-7745-8ED4-2363F19BB5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0A3CC0-F9FC-C14C-9AA7-917877A02AC3}"/>
              </a:ext>
            </a:extLst>
          </p:cNvPr>
          <p:cNvSpPr>
            <a:spLocks noGrp="1"/>
          </p:cNvSpPr>
          <p:nvPr>
            <p:ph type="sldNum" sz="quarter" idx="12"/>
          </p:nvPr>
        </p:nvSpPr>
        <p:spPr/>
        <p:txBody>
          <a:body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116946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306BC9-9861-254C-9052-B2FA4EC1D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0278D0-1F93-024C-BEBF-56AAAC905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D07D05-90D9-0440-A854-BB504C51D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5FAD2-591D-014B-A00A-F76DA484D6E2}" type="datetimeFigureOut">
              <a:rPr kumimoji="1" lang="ja-JP" altLang="en-US" smtClean="0"/>
              <a:t>2021/11/2</a:t>
            </a:fld>
            <a:endParaRPr kumimoji="1" lang="ja-JP" altLang="en-US"/>
          </a:p>
        </p:txBody>
      </p:sp>
      <p:sp>
        <p:nvSpPr>
          <p:cNvPr id="5" name="フッター プレースホルダー 4">
            <a:extLst>
              <a:ext uri="{FF2B5EF4-FFF2-40B4-BE49-F238E27FC236}">
                <a16:creationId xmlns:a16="http://schemas.microsoft.com/office/drawing/2014/main" id="{864BB69F-486F-1F4B-A1A1-A4CBDD84D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8BF6B72-A150-6342-A06A-22B8EB9F7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363FC-5E4B-9044-B0E8-D523B897780F}" type="slidenum">
              <a:rPr kumimoji="1" lang="ja-JP" altLang="en-US" smtClean="0"/>
              <a:t>‹#›</a:t>
            </a:fld>
            <a:endParaRPr kumimoji="1" lang="ja-JP" altLang="en-US"/>
          </a:p>
        </p:txBody>
      </p:sp>
    </p:spTree>
    <p:extLst>
      <p:ext uri="{BB962C8B-B14F-4D97-AF65-F5344CB8AC3E}">
        <p14:creationId xmlns:p14="http://schemas.microsoft.com/office/powerpoint/2010/main" val="147217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E7EB25-1C8C-674E-A581-E2C2100F2200}"/>
              </a:ext>
            </a:extLst>
          </p:cNvPr>
          <p:cNvSpPr>
            <a:spLocks noGrp="1"/>
          </p:cNvSpPr>
          <p:nvPr>
            <p:ph type="ctrTitle"/>
          </p:nvPr>
        </p:nvSpPr>
        <p:spPr/>
        <p:txBody>
          <a:bodyPr/>
          <a:lstStyle/>
          <a:p>
            <a:r>
              <a:rPr kumimoji="1" lang="ja-JP" altLang="en-US"/>
              <a:t>商船三井と大阪大学の</a:t>
            </a:r>
            <a:br>
              <a:rPr kumimoji="1" lang="en-US" altLang="ja-JP" dirty="0"/>
            </a:br>
            <a:r>
              <a:rPr kumimoji="1" lang="ja-JP" altLang="en-US"/>
              <a:t>取り組みのレビュー</a:t>
            </a:r>
          </a:p>
        </p:txBody>
      </p:sp>
      <p:sp>
        <p:nvSpPr>
          <p:cNvPr id="3" name="字幕 2">
            <a:extLst>
              <a:ext uri="{FF2B5EF4-FFF2-40B4-BE49-F238E27FC236}">
                <a16:creationId xmlns:a16="http://schemas.microsoft.com/office/drawing/2014/main" id="{EAD8C3C6-AB0B-7D4A-B81E-8496AB94F3F3}"/>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0058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5DA4E-8CA5-E245-AF07-459867094EEA}"/>
              </a:ext>
            </a:extLst>
          </p:cNvPr>
          <p:cNvSpPr>
            <a:spLocks noGrp="1"/>
          </p:cNvSpPr>
          <p:nvPr>
            <p:ph type="title"/>
          </p:nvPr>
        </p:nvSpPr>
        <p:spPr/>
        <p:txBody>
          <a:bodyPr/>
          <a:lstStyle/>
          <a:p>
            <a:r>
              <a:rPr kumimoji="1" lang="ja-JP" altLang="en-US"/>
              <a:t>運用フェーズに関して</a:t>
            </a:r>
          </a:p>
        </p:txBody>
      </p:sp>
      <p:sp>
        <p:nvSpPr>
          <p:cNvPr id="3" name="コンテンツ プレースホルダー 2">
            <a:extLst>
              <a:ext uri="{FF2B5EF4-FFF2-40B4-BE49-F238E27FC236}">
                <a16:creationId xmlns:a16="http://schemas.microsoft.com/office/drawing/2014/main" id="{6D01CC76-0698-6B4A-8A88-886C883AF68A}"/>
              </a:ext>
            </a:extLst>
          </p:cNvPr>
          <p:cNvSpPr>
            <a:spLocks noGrp="1"/>
          </p:cNvSpPr>
          <p:nvPr>
            <p:ph idx="1"/>
          </p:nvPr>
        </p:nvSpPr>
        <p:spPr/>
        <p:txBody>
          <a:bodyPr/>
          <a:lstStyle/>
          <a:p>
            <a:r>
              <a:rPr lang="ja-JP" altLang="en-US"/>
              <a:t>配船スケジュールと貨物積み付けの</a:t>
            </a:r>
            <a:r>
              <a:rPr lang="en-US" altLang="ja-JP" dirty="0"/>
              <a:t>2</a:t>
            </a:r>
            <a:r>
              <a:rPr lang="ja-JP" altLang="en-US"/>
              <a:t>つのフェーズを扱っている</a:t>
            </a:r>
            <a:endParaRPr lang="en-US" altLang="ja-JP" dirty="0"/>
          </a:p>
          <a:p>
            <a:r>
              <a:rPr kumimoji="1" lang="ja-JP" altLang="en-US"/>
              <a:t>貨物積み付けの取り組みに関する比較を行う</a:t>
            </a:r>
            <a:endParaRPr kumimoji="1" lang="en-US" altLang="ja-JP" dirty="0"/>
          </a:p>
          <a:p>
            <a:endParaRPr kumimoji="1" lang="ja-JP" altLang="en-US"/>
          </a:p>
        </p:txBody>
      </p:sp>
    </p:spTree>
    <p:extLst>
      <p:ext uri="{BB962C8B-B14F-4D97-AF65-F5344CB8AC3E}">
        <p14:creationId xmlns:p14="http://schemas.microsoft.com/office/powerpoint/2010/main" val="123378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890FF-674A-D445-ACDA-FD854DF8BDCD}"/>
              </a:ext>
            </a:extLst>
          </p:cNvPr>
          <p:cNvSpPr>
            <a:spLocks noGrp="1"/>
          </p:cNvSpPr>
          <p:nvPr>
            <p:ph type="title"/>
          </p:nvPr>
        </p:nvSpPr>
        <p:spPr/>
        <p:txBody>
          <a:bodyPr/>
          <a:lstStyle/>
          <a:p>
            <a:r>
              <a:rPr kumimoji="1" lang="ja-JP" altLang="en-US"/>
              <a:t>運用システムについて</a:t>
            </a:r>
          </a:p>
        </p:txBody>
      </p:sp>
      <p:sp>
        <p:nvSpPr>
          <p:cNvPr id="3" name="コンテンツ プレースホルダー 2">
            <a:extLst>
              <a:ext uri="{FF2B5EF4-FFF2-40B4-BE49-F238E27FC236}">
                <a16:creationId xmlns:a16="http://schemas.microsoft.com/office/drawing/2014/main" id="{B5B6CBEA-3A0D-6E40-B2F5-D2A0B53E3D85}"/>
              </a:ext>
            </a:extLst>
          </p:cNvPr>
          <p:cNvSpPr>
            <a:spLocks noGrp="1"/>
          </p:cNvSpPr>
          <p:nvPr>
            <p:ph idx="1"/>
          </p:nvPr>
        </p:nvSpPr>
        <p:spPr/>
        <p:txBody>
          <a:bodyPr>
            <a:normAutofit/>
          </a:bodyPr>
          <a:lstStyle/>
          <a:p>
            <a:r>
              <a:rPr kumimoji="1" lang="ja-JP" altLang="en-US" sz="2400"/>
              <a:t>積み付け計画を完全に自動化するものでなく、あくまで支援システムという立ち位置</a:t>
            </a:r>
            <a:endParaRPr kumimoji="1" lang="en-US" altLang="ja-JP" sz="2400" dirty="0"/>
          </a:p>
          <a:p>
            <a:endParaRPr kumimoji="1" lang="en-US" altLang="ja-JP" sz="2400" dirty="0"/>
          </a:p>
          <a:p>
            <a:r>
              <a:rPr kumimoji="1" lang="ja-JP" altLang="en-US" sz="2400"/>
              <a:t>プレスリリースに「</a:t>
            </a:r>
            <a:r>
              <a:rPr lang="ja-JP" altLang="en-US" sz="2400"/>
              <a:t>配船計画支援システム」という記載</a:t>
            </a:r>
            <a:endParaRPr lang="en-US" altLang="ja-JP" sz="2400" dirty="0"/>
          </a:p>
          <a:p>
            <a:r>
              <a:rPr lang="ja-JP" altLang="en-US" sz="2400"/>
              <a:t>論文に以下の記載</a:t>
            </a:r>
            <a:endParaRPr lang="en-US" altLang="ja-JP" sz="2400" dirty="0"/>
          </a:p>
          <a:p>
            <a:pPr marL="0" indent="0">
              <a:buNone/>
            </a:pPr>
            <a:r>
              <a:rPr lang="ja-JP" altLang="en-US" sz="2400"/>
              <a:t>「大まかな貨物積付計画を計算により自動立案できれば，貨物</a:t>
            </a:r>
            <a:endParaRPr lang="en-US" altLang="ja-JP" sz="2400" dirty="0"/>
          </a:p>
          <a:p>
            <a:pPr marL="0" indent="0">
              <a:buNone/>
            </a:pPr>
            <a:r>
              <a:rPr lang="ja-JP" altLang="en-US" sz="2400"/>
              <a:t>　積付計画担当者の支援になる 」</a:t>
            </a:r>
          </a:p>
        </p:txBody>
      </p:sp>
    </p:spTree>
    <p:extLst>
      <p:ext uri="{BB962C8B-B14F-4D97-AF65-F5344CB8AC3E}">
        <p14:creationId xmlns:p14="http://schemas.microsoft.com/office/powerpoint/2010/main" val="32426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54405-3B33-9049-B32D-230F93695191}"/>
              </a:ext>
            </a:extLst>
          </p:cNvPr>
          <p:cNvSpPr>
            <a:spLocks noGrp="1"/>
          </p:cNvSpPr>
          <p:nvPr>
            <p:ph type="title"/>
          </p:nvPr>
        </p:nvSpPr>
        <p:spPr/>
        <p:txBody>
          <a:bodyPr/>
          <a:lstStyle/>
          <a:p>
            <a:r>
              <a:rPr kumimoji="1" lang="ja-JP" altLang="en-US"/>
              <a:t>扱う制約に関して</a:t>
            </a:r>
          </a:p>
        </p:txBody>
      </p:sp>
      <p:sp>
        <p:nvSpPr>
          <p:cNvPr id="3" name="コンテンツ プレースホルダー 2">
            <a:extLst>
              <a:ext uri="{FF2B5EF4-FFF2-40B4-BE49-F238E27FC236}">
                <a16:creationId xmlns:a16="http://schemas.microsoft.com/office/drawing/2014/main" id="{532761D6-CFE6-D74F-8EEC-A5D6F090F75D}"/>
              </a:ext>
            </a:extLst>
          </p:cNvPr>
          <p:cNvSpPr>
            <a:spLocks noGrp="1"/>
          </p:cNvSpPr>
          <p:nvPr>
            <p:ph idx="1"/>
          </p:nvPr>
        </p:nvSpPr>
        <p:spPr/>
        <p:txBody>
          <a:bodyPr/>
          <a:lstStyle/>
          <a:p>
            <a:pPr marL="0" indent="0">
              <a:buNone/>
            </a:pPr>
            <a:r>
              <a:rPr kumimoji="1" lang="ja-JP" altLang="en-US"/>
              <a:t>論文で紹介されている制約は</a:t>
            </a:r>
            <a:r>
              <a:rPr kumimoji="1" lang="en-US" altLang="ja-JP" dirty="0"/>
              <a:t>3</a:t>
            </a:r>
            <a:r>
              <a:rPr kumimoji="1" lang="ja-JP" altLang="en-US"/>
              <a:t>つ</a:t>
            </a:r>
            <a:endParaRPr kumimoji="1" lang="en-US" altLang="ja-JP" dirty="0"/>
          </a:p>
          <a:p>
            <a:pPr marL="514350" indent="-514350">
              <a:buFont typeface="+mj-lt"/>
              <a:buAutoNum type="arabicPeriod"/>
            </a:pPr>
            <a:r>
              <a:rPr lang="ja-JP" altLang="en-US"/>
              <a:t>貨物の走行路の確保</a:t>
            </a:r>
            <a:endParaRPr lang="en-US" altLang="ja-JP" dirty="0"/>
          </a:p>
          <a:p>
            <a:pPr marL="514350" indent="-514350">
              <a:buFont typeface="+mj-lt"/>
              <a:buAutoNum type="arabicPeriod"/>
            </a:pPr>
            <a:r>
              <a:rPr lang="ja-JP" altLang="en-US"/>
              <a:t>車両のサイズ、高さ</a:t>
            </a:r>
            <a:endParaRPr lang="en-US" altLang="ja-JP" dirty="0"/>
          </a:p>
          <a:p>
            <a:pPr marL="514350" indent="-514350">
              <a:buFont typeface="+mj-lt"/>
              <a:buAutoNum type="arabicPeriod"/>
            </a:pPr>
            <a:r>
              <a:rPr lang="ja-JP" altLang="en-US"/>
              <a:t>航海中の船体バランス </a:t>
            </a:r>
          </a:p>
          <a:p>
            <a:pPr marL="514350" indent="-514350">
              <a:buFont typeface="+mj-lt"/>
              <a:buAutoNum type="arabicPeriod"/>
            </a:pPr>
            <a:endParaRPr kumimoji="1" lang="ja-JP" altLang="en-US"/>
          </a:p>
        </p:txBody>
      </p:sp>
    </p:spTree>
    <p:extLst>
      <p:ext uri="{BB962C8B-B14F-4D97-AF65-F5344CB8AC3E}">
        <p14:creationId xmlns:p14="http://schemas.microsoft.com/office/powerpoint/2010/main" val="27639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311F3-4EEA-8D47-9FAB-28A89F790CC8}"/>
              </a:ext>
            </a:extLst>
          </p:cNvPr>
          <p:cNvSpPr>
            <a:spLocks noGrp="1"/>
          </p:cNvSpPr>
          <p:nvPr>
            <p:ph type="title"/>
          </p:nvPr>
        </p:nvSpPr>
        <p:spPr/>
        <p:txBody>
          <a:bodyPr/>
          <a:lstStyle/>
          <a:p>
            <a:r>
              <a:rPr kumimoji="1" lang="ja-JP" altLang="en-US"/>
              <a:t>制約の比較</a:t>
            </a:r>
          </a:p>
        </p:txBody>
      </p:sp>
      <p:sp>
        <p:nvSpPr>
          <p:cNvPr id="3" name="テキスト プレースホルダー 2">
            <a:extLst>
              <a:ext uri="{FF2B5EF4-FFF2-40B4-BE49-F238E27FC236}">
                <a16:creationId xmlns:a16="http://schemas.microsoft.com/office/drawing/2014/main" id="{CE750131-679E-8E48-BAF4-96204CB2976C}"/>
              </a:ext>
            </a:extLst>
          </p:cNvPr>
          <p:cNvSpPr>
            <a:spLocks noGrp="1"/>
          </p:cNvSpPr>
          <p:nvPr>
            <p:ph type="body" idx="1"/>
          </p:nvPr>
        </p:nvSpPr>
        <p:spPr/>
        <p:txBody>
          <a:bodyPr/>
          <a:lstStyle/>
          <a:p>
            <a:r>
              <a:rPr kumimoji="1" lang="ja-JP" altLang="en-US"/>
              <a:t>商船三井</a:t>
            </a:r>
          </a:p>
        </p:txBody>
      </p:sp>
      <p:sp>
        <p:nvSpPr>
          <p:cNvPr id="4" name="コンテンツ プレースホルダー 3">
            <a:extLst>
              <a:ext uri="{FF2B5EF4-FFF2-40B4-BE49-F238E27FC236}">
                <a16:creationId xmlns:a16="http://schemas.microsoft.com/office/drawing/2014/main" id="{AD14CDF0-0B50-E04D-ADFC-E817F251775C}"/>
              </a:ext>
            </a:extLst>
          </p:cNvPr>
          <p:cNvSpPr>
            <a:spLocks noGrp="1"/>
          </p:cNvSpPr>
          <p:nvPr>
            <p:ph sz="half" idx="2"/>
          </p:nvPr>
        </p:nvSpPr>
        <p:spPr/>
        <p:txBody>
          <a:bodyPr/>
          <a:lstStyle/>
          <a:p>
            <a:pPr marL="514350" indent="-514350">
              <a:buFont typeface="+mj-lt"/>
              <a:buAutoNum type="arabicPeriod"/>
            </a:pPr>
            <a:r>
              <a:rPr lang="ja-JP" altLang="en-US"/>
              <a:t>貨物の走行路の確保</a:t>
            </a:r>
            <a:endParaRPr lang="en-US" altLang="ja-JP" dirty="0"/>
          </a:p>
          <a:p>
            <a:pPr marL="514350" indent="-514350">
              <a:buFont typeface="+mj-lt"/>
              <a:buAutoNum type="arabicPeriod"/>
            </a:pPr>
            <a:r>
              <a:rPr lang="ja-JP" altLang="en-US"/>
              <a:t>車両のサイズ、</a:t>
            </a:r>
            <a:r>
              <a:rPr lang="ja-JP" altLang="en-US">
                <a:solidFill>
                  <a:srgbClr val="FF0000"/>
                </a:solidFill>
              </a:rPr>
              <a:t>高さ</a:t>
            </a:r>
            <a:endParaRPr lang="en-US" altLang="ja-JP" dirty="0">
              <a:solidFill>
                <a:srgbClr val="FF0000"/>
              </a:solidFill>
            </a:endParaRPr>
          </a:p>
          <a:p>
            <a:pPr marL="514350" indent="-514350">
              <a:buFont typeface="+mj-lt"/>
              <a:buAutoNum type="arabicPeriod"/>
            </a:pPr>
            <a:r>
              <a:rPr lang="ja-JP" altLang="en-US"/>
              <a:t>航海中の船体バランス </a:t>
            </a:r>
          </a:p>
          <a:p>
            <a:endParaRPr kumimoji="1" lang="ja-JP" altLang="en-US"/>
          </a:p>
        </p:txBody>
      </p:sp>
      <p:sp>
        <p:nvSpPr>
          <p:cNvPr id="5" name="テキスト プレースホルダー 4">
            <a:extLst>
              <a:ext uri="{FF2B5EF4-FFF2-40B4-BE49-F238E27FC236}">
                <a16:creationId xmlns:a16="http://schemas.microsoft.com/office/drawing/2014/main" id="{B67A4BAA-83FE-7F40-8E81-45FCA8926131}"/>
              </a:ext>
            </a:extLst>
          </p:cNvPr>
          <p:cNvSpPr>
            <a:spLocks noGrp="1"/>
          </p:cNvSpPr>
          <p:nvPr>
            <p:ph type="body" sz="quarter" idx="3"/>
          </p:nvPr>
        </p:nvSpPr>
        <p:spPr/>
        <p:txBody>
          <a:bodyPr/>
          <a:lstStyle/>
          <a:p>
            <a:r>
              <a:rPr kumimoji="1" lang="ja-JP" altLang="en-US"/>
              <a:t>名大</a:t>
            </a:r>
          </a:p>
        </p:txBody>
      </p:sp>
      <p:sp>
        <p:nvSpPr>
          <p:cNvPr id="6" name="コンテンツ プレースホルダー 5">
            <a:extLst>
              <a:ext uri="{FF2B5EF4-FFF2-40B4-BE49-F238E27FC236}">
                <a16:creationId xmlns:a16="http://schemas.microsoft.com/office/drawing/2014/main" id="{09C62D5A-FE66-334B-ABC2-8869E47FA736}"/>
              </a:ext>
            </a:extLst>
          </p:cNvPr>
          <p:cNvSpPr>
            <a:spLocks noGrp="1"/>
          </p:cNvSpPr>
          <p:nvPr>
            <p:ph sz="quarter" idx="4"/>
          </p:nvPr>
        </p:nvSpPr>
        <p:spPr/>
        <p:txBody>
          <a:bodyPr/>
          <a:lstStyle/>
          <a:p>
            <a:pPr marL="514350" indent="-514350">
              <a:buFont typeface="+mj-lt"/>
              <a:buAutoNum type="arabicPeriod"/>
            </a:pPr>
            <a:r>
              <a:rPr lang="ja-JP" altLang="en-US"/>
              <a:t>貨物の走行路の確保</a:t>
            </a:r>
            <a:endParaRPr lang="en-US" altLang="ja-JP" dirty="0"/>
          </a:p>
          <a:p>
            <a:pPr marL="514350" indent="-514350">
              <a:buFont typeface="+mj-lt"/>
              <a:buAutoNum type="arabicPeriod"/>
            </a:pPr>
            <a:r>
              <a:rPr lang="ja-JP" altLang="en-US"/>
              <a:t>車両のサイズ</a:t>
            </a:r>
            <a:endParaRPr lang="en-US" altLang="ja-JP" dirty="0">
              <a:solidFill>
                <a:srgbClr val="FF0000"/>
              </a:solidFill>
            </a:endParaRPr>
          </a:p>
          <a:p>
            <a:pPr marL="514350" indent="-514350">
              <a:buFont typeface="+mj-lt"/>
              <a:buAutoNum type="arabicPeriod"/>
            </a:pPr>
            <a:r>
              <a:rPr lang="ja-JP" altLang="en-US"/>
              <a:t>航海中の船体バランス </a:t>
            </a:r>
          </a:p>
          <a:p>
            <a:endParaRPr kumimoji="1" lang="ja-JP" altLang="en-US"/>
          </a:p>
        </p:txBody>
      </p:sp>
    </p:spTree>
    <p:extLst>
      <p:ext uri="{BB962C8B-B14F-4D97-AF65-F5344CB8AC3E}">
        <p14:creationId xmlns:p14="http://schemas.microsoft.com/office/powerpoint/2010/main" val="143936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C7642-752C-F547-B566-B31C21BC129D}"/>
              </a:ext>
            </a:extLst>
          </p:cNvPr>
          <p:cNvSpPr>
            <a:spLocks noGrp="1"/>
          </p:cNvSpPr>
          <p:nvPr>
            <p:ph type="title"/>
          </p:nvPr>
        </p:nvSpPr>
        <p:spPr/>
        <p:txBody>
          <a:bodyPr/>
          <a:lstStyle/>
          <a:p>
            <a:r>
              <a:rPr kumimoji="1" lang="ja-JP" altLang="en-US"/>
              <a:t>目的関数</a:t>
            </a:r>
          </a:p>
        </p:txBody>
      </p:sp>
      <p:sp>
        <p:nvSpPr>
          <p:cNvPr id="3" name="コンテンツ プレースホルダー 2">
            <a:extLst>
              <a:ext uri="{FF2B5EF4-FFF2-40B4-BE49-F238E27FC236}">
                <a16:creationId xmlns:a16="http://schemas.microsoft.com/office/drawing/2014/main" id="{B1344909-FE56-2A4F-A876-D5667A59BA16}"/>
              </a:ext>
            </a:extLst>
          </p:cNvPr>
          <p:cNvSpPr>
            <a:spLocks noGrp="1"/>
          </p:cNvSpPr>
          <p:nvPr>
            <p:ph idx="1"/>
          </p:nvPr>
        </p:nvSpPr>
        <p:spPr>
          <a:xfrm>
            <a:off x="387927" y="1825625"/>
            <a:ext cx="11637818" cy="4351338"/>
          </a:xfrm>
        </p:spPr>
        <p:txBody>
          <a:bodyPr>
            <a:normAutofit/>
          </a:bodyPr>
          <a:lstStyle/>
          <a:p>
            <a:r>
              <a:rPr lang="ja-JP" altLang="en-US" sz="2400"/>
              <a:t>論文で紹介されている目的関数は</a:t>
            </a:r>
            <a:r>
              <a:rPr lang="en-US" altLang="ja-JP" sz="2400" dirty="0"/>
              <a:t>1</a:t>
            </a:r>
            <a:r>
              <a:rPr lang="ja-JP" altLang="en-US" sz="2400"/>
              <a:t>つ</a:t>
            </a:r>
            <a:endParaRPr lang="en-US" altLang="ja-JP" sz="2400" dirty="0"/>
          </a:p>
          <a:p>
            <a:pPr marL="0" indent="0">
              <a:buNone/>
            </a:pPr>
            <a:r>
              <a:rPr lang="ja-JP" altLang="en-US" sz="2400">
                <a:latin typeface="+mn-ea"/>
              </a:rPr>
              <a:t>「一つのホールド内に複数の積み地、揚げ地の注文が入るのを減らす」</a:t>
            </a:r>
            <a:endParaRPr lang="en-US" altLang="ja-JP" sz="2400" dirty="0">
              <a:latin typeface="+mn-ea"/>
            </a:endParaRPr>
          </a:p>
          <a:p>
            <a:r>
              <a:rPr lang="ja-JP" altLang="en-US" sz="2400">
                <a:latin typeface="+mn-ea"/>
              </a:rPr>
              <a:t>積み地と揚げ地の</a:t>
            </a:r>
            <a:r>
              <a:rPr lang="en-US" altLang="ja-JP" sz="2400" dirty="0">
                <a:latin typeface="+mn-ea"/>
              </a:rPr>
              <a:t>2</a:t>
            </a:r>
            <a:r>
              <a:rPr lang="ja-JP" altLang="en-US" sz="2400">
                <a:latin typeface="+mn-ea"/>
              </a:rPr>
              <a:t>つを同時に考えるのではなく、それぞれを目的関数として計算を行い、</a:t>
            </a:r>
            <a:r>
              <a:rPr lang="en-US" altLang="ja-JP" sz="2400" dirty="0">
                <a:latin typeface="+mn-ea"/>
              </a:rPr>
              <a:t>2</a:t>
            </a:r>
            <a:r>
              <a:rPr lang="ja-JP" altLang="en-US" sz="2400">
                <a:latin typeface="+mn-ea"/>
              </a:rPr>
              <a:t>パターンの解を提示する</a:t>
            </a:r>
            <a:endParaRPr lang="en-US" altLang="ja-JP" sz="2400" dirty="0">
              <a:latin typeface="+mn-ea"/>
            </a:endParaRPr>
          </a:p>
          <a:p>
            <a:r>
              <a:rPr lang="ja-JP" altLang="en-US" sz="2400">
                <a:latin typeface="+mn-ea"/>
              </a:rPr>
              <a:t>論文には以下の記載</a:t>
            </a:r>
            <a:endParaRPr lang="en-US" altLang="ja-JP" sz="2400" dirty="0">
              <a:latin typeface="+mn-ea"/>
            </a:endParaRPr>
          </a:p>
          <a:p>
            <a:r>
              <a:rPr lang="ja-JP" altLang="en-US" sz="1800">
                <a:latin typeface="+mn-ea"/>
              </a:rPr>
              <a:t>「</a:t>
            </a:r>
            <a:r>
              <a:rPr lang="ja-JP" altLang="en-US" sz="1800"/>
              <a:t>積港が同じ貨物をできるだけ同じホールドに配置 する制約と，揚港が同じ貨物をできるだけ同じホール ドに配置する制約のように，相反する制約が含まれる 場合は，それぞれを優先した貨物積付計画案を </a:t>
            </a:r>
            <a:r>
              <a:rPr lang="en-US" altLang="ja-JP" sz="1800" dirty="0"/>
              <a:t>2 </a:t>
            </a:r>
            <a:r>
              <a:rPr lang="ja-JP" altLang="en-US" sz="1800"/>
              <a:t>案提 示することで，貨物積付計画担当者は安全性や荷役の 効率性などの観点から計画案を確認し，状況に応じた 判断に役立てることができる</a:t>
            </a:r>
            <a:r>
              <a:rPr lang="en-US" altLang="ja-JP" sz="1800" dirty="0"/>
              <a:t>. </a:t>
            </a:r>
            <a:r>
              <a:rPr lang="ja-JP" altLang="en-US" sz="1800"/>
              <a:t>」</a:t>
            </a:r>
          </a:p>
        </p:txBody>
      </p:sp>
    </p:spTree>
    <p:extLst>
      <p:ext uri="{BB962C8B-B14F-4D97-AF65-F5344CB8AC3E}">
        <p14:creationId xmlns:p14="http://schemas.microsoft.com/office/powerpoint/2010/main" val="272583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311F3-4EEA-8D47-9FAB-28A89F790CC8}"/>
              </a:ext>
            </a:extLst>
          </p:cNvPr>
          <p:cNvSpPr>
            <a:spLocks noGrp="1"/>
          </p:cNvSpPr>
          <p:nvPr>
            <p:ph type="title"/>
          </p:nvPr>
        </p:nvSpPr>
        <p:spPr/>
        <p:txBody>
          <a:bodyPr/>
          <a:lstStyle/>
          <a:p>
            <a:r>
              <a:rPr lang="ja-JP" altLang="en-US"/>
              <a:t>目的関数の</a:t>
            </a:r>
            <a:r>
              <a:rPr kumimoji="1" lang="ja-JP" altLang="en-US"/>
              <a:t>比較</a:t>
            </a:r>
          </a:p>
        </p:txBody>
      </p:sp>
      <p:sp>
        <p:nvSpPr>
          <p:cNvPr id="3" name="テキスト プレースホルダー 2">
            <a:extLst>
              <a:ext uri="{FF2B5EF4-FFF2-40B4-BE49-F238E27FC236}">
                <a16:creationId xmlns:a16="http://schemas.microsoft.com/office/drawing/2014/main" id="{CE750131-679E-8E48-BAF4-96204CB2976C}"/>
              </a:ext>
            </a:extLst>
          </p:cNvPr>
          <p:cNvSpPr>
            <a:spLocks noGrp="1"/>
          </p:cNvSpPr>
          <p:nvPr>
            <p:ph type="body" idx="1"/>
          </p:nvPr>
        </p:nvSpPr>
        <p:spPr/>
        <p:txBody>
          <a:bodyPr/>
          <a:lstStyle/>
          <a:p>
            <a:r>
              <a:rPr kumimoji="1" lang="ja-JP" altLang="en-US"/>
              <a:t>商船三井</a:t>
            </a:r>
          </a:p>
        </p:txBody>
      </p:sp>
      <p:sp>
        <p:nvSpPr>
          <p:cNvPr id="4" name="コンテンツ プレースホルダー 3">
            <a:extLst>
              <a:ext uri="{FF2B5EF4-FFF2-40B4-BE49-F238E27FC236}">
                <a16:creationId xmlns:a16="http://schemas.microsoft.com/office/drawing/2014/main" id="{AD14CDF0-0B50-E04D-ADFC-E817F251775C}"/>
              </a:ext>
            </a:extLst>
          </p:cNvPr>
          <p:cNvSpPr>
            <a:spLocks noGrp="1"/>
          </p:cNvSpPr>
          <p:nvPr>
            <p:ph sz="half" idx="2"/>
          </p:nvPr>
        </p:nvSpPr>
        <p:spPr/>
        <p:txBody>
          <a:bodyPr>
            <a:normAutofit/>
          </a:bodyPr>
          <a:lstStyle/>
          <a:p>
            <a:pPr marL="514350" indent="-514350">
              <a:buFont typeface="+mj-lt"/>
              <a:buAutoNum type="arabicPeriod"/>
            </a:pPr>
            <a:r>
              <a:rPr lang="ja-JP" altLang="en-US" sz="2000">
                <a:latin typeface="+mn-ea"/>
              </a:rPr>
              <a:t>一つのホールド内に複数の積み地、揚げ地の注文が入るのを減らす</a:t>
            </a:r>
            <a:endParaRPr lang="en-US" altLang="ja-JP" sz="2000" dirty="0">
              <a:latin typeface="+mn-ea"/>
            </a:endParaRPr>
          </a:p>
        </p:txBody>
      </p:sp>
      <p:sp>
        <p:nvSpPr>
          <p:cNvPr id="5" name="テキスト プレースホルダー 4">
            <a:extLst>
              <a:ext uri="{FF2B5EF4-FFF2-40B4-BE49-F238E27FC236}">
                <a16:creationId xmlns:a16="http://schemas.microsoft.com/office/drawing/2014/main" id="{B67A4BAA-83FE-7F40-8E81-45FCA8926131}"/>
              </a:ext>
            </a:extLst>
          </p:cNvPr>
          <p:cNvSpPr>
            <a:spLocks noGrp="1"/>
          </p:cNvSpPr>
          <p:nvPr>
            <p:ph type="body" sz="quarter" idx="3"/>
          </p:nvPr>
        </p:nvSpPr>
        <p:spPr/>
        <p:txBody>
          <a:bodyPr/>
          <a:lstStyle/>
          <a:p>
            <a:r>
              <a:rPr kumimoji="1" lang="ja-JP" altLang="en-US"/>
              <a:t>名大</a:t>
            </a:r>
          </a:p>
        </p:txBody>
      </p:sp>
      <p:sp>
        <p:nvSpPr>
          <p:cNvPr id="6" name="コンテンツ プレースホルダー 5">
            <a:extLst>
              <a:ext uri="{FF2B5EF4-FFF2-40B4-BE49-F238E27FC236}">
                <a16:creationId xmlns:a16="http://schemas.microsoft.com/office/drawing/2014/main" id="{09C62D5A-FE66-334B-ABC2-8869E47FA736}"/>
              </a:ext>
            </a:extLst>
          </p:cNvPr>
          <p:cNvSpPr>
            <a:spLocks noGrp="1"/>
          </p:cNvSpPr>
          <p:nvPr>
            <p:ph sz="quarter" idx="4"/>
          </p:nvPr>
        </p:nvSpPr>
        <p:spPr/>
        <p:txBody>
          <a:bodyPr/>
          <a:lstStyle/>
          <a:p>
            <a:pPr marL="514350" indent="-514350">
              <a:buFont typeface="+mj-lt"/>
              <a:buAutoNum type="arabicPeriod"/>
            </a:pPr>
            <a:r>
              <a:rPr lang="ja-JP" altLang="en-US" sz="2000">
                <a:latin typeface="+mn-ea"/>
              </a:rPr>
              <a:t>一つのホールド内に複数の積み地、揚げ地の注文が入るのを減らす</a:t>
            </a:r>
            <a:endParaRPr lang="en-US" altLang="ja-JP" sz="2000" dirty="0">
              <a:latin typeface="+mn-ea"/>
            </a:endParaRPr>
          </a:p>
          <a:p>
            <a:pPr marL="514350" indent="-514350">
              <a:buFont typeface="+mj-lt"/>
              <a:buAutoNum type="arabicPeriod"/>
            </a:pPr>
            <a:r>
              <a:rPr lang="ja-JP" altLang="en-US" sz="2000">
                <a:latin typeface="+mn-ea"/>
              </a:rPr>
              <a:t>船の内部で注文の積み地と揚げ地を揃える</a:t>
            </a:r>
            <a:endParaRPr lang="en-US" altLang="ja-JP" sz="2000" dirty="0"/>
          </a:p>
          <a:p>
            <a:pPr marL="514350" indent="-514350">
              <a:buFont typeface="+mj-lt"/>
              <a:buAutoNum type="arabicPeriod"/>
            </a:pPr>
            <a:r>
              <a:rPr lang="ja-JP" altLang="en-US" sz="2000">
                <a:latin typeface="+mn-ea"/>
              </a:rPr>
              <a:t>貨物の取り回しスペースの確保</a:t>
            </a:r>
            <a:endParaRPr lang="en-US" altLang="ja-JP" sz="2000" dirty="0">
              <a:latin typeface="+mn-ea"/>
            </a:endParaRPr>
          </a:p>
          <a:p>
            <a:pPr marL="514350" indent="-514350">
              <a:buFont typeface="+mj-lt"/>
              <a:buAutoNum type="arabicPeriod"/>
            </a:pPr>
            <a:r>
              <a:rPr lang="ja-JP" altLang="en-US" sz="2000">
                <a:latin typeface="+mn-ea"/>
              </a:rPr>
              <a:t>デッドスペースをなくす</a:t>
            </a:r>
            <a:endParaRPr lang="en-US" altLang="ja-JP" sz="2000" dirty="0">
              <a:latin typeface="+mn-ea"/>
            </a:endParaRPr>
          </a:p>
          <a:p>
            <a:pPr marL="514350" indent="-514350">
              <a:buFont typeface="+mj-lt"/>
              <a:buAutoNum type="arabicPeriod"/>
            </a:pPr>
            <a:r>
              <a:rPr lang="ja-JP" altLang="en-US" sz="2000">
                <a:latin typeface="+mn-ea"/>
              </a:rPr>
              <a:t>残容量を入口付近に寄せる</a:t>
            </a:r>
            <a:endParaRPr lang="en-US" altLang="ja-JP" sz="2000" dirty="0"/>
          </a:p>
        </p:txBody>
      </p:sp>
    </p:spTree>
    <p:extLst>
      <p:ext uri="{BB962C8B-B14F-4D97-AF65-F5344CB8AC3E}">
        <p14:creationId xmlns:p14="http://schemas.microsoft.com/office/powerpoint/2010/main" val="144315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CDBDD-7238-7143-AC99-F5EAEA1D4401}"/>
              </a:ext>
            </a:extLst>
          </p:cNvPr>
          <p:cNvSpPr>
            <a:spLocks noGrp="1"/>
          </p:cNvSpPr>
          <p:nvPr>
            <p:ph type="title"/>
          </p:nvPr>
        </p:nvSpPr>
        <p:spPr/>
        <p:txBody>
          <a:bodyPr/>
          <a:lstStyle/>
          <a:p>
            <a:r>
              <a:rPr lang="ja-JP" altLang="en-US"/>
              <a:t>扱う注文数に関して</a:t>
            </a:r>
            <a:endParaRPr kumimoji="1" lang="ja-JP" altLang="en-US"/>
          </a:p>
        </p:txBody>
      </p:sp>
      <p:sp>
        <p:nvSpPr>
          <p:cNvPr id="3" name="コンテンツ プレースホルダー 2">
            <a:extLst>
              <a:ext uri="{FF2B5EF4-FFF2-40B4-BE49-F238E27FC236}">
                <a16:creationId xmlns:a16="http://schemas.microsoft.com/office/drawing/2014/main" id="{7E71E68D-9A33-4945-8109-BA6F92BF0DAF}"/>
              </a:ext>
            </a:extLst>
          </p:cNvPr>
          <p:cNvSpPr>
            <a:spLocks noGrp="1"/>
          </p:cNvSpPr>
          <p:nvPr>
            <p:ph idx="1"/>
          </p:nvPr>
        </p:nvSpPr>
        <p:spPr/>
        <p:txBody>
          <a:bodyPr>
            <a:normAutofit/>
          </a:bodyPr>
          <a:lstStyle/>
          <a:p>
            <a:r>
              <a:rPr kumimoji="1" lang="ja-JP" altLang="en-US" sz="2600"/>
              <a:t>論文に、最大でも注文数が</a:t>
            </a:r>
            <a:r>
              <a:rPr kumimoji="1" lang="en-US" altLang="ja-JP" sz="2600" dirty="0"/>
              <a:t>100</a:t>
            </a:r>
            <a:r>
              <a:rPr kumimoji="1" lang="ja-JP" altLang="en-US" sz="2600"/>
              <a:t>との記載がある</a:t>
            </a:r>
            <a:endParaRPr kumimoji="1" lang="en-US" altLang="ja-JP" sz="2600" dirty="0"/>
          </a:p>
          <a:p>
            <a:r>
              <a:rPr kumimoji="1" lang="ja-JP" altLang="en-US" sz="2600"/>
              <a:t>阪大の梅谷教授の登壇資料に最小で注文数が</a:t>
            </a:r>
            <a:r>
              <a:rPr lang="en-US" altLang="ja-JP" sz="2600" dirty="0"/>
              <a:t>20</a:t>
            </a:r>
            <a:r>
              <a:rPr lang="ja-JP" altLang="en-US" sz="2600"/>
              <a:t>程度との記載</a:t>
            </a:r>
            <a:endParaRPr lang="en-US" altLang="ja-JP" sz="2600" dirty="0"/>
          </a:p>
          <a:p>
            <a:r>
              <a:rPr lang="ja-JP" altLang="en-US" sz="2600"/>
              <a:t>ホールドは</a:t>
            </a:r>
            <a:r>
              <a:rPr lang="en-US" altLang="ja-JP" sz="2600" dirty="0"/>
              <a:t>40</a:t>
            </a:r>
            <a:r>
              <a:rPr lang="ja-JP" altLang="en-US" sz="2600"/>
              <a:t>程度と同規模</a:t>
            </a:r>
            <a:endParaRPr lang="en-US" altLang="ja-JP" sz="2600" dirty="0"/>
          </a:p>
          <a:p>
            <a:pPr marL="0" indent="0">
              <a:buNone/>
            </a:pPr>
            <a:endParaRPr kumimoji="1" lang="en-US" altLang="ja-JP" sz="2600" dirty="0"/>
          </a:p>
          <a:p>
            <a:endParaRPr kumimoji="1" lang="ja-JP" altLang="en-US" sz="2600"/>
          </a:p>
        </p:txBody>
      </p:sp>
    </p:spTree>
    <p:extLst>
      <p:ext uri="{BB962C8B-B14F-4D97-AF65-F5344CB8AC3E}">
        <p14:creationId xmlns:p14="http://schemas.microsoft.com/office/powerpoint/2010/main" val="354279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F0782-AC9F-934B-84F2-DFABFE91B313}"/>
              </a:ext>
            </a:extLst>
          </p:cNvPr>
          <p:cNvSpPr>
            <a:spLocks noGrp="1"/>
          </p:cNvSpPr>
          <p:nvPr>
            <p:ph type="title"/>
          </p:nvPr>
        </p:nvSpPr>
        <p:spPr/>
        <p:txBody>
          <a:bodyPr/>
          <a:lstStyle/>
          <a:p>
            <a:r>
              <a:rPr kumimoji="1" lang="ja-JP" altLang="en-US"/>
              <a:t>計算方法に関して</a:t>
            </a:r>
          </a:p>
        </p:txBody>
      </p:sp>
      <p:sp>
        <p:nvSpPr>
          <p:cNvPr id="3" name="コンテンツ プレースホルダー 2">
            <a:extLst>
              <a:ext uri="{FF2B5EF4-FFF2-40B4-BE49-F238E27FC236}">
                <a16:creationId xmlns:a16="http://schemas.microsoft.com/office/drawing/2014/main" id="{F55BCD52-D7C3-0641-8974-1464872F7D03}"/>
              </a:ext>
            </a:extLst>
          </p:cNvPr>
          <p:cNvSpPr>
            <a:spLocks noGrp="1"/>
          </p:cNvSpPr>
          <p:nvPr>
            <p:ph idx="1"/>
          </p:nvPr>
        </p:nvSpPr>
        <p:spPr/>
        <p:txBody>
          <a:bodyPr>
            <a:normAutofit/>
          </a:bodyPr>
          <a:lstStyle/>
          <a:p>
            <a:r>
              <a:rPr kumimoji="1" lang="en-US" altLang="ja-JP" sz="2400" dirty="0" err="1"/>
              <a:t>Gurobi</a:t>
            </a:r>
            <a:r>
              <a:rPr kumimoji="1" lang="en-US" altLang="ja-JP" sz="2400" dirty="0"/>
              <a:t> optimizer</a:t>
            </a:r>
            <a:r>
              <a:rPr kumimoji="1" lang="ja-JP" altLang="en-US" sz="2400"/>
              <a:t>という汎用ソルバーを用いて計算を行う</a:t>
            </a:r>
            <a:endParaRPr lang="en-US" altLang="ja-JP" sz="2400" dirty="0"/>
          </a:p>
          <a:p>
            <a:r>
              <a:rPr lang="ja-JP" altLang="en-US" sz="2400"/>
              <a:t>汎用ソルバーでは、制約や目的関数が</a:t>
            </a:r>
            <a:r>
              <a:rPr lang="en-US" altLang="ja-JP" sz="2400" dirty="0"/>
              <a:t>1</a:t>
            </a:r>
            <a:r>
              <a:rPr lang="ja-JP" altLang="en-US" sz="2400"/>
              <a:t>つ増えるたびに計算時間が膨大に増加する可能性</a:t>
            </a:r>
            <a:endParaRPr lang="en-US" altLang="ja-JP" sz="2400" dirty="0"/>
          </a:p>
          <a:p>
            <a:endParaRPr lang="en-US" altLang="ja-JP" sz="2400" dirty="0"/>
          </a:p>
          <a:p>
            <a:r>
              <a:rPr lang="ja-JP" altLang="en-US" sz="2400"/>
              <a:t>論文の情報からの推測では、現状のモデルが今後更なる目的関数や制約を扱うことは考えづらい</a:t>
            </a:r>
            <a:endParaRPr lang="en-US" altLang="ja-JP" sz="2400" dirty="0"/>
          </a:p>
          <a:p>
            <a:r>
              <a:rPr lang="ja-JP" altLang="en-US" sz="2400"/>
              <a:t>プレスリリースではスペースマネジメント業務を今後進めていくとの記載があり、積み付け計画の精度を高めるのではなく配船計画との連携を行う方向性と考えられる</a:t>
            </a:r>
            <a:endParaRPr lang="en-US" altLang="ja-JP" sz="2400" dirty="0"/>
          </a:p>
        </p:txBody>
      </p:sp>
    </p:spTree>
    <p:extLst>
      <p:ext uri="{BB962C8B-B14F-4D97-AF65-F5344CB8AC3E}">
        <p14:creationId xmlns:p14="http://schemas.microsoft.com/office/powerpoint/2010/main" val="26268813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527</Words>
  <Application>Microsoft Macintosh PowerPoint</Application>
  <PresentationFormat>ワイド画面</PresentationFormat>
  <Paragraphs>50</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商船三井と大阪大学の 取り組みのレビュー</vt:lpstr>
      <vt:lpstr>運用フェーズに関して</vt:lpstr>
      <vt:lpstr>運用システムについて</vt:lpstr>
      <vt:lpstr>扱う制約に関して</vt:lpstr>
      <vt:lpstr>制約の比較</vt:lpstr>
      <vt:lpstr>目的関数</vt:lpstr>
      <vt:lpstr>目的関数の比較</vt:lpstr>
      <vt:lpstr>扱う注文数に関して</vt:lpstr>
      <vt:lpstr>計算方法に関して</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10</cp:revision>
  <dcterms:created xsi:type="dcterms:W3CDTF">2021-11-02T06:33:15Z</dcterms:created>
  <dcterms:modified xsi:type="dcterms:W3CDTF">2021-11-02T07:35:54Z</dcterms:modified>
</cp:coreProperties>
</file>