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60" r:id="rId4"/>
    <p:sldId id="268" r:id="rId5"/>
    <p:sldId id="261" r:id="rId6"/>
    <p:sldId id="262" r:id="rId7"/>
    <p:sldId id="263" r:id="rId8"/>
    <p:sldId id="269" r:id="rId9"/>
    <p:sldId id="270" r:id="rId10"/>
    <p:sldId id="271" r:id="rId11"/>
    <p:sldId id="272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Naveed Bhatti" userId="b1136d08-f853-4b82-ae44-c937e20d02d8" providerId="ADAL" clId="{E38C07D7-75B0-4AC9-812F-8EF97D6ED0F7}"/>
    <pc:docChg chg="delSld modSld">
      <pc:chgData name="K Naveed Bhatti" userId="b1136d08-f853-4b82-ae44-c937e20d02d8" providerId="ADAL" clId="{E38C07D7-75B0-4AC9-812F-8EF97D6ED0F7}" dt="2023-01-09T13:11:49.084" v="1" actId="47"/>
      <pc:docMkLst>
        <pc:docMk/>
      </pc:docMkLst>
      <pc:sldChg chg="modSp mod">
        <pc:chgData name="K Naveed Bhatti" userId="b1136d08-f853-4b82-ae44-c937e20d02d8" providerId="ADAL" clId="{E38C07D7-75B0-4AC9-812F-8EF97D6ED0F7}" dt="2023-01-09T13:11:22.063" v="0" actId="20577"/>
        <pc:sldMkLst>
          <pc:docMk/>
          <pc:sldMk cId="1880442641" sldId="258"/>
        </pc:sldMkLst>
        <pc:spChg chg="mod">
          <ac:chgData name="K Naveed Bhatti" userId="b1136d08-f853-4b82-ae44-c937e20d02d8" providerId="ADAL" clId="{E38C07D7-75B0-4AC9-812F-8EF97D6ED0F7}" dt="2023-01-09T13:11:22.063" v="0" actId="20577"/>
          <ac:spMkLst>
            <pc:docMk/>
            <pc:sldMk cId="1880442641" sldId="258"/>
            <ac:spMk id="11268" creationId="{00000000-0000-0000-0000-000000000000}"/>
          </ac:spMkLst>
        </pc:spChg>
      </pc:sldChg>
      <pc:sldChg chg="del">
        <pc:chgData name="K Naveed Bhatti" userId="b1136d08-f853-4b82-ae44-c937e20d02d8" providerId="ADAL" clId="{E38C07D7-75B0-4AC9-812F-8EF97D6ED0F7}" dt="2023-01-09T13:11:49.084" v="1" actId="47"/>
        <pc:sldMkLst>
          <pc:docMk/>
          <pc:sldMk cId="3011996267" sldId="273"/>
        </pc:sldMkLst>
      </pc:sldChg>
      <pc:sldChg chg="del">
        <pc:chgData name="K Naveed Bhatti" userId="b1136d08-f853-4b82-ae44-c937e20d02d8" providerId="ADAL" clId="{E38C07D7-75B0-4AC9-812F-8EF97D6ED0F7}" dt="2023-01-09T13:11:49.084" v="1" actId="47"/>
        <pc:sldMkLst>
          <pc:docMk/>
          <pc:sldMk cId="1702692527" sldId="274"/>
        </pc:sldMkLst>
      </pc:sldChg>
      <pc:sldChg chg="del">
        <pc:chgData name="K Naveed Bhatti" userId="b1136d08-f853-4b82-ae44-c937e20d02d8" providerId="ADAL" clId="{E38C07D7-75B0-4AC9-812F-8EF97D6ED0F7}" dt="2023-01-09T13:11:49.084" v="1" actId="47"/>
        <pc:sldMkLst>
          <pc:docMk/>
          <pc:sldMk cId="797212074" sldId="275"/>
        </pc:sldMkLst>
      </pc:sldChg>
      <pc:sldChg chg="del">
        <pc:chgData name="K Naveed Bhatti" userId="b1136d08-f853-4b82-ae44-c937e20d02d8" providerId="ADAL" clId="{E38C07D7-75B0-4AC9-812F-8EF97D6ED0F7}" dt="2023-01-09T13:11:49.084" v="1" actId="47"/>
        <pc:sldMkLst>
          <pc:docMk/>
          <pc:sldMk cId="1550351356" sldId="276"/>
        </pc:sldMkLst>
      </pc:sldChg>
      <pc:sldChg chg="del">
        <pc:chgData name="K Naveed Bhatti" userId="b1136d08-f853-4b82-ae44-c937e20d02d8" providerId="ADAL" clId="{E38C07D7-75B0-4AC9-812F-8EF97D6ED0F7}" dt="2023-01-09T13:11:49.084" v="1" actId="47"/>
        <pc:sldMkLst>
          <pc:docMk/>
          <pc:sldMk cId="2605284979" sldId="277"/>
        </pc:sldMkLst>
      </pc:sldChg>
      <pc:sldChg chg="del">
        <pc:chgData name="K Naveed Bhatti" userId="b1136d08-f853-4b82-ae44-c937e20d02d8" providerId="ADAL" clId="{E38C07D7-75B0-4AC9-812F-8EF97D6ED0F7}" dt="2023-01-09T13:11:49.084" v="1" actId="47"/>
        <pc:sldMkLst>
          <pc:docMk/>
          <pc:sldMk cId="713958338" sldId="278"/>
        </pc:sldMkLst>
      </pc:sldChg>
      <pc:sldChg chg="del">
        <pc:chgData name="K Naveed Bhatti" userId="b1136d08-f853-4b82-ae44-c937e20d02d8" providerId="ADAL" clId="{E38C07D7-75B0-4AC9-812F-8EF97D6ED0F7}" dt="2023-01-09T13:11:49.084" v="1" actId="47"/>
        <pc:sldMkLst>
          <pc:docMk/>
          <pc:sldMk cId="3648487759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2FE45-5A32-4A12-A199-4FF6F6BE183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C309D-DF72-4DB0-B426-906590C38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3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8D97F0B6-E737-42DA-98B6-A2364734E48D}" type="slidenum">
              <a:rPr lang="en-GB" altLang="en-US"/>
              <a:pPr algn="ctr"/>
              <a:t>2</a:t>
            </a:fld>
            <a:endParaRPr lang="en-GB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123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8D97F0B6-E737-42DA-98B6-A2364734E48D}" type="slidenum">
              <a:rPr lang="en-GB" altLang="en-US"/>
              <a:pPr algn="ctr"/>
              <a:t>11</a:t>
            </a:fld>
            <a:endParaRPr lang="en-GB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727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8D97F0B6-E737-42DA-98B6-A2364734E48D}" type="slidenum">
              <a:rPr lang="en-GB" altLang="en-US"/>
              <a:pPr algn="ctr"/>
              <a:t>12</a:t>
            </a:fld>
            <a:endParaRPr lang="en-GB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054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8D97F0B6-E737-42DA-98B6-A2364734E48D}" type="slidenum">
              <a:rPr lang="en-GB" altLang="en-US"/>
              <a:pPr algn="ctr"/>
              <a:t>13</a:t>
            </a:fld>
            <a:endParaRPr lang="en-GB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2056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8D97F0B6-E737-42DA-98B6-A2364734E48D}" type="slidenum">
              <a:rPr lang="en-GB" altLang="en-US"/>
              <a:pPr algn="ctr"/>
              <a:t>14</a:t>
            </a:fld>
            <a:endParaRPr lang="en-GB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2986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8D97F0B6-E737-42DA-98B6-A2364734E48D}" type="slidenum">
              <a:rPr lang="en-GB" altLang="en-US"/>
              <a:pPr algn="ctr"/>
              <a:t>15</a:t>
            </a:fld>
            <a:endParaRPr lang="en-GB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8202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8D97F0B6-E737-42DA-98B6-A2364734E48D}" type="slidenum">
              <a:rPr lang="en-GB" altLang="en-US"/>
              <a:pPr algn="ctr"/>
              <a:t>16</a:t>
            </a:fld>
            <a:endParaRPr lang="en-GB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8988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8D97F0B6-E737-42DA-98B6-A2364734E48D}" type="slidenum">
              <a:rPr lang="en-GB" altLang="en-US"/>
              <a:pPr algn="ctr"/>
              <a:t>17</a:t>
            </a:fld>
            <a:endParaRPr lang="en-GB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848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8D97F0B6-E737-42DA-98B6-A2364734E48D}" type="slidenum">
              <a:rPr lang="en-GB" altLang="en-US"/>
              <a:pPr algn="ctr"/>
              <a:t>18</a:t>
            </a:fld>
            <a:endParaRPr lang="en-GB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816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8D97F0B6-E737-42DA-98B6-A2364734E48D}" type="slidenum">
              <a:rPr lang="en-GB" altLang="en-US"/>
              <a:pPr algn="ctr"/>
              <a:t>19</a:t>
            </a:fld>
            <a:endParaRPr lang="en-GB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177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8D97F0B6-E737-42DA-98B6-A2364734E48D}" type="slidenum">
              <a:rPr lang="en-GB" altLang="en-US"/>
              <a:pPr algn="ctr"/>
              <a:t>20</a:t>
            </a:fld>
            <a:endParaRPr lang="en-GB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327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8D97F0B6-E737-42DA-98B6-A2364734E48D}" type="slidenum">
              <a:rPr lang="en-GB" altLang="en-US"/>
              <a:pPr algn="ctr"/>
              <a:t>3</a:t>
            </a:fld>
            <a:endParaRPr lang="en-GB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5783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8D97F0B6-E737-42DA-98B6-A2364734E48D}" type="slidenum">
              <a:rPr lang="en-GB" altLang="en-US"/>
              <a:pPr algn="ctr"/>
              <a:t>21</a:t>
            </a:fld>
            <a:endParaRPr lang="en-GB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183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8D97F0B6-E737-42DA-98B6-A2364734E48D}" type="slidenum">
              <a:rPr lang="en-GB" altLang="en-US"/>
              <a:pPr algn="ctr"/>
              <a:t>4</a:t>
            </a:fld>
            <a:endParaRPr lang="en-GB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985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8D97F0B6-E737-42DA-98B6-A2364734E48D}" type="slidenum">
              <a:rPr lang="en-GB" altLang="en-US"/>
              <a:pPr algn="ctr"/>
              <a:t>5</a:t>
            </a:fld>
            <a:endParaRPr lang="en-GB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048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8D97F0B6-E737-42DA-98B6-A2364734E48D}" type="slidenum">
              <a:rPr lang="en-GB" altLang="en-US"/>
              <a:pPr algn="ctr"/>
              <a:t>6</a:t>
            </a:fld>
            <a:endParaRPr lang="en-GB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930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8D97F0B6-E737-42DA-98B6-A2364734E48D}" type="slidenum">
              <a:rPr lang="en-GB" altLang="en-US"/>
              <a:pPr algn="ctr"/>
              <a:t>7</a:t>
            </a:fld>
            <a:endParaRPr lang="en-GB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5466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8D97F0B6-E737-42DA-98B6-A2364734E48D}" type="slidenum">
              <a:rPr lang="en-GB" altLang="en-US"/>
              <a:pPr algn="ctr"/>
              <a:t>8</a:t>
            </a:fld>
            <a:endParaRPr lang="en-GB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355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8D97F0B6-E737-42DA-98B6-A2364734E48D}" type="slidenum">
              <a:rPr lang="en-GB" altLang="en-US"/>
              <a:pPr algn="ctr"/>
              <a:t>9</a:t>
            </a:fld>
            <a:endParaRPr lang="en-GB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9624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8D97F0B6-E737-42DA-98B6-A2364734E48D}" type="slidenum">
              <a:rPr lang="en-GB" altLang="en-US"/>
              <a:pPr algn="ctr"/>
              <a:t>10</a:t>
            </a:fld>
            <a:endParaRPr lang="en-GB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635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333E-CB2E-48D7-A7BF-0B4C205DCEF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3AA1-E294-4E79-A1BB-308ED2883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0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333E-CB2E-48D7-A7BF-0B4C205DCEF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3AA1-E294-4E79-A1BB-308ED2883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1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333E-CB2E-48D7-A7BF-0B4C205DCEF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3AA1-E294-4E79-A1BB-308ED2883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3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333E-CB2E-48D7-A7BF-0B4C205DCEF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3AA1-E294-4E79-A1BB-308ED2883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2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333E-CB2E-48D7-A7BF-0B4C205DCEF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3AA1-E294-4E79-A1BB-308ED2883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8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333E-CB2E-48D7-A7BF-0B4C205DCEF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3AA1-E294-4E79-A1BB-308ED2883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2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333E-CB2E-48D7-A7BF-0B4C205DCEF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3AA1-E294-4E79-A1BB-308ED2883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333E-CB2E-48D7-A7BF-0B4C205DCEF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3AA1-E294-4E79-A1BB-308ED2883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7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333E-CB2E-48D7-A7BF-0B4C205DCEF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3AA1-E294-4E79-A1BB-308ED2883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6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333E-CB2E-48D7-A7BF-0B4C205DCEF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3AA1-E294-4E79-A1BB-308ED2883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0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333E-CB2E-48D7-A7BF-0B4C205DCEF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3AA1-E294-4E79-A1BB-308ED2883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7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6333E-CB2E-48D7-A7BF-0B4C205DCEF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C3AA1-E294-4E79-A1BB-308ED2883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3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A96EF0-C8AB-49F2-B0CF-FE583C784AF1}"/>
              </a:ext>
            </a:extLst>
          </p:cNvPr>
          <p:cNvSpPr/>
          <p:nvPr/>
        </p:nvSpPr>
        <p:spPr>
          <a:xfrm>
            <a:off x="-2" y="-1"/>
            <a:ext cx="12192001" cy="6858001"/>
          </a:xfrm>
          <a:prstGeom prst="rect">
            <a:avLst/>
          </a:prstGeom>
          <a:solidFill>
            <a:srgbClr val="7D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40" name="Table 140">
            <a:extLst>
              <a:ext uri="{FF2B5EF4-FFF2-40B4-BE49-F238E27FC236}">
                <a16:creationId xmlns:a16="http://schemas.microsoft.com/office/drawing/2014/main" id="{6D9664CB-81A9-4879-8D73-E142E68F2003}"/>
              </a:ext>
            </a:extLst>
          </p:cNvPr>
          <p:cNvGraphicFramePr>
            <a:graphicFrameLocks noGrp="1"/>
          </p:cNvGraphicFramePr>
          <p:nvPr/>
        </p:nvGraphicFramePr>
        <p:xfrm>
          <a:off x="1491633" y="607642"/>
          <a:ext cx="9096157" cy="5093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451">
                  <a:extLst>
                    <a:ext uri="{9D8B030D-6E8A-4147-A177-3AD203B41FA5}">
                      <a16:colId xmlns:a16="http://schemas.microsoft.com/office/drawing/2014/main" val="2798528196"/>
                    </a:ext>
                  </a:extLst>
                </a:gridCol>
                <a:gridCol w="1299451">
                  <a:extLst>
                    <a:ext uri="{9D8B030D-6E8A-4147-A177-3AD203B41FA5}">
                      <a16:colId xmlns:a16="http://schemas.microsoft.com/office/drawing/2014/main" val="4144620040"/>
                    </a:ext>
                  </a:extLst>
                </a:gridCol>
                <a:gridCol w="1299451">
                  <a:extLst>
                    <a:ext uri="{9D8B030D-6E8A-4147-A177-3AD203B41FA5}">
                      <a16:colId xmlns:a16="http://schemas.microsoft.com/office/drawing/2014/main" val="3632632965"/>
                    </a:ext>
                  </a:extLst>
                </a:gridCol>
                <a:gridCol w="1299451">
                  <a:extLst>
                    <a:ext uri="{9D8B030D-6E8A-4147-A177-3AD203B41FA5}">
                      <a16:colId xmlns:a16="http://schemas.microsoft.com/office/drawing/2014/main" val="928851198"/>
                    </a:ext>
                  </a:extLst>
                </a:gridCol>
                <a:gridCol w="1299451">
                  <a:extLst>
                    <a:ext uri="{9D8B030D-6E8A-4147-A177-3AD203B41FA5}">
                      <a16:colId xmlns:a16="http://schemas.microsoft.com/office/drawing/2014/main" val="2860609548"/>
                    </a:ext>
                  </a:extLst>
                </a:gridCol>
                <a:gridCol w="1299451">
                  <a:extLst>
                    <a:ext uri="{9D8B030D-6E8A-4147-A177-3AD203B41FA5}">
                      <a16:colId xmlns:a16="http://schemas.microsoft.com/office/drawing/2014/main" val="2672681240"/>
                    </a:ext>
                  </a:extLst>
                </a:gridCol>
                <a:gridCol w="1299451">
                  <a:extLst>
                    <a:ext uri="{9D8B030D-6E8A-4147-A177-3AD203B41FA5}">
                      <a16:colId xmlns:a16="http://schemas.microsoft.com/office/drawing/2014/main" val="2102656765"/>
                    </a:ext>
                  </a:extLst>
                </a:gridCol>
              </a:tblGrid>
              <a:tr h="63349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165791"/>
                  </a:ext>
                </a:extLst>
              </a:tr>
              <a:tr h="63349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70565"/>
                  </a:ext>
                </a:extLst>
              </a:tr>
              <a:tr h="63349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64142"/>
                  </a:ext>
                </a:extLst>
              </a:tr>
              <a:tr h="63349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204269"/>
                  </a:ext>
                </a:extLst>
              </a:tr>
              <a:tr h="65892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250769"/>
                  </a:ext>
                </a:extLst>
              </a:tr>
              <a:tr h="63349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55513"/>
                  </a:ext>
                </a:extLst>
              </a:tr>
              <a:tr h="63349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612865"/>
                  </a:ext>
                </a:extLst>
              </a:tr>
              <a:tr h="63349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88332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5269551D-602E-45F0-A125-49B9040C837B}"/>
              </a:ext>
            </a:extLst>
          </p:cNvPr>
          <p:cNvSpPr/>
          <p:nvPr/>
        </p:nvSpPr>
        <p:spPr>
          <a:xfrm>
            <a:off x="3683349" y="3226730"/>
            <a:ext cx="4794636" cy="14237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CB3E7D2-D972-4776-957D-E271B041F1B4}"/>
              </a:ext>
            </a:extLst>
          </p:cNvPr>
          <p:cNvGrpSpPr/>
          <p:nvPr/>
        </p:nvGrpSpPr>
        <p:grpSpPr>
          <a:xfrm>
            <a:off x="3493053" y="1754959"/>
            <a:ext cx="5202821" cy="3087663"/>
            <a:chOff x="3493053" y="1754959"/>
            <a:chExt cx="5202821" cy="308766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F869711-D272-49FE-84CC-C90C591530FE}"/>
                </a:ext>
              </a:extLst>
            </p:cNvPr>
            <p:cNvGrpSpPr/>
            <p:nvPr/>
          </p:nvGrpSpPr>
          <p:grpSpPr>
            <a:xfrm>
              <a:off x="3493053" y="4648745"/>
              <a:ext cx="5202821" cy="193877"/>
              <a:chOff x="913931" y="4167287"/>
              <a:chExt cx="5202821" cy="19387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16029EE-5AB6-40B6-B22B-C8C72D9CC5F6}"/>
                  </a:ext>
                </a:extLst>
              </p:cNvPr>
              <p:cNvGrpSpPr/>
              <p:nvPr/>
            </p:nvGrpSpPr>
            <p:grpSpPr>
              <a:xfrm>
                <a:off x="913931" y="4167287"/>
                <a:ext cx="5202821" cy="193877"/>
                <a:chOff x="896469" y="3868837"/>
                <a:chExt cx="5202821" cy="193877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D1746AA2-4D08-4BDF-9604-BACB5A224F54}"/>
                    </a:ext>
                  </a:extLst>
                </p:cNvPr>
                <p:cNvGrpSpPr/>
                <p:nvPr/>
              </p:nvGrpSpPr>
              <p:grpSpPr>
                <a:xfrm>
                  <a:off x="896469" y="3868837"/>
                  <a:ext cx="5202821" cy="193877"/>
                  <a:chOff x="1157468" y="3429000"/>
                  <a:chExt cx="5202821" cy="193877"/>
                </a:xfrm>
              </p:grpSpPr>
              <p:sp>
                <p:nvSpPr>
                  <p:cNvPr id="14" name="Rectangle: Rounded Corners 13">
                    <a:extLst>
                      <a:ext uri="{FF2B5EF4-FFF2-40B4-BE49-F238E27FC236}">
                        <a16:creationId xmlns:a16="http://schemas.microsoft.com/office/drawing/2014/main" id="{7233C732-4A76-4A72-9518-7DD71BBDF19E}"/>
                      </a:ext>
                    </a:extLst>
                  </p:cNvPr>
                  <p:cNvSpPr/>
                  <p:nvPr/>
                </p:nvSpPr>
                <p:spPr>
                  <a:xfrm>
                    <a:off x="1157468" y="3429001"/>
                    <a:ext cx="5202821" cy="193876"/>
                  </a:xfrm>
                  <a:prstGeom prst="roundRect">
                    <a:avLst>
                      <a:gd name="adj" fmla="val 35034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60ACD3D9-2F38-4F09-B948-67D179AA9DDA}"/>
                      </a:ext>
                    </a:extLst>
                  </p:cNvPr>
                  <p:cNvSpPr/>
                  <p:nvPr/>
                </p:nvSpPr>
                <p:spPr>
                  <a:xfrm>
                    <a:off x="1157468" y="3429000"/>
                    <a:ext cx="5202821" cy="6655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D8C6E75A-9FC6-4A0D-A2A0-AD273E0E58B8}"/>
                    </a:ext>
                  </a:extLst>
                </p:cNvPr>
                <p:cNvGrpSpPr/>
                <p:nvPr/>
              </p:nvGrpSpPr>
              <p:grpSpPr>
                <a:xfrm>
                  <a:off x="3054350" y="3870324"/>
                  <a:ext cx="769938" cy="45719"/>
                  <a:chOff x="3054350" y="3870324"/>
                  <a:chExt cx="769938" cy="45719"/>
                </a:xfrm>
                <a:solidFill>
                  <a:schemeClr val="tx1">
                    <a:lumMod val="75000"/>
                    <a:lumOff val="25000"/>
                  </a:schemeClr>
                </a:solidFill>
              </p:grpSpPr>
              <p:sp>
                <p:nvSpPr>
                  <p:cNvPr id="17" name="Rectangle: Rounded Corners 16">
                    <a:extLst>
                      <a:ext uri="{FF2B5EF4-FFF2-40B4-BE49-F238E27FC236}">
                        <a16:creationId xmlns:a16="http://schemas.microsoft.com/office/drawing/2014/main" id="{DE30E061-8646-47EF-8C0F-7D423A0C99CD}"/>
                      </a:ext>
                    </a:extLst>
                  </p:cNvPr>
                  <p:cNvSpPr/>
                  <p:nvPr/>
                </p:nvSpPr>
                <p:spPr>
                  <a:xfrm>
                    <a:off x="3054350" y="3870324"/>
                    <a:ext cx="769938" cy="45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CEB7EE4F-3494-4512-995C-E1DBE5F4B18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054350" y="3871487"/>
                    <a:ext cx="769938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61E18F1-60CE-4B34-A6AC-5D7288D2A6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40807" y="4191633"/>
                <a:ext cx="97981" cy="0"/>
              </a:xfrm>
              <a:prstGeom prst="line">
                <a:avLst/>
              </a:prstGeom>
              <a:ln w="2540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48B2F95-A258-42C0-8EEF-8320CB92B0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2095" y="4192266"/>
                <a:ext cx="13843" cy="0"/>
              </a:xfrm>
              <a:prstGeom prst="line">
                <a:avLst/>
              </a:prstGeom>
              <a:ln w="2540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64BA7A3-4CEF-4C01-94D9-82BD8C0821CE}"/>
                </a:ext>
              </a:extLst>
            </p:cNvPr>
            <p:cNvSpPr/>
            <p:nvPr/>
          </p:nvSpPr>
          <p:spPr>
            <a:xfrm>
              <a:off x="3683349" y="1754959"/>
              <a:ext cx="4794636" cy="2869415"/>
            </a:xfrm>
            <a:prstGeom prst="roundRect">
              <a:avLst>
                <a:gd name="adj" fmla="val 66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CF5B57A-1660-4410-ABDC-3EA9E2A204E0}"/>
                </a:ext>
              </a:extLst>
            </p:cNvPr>
            <p:cNvSpPr/>
            <p:nvPr/>
          </p:nvSpPr>
          <p:spPr>
            <a:xfrm>
              <a:off x="3855246" y="1901544"/>
              <a:ext cx="4462670" cy="2619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F63D39D-1FB2-41B7-B4E6-68191912C844}"/>
              </a:ext>
            </a:extLst>
          </p:cNvPr>
          <p:cNvGrpSpPr/>
          <p:nvPr/>
        </p:nvGrpSpPr>
        <p:grpSpPr>
          <a:xfrm>
            <a:off x="4271257" y="2120078"/>
            <a:ext cx="3647662" cy="2141813"/>
            <a:chOff x="4085842" y="2197312"/>
            <a:chExt cx="3647662" cy="2141813"/>
          </a:xfrm>
          <a:solidFill>
            <a:srgbClr val="1F86D5"/>
          </a:solidFill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3D42B22-0D93-40DA-BD89-9A376F6945E3}"/>
                </a:ext>
              </a:extLst>
            </p:cNvPr>
            <p:cNvSpPr/>
            <p:nvPr/>
          </p:nvSpPr>
          <p:spPr>
            <a:xfrm>
              <a:off x="4556993" y="2909118"/>
              <a:ext cx="376580" cy="14300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AFDCD65-7C9A-4903-BF59-4632280A9D1F}"/>
                </a:ext>
              </a:extLst>
            </p:cNvPr>
            <p:cNvSpPr/>
            <p:nvPr/>
          </p:nvSpPr>
          <p:spPr>
            <a:xfrm>
              <a:off x="5024048" y="2488893"/>
              <a:ext cx="376580" cy="18502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AD16812-03BA-49D3-94AC-DD979A1840D5}"/>
                </a:ext>
              </a:extLst>
            </p:cNvPr>
            <p:cNvSpPr/>
            <p:nvPr/>
          </p:nvSpPr>
          <p:spPr>
            <a:xfrm>
              <a:off x="5491103" y="3352021"/>
              <a:ext cx="376580" cy="9871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F836461-2505-4150-9B7E-DE10E40D2FE2}"/>
                </a:ext>
              </a:extLst>
            </p:cNvPr>
            <p:cNvSpPr/>
            <p:nvPr/>
          </p:nvSpPr>
          <p:spPr>
            <a:xfrm>
              <a:off x="6424327" y="2197312"/>
              <a:ext cx="376579" cy="21418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6BFBAE4-1390-4130-813E-F17E5762E7A0}"/>
                </a:ext>
              </a:extLst>
            </p:cNvPr>
            <p:cNvSpPr/>
            <p:nvPr/>
          </p:nvSpPr>
          <p:spPr>
            <a:xfrm>
              <a:off x="4085842" y="2197312"/>
              <a:ext cx="376580" cy="21407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1BBEE59-0B58-419D-B5C9-26052B71F6B1}"/>
                </a:ext>
              </a:extLst>
            </p:cNvPr>
            <p:cNvSpPr/>
            <p:nvPr/>
          </p:nvSpPr>
          <p:spPr>
            <a:xfrm>
              <a:off x="5957273" y="2909119"/>
              <a:ext cx="376579" cy="14300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2E8883D-A7C3-4767-807A-FB54D6D89617}"/>
                </a:ext>
              </a:extLst>
            </p:cNvPr>
            <p:cNvSpPr/>
            <p:nvPr/>
          </p:nvSpPr>
          <p:spPr>
            <a:xfrm>
              <a:off x="6890497" y="3467206"/>
              <a:ext cx="376579" cy="8719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AEC9650-4116-4EDD-8796-D94618D1C7F1}"/>
                </a:ext>
              </a:extLst>
            </p:cNvPr>
            <p:cNvSpPr/>
            <p:nvPr/>
          </p:nvSpPr>
          <p:spPr>
            <a:xfrm>
              <a:off x="7356925" y="2934508"/>
              <a:ext cx="376579" cy="14046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045B951-B88A-4D5F-A7D7-530C4B3A2605}"/>
              </a:ext>
            </a:extLst>
          </p:cNvPr>
          <p:cNvCxnSpPr>
            <a:cxnSpLocks/>
            <a:stCxn id="50" idx="4"/>
            <a:endCxn id="40" idx="3"/>
          </p:cNvCxnSpPr>
          <p:nvPr/>
        </p:nvCxnSpPr>
        <p:spPr>
          <a:xfrm flipV="1">
            <a:off x="4336621" y="2360091"/>
            <a:ext cx="1790394" cy="1877687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0A2697-DE1A-4924-ABB8-34F5D78A5D3C}"/>
              </a:ext>
            </a:extLst>
          </p:cNvPr>
          <p:cNvCxnSpPr>
            <a:cxnSpLocks/>
            <a:stCxn id="40" idx="5"/>
            <a:endCxn id="10" idx="2"/>
          </p:cNvCxnSpPr>
          <p:nvPr/>
        </p:nvCxnSpPr>
        <p:spPr>
          <a:xfrm>
            <a:off x="6264787" y="2360091"/>
            <a:ext cx="1530920" cy="79687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68D8B92-D818-4077-B4F2-21C435D4FF6E}"/>
              </a:ext>
            </a:extLst>
          </p:cNvPr>
          <p:cNvGrpSpPr/>
          <p:nvPr/>
        </p:nvGrpSpPr>
        <p:grpSpPr>
          <a:xfrm>
            <a:off x="5993344" y="2102315"/>
            <a:ext cx="405114" cy="383050"/>
            <a:chOff x="6927448" y="1275307"/>
            <a:chExt cx="405114" cy="38305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998C7E5-E0B6-4B29-AE0B-F2621FCC7A3C}"/>
                </a:ext>
              </a:extLst>
            </p:cNvPr>
            <p:cNvSpPr/>
            <p:nvPr/>
          </p:nvSpPr>
          <p:spPr>
            <a:xfrm>
              <a:off x="6927448" y="1275307"/>
              <a:ext cx="405114" cy="383050"/>
            </a:xfrm>
            <a:prstGeom prst="ellipse">
              <a:avLst/>
            </a:prstGeom>
            <a:solidFill>
              <a:srgbClr val="FD7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C45A8E9-1964-43D7-A2B6-09FF44264D2C}"/>
                </a:ext>
              </a:extLst>
            </p:cNvPr>
            <p:cNvSpPr/>
            <p:nvPr/>
          </p:nvSpPr>
          <p:spPr>
            <a:xfrm>
              <a:off x="7032585" y="1366776"/>
              <a:ext cx="194840" cy="19484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9734388-940D-436D-9415-D7D514CF14E5}"/>
              </a:ext>
            </a:extLst>
          </p:cNvPr>
          <p:cNvCxnSpPr>
            <a:cxnSpLocks/>
            <a:stCxn id="10" idx="6"/>
            <a:endCxn id="42" idx="3"/>
          </p:cNvCxnSpPr>
          <p:nvPr/>
        </p:nvCxnSpPr>
        <p:spPr>
          <a:xfrm flipV="1">
            <a:off x="7990547" y="1940160"/>
            <a:ext cx="1316667" cy="1216809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F4D082C-340D-4CCA-B3F5-A568F4465295}"/>
              </a:ext>
            </a:extLst>
          </p:cNvPr>
          <p:cNvGrpSpPr/>
          <p:nvPr/>
        </p:nvGrpSpPr>
        <p:grpSpPr>
          <a:xfrm>
            <a:off x="9247886" y="1613206"/>
            <a:ext cx="405114" cy="383050"/>
            <a:chOff x="6927448" y="1275307"/>
            <a:chExt cx="405114" cy="38305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9266A68-A5EC-4C48-8199-198B02F17E1D}"/>
                </a:ext>
              </a:extLst>
            </p:cNvPr>
            <p:cNvSpPr/>
            <p:nvPr/>
          </p:nvSpPr>
          <p:spPr>
            <a:xfrm>
              <a:off x="6927448" y="1275307"/>
              <a:ext cx="405114" cy="383050"/>
            </a:xfrm>
            <a:prstGeom prst="ellipse">
              <a:avLst/>
            </a:prstGeom>
            <a:solidFill>
              <a:srgbClr val="FD7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855D197-FCAF-4C8C-ACB7-E5CCA4E179D0}"/>
                </a:ext>
              </a:extLst>
            </p:cNvPr>
            <p:cNvSpPr/>
            <p:nvPr/>
          </p:nvSpPr>
          <p:spPr>
            <a:xfrm>
              <a:off x="7032585" y="1366776"/>
              <a:ext cx="194840" cy="19484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43D6B41-2F94-4989-A3BF-E3DE70ADAA58}"/>
              </a:ext>
            </a:extLst>
          </p:cNvPr>
          <p:cNvGrpSpPr/>
          <p:nvPr/>
        </p:nvGrpSpPr>
        <p:grpSpPr>
          <a:xfrm>
            <a:off x="7690570" y="2968079"/>
            <a:ext cx="405114" cy="383050"/>
            <a:chOff x="6927448" y="1275307"/>
            <a:chExt cx="405114" cy="38305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4A0E84-185C-40B7-9227-DD5DF7E2054E}"/>
                </a:ext>
              </a:extLst>
            </p:cNvPr>
            <p:cNvSpPr/>
            <p:nvPr/>
          </p:nvSpPr>
          <p:spPr>
            <a:xfrm>
              <a:off x="6927448" y="1275307"/>
              <a:ext cx="405114" cy="383050"/>
            </a:xfrm>
            <a:prstGeom prst="ellipse">
              <a:avLst/>
            </a:prstGeom>
            <a:solidFill>
              <a:srgbClr val="FD7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296977C-292C-4D39-9AF3-F68EBB1B503B}"/>
                </a:ext>
              </a:extLst>
            </p:cNvPr>
            <p:cNvSpPr/>
            <p:nvPr/>
          </p:nvSpPr>
          <p:spPr>
            <a:xfrm>
              <a:off x="7032585" y="1366776"/>
              <a:ext cx="194840" cy="19484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51EA97-FD40-47FA-BBC4-FA8692820251}"/>
              </a:ext>
            </a:extLst>
          </p:cNvPr>
          <p:cNvCxnSpPr>
            <a:cxnSpLocks/>
            <a:stCxn id="53" idx="5"/>
            <a:endCxn id="50" idx="2"/>
          </p:cNvCxnSpPr>
          <p:nvPr/>
        </p:nvCxnSpPr>
        <p:spPr>
          <a:xfrm>
            <a:off x="2627507" y="3223219"/>
            <a:ext cx="1611694" cy="917139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39AFCD1-C24B-4AE3-8FCD-9454AE68F8E0}"/>
              </a:ext>
            </a:extLst>
          </p:cNvPr>
          <p:cNvGrpSpPr/>
          <p:nvPr/>
        </p:nvGrpSpPr>
        <p:grpSpPr>
          <a:xfrm>
            <a:off x="4134064" y="3951468"/>
            <a:ext cx="405114" cy="383050"/>
            <a:chOff x="6927448" y="1275307"/>
            <a:chExt cx="405114" cy="38305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A63945-2AD0-4BEE-A7A3-2A1056FE375D}"/>
                </a:ext>
              </a:extLst>
            </p:cNvPr>
            <p:cNvSpPr/>
            <p:nvPr/>
          </p:nvSpPr>
          <p:spPr>
            <a:xfrm>
              <a:off x="6927448" y="1275307"/>
              <a:ext cx="405114" cy="383050"/>
            </a:xfrm>
            <a:prstGeom prst="ellipse">
              <a:avLst/>
            </a:prstGeom>
            <a:solidFill>
              <a:srgbClr val="FD7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3FC17CF-F42B-4207-AB52-E21051A17345}"/>
                </a:ext>
              </a:extLst>
            </p:cNvPr>
            <p:cNvSpPr/>
            <p:nvPr/>
          </p:nvSpPr>
          <p:spPr>
            <a:xfrm>
              <a:off x="7032585" y="1366776"/>
              <a:ext cx="194840" cy="19484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C3B611-6D85-4B93-9C07-880F4E54518C}"/>
              </a:ext>
            </a:extLst>
          </p:cNvPr>
          <p:cNvGrpSpPr/>
          <p:nvPr/>
        </p:nvGrpSpPr>
        <p:grpSpPr>
          <a:xfrm>
            <a:off x="2356064" y="2965443"/>
            <a:ext cx="405114" cy="383050"/>
            <a:chOff x="6927448" y="1275307"/>
            <a:chExt cx="405114" cy="38305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11010C7-4F2B-4170-94B4-C6D728C27D14}"/>
                </a:ext>
              </a:extLst>
            </p:cNvPr>
            <p:cNvSpPr/>
            <p:nvPr/>
          </p:nvSpPr>
          <p:spPr>
            <a:xfrm>
              <a:off x="6927448" y="1275307"/>
              <a:ext cx="405114" cy="383050"/>
            </a:xfrm>
            <a:prstGeom prst="ellipse">
              <a:avLst/>
            </a:prstGeom>
            <a:solidFill>
              <a:srgbClr val="FD7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AC21BE-4676-432F-B51E-F97FD7C39A94}"/>
                </a:ext>
              </a:extLst>
            </p:cNvPr>
            <p:cNvSpPr/>
            <p:nvPr/>
          </p:nvSpPr>
          <p:spPr>
            <a:xfrm>
              <a:off x="7032585" y="1366776"/>
              <a:ext cx="194840" cy="19484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32" name="Graphic 131" descr="Single gear">
            <a:extLst>
              <a:ext uri="{FF2B5EF4-FFF2-40B4-BE49-F238E27FC236}">
                <a16:creationId xmlns:a16="http://schemas.microsoft.com/office/drawing/2014/main" id="{8BE47D79-80F9-481D-A688-68EAF7BF97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8458" y="277856"/>
            <a:ext cx="1316666" cy="1316666"/>
          </a:xfrm>
          <a:prstGeom prst="rect">
            <a:avLst/>
          </a:prstGeom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1DB1695-4995-475B-B019-112E0EEA039D}"/>
              </a:ext>
            </a:extLst>
          </p:cNvPr>
          <p:cNvGrpSpPr/>
          <p:nvPr/>
        </p:nvGrpSpPr>
        <p:grpSpPr>
          <a:xfrm>
            <a:off x="1815257" y="4210895"/>
            <a:ext cx="1149154" cy="1147032"/>
            <a:chOff x="1558436" y="4193552"/>
            <a:chExt cx="1149154" cy="1147032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5E803CB-1644-4554-9FBE-DB739DC33243}"/>
                </a:ext>
              </a:extLst>
            </p:cNvPr>
            <p:cNvGrpSpPr/>
            <p:nvPr/>
          </p:nvGrpSpPr>
          <p:grpSpPr>
            <a:xfrm>
              <a:off x="1558436" y="4193552"/>
              <a:ext cx="1149154" cy="1147032"/>
              <a:chOff x="1139858" y="579117"/>
              <a:chExt cx="1834319" cy="1834408"/>
            </a:xfrm>
          </p:grpSpPr>
          <p:sp>
            <p:nvSpPr>
              <p:cNvPr id="101" name="Rectangle: Single Corner Rounded 100">
                <a:extLst>
                  <a:ext uri="{FF2B5EF4-FFF2-40B4-BE49-F238E27FC236}">
                    <a16:creationId xmlns:a16="http://schemas.microsoft.com/office/drawing/2014/main" id="{9F578307-DCE2-4CB5-9CA8-AD4AA3E41BF7}"/>
                  </a:ext>
                </a:extLst>
              </p:cNvPr>
              <p:cNvSpPr/>
              <p:nvPr/>
            </p:nvSpPr>
            <p:spPr>
              <a:xfrm>
                <a:off x="2059420" y="579119"/>
                <a:ext cx="914757" cy="917139"/>
              </a:xfrm>
              <a:prstGeom prst="round1Rect">
                <a:avLst>
                  <a:gd name="adj" fmla="val 2885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3" name="Rectangle: Single Corner Rounded 102">
                <a:extLst>
                  <a:ext uri="{FF2B5EF4-FFF2-40B4-BE49-F238E27FC236}">
                    <a16:creationId xmlns:a16="http://schemas.microsoft.com/office/drawing/2014/main" id="{F22516A8-07E7-453F-B3BE-E9772AEC78AF}"/>
                  </a:ext>
                </a:extLst>
              </p:cNvPr>
              <p:cNvSpPr/>
              <p:nvPr/>
            </p:nvSpPr>
            <p:spPr>
              <a:xfrm rot="16200000">
                <a:off x="1141925" y="579117"/>
                <a:ext cx="917140" cy="917140"/>
              </a:xfrm>
              <a:prstGeom prst="round1Rect">
                <a:avLst>
                  <a:gd name="adj" fmla="val 28853"/>
                </a:avLst>
              </a:prstGeom>
              <a:solidFill>
                <a:srgbClr val="1BBC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Rectangle: Single Corner Rounded 104">
                <a:extLst>
                  <a:ext uri="{FF2B5EF4-FFF2-40B4-BE49-F238E27FC236}">
                    <a16:creationId xmlns:a16="http://schemas.microsoft.com/office/drawing/2014/main" id="{51C19459-148F-46B0-9D4B-064407974B7A}"/>
                  </a:ext>
                </a:extLst>
              </p:cNvPr>
              <p:cNvSpPr/>
              <p:nvPr/>
            </p:nvSpPr>
            <p:spPr>
              <a:xfrm flipV="1">
                <a:off x="2057037" y="1497381"/>
                <a:ext cx="917140" cy="916144"/>
              </a:xfrm>
              <a:prstGeom prst="round1Rect">
                <a:avLst>
                  <a:gd name="adj" fmla="val 28853"/>
                </a:avLst>
              </a:prstGeom>
              <a:solidFill>
                <a:srgbClr val="FD78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Rectangle: Single Corner Rounded 106">
                <a:extLst>
                  <a:ext uri="{FF2B5EF4-FFF2-40B4-BE49-F238E27FC236}">
                    <a16:creationId xmlns:a16="http://schemas.microsoft.com/office/drawing/2014/main" id="{59B903BD-35F4-477C-97C2-B2B784A990C5}"/>
                  </a:ext>
                </a:extLst>
              </p:cNvPr>
              <p:cNvSpPr/>
              <p:nvPr/>
            </p:nvSpPr>
            <p:spPr>
              <a:xfrm flipH="1" flipV="1">
                <a:off x="1139858" y="1496385"/>
                <a:ext cx="917140" cy="917139"/>
              </a:xfrm>
              <a:prstGeom prst="round1Rect">
                <a:avLst>
                  <a:gd name="adj" fmla="val 28853"/>
                </a:avLst>
              </a:prstGeom>
              <a:solidFill>
                <a:srgbClr val="FED9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16" name="Graphic 115" descr="Add">
              <a:extLst>
                <a:ext uri="{FF2B5EF4-FFF2-40B4-BE49-F238E27FC236}">
                  <a16:creationId xmlns:a16="http://schemas.microsoft.com/office/drawing/2014/main" id="{775460D0-9B49-48EE-856C-66426BD63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31967" y="4221435"/>
              <a:ext cx="457313" cy="457313"/>
            </a:xfrm>
            <a:prstGeom prst="rect">
              <a:avLst/>
            </a:prstGeom>
          </p:spPr>
        </p:pic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83A00FF-1A08-4B7E-88C3-DD96528F96EF}"/>
                </a:ext>
              </a:extLst>
            </p:cNvPr>
            <p:cNvGrpSpPr/>
            <p:nvPr/>
          </p:nvGrpSpPr>
          <p:grpSpPr>
            <a:xfrm>
              <a:off x="2191711" y="4428117"/>
              <a:ext cx="442535" cy="63790"/>
              <a:chOff x="2201414" y="4458359"/>
              <a:chExt cx="442535" cy="63790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A6EAAA7-6C4D-4320-BCD6-3AF48F711D4C}"/>
                  </a:ext>
                </a:extLst>
              </p:cNvPr>
              <p:cNvSpPr/>
              <p:nvPr/>
            </p:nvSpPr>
            <p:spPr>
              <a:xfrm rot="18902790">
                <a:off x="2201414" y="4459062"/>
                <a:ext cx="423041" cy="630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C0C0CCE-CD96-4F03-BA30-00794DEC5852}"/>
                  </a:ext>
                </a:extLst>
              </p:cNvPr>
              <p:cNvSpPr/>
              <p:nvPr/>
            </p:nvSpPr>
            <p:spPr>
              <a:xfrm rot="2697210" flipH="1">
                <a:off x="2220908" y="4458359"/>
                <a:ext cx="423041" cy="630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F1EE9CDC-D17D-4834-B8C0-343AE85F29AA}"/>
                </a:ext>
              </a:extLst>
            </p:cNvPr>
            <p:cNvGrpSpPr/>
            <p:nvPr/>
          </p:nvGrpSpPr>
          <p:grpSpPr>
            <a:xfrm>
              <a:off x="2234208" y="4946788"/>
              <a:ext cx="366231" cy="228898"/>
              <a:chOff x="2228664" y="5003588"/>
              <a:chExt cx="366231" cy="228898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B1457BC-5917-45F3-9C2C-FA58743E2BD0}"/>
                  </a:ext>
                </a:extLst>
              </p:cNvPr>
              <p:cNvSpPr/>
              <p:nvPr/>
            </p:nvSpPr>
            <p:spPr>
              <a:xfrm>
                <a:off x="2228664" y="5003588"/>
                <a:ext cx="366038" cy="60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53B0727-6492-4111-83B5-91C98F3B0CC2}"/>
                  </a:ext>
                </a:extLst>
              </p:cNvPr>
              <p:cNvSpPr/>
              <p:nvPr/>
            </p:nvSpPr>
            <p:spPr>
              <a:xfrm>
                <a:off x="2228857" y="5172086"/>
                <a:ext cx="366038" cy="60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A699896-471E-46D8-BCB0-8CDFE65D04B9}"/>
                </a:ext>
              </a:extLst>
            </p:cNvPr>
            <p:cNvSpPr/>
            <p:nvPr/>
          </p:nvSpPr>
          <p:spPr>
            <a:xfrm>
              <a:off x="1666525" y="5032124"/>
              <a:ext cx="366038" cy="60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34" name="Graphic 133" descr="Single gear">
            <a:extLst>
              <a:ext uri="{FF2B5EF4-FFF2-40B4-BE49-F238E27FC236}">
                <a16:creationId xmlns:a16="http://schemas.microsoft.com/office/drawing/2014/main" id="{AB96DCC6-1A1B-441E-9D40-BDE5DF0A89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4081" y="843710"/>
            <a:ext cx="1126950" cy="1126950"/>
          </a:xfrm>
          <a:prstGeom prst="rect">
            <a:avLst/>
          </a:prstGeom>
        </p:spPr>
      </p:pic>
      <p:pic>
        <p:nvPicPr>
          <p:cNvPr id="161" name="Picture 160" descr="A close up of a sign&#10;&#10;Description automatically generated">
            <a:extLst>
              <a:ext uri="{FF2B5EF4-FFF2-40B4-BE49-F238E27FC236}">
                <a16:creationId xmlns:a16="http://schemas.microsoft.com/office/drawing/2014/main" id="{34C7A112-5D4C-4A2B-8D1C-90E70BF5BD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21" y="6217177"/>
            <a:ext cx="838200" cy="662763"/>
          </a:xfrm>
          <a:prstGeom prst="rect">
            <a:avLst/>
          </a:prstGeom>
        </p:spPr>
      </p:pic>
      <p:sp>
        <p:nvSpPr>
          <p:cNvPr id="63" name="Title 1">
            <a:extLst>
              <a:ext uri="{FF2B5EF4-FFF2-40B4-BE49-F238E27FC236}">
                <a16:creationId xmlns:a16="http://schemas.microsoft.com/office/drawing/2014/main" id="{FCC75871-C07A-4502-92EF-53E9C892B6CD}"/>
              </a:ext>
            </a:extLst>
          </p:cNvPr>
          <p:cNvSpPr txBox="1">
            <a:spLocks/>
          </p:cNvSpPr>
          <p:nvPr/>
        </p:nvSpPr>
        <p:spPr>
          <a:xfrm>
            <a:off x="822867" y="5792490"/>
            <a:ext cx="10515600" cy="132556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Excel Database Management Workshop </a:t>
            </a:r>
            <a:b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GB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9F655E-5902-4D80-9950-BDAF30371E48}"/>
              </a:ext>
            </a:extLst>
          </p:cNvPr>
          <p:cNvSpPr/>
          <p:nvPr/>
        </p:nvSpPr>
        <p:spPr>
          <a:xfrm>
            <a:off x="0" y="-29150"/>
            <a:ext cx="12192001" cy="1337625"/>
          </a:xfrm>
          <a:prstGeom prst="rect">
            <a:avLst/>
          </a:prstGeom>
          <a:solidFill>
            <a:srgbClr val="7D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76081"/>
            <a:ext cx="10515600" cy="701674"/>
          </a:xfrm>
        </p:spPr>
        <p:txBody>
          <a:bodyPr>
            <a:normAutofit/>
          </a:bodyPr>
          <a:lstStyle/>
          <a:p>
            <a:pPr algn="ctr"/>
            <a:r>
              <a:rPr lang="en-GB" altLang="en-US" sz="4000" dirty="0"/>
              <a:t>Filtering</a:t>
            </a:r>
            <a:endParaRPr lang="en-US" altLang="en-US" sz="40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7118" y="1838335"/>
            <a:ext cx="7755082" cy="3988154"/>
          </a:xfrm>
        </p:spPr>
        <p:txBody>
          <a:bodyPr>
            <a:normAutofit/>
          </a:bodyPr>
          <a:lstStyle/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dirty="0"/>
              <a:t>Select a database</a:t>
            </a:r>
          </a:p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dirty="0"/>
              <a:t>On the </a:t>
            </a:r>
            <a:r>
              <a:rPr lang="en-GB" b="1" dirty="0">
                <a:solidFill>
                  <a:schemeClr val="accent2"/>
                </a:solidFill>
              </a:rPr>
              <a:t>Data</a:t>
            </a:r>
            <a:r>
              <a:rPr lang="en-GB" dirty="0"/>
              <a:t> tab, under the </a:t>
            </a:r>
            <a:r>
              <a:rPr lang="en-GB" b="1" dirty="0">
                <a:solidFill>
                  <a:schemeClr val="accent2"/>
                </a:solidFill>
              </a:rPr>
              <a:t>Sort &amp; Filter </a:t>
            </a:r>
            <a:r>
              <a:rPr lang="en-GB" dirty="0"/>
              <a:t>group, click Filter</a:t>
            </a:r>
          </a:p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dirty="0"/>
              <a:t>Click the arrow in a given column header</a:t>
            </a:r>
          </a:p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dirty="0"/>
              <a:t>Select </a:t>
            </a:r>
            <a:r>
              <a:rPr lang="en-GB" b="1" dirty="0">
                <a:solidFill>
                  <a:schemeClr val="accent2"/>
                </a:solidFill>
              </a:rPr>
              <a:t>Text Filters </a:t>
            </a:r>
            <a:r>
              <a:rPr lang="en-GB" dirty="0"/>
              <a:t>or </a:t>
            </a:r>
            <a:r>
              <a:rPr lang="en-GB" b="1" dirty="0">
                <a:solidFill>
                  <a:schemeClr val="accent2"/>
                </a:solidFill>
              </a:rPr>
              <a:t>Number Filters </a:t>
            </a:r>
            <a:r>
              <a:rPr lang="en-GB" dirty="0"/>
              <a:t>depending on the type of data in the column</a:t>
            </a:r>
          </a:p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dirty="0"/>
              <a:t>To undo filtering, just click </a:t>
            </a:r>
            <a:r>
              <a:rPr lang="en-GB" b="1" dirty="0">
                <a:solidFill>
                  <a:schemeClr val="accent2"/>
                </a:solidFill>
              </a:rPr>
              <a:t>Filter</a:t>
            </a:r>
            <a:r>
              <a:rPr lang="en-GB" dirty="0"/>
              <a:t> again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3F87-791D-4D65-80CD-2AF1F2B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1874-944B-4DD6-A093-5AE9E489FCC7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022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9F655E-5902-4D80-9950-BDAF30371E48}"/>
              </a:ext>
            </a:extLst>
          </p:cNvPr>
          <p:cNvSpPr/>
          <p:nvPr/>
        </p:nvSpPr>
        <p:spPr>
          <a:xfrm>
            <a:off x="0" y="-29150"/>
            <a:ext cx="12192001" cy="1337625"/>
          </a:xfrm>
          <a:prstGeom prst="rect">
            <a:avLst/>
          </a:prstGeom>
          <a:solidFill>
            <a:srgbClr val="7D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76081"/>
            <a:ext cx="10515600" cy="701674"/>
          </a:xfrm>
        </p:spPr>
        <p:txBody>
          <a:bodyPr>
            <a:normAutofit/>
          </a:bodyPr>
          <a:lstStyle/>
          <a:p>
            <a:pPr algn="ctr"/>
            <a:r>
              <a:rPr lang="en-GB" altLang="en-US" sz="4000" dirty="0"/>
              <a:t>Filtering</a:t>
            </a:r>
            <a:endParaRPr lang="en-US" altLang="en-US" sz="40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6765" y="1411548"/>
            <a:ext cx="9918469" cy="5238489"/>
          </a:xfrm>
        </p:spPr>
        <p:txBody>
          <a:bodyPr>
            <a:normAutofit/>
          </a:bodyPr>
          <a:lstStyle/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b="1" dirty="0">
                <a:solidFill>
                  <a:schemeClr val="accent2"/>
                </a:solidFill>
              </a:rPr>
              <a:t>Question: </a:t>
            </a:r>
            <a:r>
              <a:rPr lang="en-GB" dirty="0"/>
              <a:t>In the Applicants database, isolate the applicants who worked in either </a:t>
            </a:r>
            <a:r>
              <a:rPr lang="en-GB" dirty="0" err="1"/>
              <a:t>nonprofit</a:t>
            </a:r>
            <a:r>
              <a:rPr lang="en-GB" dirty="0"/>
              <a:t> or government sectors and had GMAT scores above 700</a:t>
            </a:r>
          </a:p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endParaRPr lang="en-GB" dirty="0"/>
          </a:p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dirty="0"/>
              <a:t>After selecting the whole area and hit the Filter button</a:t>
            </a:r>
          </a:p>
          <a:p>
            <a:pPr lvl="1"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sz="2600" dirty="0"/>
              <a:t>Tick only the “</a:t>
            </a:r>
            <a:r>
              <a:rPr lang="en-GB" sz="2600" dirty="0" err="1"/>
              <a:t>Nonprofit</a:t>
            </a:r>
            <a:r>
              <a:rPr lang="en-GB" sz="2600" dirty="0"/>
              <a:t>” and “Government” categories for the header INDUSTRY DESC.</a:t>
            </a:r>
          </a:p>
          <a:p>
            <a:pPr lvl="1"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sz="2600" dirty="0"/>
              <a:t>For the GMAT header, select Number Filters → Greater Than</a:t>
            </a:r>
          </a:p>
          <a:p>
            <a:pPr marL="397800" lvl="1" indent="0" algn="just">
              <a:lnSpc>
                <a:spcPct val="100000"/>
              </a:lnSpc>
              <a:buNone/>
              <a:defRPr/>
            </a:pPr>
            <a:endParaRPr lang="en-GB" sz="2600" dirty="0"/>
          </a:p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dirty="0"/>
              <a:t>Observation: A total of 39 applicants meet these criteria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3F87-791D-4D65-80CD-2AF1F2B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1874-944B-4DD6-A093-5AE9E489FCC7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984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9F655E-5902-4D80-9950-BDAF30371E48}"/>
              </a:ext>
            </a:extLst>
          </p:cNvPr>
          <p:cNvSpPr/>
          <p:nvPr/>
        </p:nvSpPr>
        <p:spPr>
          <a:xfrm>
            <a:off x="-2" y="-1"/>
            <a:ext cx="12192001" cy="1337625"/>
          </a:xfrm>
          <a:prstGeom prst="rect">
            <a:avLst/>
          </a:prstGeom>
          <a:solidFill>
            <a:srgbClr val="7D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76081"/>
            <a:ext cx="10515600" cy="701674"/>
          </a:xfrm>
        </p:spPr>
        <p:txBody>
          <a:bodyPr>
            <a:normAutofit/>
          </a:bodyPr>
          <a:lstStyle/>
          <a:p>
            <a:pPr algn="ctr"/>
            <a:r>
              <a:rPr lang="en-GB" altLang="en-US" sz="4000" dirty="0"/>
              <a:t>Lookup &amp; Reference</a:t>
            </a:r>
            <a:endParaRPr lang="en-US" altLang="en-US" sz="40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0201" y="1550867"/>
            <a:ext cx="7131425" cy="4988045"/>
          </a:xfrm>
        </p:spPr>
        <p:txBody>
          <a:bodyPr>
            <a:normAutofit/>
          </a:bodyPr>
          <a:lstStyle/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dirty="0"/>
              <a:t>Often times, you need to extract values or find where values are in table</a:t>
            </a:r>
          </a:p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dirty="0"/>
              <a:t>Excel has various formulas for doing just this</a:t>
            </a:r>
          </a:p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dirty="0"/>
              <a:t>In what follows, we’ll look at 3 of the most important “Lookup &amp; Reference” formulas in Excel:</a:t>
            </a:r>
          </a:p>
          <a:p>
            <a:pPr lvl="1"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sz="2600" dirty="0"/>
              <a:t>INDEX</a:t>
            </a:r>
          </a:p>
          <a:p>
            <a:pPr lvl="1"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sz="2600" dirty="0"/>
              <a:t>MATCH</a:t>
            </a:r>
          </a:p>
          <a:p>
            <a:pPr lvl="1"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sz="2600" dirty="0"/>
              <a:t>VLOOKUP and HLOOKUP</a:t>
            </a:r>
            <a:endParaRPr lang="en-GB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3F87-791D-4D65-80CD-2AF1F2B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1874-944B-4DD6-A093-5AE9E489FCC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100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9F655E-5902-4D80-9950-BDAF30371E48}"/>
              </a:ext>
            </a:extLst>
          </p:cNvPr>
          <p:cNvSpPr/>
          <p:nvPr/>
        </p:nvSpPr>
        <p:spPr>
          <a:xfrm>
            <a:off x="-2" y="-1"/>
            <a:ext cx="12192001" cy="1337625"/>
          </a:xfrm>
          <a:prstGeom prst="rect">
            <a:avLst/>
          </a:prstGeom>
          <a:solidFill>
            <a:srgbClr val="7D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76081"/>
            <a:ext cx="10515600" cy="701674"/>
          </a:xfrm>
        </p:spPr>
        <p:txBody>
          <a:bodyPr>
            <a:normAutofit/>
          </a:bodyPr>
          <a:lstStyle/>
          <a:p>
            <a:pPr algn="ctr"/>
            <a:r>
              <a:rPr lang="en-GB" altLang="en-US" sz="4000" dirty="0"/>
              <a:t>INDEX formula</a:t>
            </a:r>
            <a:endParaRPr lang="en-US" altLang="en-US" sz="40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7156" y="1449728"/>
            <a:ext cx="10041775" cy="2956018"/>
          </a:xfrm>
        </p:spPr>
        <p:txBody>
          <a:bodyPr>
            <a:normAutofit lnSpcReduction="10000"/>
          </a:bodyPr>
          <a:lstStyle/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altLang="en-US" b="1" dirty="0">
                <a:solidFill>
                  <a:schemeClr val="accent2"/>
                </a:solidFill>
              </a:rPr>
              <a:t>INDEX</a:t>
            </a:r>
            <a:r>
              <a:rPr lang="en-GB" altLang="en-US" dirty="0">
                <a:solidFill>
                  <a:prstClr val="black"/>
                </a:solidFill>
              </a:rPr>
              <a:t> is a useful formula for picking the number you want out of an array</a:t>
            </a:r>
          </a:p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altLang="en-US" dirty="0">
                <a:solidFill>
                  <a:prstClr val="black"/>
                </a:solidFill>
              </a:rPr>
              <a:t>Format:</a:t>
            </a:r>
          </a:p>
          <a:p>
            <a:pPr marL="0" indent="0" algn="just">
              <a:lnSpc>
                <a:spcPct val="100000"/>
              </a:lnSpc>
              <a:buNone/>
              <a:defRPr/>
            </a:pPr>
            <a:r>
              <a:rPr lang="en-GB" altLang="en-US" dirty="0">
                <a:solidFill>
                  <a:prstClr val="black"/>
                </a:solidFill>
              </a:rPr>
              <a:t>	=INDEX(array, r, c)</a:t>
            </a:r>
          </a:p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altLang="en-US" dirty="0">
                <a:solidFill>
                  <a:prstClr val="black"/>
                </a:solidFill>
              </a:rPr>
              <a:t>Returns the value in the </a:t>
            </a:r>
            <a:r>
              <a:rPr lang="en-US" altLang="en-US" dirty="0" err="1"/>
              <a:t>r</a:t>
            </a:r>
            <a:r>
              <a:rPr lang="en-US" altLang="en-US" baseline="30000" dirty="0" err="1"/>
              <a:t>th</a:t>
            </a:r>
            <a:r>
              <a:rPr lang="en-GB" altLang="en-US" dirty="0">
                <a:solidFill>
                  <a:prstClr val="black"/>
                </a:solidFill>
              </a:rPr>
              <a:t> row and </a:t>
            </a:r>
            <a:r>
              <a:rPr lang="en-US" altLang="en-US" dirty="0" err="1"/>
              <a:t>c</a:t>
            </a:r>
            <a:r>
              <a:rPr lang="en-US" altLang="en-US" baseline="30000" dirty="0" err="1"/>
              <a:t>th</a:t>
            </a:r>
            <a:r>
              <a:rPr lang="en-US" altLang="en-US" baseline="30000" dirty="0"/>
              <a:t> </a:t>
            </a:r>
            <a:r>
              <a:rPr lang="en-GB" altLang="en-US" dirty="0">
                <a:solidFill>
                  <a:prstClr val="black"/>
                </a:solidFill>
              </a:rPr>
              <a:t> column of the designated array</a:t>
            </a:r>
            <a:endParaRPr lang="en-GB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3F87-791D-4D65-80CD-2AF1F2B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1874-944B-4DD6-A093-5AE9E489FCC7}" type="slidenum">
              <a:rPr lang="en-GB" smtClean="0"/>
              <a:t>13</a:t>
            </a:fld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97273" y="4405746"/>
          <a:ext cx="4997450" cy="19192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5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3857">
                <a:tc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 marL="91433" marR="91433" marT="45698" marB="456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A</a:t>
                      </a:r>
                    </a:p>
                  </a:txBody>
                  <a:tcPr marL="91433" marR="91433" marT="45698" marB="456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B</a:t>
                      </a:r>
                    </a:p>
                  </a:txBody>
                  <a:tcPr marL="91433" marR="91433" marT="45698" marB="456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C</a:t>
                      </a:r>
                    </a:p>
                  </a:txBody>
                  <a:tcPr marL="91433" marR="91433" marT="45698" marB="4569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57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1</a:t>
                      </a:r>
                    </a:p>
                  </a:txBody>
                  <a:tcPr marL="91433" marR="91433" marT="45698" marB="456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 dirty="0"/>
                        <a:t>7</a:t>
                      </a:r>
                    </a:p>
                  </a:txBody>
                  <a:tcPr marL="91433" marR="91433" marT="45698" marB="4569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19</a:t>
                      </a:r>
                    </a:p>
                  </a:txBody>
                  <a:tcPr marL="91433" marR="91433" marT="45698" marB="4569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22</a:t>
                      </a:r>
                    </a:p>
                  </a:txBody>
                  <a:tcPr marL="91433" marR="91433" marT="45698" marB="45698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57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2</a:t>
                      </a:r>
                    </a:p>
                  </a:txBody>
                  <a:tcPr marL="91433" marR="91433" marT="45698" marB="456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 dirty="0"/>
                        <a:t>5</a:t>
                      </a:r>
                    </a:p>
                  </a:txBody>
                  <a:tcPr marL="91433" marR="91433" marT="45698" marB="4569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16</a:t>
                      </a:r>
                    </a:p>
                  </a:txBody>
                  <a:tcPr marL="91433" marR="91433" marT="45698" marB="4569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23</a:t>
                      </a:r>
                    </a:p>
                  </a:txBody>
                  <a:tcPr marL="91433" marR="91433" marT="45698" marB="45698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857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3</a:t>
                      </a:r>
                    </a:p>
                  </a:txBody>
                  <a:tcPr marL="91433" marR="91433" marT="45698" marB="456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800" b="1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857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4</a:t>
                      </a:r>
                    </a:p>
                  </a:txBody>
                  <a:tcPr marL="91433" marR="91433" marT="45698" marB="456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 dirty="0"/>
                        <a:t>=INDEX(A1:C2,</a:t>
                      </a:r>
                      <a:r>
                        <a:rPr lang="en-GB" sz="1800" b="1" baseline="0" dirty="0"/>
                        <a:t> 2, 3)</a:t>
                      </a:r>
                      <a:endParaRPr lang="en-GB" sz="1800" b="1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11188" y="5365388"/>
            <a:ext cx="3926812" cy="1200329"/>
            <a:chOff x="611188" y="5365388"/>
            <a:chExt cx="3926812" cy="1200329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2810933" y="6019800"/>
              <a:ext cx="1727067" cy="4208"/>
            </a:xfrm>
            <a:prstGeom prst="line">
              <a:avLst/>
            </a:prstGeom>
            <a:ln w="38100">
              <a:headEnd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611188" y="5365388"/>
              <a:ext cx="2199745" cy="1200329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o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 dirty="0">
                  <a:latin typeface="Trebuchet MS" panose="020B0603020202020204" pitchFamily="34" charset="0"/>
                </a:rPr>
                <a:t>The formula in A4</a:t>
              </a:r>
              <a:r>
                <a:rPr lang="en-GB" altLang="en-US" sz="2400" i="1" dirty="0">
                  <a:latin typeface="Trebuchet MS" panose="020B0603020202020204" pitchFamily="34" charset="0"/>
                </a:rPr>
                <a:t> </a:t>
              </a:r>
              <a:r>
                <a:rPr lang="en-GB" altLang="en-US" sz="2400" dirty="0">
                  <a:latin typeface="Trebuchet MS" panose="020B0603020202020204" pitchFamily="34" charset="0"/>
                </a:rPr>
                <a:t>will return the value 23</a:t>
              </a:r>
              <a:endParaRPr lang="en-GB" altLang="en-US" sz="2400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2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9F655E-5902-4D80-9950-BDAF30371E48}"/>
              </a:ext>
            </a:extLst>
          </p:cNvPr>
          <p:cNvSpPr/>
          <p:nvPr/>
        </p:nvSpPr>
        <p:spPr>
          <a:xfrm>
            <a:off x="-2" y="-1"/>
            <a:ext cx="12192001" cy="1337625"/>
          </a:xfrm>
          <a:prstGeom prst="rect">
            <a:avLst/>
          </a:prstGeom>
          <a:solidFill>
            <a:srgbClr val="7D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76081"/>
            <a:ext cx="10515600" cy="701674"/>
          </a:xfrm>
        </p:spPr>
        <p:txBody>
          <a:bodyPr>
            <a:normAutofit/>
          </a:bodyPr>
          <a:lstStyle/>
          <a:p>
            <a:pPr algn="ctr"/>
            <a:r>
              <a:rPr lang="en-GB" altLang="en-US" sz="4000" dirty="0"/>
              <a:t>INDEX formula continued</a:t>
            </a:r>
            <a:endParaRPr lang="en-US" altLang="en-US" sz="40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9961" y="1470997"/>
            <a:ext cx="7232073" cy="2058243"/>
          </a:xfrm>
        </p:spPr>
        <p:txBody>
          <a:bodyPr>
            <a:normAutofit/>
          </a:bodyPr>
          <a:lstStyle/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US" altLang="en-US" dirty="0">
                <a:solidFill>
                  <a:prstClr val="black"/>
                </a:solidFill>
              </a:rPr>
              <a:t>If the array has only one row or column then you only need one “indexing” parameter</a:t>
            </a:r>
          </a:p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US" altLang="en-US" dirty="0">
                <a:solidFill>
                  <a:prstClr val="black"/>
                </a:solidFill>
              </a:rPr>
              <a:t>Format:</a:t>
            </a:r>
          </a:p>
          <a:p>
            <a:pPr marL="0" indent="0">
              <a:buNone/>
              <a:tabLst>
                <a:tab pos="363538" algn="l"/>
              </a:tabLst>
              <a:defRPr/>
            </a:pPr>
            <a:r>
              <a:rPr lang="en-US" altLang="en-US" dirty="0"/>
              <a:t>	</a:t>
            </a:r>
            <a:r>
              <a:rPr lang="en-GB" altLang="en-US" dirty="0"/>
              <a:t>=INDEX(array, index)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3F87-791D-4D65-80CD-2AF1F2B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1874-944B-4DD6-A093-5AE9E489FCC7}" type="slidenum">
              <a:rPr lang="en-GB" smtClean="0"/>
              <a:t>14</a:t>
            </a:fld>
            <a:endParaRPr lang="en-GB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97273" y="4405746"/>
          <a:ext cx="4997450" cy="19192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5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3857">
                <a:tc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 marL="91433" marR="91433" marT="45698" marB="456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A</a:t>
                      </a:r>
                    </a:p>
                  </a:txBody>
                  <a:tcPr marL="91433" marR="91433" marT="45698" marB="456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B</a:t>
                      </a:r>
                    </a:p>
                  </a:txBody>
                  <a:tcPr marL="91433" marR="91433" marT="45698" marB="456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C</a:t>
                      </a:r>
                    </a:p>
                  </a:txBody>
                  <a:tcPr marL="91433" marR="91433" marT="45698" marB="4569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57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1</a:t>
                      </a:r>
                    </a:p>
                  </a:txBody>
                  <a:tcPr marL="91433" marR="91433" marT="45698" marB="456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 dirty="0"/>
                        <a:t>7</a:t>
                      </a:r>
                    </a:p>
                  </a:txBody>
                  <a:tcPr marL="91433" marR="91433" marT="45698" marB="4569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19</a:t>
                      </a:r>
                    </a:p>
                  </a:txBody>
                  <a:tcPr marL="91433" marR="91433" marT="45698" marB="4569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22</a:t>
                      </a:r>
                    </a:p>
                  </a:txBody>
                  <a:tcPr marL="91433" marR="91433" marT="45698" marB="45698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57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2</a:t>
                      </a:r>
                    </a:p>
                  </a:txBody>
                  <a:tcPr marL="91433" marR="91433" marT="45698" marB="456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 dirty="0"/>
                        <a:t>5</a:t>
                      </a:r>
                    </a:p>
                  </a:txBody>
                  <a:tcPr marL="91433" marR="91433" marT="45698" marB="456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16</a:t>
                      </a:r>
                    </a:p>
                  </a:txBody>
                  <a:tcPr marL="91433" marR="91433" marT="45698" marB="456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23</a:t>
                      </a:r>
                    </a:p>
                  </a:txBody>
                  <a:tcPr marL="91433" marR="91433" marT="45698" marB="4569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857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3</a:t>
                      </a:r>
                    </a:p>
                  </a:txBody>
                  <a:tcPr marL="91433" marR="91433" marT="45698" marB="456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800" b="1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857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4</a:t>
                      </a:r>
                    </a:p>
                  </a:txBody>
                  <a:tcPr marL="91433" marR="91433" marT="45698" marB="456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 dirty="0"/>
                        <a:t>=INDEX(A1:C2,</a:t>
                      </a:r>
                      <a:r>
                        <a:rPr lang="en-GB" sz="1800" b="1" baseline="0" dirty="0"/>
                        <a:t> 2)</a:t>
                      </a:r>
                      <a:endParaRPr lang="en-GB" sz="1800" b="1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11188" y="5338583"/>
            <a:ext cx="3926812" cy="1200329"/>
            <a:chOff x="611188" y="5338583"/>
            <a:chExt cx="3926812" cy="1200329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2810933" y="6019800"/>
              <a:ext cx="1727067" cy="4208"/>
            </a:xfrm>
            <a:prstGeom prst="line">
              <a:avLst/>
            </a:prstGeom>
            <a:ln w="38100">
              <a:headEnd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611188" y="5338583"/>
              <a:ext cx="2199745" cy="1200329"/>
            </a:xfrm>
            <a:prstGeom prst="rect">
              <a:avLst/>
            </a:prstGeom>
            <a:ln w="28575"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o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 dirty="0">
                  <a:latin typeface="Trebuchet MS" panose="020B0603020202020204" pitchFamily="34" charset="0"/>
                </a:rPr>
                <a:t>The formula in A4</a:t>
              </a:r>
              <a:r>
                <a:rPr lang="en-GB" altLang="en-US" sz="2400" i="1" dirty="0">
                  <a:latin typeface="Trebuchet MS" panose="020B0603020202020204" pitchFamily="34" charset="0"/>
                </a:rPr>
                <a:t> </a:t>
              </a:r>
              <a:r>
                <a:rPr lang="en-GB" altLang="en-US" sz="2400" dirty="0">
                  <a:latin typeface="Trebuchet MS" panose="020B0603020202020204" pitchFamily="34" charset="0"/>
                </a:rPr>
                <a:t>will return the value 19</a:t>
              </a:r>
              <a:endParaRPr lang="en-GB" altLang="en-US" sz="2400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427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9F655E-5902-4D80-9950-BDAF30371E48}"/>
              </a:ext>
            </a:extLst>
          </p:cNvPr>
          <p:cNvSpPr/>
          <p:nvPr/>
        </p:nvSpPr>
        <p:spPr>
          <a:xfrm>
            <a:off x="-2" y="-1"/>
            <a:ext cx="12192001" cy="1337625"/>
          </a:xfrm>
          <a:prstGeom prst="rect">
            <a:avLst/>
          </a:prstGeom>
          <a:solidFill>
            <a:srgbClr val="7D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76081"/>
            <a:ext cx="10515600" cy="701674"/>
          </a:xfrm>
        </p:spPr>
        <p:txBody>
          <a:bodyPr>
            <a:normAutofit/>
          </a:bodyPr>
          <a:lstStyle/>
          <a:p>
            <a:pPr algn="ctr"/>
            <a:r>
              <a:rPr lang="en-GB" altLang="en-US" sz="4000" dirty="0"/>
              <a:t>MATCH formula</a:t>
            </a:r>
            <a:endParaRPr lang="en-US" altLang="en-US" sz="40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9961" y="1470997"/>
            <a:ext cx="8193581" cy="2058243"/>
          </a:xfrm>
        </p:spPr>
        <p:txBody>
          <a:bodyPr>
            <a:normAutofit/>
          </a:bodyPr>
          <a:lstStyle/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altLang="en-US" dirty="0">
                <a:solidFill>
                  <a:prstClr val="black"/>
                </a:solidFill>
              </a:rPr>
              <a:t>The MATCH formula returns the relative position of an item in an array that “matches” a specified value</a:t>
            </a:r>
          </a:p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altLang="en-US" dirty="0">
                <a:solidFill>
                  <a:prstClr val="black"/>
                </a:solidFill>
              </a:rPr>
              <a:t>Format:</a:t>
            </a:r>
          </a:p>
          <a:p>
            <a:pPr marL="0" indent="0" algn="just">
              <a:lnSpc>
                <a:spcPct val="100000"/>
              </a:lnSpc>
              <a:buNone/>
              <a:defRPr/>
            </a:pPr>
            <a:r>
              <a:rPr lang="en-GB" altLang="en-US" dirty="0">
                <a:solidFill>
                  <a:prstClr val="black"/>
                </a:solidFill>
              </a:rPr>
              <a:t>	=MATCH(value, array, type)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3F87-791D-4D65-80CD-2AF1F2B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1874-944B-4DD6-A093-5AE9E489FCC7}" type="slidenum">
              <a:rPr lang="en-GB" smtClean="0"/>
              <a:t>15</a:t>
            </a:fld>
            <a:endParaRPr lang="en-GB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97273" y="4405746"/>
          <a:ext cx="4997450" cy="19192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8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5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3857">
                <a:tc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 marL="91433" marR="91433" marT="45698" marB="456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A</a:t>
                      </a:r>
                    </a:p>
                  </a:txBody>
                  <a:tcPr marL="91433" marR="91433" marT="45698" marB="456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B</a:t>
                      </a:r>
                    </a:p>
                  </a:txBody>
                  <a:tcPr marL="91433" marR="91433" marT="45698" marB="456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C</a:t>
                      </a:r>
                    </a:p>
                  </a:txBody>
                  <a:tcPr marL="91433" marR="91433" marT="45698" marB="4569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57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1</a:t>
                      </a:r>
                    </a:p>
                  </a:txBody>
                  <a:tcPr marL="91433" marR="91433" marT="45698" marB="456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 dirty="0"/>
                        <a:t>7</a:t>
                      </a:r>
                    </a:p>
                  </a:txBody>
                  <a:tcPr marL="91433" marR="91433" marT="45698" marB="4569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19</a:t>
                      </a:r>
                    </a:p>
                  </a:txBody>
                  <a:tcPr marL="91433" marR="91433" marT="45698" marB="4569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22</a:t>
                      </a:r>
                    </a:p>
                  </a:txBody>
                  <a:tcPr marL="91433" marR="91433" marT="45698" marB="45698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57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2</a:t>
                      </a:r>
                    </a:p>
                  </a:txBody>
                  <a:tcPr marL="91433" marR="91433" marT="45698" marB="456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 dirty="0"/>
                        <a:t>5</a:t>
                      </a:r>
                    </a:p>
                  </a:txBody>
                  <a:tcPr marL="91433" marR="91433" marT="45698" marB="456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16</a:t>
                      </a:r>
                    </a:p>
                  </a:txBody>
                  <a:tcPr marL="91433" marR="91433" marT="45698" marB="456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23</a:t>
                      </a:r>
                    </a:p>
                  </a:txBody>
                  <a:tcPr marL="91433" marR="91433" marT="45698" marB="4569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857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3</a:t>
                      </a:r>
                    </a:p>
                  </a:txBody>
                  <a:tcPr marL="91433" marR="91433" marT="45698" marB="456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800" b="1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857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4</a:t>
                      </a:r>
                    </a:p>
                  </a:txBody>
                  <a:tcPr marL="91433" marR="91433" marT="45698" marB="456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 dirty="0"/>
                        <a:t>=MATCH(19, A1:C2,</a:t>
                      </a:r>
                      <a:r>
                        <a:rPr lang="en-GB" sz="1800" b="1" baseline="0" dirty="0"/>
                        <a:t> 0)</a:t>
                      </a:r>
                      <a:endParaRPr lang="en-GB" sz="1800" b="1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11188" y="5338583"/>
            <a:ext cx="3926812" cy="1200329"/>
            <a:chOff x="611188" y="5338583"/>
            <a:chExt cx="3926812" cy="1200329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2810933" y="6019800"/>
              <a:ext cx="1727067" cy="4208"/>
            </a:xfrm>
            <a:prstGeom prst="line">
              <a:avLst/>
            </a:prstGeom>
            <a:ln w="38100">
              <a:headEnd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611188" y="5338583"/>
              <a:ext cx="2199745" cy="1200329"/>
            </a:xfrm>
            <a:prstGeom prst="rect">
              <a:avLst/>
            </a:prstGeom>
            <a:ln w="28575"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o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400" dirty="0">
                  <a:latin typeface="Trebuchet MS" panose="020B0603020202020204" pitchFamily="34" charset="0"/>
                </a:rPr>
                <a:t>The formula in A4</a:t>
              </a:r>
              <a:r>
                <a:rPr lang="en-GB" altLang="en-US" sz="2400" i="1" dirty="0">
                  <a:latin typeface="Trebuchet MS" panose="020B0603020202020204" pitchFamily="34" charset="0"/>
                </a:rPr>
                <a:t> </a:t>
              </a:r>
              <a:r>
                <a:rPr lang="en-GB" altLang="en-US" sz="2400" dirty="0">
                  <a:latin typeface="Trebuchet MS" panose="020B0603020202020204" pitchFamily="34" charset="0"/>
                </a:rPr>
                <a:t>will return the value 2</a:t>
              </a:r>
              <a:endParaRPr lang="en-GB" altLang="en-US" sz="2400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694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9F655E-5902-4D80-9950-BDAF30371E48}"/>
              </a:ext>
            </a:extLst>
          </p:cNvPr>
          <p:cNvSpPr/>
          <p:nvPr/>
        </p:nvSpPr>
        <p:spPr>
          <a:xfrm>
            <a:off x="0" y="-29150"/>
            <a:ext cx="12192001" cy="1337625"/>
          </a:xfrm>
          <a:prstGeom prst="rect">
            <a:avLst/>
          </a:prstGeom>
          <a:solidFill>
            <a:srgbClr val="7D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76081"/>
            <a:ext cx="10515600" cy="701674"/>
          </a:xfrm>
        </p:spPr>
        <p:txBody>
          <a:bodyPr>
            <a:normAutofit/>
          </a:bodyPr>
          <a:lstStyle/>
          <a:p>
            <a:pPr algn="ctr"/>
            <a:r>
              <a:rPr lang="en-GB" altLang="en-US" sz="4000" dirty="0"/>
              <a:t>Look-up tables</a:t>
            </a:r>
            <a:endParaRPr lang="en-US" altLang="en-US" sz="40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1867" y="1713706"/>
            <a:ext cx="9648266" cy="4411924"/>
          </a:xfrm>
        </p:spPr>
        <p:txBody>
          <a:bodyPr>
            <a:noAutofit/>
          </a:bodyPr>
          <a:lstStyle/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dirty="0">
                <a:solidFill>
                  <a:prstClr val="black"/>
                </a:solidFill>
              </a:rPr>
              <a:t>Often times, the relationship between two variables is not given by a simple function</a:t>
            </a:r>
          </a:p>
          <a:p>
            <a:pPr lvl="1"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sz="2600" dirty="0">
                <a:solidFill>
                  <a:prstClr val="black"/>
                </a:solidFill>
              </a:rPr>
              <a:t>E.g., price discounts on large orders (£10/item for order </a:t>
            </a:r>
            <a:r>
              <a:rPr lang="en-US" altLang="en-US" sz="2600" dirty="0">
                <a:sym typeface="Symbol" panose="05050102010706020507" pitchFamily="18" charset="2"/>
              </a:rPr>
              <a:t> </a:t>
            </a:r>
            <a:r>
              <a:rPr lang="en-GB" sz="2600" dirty="0">
                <a:solidFill>
                  <a:prstClr val="black"/>
                </a:solidFill>
              </a:rPr>
              <a:t>100, £8/item for orders &gt;100)</a:t>
            </a:r>
          </a:p>
          <a:p>
            <a:pPr lvl="1"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sz="2600" dirty="0">
                <a:solidFill>
                  <a:prstClr val="black"/>
                </a:solidFill>
              </a:rPr>
              <a:t>E.g., labour costs in terms of hours worked (“standard rate,” “time and a half,” etc.)</a:t>
            </a:r>
          </a:p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dirty="0">
                <a:solidFill>
                  <a:prstClr val="black"/>
                </a:solidFill>
              </a:rPr>
              <a:t>You could use nested “IF” statements:</a:t>
            </a:r>
          </a:p>
          <a:p>
            <a:pPr marL="0" indent="0" algn="just">
              <a:lnSpc>
                <a:spcPct val="100000"/>
              </a:lnSpc>
              <a:buNone/>
              <a:defRPr/>
            </a:pPr>
            <a:r>
              <a:rPr lang="en-GB" dirty="0">
                <a:solidFill>
                  <a:prstClr val="black"/>
                </a:solidFill>
              </a:rPr>
              <a:t>	=IF(B5&lt;=8, 5.00, IF(B5&lt;=12, 7.50,IF(B5&lt;=16, 8.75, 10)))</a:t>
            </a:r>
          </a:p>
          <a:p>
            <a:pPr algn="just">
              <a:defRPr/>
            </a:pPr>
            <a:endParaRPr lang="en-GB" dirty="0"/>
          </a:p>
          <a:p>
            <a:pPr algn="just" eaLnBrk="1" hangingPunct="1">
              <a:lnSpc>
                <a:spcPct val="250000"/>
              </a:lnSpc>
              <a:buFont typeface="Calibri" panose="020F0502020204030204" pitchFamily="34" charset="0"/>
              <a:buChar char="-"/>
            </a:pPr>
            <a:endParaRPr lang="en-GB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3F87-791D-4D65-80CD-2AF1F2B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1874-944B-4DD6-A093-5AE9E489FCC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662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9F655E-5902-4D80-9950-BDAF30371E48}"/>
              </a:ext>
            </a:extLst>
          </p:cNvPr>
          <p:cNvSpPr/>
          <p:nvPr/>
        </p:nvSpPr>
        <p:spPr>
          <a:xfrm>
            <a:off x="0" y="-29150"/>
            <a:ext cx="12192001" cy="1337625"/>
          </a:xfrm>
          <a:prstGeom prst="rect">
            <a:avLst/>
          </a:prstGeom>
          <a:solidFill>
            <a:srgbClr val="7D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76081"/>
            <a:ext cx="10515600" cy="701674"/>
          </a:xfrm>
        </p:spPr>
        <p:txBody>
          <a:bodyPr>
            <a:normAutofit/>
          </a:bodyPr>
          <a:lstStyle/>
          <a:p>
            <a:pPr algn="ctr"/>
            <a:r>
              <a:rPr lang="en-GB" altLang="en-US" sz="4000" dirty="0"/>
              <a:t>Look-up tables</a:t>
            </a:r>
            <a:endParaRPr lang="en-US" altLang="en-US" sz="40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1867" y="1713706"/>
            <a:ext cx="9648266" cy="1993770"/>
          </a:xfrm>
        </p:spPr>
        <p:txBody>
          <a:bodyPr>
            <a:noAutofit/>
          </a:bodyPr>
          <a:lstStyle/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dirty="0">
                <a:solidFill>
                  <a:prstClr val="black"/>
                </a:solidFill>
              </a:rPr>
              <a:t>Nested “IF” statements are cumbersome and prone to error!</a:t>
            </a:r>
          </a:p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dirty="0">
                <a:solidFill>
                  <a:prstClr val="black"/>
                </a:solidFill>
              </a:rPr>
              <a:t>Usually, much easier to lay out the data in a table (i.e. a mini database) and then use HLOOKUP or VLOOKUP to find the info you want</a:t>
            </a:r>
            <a:endParaRPr lang="en-GB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3F87-791D-4D65-80CD-2AF1F2B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1874-944B-4DD6-A093-5AE9E489FCC7}" type="slidenum">
              <a:rPr lang="en-GB" smtClean="0"/>
              <a:t>17</a:t>
            </a:fld>
            <a:endParaRPr lang="en-GB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74962" y="3957349"/>
          <a:ext cx="5919902" cy="2303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05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0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3910">
                <a:tc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 marL="91427" marR="91427" marT="45704" marB="457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A</a:t>
                      </a:r>
                    </a:p>
                  </a:txBody>
                  <a:tcPr marL="91427" marR="91427" marT="45704" marB="457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B</a:t>
                      </a:r>
                    </a:p>
                  </a:txBody>
                  <a:tcPr marL="91427" marR="91427" marT="45704" marB="457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C</a:t>
                      </a:r>
                    </a:p>
                  </a:txBody>
                  <a:tcPr marL="91427" marR="91427" marT="45704" marB="457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D</a:t>
                      </a:r>
                    </a:p>
                  </a:txBody>
                  <a:tcPr marL="91427" marR="91427" marT="45704" marB="457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E</a:t>
                      </a:r>
                    </a:p>
                  </a:txBody>
                  <a:tcPr marL="91427" marR="91427" marT="45704" marB="4570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91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1</a:t>
                      </a:r>
                    </a:p>
                  </a:txBody>
                  <a:tcPr marL="91427" marR="91427" marT="45704" marB="457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 dirty="0"/>
                        <a:t>Hours per day</a:t>
                      </a:r>
                    </a:p>
                  </a:txBody>
                  <a:tcPr marL="91427" marR="91427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0</a:t>
                      </a:r>
                    </a:p>
                  </a:txBody>
                  <a:tcPr marL="91427" marR="91427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8</a:t>
                      </a:r>
                    </a:p>
                  </a:txBody>
                  <a:tcPr marL="91427" marR="91427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12</a:t>
                      </a:r>
                    </a:p>
                  </a:txBody>
                  <a:tcPr marL="91427" marR="91427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16</a:t>
                      </a:r>
                    </a:p>
                  </a:txBody>
                  <a:tcPr marL="91427" marR="91427" marT="45704" marB="457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1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2</a:t>
                      </a:r>
                    </a:p>
                  </a:txBody>
                  <a:tcPr marL="91427" marR="91427" marT="45704" marB="457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 dirty="0"/>
                        <a:t>Pay rate</a:t>
                      </a:r>
                    </a:p>
                  </a:txBody>
                  <a:tcPr marL="91427" marR="91427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£5.00</a:t>
                      </a:r>
                    </a:p>
                  </a:txBody>
                  <a:tcPr marL="91427" marR="91427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£7.50</a:t>
                      </a:r>
                    </a:p>
                  </a:txBody>
                  <a:tcPr marL="91427" marR="91427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£8.75</a:t>
                      </a:r>
                    </a:p>
                  </a:txBody>
                  <a:tcPr marL="91427" marR="91427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£10.00</a:t>
                      </a:r>
                    </a:p>
                  </a:txBody>
                  <a:tcPr marL="91427" marR="91427" marT="45704" marB="457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1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3</a:t>
                      </a:r>
                    </a:p>
                  </a:txBody>
                  <a:tcPr marL="91427" marR="91427" marT="45704" marB="457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800" b="1" dirty="0"/>
                    </a:p>
                  </a:txBody>
                  <a:tcPr marL="91427" marR="91427" marT="45704" marB="45704"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 marL="91427" marR="91427" marT="45704" marB="45704"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 marL="91427" marR="91427" marT="45704" marB="45704"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 marL="91427" marR="91427" marT="45704" marB="45704"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 marL="91427" marR="91427" marT="45704" marB="457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91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4</a:t>
                      </a:r>
                    </a:p>
                  </a:txBody>
                  <a:tcPr marL="91427" marR="91427" marT="45704" marB="457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 dirty="0"/>
                        <a:t>Hours</a:t>
                      </a:r>
                      <a:r>
                        <a:rPr lang="en-GB" sz="1800" b="1" baseline="0" dirty="0"/>
                        <a:t> today</a:t>
                      </a:r>
                      <a:endParaRPr lang="en-GB" sz="1800" b="1" dirty="0"/>
                    </a:p>
                  </a:txBody>
                  <a:tcPr marL="91427" marR="91427" marT="45704" marB="45704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11</a:t>
                      </a:r>
                    </a:p>
                  </a:txBody>
                  <a:tcPr marL="91427" marR="91427" marT="45704" marB="45704"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 marL="91427" marR="91427" marT="45704" marB="45704"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 marL="91427" marR="91427" marT="45704" marB="45704"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 marL="91427" marR="91427" marT="45704" marB="4570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5</a:t>
                      </a:r>
                    </a:p>
                  </a:txBody>
                  <a:tcPr marL="91427" marR="91427" marT="45704" marB="457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 dirty="0"/>
                        <a:t>Pay</a:t>
                      </a:r>
                      <a:r>
                        <a:rPr lang="en-GB" sz="1800" b="1" baseline="0" dirty="0"/>
                        <a:t> rate today</a:t>
                      </a:r>
                      <a:endParaRPr lang="en-GB" sz="1800" b="1" dirty="0"/>
                    </a:p>
                  </a:txBody>
                  <a:tcPr marL="91427" marR="91427" marT="45704" marB="45704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£7.50</a:t>
                      </a:r>
                    </a:p>
                  </a:txBody>
                  <a:tcPr marL="91427" marR="91427" marT="45704" marB="45704"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 marL="91427" marR="91427" marT="45704" marB="45704"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 marL="91427" marR="91427" marT="45704" marB="45704"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 marL="91427" marR="91427" marT="45704" marB="4570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3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9F655E-5902-4D80-9950-BDAF30371E48}"/>
              </a:ext>
            </a:extLst>
          </p:cNvPr>
          <p:cNvSpPr/>
          <p:nvPr/>
        </p:nvSpPr>
        <p:spPr>
          <a:xfrm>
            <a:off x="0" y="-29150"/>
            <a:ext cx="12192001" cy="1337625"/>
          </a:xfrm>
          <a:prstGeom prst="rect">
            <a:avLst/>
          </a:prstGeom>
          <a:solidFill>
            <a:srgbClr val="7D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76081"/>
            <a:ext cx="10515600" cy="701674"/>
          </a:xfrm>
        </p:spPr>
        <p:txBody>
          <a:bodyPr>
            <a:normAutofit/>
          </a:bodyPr>
          <a:lstStyle/>
          <a:p>
            <a:pPr algn="ctr"/>
            <a:r>
              <a:rPr lang="en-GB" altLang="en-US" sz="4000" dirty="0"/>
              <a:t>HLOOKUP and VLOOKUP</a:t>
            </a:r>
            <a:endParaRPr lang="en-US" altLang="en-US" sz="40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1649" y="1482986"/>
            <a:ext cx="8008702" cy="4873363"/>
          </a:xfrm>
        </p:spPr>
        <p:txBody>
          <a:bodyPr>
            <a:noAutofit/>
          </a:bodyPr>
          <a:lstStyle/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dirty="0">
                <a:solidFill>
                  <a:prstClr val="black"/>
                </a:solidFill>
              </a:rPr>
              <a:t>HLOOKUP is useful for retrieving values in a table when records are organised </a:t>
            </a:r>
            <a:r>
              <a:rPr lang="en-GB" b="1" dirty="0">
                <a:solidFill>
                  <a:schemeClr val="accent2"/>
                </a:solidFill>
              </a:rPr>
              <a:t>horizontally</a:t>
            </a:r>
          </a:p>
          <a:p>
            <a:pPr lvl="1"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sz="2600" dirty="0">
                <a:solidFill>
                  <a:prstClr val="black"/>
                </a:solidFill>
              </a:rPr>
              <a:t>It looks in the </a:t>
            </a:r>
            <a:r>
              <a:rPr lang="en-GB" sz="2600" b="1" dirty="0">
                <a:solidFill>
                  <a:schemeClr val="accent2"/>
                </a:solidFill>
              </a:rPr>
              <a:t>top row </a:t>
            </a:r>
            <a:r>
              <a:rPr lang="en-GB" sz="2600" dirty="0">
                <a:solidFill>
                  <a:prstClr val="black"/>
                </a:solidFill>
              </a:rPr>
              <a:t>of a table for a “match” and then moves down the column, returning the value from the specified row</a:t>
            </a:r>
          </a:p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dirty="0">
                <a:solidFill>
                  <a:prstClr val="black"/>
                </a:solidFill>
              </a:rPr>
              <a:t>VLOOKUP is useful for retrieving values in a table when records are organised </a:t>
            </a:r>
            <a:r>
              <a:rPr lang="en-GB" b="1" dirty="0">
                <a:solidFill>
                  <a:schemeClr val="accent2"/>
                </a:solidFill>
              </a:rPr>
              <a:t>vertically</a:t>
            </a:r>
          </a:p>
          <a:p>
            <a:pPr lvl="1"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sz="2600" dirty="0">
                <a:solidFill>
                  <a:prstClr val="black"/>
                </a:solidFill>
              </a:rPr>
              <a:t>It looks in the </a:t>
            </a:r>
            <a:r>
              <a:rPr lang="en-GB" sz="2600" b="1" dirty="0">
                <a:solidFill>
                  <a:schemeClr val="accent2"/>
                </a:solidFill>
              </a:rPr>
              <a:t>first column </a:t>
            </a:r>
            <a:r>
              <a:rPr lang="en-GB" sz="2600" dirty="0">
                <a:solidFill>
                  <a:prstClr val="black"/>
                </a:solidFill>
              </a:rPr>
              <a:t>of a table for a “match”  and then moves across the row, returning the value from the specified column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3F87-791D-4D65-80CD-2AF1F2B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1874-944B-4DD6-A093-5AE9E489FCC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337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9F655E-5902-4D80-9950-BDAF30371E48}"/>
              </a:ext>
            </a:extLst>
          </p:cNvPr>
          <p:cNvSpPr/>
          <p:nvPr/>
        </p:nvSpPr>
        <p:spPr>
          <a:xfrm>
            <a:off x="0" y="-29150"/>
            <a:ext cx="12192001" cy="1337625"/>
          </a:xfrm>
          <a:prstGeom prst="rect">
            <a:avLst/>
          </a:prstGeom>
          <a:solidFill>
            <a:srgbClr val="7D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76081"/>
            <a:ext cx="10515600" cy="701674"/>
          </a:xfrm>
        </p:spPr>
        <p:txBody>
          <a:bodyPr>
            <a:normAutofit/>
          </a:bodyPr>
          <a:lstStyle/>
          <a:p>
            <a:pPr algn="ctr"/>
            <a:r>
              <a:rPr lang="en-GB" altLang="en-US" sz="4000" dirty="0"/>
              <a:t>Look-up tables</a:t>
            </a:r>
            <a:endParaRPr lang="en-US" altLang="en-US" sz="40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179" y="1713706"/>
            <a:ext cx="9262151" cy="4236169"/>
          </a:xfrm>
        </p:spPr>
        <p:txBody>
          <a:bodyPr>
            <a:noAutofit/>
          </a:bodyPr>
          <a:lstStyle/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dirty="0">
                <a:solidFill>
                  <a:prstClr val="black"/>
                </a:solidFill>
              </a:rPr>
              <a:t>In the previous example, if we want to look up cell B4 (i.e. 11) in the array B1:E2, we’d type</a:t>
            </a:r>
          </a:p>
          <a:p>
            <a:pPr marL="0" indent="0" algn="just">
              <a:lnSpc>
                <a:spcPct val="100000"/>
              </a:lnSpc>
              <a:buNone/>
              <a:defRPr/>
            </a:pPr>
            <a:r>
              <a:rPr lang="en-GB" dirty="0">
                <a:solidFill>
                  <a:prstClr val="black"/>
                </a:solidFill>
              </a:rPr>
              <a:t>   =HLOOKUP(B4, B1:E2, 2, true)</a:t>
            </a:r>
          </a:p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dirty="0">
                <a:solidFill>
                  <a:prstClr val="black"/>
                </a:solidFill>
              </a:rPr>
              <a:t>The value 11 is then compared successively with 0, 8, 12, 16</a:t>
            </a:r>
          </a:p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dirty="0">
                <a:solidFill>
                  <a:prstClr val="black"/>
                </a:solidFill>
              </a:rPr>
              <a:t>8 is the first value in the top row </a:t>
            </a:r>
            <a:r>
              <a:rPr lang="en-US" altLang="en-US" dirty="0">
                <a:sym typeface="Symbol" pitchFamily="18" charset="2"/>
              </a:rPr>
              <a:t></a:t>
            </a:r>
            <a:r>
              <a:rPr lang="en-GB" dirty="0">
                <a:solidFill>
                  <a:prstClr val="black"/>
                </a:solidFill>
              </a:rPr>
              <a:t> 11, so drop down from the 8 to row 2 and return the value £7.50</a:t>
            </a:r>
          </a:p>
          <a:p>
            <a:pPr indent="-288000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dirty="0">
                <a:solidFill>
                  <a:prstClr val="black"/>
                </a:solidFill>
              </a:rPr>
              <a:t>Watch out - you can fall off the left-hand end of the table and get an error!</a:t>
            </a:r>
            <a:br>
              <a:rPr lang="en-GB" dirty="0">
                <a:solidFill>
                  <a:prstClr val="black"/>
                </a:solidFill>
              </a:rPr>
            </a:b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3F87-791D-4D65-80CD-2AF1F2B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1874-944B-4DD6-A093-5AE9E489FCC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11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9F655E-5902-4D80-9950-BDAF30371E48}"/>
              </a:ext>
            </a:extLst>
          </p:cNvPr>
          <p:cNvSpPr/>
          <p:nvPr/>
        </p:nvSpPr>
        <p:spPr>
          <a:xfrm>
            <a:off x="-2" y="-1"/>
            <a:ext cx="12192001" cy="1337625"/>
          </a:xfrm>
          <a:prstGeom prst="rect">
            <a:avLst/>
          </a:prstGeom>
          <a:solidFill>
            <a:srgbClr val="7D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76081"/>
            <a:ext cx="10515600" cy="701674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sz="4000" dirty="0"/>
              <a:t>Lecture Outline</a:t>
            </a:r>
            <a:endParaRPr lang="en-US" altLang="en-US" sz="40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1586" y="1527766"/>
            <a:ext cx="5512748" cy="44560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en-GB" altLang="en-US" sz="3000" dirty="0"/>
              <a:t>Databases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en-GB" altLang="en-US" sz="2600" dirty="0"/>
              <a:t>Form Tool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en-GB" altLang="en-US" sz="2600" dirty="0"/>
              <a:t>Sorting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en-GB" altLang="en-US" sz="2600" dirty="0"/>
              <a:t>Filtering</a:t>
            </a:r>
            <a:endParaRPr lang="en-GB" altLang="en-US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en-GB" altLang="en-US" sz="3000" dirty="0"/>
              <a:t>Lookup &amp; Reference Formulas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en-GB" altLang="en-US" sz="2600" dirty="0"/>
              <a:t>INDEX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en-GB" altLang="en-US" sz="2600" dirty="0"/>
              <a:t>MATCH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en-GB" altLang="en-US" sz="2600" dirty="0"/>
              <a:t>VLOOKUP and HLOOKUP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3F87-791D-4D65-80CD-2AF1F2B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1874-944B-4DD6-A093-5AE9E489FCC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442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9F655E-5902-4D80-9950-BDAF30371E48}"/>
              </a:ext>
            </a:extLst>
          </p:cNvPr>
          <p:cNvSpPr/>
          <p:nvPr/>
        </p:nvSpPr>
        <p:spPr>
          <a:xfrm>
            <a:off x="0" y="-29150"/>
            <a:ext cx="12192001" cy="1337625"/>
          </a:xfrm>
          <a:prstGeom prst="rect">
            <a:avLst/>
          </a:prstGeom>
          <a:solidFill>
            <a:srgbClr val="7D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76081"/>
            <a:ext cx="10515600" cy="701674"/>
          </a:xfrm>
        </p:spPr>
        <p:txBody>
          <a:bodyPr>
            <a:normAutofit/>
          </a:bodyPr>
          <a:lstStyle/>
          <a:p>
            <a:pPr algn="ctr"/>
            <a:r>
              <a:rPr lang="en-GB" altLang="en-US" sz="4000" dirty="0"/>
              <a:t>Look-up tables: matching text</a:t>
            </a:r>
            <a:endParaRPr lang="en-US" altLang="en-US" sz="40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179" y="1713706"/>
            <a:ext cx="9262151" cy="2160025"/>
          </a:xfrm>
        </p:spPr>
        <p:txBody>
          <a:bodyPr>
            <a:noAutofit/>
          </a:bodyPr>
          <a:lstStyle/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dirty="0">
                <a:solidFill>
                  <a:prstClr val="black"/>
                </a:solidFill>
              </a:rPr>
              <a:t>Look-up tables do not just work with numerical values, they also work with text as well</a:t>
            </a:r>
          </a:p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endParaRPr lang="en-GB" dirty="0">
              <a:solidFill>
                <a:prstClr val="black"/>
              </a:solidFill>
            </a:endParaRPr>
          </a:p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endParaRPr lang="en-GB" dirty="0">
              <a:solidFill>
                <a:prstClr val="black"/>
              </a:solidFill>
            </a:endParaRPr>
          </a:p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endParaRPr lang="en-GB" dirty="0">
              <a:solidFill>
                <a:prstClr val="black"/>
              </a:solidFill>
            </a:endParaRPr>
          </a:p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endParaRPr lang="en-GB" dirty="0">
              <a:solidFill>
                <a:prstClr val="black"/>
              </a:solidFill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GB" dirty="0">
              <a:solidFill>
                <a:prstClr val="black"/>
              </a:solidFill>
            </a:endParaRPr>
          </a:p>
          <a:p>
            <a:pPr indent="-288000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dirty="0">
                <a:solidFill>
                  <a:prstClr val="black"/>
                </a:solidFill>
              </a:rPr>
              <a:t>The formula in cell B5 is simply: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GB" dirty="0">
                <a:solidFill>
                  <a:prstClr val="black"/>
                </a:solidFill>
              </a:rPr>
              <a:t>    =HLOOKUP(B4, B1:E2, 2, false)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3F87-791D-4D65-80CD-2AF1F2B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1874-944B-4DD6-A093-5AE9E489FCC7}" type="slidenum">
              <a:rPr lang="en-GB" smtClean="0"/>
              <a:t>20</a:t>
            </a:fld>
            <a:endParaRPr lang="en-GB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74205" y="2793718"/>
          <a:ext cx="5843589" cy="2303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5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4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44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3911">
                <a:tc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 marT="45704" marB="457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A</a:t>
                      </a:r>
                    </a:p>
                  </a:txBody>
                  <a:tcPr marT="45704" marB="457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B</a:t>
                      </a:r>
                    </a:p>
                  </a:txBody>
                  <a:tcPr marT="45704" marB="457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C</a:t>
                      </a:r>
                    </a:p>
                  </a:txBody>
                  <a:tcPr marT="45704" marB="457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D</a:t>
                      </a:r>
                    </a:p>
                  </a:txBody>
                  <a:tcPr marT="45704" marB="457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E</a:t>
                      </a:r>
                    </a:p>
                  </a:txBody>
                  <a:tcPr marT="45704" marB="4570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911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1</a:t>
                      </a:r>
                    </a:p>
                  </a:txBody>
                  <a:tcPr marT="45704" marB="457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 dirty="0"/>
                        <a:t>Employee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Tom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Dick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Harry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Mary</a:t>
                      </a:r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11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2</a:t>
                      </a:r>
                    </a:p>
                  </a:txBody>
                  <a:tcPr marT="45704" marB="457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 dirty="0"/>
                        <a:t>Wage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£7.00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£9.00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£8.00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£9.50</a:t>
                      </a:r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11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3</a:t>
                      </a:r>
                    </a:p>
                  </a:txBody>
                  <a:tcPr marT="45704" marB="457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800" b="1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911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4</a:t>
                      </a:r>
                    </a:p>
                  </a:txBody>
                  <a:tcPr marT="45704" marB="457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 dirty="0"/>
                        <a:t>Who is working?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Tom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9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5</a:t>
                      </a:r>
                    </a:p>
                  </a:txBody>
                  <a:tcPr marT="45704" marB="457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 dirty="0"/>
                        <a:t>Wage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£7.00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349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9F655E-5902-4D80-9950-BDAF30371E48}"/>
              </a:ext>
            </a:extLst>
          </p:cNvPr>
          <p:cNvSpPr/>
          <p:nvPr/>
        </p:nvSpPr>
        <p:spPr>
          <a:xfrm>
            <a:off x="0" y="-29150"/>
            <a:ext cx="12192001" cy="1337625"/>
          </a:xfrm>
          <a:prstGeom prst="rect">
            <a:avLst/>
          </a:prstGeom>
          <a:solidFill>
            <a:srgbClr val="7D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76081"/>
            <a:ext cx="10515600" cy="701674"/>
          </a:xfrm>
        </p:spPr>
        <p:txBody>
          <a:bodyPr>
            <a:normAutofit/>
          </a:bodyPr>
          <a:lstStyle/>
          <a:p>
            <a:pPr algn="ctr"/>
            <a:r>
              <a:rPr lang="en-GB" altLang="en-US" sz="4000" dirty="0"/>
              <a:t>Look-up tables: matching text</a:t>
            </a:r>
            <a:endParaRPr lang="en-US" altLang="en-US" sz="40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30040" y="1929838"/>
            <a:ext cx="6531919" cy="3440184"/>
          </a:xfrm>
        </p:spPr>
        <p:txBody>
          <a:bodyPr>
            <a:noAutofit/>
          </a:bodyPr>
          <a:lstStyle/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dirty="0">
                <a:solidFill>
                  <a:prstClr val="black"/>
                </a:solidFill>
              </a:rPr>
              <a:t>When you have text in the top row, you need a </a:t>
            </a:r>
            <a:r>
              <a:rPr lang="en-GB" b="1" dirty="0">
                <a:solidFill>
                  <a:schemeClr val="accent2"/>
                </a:solidFill>
              </a:rPr>
              <a:t>perfect</a:t>
            </a:r>
            <a:r>
              <a:rPr lang="en-GB" dirty="0">
                <a:solidFill>
                  <a:prstClr val="black"/>
                </a:solidFill>
              </a:rPr>
              <a:t> match, no interpolation is possible</a:t>
            </a:r>
          </a:p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endParaRPr lang="en-GB" dirty="0">
              <a:solidFill>
                <a:prstClr val="black"/>
              </a:solidFill>
            </a:endParaRPr>
          </a:p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dirty="0">
                <a:solidFill>
                  <a:prstClr val="black"/>
                </a:solidFill>
              </a:rPr>
              <a:t>The final “false” parameter ensures a perfect match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3F87-791D-4D65-80CD-2AF1F2B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1874-944B-4DD6-A093-5AE9E489FCC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96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9F655E-5902-4D80-9950-BDAF30371E48}"/>
              </a:ext>
            </a:extLst>
          </p:cNvPr>
          <p:cNvSpPr/>
          <p:nvPr/>
        </p:nvSpPr>
        <p:spPr>
          <a:xfrm>
            <a:off x="-2" y="-1"/>
            <a:ext cx="12192001" cy="1337625"/>
          </a:xfrm>
          <a:prstGeom prst="rect">
            <a:avLst/>
          </a:prstGeom>
          <a:solidFill>
            <a:srgbClr val="7D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76081"/>
            <a:ext cx="10515600" cy="701674"/>
          </a:xfrm>
        </p:spPr>
        <p:txBody>
          <a:bodyPr>
            <a:normAutofit/>
          </a:bodyPr>
          <a:lstStyle/>
          <a:p>
            <a:pPr algn="ctr"/>
            <a:r>
              <a:rPr lang="en-GB" altLang="en-US" sz="4000" dirty="0"/>
              <a:t>Databases</a:t>
            </a:r>
            <a:endParaRPr lang="en-US" altLang="en-US" sz="40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676" y="1617854"/>
            <a:ext cx="10158643" cy="5103621"/>
          </a:xfrm>
        </p:spPr>
        <p:txBody>
          <a:bodyPr>
            <a:noAutofit/>
          </a:bodyPr>
          <a:lstStyle/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dirty="0"/>
              <a:t>A </a:t>
            </a:r>
            <a:r>
              <a:rPr lang="en-GB" b="1" dirty="0">
                <a:solidFill>
                  <a:schemeClr val="accent2"/>
                </a:solidFill>
              </a:rPr>
              <a:t>database</a:t>
            </a:r>
            <a:r>
              <a:rPr lang="en-GB" dirty="0"/>
              <a:t> is an organized collection of data</a:t>
            </a:r>
          </a:p>
          <a:p>
            <a:pPr lvl="1"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sz="2800" dirty="0"/>
              <a:t>In Excel, normally represented as a </a:t>
            </a:r>
            <a:r>
              <a:rPr lang="en-GB" sz="2800" u="sng" dirty="0"/>
              <a:t>table</a:t>
            </a:r>
            <a:r>
              <a:rPr lang="en-GB" sz="2800" dirty="0"/>
              <a:t> with</a:t>
            </a:r>
          </a:p>
          <a:p>
            <a:pPr lvl="1"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sz="2800" dirty="0"/>
              <a:t>Each row corresponding to a </a:t>
            </a:r>
            <a:r>
              <a:rPr lang="en-GB" sz="2800" b="1" dirty="0">
                <a:solidFill>
                  <a:schemeClr val="accent2"/>
                </a:solidFill>
              </a:rPr>
              <a:t>record</a:t>
            </a:r>
            <a:r>
              <a:rPr lang="en-GB" sz="2800" dirty="0"/>
              <a:t> and</a:t>
            </a:r>
          </a:p>
          <a:p>
            <a:pPr lvl="1"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sz="2800" dirty="0"/>
              <a:t>Each column corresponding to a </a:t>
            </a:r>
            <a:r>
              <a:rPr lang="en-GB" sz="2800" b="1" dirty="0">
                <a:solidFill>
                  <a:schemeClr val="accent2"/>
                </a:solidFill>
              </a:rPr>
              <a:t>field</a:t>
            </a:r>
            <a:r>
              <a:rPr lang="en-GB" sz="2800" dirty="0"/>
              <a:t> that gives specific information about each record</a:t>
            </a:r>
          </a:p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dirty="0"/>
              <a:t>In this lecture, we’ll look at formulas and other functionalities in Excel for seeking out information within a database.</a:t>
            </a:r>
          </a:p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altLang="en-US" dirty="0"/>
              <a:t>Suggestion: check out the Excel file </a:t>
            </a:r>
            <a:r>
              <a:rPr lang="en-GB" altLang="en-US" b="1" dirty="0">
                <a:cs typeface="Courier New" panose="02070309020205020404" pitchFamily="49" charset="0"/>
              </a:rPr>
              <a:t>L4 Examples-Applicants.xlsx</a:t>
            </a:r>
            <a:r>
              <a:rPr lang="en-GB" altLang="en-US" dirty="0"/>
              <a:t> on Moodle</a:t>
            </a:r>
          </a:p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endParaRPr lang="en-GB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 eaLnBrk="1" hangingPunct="1">
              <a:lnSpc>
                <a:spcPct val="250000"/>
              </a:lnSpc>
              <a:buNone/>
            </a:pPr>
            <a:endParaRPr lang="en-GB" altLang="en-US" dirty="0"/>
          </a:p>
          <a:p>
            <a:pPr algn="just" eaLnBrk="1" hangingPunct="1">
              <a:lnSpc>
                <a:spcPct val="250000"/>
              </a:lnSpc>
              <a:buFont typeface="Calibri" panose="020F0502020204030204" pitchFamily="34" charset="0"/>
              <a:buChar char="-"/>
            </a:pPr>
            <a:endParaRPr lang="en-GB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3F87-791D-4D65-80CD-2AF1F2B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1874-944B-4DD6-A093-5AE9E489FCC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36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9F655E-5902-4D80-9950-BDAF30371E48}"/>
              </a:ext>
            </a:extLst>
          </p:cNvPr>
          <p:cNvSpPr/>
          <p:nvPr/>
        </p:nvSpPr>
        <p:spPr>
          <a:xfrm>
            <a:off x="-2" y="-1"/>
            <a:ext cx="12192001" cy="1337625"/>
          </a:xfrm>
          <a:prstGeom prst="rect">
            <a:avLst/>
          </a:prstGeom>
          <a:solidFill>
            <a:srgbClr val="7D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76081"/>
            <a:ext cx="10515600" cy="701674"/>
          </a:xfrm>
        </p:spPr>
        <p:txBody>
          <a:bodyPr>
            <a:normAutofit/>
          </a:bodyPr>
          <a:lstStyle/>
          <a:p>
            <a:pPr algn="ctr"/>
            <a:r>
              <a:rPr lang="en-GB" altLang="en-US" sz="4000" dirty="0"/>
              <a:t>Applicants databases</a:t>
            </a:r>
            <a:endParaRPr lang="en-US" altLang="en-US" sz="4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3F87-791D-4D65-80CD-2AF1F2B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1874-944B-4DD6-A093-5AE9E489FCC7}" type="slidenum">
              <a:rPr lang="en-GB" smtClean="0"/>
              <a:t>4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4" y="1379959"/>
            <a:ext cx="9889067" cy="540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5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9F655E-5902-4D80-9950-BDAF30371E48}"/>
              </a:ext>
            </a:extLst>
          </p:cNvPr>
          <p:cNvSpPr/>
          <p:nvPr/>
        </p:nvSpPr>
        <p:spPr>
          <a:xfrm>
            <a:off x="-2" y="-1"/>
            <a:ext cx="12192001" cy="1337625"/>
          </a:xfrm>
          <a:prstGeom prst="rect">
            <a:avLst/>
          </a:prstGeom>
          <a:solidFill>
            <a:srgbClr val="7D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76081"/>
            <a:ext cx="10515600" cy="701674"/>
          </a:xfrm>
        </p:spPr>
        <p:txBody>
          <a:bodyPr>
            <a:normAutofit/>
          </a:bodyPr>
          <a:lstStyle/>
          <a:p>
            <a:pPr algn="ctr"/>
            <a:r>
              <a:rPr lang="en-GB" altLang="en-US" sz="4000" dirty="0"/>
              <a:t>Finding facts from databases</a:t>
            </a:r>
            <a:endParaRPr lang="en-US" altLang="en-US" sz="40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2473" y="1449728"/>
            <a:ext cx="7347048" cy="1077342"/>
          </a:xfrm>
        </p:spPr>
        <p:txBody>
          <a:bodyPr>
            <a:normAutofit/>
          </a:bodyPr>
          <a:lstStyle/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altLang="en-US" dirty="0">
                <a:solidFill>
                  <a:prstClr val="black"/>
                </a:solidFill>
              </a:rPr>
              <a:t>Excel has built-in functionalities for searching out information in a database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3F87-791D-4D65-80CD-2AF1F2B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1874-944B-4DD6-A093-5AE9E489FCC7}" type="slidenum">
              <a:rPr lang="en-GB" smtClean="0"/>
              <a:t>5</a:t>
            </a:fld>
            <a:endParaRPr lang="en-GB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971523"/>
              </p:ext>
            </p:extLst>
          </p:nvPr>
        </p:nvGraphicFramePr>
        <p:xfrm>
          <a:off x="3047997" y="2704191"/>
          <a:ext cx="6096000" cy="3596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042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accent2"/>
                          </a:solidFill>
                          <a:effectLst/>
                        </a:rPr>
                        <a:t>Database Form</a:t>
                      </a:r>
                    </a:p>
                    <a:p>
                      <a:pPr algn="ctr"/>
                      <a:r>
                        <a:rPr lang="en-GB" sz="2400" dirty="0"/>
                        <a:t>Used to examine and search for, add or delete records in a database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accent2"/>
                          </a:solidFill>
                          <a:effectLst/>
                        </a:rPr>
                        <a:t>Filter</a:t>
                      </a:r>
                    </a:p>
                    <a:p>
                      <a:pPr algn="ctr"/>
                      <a:r>
                        <a:rPr lang="en-GB" sz="2400" dirty="0"/>
                        <a:t>Used to probe a database and extract a portion of it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4618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accent2"/>
                          </a:solidFill>
                          <a:effectLst/>
                        </a:rPr>
                        <a:t>Sort</a:t>
                      </a:r>
                    </a:p>
                    <a:p>
                      <a:pPr algn="ctr"/>
                      <a:r>
                        <a:rPr lang="en-GB" sz="2400" dirty="0"/>
                        <a:t>Used to sort records according to one or more criteria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800" b="1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Pivot Table</a:t>
                      </a:r>
                    </a:p>
                    <a:p>
                      <a:pPr algn="ctr"/>
                      <a:r>
                        <a:rPr lang="en-GB" altLang="en-US" sz="2400" dirty="0"/>
                        <a:t>Used to summarise data in simple tables</a:t>
                      </a:r>
                      <a:endParaRPr lang="en-GB" sz="24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0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9F655E-5902-4D80-9950-BDAF30371E48}"/>
              </a:ext>
            </a:extLst>
          </p:cNvPr>
          <p:cNvSpPr/>
          <p:nvPr/>
        </p:nvSpPr>
        <p:spPr>
          <a:xfrm>
            <a:off x="0" y="-29150"/>
            <a:ext cx="12192001" cy="1337625"/>
          </a:xfrm>
          <a:prstGeom prst="rect">
            <a:avLst/>
          </a:prstGeom>
          <a:solidFill>
            <a:srgbClr val="7D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76081"/>
            <a:ext cx="10515600" cy="701674"/>
          </a:xfrm>
        </p:spPr>
        <p:txBody>
          <a:bodyPr>
            <a:normAutofit/>
          </a:bodyPr>
          <a:lstStyle/>
          <a:p>
            <a:pPr algn="ctr"/>
            <a:r>
              <a:rPr lang="en-GB" altLang="en-US" sz="4000" dirty="0"/>
              <a:t>Searching and editing</a:t>
            </a:r>
            <a:endParaRPr lang="en-US" altLang="en-US" sz="40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5534" y="1482986"/>
            <a:ext cx="8780931" cy="5238489"/>
          </a:xfrm>
        </p:spPr>
        <p:txBody>
          <a:bodyPr>
            <a:noAutofit/>
          </a:bodyPr>
          <a:lstStyle/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dirty="0">
                <a:solidFill>
                  <a:prstClr val="black"/>
                </a:solidFill>
              </a:rPr>
              <a:t>Add the </a:t>
            </a:r>
            <a:r>
              <a:rPr lang="en-GB" b="1" dirty="0">
                <a:solidFill>
                  <a:schemeClr val="accent2"/>
                </a:solidFill>
              </a:rPr>
              <a:t>Form</a:t>
            </a:r>
            <a:r>
              <a:rPr lang="en-GB" dirty="0">
                <a:solidFill>
                  <a:prstClr val="black"/>
                </a:solidFill>
              </a:rPr>
              <a:t> button:</a:t>
            </a:r>
          </a:p>
          <a:p>
            <a:pPr lvl="1"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sz="2800" dirty="0">
                <a:solidFill>
                  <a:prstClr val="black"/>
                </a:solidFill>
              </a:rPr>
              <a:t>Click the arrow next to the </a:t>
            </a:r>
            <a:r>
              <a:rPr lang="en-GB" sz="2800" b="1" dirty="0">
                <a:solidFill>
                  <a:schemeClr val="accent2"/>
                </a:solidFill>
              </a:rPr>
              <a:t>Quick Access Toolbar </a:t>
            </a:r>
            <a:r>
              <a:rPr lang="en-GB" sz="2800" dirty="0">
                <a:solidFill>
                  <a:prstClr val="black"/>
                </a:solidFill>
              </a:rPr>
              <a:t>and then click </a:t>
            </a:r>
            <a:r>
              <a:rPr lang="en-GB" sz="2800" b="1" dirty="0">
                <a:solidFill>
                  <a:schemeClr val="accent2"/>
                </a:solidFill>
              </a:rPr>
              <a:t>More Commands</a:t>
            </a:r>
            <a:r>
              <a:rPr lang="en-GB" sz="2800" dirty="0">
                <a:solidFill>
                  <a:prstClr val="black"/>
                </a:solidFill>
              </a:rPr>
              <a:t>. </a:t>
            </a:r>
          </a:p>
          <a:p>
            <a:pPr lvl="1"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sz="2800" dirty="0">
                <a:solidFill>
                  <a:prstClr val="black"/>
                </a:solidFill>
              </a:rPr>
              <a:t>In the </a:t>
            </a:r>
            <a:r>
              <a:rPr lang="en-GB" sz="2800" b="1" dirty="0">
                <a:solidFill>
                  <a:schemeClr val="accent2"/>
                </a:solidFill>
              </a:rPr>
              <a:t>Choose commands </a:t>
            </a:r>
            <a:r>
              <a:rPr lang="en-GB" sz="2800" dirty="0">
                <a:solidFill>
                  <a:prstClr val="black"/>
                </a:solidFill>
              </a:rPr>
              <a:t>from drop-down box, click </a:t>
            </a:r>
            <a:r>
              <a:rPr lang="en-GB" sz="2800" b="1" dirty="0">
                <a:solidFill>
                  <a:schemeClr val="accent2"/>
                </a:solidFill>
              </a:rPr>
              <a:t>All Commands</a:t>
            </a:r>
            <a:r>
              <a:rPr lang="en-GB" sz="2800" dirty="0">
                <a:solidFill>
                  <a:prstClr val="black"/>
                </a:solidFill>
              </a:rPr>
              <a:t>. </a:t>
            </a:r>
          </a:p>
          <a:p>
            <a:pPr lvl="1"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sz="2800" dirty="0">
                <a:solidFill>
                  <a:prstClr val="black"/>
                </a:solidFill>
              </a:rPr>
              <a:t>Select the </a:t>
            </a:r>
            <a:r>
              <a:rPr lang="en-GB" sz="2800" b="1" dirty="0">
                <a:solidFill>
                  <a:schemeClr val="accent2"/>
                </a:solidFill>
              </a:rPr>
              <a:t>Form</a:t>
            </a:r>
            <a:r>
              <a:rPr lang="en-GB" sz="2800" dirty="0">
                <a:solidFill>
                  <a:prstClr val="black"/>
                </a:solidFill>
              </a:rPr>
              <a:t> button from the list, then click </a:t>
            </a:r>
            <a:r>
              <a:rPr lang="en-GB" sz="2800" b="1" dirty="0">
                <a:solidFill>
                  <a:schemeClr val="accent2"/>
                </a:solidFill>
              </a:rPr>
              <a:t>Add</a:t>
            </a:r>
            <a:r>
              <a:rPr lang="en-GB" sz="2800" dirty="0">
                <a:solidFill>
                  <a:prstClr val="black"/>
                </a:solidFill>
              </a:rPr>
              <a:t>, then </a:t>
            </a:r>
            <a:r>
              <a:rPr lang="en-GB" sz="2800" b="1" dirty="0">
                <a:solidFill>
                  <a:schemeClr val="accent2"/>
                </a:solidFill>
              </a:rPr>
              <a:t>OK</a:t>
            </a:r>
          </a:p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dirty="0">
                <a:solidFill>
                  <a:prstClr val="black"/>
                </a:solidFill>
              </a:rPr>
              <a:t>Use the Form to visualize single records</a:t>
            </a:r>
          </a:p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dirty="0">
                <a:solidFill>
                  <a:prstClr val="black"/>
                </a:solidFill>
              </a:rPr>
              <a:t>Use the criteria button in the form to display the records meeting one or multiple criteria</a:t>
            </a:r>
          </a:p>
          <a:p>
            <a:pPr algn="just">
              <a:defRPr/>
            </a:pPr>
            <a:endParaRPr lang="en-GB" dirty="0"/>
          </a:p>
          <a:p>
            <a:pPr algn="just" eaLnBrk="1" hangingPunct="1">
              <a:lnSpc>
                <a:spcPct val="250000"/>
              </a:lnSpc>
              <a:buFont typeface="Calibri" panose="020F0502020204030204" pitchFamily="34" charset="0"/>
              <a:buChar char="-"/>
            </a:pPr>
            <a:endParaRPr lang="en-GB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3F87-791D-4D65-80CD-2AF1F2B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1874-944B-4DD6-A093-5AE9E489FCC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14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9F655E-5902-4D80-9950-BDAF30371E48}"/>
              </a:ext>
            </a:extLst>
          </p:cNvPr>
          <p:cNvSpPr/>
          <p:nvPr/>
        </p:nvSpPr>
        <p:spPr>
          <a:xfrm>
            <a:off x="0" y="-29150"/>
            <a:ext cx="12192001" cy="1337625"/>
          </a:xfrm>
          <a:prstGeom prst="rect">
            <a:avLst/>
          </a:prstGeom>
          <a:solidFill>
            <a:srgbClr val="7D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76081"/>
            <a:ext cx="10515600" cy="701674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sz="4000" dirty="0"/>
              <a:t>Sorting</a:t>
            </a:r>
            <a:endParaRPr lang="en-US" altLang="en-US" sz="40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5499" y="1389853"/>
            <a:ext cx="11577167" cy="5256480"/>
          </a:xfrm>
        </p:spPr>
        <p:txBody>
          <a:bodyPr>
            <a:normAutofit lnSpcReduction="10000"/>
          </a:bodyPr>
          <a:lstStyle/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sz="2600" dirty="0">
                <a:solidFill>
                  <a:prstClr val="black"/>
                </a:solidFill>
              </a:rPr>
              <a:t>Highlight area to be sorted</a:t>
            </a:r>
            <a:endParaRPr lang="en-GB" sz="2600" b="1" dirty="0">
              <a:solidFill>
                <a:schemeClr val="accent2"/>
              </a:solidFill>
            </a:endParaRPr>
          </a:p>
          <a:p>
            <a:pPr marL="228600" lvl="1" indent="-288000" algn="just">
              <a:lnSpc>
                <a:spcPct val="100000"/>
              </a:lnSpc>
              <a:spcBef>
                <a:spcPts val="1000"/>
              </a:spcBef>
              <a:buFont typeface="Calibri" panose="020F0502020204030204" pitchFamily="34" charset="0"/>
              <a:buChar char="‒"/>
              <a:defRPr/>
            </a:pPr>
            <a:r>
              <a:rPr lang="en-GB" sz="2600" dirty="0">
                <a:solidFill>
                  <a:prstClr val="black"/>
                </a:solidFill>
              </a:rPr>
              <a:t>On the </a:t>
            </a:r>
            <a:r>
              <a:rPr lang="en-GB" sz="2600" b="1" dirty="0">
                <a:solidFill>
                  <a:schemeClr val="accent2"/>
                </a:solidFill>
              </a:rPr>
              <a:t>Data</a:t>
            </a:r>
            <a:r>
              <a:rPr lang="en-GB" sz="2600" dirty="0">
                <a:solidFill>
                  <a:prstClr val="black"/>
                </a:solidFill>
              </a:rPr>
              <a:t> tab, in the </a:t>
            </a:r>
            <a:r>
              <a:rPr lang="en-GB" sz="2600" b="1" dirty="0">
                <a:solidFill>
                  <a:schemeClr val="accent2"/>
                </a:solidFill>
              </a:rPr>
              <a:t>Sort &amp; Filter </a:t>
            </a:r>
            <a:r>
              <a:rPr lang="en-GB" sz="2600" dirty="0">
                <a:solidFill>
                  <a:prstClr val="black"/>
                </a:solidFill>
              </a:rPr>
              <a:t>group, click on </a:t>
            </a:r>
            <a:r>
              <a:rPr lang="en-GB" sz="2600" b="1" dirty="0">
                <a:solidFill>
                  <a:schemeClr val="accent2"/>
                </a:solidFill>
              </a:rPr>
              <a:t>Sort.</a:t>
            </a:r>
          </a:p>
          <a:p>
            <a:pPr marL="454950" lvl="1" indent="-514350" algn="just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GB" sz="2600" dirty="0"/>
              <a:t>In the </a:t>
            </a:r>
            <a:r>
              <a:rPr lang="en-GB" sz="2600" b="1" dirty="0">
                <a:solidFill>
                  <a:schemeClr val="accent2"/>
                </a:solidFill>
              </a:rPr>
              <a:t>Sort</a:t>
            </a:r>
            <a:r>
              <a:rPr lang="en-GB" sz="2600" dirty="0"/>
              <a:t> dialog box, under </a:t>
            </a:r>
            <a:r>
              <a:rPr lang="en-GB" sz="2600" b="1" dirty="0">
                <a:solidFill>
                  <a:schemeClr val="accent2"/>
                </a:solidFill>
              </a:rPr>
              <a:t>Column</a:t>
            </a:r>
            <a:r>
              <a:rPr lang="en-GB" sz="2600" dirty="0"/>
              <a:t>, in the Sort by box, select the column that you want to sort.</a:t>
            </a:r>
          </a:p>
          <a:p>
            <a:pPr marL="454950" lvl="1" indent="-514350" algn="just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GB" sz="2600" dirty="0"/>
              <a:t>Under </a:t>
            </a:r>
            <a:r>
              <a:rPr lang="en-GB" sz="2600" b="1" dirty="0">
                <a:solidFill>
                  <a:schemeClr val="accent2"/>
                </a:solidFill>
              </a:rPr>
              <a:t>Sort On</a:t>
            </a:r>
            <a:r>
              <a:rPr lang="en-GB" sz="2600" dirty="0"/>
              <a:t>, select the type of sort. Do one of the following:</a:t>
            </a:r>
          </a:p>
          <a:p>
            <a:pPr marL="914400" lvl="2" indent="-457200" algn="just">
              <a:lnSpc>
                <a:spcPct val="100000"/>
              </a:lnSpc>
              <a:spcBef>
                <a:spcPts val="1000"/>
              </a:spcBef>
              <a:buFont typeface="Calibri" panose="020F0502020204030204" pitchFamily="34" charset="0"/>
              <a:buChar char="⁻"/>
              <a:defRPr/>
            </a:pPr>
            <a:r>
              <a:rPr lang="en-GB" sz="2400" dirty="0"/>
              <a:t>To sort by text, number, or data and time, select </a:t>
            </a:r>
            <a:r>
              <a:rPr lang="en-GB" sz="2400" b="1" dirty="0">
                <a:solidFill>
                  <a:schemeClr val="accent2"/>
                </a:solidFill>
              </a:rPr>
              <a:t>Values</a:t>
            </a:r>
            <a:r>
              <a:rPr lang="en-GB" sz="2400" dirty="0"/>
              <a:t>.</a:t>
            </a:r>
          </a:p>
          <a:p>
            <a:pPr marL="914400" lvl="2" indent="-457200" algn="just">
              <a:lnSpc>
                <a:spcPct val="100000"/>
              </a:lnSpc>
              <a:spcBef>
                <a:spcPts val="1000"/>
              </a:spcBef>
              <a:buFont typeface="Calibri" panose="020F0502020204030204" pitchFamily="34" charset="0"/>
              <a:buChar char="⁻"/>
              <a:defRPr/>
            </a:pPr>
            <a:r>
              <a:rPr lang="en-GB" sz="2400" dirty="0"/>
              <a:t>To sort by format, select </a:t>
            </a:r>
            <a:r>
              <a:rPr lang="en-GB" sz="2400" b="1" dirty="0">
                <a:solidFill>
                  <a:schemeClr val="accent2"/>
                </a:solidFill>
              </a:rPr>
              <a:t>Cell Colour</a:t>
            </a:r>
            <a:r>
              <a:rPr lang="en-GB" sz="2400" dirty="0"/>
              <a:t>, </a:t>
            </a:r>
            <a:r>
              <a:rPr lang="en-GB" sz="2400" b="1" dirty="0">
                <a:solidFill>
                  <a:schemeClr val="accent2"/>
                </a:solidFill>
              </a:rPr>
              <a:t>Font Colour</a:t>
            </a:r>
            <a:r>
              <a:rPr lang="en-GB" sz="2400" dirty="0"/>
              <a:t>, or </a:t>
            </a:r>
            <a:r>
              <a:rPr lang="en-GB" sz="2400" b="1" dirty="0">
                <a:solidFill>
                  <a:schemeClr val="accent2"/>
                </a:solidFill>
              </a:rPr>
              <a:t>Cell Icon</a:t>
            </a:r>
            <a:r>
              <a:rPr lang="en-GB" sz="2400" dirty="0"/>
              <a:t>.</a:t>
            </a:r>
          </a:p>
          <a:p>
            <a:pPr marL="454950" lvl="1" indent="-514350" algn="just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GB" sz="2600" dirty="0"/>
              <a:t>Under </a:t>
            </a:r>
            <a:r>
              <a:rPr lang="en-GB" sz="2600" b="1" dirty="0">
                <a:solidFill>
                  <a:schemeClr val="accent2"/>
                </a:solidFill>
              </a:rPr>
              <a:t>Order</a:t>
            </a:r>
            <a:r>
              <a:rPr lang="en-GB" sz="2600" dirty="0"/>
              <a:t>, select how you want to sort. Do one of the following:</a:t>
            </a:r>
          </a:p>
          <a:p>
            <a:pPr marL="914400" lvl="2" indent="-457200" algn="just">
              <a:lnSpc>
                <a:spcPct val="100000"/>
              </a:lnSpc>
              <a:spcBef>
                <a:spcPts val="1000"/>
              </a:spcBef>
              <a:buFont typeface="Calibri" panose="020F0502020204030204" pitchFamily="34" charset="0"/>
              <a:buChar char="⁻"/>
              <a:defRPr/>
            </a:pPr>
            <a:r>
              <a:rPr lang="en-GB" sz="2400" dirty="0"/>
              <a:t>    For text values, select </a:t>
            </a:r>
            <a:r>
              <a:rPr lang="en-GB" sz="2400" b="1" dirty="0">
                <a:solidFill>
                  <a:schemeClr val="accent2"/>
                </a:solidFill>
              </a:rPr>
              <a:t>A to Z </a:t>
            </a:r>
            <a:r>
              <a:rPr lang="en-GB" sz="2400" dirty="0"/>
              <a:t>or </a:t>
            </a:r>
            <a:r>
              <a:rPr lang="en-GB" sz="2400" b="1" dirty="0">
                <a:solidFill>
                  <a:schemeClr val="accent2"/>
                </a:solidFill>
              </a:rPr>
              <a:t>Z to A</a:t>
            </a:r>
            <a:r>
              <a:rPr lang="en-GB" sz="2400" b="1" dirty="0"/>
              <a:t>.</a:t>
            </a:r>
          </a:p>
          <a:p>
            <a:pPr marL="914400" lvl="2" indent="-457200" algn="just">
              <a:lnSpc>
                <a:spcPct val="100000"/>
              </a:lnSpc>
              <a:spcBef>
                <a:spcPts val="1000"/>
              </a:spcBef>
              <a:buFont typeface="Calibri" panose="020F0502020204030204" pitchFamily="34" charset="0"/>
              <a:buChar char="⁻"/>
              <a:defRPr/>
            </a:pPr>
            <a:r>
              <a:rPr lang="en-GB" sz="2400" dirty="0"/>
              <a:t>    For number values, select </a:t>
            </a:r>
            <a:r>
              <a:rPr lang="en-GB" sz="2400" b="1" dirty="0">
                <a:solidFill>
                  <a:schemeClr val="accent2"/>
                </a:solidFill>
              </a:rPr>
              <a:t>Smallest to Largest </a:t>
            </a:r>
            <a:r>
              <a:rPr lang="en-GB" sz="2400" dirty="0"/>
              <a:t>or </a:t>
            </a:r>
            <a:r>
              <a:rPr lang="en-GB" sz="2400" b="1" dirty="0">
                <a:solidFill>
                  <a:schemeClr val="accent2"/>
                </a:solidFill>
              </a:rPr>
              <a:t>Largest to Smallest</a:t>
            </a:r>
            <a:r>
              <a:rPr lang="en-GB" sz="2400" dirty="0"/>
              <a:t>.</a:t>
            </a:r>
          </a:p>
          <a:p>
            <a:pPr marL="914400" lvl="2" indent="-457200" algn="just">
              <a:lnSpc>
                <a:spcPct val="100000"/>
              </a:lnSpc>
              <a:spcBef>
                <a:spcPts val="1000"/>
              </a:spcBef>
              <a:buFont typeface="Calibri" panose="020F0502020204030204" pitchFamily="34" charset="0"/>
              <a:buChar char="⁻"/>
              <a:defRPr/>
            </a:pPr>
            <a:r>
              <a:rPr lang="en-GB" sz="2400" dirty="0"/>
              <a:t>    For date or time values, select </a:t>
            </a:r>
            <a:r>
              <a:rPr lang="en-GB" sz="2400" b="1" dirty="0">
                <a:solidFill>
                  <a:schemeClr val="accent2"/>
                </a:solidFill>
              </a:rPr>
              <a:t>Oldest to Newest </a:t>
            </a:r>
            <a:r>
              <a:rPr lang="en-GB" sz="2400" dirty="0"/>
              <a:t>or </a:t>
            </a:r>
            <a:r>
              <a:rPr lang="en-GB" sz="2400" b="1" dirty="0">
                <a:solidFill>
                  <a:schemeClr val="accent2"/>
                </a:solidFill>
              </a:rPr>
              <a:t>Newest to Oldest</a:t>
            </a:r>
            <a:r>
              <a:rPr lang="en-GB" sz="2400" dirty="0"/>
              <a:t>.</a:t>
            </a:r>
          </a:p>
          <a:p>
            <a:pPr marL="454950" lvl="1" indent="-514350" algn="just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/>
            </a:pPr>
            <a:endParaRPr lang="en-GB" sz="2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3F87-791D-4D65-80CD-2AF1F2B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1874-944B-4DD6-A093-5AE9E489FCC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82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9F655E-5902-4D80-9950-BDAF30371E48}"/>
              </a:ext>
            </a:extLst>
          </p:cNvPr>
          <p:cNvSpPr/>
          <p:nvPr/>
        </p:nvSpPr>
        <p:spPr>
          <a:xfrm>
            <a:off x="0" y="-29150"/>
            <a:ext cx="12192001" cy="1337625"/>
          </a:xfrm>
          <a:prstGeom prst="rect">
            <a:avLst/>
          </a:prstGeom>
          <a:solidFill>
            <a:srgbClr val="7D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76081"/>
            <a:ext cx="10515600" cy="701674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sz="4000" dirty="0"/>
              <a:t>Sorting</a:t>
            </a:r>
            <a:endParaRPr lang="en-US" altLang="en-US" sz="40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5018" y="1530082"/>
            <a:ext cx="7301963" cy="5256480"/>
          </a:xfrm>
        </p:spPr>
        <p:txBody>
          <a:bodyPr>
            <a:normAutofit/>
          </a:bodyPr>
          <a:lstStyle/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dirty="0">
                <a:solidFill>
                  <a:prstClr val="black"/>
                </a:solidFill>
              </a:rPr>
              <a:t>You can sort data on one or more columns.</a:t>
            </a:r>
          </a:p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dirty="0"/>
              <a:t>To add another column to sort by, on the </a:t>
            </a:r>
            <a:r>
              <a:rPr lang="en-GB" b="1" dirty="0">
                <a:solidFill>
                  <a:schemeClr val="accent2"/>
                </a:solidFill>
              </a:rPr>
              <a:t>sort dialog box</a:t>
            </a:r>
            <a:r>
              <a:rPr lang="en-GB" dirty="0"/>
              <a:t>, click </a:t>
            </a:r>
            <a:r>
              <a:rPr lang="en-GB" b="1" dirty="0">
                <a:solidFill>
                  <a:schemeClr val="accent2"/>
                </a:solidFill>
              </a:rPr>
              <a:t>Add Level</a:t>
            </a:r>
            <a:r>
              <a:rPr lang="en-GB" dirty="0"/>
              <a:t>, and then repeat steps one through three (from the previous slide).</a:t>
            </a:r>
            <a:endParaRPr lang="en-GB" b="1" dirty="0">
              <a:solidFill>
                <a:schemeClr val="accent2"/>
              </a:solidFill>
            </a:endParaRPr>
          </a:p>
          <a:p>
            <a:pPr marL="228600" lvl="1" indent="-288000" algn="just">
              <a:lnSpc>
                <a:spcPct val="100000"/>
              </a:lnSpc>
              <a:spcBef>
                <a:spcPts val="1000"/>
              </a:spcBef>
              <a:buFont typeface="Calibri" panose="020F0502020204030204" pitchFamily="34" charset="0"/>
              <a:buChar char="‒"/>
              <a:defRPr/>
            </a:pPr>
            <a:r>
              <a:rPr lang="en-GB" sz="2800" dirty="0">
                <a:solidFill>
                  <a:prstClr val="black"/>
                </a:solidFill>
              </a:rPr>
              <a:t>You can also include or not a header row which does not get sorted</a:t>
            </a:r>
          </a:p>
          <a:p>
            <a:pPr marL="228600" lvl="1" indent="-288000" algn="just">
              <a:lnSpc>
                <a:spcPct val="100000"/>
              </a:lnSpc>
              <a:spcBef>
                <a:spcPts val="1000"/>
              </a:spcBef>
              <a:buFont typeface="Calibri" panose="020F0502020204030204" pitchFamily="34" charset="0"/>
              <a:buChar char="‒"/>
              <a:defRPr/>
            </a:pPr>
            <a:r>
              <a:rPr lang="en-GB" sz="2800" dirty="0">
                <a:solidFill>
                  <a:prstClr val="black"/>
                </a:solidFill>
              </a:rPr>
              <a:t>You can also sort from left to right by clicking on “</a:t>
            </a:r>
            <a:r>
              <a:rPr lang="en-GB" sz="2800" b="1" dirty="0">
                <a:solidFill>
                  <a:schemeClr val="accent2"/>
                </a:solidFill>
              </a:rPr>
              <a:t>Options</a:t>
            </a:r>
            <a:r>
              <a:rPr lang="en-GB" sz="2800" dirty="0">
                <a:solidFill>
                  <a:prstClr val="black"/>
                </a:solidFill>
              </a:rPr>
              <a:t>” in the </a:t>
            </a:r>
            <a:r>
              <a:rPr lang="en-GB" sz="2800" b="1" dirty="0">
                <a:solidFill>
                  <a:schemeClr val="accent2"/>
                </a:solidFill>
              </a:rPr>
              <a:t>sort dialog box.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3F87-791D-4D65-80CD-2AF1F2B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1874-944B-4DD6-A093-5AE9E489FCC7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553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9F655E-5902-4D80-9950-BDAF30371E48}"/>
              </a:ext>
            </a:extLst>
          </p:cNvPr>
          <p:cNvSpPr/>
          <p:nvPr/>
        </p:nvSpPr>
        <p:spPr>
          <a:xfrm>
            <a:off x="0" y="-29150"/>
            <a:ext cx="12192001" cy="1337625"/>
          </a:xfrm>
          <a:prstGeom prst="rect">
            <a:avLst/>
          </a:prstGeom>
          <a:solidFill>
            <a:srgbClr val="7D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76081"/>
            <a:ext cx="10515600" cy="701674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GB" altLang="en-US" sz="4000" dirty="0"/>
              <a:t>Sorting</a:t>
            </a:r>
            <a:endParaRPr lang="en-US" altLang="en-US" sz="40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4248" y="1482986"/>
            <a:ext cx="9343504" cy="5256480"/>
          </a:xfrm>
        </p:spPr>
        <p:txBody>
          <a:bodyPr>
            <a:normAutofit/>
          </a:bodyPr>
          <a:lstStyle/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b="1" dirty="0">
                <a:solidFill>
                  <a:schemeClr val="accent2"/>
                </a:solidFill>
              </a:rPr>
              <a:t>Question: </a:t>
            </a:r>
            <a:r>
              <a:rPr lang="en-GB" dirty="0">
                <a:solidFill>
                  <a:prstClr val="black"/>
                </a:solidFill>
              </a:rPr>
              <a:t>In the Applicants database, how does work experience vary among the applicants in successive rounds?</a:t>
            </a: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GB" dirty="0">
              <a:solidFill>
                <a:prstClr val="black"/>
              </a:solidFill>
            </a:endParaRPr>
          </a:p>
          <a:p>
            <a:pPr indent="-288000" algn="just">
              <a:lnSpc>
                <a:spcPct val="100000"/>
              </a:lnSpc>
              <a:buFont typeface="Calibri" panose="020F0502020204030204" pitchFamily="34" charset="0"/>
              <a:buChar char="‒"/>
              <a:defRPr/>
            </a:pPr>
            <a:r>
              <a:rPr lang="en-GB" dirty="0"/>
              <a:t>We can sort first by Round, then by Industry, and then by Job Months to get a sense of how applications arrive over time from people in different industries and with different lengths of service in their current jobs</a:t>
            </a: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GB" dirty="0"/>
          </a:p>
          <a:p>
            <a:pPr marL="228600" lvl="1" indent="-288000" algn="just">
              <a:lnSpc>
                <a:spcPct val="100000"/>
              </a:lnSpc>
              <a:spcBef>
                <a:spcPts val="1000"/>
              </a:spcBef>
              <a:buFont typeface="Calibri" panose="020F0502020204030204" pitchFamily="34" charset="0"/>
              <a:buChar char="‒"/>
              <a:defRPr/>
            </a:pPr>
            <a:r>
              <a:rPr lang="en-GB" sz="2800" dirty="0">
                <a:solidFill>
                  <a:prstClr val="black"/>
                </a:solidFill>
              </a:rPr>
              <a:t>Example: The applicants with relatively fewer months in advertising tend to apply in the first two rounds.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3F87-791D-4D65-80CD-2AF1F2B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1874-944B-4DD6-A093-5AE9E489FCC7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0384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1447</Words>
  <Application>Microsoft Office PowerPoint</Application>
  <PresentationFormat>Widescreen</PresentationFormat>
  <Paragraphs>258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Trebuchet MS</vt:lpstr>
      <vt:lpstr>Office Theme</vt:lpstr>
      <vt:lpstr>PowerPoint Presentation</vt:lpstr>
      <vt:lpstr>Lecture Outline</vt:lpstr>
      <vt:lpstr>Databases</vt:lpstr>
      <vt:lpstr>Applicants databases</vt:lpstr>
      <vt:lpstr>Finding facts from databases</vt:lpstr>
      <vt:lpstr>Searching and editing</vt:lpstr>
      <vt:lpstr>Sorting</vt:lpstr>
      <vt:lpstr>Sorting</vt:lpstr>
      <vt:lpstr>Sorting</vt:lpstr>
      <vt:lpstr>Filtering</vt:lpstr>
      <vt:lpstr>Filtering</vt:lpstr>
      <vt:lpstr>Lookup &amp; Reference</vt:lpstr>
      <vt:lpstr>INDEX formula</vt:lpstr>
      <vt:lpstr>INDEX formula continued</vt:lpstr>
      <vt:lpstr>MATCH formula</vt:lpstr>
      <vt:lpstr>Look-up tables</vt:lpstr>
      <vt:lpstr>Look-up tables</vt:lpstr>
      <vt:lpstr>HLOOKUP and VLOOKUP</vt:lpstr>
      <vt:lpstr>Look-up tables</vt:lpstr>
      <vt:lpstr>Look-up tables: matching text</vt:lpstr>
      <vt:lpstr>Look-up tables: matching 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Sheema Noorain</dc:creator>
  <cp:lastModifiedBy>K Naveed Bhatti</cp:lastModifiedBy>
  <cp:revision>18</cp:revision>
  <dcterms:created xsi:type="dcterms:W3CDTF">2020-09-29T17:45:23Z</dcterms:created>
  <dcterms:modified xsi:type="dcterms:W3CDTF">2023-01-09T13:11:58Z</dcterms:modified>
</cp:coreProperties>
</file>