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Economica"/>
      <p:regular r:id="rId19"/>
      <p:bold r:id="rId20"/>
      <p:italic r:id="rId21"/>
      <p:boldItalic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Economica-bold.fntdata"/><Relationship Id="rId22" Type="http://schemas.openxmlformats.org/officeDocument/2006/relationships/font" Target="fonts/Economica-boldItalic.fntdata"/><Relationship Id="rId21" Type="http://schemas.openxmlformats.org/officeDocument/2006/relationships/font" Target="fonts/Economica-italic.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Economica-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e3712cd18_9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e3712cd18_9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Yan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e3712cd18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e3712cd18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a:p>
            <a:pPr indent="0" lvl="0" marL="0" rtl="0" algn="l">
              <a:spcBef>
                <a:spcPts val="0"/>
              </a:spcBef>
              <a:spcAft>
                <a:spcPts val="0"/>
              </a:spcAft>
              <a:buNone/>
            </a:pPr>
            <a:r>
              <a:rPr lang="en"/>
              <a:t>Fast food data was by far the smallest dataset.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steps:</a:t>
            </a:r>
            <a:endParaRPr/>
          </a:p>
          <a:p>
            <a:pPr indent="0" lvl="0" marL="0" rtl="0" algn="l">
              <a:spcBef>
                <a:spcPts val="0"/>
              </a:spcBef>
              <a:spcAft>
                <a:spcPts val="0"/>
              </a:spcAft>
              <a:buNone/>
            </a:pPr>
            <a:r>
              <a:rPr lang="en"/>
              <a:t>Compare housing prices with fast food data</a:t>
            </a:r>
            <a:endParaRPr/>
          </a:p>
          <a:p>
            <a:pPr indent="0" lvl="0" marL="0" rtl="0" algn="l">
              <a:spcBef>
                <a:spcPts val="0"/>
              </a:spcBef>
              <a:spcAft>
                <a:spcPts val="0"/>
              </a:spcAft>
              <a:buNone/>
            </a:pPr>
            <a:r>
              <a:rPr lang="en"/>
              <a:t>Investigate why there are so few zip codes with more than 10 fast food restaurants:</a:t>
            </a:r>
            <a:endParaRPr/>
          </a:p>
          <a:p>
            <a:pPr indent="0" lvl="0" marL="0" rtl="0" algn="l">
              <a:spcBef>
                <a:spcPts val="0"/>
              </a:spcBef>
              <a:spcAft>
                <a:spcPts val="0"/>
              </a:spcAft>
              <a:buNone/>
            </a:pPr>
            <a:r>
              <a:rPr lang="en"/>
              <a:t>   Was the zip code excluded from certain datasets?</a:t>
            </a:r>
            <a:endParaRPr/>
          </a:p>
          <a:p>
            <a:pPr indent="0" lvl="0" marL="0" rtl="0" algn="l">
              <a:spcBef>
                <a:spcPts val="0"/>
              </a:spcBef>
              <a:spcAft>
                <a:spcPts val="0"/>
              </a:spcAft>
              <a:buNone/>
            </a:pPr>
            <a:r>
              <a:rPr lang="en"/>
              <a:t>Investigate if there is a reason that all of our plots have a similar triangle shape?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Eagerly await the reactivation of data.gov</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e3712cd18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e3712cd18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e3712cd18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e3712cd18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e3712cd18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e3712cd18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e3712cd18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e3712cd18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 Illustrate Slides 1-5</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e3712cd18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e3712cd18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Georgia"/>
                <a:ea typeface="Georgia"/>
                <a:cs typeface="Georgia"/>
                <a:sym typeface="Georgia"/>
              </a:rPr>
              <a:t>A common American belief is that fast food is cheap, convenient, and generally unhealthy.</a:t>
            </a:r>
            <a:endParaRPr>
              <a:solidFill>
                <a:schemeClr val="dk1"/>
              </a:solidFill>
              <a:latin typeface="Georgia"/>
              <a:ea typeface="Georgia"/>
              <a:cs typeface="Georgia"/>
              <a:sym typeface="Georgia"/>
            </a:endParaRPr>
          </a:p>
          <a:p>
            <a:pPr indent="0" lvl="0" marL="0" rtl="0" algn="l">
              <a:lnSpc>
                <a:spcPct val="115000"/>
              </a:lnSpc>
              <a:spcBef>
                <a:spcPts val="1600"/>
              </a:spcBef>
              <a:spcAft>
                <a:spcPts val="0"/>
              </a:spcAft>
              <a:buNone/>
            </a:pPr>
            <a:r>
              <a:rPr lang="en">
                <a:solidFill>
                  <a:schemeClr val="dk1"/>
                </a:solidFill>
                <a:latin typeface="Georgia"/>
                <a:ea typeface="Georgia"/>
                <a:cs typeface="Georgia"/>
                <a:sym typeface="Georgia"/>
              </a:rPr>
              <a:t>Although poor health of citizens can strain society, we have little research on the effects of fast food consumption on other areas of society.</a:t>
            </a:r>
            <a:endParaRPr>
              <a:solidFill>
                <a:schemeClr val="dk1"/>
              </a:solidFill>
              <a:latin typeface="Georgia"/>
              <a:ea typeface="Georgia"/>
              <a:cs typeface="Georgia"/>
              <a:sym typeface="Georgia"/>
            </a:endParaRPr>
          </a:p>
          <a:p>
            <a:pPr indent="0" lvl="0" marL="0" rtl="0" algn="l">
              <a:lnSpc>
                <a:spcPct val="115000"/>
              </a:lnSpc>
              <a:spcBef>
                <a:spcPts val="1600"/>
              </a:spcBef>
              <a:spcAft>
                <a:spcPts val="0"/>
              </a:spcAft>
              <a:buNone/>
            </a:pPr>
            <a:r>
              <a:rPr lang="en">
                <a:solidFill>
                  <a:schemeClr val="dk1"/>
                </a:solidFill>
                <a:latin typeface="Georgia"/>
                <a:ea typeface="Georgia"/>
                <a:cs typeface="Georgia"/>
                <a:sym typeface="Georgia"/>
              </a:rPr>
              <a:t>Some patterns we considered before researching: </a:t>
            </a:r>
            <a:endParaRPr>
              <a:solidFill>
                <a:schemeClr val="dk1"/>
              </a:solidFill>
              <a:latin typeface="Georgia"/>
              <a:ea typeface="Georgia"/>
              <a:cs typeface="Georgia"/>
              <a:sym typeface="Georgia"/>
            </a:endParaRPr>
          </a:p>
          <a:p>
            <a:pPr indent="0" lvl="0" marL="0" rtl="0" algn="l">
              <a:lnSpc>
                <a:spcPct val="115000"/>
              </a:lnSpc>
              <a:spcBef>
                <a:spcPts val="1600"/>
              </a:spcBef>
              <a:spcAft>
                <a:spcPts val="0"/>
              </a:spcAft>
              <a:buNone/>
            </a:pPr>
            <a:r>
              <a:rPr lang="en">
                <a:solidFill>
                  <a:schemeClr val="dk1"/>
                </a:solidFill>
                <a:latin typeface="Georgia"/>
                <a:ea typeface="Georgia"/>
                <a:cs typeface="Georgia"/>
                <a:sym typeface="Georgia"/>
              </a:rPr>
              <a:t>suburban communities such as the Woodlands appear to have mostly national franchises, whereas urban communities such as those inside loop 610 have a lower ratio of chains to locally owned restaurants.  </a:t>
            </a:r>
            <a:endParaRPr>
              <a:solidFill>
                <a:schemeClr val="dk1"/>
              </a:solidFill>
              <a:latin typeface="Georgia"/>
              <a:ea typeface="Georgia"/>
              <a:cs typeface="Georgia"/>
              <a:sym typeface="Georgia"/>
            </a:endParaRPr>
          </a:p>
          <a:p>
            <a:pPr indent="0" lvl="0" marL="0" rtl="0" algn="l">
              <a:lnSpc>
                <a:spcPct val="115000"/>
              </a:lnSpc>
              <a:spcBef>
                <a:spcPts val="1600"/>
              </a:spcBef>
              <a:spcAft>
                <a:spcPts val="0"/>
              </a:spcAft>
              <a:buNone/>
            </a:pPr>
            <a:r>
              <a:rPr lang="en">
                <a:solidFill>
                  <a:schemeClr val="dk1"/>
                </a:solidFill>
                <a:latin typeface="Georgia"/>
                <a:ea typeface="Georgia"/>
                <a:cs typeface="Georgia"/>
                <a:sym typeface="Georgia"/>
              </a:rPr>
              <a:t>Although more populated areas are expected to have more restaurants in general, metropoles usually (if not always) include multiple zip codes.  In fact, zip codes are often segregated by income level.  Therefore, the assumed correlation between population and number of restaurants may hold interesting intricacies. </a:t>
            </a:r>
            <a:endParaRPr>
              <a:solidFill>
                <a:schemeClr val="dk1"/>
              </a:solidFill>
              <a:latin typeface="Georgia"/>
              <a:ea typeface="Georgia"/>
              <a:cs typeface="Georgia"/>
              <a:sym typeface="Georgia"/>
            </a:endParaRPr>
          </a:p>
          <a:p>
            <a:pPr indent="0" lvl="0" marL="0" rtl="0" algn="l">
              <a:lnSpc>
                <a:spcPct val="115000"/>
              </a:lnSpc>
              <a:spcBef>
                <a:spcPts val="1600"/>
              </a:spcBef>
              <a:spcAft>
                <a:spcPts val="1600"/>
              </a:spcAft>
              <a:buNone/>
            </a:pPr>
            <a:r>
              <a:rPr lang="en">
                <a:solidFill>
                  <a:schemeClr val="dk1"/>
                </a:solidFill>
                <a:latin typeface="Georgia"/>
                <a:ea typeface="Georgia"/>
                <a:cs typeface="Georgia"/>
                <a:sym typeface="Georgia"/>
              </a:rPr>
              <a:t>Several restaurants include promotional deals based on the success of professional  sports teams.  Perhaps significant sporting events affect rates of consumption.</a:t>
            </a:r>
            <a:endParaRPr>
              <a:solidFill>
                <a:schemeClr val="dk1"/>
              </a:solidFill>
              <a:latin typeface="Georgia"/>
              <a:ea typeface="Georgia"/>
              <a:cs typeface="Georgia"/>
              <a:sym typeface="Georgi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e3712cd1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e3712cd1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Ultimately, the datasets that are </a:t>
            </a:r>
            <a:r>
              <a:rPr lang="en"/>
              <a:t>accessible to us are crime rate, income level, education level, and population. To consider the amount of fast food consumption, we decided that the number of fast food restaurants is a sufficient measurement for the size of this project.  Although it is difficult to determine whether an area with 1 or 2 more restaurants than another area eats more fast food, we can safely make this assumption for areas that differ by 5 or more restaurants.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Therefore, our analysis will compare the number of fast food restaurants in a single zip code to the zip code’s crime rate, income level, education, and population.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e3712cd18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e3712cd18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fastFoodRestaurants dataset includes 10000 restaurants from 548 types/brands in USA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e3712cd18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e3712cd18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first we thought we should merge all of our datasets into a single dataframe to ensure that all of the data came from the same zip codes. In other words even though we are limited to the 10,000 or so </a:t>
            </a:r>
            <a:r>
              <a:rPr lang="en"/>
              <a:t>zip codes</a:t>
            </a:r>
            <a:r>
              <a:rPr lang="en"/>
              <a:t> included in the fast food set, some of those zip codes are not included in the other data sets.  If we had merged all of the data sets together, our final dataset would have included around 3,000 zip codes - one quarter of the size of the available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Although we did not need to merge all of our datasets into a single dataframe, we learned a lot about our data by completing this task.  For example, converting 9 digit zip codes to 5 digits creates duplicate zip codes,  some of our datasets had multiple entries for the same </a:t>
            </a:r>
            <a:r>
              <a:rPr lang="en"/>
              <a:t>zip code, some counties looked like they were misspelled but actually came from different states</a:t>
            </a:r>
            <a:r>
              <a:rPr lang="en"/>
              <a:t>, crime data is aggregated by county, never by zip code (who knew?)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incorporate the crime data, we needed a way to group our fast food restaurants by county and specify the state, since multiple states could have similar county names.  Conveniently, USZipCode is a python library that includes a database of zip codes and more-or-less relevant information such as as county, state, latitude and longitude, population, total land area, total water area, and even reasons for house vacancy.  We were able to create unique ids by using the state, county, and zip code and use these ids to calculate the number of fast food restaurants in every county and every state.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e3712cd18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e3712cd18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latin typeface="Georgia"/>
                <a:ea typeface="Georgia"/>
                <a:cs typeface="Georgia"/>
                <a:sym typeface="Georgia"/>
              </a:rPr>
              <a:t>Jinwoo</a:t>
            </a:r>
            <a:endParaRPr sz="1000">
              <a:solidFill>
                <a:schemeClr val="dk1"/>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 sz="1000">
                <a:solidFill>
                  <a:schemeClr val="dk1"/>
                </a:solidFill>
                <a:latin typeface="Georgia"/>
                <a:ea typeface="Georgia"/>
                <a:cs typeface="Georgia"/>
                <a:sym typeface="Georgia"/>
              </a:rPr>
              <a:t>Why is Crime Rate not a percentage?</a:t>
            </a:r>
            <a:endParaRPr sz="1000">
              <a:solidFill>
                <a:schemeClr val="dk1"/>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 sz="1000">
                <a:solidFill>
                  <a:schemeClr val="dk1"/>
                </a:solidFill>
                <a:latin typeface="Georgia"/>
                <a:ea typeface="Georgia"/>
                <a:cs typeface="Georgia"/>
                <a:sym typeface="Georgia"/>
              </a:rPr>
              <a:t>Why is Crime Rate not by Zip Code?</a:t>
            </a:r>
            <a:endParaRPr sz="1000">
              <a:solidFill>
                <a:schemeClr val="dk1"/>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 sz="1000">
                <a:solidFill>
                  <a:schemeClr val="dk1"/>
                </a:solidFill>
                <a:latin typeface="Georgia"/>
                <a:ea typeface="Georgia"/>
                <a:cs typeface="Georgia"/>
                <a:sym typeface="Georgia"/>
              </a:rPr>
              <a:t>Why did we change the data?</a:t>
            </a:r>
            <a:endParaRPr sz="1000">
              <a:solidFill>
                <a:schemeClr val="dk1"/>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 sz="1000">
                <a:solidFill>
                  <a:schemeClr val="dk1"/>
                </a:solidFill>
                <a:latin typeface="Georgia"/>
                <a:ea typeface="Georgia"/>
                <a:cs typeface="Georgia"/>
                <a:sym typeface="Georgia"/>
              </a:rPr>
              <a:t>Why are scales different?</a:t>
            </a:r>
            <a:endParaRPr sz="1000">
              <a:solidFill>
                <a:schemeClr val="dk1"/>
              </a:solidFill>
              <a:latin typeface="Georgia"/>
              <a:ea typeface="Georgia"/>
              <a:cs typeface="Georgia"/>
              <a:sym typeface="Georgia"/>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e3712cd18_9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e3712cd18_9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Matt</a:t>
            </a:r>
            <a:endParaRPr>
              <a:solidFill>
                <a:schemeClr val="dk1"/>
              </a:solidFill>
            </a:endParaRPr>
          </a:p>
          <a:p>
            <a:pPr indent="0" lvl="0" marL="0" rtl="0" algn="l">
              <a:spcBef>
                <a:spcPts val="0"/>
              </a:spcBef>
              <a:spcAft>
                <a:spcPts val="0"/>
              </a:spcAft>
              <a:buNone/>
            </a:pPr>
            <a:r>
              <a:rPr lang="en" sz="1000">
                <a:solidFill>
                  <a:schemeClr val="dk1"/>
                </a:solidFill>
                <a:latin typeface="Georgia"/>
                <a:ea typeface="Georgia"/>
                <a:cs typeface="Georgia"/>
                <a:sym typeface="Georgia"/>
              </a:rPr>
              <a:t>Why did we change the data?</a:t>
            </a:r>
            <a:endParaRPr sz="1000">
              <a:solidFill>
                <a:schemeClr val="dk1"/>
              </a:solidFill>
              <a:latin typeface="Georgia"/>
              <a:ea typeface="Georgia"/>
              <a:cs typeface="Georgia"/>
              <a:sym typeface="Georgia"/>
            </a:endParaRPr>
          </a:p>
          <a:p>
            <a:pPr indent="0" lvl="0" marL="0" rtl="0" algn="l">
              <a:spcBef>
                <a:spcPts val="0"/>
              </a:spcBef>
              <a:spcAft>
                <a:spcPts val="0"/>
              </a:spcAft>
              <a:buNone/>
            </a:pPr>
            <a:r>
              <a:rPr lang="en" sz="1000">
                <a:solidFill>
                  <a:schemeClr val="dk1"/>
                </a:solidFill>
                <a:latin typeface="Georgia"/>
                <a:ea typeface="Georgia"/>
                <a:cs typeface="Georgia"/>
                <a:sym typeface="Georgia"/>
              </a:rPr>
              <a:t>The highest income values reported by the dataset are $300,000</a:t>
            </a:r>
            <a:endParaRPr sz="1000">
              <a:solidFill>
                <a:schemeClr val="dk1"/>
              </a:solidFill>
              <a:latin typeface="Georgia"/>
              <a:ea typeface="Georgia"/>
              <a:cs typeface="Georgia"/>
              <a:sym typeface="Georgia"/>
            </a:endParaRPr>
          </a:p>
          <a:p>
            <a:pPr indent="0" lvl="0" marL="0" rtl="0" algn="l">
              <a:spcBef>
                <a:spcPts val="0"/>
              </a:spcBef>
              <a:spcAft>
                <a:spcPts val="0"/>
              </a:spcAft>
              <a:buNone/>
            </a:pPr>
            <a:r>
              <a:rPr lang="en" sz="1000">
                <a:solidFill>
                  <a:schemeClr val="dk1"/>
                </a:solidFill>
                <a:latin typeface="Georgia"/>
                <a:ea typeface="Georgia"/>
                <a:cs typeface="Georgia"/>
                <a:sym typeface="Georgia"/>
              </a:rPr>
              <a:t>Much of the income data included duplicate, sometimes conflicting data.  For example, there were 5 different entries for 99701 in Fairbanks, Alaska, with wildly different median and mean incomes, latitudes and longitudes.</a:t>
            </a:r>
            <a:endParaRPr sz="1000">
              <a:solidFill>
                <a:schemeClr val="dk1"/>
              </a:solidFill>
              <a:latin typeface="Georgia"/>
              <a:ea typeface="Georgia"/>
              <a:cs typeface="Georgia"/>
              <a:sym typeface="Georgia"/>
            </a:endParaRPr>
          </a:p>
          <a:p>
            <a:pPr indent="0" lvl="0" marL="0" rtl="0" algn="l">
              <a:spcBef>
                <a:spcPts val="0"/>
              </a:spcBef>
              <a:spcAft>
                <a:spcPts val="0"/>
              </a:spcAft>
              <a:buNone/>
            </a:pPr>
            <a:r>
              <a:rPr lang="en" sz="1000">
                <a:solidFill>
                  <a:schemeClr val="dk1"/>
                </a:solidFill>
                <a:latin typeface="Georgia"/>
                <a:ea typeface="Georgia"/>
                <a:cs typeface="Georgia"/>
                <a:sym typeface="Georgia"/>
              </a:rPr>
              <a:t>No information was included about the number of people surveyed in each area.</a:t>
            </a:r>
            <a:endParaRPr sz="1000">
              <a:solidFill>
                <a:schemeClr val="dk1"/>
              </a:solidFill>
              <a:latin typeface="Georgia"/>
              <a:ea typeface="Georgia"/>
              <a:cs typeface="Georgia"/>
              <a:sym typeface="Georgia"/>
            </a:endParaRPr>
          </a:p>
          <a:p>
            <a:pPr indent="0" lvl="0" marL="0" rtl="0" algn="l">
              <a:spcBef>
                <a:spcPts val="0"/>
              </a:spcBef>
              <a:spcAft>
                <a:spcPts val="0"/>
              </a:spcAft>
              <a:buNone/>
            </a:pPr>
            <a:r>
              <a:t/>
            </a:r>
            <a:endParaRPr sz="1000">
              <a:solidFill>
                <a:schemeClr val="dk1"/>
              </a:solidFill>
              <a:latin typeface="Georgia"/>
              <a:ea typeface="Georgia"/>
              <a:cs typeface="Georgia"/>
              <a:sym typeface="Georgia"/>
            </a:endParaRPr>
          </a:p>
          <a:p>
            <a:pPr indent="0" lvl="0" marL="0" rtl="0" algn="l">
              <a:spcBef>
                <a:spcPts val="0"/>
              </a:spcBef>
              <a:spcAft>
                <a:spcPts val="0"/>
              </a:spcAft>
              <a:buNone/>
            </a:pPr>
            <a:r>
              <a:rPr lang="en" sz="1000">
                <a:solidFill>
                  <a:schemeClr val="dk1"/>
                </a:solidFill>
                <a:latin typeface="Georgia"/>
                <a:ea typeface="Georgia"/>
                <a:cs typeface="Georgia"/>
                <a:sym typeface="Georgia"/>
              </a:rPr>
              <a:t>I came up with 2 options to resolve this conflict.  In order to create a list of unique Zip Codes 1) pick one randomly (groupby zip code and use .first()) or 2) average the data.  Our group decided averaging the data involved the least interference.</a:t>
            </a:r>
            <a:endParaRPr sz="1000">
              <a:solidFill>
                <a:schemeClr val="dk1"/>
              </a:solidFill>
              <a:latin typeface="Georgia"/>
              <a:ea typeface="Georgia"/>
              <a:cs typeface="Georgia"/>
              <a:sym typeface="Georgia"/>
            </a:endParaRPr>
          </a:p>
          <a:p>
            <a:pPr indent="0" lvl="0" marL="0" rtl="0" algn="l">
              <a:spcBef>
                <a:spcPts val="0"/>
              </a:spcBef>
              <a:spcAft>
                <a:spcPts val="0"/>
              </a:spcAft>
              <a:buNone/>
            </a:pPr>
            <a:r>
              <a:t/>
            </a:r>
            <a:endParaRPr sz="1000">
              <a:solidFill>
                <a:schemeClr val="dk1"/>
              </a:solidFill>
              <a:latin typeface="Georgia"/>
              <a:ea typeface="Georgia"/>
              <a:cs typeface="Georgia"/>
              <a:sym typeface="Georgia"/>
            </a:endParaRPr>
          </a:p>
          <a:p>
            <a:pPr indent="0" lvl="0" marL="0" rtl="0" algn="l">
              <a:spcBef>
                <a:spcPts val="0"/>
              </a:spcBef>
              <a:spcAft>
                <a:spcPts val="0"/>
              </a:spcAft>
              <a:buNone/>
            </a:pPr>
            <a:r>
              <a:rPr lang="en" sz="1000">
                <a:solidFill>
                  <a:schemeClr val="dk1"/>
                </a:solidFill>
                <a:latin typeface="Georgia"/>
                <a:ea typeface="Georgia"/>
                <a:cs typeface="Georgia"/>
                <a:sym typeface="Georgia"/>
              </a:rPr>
              <a:t>“Meaning of results”</a:t>
            </a:r>
            <a:endParaRPr sz="1000">
              <a:solidFill>
                <a:schemeClr val="dk1"/>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 sz="1000">
                <a:solidFill>
                  <a:schemeClr val="dk1"/>
                </a:solidFill>
                <a:latin typeface="Georgia"/>
                <a:ea typeface="Georgia"/>
                <a:cs typeface="Georgia"/>
                <a:sym typeface="Georgia"/>
              </a:rPr>
              <a:t>According to this data, both wealthy and mean communities have few fast food restaurants</a:t>
            </a:r>
            <a:endParaRPr sz="1000">
              <a:solidFill>
                <a:schemeClr val="dk1"/>
              </a:solidFill>
              <a:latin typeface="Georgia"/>
              <a:ea typeface="Georgia"/>
              <a:cs typeface="Georgia"/>
              <a:sym typeface="Georgi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e439f6de0_27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e439f6de0_27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Yan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datafiniti/fast-food-restaurants/kernels" TargetMode="External"/><Relationship Id="rId4" Type="http://schemas.openxmlformats.org/officeDocument/2006/relationships/hyperlink" Target="https://www.kaggle.com/mikejohnsonjr/united-states-crime-rates-by-county" TargetMode="External"/><Relationship Id="rId5" Type="http://schemas.openxmlformats.org/officeDocument/2006/relationships/hyperlink" Target="https://www.kaggle.com/goldenoakresearch/us-household-income-stats-geo-locations" TargetMode="External"/><Relationship Id="rId6" Type="http://schemas.openxmlformats.org/officeDocument/2006/relationships/hyperlink" Target="https://www.opendatanetwork.com/entity/8600000US93720/93720_ZIP_Code/education.graduation_rates.percent_high_school_graduate_or_higher?year=2017"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832325" y="1444250"/>
            <a:ext cx="35724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Fast Food Concerns</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Yan Xu, Jinwoo Oh, Matt Hawley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Analysis: Fast Food vs. Population</a:t>
            </a:r>
            <a:endParaRPr/>
          </a:p>
        </p:txBody>
      </p:sp>
      <p:pic>
        <p:nvPicPr>
          <p:cNvPr id="121" name="Google Shape;121;p22"/>
          <p:cNvPicPr preferRelativeResize="0"/>
          <p:nvPr/>
        </p:nvPicPr>
        <p:blipFill>
          <a:blip r:embed="rId3">
            <a:alphaModFix/>
          </a:blip>
          <a:stretch>
            <a:fillRect/>
          </a:stretch>
        </p:blipFill>
        <p:spPr>
          <a:xfrm>
            <a:off x="311700" y="1200150"/>
            <a:ext cx="4416900" cy="2944600"/>
          </a:xfrm>
          <a:prstGeom prst="rect">
            <a:avLst/>
          </a:prstGeom>
          <a:noFill/>
          <a:ln>
            <a:noFill/>
          </a:ln>
        </p:spPr>
      </p:pic>
      <p:pic>
        <p:nvPicPr>
          <p:cNvPr id="122" name="Google Shape;122;p22"/>
          <p:cNvPicPr preferRelativeResize="0"/>
          <p:nvPr/>
        </p:nvPicPr>
        <p:blipFill>
          <a:blip r:embed="rId4">
            <a:alphaModFix/>
          </a:blip>
          <a:stretch>
            <a:fillRect/>
          </a:stretch>
        </p:blipFill>
        <p:spPr>
          <a:xfrm>
            <a:off x="4727100" y="1200150"/>
            <a:ext cx="4416900" cy="2944600"/>
          </a:xfrm>
          <a:prstGeom prst="rect">
            <a:avLst/>
          </a:prstGeom>
          <a:noFill/>
          <a:ln>
            <a:noFill/>
          </a:ln>
        </p:spPr>
      </p:pic>
      <p:sp>
        <p:nvSpPr>
          <p:cNvPr id="123" name="Google Shape;123;p22"/>
          <p:cNvSpPr txBox="1"/>
          <p:nvPr/>
        </p:nvSpPr>
        <p:spPr>
          <a:xfrm rot="-5400000">
            <a:off x="-159925" y="2585575"/>
            <a:ext cx="905400" cy="3333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434343"/>
                </a:solidFill>
              </a:rPr>
              <a:t>population</a:t>
            </a:r>
            <a:endParaRPr b="1" sz="1100">
              <a:solidFill>
                <a:srgbClr val="434343"/>
              </a:solidFill>
            </a:endParaRPr>
          </a:p>
        </p:txBody>
      </p:sp>
      <p:sp>
        <p:nvSpPr>
          <p:cNvPr id="124" name="Google Shape;124;p22"/>
          <p:cNvSpPr txBox="1"/>
          <p:nvPr/>
        </p:nvSpPr>
        <p:spPr>
          <a:xfrm rot="-5400000">
            <a:off x="4169500" y="2505800"/>
            <a:ext cx="905400" cy="3333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434343"/>
                </a:solidFill>
              </a:rPr>
              <a:t>population</a:t>
            </a:r>
            <a:endParaRPr b="1" sz="1100">
              <a:solidFill>
                <a:srgbClr val="43434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130" name="Google Shape;130;p23"/>
          <p:cNvSpPr txBox="1"/>
          <p:nvPr>
            <p:ph idx="1" type="body"/>
          </p:nvPr>
        </p:nvSpPr>
        <p:spPr>
          <a:xfrm>
            <a:off x="311700" y="1225225"/>
            <a:ext cx="8520600" cy="2906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Difficulties &amp; Challenges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What would we have done differently if we have two more weeks? </a:t>
            </a:r>
            <a:endParaRPr/>
          </a:p>
        </p:txBody>
      </p:sp>
      <p:pic>
        <p:nvPicPr>
          <p:cNvPr id="131" name="Google Shape;131;p23"/>
          <p:cNvPicPr preferRelativeResize="0"/>
          <p:nvPr/>
        </p:nvPicPr>
        <p:blipFill>
          <a:blip r:embed="rId3">
            <a:alphaModFix/>
          </a:blip>
          <a:stretch>
            <a:fillRect/>
          </a:stretch>
        </p:blipFill>
        <p:spPr>
          <a:xfrm>
            <a:off x="913875" y="2779450"/>
            <a:ext cx="3774425" cy="1904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137" name="Google Shape;137;p2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Fast Food Restaurants vs. Crime rate</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Fast Food Restaurants vs. Income level</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Fast Food </a:t>
            </a:r>
            <a:r>
              <a:rPr lang="en"/>
              <a:t>Restaurants</a:t>
            </a:r>
            <a:r>
              <a:rPr lang="en"/>
              <a:t> vs. Education level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Q&amp;A</a:t>
            </a:r>
            <a:endParaRPr/>
          </a:p>
        </p:txBody>
      </p:sp>
      <p:pic>
        <p:nvPicPr>
          <p:cNvPr id="143" name="Google Shape;143;p25"/>
          <p:cNvPicPr preferRelativeResize="0"/>
          <p:nvPr/>
        </p:nvPicPr>
        <p:blipFill>
          <a:blip r:embed="rId3">
            <a:alphaModFix/>
          </a:blip>
          <a:stretch>
            <a:fillRect/>
          </a:stretch>
        </p:blipFill>
        <p:spPr>
          <a:xfrm>
            <a:off x="700950" y="1225225"/>
            <a:ext cx="7644976" cy="3450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Supporting information</a:t>
            </a:r>
            <a:endParaRPr/>
          </a:p>
        </p:txBody>
      </p:sp>
      <p:sp>
        <p:nvSpPr>
          <p:cNvPr id="149" name="Google Shape;149;p26"/>
          <p:cNvSpPr txBox="1"/>
          <p:nvPr>
            <p:ph type="title"/>
          </p:nvPr>
        </p:nvSpPr>
        <p:spPr>
          <a:xfrm>
            <a:off x="311700" y="9197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t>Data Analysis: Fast Food vs. Bachelor degree or higher</a:t>
            </a:r>
            <a:endParaRPr sz="2400"/>
          </a:p>
        </p:txBody>
      </p:sp>
      <p:pic>
        <p:nvPicPr>
          <p:cNvPr id="150" name="Google Shape;150;p26"/>
          <p:cNvPicPr preferRelativeResize="0"/>
          <p:nvPr/>
        </p:nvPicPr>
        <p:blipFill>
          <a:blip r:embed="rId3">
            <a:alphaModFix/>
          </a:blip>
          <a:stretch>
            <a:fillRect/>
          </a:stretch>
        </p:blipFill>
        <p:spPr>
          <a:xfrm>
            <a:off x="4585900" y="1989550"/>
            <a:ext cx="4496175" cy="2997450"/>
          </a:xfrm>
          <a:prstGeom prst="rect">
            <a:avLst/>
          </a:prstGeom>
          <a:noFill/>
          <a:ln>
            <a:noFill/>
          </a:ln>
        </p:spPr>
      </p:pic>
      <p:pic>
        <p:nvPicPr>
          <p:cNvPr id="151" name="Google Shape;151;p26"/>
          <p:cNvPicPr preferRelativeResize="0"/>
          <p:nvPr/>
        </p:nvPicPr>
        <p:blipFill>
          <a:blip r:embed="rId4">
            <a:alphaModFix/>
          </a:blip>
          <a:stretch>
            <a:fillRect/>
          </a:stretch>
        </p:blipFill>
        <p:spPr>
          <a:xfrm>
            <a:off x="311700" y="1989550"/>
            <a:ext cx="4114800" cy="2870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Starting Observations</a:t>
            </a:r>
            <a:endParaRPr/>
          </a:p>
          <a:p>
            <a:pPr indent="-342900" lvl="0" marL="457200" rtl="0" algn="l">
              <a:lnSpc>
                <a:spcPct val="150000"/>
              </a:lnSpc>
              <a:spcBef>
                <a:spcPts val="0"/>
              </a:spcBef>
              <a:spcAft>
                <a:spcPts val="0"/>
              </a:spcAft>
              <a:buSzPts val="1800"/>
              <a:buChar char="●"/>
            </a:pPr>
            <a:r>
              <a:rPr lang="en"/>
              <a:t>Objectives </a:t>
            </a:r>
            <a:endParaRPr/>
          </a:p>
          <a:p>
            <a:pPr indent="-342900" lvl="0" marL="457200" rtl="0" algn="l">
              <a:lnSpc>
                <a:spcPct val="150000"/>
              </a:lnSpc>
              <a:spcBef>
                <a:spcPts val="0"/>
              </a:spcBef>
              <a:spcAft>
                <a:spcPts val="0"/>
              </a:spcAft>
              <a:buSzPts val="1800"/>
              <a:buChar char="●"/>
            </a:pPr>
            <a:r>
              <a:rPr lang="en"/>
              <a:t>Data Source</a:t>
            </a:r>
            <a:endParaRPr/>
          </a:p>
          <a:p>
            <a:pPr indent="-342900" lvl="0" marL="457200" rtl="0" algn="l">
              <a:lnSpc>
                <a:spcPct val="150000"/>
              </a:lnSpc>
              <a:spcBef>
                <a:spcPts val="0"/>
              </a:spcBef>
              <a:spcAft>
                <a:spcPts val="0"/>
              </a:spcAft>
              <a:buSzPts val="1800"/>
              <a:buChar char="●"/>
            </a:pPr>
            <a:r>
              <a:rPr lang="en"/>
              <a:t>Data Cleanup &amp; Exploration</a:t>
            </a:r>
            <a:endParaRPr/>
          </a:p>
          <a:p>
            <a:pPr indent="-342900" lvl="0" marL="457200" rtl="0" algn="l">
              <a:lnSpc>
                <a:spcPct val="150000"/>
              </a:lnSpc>
              <a:spcBef>
                <a:spcPts val="0"/>
              </a:spcBef>
              <a:spcAft>
                <a:spcPts val="0"/>
              </a:spcAft>
              <a:buSzPts val="1800"/>
              <a:buChar char="●"/>
            </a:pPr>
            <a:r>
              <a:rPr lang="en"/>
              <a:t>Data Analysis</a:t>
            </a:r>
            <a:endParaRPr/>
          </a:p>
          <a:p>
            <a:pPr indent="-342900" lvl="0" marL="457200" rtl="0" algn="l">
              <a:lnSpc>
                <a:spcPct val="150000"/>
              </a:lnSpc>
              <a:spcBef>
                <a:spcPts val="0"/>
              </a:spcBef>
              <a:spcAft>
                <a:spcPts val="0"/>
              </a:spcAft>
              <a:buSzPts val="1800"/>
              <a:buChar char="●"/>
            </a:pPr>
            <a:r>
              <a:rPr lang="en"/>
              <a:t>Limitations</a:t>
            </a:r>
            <a:endParaRPr/>
          </a:p>
          <a:p>
            <a:pPr indent="-342900" lvl="0" marL="457200" rtl="0" algn="l">
              <a:lnSpc>
                <a:spcPct val="150000"/>
              </a:lnSpc>
              <a:spcBef>
                <a:spcPts val="0"/>
              </a:spcBef>
              <a:spcAft>
                <a:spcPts val="0"/>
              </a:spcAft>
              <a:buSzPts val="1800"/>
              <a:buChar char="●"/>
            </a:pPr>
            <a:r>
              <a:rPr lang="en"/>
              <a:t>Summary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Starting Observations</a:t>
            </a:r>
            <a:r>
              <a:rPr lang="en"/>
              <a:t> </a:t>
            </a:r>
            <a:endParaRPr/>
          </a:p>
        </p:txBody>
      </p:sp>
      <p:sp>
        <p:nvSpPr>
          <p:cNvPr id="75" name="Google Shape;75;p15"/>
          <p:cNvSpPr txBox="1"/>
          <p:nvPr>
            <p:ph idx="1" type="body"/>
          </p:nvPr>
        </p:nvSpPr>
        <p:spPr>
          <a:xfrm>
            <a:off x="311700" y="1225225"/>
            <a:ext cx="8520600" cy="15516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F</a:t>
            </a:r>
            <a:r>
              <a:rPr lang="en"/>
              <a:t>ast food is cheap, convenient, and generally unhealthy. </a:t>
            </a:r>
            <a:endParaRPr/>
          </a:p>
          <a:p>
            <a:pPr indent="-342900" lvl="0" marL="457200" rtl="0" algn="l">
              <a:lnSpc>
                <a:spcPct val="200000"/>
              </a:lnSpc>
              <a:spcBef>
                <a:spcPts val="0"/>
              </a:spcBef>
              <a:spcAft>
                <a:spcPts val="0"/>
              </a:spcAft>
              <a:buSzPts val="1800"/>
              <a:buChar char="●"/>
            </a:pPr>
            <a:r>
              <a:rPr lang="en"/>
              <a:t>How else does fast food consumption affect American society?</a:t>
            </a:r>
            <a:endParaRPr/>
          </a:p>
        </p:txBody>
      </p:sp>
      <p:pic>
        <p:nvPicPr>
          <p:cNvPr id="76" name="Google Shape;76;p15"/>
          <p:cNvPicPr preferRelativeResize="0"/>
          <p:nvPr/>
        </p:nvPicPr>
        <p:blipFill>
          <a:blip r:embed="rId3">
            <a:alphaModFix/>
          </a:blip>
          <a:stretch>
            <a:fillRect/>
          </a:stretch>
        </p:blipFill>
        <p:spPr>
          <a:xfrm>
            <a:off x="2544500" y="2559350"/>
            <a:ext cx="3373074" cy="2250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82" name="Google Shape;82;p16"/>
          <p:cNvSpPr txBox="1"/>
          <p:nvPr>
            <p:ph idx="1" type="body"/>
          </p:nvPr>
        </p:nvSpPr>
        <p:spPr>
          <a:xfrm>
            <a:off x="311700" y="1147225"/>
            <a:ext cx="8520600" cy="3836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Compare the number of fast food restaurants with: </a:t>
            </a:r>
            <a:endParaRPr/>
          </a:p>
          <a:p>
            <a:pPr indent="-342900" lvl="1" marL="914400" rtl="0" algn="l">
              <a:lnSpc>
                <a:spcPct val="115000"/>
              </a:lnSpc>
              <a:spcBef>
                <a:spcPts val="0"/>
              </a:spcBef>
              <a:spcAft>
                <a:spcPts val="0"/>
              </a:spcAft>
              <a:buSzPts val="1800"/>
              <a:buChar char="○"/>
            </a:pPr>
            <a:r>
              <a:rPr lang="en" sz="1800"/>
              <a:t>crime rate</a:t>
            </a:r>
            <a:endParaRPr sz="1800"/>
          </a:p>
          <a:p>
            <a:pPr indent="-342900" lvl="1" marL="914400" rtl="0" algn="l">
              <a:lnSpc>
                <a:spcPct val="115000"/>
              </a:lnSpc>
              <a:spcBef>
                <a:spcPts val="0"/>
              </a:spcBef>
              <a:spcAft>
                <a:spcPts val="0"/>
              </a:spcAft>
              <a:buSzPts val="1800"/>
              <a:buChar char="○"/>
            </a:pPr>
            <a:r>
              <a:rPr lang="en" sz="1800"/>
              <a:t>income level</a:t>
            </a:r>
            <a:endParaRPr sz="1800"/>
          </a:p>
          <a:p>
            <a:pPr indent="-342900" lvl="1" marL="914400" rtl="0" algn="l">
              <a:lnSpc>
                <a:spcPct val="115000"/>
              </a:lnSpc>
              <a:spcBef>
                <a:spcPts val="0"/>
              </a:spcBef>
              <a:spcAft>
                <a:spcPts val="0"/>
              </a:spcAft>
              <a:buSzPts val="1800"/>
              <a:buChar char="○"/>
            </a:pPr>
            <a:r>
              <a:rPr lang="en" sz="1800"/>
              <a:t>education level</a:t>
            </a:r>
            <a:endParaRPr sz="1800"/>
          </a:p>
          <a:p>
            <a:pPr indent="-342900" lvl="1" marL="914400" rtl="0" algn="l">
              <a:lnSpc>
                <a:spcPct val="115000"/>
              </a:lnSpc>
              <a:spcBef>
                <a:spcPts val="0"/>
              </a:spcBef>
              <a:spcAft>
                <a:spcPts val="0"/>
              </a:spcAft>
              <a:buSzPts val="1800"/>
              <a:buChar char="○"/>
            </a:pPr>
            <a:r>
              <a:rPr lang="en" sz="1800"/>
              <a:t>population</a:t>
            </a:r>
            <a:endParaRPr sz="1800"/>
          </a:p>
          <a:p>
            <a:pPr indent="0" lvl="0" marL="0" rtl="0" algn="l">
              <a:lnSpc>
                <a:spcPct val="115000"/>
              </a:lnSpc>
              <a:spcBef>
                <a:spcPts val="0"/>
              </a:spcBef>
              <a:spcAft>
                <a:spcPts val="0"/>
              </a:spcAft>
              <a:buNone/>
            </a:pPr>
            <a:r>
              <a:t/>
            </a:r>
            <a:endParaRPr sz="1800"/>
          </a:p>
          <a:p>
            <a:pPr indent="-342900" lvl="0" marL="457200" rtl="0" algn="l">
              <a:lnSpc>
                <a:spcPct val="115000"/>
              </a:lnSpc>
              <a:spcBef>
                <a:spcPts val="0"/>
              </a:spcBef>
              <a:spcAft>
                <a:spcPts val="0"/>
              </a:spcAft>
              <a:buSzPts val="1800"/>
              <a:buChar char="●"/>
            </a:pPr>
            <a:r>
              <a:rPr lang="en"/>
              <a:t>Does an area with a high number of fast food restaurants also have:</a:t>
            </a:r>
            <a:endParaRPr/>
          </a:p>
          <a:p>
            <a:pPr indent="-342900" lvl="1" marL="914400" rtl="0" algn="l">
              <a:lnSpc>
                <a:spcPct val="115000"/>
              </a:lnSpc>
              <a:spcBef>
                <a:spcPts val="0"/>
              </a:spcBef>
              <a:spcAft>
                <a:spcPts val="0"/>
              </a:spcAft>
              <a:buSzPts val="1800"/>
              <a:buFont typeface="Arial"/>
              <a:buChar char="○"/>
            </a:pPr>
            <a:r>
              <a:rPr lang="en" sz="1800"/>
              <a:t>a high crime rate?</a:t>
            </a:r>
            <a:endParaRPr sz="1800"/>
          </a:p>
          <a:p>
            <a:pPr indent="-342900" lvl="1" marL="914400" rtl="0" algn="l">
              <a:lnSpc>
                <a:spcPct val="115000"/>
              </a:lnSpc>
              <a:spcBef>
                <a:spcPts val="0"/>
              </a:spcBef>
              <a:spcAft>
                <a:spcPts val="0"/>
              </a:spcAft>
              <a:buSzPts val="1800"/>
              <a:buFont typeface="Arial"/>
              <a:buChar char="○"/>
            </a:pPr>
            <a:r>
              <a:rPr lang="en" sz="1800"/>
              <a:t>low income levels (median, mean)?</a:t>
            </a:r>
            <a:endParaRPr sz="1800"/>
          </a:p>
          <a:p>
            <a:pPr indent="-342900" lvl="1" marL="914400" rtl="0" algn="l">
              <a:lnSpc>
                <a:spcPct val="115000"/>
              </a:lnSpc>
              <a:spcBef>
                <a:spcPts val="0"/>
              </a:spcBef>
              <a:spcAft>
                <a:spcPts val="0"/>
              </a:spcAft>
              <a:buSzPts val="1800"/>
              <a:buChar char="○"/>
            </a:pPr>
            <a:r>
              <a:rPr lang="en" sz="1800"/>
              <a:t>f</a:t>
            </a:r>
            <a:r>
              <a:rPr lang="en" sz="1800"/>
              <a:t>ew citizens with advanced degrees?</a:t>
            </a:r>
            <a:endParaRPr sz="1800"/>
          </a:p>
          <a:p>
            <a:pPr indent="-342900" lvl="1" marL="914400" rtl="0" algn="l">
              <a:lnSpc>
                <a:spcPct val="115000"/>
              </a:lnSpc>
              <a:spcBef>
                <a:spcPts val="0"/>
              </a:spcBef>
              <a:spcAft>
                <a:spcPts val="0"/>
              </a:spcAft>
              <a:buSzPts val="1800"/>
              <a:buChar char="○"/>
            </a:pPr>
            <a:r>
              <a:rPr lang="en" sz="1800"/>
              <a:t>high populations?</a:t>
            </a:r>
            <a:endParaRPr sz="1800"/>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Source </a:t>
            </a:r>
            <a:endParaRPr/>
          </a:p>
        </p:txBody>
      </p:sp>
      <p:sp>
        <p:nvSpPr>
          <p:cNvPr id="88" name="Google Shape;88;p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u="sng">
                <a:solidFill>
                  <a:srgbClr val="1155CC"/>
                </a:solidFill>
                <a:latin typeface="Arial"/>
                <a:ea typeface="Arial"/>
                <a:cs typeface="Arial"/>
                <a:sym typeface="Arial"/>
                <a:hlinkClick r:id="rId3"/>
              </a:rPr>
              <a:t>Fast Food Restaurants Across America</a:t>
            </a:r>
            <a:r>
              <a:rPr b="1" lang="en">
                <a:latin typeface="Arial"/>
                <a:ea typeface="Arial"/>
                <a:cs typeface="Arial"/>
                <a:sym typeface="Arial"/>
              </a:rPr>
              <a:t> at Kaggle.com</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342900" lvl="0" marL="457200" rtl="0" algn="l">
              <a:spcBef>
                <a:spcPts val="0"/>
              </a:spcBef>
              <a:spcAft>
                <a:spcPts val="0"/>
              </a:spcAft>
              <a:buSzPts val="1800"/>
              <a:buChar char="●"/>
            </a:pPr>
            <a:r>
              <a:rPr b="1" lang="en" u="sng">
                <a:solidFill>
                  <a:srgbClr val="1155CC"/>
                </a:solidFill>
                <a:latin typeface="Arial"/>
                <a:ea typeface="Arial"/>
                <a:cs typeface="Arial"/>
                <a:sym typeface="Arial"/>
                <a:hlinkClick r:id="rId4"/>
              </a:rPr>
              <a:t>United States Crime Rates By County</a:t>
            </a:r>
            <a:r>
              <a:rPr b="1" lang="en">
                <a:latin typeface="Arial"/>
                <a:ea typeface="Arial"/>
                <a:cs typeface="Arial"/>
                <a:sym typeface="Arial"/>
              </a:rPr>
              <a:t> at Kaggle.com</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b="1" lang="en" u="sng">
                <a:solidFill>
                  <a:srgbClr val="1155CC"/>
                </a:solidFill>
                <a:latin typeface="Arial"/>
                <a:ea typeface="Arial"/>
                <a:cs typeface="Arial"/>
                <a:sym typeface="Arial"/>
                <a:hlinkClick r:id="rId5"/>
              </a:rPr>
              <a:t>US Household Income Statistics</a:t>
            </a:r>
            <a:r>
              <a:rPr b="1" lang="en">
                <a:latin typeface="Arial"/>
                <a:ea typeface="Arial"/>
                <a:cs typeface="Arial"/>
                <a:sym typeface="Arial"/>
              </a:rPr>
              <a:t> at Kaggle.com</a:t>
            </a:r>
            <a:endParaRPr>
              <a:latin typeface="Arial"/>
              <a:ea typeface="Arial"/>
              <a:cs typeface="Arial"/>
              <a:sym typeface="Arial"/>
            </a:endParaRPr>
          </a:p>
          <a:p>
            <a:pPr indent="0" lvl="0" marL="457200" rtl="0" algn="l">
              <a:spcBef>
                <a:spcPts val="0"/>
              </a:spcBef>
              <a:spcAft>
                <a:spcPts val="0"/>
              </a:spcAft>
              <a:buNone/>
            </a:pPr>
            <a:r>
              <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b="1" lang="en" u="sng">
                <a:solidFill>
                  <a:srgbClr val="1155CC"/>
                </a:solidFill>
                <a:latin typeface="Arial"/>
                <a:ea typeface="Arial"/>
                <a:cs typeface="Arial"/>
                <a:sym typeface="Arial"/>
                <a:hlinkClick r:id="rId6"/>
              </a:rPr>
              <a:t>Graduation Rates </a:t>
            </a:r>
            <a:r>
              <a:rPr b="1" lang="en"/>
              <a:t>at Opendatanetwork.com </a:t>
            </a:r>
            <a:endParaRPr b="1">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Cleanup &amp; Exploration (General)</a:t>
            </a:r>
            <a:endParaRPr/>
          </a:p>
        </p:txBody>
      </p:sp>
      <p:sp>
        <p:nvSpPr>
          <p:cNvPr id="94" name="Google Shape;94;p18"/>
          <p:cNvSpPr txBox="1"/>
          <p:nvPr>
            <p:ph idx="1" type="body"/>
          </p:nvPr>
        </p:nvSpPr>
        <p:spPr>
          <a:xfrm>
            <a:off x="311700" y="1225225"/>
            <a:ext cx="8520600" cy="30498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Removal of duplicate and invalid data</a:t>
            </a:r>
            <a:endParaRPr/>
          </a:p>
          <a:p>
            <a:pPr indent="-342900" lvl="0" marL="457200" rtl="0" algn="l">
              <a:lnSpc>
                <a:spcPct val="150000"/>
              </a:lnSpc>
              <a:spcBef>
                <a:spcPts val="0"/>
              </a:spcBef>
              <a:spcAft>
                <a:spcPts val="0"/>
              </a:spcAft>
              <a:buSzPts val="1800"/>
              <a:buChar char="●"/>
            </a:pPr>
            <a:r>
              <a:rPr lang="en"/>
              <a:t>Reorganize (Pandas)</a:t>
            </a:r>
            <a:endParaRPr/>
          </a:p>
          <a:p>
            <a:pPr indent="-342900" lvl="0" marL="457200" rtl="0" algn="l">
              <a:lnSpc>
                <a:spcPct val="150000"/>
              </a:lnSpc>
              <a:spcBef>
                <a:spcPts val="0"/>
              </a:spcBef>
              <a:spcAft>
                <a:spcPts val="0"/>
              </a:spcAft>
              <a:buSzPts val="1800"/>
              <a:buChar char="●"/>
            </a:pPr>
            <a:r>
              <a:rPr lang="en"/>
              <a:t>Data Conversion (Zip code to County and State)</a:t>
            </a:r>
            <a:endParaRPr/>
          </a:p>
          <a:p>
            <a:pPr indent="-342900" lvl="0" marL="457200" rtl="0" algn="l">
              <a:lnSpc>
                <a:spcPct val="150000"/>
              </a:lnSpc>
              <a:spcBef>
                <a:spcPts val="0"/>
              </a:spcBef>
              <a:spcAft>
                <a:spcPts val="0"/>
              </a:spcAft>
              <a:buSzPts val="1800"/>
              <a:buChar char="●"/>
            </a:pPr>
            <a:r>
              <a:rPr lang="en"/>
              <a:t>Specific datasets:</a:t>
            </a:r>
            <a:endParaRPr/>
          </a:p>
          <a:p>
            <a:pPr indent="-342900" lvl="1" marL="914400" rtl="0" algn="l">
              <a:lnSpc>
                <a:spcPct val="100000"/>
              </a:lnSpc>
              <a:spcBef>
                <a:spcPts val="0"/>
              </a:spcBef>
              <a:spcAft>
                <a:spcPts val="0"/>
              </a:spcAft>
              <a:buSzPts val="1800"/>
              <a:buChar char="○"/>
            </a:pPr>
            <a:r>
              <a:rPr lang="en" sz="1800"/>
              <a:t>Jinwoo - Crime Rate</a:t>
            </a:r>
            <a:endParaRPr sz="1800"/>
          </a:p>
          <a:p>
            <a:pPr indent="-342900" lvl="1" marL="914400" rtl="0" algn="l">
              <a:lnSpc>
                <a:spcPct val="100000"/>
              </a:lnSpc>
              <a:spcBef>
                <a:spcPts val="0"/>
              </a:spcBef>
              <a:spcAft>
                <a:spcPts val="0"/>
              </a:spcAft>
              <a:buSzPts val="1800"/>
              <a:buChar char="○"/>
            </a:pPr>
            <a:r>
              <a:rPr lang="en" sz="1800"/>
              <a:t>Matt - Income</a:t>
            </a:r>
            <a:endParaRPr sz="1800"/>
          </a:p>
          <a:p>
            <a:pPr indent="-342900" lvl="1" marL="914400" rtl="0" algn="l">
              <a:lnSpc>
                <a:spcPct val="100000"/>
              </a:lnSpc>
              <a:spcBef>
                <a:spcPts val="0"/>
              </a:spcBef>
              <a:spcAft>
                <a:spcPts val="0"/>
              </a:spcAft>
              <a:buSzPts val="1800"/>
              <a:buChar char="○"/>
            </a:pPr>
            <a:r>
              <a:rPr lang="en" sz="1800"/>
              <a:t>Yan - Education, population</a:t>
            </a:r>
            <a:endParaRPr sz="1800"/>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Analysis: Fast Food vs. Crime Rate</a:t>
            </a:r>
            <a:endParaRPr/>
          </a:p>
        </p:txBody>
      </p:sp>
      <p:pic>
        <p:nvPicPr>
          <p:cNvPr id="100" name="Google Shape;100;p19"/>
          <p:cNvPicPr preferRelativeResize="0"/>
          <p:nvPr/>
        </p:nvPicPr>
        <p:blipFill>
          <a:blip r:embed="rId3">
            <a:alphaModFix/>
          </a:blip>
          <a:stretch>
            <a:fillRect/>
          </a:stretch>
        </p:blipFill>
        <p:spPr>
          <a:xfrm>
            <a:off x="311700" y="1432425"/>
            <a:ext cx="4114800" cy="2743200"/>
          </a:xfrm>
          <a:prstGeom prst="rect">
            <a:avLst/>
          </a:prstGeom>
          <a:noFill/>
          <a:ln>
            <a:noFill/>
          </a:ln>
        </p:spPr>
      </p:pic>
      <p:pic>
        <p:nvPicPr>
          <p:cNvPr id="101" name="Google Shape;101;p19"/>
          <p:cNvPicPr preferRelativeResize="0"/>
          <p:nvPr/>
        </p:nvPicPr>
        <p:blipFill>
          <a:blip r:embed="rId4">
            <a:alphaModFix/>
          </a:blip>
          <a:stretch>
            <a:fillRect/>
          </a:stretch>
        </p:blipFill>
        <p:spPr>
          <a:xfrm>
            <a:off x="4426500" y="1432425"/>
            <a:ext cx="4114800" cy="274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 Analysis: Fast Food vs. Income Level</a:t>
            </a:r>
            <a:endParaRPr/>
          </a:p>
        </p:txBody>
      </p:sp>
      <p:pic>
        <p:nvPicPr>
          <p:cNvPr id="107" name="Google Shape;107;p20"/>
          <p:cNvPicPr preferRelativeResize="0"/>
          <p:nvPr/>
        </p:nvPicPr>
        <p:blipFill>
          <a:blip r:embed="rId3">
            <a:alphaModFix/>
          </a:blip>
          <a:stretch>
            <a:fillRect/>
          </a:stretch>
        </p:blipFill>
        <p:spPr>
          <a:xfrm>
            <a:off x="311700" y="1099438"/>
            <a:ext cx="4416900" cy="2944625"/>
          </a:xfrm>
          <a:prstGeom prst="rect">
            <a:avLst/>
          </a:prstGeom>
          <a:noFill/>
          <a:ln>
            <a:noFill/>
          </a:ln>
        </p:spPr>
      </p:pic>
      <p:pic>
        <p:nvPicPr>
          <p:cNvPr id="108" name="Google Shape;108;p20"/>
          <p:cNvPicPr preferRelativeResize="0"/>
          <p:nvPr/>
        </p:nvPicPr>
        <p:blipFill>
          <a:blip r:embed="rId4">
            <a:alphaModFix/>
          </a:blip>
          <a:stretch>
            <a:fillRect/>
          </a:stretch>
        </p:blipFill>
        <p:spPr>
          <a:xfrm>
            <a:off x="4881000" y="1299625"/>
            <a:ext cx="4110600" cy="2740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50215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 Analysis: Fast Food vs. Education Level</a:t>
            </a:r>
            <a:endParaRPr/>
          </a:p>
          <a:p>
            <a:pPr indent="0" lvl="0" marL="0" rtl="0" algn="l">
              <a:spcBef>
                <a:spcPts val="0"/>
              </a:spcBef>
              <a:spcAft>
                <a:spcPts val="0"/>
              </a:spcAft>
              <a:buClr>
                <a:schemeClr val="dk1"/>
              </a:buClr>
              <a:buSzPts val="1100"/>
              <a:buFont typeface="Arial"/>
              <a:buNone/>
            </a:pPr>
            <a:r>
              <a:rPr lang="en" sz="3000"/>
              <a:t>(high School or higher)</a:t>
            </a:r>
            <a:endParaRPr sz="3000"/>
          </a:p>
        </p:txBody>
      </p:sp>
      <p:pic>
        <p:nvPicPr>
          <p:cNvPr id="114" name="Google Shape;114;p21"/>
          <p:cNvPicPr preferRelativeResize="0"/>
          <p:nvPr/>
        </p:nvPicPr>
        <p:blipFill>
          <a:blip r:embed="rId3">
            <a:alphaModFix/>
          </a:blip>
          <a:stretch>
            <a:fillRect/>
          </a:stretch>
        </p:blipFill>
        <p:spPr>
          <a:xfrm>
            <a:off x="311700" y="1447975"/>
            <a:ext cx="4114800" cy="2743200"/>
          </a:xfrm>
          <a:prstGeom prst="rect">
            <a:avLst/>
          </a:prstGeom>
          <a:noFill/>
          <a:ln>
            <a:noFill/>
          </a:ln>
        </p:spPr>
      </p:pic>
      <p:pic>
        <p:nvPicPr>
          <p:cNvPr id="115" name="Google Shape;115;p21"/>
          <p:cNvPicPr preferRelativeResize="0"/>
          <p:nvPr/>
        </p:nvPicPr>
        <p:blipFill>
          <a:blip r:embed="rId4">
            <a:alphaModFix/>
          </a:blip>
          <a:stretch>
            <a:fillRect/>
          </a:stretch>
        </p:blipFill>
        <p:spPr>
          <a:xfrm>
            <a:off x="4841150" y="1447975"/>
            <a:ext cx="4114800" cy="2743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