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72" r:id="rId8"/>
    <p:sldId id="269" r:id="rId9"/>
    <p:sldId id="261" r:id="rId10"/>
    <p:sldId id="262" r:id="rId11"/>
    <p:sldId id="263" r:id="rId12"/>
    <p:sldId id="264" r:id="rId13"/>
    <p:sldId id="276" r:id="rId14"/>
    <p:sldId id="265" r:id="rId15"/>
    <p:sldId id="274" r:id="rId16"/>
    <p:sldId id="275" r:id="rId17"/>
    <p:sldId id="266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8F09-D9F9-4B9F-B4AB-4E855AA37DC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8219-CD6E-4EBC-A5B0-BD0E878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94" y="1446835"/>
            <a:ext cx="9078012" cy="1282045"/>
          </a:xfrm>
        </p:spPr>
        <p:txBody>
          <a:bodyPr/>
          <a:lstStyle/>
          <a:p>
            <a:r>
              <a:rPr lang="en-US" sz="5400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Welcome</a:t>
            </a:r>
            <a:endParaRPr lang="en-US" sz="6600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Automated Testing of </a:t>
            </a:r>
            <a:r>
              <a:rPr lang="en-US" sz="2800" b="1" i="1" dirty="0" err="1" smtClean="0">
                <a:solidFill>
                  <a:schemeClr val="accent1"/>
                </a:solidFill>
              </a:rPr>
              <a:t>JPetStore</a:t>
            </a:r>
            <a:r>
              <a:rPr lang="en-US" sz="2800" b="1" i="1" dirty="0" smtClean="0">
                <a:solidFill>
                  <a:schemeClr val="accent1"/>
                </a:solidFill>
              </a:rPr>
              <a:t> Application</a:t>
            </a:r>
            <a:endParaRPr lang="en-US" sz="2800" b="1" i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1134" y="5722071"/>
            <a:ext cx="477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6"/>
                </a:solidFill>
              </a:rPr>
              <a:t>By Ramiz Mostafi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64" y="2309567"/>
            <a:ext cx="10627936" cy="3289955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Automates browser actions (Chrome, Edge).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Interacts with web elements using locators (id, name, </a:t>
            </a:r>
            <a:r>
              <a:rPr lang="en-US" i="1" dirty="0" err="1" smtClean="0">
                <a:solidFill>
                  <a:srgbClr val="0070C0"/>
                </a:solidFill>
              </a:rPr>
              <a:t>xpath,linkText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Perform action on </a:t>
            </a:r>
            <a:r>
              <a:rPr lang="en-US" i="1" dirty="0" err="1" smtClean="0">
                <a:solidFill>
                  <a:srgbClr val="0070C0"/>
                </a:solidFill>
              </a:rPr>
              <a:t>webelement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08808" y="838986"/>
            <a:ext cx="5231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Selenium </a:t>
            </a:r>
            <a:r>
              <a:rPr lang="en-US" sz="4000" b="1" u="sng" dirty="0" smtClean="0">
                <a:solidFill>
                  <a:srgbClr val="FF0000"/>
                </a:solidFill>
              </a:rPr>
              <a:t>WebDriver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643" y="2017336"/>
            <a:ext cx="10307425" cy="298829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Organizes tests using annotations: @</a:t>
            </a:r>
            <a:r>
              <a:rPr lang="en-US" dirty="0" err="1" smtClean="0">
                <a:solidFill>
                  <a:srgbClr val="0070C0"/>
                </a:solidFill>
              </a:rPr>
              <a:t>BeforeSuite</a:t>
            </a:r>
            <a:r>
              <a:rPr lang="en-US" dirty="0" smtClean="0">
                <a:solidFill>
                  <a:srgbClr val="0070C0"/>
                </a:solidFill>
              </a:rPr>
              <a:t>, @</a:t>
            </a:r>
            <a:r>
              <a:rPr lang="en-US" dirty="0" err="1" smtClean="0">
                <a:solidFill>
                  <a:srgbClr val="0070C0"/>
                </a:solidFill>
              </a:rPr>
              <a:t>BeforeTest</a:t>
            </a:r>
            <a:r>
              <a:rPr lang="en-US" dirty="0" smtClean="0">
                <a:solidFill>
                  <a:srgbClr val="0070C0"/>
                </a:solidFill>
              </a:rPr>
              <a:t>, @Test, @</a:t>
            </a:r>
            <a:r>
              <a:rPr lang="en-US" dirty="0" err="1" smtClean="0">
                <a:solidFill>
                  <a:srgbClr val="0070C0"/>
                </a:solidFill>
              </a:rPr>
              <a:t>AfterTest</a:t>
            </a:r>
            <a:r>
              <a:rPr lang="en-US" dirty="0" smtClean="0">
                <a:solidFill>
                  <a:srgbClr val="0070C0"/>
                </a:solidFill>
              </a:rPr>
              <a:t>, @</a:t>
            </a:r>
            <a:r>
              <a:rPr lang="en-US" dirty="0" err="1" smtClean="0">
                <a:solidFill>
                  <a:srgbClr val="0070C0"/>
                </a:solidFill>
              </a:rPr>
              <a:t>AfterSuite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@</a:t>
            </a:r>
            <a:r>
              <a:rPr lang="en-US" dirty="0" err="1" smtClean="0">
                <a:solidFill>
                  <a:srgbClr val="0070C0"/>
                </a:solidFill>
              </a:rPr>
              <a:t>DataProvider</a:t>
            </a:r>
            <a:r>
              <a:rPr lang="en-US" dirty="0" smtClean="0">
                <a:solidFill>
                  <a:srgbClr val="0070C0"/>
                </a:solidFill>
              </a:rPr>
              <a:t> for multiple test data sets.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Enables assertions for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6639" y="659877"/>
            <a:ext cx="615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 err="1">
                <a:solidFill>
                  <a:srgbClr val="FF0000"/>
                </a:solidFill>
              </a:rPr>
              <a:t>TestNG</a:t>
            </a:r>
            <a:r>
              <a:rPr lang="en-US" sz="4000" b="1" i="1" u="sng" dirty="0">
                <a:solidFill>
                  <a:srgbClr val="FF0000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290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22" y="2366128"/>
            <a:ext cx="10128315" cy="3770721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Used </a:t>
            </a:r>
            <a:r>
              <a:rPr lang="en-US" sz="2400" i="1" dirty="0">
                <a:solidFill>
                  <a:srgbClr val="0070C0"/>
                </a:solidFill>
              </a:rPr>
              <a:t>Apache POI to read user credentials from Excel</a:t>
            </a:r>
            <a:r>
              <a:rPr lang="en-US" sz="2400" i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Implemented </a:t>
            </a:r>
            <a:r>
              <a:rPr lang="en-US" sz="2400" i="1" dirty="0" err="1">
                <a:solidFill>
                  <a:srgbClr val="0070C0"/>
                </a:solidFill>
              </a:rPr>
              <a:t>TestNG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DataProvider</a:t>
            </a:r>
            <a:r>
              <a:rPr lang="en-US" sz="2400" i="1" dirty="0">
                <a:solidFill>
                  <a:srgbClr val="0070C0"/>
                </a:solidFill>
              </a:rPr>
              <a:t> for parameterized tests</a:t>
            </a:r>
            <a:r>
              <a:rPr lang="en-US" sz="2400" i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Allows easy scaling and management of test data.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5554" y="772997"/>
            <a:ext cx="866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Data-Driven Testing with </a:t>
            </a:r>
            <a:r>
              <a:rPr lang="en-US" sz="4000" b="1" i="1" u="sng" dirty="0" smtClean="0">
                <a:solidFill>
                  <a:srgbClr val="FF0000"/>
                </a:solidFill>
              </a:rPr>
              <a:t>Excel </a:t>
            </a:r>
            <a:endParaRPr lang="en-US" sz="4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823" y="424206"/>
            <a:ext cx="6872140" cy="603316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/>
            </a:r>
            <a:br>
              <a:rPr lang="en-US" b="1" i="1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61" y="3157980"/>
            <a:ext cx="10307425" cy="1706252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For cross browser Chrome and Edge browser have been used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556182"/>
            <a:ext cx="358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 smtClean="0">
                <a:solidFill>
                  <a:srgbClr val="FF0000"/>
                </a:solidFill>
              </a:rPr>
              <a:t>Cross Browser</a:t>
            </a:r>
            <a:endParaRPr lang="en-US" sz="4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1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85" y="2158738"/>
            <a:ext cx="10043474" cy="1960776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Logs </a:t>
            </a:r>
            <a:r>
              <a:rPr lang="en-US" i="1" dirty="0">
                <a:solidFill>
                  <a:srgbClr val="0070C0"/>
                </a:solidFill>
              </a:rPr>
              <a:t>Created a custom </a:t>
            </a:r>
            <a:r>
              <a:rPr lang="en-US" i="1" dirty="0" err="1">
                <a:solidFill>
                  <a:srgbClr val="0070C0"/>
                </a:solidFill>
              </a:rPr>
              <a:t>ReportManager</a:t>
            </a:r>
            <a:r>
              <a:rPr lang="en-US" i="1" dirty="0">
                <a:solidFill>
                  <a:srgbClr val="0070C0"/>
                </a:solidFill>
              </a:rPr>
              <a:t> class for </a:t>
            </a:r>
            <a:r>
              <a:rPr lang="en-US" i="1" dirty="0" err="1">
                <a:solidFill>
                  <a:srgbClr val="0070C0"/>
                </a:solidFill>
              </a:rPr>
              <a:t>ExtentReports</a:t>
            </a:r>
            <a:r>
              <a:rPr lang="en-US" i="1" dirty="0">
                <a:solidFill>
                  <a:srgbClr val="0070C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step-wise </a:t>
            </a:r>
            <a:r>
              <a:rPr lang="en-US" i="1" dirty="0">
                <a:solidFill>
                  <a:srgbClr val="0070C0"/>
                </a:solidFill>
              </a:rPr>
              <a:t>test status (pass/fail).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 Generates interactive HTML reports for stakeholders.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786" y="650449"/>
            <a:ext cx="662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Extent Reports Integration</a:t>
            </a:r>
          </a:p>
        </p:txBody>
      </p:sp>
    </p:spTree>
    <p:extLst>
      <p:ext uri="{BB962C8B-B14F-4D97-AF65-F5344CB8AC3E}">
        <p14:creationId xmlns:p14="http://schemas.microsoft.com/office/powerpoint/2010/main" val="38779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sz="4000" b="1" i="1" u="sng" dirty="0" smtClean="0">
                <a:solidFill>
                  <a:srgbClr val="FF0000"/>
                </a:solidFill>
              </a:rPr>
              <a:t>Extent Report</a:t>
            </a:r>
            <a:endParaRPr lang="en-US" sz="4000" b="1" i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886417"/>
            <a:ext cx="8199414" cy="43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876"/>
            <a:ext cx="10515600" cy="4322835"/>
          </a:xfrm>
        </p:spPr>
      </p:pic>
      <p:sp>
        <p:nvSpPr>
          <p:cNvPr id="5" name="TextBox 4"/>
          <p:cNvSpPr txBox="1"/>
          <p:nvPr/>
        </p:nvSpPr>
        <p:spPr>
          <a:xfrm>
            <a:off x="3902698" y="581939"/>
            <a:ext cx="3978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Extent Report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83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0" y="1734532"/>
            <a:ext cx="10411120" cy="42538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Configured build steps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Pull </a:t>
            </a:r>
            <a:r>
              <a:rPr lang="en-US" sz="2400" dirty="0">
                <a:solidFill>
                  <a:srgbClr val="0070C0"/>
                </a:solidFill>
              </a:rPr>
              <a:t>code from </a:t>
            </a:r>
            <a:r>
              <a:rPr lang="en-US" sz="2400" dirty="0" smtClean="0">
                <a:solidFill>
                  <a:srgbClr val="0070C0"/>
                </a:solidFill>
              </a:rPr>
              <a:t>SCM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Run </a:t>
            </a:r>
            <a:r>
              <a:rPr lang="en-US" sz="2400" dirty="0">
                <a:solidFill>
                  <a:srgbClr val="0070C0"/>
                </a:solidFill>
              </a:rPr>
              <a:t>Maven goals: </a:t>
            </a:r>
            <a:r>
              <a:rPr lang="en-US" sz="2400" dirty="0" smtClean="0">
                <a:solidFill>
                  <a:srgbClr val="0070C0"/>
                </a:solidFill>
              </a:rPr>
              <a:t>clean test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Automated </a:t>
            </a:r>
            <a:r>
              <a:rPr lang="en-US" sz="2400" dirty="0">
                <a:solidFill>
                  <a:srgbClr val="0070C0"/>
                </a:solidFill>
              </a:rPr>
              <a:t>test execution and reporting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Monitored build and test status through Jenkins dashboard</a:t>
            </a:r>
            <a:r>
              <a:rPr lang="en-US" sz="2400" dirty="0">
                <a:solidFill>
                  <a:srgbClr val="00B0F0"/>
                </a:solidFill>
              </a:rPr>
              <a:t>.</a:t>
            </a:r>
            <a:r>
              <a:rPr lang="en-US" sz="24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1991" y="443059"/>
            <a:ext cx="7843101" cy="707886"/>
          </a:xfrm>
          <a:prstGeom prst="rect">
            <a:avLst/>
          </a:prstGeom>
          <a:noFill/>
          <a:ln>
            <a:solidFill>
              <a:srgbClr val="FFFFFF"/>
            </a:solidFill>
          </a:ln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Jenkins Build Pipeline</a:t>
            </a:r>
          </a:p>
        </p:txBody>
      </p:sp>
    </p:spTree>
    <p:extLst>
      <p:ext uri="{BB962C8B-B14F-4D97-AF65-F5344CB8AC3E}">
        <p14:creationId xmlns:p14="http://schemas.microsoft.com/office/powerpoint/2010/main" val="38623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612" y="395926"/>
            <a:ext cx="3280528" cy="1008668"/>
          </a:xfrm>
        </p:spPr>
        <p:txBody>
          <a:bodyPr>
            <a:normAutofit/>
          </a:bodyPr>
          <a:lstStyle/>
          <a:p>
            <a:r>
              <a:rPr lang="en-US" sz="4000" b="1" i="1" u="sng" dirty="0" smtClean="0">
                <a:solidFill>
                  <a:srgbClr val="FF0000"/>
                </a:solidFill>
              </a:rPr>
              <a:t>Jenkins Result</a:t>
            </a:r>
            <a:endParaRPr lang="en-US" sz="4000" b="1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85" y="2309567"/>
            <a:ext cx="9089336" cy="33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89" y="2677213"/>
            <a:ext cx="10944519" cy="167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 smtClean="0">
                <a:solidFill>
                  <a:srgbClr val="FF0000"/>
                </a:solidFill>
              </a:rPr>
              <a:t>                                     Thank You.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708" y="0"/>
            <a:ext cx="3667027" cy="895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</a:t>
            </a:r>
            <a:r>
              <a:rPr lang="en-US" sz="4900" b="1" i="1" u="sng" dirty="0" smtClean="0">
                <a:solidFill>
                  <a:srgbClr val="FF0000"/>
                </a:solidFill>
              </a:rPr>
              <a:t>Introduction</a:t>
            </a:r>
            <a:endParaRPr lang="en-US" sz="49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22" y="1819372"/>
            <a:ext cx="10515600" cy="4263322"/>
          </a:xfrm>
        </p:spPr>
        <p:txBody>
          <a:bodyPr/>
          <a:lstStyle/>
          <a:p>
            <a:r>
              <a:rPr lang="en-US" i="1" dirty="0" err="1" smtClean="0">
                <a:solidFill>
                  <a:srgbClr val="0070C0"/>
                </a:solidFill>
              </a:rPr>
              <a:t>JPetStore</a:t>
            </a:r>
            <a:r>
              <a:rPr lang="en-US" i="1" dirty="0" smtClean="0">
                <a:solidFill>
                  <a:srgbClr val="0070C0"/>
                </a:solidFill>
              </a:rPr>
              <a:t> is a sample e-commerce web application for online pet shopping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User can login by entering username and password.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User Can select pet from pet category and for a particular pet there are multiple types of pet.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User can add product(pet) in cart.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User can fill details of payment address and checkout.</a:t>
            </a:r>
          </a:p>
        </p:txBody>
      </p:sp>
    </p:spTree>
    <p:extLst>
      <p:ext uri="{BB962C8B-B14F-4D97-AF65-F5344CB8AC3E}">
        <p14:creationId xmlns:p14="http://schemas.microsoft.com/office/powerpoint/2010/main" val="40308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837" y="365126"/>
            <a:ext cx="5637230" cy="473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</a:t>
            </a:r>
            <a:r>
              <a:rPr lang="en-US" b="1" i="1" u="sng" dirty="0" smtClean="0">
                <a:solidFill>
                  <a:srgbClr val="FF0000"/>
                </a:solidFill>
              </a:rPr>
              <a:t>Project Details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338" y="1046376"/>
            <a:ext cx="10020693" cy="164969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1.Implent data driven testing and parallel execution using </a:t>
            </a:r>
            <a:r>
              <a:rPr lang="en-US" sz="2400" dirty="0" err="1" smtClean="0">
                <a:solidFill>
                  <a:srgbClr val="0070C0"/>
                </a:solidFill>
              </a:rPr>
              <a:t>TestNg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Use POM design principle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3.Need to generate </a:t>
            </a:r>
            <a:r>
              <a:rPr lang="en-US" sz="2400" dirty="0">
                <a:solidFill>
                  <a:srgbClr val="0070C0"/>
                </a:solidFill>
              </a:rPr>
              <a:t>Custom Result </a:t>
            </a:r>
            <a:r>
              <a:rPr lang="en-US" sz="2400" dirty="0" smtClean="0">
                <a:solidFill>
                  <a:srgbClr val="0070C0"/>
                </a:solidFill>
              </a:rPr>
              <a:t>Reporting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4.trigger </a:t>
            </a:r>
            <a:r>
              <a:rPr lang="en-US" sz="2400" dirty="0">
                <a:solidFill>
                  <a:srgbClr val="0070C0"/>
                </a:solidFill>
              </a:rPr>
              <a:t>the test from Jenkins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41" y="2903456"/>
            <a:ext cx="45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92D050"/>
                </a:solidFill>
              </a:rPr>
              <a:t>                  </a:t>
            </a:r>
            <a:r>
              <a:rPr lang="en-US" sz="2400" b="1" i="1" u="sng" dirty="0" smtClean="0">
                <a:solidFill>
                  <a:srgbClr val="92D050"/>
                </a:solidFill>
              </a:rPr>
              <a:t>Scenarios:</a:t>
            </a:r>
            <a:endParaRPr lang="en-US" sz="2400" b="1" i="1" u="sng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8034" y="3365121"/>
            <a:ext cx="10482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Navigate to webpage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Click Pet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Select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Add to cart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Checkout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Confirm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Verify the confirmation message</a:t>
            </a:r>
            <a:endParaRPr 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0" y="612741"/>
            <a:ext cx="10906813" cy="5564221"/>
          </a:xfrm>
        </p:spPr>
      </p:pic>
    </p:spTree>
    <p:extLst>
      <p:ext uri="{BB962C8B-B14F-4D97-AF65-F5344CB8AC3E}">
        <p14:creationId xmlns:p14="http://schemas.microsoft.com/office/powerpoint/2010/main" val="4409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54" y="603315"/>
            <a:ext cx="9597272" cy="8766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</a:t>
            </a:r>
            <a:r>
              <a:rPr lang="en-US" b="1" i="1" u="sng" dirty="0">
                <a:solidFill>
                  <a:srgbClr val="FF0000"/>
                </a:solidFill>
              </a:rPr>
              <a:t>Technologies &amp; Tools </a:t>
            </a:r>
            <a:r>
              <a:rPr lang="en-US" b="1" i="1" u="sng" dirty="0" smtClean="0">
                <a:solidFill>
                  <a:srgbClr val="FF0000"/>
                </a:solidFill>
              </a:rPr>
              <a:t>Used 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715678"/>
            <a:ext cx="10684103" cy="4081807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92D050"/>
                </a:solidFill>
              </a:rPr>
              <a:t>Programming Language</a:t>
            </a:r>
            <a:r>
              <a:rPr lang="en-US" i="1" dirty="0" smtClean="0">
                <a:solidFill>
                  <a:srgbClr val="92D050"/>
                </a:solidFill>
              </a:rPr>
              <a:t>: </a:t>
            </a:r>
            <a:r>
              <a:rPr lang="en-US" i="1" dirty="0" smtClean="0">
                <a:solidFill>
                  <a:srgbClr val="0070C0"/>
                </a:solidFill>
              </a:rPr>
              <a:t>Java  </a:t>
            </a:r>
          </a:p>
          <a:p>
            <a:r>
              <a:rPr lang="en-US" b="1" i="1" dirty="0" smtClean="0">
                <a:solidFill>
                  <a:srgbClr val="92D050"/>
                </a:solidFill>
              </a:rPr>
              <a:t>Automation</a:t>
            </a:r>
            <a:r>
              <a:rPr lang="en-US" i="1" dirty="0" smtClean="0">
                <a:solidFill>
                  <a:srgbClr val="92D050"/>
                </a:solidFill>
              </a:rPr>
              <a:t>: </a:t>
            </a:r>
            <a:r>
              <a:rPr lang="en-US" i="1" dirty="0" smtClean="0">
                <a:solidFill>
                  <a:srgbClr val="0070C0"/>
                </a:solidFill>
              </a:rPr>
              <a:t>Selenium WebDriver  </a:t>
            </a:r>
          </a:p>
          <a:p>
            <a:r>
              <a:rPr lang="en-US" b="1" i="1" dirty="0" smtClean="0">
                <a:solidFill>
                  <a:srgbClr val="92D050"/>
                </a:solidFill>
              </a:rPr>
              <a:t>Test Framework</a:t>
            </a:r>
            <a:r>
              <a:rPr lang="en-US" i="1" dirty="0" smtClean="0">
                <a:solidFill>
                  <a:srgbClr val="92D050"/>
                </a:solidFill>
              </a:rPr>
              <a:t>: </a:t>
            </a:r>
            <a:r>
              <a:rPr lang="en-US" i="1" dirty="0" err="1" smtClean="0">
                <a:solidFill>
                  <a:srgbClr val="0070C0"/>
                </a:solidFill>
              </a:rPr>
              <a:t>TestNG</a:t>
            </a:r>
            <a:r>
              <a:rPr lang="en-US" i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n-US" b="1" i="1" dirty="0" smtClean="0">
                <a:solidFill>
                  <a:srgbClr val="92D050"/>
                </a:solidFill>
              </a:rPr>
              <a:t>Build Tool</a:t>
            </a:r>
            <a:r>
              <a:rPr lang="en-US" i="1" dirty="0" smtClean="0">
                <a:solidFill>
                  <a:srgbClr val="92D050"/>
                </a:solidFill>
              </a:rPr>
              <a:t>: </a:t>
            </a:r>
            <a:r>
              <a:rPr lang="en-US" i="1" dirty="0" smtClean="0">
                <a:solidFill>
                  <a:srgbClr val="0070C0"/>
                </a:solidFill>
              </a:rPr>
              <a:t>Maven 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92D050"/>
                </a:solidFill>
              </a:rPr>
              <a:t>Reporting</a:t>
            </a:r>
            <a:r>
              <a:rPr lang="en-US" i="1" dirty="0" smtClean="0">
                <a:solidFill>
                  <a:srgbClr val="92D050"/>
                </a:solidFill>
              </a:rPr>
              <a:t>: </a:t>
            </a:r>
            <a:r>
              <a:rPr lang="en-US" i="1" dirty="0" err="1" smtClean="0">
                <a:solidFill>
                  <a:srgbClr val="0070C0"/>
                </a:solidFill>
              </a:rPr>
              <a:t>ExtentReports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92D050"/>
                </a:solidFill>
              </a:rPr>
              <a:t>CI/CD</a:t>
            </a:r>
            <a:r>
              <a:rPr lang="en-US" i="1" dirty="0" smtClean="0">
                <a:solidFill>
                  <a:srgbClr val="92D050"/>
                </a:solidFill>
              </a:rPr>
              <a:t>: </a:t>
            </a:r>
            <a:r>
              <a:rPr lang="en-US" i="1" dirty="0" smtClean="0">
                <a:solidFill>
                  <a:srgbClr val="0070C0"/>
                </a:solidFill>
              </a:rPr>
              <a:t>Jenkins 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92D050"/>
                </a:solidFill>
              </a:rPr>
              <a:t>Data Handling</a:t>
            </a:r>
            <a:r>
              <a:rPr lang="en-US" i="1" dirty="0" smtClean="0">
                <a:solidFill>
                  <a:srgbClr val="92D050"/>
                </a:solidFill>
              </a:rPr>
              <a:t>: </a:t>
            </a:r>
            <a:r>
              <a:rPr lang="en-US" i="1" dirty="0" smtClean="0">
                <a:solidFill>
                  <a:srgbClr val="0070C0"/>
                </a:solidFill>
              </a:rPr>
              <a:t>Excel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File  </a:t>
            </a:r>
          </a:p>
          <a:p>
            <a:r>
              <a:rPr lang="en-US" b="1" i="1" dirty="0" smtClean="0">
                <a:solidFill>
                  <a:srgbClr val="92D050"/>
                </a:solidFill>
              </a:rPr>
              <a:t>IDE: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Eclipse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378"/>
            <a:ext cx="10515600" cy="77299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  <a:r>
              <a:rPr lang="en-US" sz="4000" dirty="0"/>
              <a:t> </a:t>
            </a:r>
            <a:r>
              <a:rPr lang="en-US" sz="4000" b="1" i="1" u="sng" dirty="0">
                <a:solidFill>
                  <a:srgbClr val="FF0000"/>
                </a:solidFill>
              </a:rPr>
              <a:t>Page Object Model</a:t>
            </a:r>
            <a:r>
              <a:rPr lang="en-US" sz="4000" b="1" dirty="0"/>
              <a:t> </a:t>
            </a:r>
            <a:endParaRPr lang="en-US" sz="40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6956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The Page Object Model (POM) is a design pattern used in Selenium test automation.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It creates a separate Java class for each web page of the application.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Each class contains locators and methods to interact with page elements.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Test scripts use these page classes to perform actions and assertions</a:t>
            </a:r>
            <a:r>
              <a:rPr lang="en-US" i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7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74" y="365126"/>
            <a:ext cx="10307425" cy="652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</a:t>
            </a:r>
            <a:r>
              <a:rPr lang="en-US" b="1" i="1" u="sng" dirty="0" smtClean="0">
                <a:solidFill>
                  <a:srgbClr val="FF0000"/>
                </a:solidFill>
              </a:rPr>
              <a:t>POM Architecture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4" y="1291472"/>
            <a:ext cx="9664437" cy="50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53" y="1423448"/>
            <a:ext cx="5150986" cy="5071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7092" y="258361"/>
            <a:ext cx="521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 smtClean="0">
                <a:solidFill>
                  <a:srgbClr val="FF0000"/>
                </a:solidFill>
              </a:rPr>
              <a:t>Project Structure</a:t>
            </a:r>
            <a:endParaRPr lang="en-US" sz="4000" b="1" i="1" u="sng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778630" y="2384981"/>
            <a:ext cx="622169" cy="1470580"/>
          </a:xfrm>
          <a:prstGeom prst="rightBrace">
            <a:avLst>
              <a:gd name="adj1" fmla="val 132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54425" y="5033913"/>
            <a:ext cx="1329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7872" y="2846895"/>
            <a:ext cx="2045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Page Object Class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7872" y="4741682"/>
            <a:ext cx="218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Test Class</a:t>
            </a:r>
            <a:endParaRPr lang="en-US" sz="2000" i="1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033913" y="2187019"/>
            <a:ext cx="1517716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65509" y="4251489"/>
            <a:ext cx="1018095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77873" y="3855561"/>
            <a:ext cx="239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For extent Report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7872" y="1885362"/>
            <a:ext cx="1791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</a:rPr>
              <a:t>For Data Driven Testing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36" y="2337847"/>
            <a:ext cx="10175450" cy="3289955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Created Maven project in Eclipse.-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Managed dependencies in `pom.xml` (Selenium, </a:t>
            </a:r>
            <a:r>
              <a:rPr lang="en-US" sz="2400" i="1" dirty="0" err="1" smtClean="0">
                <a:solidFill>
                  <a:srgbClr val="0070C0"/>
                </a:solidFill>
              </a:rPr>
              <a:t>TestNG</a:t>
            </a:r>
            <a:r>
              <a:rPr lang="en-US" sz="2400" i="1" dirty="0" smtClean="0">
                <a:solidFill>
                  <a:srgbClr val="0070C0"/>
                </a:solidFill>
              </a:rPr>
              <a:t>, POI, </a:t>
            </a:r>
            <a:r>
              <a:rPr lang="en-US" sz="2400" i="1" dirty="0" err="1" smtClean="0">
                <a:solidFill>
                  <a:srgbClr val="0070C0"/>
                </a:solidFill>
              </a:rPr>
              <a:t>ExtentReports</a:t>
            </a:r>
            <a:r>
              <a:rPr lang="en-US" sz="2400" i="1" dirty="0" smtClean="0">
                <a:solidFill>
                  <a:srgbClr val="0070C0"/>
                </a:solidFill>
              </a:rPr>
              <a:t>).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Benefits: Easy dependency management, build lifecycle, plugin support.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87918" y="443059"/>
            <a:ext cx="482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Maven Project Setup</a:t>
            </a:r>
          </a:p>
        </p:txBody>
      </p:sp>
    </p:spTree>
    <p:extLst>
      <p:ext uri="{BB962C8B-B14F-4D97-AF65-F5344CB8AC3E}">
        <p14:creationId xmlns:p14="http://schemas.microsoft.com/office/powerpoint/2010/main" val="35761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448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Welcome</vt:lpstr>
      <vt:lpstr>                        Introduction</vt:lpstr>
      <vt:lpstr>                     Project Details</vt:lpstr>
      <vt:lpstr>PowerPoint Presentation</vt:lpstr>
      <vt:lpstr>                  Technologies &amp; Tools Used  </vt:lpstr>
      <vt:lpstr>                       Page Object Model </vt:lpstr>
      <vt:lpstr>                         POM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                      Extent Report</vt:lpstr>
      <vt:lpstr>                       </vt:lpstr>
      <vt:lpstr>PowerPoint Presentation</vt:lpstr>
      <vt:lpstr>Jenkins Result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Ramiz Mostafi</dc:creator>
  <cp:lastModifiedBy>Ramiz Mostafi</cp:lastModifiedBy>
  <cp:revision>27</cp:revision>
  <dcterms:created xsi:type="dcterms:W3CDTF">2025-06-17T01:54:44Z</dcterms:created>
  <dcterms:modified xsi:type="dcterms:W3CDTF">2025-06-18T12:43:27Z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87987a83-af1a-4f28-b631-d4e99ee500f4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</Properties>
</file>