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70" r:id="rId5"/>
    <p:sldId id="274" r:id="rId6"/>
    <p:sldId id="275" r:id="rId7"/>
    <p:sldId id="276" r:id="rId8"/>
    <p:sldId id="277" r:id="rId9"/>
    <p:sldId id="278" r:id="rId10"/>
    <p:sldId id="259" r:id="rId11"/>
    <p:sldId id="261" r:id="rId12"/>
    <p:sldId id="272" r:id="rId13"/>
    <p:sldId id="273" r:id="rId14"/>
    <p:sldId id="262" r:id="rId15"/>
    <p:sldId id="263" r:id="rId16"/>
    <p:sldId id="280" r:id="rId17"/>
    <p:sldId id="281" r:id="rId18"/>
    <p:sldId id="282" r:id="rId19"/>
    <p:sldId id="283" r:id="rId20"/>
    <p:sldId id="260" r:id="rId21"/>
    <p:sldId id="266" r:id="rId22"/>
    <p:sldId id="267" r:id="rId23"/>
    <p:sldId id="284" r:id="rId24"/>
    <p:sldId id="264" r:id="rId25"/>
    <p:sldId id="265"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43"/>
  </p:normalViewPr>
  <p:slideViewPr>
    <p:cSldViewPr snapToGrid="0" snapToObjects="1">
      <p:cViewPr varScale="1">
        <p:scale>
          <a:sx n="84" d="100"/>
          <a:sy n="84" d="100"/>
        </p:scale>
        <p:origin x="200"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3/11/19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3/11/19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3/11/19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3/11/19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3/11/19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3/11/19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3/11/19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3/11/19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3/11/19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rpc.io/docs/quickstar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t">
            <a:normAutofit/>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について</a:t>
            </a:r>
            <a:r>
              <a:rPr kumimoji="1" lang="en-US" altLang="ja-JP" cap="none" dirty="0" smtClean="0">
                <a:latin typeface="Meiryo" charset="-128"/>
                <a:ea typeface="Meiryo" charset="-128"/>
                <a:cs typeface="Meiryo" charset="-128"/>
              </a:rPr>
              <a:t/>
            </a:r>
            <a:br>
              <a:rPr kumimoji="1" lang="en-US" altLang="ja-JP" cap="none" dirty="0" smtClean="0">
                <a:latin typeface="Meiryo" charset="-128"/>
                <a:ea typeface="Meiryo" charset="-128"/>
                <a:cs typeface="Meiryo" charset="-128"/>
              </a:rPr>
            </a:br>
            <a:r>
              <a:rPr lang="en-US" altLang="ja-JP" cap="none" dirty="0">
                <a:latin typeface="Meiryo" charset="-128"/>
                <a:ea typeface="Meiryo" charset="-128"/>
                <a:cs typeface="Meiryo" charset="-128"/>
              </a:rPr>
              <a:t/>
            </a:r>
            <a:br>
              <a:rPr lang="en-US" altLang="ja-JP" cap="none" dirty="0">
                <a:latin typeface="Meiryo" charset="-128"/>
                <a:ea typeface="Meiryo" charset="-128"/>
                <a:cs typeface="Meiryo" charset="-128"/>
              </a:rPr>
            </a:br>
            <a:endParaRPr kumimoji="1" lang="ja-JP" altLang="en-US" cap="none" dirty="0">
              <a:latin typeface="Meiryo" charset="-128"/>
              <a:ea typeface="Meiryo" charset="-128"/>
              <a:cs typeface="Meiryo" charset="-128"/>
            </a:endParaRPr>
          </a:p>
        </p:txBody>
      </p:sp>
      <p:sp>
        <p:nvSpPr>
          <p:cNvPr id="3" name="サブタイトル 2"/>
          <p:cNvSpPr>
            <a:spLocks noGrp="1"/>
          </p:cNvSpPr>
          <p:nvPr>
            <p:ph type="subTitle" idx="1"/>
          </p:nvPr>
        </p:nvSpPr>
        <p:spPr/>
        <p:txBody>
          <a:bodyPr>
            <a:normAutofit/>
          </a:bodyPr>
          <a:lstStyle/>
          <a:p>
            <a:pPr algn="r"/>
            <a:r>
              <a:rPr lang="en-US" altLang="ja-JP" sz="3200" cap="none" dirty="0" smtClean="0">
                <a:solidFill>
                  <a:schemeClr val="tx1"/>
                </a:solidFill>
                <a:latin typeface="Meiryo" charset="-128"/>
                <a:ea typeface="Meiryo" charset="-128"/>
                <a:cs typeface="Meiryo" charset="-128"/>
              </a:rPr>
              <a:t>r</a:t>
            </a:r>
            <a:r>
              <a:rPr kumimoji="1" lang="en-US" altLang="ja-JP" sz="3200" cap="none" dirty="0" smtClean="0">
                <a:solidFill>
                  <a:schemeClr val="tx1"/>
                </a:solidFill>
                <a:latin typeface="Meiryo" charset="-128"/>
                <a:ea typeface="Meiryo" charset="-128"/>
                <a:cs typeface="Meiryo" charset="-128"/>
              </a:rPr>
              <a:t>-</a:t>
            </a:r>
            <a:r>
              <a:rPr kumimoji="1" lang="en-US" altLang="ja-JP" sz="3200" cap="none" dirty="0" err="1" smtClean="0">
                <a:solidFill>
                  <a:schemeClr val="tx1"/>
                </a:solidFill>
                <a:latin typeface="Meiryo" charset="-128"/>
                <a:ea typeface="Meiryo" charset="-128"/>
                <a:cs typeface="Meiryo" charset="-128"/>
              </a:rPr>
              <a:t>nouchi</a:t>
            </a:r>
            <a:endParaRPr kumimoji="1" lang="ja-JP" altLang="en-US" sz="3200" cap="none" dirty="0">
              <a:solidFill>
                <a:schemeClr val="tx1"/>
              </a:solidFill>
              <a:latin typeface="Meiryo" charset="-128"/>
              <a:ea typeface="Meiryo" charset="-128"/>
              <a:cs typeface="Meiryo" charset="-128"/>
            </a:endParaRPr>
          </a:p>
        </p:txBody>
      </p:sp>
    </p:spTree>
    <p:extLst>
      <p:ext uri="{BB962C8B-B14F-4D97-AF65-F5344CB8AC3E}">
        <p14:creationId xmlns:p14="http://schemas.microsoft.com/office/powerpoint/2010/main" val="593095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の使い方</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r>
              <a:rPr kumimoji="1" lang="en-US" altLang="ja-JP" dirty="0" smtClean="0">
                <a:latin typeface="Meiryo" charset="-128"/>
                <a:ea typeface="Meiryo" charset="-128"/>
                <a:cs typeface="Meiryo" charset="-128"/>
              </a:rPr>
              <a:t>.proto</a:t>
            </a:r>
            <a:r>
              <a:rPr kumimoji="1" lang="ja-JP" altLang="en-US" dirty="0" smtClean="0">
                <a:latin typeface="Meiryo" charset="-128"/>
                <a:ea typeface="Meiryo" charset="-128"/>
                <a:cs typeface="Meiryo" charset="-128"/>
              </a:rPr>
              <a:t>の定義</a:t>
            </a:r>
            <a:endParaRPr kumimoji="1"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ソースコードの生成</a:t>
            </a:r>
            <a:endParaRPr lang="en-US" altLang="ja-JP" dirty="0" smtClean="0">
              <a:latin typeface="Meiryo" charset="-128"/>
              <a:ea typeface="Meiryo" charset="-128"/>
              <a:cs typeface="Meiryo" charset="-128"/>
            </a:endParaRPr>
          </a:p>
          <a:p>
            <a:r>
              <a:rPr kumimoji="1" lang="ja-JP" altLang="en-US" dirty="0" smtClean="0">
                <a:latin typeface="Meiryo" charset="-128"/>
                <a:ea typeface="Meiryo" charset="-128"/>
                <a:cs typeface="Meiryo" charset="-128"/>
              </a:rPr>
              <a:t>サーバ、クライアントの実装</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295259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pPr marL="0" indent="0">
              <a:buNone/>
            </a:pPr>
            <a:r>
              <a:rPr lang="en-US" altLang="ja-JP" dirty="0">
                <a:latin typeface="Meiryo" charset="-128"/>
                <a:ea typeface="Meiryo" charset="-128"/>
                <a:cs typeface="Meiryo" charset="-128"/>
              </a:rPr>
              <a:t>.proto</a:t>
            </a:r>
            <a:r>
              <a:rPr lang="ja-JP" altLang="en-US" dirty="0">
                <a:latin typeface="Meiryo" charset="-128"/>
                <a:ea typeface="Meiryo" charset="-128"/>
                <a:cs typeface="Meiryo" charset="-128"/>
              </a:rPr>
              <a:t>の</a:t>
            </a:r>
            <a:r>
              <a:rPr lang="ja-JP" altLang="en-US" dirty="0" smtClean="0">
                <a:latin typeface="Meiryo" charset="-128"/>
                <a:ea typeface="Meiryo" charset="-128"/>
                <a:cs typeface="Meiryo" charset="-128"/>
              </a:rPr>
              <a:t>定義</a:t>
            </a:r>
            <a:endParaRPr lang="en-US" altLang="ja-JP" dirty="0" smtClean="0">
              <a:latin typeface="Meiryo" charset="-128"/>
              <a:ea typeface="Meiryo" charset="-128"/>
              <a:cs typeface="Meiryo" charset="-128"/>
            </a:endParaRPr>
          </a:p>
          <a:p>
            <a:r>
              <a:rPr lang="en-US" altLang="ja-JP" dirty="0" smtClean="0">
                <a:latin typeface="Meiryo" charset="-128"/>
                <a:ea typeface="Meiryo" charset="-128"/>
                <a:cs typeface="Meiryo" charset="-128"/>
              </a:rPr>
              <a:t>Protocol </a:t>
            </a:r>
            <a:r>
              <a:rPr lang="en-US" altLang="ja-JP" dirty="0" smtClean="0">
                <a:latin typeface="Meiryo" charset="-128"/>
                <a:ea typeface="Meiryo" charset="-128"/>
                <a:cs typeface="Meiryo" charset="-128"/>
              </a:rPr>
              <a:t>Buffers </a:t>
            </a:r>
            <a:r>
              <a:rPr lang="ja-JP" altLang="en-US" dirty="0" smtClean="0">
                <a:latin typeface="Meiryo" charset="-128"/>
                <a:ea typeface="Meiryo" charset="-128"/>
                <a:cs typeface="Meiryo" charset="-128"/>
              </a:rPr>
              <a:t>という</a:t>
            </a:r>
            <a:r>
              <a:rPr lang="en-US" altLang="ja-JP" dirty="0" smtClean="0">
                <a:latin typeface="Meiryo" charset="-128"/>
                <a:ea typeface="Meiryo" charset="-128"/>
                <a:cs typeface="Meiryo" charset="-128"/>
              </a:rPr>
              <a:t>IDL</a:t>
            </a:r>
            <a:r>
              <a:rPr lang="ja-JP" altLang="en-US" dirty="0" smtClean="0">
                <a:latin typeface="Meiryo" charset="-128"/>
                <a:ea typeface="Meiryo" charset="-128"/>
                <a:cs typeface="Meiryo" charset="-128"/>
              </a:rPr>
              <a:t>で記述する</a:t>
            </a:r>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定義する内容</a:t>
            </a:r>
            <a:endParaRPr lang="en-US" altLang="ja-JP" dirty="0" smtClean="0">
              <a:latin typeface="Meiryo" charset="-128"/>
              <a:ea typeface="Meiryo" charset="-128"/>
              <a:cs typeface="Meiryo" charset="-128"/>
            </a:endParaRPr>
          </a:p>
          <a:p>
            <a:pPr lvl="1"/>
            <a:r>
              <a:rPr lang="ja-JP" altLang="en-US" dirty="0" smtClean="0">
                <a:latin typeface="Meiryo" charset="-128"/>
                <a:ea typeface="Meiryo" charset="-128"/>
                <a:cs typeface="Meiryo" charset="-128"/>
              </a:rPr>
              <a:t>メソッド</a:t>
            </a:r>
            <a:endParaRPr lang="en-US" altLang="ja-JP" dirty="0" smtClean="0">
              <a:latin typeface="Meiryo" charset="-128"/>
              <a:ea typeface="Meiryo" charset="-128"/>
              <a:cs typeface="Meiryo" charset="-128"/>
            </a:endParaRPr>
          </a:p>
          <a:p>
            <a:pPr lvl="1"/>
            <a:r>
              <a:rPr lang="en-US" altLang="ja-JP" dirty="0" smtClean="0">
                <a:latin typeface="Meiryo" charset="-128"/>
                <a:ea typeface="Meiryo" charset="-128"/>
                <a:cs typeface="Meiryo" charset="-128"/>
              </a:rPr>
              <a:t>request</a:t>
            </a:r>
            <a:r>
              <a:rPr lang="ja-JP" altLang="en-US" dirty="0" smtClean="0">
                <a:latin typeface="Meiryo" charset="-128"/>
                <a:ea typeface="Meiryo" charset="-128"/>
                <a:cs typeface="Meiryo" charset="-128"/>
              </a:rPr>
              <a:t>メッセージ</a:t>
            </a:r>
            <a:endParaRPr lang="en-US" altLang="ja-JP" dirty="0" smtClean="0">
              <a:latin typeface="Meiryo" charset="-128"/>
              <a:ea typeface="Meiryo" charset="-128"/>
              <a:cs typeface="Meiryo" charset="-128"/>
            </a:endParaRPr>
          </a:p>
          <a:p>
            <a:pPr lvl="1"/>
            <a:r>
              <a:rPr lang="en-US" altLang="ja-JP" dirty="0" smtClean="0">
                <a:latin typeface="Meiryo" charset="-128"/>
                <a:ea typeface="Meiryo" charset="-128"/>
                <a:cs typeface="Meiryo" charset="-128"/>
              </a:rPr>
              <a:t>response</a:t>
            </a:r>
            <a:r>
              <a:rPr lang="ja-JP" altLang="en-US" dirty="0" smtClean="0">
                <a:latin typeface="Meiryo" charset="-128"/>
                <a:ea typeface="Meiryo" charset="-128"/>
                <a:cs typeface="Meiryo" charset="-128"/>
              </a:rPr>
              <a:t>メッセージ</a:t>
            </a:r>
            <a:endParaRPr lang="en-US" altLang="ja-JP" dirty="0">
              <a:latin typeface="Meiryo" charset="-128"/>
              <a:ea typeface="Meiryo" charset="-128"/>
              <a:cs typeface="Meiryo" charset="-128"/>
            </a:endParaRPr>
          </a:p>
          <a:p>
            <a:pPr lvl="1"/>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565828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6" name="テキスト ボックス 5"/>
          <p:cNvSpPr txBox="1"/>
          <p:nvPr/>
        </p:nvSpPr>
        <p:spPr>
          <a:xfrm>
            <a:off x="1141413" y="1956891"/>
            <a:ext cx="2319866" cy="461665"/>
          </a:xfrm>
          <a:prstGeom prst="rect">
            <a:avLst/>
          </a:prstGeom>
          <a:noFill/>
        </p:spPr>
        <p:txBody>
          <a:bodyPr wrap="none" rtlCol="0">
            <a:spAutoFit/>
          </a:bodyPr>
          <a:lstStyle/>
          <a:p>
            <a:r>
              <a:rPr kumimoji="1" lang="en-US" altLang="ja-JP" sz="2400" dirty="0" smtClean="0">
                <a:latin typeface="Meiryo" charset="-128"/>
                <a:ea typeface="Meiryo" charset="-128"/>
                <a:cs typeface="Meiryo" charset="-128"/>
              </a:rPr>
              <a:t>.proto</a:t>
            </a:r>
            <a:r>
              <a:rPr kumimoji="1" lang="ja-JP" altLang="en-US" sz="2400" dirty="0" smtClean="0">
                <a:latin typeface="Meiryo" charset="-128"/>
                <a:ea typeface="Meiryo" charset="-128"/>
                <a:cs typeface="Meiryo" charset="-128"/>
              </a:rPr>
              <a:t>ファイル</a:t>
            </a:r>
            <a:endParaRPr kumimoji="1" lang="ja-JP" altLang="en-US" sz="2400" dirty="0">
              <a:latin typeface="Meiryo" charset="-128"/>
              <a:ea typeface="Meiryo" charset="-128"/>
              <a:cs typeface="Meiryo" charset="-128"/>
            </a:endParaRPr>
          </a:p>
        </p:txBody>
      </p:sp>
      <p:sp>
        <p:nvSpPr>
          <p:cNvPr id="3" name="正方形/長方形 2"/>
          <p:cNvSpPr/>
          <p:nvPr/>
        </p:nvSpPr>
        <p:spPr>
          <a:xfrm>
            <a:off x="1141412" y="2612202"/>
            <a:ext cx="7945437" cy="2031325"/>
          </a:xfrm>
          <a:prstGeom prst="rect">
            <a:avLst/>
          </a:prstGeom>
          <a:solidFill>
            <a:schemeClr val="bg1"/>
          </a:solidFill>
        </p:spPr>
        <p:txBody>
          <a:bodyPr wrap="square">
            <a:spAutoFit/>
          </a:bodyPr>
          <a:lstStyle/>
          <a:p>
            <a:r>
              <a:rPr lang="en-US" altLang="ja-JP" dirty="0">
                <a:solidFill>
                  <a:srgbClr val="569CD6"/>
                </a:solidFill>
                <a:latin typeface="Menlo" charset="0"/>
              </a:rPr>
              <a:t>service</a:t>
            </a:r>
            <a:r>
              <a:rPr lang="en-US" altLang="ja-JP" dirty="0">
                <a:solidFill>
                  <a:srgbClr val="D4D4D4"/>
                </a:solidFill>
                <a:latin typeface="Menlo" charset="0"/>
              </a:rPr>
              <a:t> </a:t>
            </a:r>
            <a:r>
              <a:rPr lang="en-US" altLang="ja-JP" dirty="0" err="1">
                <a:solidFill>
                  <a:srgbClr val="4EC9B0"/>
                </a:solidFill>
                <a:latin typeface="Menlo" charset="0"/>
              </a:rPr>
              <a:t>ChatService</a:t>
            </a:r>
            <a:r>
              <a:rPr lang="en-US" altLang="ja-JP" dirty="0">
                <a:solidFill>
                  <a:srgbClr val="D4D4D4"/>
                </a:solidFill>
                <a:latin typeface="Menlo" charset="0"/>
              </a:rPr>
              <a:t> {</a:t>
            </a:r>
          </a:p>
          <a:p>
            <a:r>
              <a:rPr lang="en-US" altLang="ja-JP" dirty="0" smtClean="0">
                <a:solidFill>
                  <a:srgbClr val="569CD6"/>
                </a:solidFill>
                <a:latin typeface="Menlo" charset="0"/>
              </a:rPr>
              <a:t>  </a:t>
            </a:r>
            <a:r>
              <a:rPr lang="en-US" altLang="ja-JP" dirty="0" err="1" smtClean="0">
                <a:solidFill>
                  <a:srgbClr val="569CD6"/>
                </a:solidFill>
                <a:latin typeface="Menlo" charset="0"/>
              </a:rPr>
              <a:t>rpc</a:t>
            </a:r>
            <a:r>
              <a:rPr lang="en-US" altLang="ja-JP" dirty="0" smtClean="0">
                <a:solidFill>
                  <a:srgbClr val="D4D4D4"/>
                </a:solidFill>
                <a:latin typeface="Menlo" charset="0"/>
              </a:rPr>
              <a:t> </a:t>
            </a:r>
            <a:r>
              <a:rPr lang="en-US" altLang="ja-JP" dirty="0" err="1">
                <a:solidFill>
                  <a:srgbClr val="DCDCAA"/>
                </a:solidFill>
                <a:latin typeface="Menlo" charset="0"/>
              </a:rPr>
              <a:t>InsertRoom</a:t>
            </a:r>
            <a:r>
              <a:rPr lang="en-US" altLang="ja-JP" dirty="0">
                <a:solidFill>
                  <a:srgbClr val="D4D4D4"/>
                </a:solidFill>
                <a:latin typeface="Menlo" charset="0"/>
              </a:rPr>
              <a:t> </a:t>
            </a:r>
            <a:r>
              <a:rPr lang="ja-JP" altLang="en-US" dirty="0" smtClean="0">
                <a:solidFill>
                  <a:srgbClr val="D4D4D4"/>
                </a:solidFill>
                <a:latin typeface="Menlo" charset="0"/>
              </a:rPr>
              <a:t>   </a:t>
            </a:r>
            <a:r>
              <a:rPr lang="en-US" altLang="ja-JP" dirty="0" smtClean="0">
                <a:solidFill>
                  <a:srgbClr val="D4D4D4"/>
                </a:solidFill>
                <a:latin typeface="Menlo" charset="0"/>
              </a:rPr>
              <a:t>(</a:t>
            </a:r>
            <a:r>
              <a:rPr lang="en-US" altLang="ja-JP" dirty="0">
                <a:solidFill>
                  <a:srgbClr val="4EC9B0"/>
                </a:solidFill>
                <a:latin typeface="Menlo" charset="0"/>
              </a:rPr>
              <a:t>Room</a:t>
            </a:r>
            <a:r>
              <a:rPr lang="en-US" altLang="ja-JP" dirty="0">
                <a:solidFill>
                  <a:srgbClr val="D4D4D4"/>
                </a:solidFill>
                <a:latin typeface="Menlo" charset="0"/>
              </a:rPr>
              <a:t>) </a:t>
            </a:r>
            <a:r>
              <a:rPr lang="ja-JP" altLang="en-US" dirty="0" smtClean="0">
                <a:solidFill>
                  <a:srgbClr val="D4D4D4"/>
                </a:solidFill>
                <a:latin typeface="Menlo" charset="0"/>
              </a:rPr>
              <a:t>   </a:t>
            </a:r>
            <a:r>
              <a:rPr lang="en-US" altLang="ja-JP" dirty="0" smtClean="0">
                <a:solidFill>
                  <a:srgbClr val="569CD6"/>
                </a:solidFill>
                <a:latin typeface="Menlo" charset="0"/>
              </a:rPr>
              <a:t>returns</a:t>
            </a:r>
            <a:r>
              <a:rPr lang="en-US" altLang="ja-JP" dirty="0" smtClean="0">
                <a:solidFill>
                  <a:srgbClr val="D4D4D4"/>
                </a:solidFill>
                <a:latin typeface="Menlo" charset="0"/>
              </a:rPr>
              <a:t> </a:t>
            </a:r>
            <a:r>
              <a:rPr lang="en-US" altLang="ja-JP" dirty="0">
                <a:solidFill>
                  <a:srgbClr val="D4D4D4"/>
                </a:solidFill>
                <a:latin typeface="Menlo" charset="0"/>
              </a:rPr>
              <a:t>(</a:t>
            </a:r>
            <a:r>
              <a:rPr lang="en-US" altLang="ja-JP" dirty="0">
                <a:solidFill>
                  <a:srgbClr val="4EC9B0"/>
                </a:solidFill>
                <a:latin typeface="Menlo" charset="0"/>
              </a:rPr>
              <a:t>Room</a:t>
            </a:r>
            <a:r>
              <a:rPr lang="en-US" altLang="ja-JP" dirty="0">
                <a:solidFill>
                  <a:srgbClr val="D4D4D4"/>
                </a:solidFill>
                <a:latin typeface="Menlo" charset="0"/>
              </a:rPr>
              <a:t>);</a:t>
            </a:r>
          </a:p>
          <a:p>
            <a:r>
              <a:rPr lang="en-US" altLang="ja-JP" dirty="0" smtClean="0">
                <a:solidFill>
                  <a:srgbClr val="569CD6"/>
                </a:solidFill>
                <a:latin typeface="Menlo" charset="0"/>
              </a:rPr>
              <a:t>  </a:t>
            </a:r>
            <a:r>
              <a:rPr lang="en-US" altLang="ja-JP" dirty="0" err="1" smtClean="0">
                <a:solidFill>
                  <a:srgbClr val="569CD6"/>
                </a:solidFill>
                <a:latin typeface="Menlo" charset="0"/>
              </a:rPr>
              <a:t>rpc</a:t>
            </a:r>
            <a:r>
              <a:rPr lang="en-US" altLang="ja-JP" dirty="0" smtClean="0">
                <a:solidFill>
                  <a:srgbClr val="D4D4D4"/>
                </a:solidFill>
                <a:latin typeface="Menlo" charset="0"/>
              </a:rPr>
              <a:t> </a:t>
            </a:r>
            <a:r>
              <a:rPr lang="en-US" altLang="ja-JP" dirty="0" err="1">
                <a:solidFill>
                  <a:srgbClr val="DCDCAA"/>
                </a:solidFill>
                <a:latin typeface="Menlo" charset="0"/>
              </a:rPr>
              <a:t>ListRooms</a:t>
            </a:r>
            <a:r>
              <a:rPr lang="en-US" altLang="ja-JP" dirty="0">
                <a:solidFill>
                  <a:srgbClr val="D4D4D4"/>
                </a:solidFill>
                <a:latin typeface="Menlo" charset="0"/>
              </a:rPr>
              <a:t> </a:t>
            </a:r>
            <a:r>
              <a:rPr lang="ja-JP" altLang="en-US" dirty="0" smtClean="0">
                <a:solidFill>
                  <a:srgbClr val="D4D4D4"/>
                </a:solidFill>
                <a:latin typeface="Menlo" charset="0"/>
              </a:rPr>
              <a:t>    </a:t>
            </a:r>
            <a:r>
              <a:rPr lang="en-US" altLang="ja-JP" dirty="0" smtClean="0">
                <a:solidFill>
                  <a:srgbClr val="D4D4D4"/>
                </a:solidFill>
                <a:latin typeface="Menlo" charset="0"/>
              </a:rPr>
              <a:t>(</a:t>
            </a:r>
            <a:r>
              <a:rPr lang="en-US" altLang="ja-JP" dirty="0">
                <a:solidFill>
                  <a:srgbClr val="4EC9B0"/>
                </a:solidFill>
                <a:latin typeface="Menlo" charset="0"/>
              </a:rPr>
              <a:t>Empty</a:t>
            </a:r>
            <a:r>
              <a:rPr lang="en-US" altLang="ja-JP" dirty="0">
                <a:solidFill>
                  <a:srgbClr val="D4D4D4"/>
                </a:solidFill>
                <a:latin typeface="Menlo" charset="0"/>
              </a:rPr>
              <a:t>) </a:t>
            </a:r>
            <a:r>
              <a:rPr lang="ja-JP" altLang="en-US" dirty="0" smtClean="0">
                <a:solidFill>
                  <a:srgbClr val="D4D4D4"/>
                </a:solidFill>
                <a:latin typeface="Menlo" charset="0"/>
              </a:rPr>
              <a:t>  </a:t>
            </a:r>
            <a:r>
              <a:rPr lang="en-US" altLang="ja-JP" dirty="0" smtClean="0">
                <a:solidFill>
                  <a:srgbClr val="569CD6"/>
                </a:solidFill>
                <a:latin typeface="Menlo" charset="0"/>
              </a:rPr>
              <a:t>returns</a:t>
            </a:r>
            <a:r>
              <a:rPr lang="en-US" altLang="ja-JP" dirty="0" smtClean="0">
                <a:solidFill>
                  <a:srgbClr val="D4D4D4"/>
                </a:solidFill>
                <a:latin typeface="Menlo" charset="0"/>
              </a:rPr>
              <a:t> </a:t>
            </a:r>
            <a:r>
              <a:rPr lang="en-US" altLang="ja-JP" dirty="0">
                <a:solidFill>
                  <a:srgbClr val="D4D4D4"/>
                </a:solidFill>
                <a:latin typeface="Menlo" charset="0"/>
              </a:rPr>
              <a:t>(</a:t>
            </a:r>
            <a:r>
              <a:rPr lang="en-US" altLang="ja-JP" dirty="0" err="1">
                <a:solidFill>
                  <a:srgbClr val="4EC9B0"/>
                </a:solidFill>
                <a:latin typeface="Menlo" charset="0"/>
              </a:rPr>
              <a:t>RoomList</a:t>
            </a:r>
            <a:r>
              <a:rPr lang="en-US" altLang="ja-JP" dirty="0">
                <a:solidFill>
                  <a:srgbClr val="D4D4D4"/>
                </a:solidFill>
                <a:latin typeface="Menlo" charset="0"/>
              </a:rPr>
              <a:t>);</a:t>
            </a:r>
          </a:p>
          <a:p>
            <a:r>
              <a:rPr lang="en-US" altLang="ja-JP" dirty="0" smtClean="0">
                <a:solidFill>
                  <a:srgbClr val="569CD6"/>
                </a:solidFill>
                <a:latin typeface="Menlo" charset="0"/>
              </a:rPr>
              <a:t>  </a:t>
            </a:r>
            <a:r>
              <a:rPr lang="en-US" altLang="ja-JP" dirty="0" err="1" smtClean="0">
                <a:solidFill>
                  <a:srgbClr val="569CD6"/>
                </a:solidFill>
                <a:latin typeface="Menlo" charset="0"/>
              </a:rPr>
              <a:t>rpc</a:t>
            </a:r>
            <a:r>
              <a:rPr lang="en-US" altLang="ja-JP" dirty="0" smtClean="0">
                <a:solidFill>
                  <a:srgbClr val="D4D4D4"/>
                </a:solidFill>
                <a:latin typeface="Menlo" charset="0"/>
              </a:rPr>
              <a:t> </a:t>
            </a:r>
            <a:r>
              <a:rPr lang="en-US" altLang="ja-JP" dirty="0" err="1">
                <a:solidFill>
                  <a:srgbClr val="DCDCAA"/>
                </a:solidFill>
                <a:latin typeface="Menlo" charset="0"/>
              </a:rPr>
              <a:t>InsertMessage</a:t>
            </a:r>
            <a:r>
              <a:rPr lang="en-US" altLang="ja-JP" dirty="0">
                <a:solidFill>
                  <a:srgbClr val="D4D4D4"/>
                </a:solidFill>
                <a:latin typeface="Menlo" charset="0"/>
              </a:rPr>
              <a:t> (</a:t>
            </a:r>
            <a:r>
              <a:rPr lang="en-US" altLang="ja-JP" dirty="0">
                <a:solidFill>
                  <a:srgbClr val="4EC9B0"/>
                </a:solidFill>
                <a:latin typeface="Menlo" charset="0"/>
              </a:rPr>
              <a:t>Message</a:t>
            </a:r>
            <a:r>
              <a:rPr lang="en-US" altLang="ja-JP" dirty="0">
                <a:solidFill>
                  <a:srgbClr val="D4D4D4"/>
                </a:solidFill>
                <a:latin typeface="Menlo" charset="0"/>
              </a:rPr>
              <a:t>) </a:t>
            </a:r>
            <a:r>
              <a:rPr lang="en-US" altLang="ja-JP" dirty="0">
                <a:solidFill>
                  <a:srgbClr val="569CD6"/>
                </a:solidFill>
                <a:latin typeface="Menlo" charset="0"/>
              </a:rPr>
              <a:t>returns</a:t>
            </a:r>
            <a:r>
              <a:rPr lang="en-US" altLang="ja-JP" dirty="0">
                <a:solidFill>
                  <a:srgbClr val="D4D4D4"/>
                </a:solidFill>
                <a:latin typeface="Menlo" charset="0"/>
              </a:rPr>
              <a:t> (</a:t>
            </a:r>
            <a:r>
              <a:rPr lang="en-US" altLang="ja-JP" dirty="0">
                <a:solidFill>
                  <a:srgbClr val="4EC9B0"/>
                </a:solidFill>
                <a:latin typeface="Menlo" charset="0"/>
              </a:rPr>
              <a:t>Message</a:t>
            </a:r>
            <a:r>
              <a:rPr lang="en-US" altLang="ja-JP" dirty="0">
                <a:solidFill>
                  <a:srgbClr val="D4D4D4"/>
                </a:solidFill>
                <a:latin typeface="Menlo" charset="0"/>
              </a:rPr>
              <a:t>);</a:t>
            </a:r>
          </a:p>
          <a:p>
            <a:r>
              <a:rPr lang="en-US" altLang="ja-JP" dirty="0" smtClean="0">
                <a:solidFill>
                  <a:srgbClr val="569CD6"/>
                </a:solidFill>
                <a:latin typeface="Menlo" charset="0"/>
              </a:rPr>
              <a:t>  </a:t>
            </a:r>
            <a:r>
              <a:rPr lang="en-US" altLang="ja-JP" dirty="0" err="1" smtClean="0">
                <a:solidFill>
                  <a:srgbClr val="569CD6"/>
                </a:solidFill>
                <a:latin typeface="Menlo" charset="0"/>
              </a:rPr>
              <a:t>rpc</a:t>
            </a:r>
            <a:r>
              <a:rPr lang="en-US" altLang="ja-JP" dirty="0" smtClean="0">
                <a:solidFill>
                  <a:srgbClr val="D4D4D4"/>
                </a:solidFill>
                <a:latin typeface="Menlo" charset="0"/>
              </a:rPr>
              <a:t> </a:t>
            </a:r>
            <a:r>
              <a:rPr lang="en-US" altLang="ja-JP" dirty="0" err="1">
                <a:solidFill>
                  <a:srgbClr val="DCDCAA"/>
                </a:solidFill>
                <a:latin typeface="Menlo" charset="0"/>
              </a:rPr>
              <a:t>ListMessages</a:t>
            </a:r>
            <a:r>
              <a:rPr lang="en-US" altLang="ja-JP" dirty="0">
                <a:solidFill>
                  <a:srgbClr val="D4D4D4"/>
                </a:solidFill>
                <a:latin typeface="Menlo" charset="0"/>
              </a:rPr>
              <a:t> </a:t>
            </a:r>
            <a:r>
              <a:rPr lang="ja-JP" altLang="en-US" dirty="0" smtClean="0">
                <a:solidFill>
                  <a:srgbClr val="D4D4D4"/>
                </a:solidFill>
                <a:latin typeface="Menlo" charset="0"/>
              </a:rPr>
              <a:t> </a:t>
            </a:r>
            <a:r>
              <a:rPr lang="en-US" altLang="ja-JP" dirty="0" smtClean="0">
                <a:solidFill>
                  <a:srgbClr val="D4D4D4"/>
                </a:solidFill>
                <a:latin typeface="Menlo" charset="0"/>
              </a:rPr>
              <a:t>(</a:t>
            </a:r>
            <a:r>
              <a:rPr lang="en-US" altLang="ja-JP" dirty="0">
                <a:solidFill>
                  <a:srgbClr val="4EC9B0"/>
                </a:solidFill>
                <a:latin typeface="Menlo" charset="0"/>
              </a:rPr>
              <a:t>Int32Id</a:t>
            </a:r>
            <a:r>
              <a:rPr lang="en-US" altLang="ja-JP" dirty="0">
                <a:solidFill>
                  <a:srgbClr val="D4D4D4"/>
                </a:solidFill>
                <a:latin typeface="Menlo" charset="0"/>
              </a:rPr>
              <a:t>) </a:t>
            </a:r>
            <a:r>
              <a:rPr lang="en-US" altLang="ja-JP" dirty="0">
                <a:solidFill>
                  <a:srgbClr val="569CD6"/>
                </a:solidFill>
                <a:latin typeface="Menlo" charset="0"/>
              </a:rPr>
              <a:t>returns</a:t>
            </a:r>
            <a:r>
              <a:rPr lang="en-US" altLang="ja-JP" dirty="0">
                <a:solidFill>
                  <a:srgbClr val="D4D4D4"/>
                </a:solidFill>
                <a:latin typeface="Menlo" charset="0"/>
              </a:rPr>
              <a:t> (</a:t>
            </a:r>
            <a:r>
              <a:rPr lang="en-US" altLang="ja-JP" dirty="0" err="1">
                <a:solidFill>
                  <a:srgbClr val="4EC9B0"/>
                </a:solidFill>
                <a:latin typeface="Menlo" charset="0"/>
              </a:rPr>
              <a:t>MessageList</a:t>
            </a:r>
            <a:r>
              <a:rPr lang="en-US" altLang="ja-JP" dirty="0">
                <a:solidFill>
                  <a:srgbClr val="D4D4D4"/>
                </a:solidFill>
                <a:latin typeface="Menlo" charset="0"/>
              </a:rPr>
              <a:t>);</a:t>
            </a:r>
          </a:p>
          <a:p>
            <a:r>
              <a:rPr lang="en-US" altLang="ja-JP" dirty="0" smtClean="0">
                <a:solidFill>
                  <a:srgbClr val="569CD6"/>
                </a:solidFill>
                <a:latin typeface="Menlo" charset="0"/>
              </a:rPr>
              <a:t>  </a:t>
            </a:r>
            <a:r>
              <a:rPr lang="en-US" altLang="ja-JP" dirty="0" err="1" smtClean="0">
                <a:solidFill>
                  <a:srgbClr val="569CD6"/>
                </a:solidFill>
                <a:latin typeface="Menlo" charset="0"/>
              </a:rPr>
              <a:t>rpc</a:t>
            </a:r>
            <a:r>
              <a:rPr lang="en-US" altLang="ja-JP" dirty="0" smtClean="0">
                <a:solidFill>
                  <a:srgbClr val="D4D4D4"/>
                </a:solidFill>
                <a:latin typeface="Menlo" charset="0"/>
              </a:rPr>
              <a:t> </a:t>
            </a:r>
            <a:r>
              <a:rPr lang="en-US" altLang="ja-JP" dirty="0" err="1">
                <a:solidFill>
                  <a:srgbClr val="DCDCAA"/>
                </a:solidFill>
                <a:latin typeface="Menlo" charset="0"/>
              </a:rPr>
              <a:t>WatchRoom</a:t>
            </a:r>
            <a:r>
              <a:rPr lang="en-US" altLang="ja-JP" dirty="0">
                <a:solidFill>
                  <a:srgbClr val="D4D4D4"/>
                </a:solidFill>
                <a:latin typeface="Menlo" charset="0"/>
              </a:rPr>
              <a:t> </a:t>
            </a:r>
            <a:r>
              <a:rPr lang="ja-JP" altLang="en-US" dirty="0" smtClean="0">
                <a:solidFill>
                  <a:srgbClr val="D4D4D4"/>
                </a:solidFill>
                <a:latin typeface="Menlo" charset="0"/>
              </a:rPr>
              <a:t>    </a:t>
            </a:r>
            <a:r>
              <a:rPr lang="en-US" altLang="ja-JP" dirty="0" smtClean="0">
                <a:solidFill>
                  <a:srgbClr val="D4D4D4"/>
                </a:solidFill>
                <a:latin typeface="Menlo" charset="0"/>
              </a:rPr>
              <a:t>(</a:t>
            </a:r>
            <a:r>
              <a:rPr lang="en-US" altLang="ja-JP" dirty="0">
                <a:solidFill>
                  <a:srgbClr val="4EC9B0"/>
                </a:solidFill>
                <a:latin typeface="Menlo" charset="0"/>
              </a:rPr>
              <a:t>Int32Id</a:t>
            </a:r>
            <a:r>
              <a:rPr lang="en-US" altLang="ja-JP" dirty="0">
                <a:solidFill>
                  <a:srgbClr val="D4D4D4"/>
                </a:solidFill>
                <a:latin typeface="Menlo" charset="0"/>
              </a:rPr>
              <a:t>) </a:t>
            </a:r>
            <a:r>
              <a:rPr lang="en-US" altLang="ja-JP" dirty="0">
                <a:solidFill>
                  <a:srgbClr val="569CD6"/>
                </a:solidFill>
                <a:latin typeface="Menlo" charset="0"/>
              </a:rPr>
              <a:t>returns</a:t>
            </a:r>
            <a:r>
              <a:rPr lang="en-US" altLang="ja-JP" dirty="0">
                <a:solidFill>
                  <a:srgbClr val="D4D4D4"/>
                </a:solidFill>
                <a:latin typeface="Menlo" charset="0"/>
              </a:rPr>
              <a:t> (</a:t>
            </a:r>
            <a:r>
              <a:rPr lang="en-US" altLang="ja-JP" dirty="0">
                <a:solidFill>
                  <a:srgbClr val="569CD6"/>
                </a:solidFill>
                <a:latin typeface="Menlo" charset="0"/>
              </a:rPr>
              <a:t>stream</a:t>
            </a:r>
            <a:r>
              <a:rPr lang="en-US" altLang="ja-JP" dirty="0">
                <a:solidFill>
                  <a:srgbClr val="D4D4D4"/>
                </a:solidFill>
                <a:latin typeface="Menlo" charset="0"/>
              </a:rPr>
              <a:t> </a:t>
            </a:r>
            <a:r>
              <a:rPr lang="en-US" altLang="ja-JP" dirty="0">
                <a:solidFill>
                  <a:srgbClr val="4EC9B0"/>
                </a:solidFill>
                <a:latin typeface="Menlo" charset="0"/>
              </a:rPr>
              <a:t>Message</a:t>
            </a:r>
            <a:r>
              <a:rPr lang="en-US" altLang="ja-JP" dirty="0">
                <a:solidFill>
                  <a:srgbClr val="D4D4D4"/>
                </a:solidFill>
                <a:latin typeface="Menlo" charset="0"/>
              </a:rPr>
              <a:t>);</a:t>
            </a:r>
          </a:p>
          <a:p>
            <a:r>
              <a:rPr lang="en-US" altLang="ja-JP" dirty="0">
                <a:solidFill>
                  <a:srgbClr val="D4D4D4"/>
                </a:solidFill>
                <a:latin typeface="Menlo" charset="0"/>
              </a:rPr>
              <a:t>}</a:t>
            </a:r>
            <a:endParaRPr lang="en-US" altLang="ja-JP" b="0" dirty="0">
              <a:solidFill>
                <a:srgbClr val="D4D4D4"/>
              </a:solidFill>
              <a:effectLst/>
              <a:latin typeface="Menlo" charset="0"/>
            </a:endParaRPr>
          </a:p>
        </p:txBody>
      </p:sp>
      <p:sp>
        <p:nvSpPr>
          <p:cNvPr id="4" name="正方形/長方形 3"/>
          <p:cNvSpPr/>
          <p:nvPr/>
        </p:nvSpPr>
        <p:spPr>
          <a:xfrm>
            <a:off x="1985963" y="4029075"/>
            <a:ext cx="1475316"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852863" y="4029074"/>
            <a:ext cx="1475316"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493620" y="4029074"/>
            <a:ext cx="1207468"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a:stCxn id="4" idx="2"/>
            <a:endCxn id="16" idx="0"/>
          </p:cNvCxnSpPr>
          <p:nvPr/>
        </p:nvCxnSpPr>
        <p:spPr>
          <a:xfrm>
            <a:off x="2723621" y="4343400"/>
            <a:ext cx="0" cy="9552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7" idx="2"/>
            <a:endCxn id="18" idx="0"/>
          </p:cNvCxnSpPr>
          <p:nvPr/>
        </p:nvCxnSpPr>
        <p:spPr>
          <a:xfrm>
            <a:off x="4590521" y="4343399"/>
            <a:ext cx="813303" cy="9552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8" idx="2"/>
            <a:endCxn id="19" idx="0"/>
          </p:cNvCxnSpPr>
          <p:nvPr/>
        </p:nvCxnSpPr>
        <p:spPr>
          <a:xfrm>
            <a:off x="8097354" y="4343399"/>
            <a:ext cx="735284" cy="9552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861846" y="5298608"/>
            <a:ext cx="1723549" cy="461665"/>
          </a:xfrm>
          <a:prstGeom prst="rect">
            <a:avLst/>
          </a:prstGeom>
          <a:noFill/>
        </p:spPr>
        <p:txBody>
          <a:bodyPr wrap="none" rtlCol="0">
            <a:spAutoFit/>
          </a:bodyPr>
          <a:lstStyle/>
          <a:p>
            <a:r>
              <a:rPr kumimoji="1" lang="ja-JP" altLang="en-US" sz="2400" dirty="0" smtClean="0">
                <a:latin typeface="Meiryo" charset="-128"/>
                <a:ea typeface="Meiryo" charset="-128"/>
                <a:cs typeface="Meiryo" charset="-128"/>
              </a:rPr>
              <a:t>メソッド名</a:t>
            </a:r>
            <a:endParaRPr kumimoji="1" lang="ja-JP" altLang="en-US" sz="2400" dirty="0">
              <a:latin typeface="Meiryo" charset="-128"/>
              <a:ea typeface="Meiryo" charset="-128"/>
              <a:cs typeface="Meiryo" charset="-128"/>
            </a:endParaRPr>
          </a:p>
        </p:txBody>
      </p:sp>
      <p:sp>
        <p:nvSpPr>
          <p:cNvPr id="18" name="テキスト ボックス 17"/>
          <p:cNvSpPr txBox="1"/>
          <p:nvPr/>
        </p:nvSpPr>
        <p:spPr>
          <a:xfrm>
            <a:off x="3976189" y="5298608"/>
            <a:ext cx="2855269" cy="461665"/>
          </a:xfrm>
          <a:prstGeom prst="rect">
            <a:avLst/>
          </a:prstGeom>
          <a:noFill/>
        </p:spPr>
        <p:txBody>
          <a:bodyPr wrap="none" rtlCol="0">
            <a:spAutoFit/>
          </a:bodyPr>
          <a:lstStyle/>
          <a:p>
            <a:r>
              <a:rPr kumimoji="1" lang="en-US" altLang="ja-JP" sz="2400" dirty="0" smtClean="0">
                <a:latin typeface="Meiryo" charset="-128"/>
                <a:ea typeface="Meiryo" charset="-128"/>
                <a:cs typeface="Meiryo" charset="-128"/>
              </a:rPr>
              <a:t>request</a:t>
            </a:r>
            <a:r>
              <a:rPr kumimoji="1" lang="ja-JP" altLang="en-US" sz="2400" dirty="0" smtClean="0">
                <a:latin typeface="Meiryo" charset="-128"/>
                <a:ea typeface="Meiryo" charset="-128"/>
                <a:cs typeface="Meiryo" charset="-128"/>
              </a:rPr>
              <a:t>メッセージ</a:t>
            </a:r>
            <a:endParaRPr kumimoji="1" lang="en-US" altLang="ja-JP" sz="2400" dirty="0" smtClean="0">
              <a:latin typeface="Meiryo" charset="-128"/>
              <a:ea typeface="Meiryo" charset="-128"/>
              <a:cs typeface="Meiryo" charset="-128"/>
            </a:endParaRPr>
          </a:p>
        </p:txBody>
      </p:sp>
      <p:sp>
        <p:nvSpPr>
          <p:cNvPr id="19" name="テキスト ボックス 18"/>
          <p:cNvSpPr txBox="1"/>
          <p:nvPr/>
        </p:nvSpPr>
        <p:spPr>
          <a:xfrm>
            <a:off x="7295197" y="5298606"/>
            <a:ext cx="3074881" cy="461665"/>
          </a:xfrm>
          <a:prstGeom prst="rect">
            <a:avLst/>
          </a:prstGeom>
          <a:noFill/>
        </p:spPr>
        <p:txBody>
          <a:bodyPr wrap="none" rtlCol="0">
            <a:spAutoFit/>
          </a:bodyPr>
          <a:lstStyle/>
          <a:p>
            <a:r>
              <a:rPr kumimoji="1" lang="en-US" altLang="ja-JP" sz="2400" dirty="0" smtClean="0">
                <a:latin typeface="Meiryo" charset="-128"/>
                <a:ea typeface="Meiryo" charset="-128"/>
                <a:cs typeface="Meiryo" charset="-128"/>
              </a:rPr>
              <a:t>response</a:t>
            </a:r>
            <a:r>
              <a:rPr kumimoji="1" lang="ja-JP" altLang="en-US" sz="2400" dirty="0" smtClean="0">
                <a:latin typeface="Meiryo" charset="-128"/>
                <a:ea typeface="Meiryo" charset="-128"/>
                <a:cs typeface="Meiryo" charset="-128"/>
              </a:rPr>
              <a:t>メッセージ</a:t>
            </a:r>
            <a:endParaRPr kumimoji="1" lang="ja-JP" altLang="en-US" sz="2400" dirty="0">
              <a:latin typeface="Meiryo" charset="-128"/>
              <a:ea typeface="Meiryo" charset="-128"/>
              <a:cs typeface="Meiryo" charset="-128"/>
            </a:endParaRPr>
          </a:p>
        </p:txBody>
      </p:sp>
      <p:sp>
        <p:nvSpPr>
          <p:cNvPr id="15" name="正方形/長方形 14"/>
          <p:cNvSpPr/>
          <p:nvPr/>
        </p:nvSpPr>
        <p:spPr>
          <a:xfrm>
            <a:off x="6613782" y="4029074"/>
            <a:ext cx="857945"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a:endCxn id="20" idx="2"/>
          </p:cNvCxnSpPr>
          <p:nvPr/>
        </p:nvCxnSpPr>
        <p:spPr>
          <a:xfrm flipV="1">
            <a:off x="7142930" y="2423161"/>
            <a:ext cx="1493201" cy="16059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613782" y="1592164"/>
            <a:ext cx="4044697" cy="830997"/>
          </a:xfrm>
          <a:prstGeom prst="rect">
            <a:avLst/>
          </a:prstGeom>
          <a:noFill/>
        </p:spPr>
        <p:txBody>
          <a:bodyPr wrap="none" rtlCol="0">
            <a:spAutoFit/>
          </a:bodyPr>
          <a:lstStyle/>
          <a:p>
            <a:r>
              <a:rPr kumimoji="1" lang="en-US" altLang="ja-JP" sz="2400" dirty="0" smtClean="0">
                <a:latin typeface="Meiryo" charset="-128"/>
                <a:ea typeface="Meiryo" charset="-128"/>
                <a:cs typeface="Meiryo" charset="-128"/>
              </a:rPr>
              <a:t>Stream</a:t>
            </a:r>
            <a:r>
              <a:rPr kumimoji="1" lang="ja-JP" altLang="en-US" sz="2400" dirty="0" smtClean="0">
                <a:latin typeface="Meiryo" charset="-128"/>
                <a:ea typeface="Meiryo" charset="-128"/>
                <a:cs typeface="Meiryo" charset="-128"/>
              </a:rPr>
              <a:t>通信にしたい場合は</a:t>
            </a:r>
            <a:endParaRPr kumimoji="1" lang="en-US" altLang="ja-JP" sz="2400" dirty="0" smtClean="0">
              <a:latin typeface="Meiryo" charset="-128"/>
              <a:ea typeface="Meiryo" charset="-128"/>
              <a:cs typeface="Meiryo" charset="-128"/>
            </a:endParaRPr>
          </a:p>
          <a:p>
            <a:r>
              <a:rPr kumimoji="1" lang="en-US" altLang="ja-JP" sz="2400" dirty="0" smtClean="0">
                <a:latin typeface="Meiryo" charset="-128"/>
                <a:ea typeface="Meiryo" charset="-128"/>
                <a:cs typeface="Meiryo" charset="-128"/>
              </a:rPr>
              <a:t>stream</a:t>
            </a:r>
            <a:r>
              <a:rPr kumimoji="1" lang="ja-JP" altLang="en-US" sz="2400" dirty="0" smtClean="0">
                <a:latin typeface="Meiryo" charset="-128"/>
                <a:ea typeface="Meiryo" charset="-128"/>
                <a:cs typeface="Meiryo" charset="-128"/>
              </a:rPr>
              <a:t>をつける</a:t>
            </a:r>
            <a:endParaRPr kumimoji="1"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337252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6" name="テキスト ボックス 5"/>
          <p:cNvSpPr txBox="1"/>
          <p:nvPr/>
        </p:nvSpPr>
        <p:spPr>
          <a:xfrm>
            <a:off x="1141413" y="1956891"/>
            <a:ext cx="2319866" cy="461665"/>
          </a:xfrm>
          <a:prstGeom prst="rect">
            <a:avLst/>
          </a:prstGeom>
          <a:noFill/>
        </p:spPr>
        <p:txBody>
          <a:bodyPr wrap="none" rtlCol="0">
            <a:spAutoFit/>
          </a:bodyPr>
          <a:lstStyle/>
          <a:p>
            <a:r>
              <a:rPr kumimoji="1" lang="en-US" altLang="ja-JP" sz="2400" dirty="0" smtClean="0">
                <a:latin typeface="Meiryo" charset="-128"/>
                <a:ea typeface="Meiryo" charset="-128"/>
                <a:cs typeface="Meiryo" charset="-128"/>
              </a:rPr>
              <a:t>.proto</a:t>
            </a:r>
            <a:r>
              <a:rPr kumimoji="1" lang="ja-JP" altLang="en-US" sz="2400" dirty="0" smtClean="0">
                <a:latin typeface="Meiryo" charset="-128"/>
                <a:ea typeface="Meiryo" charset="-128"/>
                <a:cs typeface="Meiryo" charset="-128"/>
              </a:rPr>
              <a:t>ファイル</a:t>
            </a:r>
            <a:endParaRPr kumimoji="1" lang="ja-JP" altLang="en-US" sz="2400" dirty="0">
              <a:latin typeface="Meiryo" charset="-128"/>
              <a:ea typeface="Meiryo" charset="-128"/>
              <a:cs typeface="Meiryo" charset="-128"/>
            </a:endParaRPr>
          </a:p>
        </p:txBody>
      </p:sp>
      <p:sp>
        <p:nvSpPr>
          <p:cNvPr id="4" name="正方形/長方形 3"/>
          <p:cNvSpPr/>
          <p:nvPr/>
        </p:nvSpPr>
        <p:spPr>
          <a:xfrm>
            <a:off x="1141413" y="3108324"/>
            <a:ext cx="4845050" cy="2862322"/>
          </a:xfrm>
          <a:prstGeom prst="rect">
            <a:avLst/>
          </a:prstGeom>
          <a:solidFill>
            <a:schemeClr val="bg1"/>
          </a:solidFill>
        </p:spPr>
        <p:txBody>
          <a:bodyPr wrap="square">
            <a:spAutoFit/>
          </a:bodyPr>
          <a:lstStyle/>
          <a:p>
            <a:r>
              <a:rPr lang="en-US" altLang="ja-JP" dirty="0">
                <a:solidFill>
                  <a:srgbClr val="569CD6"/>
                </a:solidFill>
                <a:latin typeface="Menlo" charset="0"/>
              </a:rPr>
              <a:t>message</a:t>
            </a:r>
            <a:r>
              <a:rPr lang="en-US" altLang="ja-JP" dirty="0">
                <a:solidFill>
                  <a:srgbClr val="D4D4D4"/>
                </a:solidFill>
                <a:latin typeface="Menlo" charset="0"/>
              </a:rPr>
              <a:t> </a:t>
            </a:r>
            <a:r>
              <a:rPr lang="en-US" altLang="ja-JP" dirty="0">
                <a:solidFill>
                  <a:srgbClr val="4EC9B0"/>
                </a:solidFill>
                <a:latin typeface="Menlo" charset="0"/>
              </a:rPr>
              <a:t>Room</a:t>
            </a:r>
            <a:r>
              <a:rPr lang="en-US" altLang="ja-JP" dirty="0">
                <a:solidFill>
                  <a:srgbClr val="D4D4D4"/>
                </a:solidFill>
                <a:latin typeface="Menlo" charset="0"/>
              </a:rPr>
              <a:t> {</a:t>
            </a:r>
          </a:p>
          <a:p>
            <a:r>
              <a:rPr lang="ja-JP" altLang="en-US" dirty="0" smtClean="0">
                <a:solidFill>
                  <a:srgbClr val="569CD6"/>
                </a:solidFill>
                <a:latin typeface="Menlo" charset="0"/>
              </a:rPr>
              <a:t>　　</a:t>
            </a:r>
            <a:r>
              <a:rPr lang="en-US" altLang="ja-JP" dirty="0" smtClean="0">
                <a:solidFill>
                  <a:srgbClr val="569CD6"/>
                </a:solidFill>
                <a:latin typeface="Menlo" charset="0"/>
              </a:rPr>
              <a:t>int32</a:t>
            </a:r>
            <a:r>
              <a:rPr lang="en-US" altLang="ja-JP" dirty="0" smtClean="0">
                <a:solidFill>
                  <a:srgbClr val="D4D4D4"/>
                </a:solidFill>
                <a:latin typeface="Menlo" charset="0"/>
              </a:rPr>
              <a:t> </a:t>
            </a:r>
            <a:r>
              <a:rPr lang="ja-JP" altLang="en-US" dirty="0" smtClean="0">
                <a:solidFill>
                  <a:srgbClr val="D4D4D4"/>
                </a:solidFill>
                <a:latin typeface="Menlo" charset="0"/>
              </a:rPr>
              <a:t> </a:t>
            </a:r>
            <a:r>
              <a:rPr lang="en-US" altLang="ja-JP" dirty="0" smtClean="0">
                <a:solidFill>
                  <a:srgbClr val="9CDCFE"/>
                </a:solidFill>
                <a:latin typeface="Menlo" charset="0"/>
              </a:rPr>
              <a:t>id</a:t>
            </a:r>
            <a:r>
              <a:rPr lang="en-US" altLang="ja-JP" dirty="0" smtClean="0">
                <a:solidFill>
                  <a:srgbClr val="D4D4D4"/>
                </a:solidFill>
                <a:latin typeface="Menlo" charset="0"/>
              </a:rPr>
              <a:t> </a:t>
            </a:r>
            <a:r>
              <a:rPr lang="ja-JP" altLang="en-US" dirty="0" smtClean="0">
                <a:solidFill>
                  <a:srgbClr val="D4D4D4"/>
                </a:solidFill>
                <a:latin typeface="Menlo" charset="0"/>
              </a:rPr>
              <a:t>       </a:t>
            </a:r>
            <a:r>
              <a:rPr lang="en-US" altLang="ja-JP" dirty="0" smtClean="0">
                <a:solidFill>
                  <a:srgbClr val="D4D4D4"/>
                </a:solidFill>
                <a:latin typeface="Menlo" charset="0"/>
              </a:rPr>
              <a:t>= </a:t>
            </a:r>
            <a:r>
              <a:rPr lang="en-US" altLang="ja-JP" dirty="0">
                <a:solidFill>
                  <a:srgbClr val="B5CEA8"/>
                </a:solidFill>
                <a:latin typeface="Menlo" charset="0"/>
              </a:rPr>
              <a:t>1</a:t>
            </a:r>
            <a:r>
              <a:rPr lang="en-US" altLang="ja-JP" dirty="0">
                <a:solidFill>
                  <a:srgbClr val="D4D4D4"/>
                </a:solidFill>
                <a:latin typeface="Menlo" charset="0"/>
              </a:rPr>
              <a:t>;</a:t>
            </a:r>
          </a:p>
          <a:p>
            <a:r>
              <a:rPr lang="ja-JP" altLang="en-US" dirty="0" smtClean="0">
                <a:solidFill>
                  <a:srgbClr val="569CD6"/>
                </a:solidFill>
                <a:latin typeface="Menlo" charset="0"/>
              </a:rPr>
              <a:t>　　</a:t>
            </a:r>
            <a:r>
              <a:rPr lang="en-US" altLang="ja-JP" dirty="0" smtClean="0">
                <a:solidFill>
                  <a:srgbClr val="569CD6"/>
                </a:solidFill>
                <a:latin typeface="Menlo" charset="0"/>
              </a:rPr>
              <a:t>string</a:t>
            </a:r>
            <a:r>
              <a:rPr lang="en-US" altLang="ja-JP" dirty="0" smtClean="0">
                <a:solidFill>
                  <a:srgbClr val="D4D4D4"/>
                </a:solidFill>
                <a:latin typeface="Menlo" charset="0"/>
              </a:rPr>
              <a:t> </a:t>
            </a:r>
            <a:r>
              <a:rPr lang="en-US" altLang="ja-JP" dirty="0" smtClean="0">
                <a:solidFill>
                  <a:srgbClr val="9CDCFE"/>
                </a:solidFill>
                <a:latin typeface="Menlo" charset="0"/>
              </a:rPr>
              <a:t>title</a:t>
            </a:r>
            <a:r>
              <a:rPr lang="ja-JP" altLang="en-US" dirty="0" smtClean="0">
                <a:solidFill>
                  <a:srgbClr val="9CDCFE"/>
                </a:solidFill>
                <a:latin typeface="Menlo" charset="0"/>
              </a:rPr>
              <a:t>    </a:t>
            </a:r>
            <a:r>
              <a:rPr lang="en-US" altLang="ja-JP" dirty="0" smtClean="0">
                <a:solidFill>
                  <a:srgbClr val="D4D4D4"/>
                </a:solidFill>
                <a:latin typeface="Menlo" charset="0"/>
              </a:rPr>
              <a:t> </a:t>
            </a:r>
            <a:r>
              <a:rPr lang="en-US" altLang="ja-JP" dirty="0">
                <a:solidFill>
                  <a:srgbClr val="D4D4D4"/>
                </a:solidFill>
                <a:latin typeface="Menlo" charset="0"/>
              </a:rPr>
              <a:t>= </a:t>
            </a:r>
            <a:r>
              <a:rPr lang="en-US" altLang="ja-JP" dirty="0">
                <a:solidFill>
                  <a:srgbClr val="B5CEA8"/>
                </a:solidFill>
                <a:latin typeface="Menlo" charset="0"/>
              </a:rPr>
              <a:t>2</a:t>
            </a:r>
            <a:r>
              <a:rPr lang="en-US" altLang="ja-JP" dirty="0">
                <a:solidFill>
                  <a:srgbClr val="D4D4D4"/>
                </a:solidFill>
                <a:latin typeface="Menlo" charset="0"/>
              </a:rPr>
              <a:t>;</a:t>
            </a:r>
          </a:p>
          <a:p>
            <a:r>
              <a:rPr lang="ja-JP" altLang="en-US" dirty="0" smtClean="0">
                <a:solidFill>
                  <a:srgbClr val="569CD6"/>
                </a:solidFill>
                <a:latin typeface="Menlo" charset="0"/>
              </a:rPr>
              <a:t>　　</a:t>
            </a:r>
            <a:r>
              <a:rPr lang="en-US" altLang="ja-JP" dirty="0" smtClean="0">
                <a:solidFill>
                  <a:srgbClr val="569CD6"/>
                </a:solidFill>
                <a:latin typeface="Menlo" charset="0"/>
              </a:rPr>
              <a:t>string</a:t>
            </a:r>
            <a:r>
              <a:rPr lang="en-US" altLang="ja-JP" dirty="0" smtClean="0">
                <a:solidFill>
                  <a:srgbClr val="D4D4D4"/>
                </a:solidFill>
                <a:latin typeface="Menlo" charset="0"/>
              </a:rPr>
              <a:t> </a:t>
            </a:r>
            <a:r>
              <a:rPr lang="en-US" altLang="ja-JP" dirty="0" err="1">
                <a:solidFill>
                  <a:srgbClr val="9CDCFE"/>
                </a:solidFill>
                <a:latin typeface="Menlo" charset="0"/>
              </a:rPr>
              <a:t>createdBy</a:t>
            </a:r>
            <a:r>
              <a:rPr lang="en-US" altLang="ja-JP" dirty="0">
                <a:solidFill>
                  <a:srgbClr val="D4D4D4"/>
                </a:solidFill>
                <a:latin typeface="Menlo" charset="0"/>
              </a:rPr>
              <a:t> = </a:t>
            </a:r>
            <a:r>
              <a:rPr lang="en-US" altLang="ja-JP" dirty="0">
                <a:solidFill>
                  <a:srgbClr val="B5CEA8"/>
                </a:solidFill>
                <a:latin typeface="Menlo" charset="0"/>
              </a:rPr>
              <a:t>3</a:t>
            </a:r>
            <a:r>
              <a:rPr lang="en-US" altLang="ja-JP" dirty="0">
                <a:solidFill>
                  <a:srgbClr val="D4D4D4"/>
                </a:solidFill>
                <a:latin typeface="Menlo" charset="0"/>
              </a:rPr>
              <a:t>;</a:t>
            </a:r>
          </a:p>
          <a:p>
            <a:r>
              <a:rPr lang="ja-JP" altLang="en-US" dirty="0" smtClean="0">
                <a:solidFill>
                  <a:srgbClr val="569CD6"/>
                </a:solidFill>
                <a:latin typeface="Menlo" charset="0"/>
              </a:rPr>
              <a:t>　　</a:t>
            </a:r>
            <a:r>
              <a:rPr lang="en-US" altLang="ja-JP" dirty="0" smtClean="0">
                <a:solidFill>
                  <a:srgbClr val="569CD6"/>
                </a:solidFill>
                <a:latin typeface="Menlo" charset="0"/>
              </a:rPr>
              <a:t>int64</a:t>
            </a:r>
            <a:r>
              <a:rPr lang="en-US" altLang="ja-JP" dirty="0" smtClean="0">
                <a:solidFill>
                  <a:srgbClr val="D4D4D4"/>
                </a:solidFill>
                <a:latin typeface="Menlo" charset="0"/>
              </a:rPr>
              <a:t> </a:t>
            </a:r>
            <a:r>
              <a:rPr lang="ja-JP" altLang="en-US" dirty="0" smtClean="0">
                <a:solidFill>
                  <a:srgbClr val="D4D4D4"/>
                </a:solidFill>
                <a:latin typeface="Menlo" charset="0"/>
              </a:rPr>
              <a:t> </a:t>
            </a:r>
            <a:r>
              <a:rPr lang="en-US" altLang="ja-JP" dirty="0" err="1" smtClean="0">
                <a:solidFill>
                  <a:srgbClr val="9CDCFE"/>
                </a:solidFill>
                <a:latin typeface="Menlo" charset="0"/>
              </a:rPr>
              <a:t>createdAt</a:t>
            </a:r>
            <a:r>
              <a:rPr lang="en-US" altLang="ja-JP" dirty="0" smtClean="0">
                <a:solidFill>
                  <a:srgbClr val="D4D4D4"/>
                </a:solidFill>
                <a:latin typeface="Menlo" charset="0"/>
              </a:rPr>
              <a:t> </a:t>
            </a:r>
            <a:r>
              <a:rPr lang="en-US" altLang="ja-JP" dirty="0">
                <a:solidFill>
                  <a:srgbClr val="D4D4D4"/>
                </a:solidFill>
                <a:latin typeface="Menlo" charset="0"/>
              </a:rPr>
              <a:t>= </a:t>
            </a:r>
            <a:r>
              <a:rPr lang="en-US" altLang="ja-JP" dirty="0">
                <a:solidFill>
                  <a:srgbClr val="B5CEA8"/>
                </a:solidFill>
                <a:latin typeface="Menlo" charset="0"/>
              </a:rPr>
              <a:t>4</a:t>
            </a:r>
            <a:r>
              <a:rPr lang="en-US" altLang="ja-JP" dirty="0">
                <a:solidFill>
                  <a:srgbClr val="D4D4D4"/>
                </a:solidFill>
                <a:latin typeface="Menlo" charset="0"/>
              </a:rPr>
              <a:t>;</a:t>
            </a:r>
          </a:p>
          <a:p>
            <a:r>
              <a:rPr lang="en-US" altLang="ja-JP" dirty="0">
                <a:solidFill>
                  <a:srgbClr val="D4D4D4"/>
                </a:solidFill>
                <a:latin typeface="Menlo" charset="0"/>
              </a:rPr>
              <a:t>}</a:t>
            </a:r>
          </a:p>
          <a:p>
            <a:r>
              <a:rPr lang="en-US" altLang="ja-JP" dirty="0">
                <a:solidFill>
                  <a:srgbClr val="D4D4D4"/>
                </a:solidFill>
                <a:latin typeface="Menlo" charset="0"/>
              </a:rPr>
              <a:t/>
            </a:r>
            <a:br>
              <a:rPr lang="en-US" altLang="ja-JP" dirty="0">
                <a:solidFill>
                  <a:srgbClr val="D4D4D4"/>
                </a:solidFill>
                <a:latin typeface="Menlo" charset="0"/>
              </a:rPr>
            </a:br>
            <a:r>
              <a:rPr lang="en-US" altLang="ja-JP" dirty="0">
                <a:solidFill>
                  <a:srgbClr val="569CD6"/>
                </a:solidFill>
                <a:latin typeface="Menlo" charset="0"/>
              </a:rPr>
              <a:t>message</a:t>
            </a:r>
            <a:r>
              <a:rPr lang="en-US" altLang="ja-JP" dirty="0">
                <a:solidFill>
                  <a:srgbClr val="D4D4D4"/>
                </a:solidFill>
                <a:latin typeface="Menlo" charset="0"/>
              </a:rPr>
              <a:t> </a:t>
            </a:r>
            <a:r>
              <a:rPr lang="en-US" altLang="ja-JP" dirty="0" err="1">
                <a:solidFill>
                  <a:srgbClr val="4EC9B0"/>
                </a:solidFill>
                <a:latin typeface="Menlo" charset="0"/>
              </a:rPr>
              <a:t>RoomList</a:t>
            </a:r>
            <a:r>
              <a:rPr lang="en-US" altLang="ja-JP" dirty="0">
                <a:solidFill>
                  <a:srgbClr val="D4D4D4"/>
                </a:solidFill>
                <a:latin typeface="Menlo" charset="0"/>
              </a:rPr>
              <a:t> { </a:t>
            </a:r>
          </a:p>
          <a:p>
            <a:r>
              <a:rPr lang="ja-JP" altLang="en-US" dirty="0" smtClean="0">
                <a:solidFill>
                  <a:srgbClr val="569CD6"/>
                </a:solidFill>
                <a:latin typeface="Menlo" charset="0"/>
              </a:rPr>
              <a:t>　　</a:t>
            </a:r>
            <a:r>
              <a:rPr lang="en-US" altLang="ja-JP" dirty="0" smtClean="0">
                <a:solidFill>
                  <a:srgbClr val="569CD6"/>
                </a:solidFill>
                <a:latin typeface="Menlo" charset="0"/>
              </a:rPr>
              <a:t>repeated</a:t>
            </a:r>
            <a:r>
              <a:rPr lang="en-US" altLang="ja-JP" dirty="0" smtClean="0">
                <a:solidFill>
                  <a:srgbClr val="D4D4D4"/>
                </a:solidFill>
                <a:latin typeface="Menlo" charset="0"/>
              </a:rPr>
              <a:t> </a:t>
            </a:r>
            <a:r>
              <a:rPr lang="en-US" altLang="ja-JP" dirty="0">
                <a:solidFill>
                  <a:srgbClr val="569CD6"/>
                </a:solidFill>
                <a:latin typeface="Menlo" charset="0"/>
              </a:rPr>
              <a:t>Room</a:t>
            </a:r>
            <a:r>
              <a:rPr lang="en-US" altLang="ja-JP" dirty="0">
                <a:solidFill>
                  <a:srgbClr val="D4D4D4"/>
                </a:solidFill>
                <a:latin typeface="Menlo" charset="0"/>
              </a:rPr>
              <a:t> </a:t>
            </a:r>
            <a:r>
              <a:rPr lang="en-US" altLang="ja-JP" dirty="0">
                <a:solidFill>
                  <a:srgbClr val="9CDCFE"/>
                </a:solidFill>
                <a:latin typeface="Menlo" charset="0"/>
              </a:rPr>
              <a:t>rooms</a:t>
            </a:r>
            <a:r>
              <a:rPr lang="en-US" altLang="ja-JP" dirty="0">
                <a:solidFill>
                  <a:srgbClr val="D4D4D4"/>
                </a:solidFill>
                <a:latin typeface="Menlo" charset="0"/>
              </a:rPr>
              <a:t> = </a:t>
            </a:r>
            <a:r>
              <a:rPr lang="en-US" altLang="ja-JP" dirty="0">
                <a:solidFill>
                  <a:srgbClr val="B5CEA8"/>
                </a:solidFill>
                <a:latin typeface="Menlo" charset="0"/>
              </a:rPr>
              <a:t>1</a:t>
            </a:r>
            <a:r>
              <a:rPr lang="en-US" altLang="ja-JP" dirty="0">
                <a:solidFill>
                  <a:srgbClr val="D4D4D4"/>
                </a:solidFill>
                <a:latin typeface="Menlo" charset="0"/>
              </a:rPr>
              <a:t>; </a:t>
            </a:r>
          </a:p>
          <a:p>
            <a:r>
              <a:rPr lang="en-US" altLang="ja-JP" dirty="0">
                <a:solidFill>
                  <a:srgbClr val="D4D4D4"/>
                </a:solidFill>
                <a:latin typeface="Menlo" charset="0"/>
              </a:rPr>
              <a:t>}</a:t>
            </a:r>
            <a:endParaRPr lang="en-US" altLang="ja-JP" b="0" dirty="0">
              <a:solidFill>
                <a:srgbClr val="D4D4D4"/>
              </a:solidFill>
              <a:effectLst/>
              <a:latin typeface="Menlo" charset="0"/>
            </a:endParaRPr>
          </a:p>
        </p:txBody>
      </p:sp>
      <p:sp>
        <p:nvSpPr>
          <p:cNvPr id="5" name="正方形/長方形 4"/>
          <p:cNvSpPr/>
          <p:nvPr/>
        </p:nvSpPr>
        <p:spPr>
          <a:xfrm>
            <a:off x="1399143" y="3388052"/>
            <a:ext cx="902203"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a:stCxn id="5" idx="0"/>
            <a:endCxn id="8" idx="2"/>
          </p:cNvCxnSpPr>
          <p:nvPr/>
        </p:nvCxnSpPr>
        <p:spPr>
          <a:xfrm flipV="1">
            <a:off x="1850245" y="2968460"/>
            <a:ext cx="109300" cy="4195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251659" y="2506795"/>
            <a:ext cx="1415772" cy="461665"/>
          </a:xfrm>
          <a:prstGeom prst="rect">
            <a:avLst/>
          </a:prstGeom>
          <a:noFill/>
        </p:spPr>
        <p:txBody>
          <a:bodyPr wrap="none" rtlCol="0">
            <a:spAutoFit/>
          </a:bodyPr>
          <a:lstStyle/>
          <a:p>
            <a:r>
              <a:rPr kumimoji="1" lang="ja-JP" altLang="en-US" sz="2400" smtClean="0">
                <a:latin typeface="Meiryo" charset="-128"/>
                <a:ea typeface="Meiryo" charset="-128"/>
                <a:cs typeface="Meiryo" charset="-128"/>
              </a:rPr>
              <a:t>データ型</a:t>
            </a:r>
            <a:endParaRPr kumimoji="1" lang="ja-JP" altLang="en-US" sz="2400" dirty="0">
              <a:latin typeface="Meiryo" charset="-128"/>
              <a:ea typeface="Meiryo" charset="-128"/>
              <a:cs typeface="Meiryo" charset="-128"/>
            </a:endParaRPr>
          </a:p>
        </p:txBody>
      </p:sp>
      <p:sp>
        <p:nvSpPr>
          <p:cNvPr id="12" name="正方形/長方形 11"/>
          <p:cNvSpPr/>
          <p:nvPr/>
        </p:nvSpPr>
        <p:spPr>
          <a:xfrm>
            <a:off x="2421814" y="3388052"/>
            <a:ext cx="902203"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a:endCxn id="14" idx="2"/>
          </p:cNvCxnSpPr>
          <p:nvPr/>
        </p:nvCxnSpPr>
        <p:spPr>
          <a:xfrm flipV="1">
            <a:off x="2872916" y="2968460"/>
            <a:ext cx="1121617" cy="4195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978870" y="2506795"/>
            <a:ext cx="2031325" cy="461665"/>
          </a:xfrm>
          <a:prstGeom prst="rect">
            <a:avLst/>
          </a:prstGeom>
          <a:noFill/>
        </p:spPr>
        <p:txBody>
          <a:bodyPr wrap="none" rtlCol="0">
            <a:spAutoFit/>
          </a:bodyPr>
          <a:lstStyle/>
          <a:p>
            <a:r>
              <a:rPr kumimoji="1" lang="ja-JP" altLang="en-US" sz="2400" dirty="0" smtClean="0">
                <a:latin typeface="Meiryo" charset="-128"/>
                <a:ea typeface="Meiryo" charset="-128"/>
                <a:cs typeface="Meiryo" charset="-128"/>
              </a:rPr>
              <a:t>パラメータ名</a:t>
            </a:r>
            <a:endParaRPr kumimoji="1" lang="ja-JP" altLang="en-US" sz="2400" dirty="0">
              <a:latin typeface="Meiryo" charset="-128"/>
              <a:ea typeface="Meiryo" charset="-128"/>
              <a:cs typeface="Meiryo" charset="-128"/>
            </a:endParaRPr>
          </a:p>
        </p:txBody>
      </p:sp>
      <p:sp>
        <p:nvSpPr>
          <p:cNvPr id="16" name="正方形/長方形 15"/>
          <p:cNvSpPr/>
          <p:nvPr/>
        </p:nvSpPr>
        <p:spPr>
          <a:xfrm>
            <a:off x="1399143" y="5364037"/>
            <a:ext cx="1268288"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a:endCxn id="16" idx="2"/>
          </p:cNvCxnSpPr>
          <p:nvPr/>
        </p:nvCxnSpPr>
        <p:spPr>
          <a:xfrm flipH="1" flipV="1">
            <a:off x="2033287" y="5678362"/>
            <a:ext cx="118898" cy="469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573691" y="6147736"/>
            <a:ext cx="7414192" cy="461665"/>
          </a:xfrm>
          <a:prstGeom prst="rect">
            <a:avLst/>
          </a:prstGeom>
          <a:noFill/>
        </p:spPr>
        <p:txBody>
          <a:bodyPr wrap="square" rtlCol="0">
            <a:spAutoFit/>
          </a:bodyPr>
          <a:lstStyle/>
          <a:p>
            <a:r>
              <a:rPr kumimoji="1" lang="ja-JP" altLang="en-US" sz="2400" dirty="0" smtClean="0">
                <a:latin typeface="Meiryo" charset="-128"/>
                <a:ea typeface="Meiryo" charset="-128"/>
                <a:cs typeface="Meiryo" charset="-128"/>
              </a:rPr>
              <a:t>繰り返し</a:t>
            </a:r>
            <a:r>
              <a:rPr kumimoji="1" lang="en-US" altLang="ja-JP" sz="2400" dirty="0" smtClean="0">
                <a:latin typeface="Meiryo" charset="-128"/>
                <a:ea typeface="Meiryo" charset="-128"/>
                <a:cs typeface="Meiryo" charset="-128"/>
              </a:rPr>
              <a:t>(</a:t>
            </a:r>
            <a:r>
              <a:rPr kumimoji="1" lang="ja-JP" altLang="en-US" sz="2400" dirty="0" smtClean="0">
                <a:latin typeface="Meiryo" charset="-128"/>
                <a:ea typeface="Meiryo" charset="-128"/>
                <a:cs typeface="Meiryo" charset="-128"/>
              </a:rPr>
              <a:t>配列</a:t>
            </a:r>
            <a:r>
              <a:rPr kumimoji="1" lang="en-US" altLang="ja-JP" sz="2400" dirty="0" smtClean="0">
                <a:latin typeface="Meiryo" charset="-128"/>
                <a:ea typeface="Meiryo" charset="-128"/>
                <a:cs typeface="Meiryo" charset="-128"/>
              </a:rPr>
              <a:t>)</a:t>
            </a:r>
            <a:r>
              <a:rPr kumimoji="1" lang="ja-JP" altLang="en-US" sz="2400" dirty="0" smtClean="0">
                <a:latin typeface="Meiryo" charset="-128"/>
                <a:ea typeface="Meiryo" charset="-128"/>
                <a:cs typeface="Meiryo" charset="-128"/>
              </a:rPr>
              <a:t>にしたい場合は</a:t>
            </a:r>
            <a:r>
              <a:rPr kumimoji="1" lang="en-US" altLang="ja-JP" sz="2400" dirty="0" smtClean="0">
                <a:latin typeface="Meiryo" charset="-128"/>
                <a:ea typeface="Meiryo" charset="-128"/>
                <a:cs typeface="Meiryo" charset="-128"/>
              </a:rPr>
              <a:t>repeated</a:t>
            </a:r>
            <a:r>
              <a:rPr kumimoji="1" lang="ja-JP" altLang="en-US" sz="2400" dirty="0" smtClean="0">
                <a:latin typeface="Meiryo" charset="-128"/>
                <a:ea typeface="Meiryo" charset="-128"/>
                <a:cs typeface="Meiryo" charset="-128"/>
              </a:rPr>
              <a:t>をつける</a:t>
            </a:r>
            <a:endParaRPr kumimoji="1"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036761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r>
              <a:rPr kumimoji="1" lang="ja-JP" altLang="en-US" dirty="0" smtClean="0">
                <a:latin typeface="Meiryo" charset="-128"/>
                <a:ea typeface="Meiryo" charset="-128"/>
                <a:cs typeface="Meiryo" charset="-128"/>
              </a:rPr>
              <a:t>言語毎に必要となるソースコードを</a:t>
            </a:r>
            <a:r>
              <a:rPr kumimoji="1" lang="en-US" altLang="ja-JP" dirty="0" smtClean="0">
                <a:latin typeface="Meiryo" charset="-128"/>
                <a:ea typeface="Meiryo" charset="-128"/>
                <a:cs typeface="Meiryo" charset="-128"/>
              </a:rPr>
              <a:t>.proto</a:t>
            </a:r>
            <a:r>
              <a:rPr kumimoji="1" lang="ja-JP" altLang="en-US" dirty="0" smtClean="0">
                <a:latin typeface="Meiryo" charset="-128"/>
                <a:ea typeface="Meiryo" charset="-128"/>
                <a:cs typeface="Meiryo" charset="-128"/>
              </a:rPr>
              <a:t>ファイルから生成する</a:t>
            </a:r>
            <a:endParaRPr kumimoji="1" lang="en-US" altLang="ja-JP" dirty="0" smtClean="0">
              <a:latin typeface="Meiryo" charset="-128"/>
              <a:ea typeface="Meiryo" charset="-128"/>
              <a:cs typeface="Meiryo" charset="-128"/>
            </a:endParaRPr>
          </a:p>
          <a:p>
            <a:pPr lvl="1"/>
            <a:r>
              <a:rPr lang="ja-JP" altLang="en-US" dirty="0" smtClean="0">
                <a:latin typeface="Meiryo" charset="-128"/>
                <a:ea typeface="Meiryo" charset="-128"/>
                <a:cs typeface="Meiryo" charset="-128"/>
              </a:rPr>
              <a:t>詳しくは</a:t>
            </a:r>
            <a:r>
              <a:rPr lang="en-US" altLang="ja-JP" dirty="0">
                <a:latin typeface="Meiryo" charset="-128"/>
                <a:ea typeface="Meiryo" charset="-128"/>
                <a:cs typeface="Meiryo" charset="-128"/>
              </a:rPr>
              <a:t> </a:t>
            </a:r>
            <a:r>
              <a:rPr lang="en-US" altLang="ja-JP" dirty="0">
                <a:latin typeface="Meiryo" charset="-128"/>
                <a:ea typeface="Meiryo" charset="-128"/>
                <a:cs typeface="Meiryo" charset="-128"/>
                <a:hlinkClick r:id="rId2"/>
              </a:rPr>
              <a:t>https://grpc.io/docs/quickstart</a:t>
            </a:r>
            <a:r>
              <a:rPr lang="en-US" altLang="ja-JP" dirty="0" smtClean="0">
                <a:latin typeface="Meiryo" charset="-128"/>
                <a:ea typeface="Meiryo" charset="-128"/>
                <a:cs typeface="Meiryo" charset="-128"/>
                <a:hlinkClick r:id="rId2"/>
              </a:rPr>
              <a:t>/</a:t>
            </a:r>
            <a:r>
              <a:rPr lang="en-US" altLang="ja-JP" dirty="0" smtClean="0">
                <a:latin typeface="Meiryo" charset="-128"/>
                <a:ea typeface="Meiryo" charset="-128"/>
                <a:cs typeface="Meiryo" charset="-128"/>
              </a:rPr>
              <a:t> </a:t>
            </a:r>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生成</a:t>
            </a:r>
            <a:r>
              <a:rPr lang="ja-JP" altLang="en-US" dirty="0">
                <a:latin typeface="Meiryo" charset="-128"/>
                <a:ea typeface="Meiryo" charset="-128"/>
                <a:cs typeface="Meiryo" charset="-128"/>
              </a:rPr>
              <a:t>したソースコードを用いてサーバ、クライアントを実装する</a:t>
            </a:r>
          </a:p>
          <a:p>
            <a:endParaRPr lang="en-US" altLang="ja-JP" dirty="0" smtClean="0">
              <a:latin typeface="Meiryo" charset="-128"/>
              <a:ea typeface="Meiryo" charset="-128"/>
              <a:cs typeface="Meiryo" charset="-128"/>
            </a:endParaRPr>
          </a:p>
          <a:p>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433956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8"/>
            <a:ext cx="9905999" cy="464676"/>
          </a:xfrm>
        </p:spPr>
        <p:txBody>
          <a:bodyPr>
            <a:normAutofit fontScale="92500" lnSpcReduction="10000"/>
          </a:bodyPr>
          <a:lstStyle/>
          <a:p>
            <a:pPr marL="0" indent="0">
              <a:buNone/>
            </a:pPr>
            <a:r>
              <a:rPr lang="ja-JP" altLang="en-US" smtClean="0">
                <a:latin typeface="Meiryo" charset="-128"/>
                <a:ea typeface="Meiryo" charset="-128"/>
                <a:cs typeface="Meiryo" charset="-128"/>
              </a:rPr>
              <a:t>クライアント</a:t>
            </a:r>
            <a:r>
              <a:rPr lang="ja-JP" altLang="en-US">
                <a:latin typeface="Meiryo" charset="-128"/>
                <a:ea typeface="Meiryo" charset="-128"/>
                <a:cs typeface="Meiryo" charset="-128"/>
              </a:rPr>
              <a:t>の</a:t>
            </a:r>
            <a:r>
              <a:rPr lang="ja-JP" altLang="en-US" smtClean="0">
                <a:latin typeface="Meiryo" charset="-128"/>
                <a:ea typeface="Meiryo" charset="-128"/>
                <a:cs typeface="Meiryo" charset="-128"/>
              </a:rPr>
              <a:t>実装</a:t>
            </a:r>
            <a:endParaRPr lang="ja-JP" altLang="en-US" dirty="0">
              <a:latin typeface="Meiryo" charset="-128"/>
              <a:ea typeface="Meiryo" charset="-128"/>
              <a:cs typeface="Meiryo" charset="-128"/>
            </a:endParaRPr>
          </a:p>
        </p:txBody>
      </p:sp>
      <p:sp>
        <p:nvSpPr>
          <p:cNvPr id="4" name="正方形/長方形 3"/>
          <p:cNvSpPr/>
          <p:nvPr/>
        </p:nvSpPr>
        <p:spPr>
          <a:xfrm>
            <a:off x="1141412" y="2714163"/>
            <a:ext cx="9905999" cy="3970318"/>
          </a:xfrm>
          <a:prstGeom prst="rect">
            <a:avLst/>
          </a:prstGeom>
          <a:solidFill>
            <a:schemeClr val="bg1"/>
          </a:solidFill>
        </p:spPr>
        <p:txBody>
          <a:bodyPr wrap="square">
            <a:spAutoFit/>
          </a:bodyPr>
          <a:lstStyle/>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a:solidFill>
                  <a:srgbClr val="9CDCFE"/>
                </a:solidFill>
                <a:latin typeface="Menlo" charset="0"/>
              </a:rPr>
              <a:t>PROTO_PATH</a:t>
            </a:r>
            <a:r>
              <a:rPr lang="en-US" altLang="ja-JP" dirty="0">
                <a:solidFill>
                  <a:srgbClr val="D4D4D4"/>
                </a:solidFill>
                <a:latin typeface="Menlo" charset="0"/>
              </a:rPr>
              <a:t> = </a:t>
            </a:r>
            <a:r>
              <a:rPr lang="en-US" altLang="ja-JP" dirty="0" err="1">
                <a:solidFill>
                  <a:srgbClr val="9CDCFE"/>
                </a:solidFill>
                <a:latin typeface="Menlo" charset="0"/>
              </a:rPr>
              <a:t>path</a:t>
            </a:r>
            <a:r>
              <a:rPr lang="en-US" altLang="ja-JP" dirty="0" err="1">
                <a:solidFill>
                  <a:srgbClr val="D4D4D4"/>
                </a:solidFill>
                <a:latin typeface="Menlo" charset="0"/>
              </a:rPr>
              <a:t>.</a:t>
            </a:r>
            <a:r>
              <a:rPr lang="en-US" altLang="ja-JP" dirty="0" err="1">
                <a:solidFill>
                  <a:srgbClr val="DCDCAA"/>
                </a:solidFill>
                <a:latin typeface="Menlo" charset="0"/>
              </a:rPr>
              <a:t>join</a:t>
            </a:r>
            <a:r>
              <a:rPr lang="en-US" altLang="ja-JP" dirty="0">
                <a:solidFill>
                  <a:srgbClr val="D4D4D4"/>
                </a:solidFill>
                <a:latin typeface="Menlo" charset="0"/>
              </a:rPr>
              <a:t>(</a:t>
            </a:r>
            <a:r>
              <a:rPr lang="en-US" altLang="ja-JP" dirty="0">
                <a:solidFill>
                  <a:srgbClr val="9CDCFE"/>
                </a:solidFill>
                <a:latin typeface="Menlo" charset="0"/>
              </a:rPr>
              <a:t>__</a:t>
            </a:r>
            <a:r>
              <a:rPr lang="en-US" altLang="ja-JP" dirty="0" err="1">
                <a:solidFill>
                  <a:srgbClr val="9CDCFE"/>
                </a:solidFill>
                <a:latin typeface="Menlo" charset="0"/>
              </a:rPr>
              <a:t>dirname</a:t>
            </a:r>
            <a:r>
              <a:rPr lang="en-US" altLang="ja-JP" dirty="0">
                <a:solidFill>
                  <a:srgbClr val="D4D4D4"/>
                </a:solidFill>
                <a:latin typeface="Menlo" charset="0"/>
              </a:rPr>
              <a:t>, </a:t>
            </a:r>
            <a:r>
              <a:rPr lang="en-US" altLang="ja-JP" dirty="0">
                <a:solidFill>
                  <a:srgbClr val="CE9178"/>
                </a:solidFill>
                <a:latin typeface="Menlo" charset="0"/>
              </a:rPr>
              <a:t>"../../proto/</a:t>
            </a:r>
            <a:r>
              <a:rPr lang="en-US" altLang="ja-JP" dirty="0" err="1">
                <a:solidFill>
                  <a:srgbClr val="CE9178"/>
                </a:solidFill>
                <a:latin typeface="Menlo" charset="0"/>
              </a:rPr>
              <a:t>service.proto</a:t>
            </a:r>
            <a:r>
              <a:rPr lang="en-US" altLang="ja-JP" dirty="0">
                <a:solidFill>
                  <a:srgbClr val="CE9178"/>
                </a:solidFill>
                <a:latin typeface="Menlo" charset="0"/>
              </a:rPr>
              <a:t>"</a:t>
            </a:r>
            <a:r>
              <a:rPr lang="en-US" altLang="ja-JP" dirty="0">
                <a:solidFill>
                  <a:srgbClr val="D4D4D4"/>
                </a:solidFill>
                <a:latin typeface="Menlo" charset="0"/>
              </a:rPr>
              <a:t>);</a:t>
            </a:r>
          </a:p>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err="1">
                <a:solidFill>
                  <a:srgbClr val="9CDCFE"/>
                </a:solidFill>
                <a:latin typeface="Menlo" charset="0"/>
              </a:rPr>
              <a:t>packageDefinition</a:t>
            </a:r>
            <a:r>
              <a:rPr lang="en-US" altLang="ja-JP" dirty="0">
                <a:solidFill>
                  <a:srgbClr val="D4D4D4"/>
                </a:solidFill>
                <a:latin typeface="Menlo" charset="0"/>
              </a:rPr>
              <a:t> = </a:t>
            </a:r>
            <a:r>
              <a:rPr lang="en-US" altLang="ja-JP" dirty="0" err="1">
                <a:solidFill>
                  <a:srgbClr val="9CDCFE"/>
                </a:solidFill>
                <a:latin typeface="Menlo" charset="0"/>
              </a:rPr>
              <a:t>protoLoader</a:t>
            </a:r>
            <a:r>
              <a:rPr lang="en-US" altLang="ja-JP" dirty="0" err="1">
                <a:solidFill>
                  <a:srgbClr val="D4D4D4"/>
                </a:solidFill>
                <a:latin typeface="Menlo" charset="0"/>
              </a:rPr>
              <a:t>.</a:t>
            </a:r>
            <a:r>
              <a:rPr lang="en-US" altLang="ja-JP" dirty="0" err="1">
                <a:solidFill>
                  <a:srgbClr val="DCDCAA"/>
                </a:solidFill>
                <a:latin typeface="Menlo" charset="0"/>
              </a:rPr>
              <a:t>loadSync</a:t>
            </a:r>
            <a:r>
              <a:rPr lang="en-US" altLang="ja-JP" dirty="0">
                <a:solidFill>
                  <a:srgbClr val="D4D4D4"/>
                </a:solidFill>
                <a:latin typeface="Menlo" charset="0"/>
              </a:rPr>
              <a:t>(</a:t>
            </a:r>
            <a:r>
              <a:rPr lang="en-US" altLang="ja-JP" dirty="0">
                <a:solidFill>
                  <a:srgbClr val="9CDCFE"/>
                </a:solidFill>
                <a:latin typeface="Menlo" charset="0"/>
              </a:rPr>
              <a:t>PROTO_PATH</a:t>
            </a:r>
            <a:r>
              <a:rPr lang="en-US" altLang="ja-JP" dirty="0">
                <a:solidFill>
                  <a:srgbClr val="D4D4D4"/>
                </a:solidFill>
                <a:latin typeface="Menlo" charset="0"/>
              </a:rPr>
              <a:t>, {</a:t>
            </a:r>
          </a:p>
          <a:p>
            <a:r>
              <a:rPr lang="en-US" altLang="ja-JP" dirty="0" smtClean="0">
                <a:solidFill>
                  <a:srgbClr val="9CDCFE"/>
                </a:solidFill>
                <a:latin typeface="Menlo" charset="0"/>
              </a:rPr>
              <a:t>  </a:t>
            </a:r>
            <a:r>
              <a:rPr lang="en-US" altLang="ja-JP" dirty="0" err="1" smtClean="0">
                <a:solidFill>
                  <a:srgbClr val="9CDCFE"/>
                </a:solidFill>
                <a:latin typeface="Menlo" charset="0"/>
              </a:rPr>
              <a:t>keepCase</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569CD6"/>
                </a:solidFill>
                <a:latin typeface="Menlo" charset="0"/>
              </a:rPr>
              <a:t>true</a:t>
            </a:r>
            <a:r>
              <a:rPr lang="en-US" altLang="ja-JP" dirty="0">
                <a:solidFill>
                  <a:srgbClr val="D4D4D4"/>
                </a:solidFill>
                <a:latin typeface="Menlo" charset="0"/>
              </a:rPr>
              <a:t>,</a:t>
            </a:r>
          </a:p>
          <a:p>
            <a:r>
              <a:rPr lang="en-US" altLang="ja-JP" dirty="0" smtClean="0">
                <a:solidFill>
                  <a:srgbClr val="9CDCFE"/>
                </a:solidFill>
                <a:latin typeface="Menlo" charset="0"/>
              </a:rPr>
              <a:t>  longs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4EC9B0"/>
                </a:solidFill>
                <a:latin typeface="Menlo" charset="0"/>
              </a:rPr>
              <a:t>String</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enums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4EC9B0"/>
                </a:solidFill>
                <a:latin typeface="Menlo" charset="0"/>
              </a:rPr>
              <a:t>String</a:t>
            </a:r>
            <a:r>
              <a:rPr lang="en-US" altLang="ja-JP" dirty="0">
                <a:solidFill>
                  <a:srgbClr val="D4D4D4"/>
                </a:solidFill>
                <a:latin typeface="Menlo" charset="0"/>
              </a:rPr>
              <a:t>,</a:t>
            </a:r>
          </a:p>
          <a:p>
            <a:r>
              <a:rPr lang="en-US" altLang="ja-JP" dirty="0" smtClean="0">
                <a:solidFill>
                  <a:srgbClr val="9CDCFE"/>
                </a:solidFill>
                <a:latin typeface="Menlo" charset="0"/>
              </a:rPr>
              <a:t>  defaults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569CD6"/>
                </a:solidFill>
                <a:latin typeface="Menlo" charset="0"/>
              </a:rPr>
              <a:t>true</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oneofs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569CD6"/>
                </a:solidFill>
                <a:latin typeface="Menlo" charset="0"/>
              </a:rPr>
              <a:t>true</a:t>
            </a:r>
            <a:endParaRPr lang="en-US" altLang="ja-JP" dirty="0">
              <a:solidFill>
                <a:srgbClr val="D4D4D4"/>
              </a:solidFill>
              <a:latin typeface="Menlo" charset="0"/>
            </a:endParaRPr>
          </a:p>
          <a:p>
            <a:r>
              <a:rPr lang="en-US" altLang="ja-JP" dirty="0">
                <a:solidFill>
                  <a:srgbClr val="D4D4D4"/>
                </a:solidFill>
                <a:latin typeface="Menlo" charset="0"/>
              </a:rPr>
              <a:t>});</a:t>
            </a:r>
          </a:p>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err="1">
                <a:solidFill>
                  <a:srgbClr val="9CDCFE"/>
                </a:solidFill>
                <a:latin typeface="Menlo" charset="0"/>
              </a:rPr>
              <a:t>protoDescriptor</a:t>
            </a:r>
            <a:r>
              <a:rPr lang="en-US" altLang="ja-JP" dirty="0">
                <a:solidFill>
                  <a:srgbClr val="D4D4D4"/>
                </a:solidFill>
                <a:latin typeface="Menlo" charset="0"/>
              </a:rPr>
              <a:t> = </a:t>
            </a:r>
            <a:r>
              <a:rPr lang="en-US" altLang="ja-JP" dirty="0" err="1">
                <a:solidFill>
                  <a:srgbClr val="9CDCFE"/>
                </a:solidFill>
                <a:latin typeface="Menlo" charset="0"/>
              </a:rPr>
              <a:t>grpc</a:t>
            </a:r>
            <a:r>
              <a:rPr lang="en-US" altLang="ja-JP" dirty="0" err="1">
                <a:solidFill>
                  <a:srgbClr val="D4D4D4"/>
                </a:solidFill>
                <a:latin typeface="Menlo" charset="0"/>
              </a:rPr>
              <a:t>.</a:t>
            </a:r>
            <a:r>
              <a:rPr lang="en-US" altLang="ja-JP" dirty="0" err="1">
                <a:solidFill>
                  <a:srgbClr val="DCDCAA"/>
                </a:solidFill>
                <a:latin typeface="Menlo" charset="0"/>
              </a:rPr>
              <a:t>loadPackageDefinition</a:t>
            </a:r>
            <a:r>
              <a:rPr lang="en-US" altLang="ja-JP" dirty="0">
                <a:solidFill>
                  <a:srgbClr val="D4D4D4"/>
                </a:solidFill>
                <a:latin typeface="Menlo" charset="0"/>
              </a:rPr>
              <a:t>(</a:t>
            </a:r>
            <a:r>
              <a:rPr lang="en-US" altLang="ja-JP" dirty="0" err="1">
                <a:solidFill>
                  <a:srgbClr val="9CDCFE"/>
                </a:solidFill>
                <a:latin typeface="Menlo" charset="0"/>
              </a:rPr>
              <a:t>packageDefinition</a:t>
            </a:r>
            <a:r>
              <a:rPr lang="en-US" altLang="ja-JP" dirty="0">
                <a:solidFill>
                  <a:srgbClr val="D4D4D4"/>
                </a:solidFill>
                <a:latin typeface="Menlo" charset="0"/>
              </a:rPr>
              <a:t>);</a:t>
            </a:r>
          </a:p>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err="1">
                <a:solidFill>
                  <a:srgbClr val="9CDCFE"/>
                </a:solidFill>
                <a:latin typeface="Menlo" charset="0"/>
              </a:rPr>
              <a:t>ChatService</a:t>
            </a:r>
            <a:r>
              <a:rPr lang="en-US" altLang="ja-JP" dirty="0">
                <a:solidFill>
                  <a:srgbClr val="D4D4D4"/>
                </a:solidFill>
                <a:latin typeface="Menlo" charset="0"/>
              </a:rPr>
              <a:t> = </a:t>
            </a:r>
            <a:r>
              <a:rPr lang="en-US" altLang="ja-JP" dirty="0" err="1">
                <a:solidFill>
                  <a:srgbClr val="9CDCFE"/>
                </a:solidFill>
                <a:latin typeface="Menlo" charset="0"/>
              </a:rPr>
              <a:t>protoDescriptor</a:t>
            </a:r>
            <a:r>
              <a:rPr lang="en-US" altLang="ja-JP" dirty="0" err="1">
                <a:solidFill>
                  <a:srgbClr val="D4D4D4"/>
                </a:solidFill>
                <a:latin typeface="Menlo" charset="0"/>
              </a:rPr>
              <a:t>.</a:t>
            </a:r>
            <a:r>
              <a:rPr lang="en-US" altLang="ja-JP" dirty="0" err="1">
                <a:solidFill>
                  <a:srgbClr val="9CDCFE"/>
                </a:solidFill>
                <a:latin typeface="Menlo" charset="0"/>
              </a:rPr>
              <a:t>chat</a:t>
            </a:r>
            <a:r>
              <a:rPr lang="en-US" altLang="ja-JP" dirty="0" err="1">
                <a:solidFill>
                  <a:srgbClr val="D4D4D4"/>
                </a:solidFill>
                <a:latin typeface="Menlo" charset="0"/>
              </a:rPr>
              <a:t>.</a:t>
            </a:r>
            <a:r>
              <a:rPr lang="en-US" altLang="ja-JP" dirty="0" err="1">
                <a:solidFill>
                  <a:srgbClr val="9CDCFE"/>
                </a:solidFill>
                <a:latin typeface="Menlo" charset="0"/>
              </a:rPr>
              <a:t>ChatService</a:t>
            </a:r>
            <a:r>
              <a:rPr lang="en-US" altLang="ja-JP" dirty="0">
                <a:solidFill>
                  <a:srgbClr val="D4D4D4"/>
                </a:solidFill>
                <a:latin typeface="Menlo" charset="0"/>
              </a:rPr>
              <a:t>;</a:t>
            </a:r>
          </a:p>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a:solidFill>
                  <a:srgbClr val="9CDCFE"/>
                </a:solidFill>
                <a:latin typeface="Menlo" charset="0"/>
              </a:rPr>
              <a:t>client</a:t>
            </a:r>
            <a:r>
              <a:rPr lang="en-US" altLang="ja-JP" dirty="0">
                <a:solidFill>
                  <a:srgbClr val="D4D4D4"/>
                </a:solidFill>
                <a:latin typeface="Menlo" charset="0"/>
              </a:rPr>
              <a:t> = </a:t>
            </a:r>
            <a:r>
              <a:rPr lang="en-US" altLang="ja-JP" dirty="0">
                <a:solidFill>
                  <a:srgbClr val="569CD6"/>
                </a:solidFill>
                <a:latin typeface="Menlo" charset="0"/>
              </a:rPr>
              <a:t>new</a:t>
            </a:r>
            <a:r>
              <a:rPr lang="en-US" altLang="ja-JP" dirty="0">
                <a:solidFill>
                  <a:srgbClr val="D4D4D4"/>
                </a:solidFill>
                <a:latin typeface="Menlo" charset="0"/>
              </a:rPr>
              <a:t> </a:t>
            </a:r>
            <a:r>
              <a:rPr lang="en-US" altLang="ja-JP" dirty="0" err="1">
                <a:solidFill>
                  <a:srgbClr val="4EC9B0"/>
                </a:solidFill>
                <a:latin typeface="Menlo" charset="0"/>
              </a:rPr>
              <a:t>ChatService</a:t>
            </a:r>
            <a:r>
              <a:rPr lang="en-US" altLang="ja-JP" dirty="0">
                <a:solidFill>
                  <a:srgbClr val="D4D4D4"/>
                </a:solidFill>
                <a:latin typeface="Menlo" charset="0"/>
              </a:rPr>
              <a:t>(</a:t>
            </a:r>
          </a:p>
          <a:p>
            <a:r>
              <a:rPr lang="en-US" altLang="ja-JP" dirty="0" smtClean="0">
                <a:solidFill>
                  <a:srgbClr val="CE9178"/>
                </a:solidFill>
                <a:latin typeface="Menlo" charset="0"/>
              </a:rPr>
              <a:t>  "</a:t>
            </a:r>
            <a:r>
              <a:rPr lang="en-US" altLang="ja-JP" dirty="0">
                <a:solidFill>
                  <a:srgbClr val="CE9178"/>
                </a:solidFill>
                <a:latin typeface="Menlo" charset="0"/>
              </a:rPr>
              <a:t>127.0.0.1:50051"</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grpc</a:t>
            </a:r>
            <a:r>
              <a:rPr lang="en-US" altLang="ja-JP" dirty="0" err="1" smtClean="0">
                <a:solidFill>
                  <a:srgbClr val="D4D4D4"/>
                </a:solidFill>
                <a:latin typeface="Menlo" charset="0"/>
              </a:rPr>
              <a:t>.</a:t>
            </a:r>
            <a:r>
              <a:rPr lang="en-US" altLang="ja-JP" dirty="0" err="1" smtClean="0">
                <a:solidFill>
                  <a:srgbClr val="9CDCFE"/>
                </a:solidFill>
                <a:latin typeface="Menlo" charset="0"/>
              </a:rPr>
              <a:t>credentials</a:t>
            </a:r>
            <a:r>
              <a:rPr lang="en-US" altLang="ja-JP" dirty="0" err="1" smtClean="0">
                <a:solidFill>
                  <a:srgbClr val="D4D4D4"/>
                </a:solidFill>
                <a:latin typeface="Menlo" charset="0"/>
              </a:rPr>
              <a:t>.</a:t>
            </a:r>
            <a:r>
              <a:rPr lang="en-US" altLang="ja-JP" dirty="0" err="1" smtClean="0">
                <a:solidFill>
                  <a:srgbClr val="DCDCAA"/>
                </a:solidFill>
                <a:latin typeface="Menlo" charset="0"/>
              </a:rPr>
              <a:t>createInsecure</a:t>
            </a:r>
            <a:r>
              <a:rPr lang="en-US" altLang="ja-JP" dirty="0">
                <a:solidFill>
                  <a:srgbClr val="D4D4D4"/>
                </a:solidFill>
                <a:latin typeface="Menlo" charset="0"/>
              </a:rPr>
              <a:t>()</a:t>
            </a:r>
          </a:p>
          <a:p>
            <a:r>
              <a:rPr lang="en-US" altLang="ja-JP" dirty="0">
                <a:solidFill>
                  <a:srgbClr val="D4D4D4"/>
                </a:solidFill>
                <a:latin typeface="Menlo" charset="0"/>
              </a:rPr>
              <a:t>);</a:t>
            </a:r>
            <a:endParaRPr lang="en-US" altLang="ja-JP" b="0" dirty="0">
              <a:solidFill>
                <a:srgbClr val="D4D4D4"/>
              </a:solidFill>
              <a:effectLst/>
              <a:latin typeface="Menlo" charset="0"/>
            </a:endParaRPr>
          </a:p>
        </p:txBody>
      </p:sp>
    </p:spTree>
    <p:extLst>
      <p:ext uri="{BB962C8B-B14F-4D97-AF65-F5344CB8AC3E}">
        <p14:creationId xmlns:p14="http://schemas.microsoft.com/office/powerpoint/2010/main" val="799022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8"/>
            <a:ext cx="9905999" cy="464676"/>
          </a:xfrm>
        </p:spPr>
        <p:txBody>
          <a:bodyPr>
            <a:normAutofit fontScale="92500" lnSpcReduction="10000"/>
          </a:bodyPr>
          <a:lstStyle/>
          <a:p>
            <a:pPr marL="0" indent="0">
              <a:buNone/>
            </a:pPr>
            <a:r>
              <a:rPr lang="ja-JP" altLang="en-US" smtClean="0">
                <a:latin typeface="Meiryo" charset="-128"/>
                <a:ea typeface="Meiryo" charset="-128"/>
                <a:cs typeface="Meiryo" charset="-128"/>
              </a:rPr>
              <a:t>クライアント</a:t>
            </a:r>
            <a:r>
              <a:rPr lang="ja-JP" altLang="en-US">
                <a:latin typeface="Meiryo" charset="-128"/>
                <a:ea typeface="Meiryo" charset="-128"/>
                <a:cs typeface="Meiryo" charset="-128"/>
              </a:rPr>
              <a:t>の</a:t>
            </a:r>
            <a:r>
              <a:rPr lang="ja-JP" altLang="en-US" smtClean="0">
                <a:latin typeface="Meiryo" charset="-128"/>
                <a:ea typeface="Meiryo" charset="-128"/>
                <a:cs typeface="Meiryo" charset="-128"/>
              </a:rPr>
              <a:t>実装</a:t>
            </a:r>
            <a:endParaRPr lang="ja-JP" altLang="en-US" dirty="0">
              <a:latin typeface="Meiryo" charset="-128"/>
              <a:ea typeface="Meiryo" charset="-128"/>
              <a:cs typeface="Meiryo" charset="-128"/>
            </a:endParaRPr>
          </a:p>
        </p:txBody>
      </p:sp>
      <p:sp>
        <p:nvSpPr>
          <p:cNvPr id="5" name="正方形/長方形 4"/>
          <p:cNvSpPr/>
          <p:nvPr/>
        </p:nvSpPr>
        <p:spPr>
          <a:xfrm>
            <a:off x="1141411" y="2746088"/>
            <a:ext cx="9905999" cy="1200329"/>
          </a:xfrm>
          <a:prstGeom prst="rect">
            <a:avLst/>
          </a:prstGeom>
          <a:solidFill>
            <a:schemeClr val="bg1"/>
          </a:solidFill>
        </p:spPr>
        <p:txBody>
          <a:bodyPr wrap="square">
            <a:spAutoFit/>
          </a:bodyPr>
          <a:lstStyle/>
          <a:p>
            <a:r>
              <a:rPr lang="en-US" altLang="ja-JP" dirty="0" err="1">
                <a:solidFill>
                  <a:srgbClr val="9CDCFE"/>
                </a:solidFill>
                <a:latin typeface="Menlo" charset="0"/>
              </a:rPr>
              <a:t>client</a:t>
            </a:r>
            <a:r>
              <a:rPr lang="en-US" altLang="ja-JP" dirty="0" err="1">
                <a:solidFill>
                  <a:srgbClr val="D4D4D4"/>
                </a:solidFill>
                <a:latin typeface="Menlo" charset="0"/>
              </a:rPr>
              <a:t>.</a:t>
            </a:r>
            <a:r>
              <a:rPr lang="en-US" altLang="ja-JP" dirty="0" err="1">
                <a:solidFill>
                  <a:srgbClr val="DCDCAA"/>
                </a:solidFill>
                <a:latin typeface="Menlo" charset="0"/>
              </a:rPr>
              <a:t>insertRoom</a:t>
            </a:r>
            <a:r>
              <a:rPr lang="en-US" altLang="ja-JP" dirty="0">
                <a:solidFill>
                  <a:srgbClr val="D4D4D4"/>
                </a:solidFill>
                <a:latin typeface="Menlo" charset="0"/>
              </a:rPr>
              <a:t>(</a:t>
            </a:r>
          </a:p>
          <a:p>
            <a:r>
              <a:rPr lang="en-US" altLang="ja-JP" dirty="0" smtClean="0">
                <a:solidFill>
                  <a:srgbClr val="D4D4D4"/>
                </a:solidFill>
                <a:latin typeface="Menlo" charset="0"/>
              </a:rPr>
              <a:t>  { </a:t>
            </a:r>
            <a:r>
              <a:rPr lang="en-US" altLang="ja-JP" dirty="0">
                <a:solidFill>
                  <a:srgbClr val="9CDCFE"/>
                </a:solidFill>
                <a:latin typeface="Menlo" charset="0"/>
              </a:rPr>
              <a:t>id:</a:t>
            </a:r>
            <a:r>
              <a:rPr lang="en-US" altLang="ja-JP" dirty="0">
                <a:solidFill>
                  <a:srgbClr val="D4D4D4"/>
                </a:solidFill>
                <a:latin typeface="Menlo" charset="0"/>
              </a:rPr>
              <a:t> </a:t>
            </a:r>
            <a:r>
              <a:rPr lang="en-US" altLang="ja-JP" dirty="0" err="1">
                <a:solidFill>
                  <a:srgbClr val="DCDCAA"/>
                </a:solidFill>
                <a:latin typeface="Menlo" charset="0"/>
              </a:rPr>
              <a:t>parseInt</a:t>
            </a:r>
            <a:r>
              <a:rPr lang="en-US" altLang="ja-JP" dirty="0">
                <a:solidFill>
                  <a:srgbClr val="D4D4D4"/>
                </a:solidFill>
                <a:latin typeface="Menlo" charset="0"/>
              </a:rPr>
              <a:t>(</a:t>
            </a:r>
            <a:r>
              <a:rPr lang="en-US" altLang="ja-JP" dirty="0">
                <a:solidFill>
                  <a:srgbClr val="9CDCFE"/>
                </a:solidFill>
                <a:latin typeface="Menlo" charset="0"/>
              </a:rPr>
              <a:t>id</a:t>
            </a:r>
            <a:r>
              <a:rPr lang="en-US" altLang="ja-JP" dirty="0">
                <a:solidFill>
                  <a:srgbClr val="D4D4D4"/>
                </a:solidFill>
                <a:latin typeface="Menlo" charset="0"/>
              </a:rPr>
              <a:t>), </a:t>
            </a:r>
            <a:r>
              <a:rPr lang="en-US" altLang="ja-JP" dirty="0">
                <a:solidFill>
                  <a:srgbClr val="9CDCFE"/>
                </a:solidFill>
                <a:latin typeface="Menlo" charset="0"/>
              </a:rPr>
              <a:t>title:</a:t>
            </a:r>
            <a:r>
              <a:rPr lang="en-US" altLang="ja-JP" dirty="0">
                <a:solidFill>
                  <a:srgbClr val="D4D4D4"/>
                </a:solidFill>
                <a:latin typeface="Menlo" charset="0"/>
              </a:rPr>
              <a:t> </a:t>
            </a:r>
            <a:r>
              <a:rPr lang="en-US" altLang="ja-JP" dirty="0">
                <a:solidFill>
                  <a:srgbClr val="9CDCFE"/>
                </a:solidFill>
                <a:latin typeface="Menlo" charset="0"/>
              </a:rPr>
              <a:t>title</a:t>
            </a:r>
            <a:r>
              <a:rPr lang="en-US" altLang="ja-JP" dirty="0">
                <a:solidFill>
                  <a:srgbClr val="D4D4D4"/>
                </a:solidFill>
                <a:latin typeface="Menlo" charset="0"/>
              </a:rPr>
              <a:t>, </a:t>
            </a:r>
            <a:r>
              <a:rPr lang="en-US" altLang="ja-JP" dirty="0" err="1">
                <a:solidFill>
                  <a:srgbClr val="9CDCFE"/>
                </a:solidFill>
                <a:latin typeface="Menlo" charset="0"/>
              </a:rPr>
              <a:t>createdBy</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err="1">
                <a:solidFill>
                  <a:srgbClr val="9CDCFE"/>
                </a:solidFill>
                <a:latin typeface="Menlo" charset="0"/>
              </a:rPr>
              <a:t>createdBy</a:t>
            </a:r>
            <a:r>
              <a:rPr lang="en-US" altLang="ja-JP" dirty="0">
                <a:solidFill>
                  <a:srgbClr val="D4D4D4"/>
                </a:solidFill>
                <a:latin typeface="Menlo" charset="0"/>
              </a:rPr>
              <a:t> },</a:t>
            </a:r>
          </a:p>
          <a:p>
            <a:r>
              <a:rPr lang="en-US" altLang="ja-JP" dirty="0" smtClean="0">
                <a:solidFill>
                  <a:srgbClr val="9CDCFE"/>
                </a:solidFill>
                <a:latin typeface="Menlo" charset="0"/>
              </a:rPr>
              <a:t>  </a:t>
            </a:r>
            <a:r>
              <a:rPr lang="en-US" altLang="ja-JP" dirty="0" err="1" smtClean="0">
                <a:solidFill>
                  <a:srgbClr val="9CDCFE"/>
                </a:solidFill>
                <a:latin typeface="Menlo" charset="0"/>
              </a:rPr>
              <a:t>printResponse</a:t>
            </a:r>
            <a:endParaRPr lang="en-US" altLang="ja-JP" dirty="0">
              <a:solidFill>
                <a:srgbClr val="D4D4D4"/>
              </a:solidFill>
              <a:latin typeface="Menlo" charset="0"/>
            </a:endParaRPr>
          </a:p>
          <a:p>
            <a:r>
              <a:rPr lang="en-US" altLang="ja-JP" dirty="0">
                <a:solidFill>
                  <a:srgbClr val="D4D4D4"/>
                </a:solidFill>
                <a:latin typeface="Menlo" charset="0"/>
              </a:rPr>
              <a:t>);</a:t>
            </a:r>
            <a:endParaRPr lang="en-US" altLang="ja-JP" b="0" dirty="0">
              <a:solidFill>
                <a:srgbClr val="D4D4D4"/>
              </a:solidFill>
              <a:effectLst/>
              <a:latin typeface="Menlo" charset="0"/>
            </a:endParaRPr>
          </a:p>
        </p:txBody>
      </p:sp>
      <p:sp>
        <p:nvSpPr>
          <p:cNvPr id="6" name="正方形/長方形 5"/>
          <p:cNvSpPr/>
          <p:nvPr/>
        </p:nvSpPr>
        <p:spPr>
          <a:xfrm>
            <a:off x="1141412" y="4195078"/>
            <a:ext cx="9905998" cy="2031325"/>
          </a:xfrm>
          <a:prstGeom prst="rect">
            <a:avLst/>
          </a:prstGeom>
          <a:solidFill>
            <a:schemeClr val="bg1"/>
          </a:solidFill>
        </p:spPr>
        <p:txBody>
          <a:bodyPr wrap="square">
            <a:spAutoFit/>
          </a:bodyPr>
          <a:lstStyle/>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err="1">
                <a:solidFill>
                  <a:srgbClr val="DCDCAA"/>
                </a:solidFill>
                <a:latin typeface="Menlo" charset="0"/>
              </a:rPr>
              <a:t>printResponse</a:t>
            </a:r>
            <a:r>
              <a:rPr lang="en-US" altLang="ja-JP" dirty="0">
                <a:solidFill>
                  <a:srgbClr val="D4D4D4"/>
                </a:solidFill>
                <a:latin typeface="Menlo" charset="0"/>
              </a:rPr>
              <a:t> = (</a:t>
            </a:r>
            <a:r>
              <a:rPr lang="en-US" altLang="ja-JP" dirty="0">
                <a:solidFill>
                  <a:srgbClr val="9CDCFE"/>
                </a:solidFill>
                <a:latin typeface="Menlo" charset="0"/>
              </a:rPr>
              <a:t>error</a:t>
            </a:r>
            <a:r>
              <a:rPr lang="en-US" altLang="ja-JP" dirty="0">
                <a:solidFill>
                  <a:srgbClr val="D4D4D4"/>
                </a:solidFill>
                <a:latin typeface="Menlo" charset="0"/>
              </a:rPr>
              <a:t>, </a:t>
            </a:r>
            <a:r>
              <a:rPr lang="en-US" altLang="ja-JP" dirty="0">
                <a:solidFill>
                  <a:srgbClr val="9CDCFE"/>
                </a:solidFill>
                <a:latin typeface="Menlo" charset="0"/>
              </a:rPr>
              <a:t>response</a:t>
            </a:r>
            <a:r>
              <a:rPr lang="en-US" altLang="ja-JP" dirty="0">
                <a:solidFill>
                  <a:srgbClr val="D4D4D4"/>
                </a:solidFill>
                <a:latin typeface="Menlo" charset="0"/>
              </a:rPr>
              <a:t>) </a:t>
            </a:r>
            <a:r>
              <a:rPr lang="en-US" altLang="ja-JP" dirty="0">
                <a:solidFill>
                  <a:srgbClr val="569CD6"/>
                </a:solidFill>
                <a:latin typeface="Menlo" charset="0"/>
              </a:rPr>
              <a:t>=&gt;</a:t>
            </a:r>
            <a:r>
              <a:rPr lang="en-US" altLang="ja-JP" dirty="0">
                <a:solidFill>
                  <a:srgbClr val="D4D4D4"/>
                </a:solidFill>
                <a:latin typeface="Menlo" charset="0"/>
              </a:rPr>
              <a:t> {</a:t>
            </a:r>
          </a:p>
          <a:p>
            <a:r>
              <a:rPr lang="en-US" altLang="ja-JP" dirty="0" smtClean="0">
                <a:solidFill>
                  <a:srgbClr val="C586C0"/>
                </a:solidFill>
                <a:latin typeface="Menlo" charset="0"/>
              </a:rPr>
              <a:t>  if</a:t>
            </a:r>
            <a:r>
              <a:rPr lang="en-US" altLang="ja-JP" dirty="0" smtClean="0">
                <a:solidFill>
                  <a:srgbClr val="D4D4D4"/>
                </a:solidFill>
                <a:latin typeface="Menlo" charset="0"/>
              </a:rPr>
              <a:t> </a:t>
            </a:r>
            <a:r>
              <a:rPr lang="en-US" altLang="ja-JP" dirty="0">
                <a:solidFill>
                  <a:srgbClr val="D4D4D4"/>
                </a:solidFill>
                <a:latin typeface="Menlo" charset="0"/>
              </a:rPr>
              <a:t>(</a:t>
            </a:r>
            <a:r>
              <a:rPr lang="en-US" altLang="ja-JP" dirty="0">
                <a:solidFill>
                  <a:srgbClr val="9CDCFE"/>
                </a:solidFill>
                <a:latin typeface="Menlo" charset="0"/>
              </a:rPr>
              <a:t>error</a:t>
            </a:r>
            <a:r>
              <a:rPr lang="en-US" altLang="ja-JP" dirty="0">
                <a:solidFill>
                  <a:srgbClr val="D4D4D4"/>
                </a:solidFill>
                <a:latin typeface="Menlo" charset="0"/>
              </a:rPr>
              <a:t>) {</a:t>
            </a:r>
          </a:p>
          <a:p>
            <a:r>
              <a:rPr lang="en-US" altLang="ja-JP" dirty="0" smtClean="0">
                <a:solidFill>
                  <a:srgbClr val="4EC9B0"/>
                </a:solidFill>
                <a:latin typeface="Menlo" charset="0"/>
              </a:rPr>
              <a:t>    </a:t>
            </a:r>
            <a:r>
              <a:rPr lang="en-US" altLang="ja-JP" dirty="0" err="1" smtClean="0">
                <a:solidFill>
                  <a:srgbClr val="4EC9B0"/>
                </a:solidFill>
                <a:latin typeface="Menlo" charset="0"/>
              </a:rPr>
              <a:t>console</a:t>
            </a:r>
            <a:r>
              <a:rPr lang="en-US" altLang="ja-JP" dirty="0" err="1" smtClean="0">
                <a:solidFill>
                  <a:srgbClr val="D4D4D4"/>
                </a:solidFill>
                <a:latin typeface="Menlo" charset="0"/>
              </a:rPr>
              <a:t>.</a:t>
            </a:r>
            <a:r>
              <a:rPr lang="en-US" altLang="ja-JP" dirty="0" err="1" smtClean="0">
                <a:solidFill>
                  <a:srgbClr val="DCDCAA"/>
                </a:solidFill>
                <a:latin typeface="Menlo" charset="0"/>
              </a:rPr>
              <a:t>log</a:t>
            </a:r>
            <a:r>
              <a:rPr lang="en-US" altLang="ja-JP" dirty="0">
                <a:solidFill>
                  <a:srgbClr val="D4D4D4"/>
                </a:solidFill>
                <a:latin typeface="Menlo" charset="0"/>
              </a:rPr>
              <a:t>(</a:t>
            </a:r>
            <a:r>
              <a:rPr lang="en-US" altLang="ja-JP" dirty="0">
                <a:solidFill>
                  <a:srgbClr val="CE9178"/>
                </a:solidFill>
                <a:latin typeface="Menlo" charset="0"/>
              </a:rPr>
              <a:t>"Error:"</a:t>
            </a:r>
            <a:r>
              <a:rPr lang="en-US" altLang="ja-JP" dirty="0">
                <a:solidFill>
                  <a:srgbClr val="D4D4D4"/>
                </a:solidFill>
                <a:latin typeface="Menlo" charset="0"/>
              </a:rPr>
              <a:t>, </a:t>
            </a:r>
            <a:r>
              <a:rPr lang="en-US" altLang="ja-JP" dirty="0">
                <a:solidFill>
                  <a:srgbClr val="9CDCFE"/>
                </a:solidFill>
                <a:latin typeface="Menlo" charset="0"/>
              </a:rPr>
              <a:t>error</a:t>
            </a:r>
            <a:r>
              <a:rPr lang="en-US" altLang="ja-JP" dirty="0">
                <a:solidFill>
                  <a:srgbClr val="D4D4D4"/>
                </a:solidFill>
                <a:latin typeface="Menlo" charset="0"/>
              </a:rPr>
              <a:t>);</a:t>
            </a:r>
          </a:p>
          <a:p>
            <a:r>
              <a:rPr lang="en-US" altLang="ja-JP" dirty="0" smtClean="0">
                <a:solidFill>
                  <a:srgbClr val="D4D4D4"/>
                </a:solidFill>
                <a:latin typeface="Menlo" charset="0"/>
              </a:rPr>
              <a:t>  } </a:t>
            </a:r>
            <a:r>
              <a:rPr lang="en-US" altLang="ja-JP" dirty="0">
                <a:solidFill>
                  <a:srgbClr val="C586C0"/>
                </a:solidFill>
                <a:latin typeface="Menlo" charset="0"/>
              </a:rPr>
              <a:t>else</a:t>
            </a:r>
            <a:r>
              <a:rPr lang="en-US" altLang="ja-JP" dirty="0">
                <a:solidFill>
                  <a:srgbClr val="D4D4D4"/>
                </a:solidFill>
                <a:latin typeface="Menlo" charset="0"/>
              </a:rPr>
              <a:t> {</a:t>
            </a:r>
          </a:p>
          <a:p>
            <a:r>
              <a:rPr lang="en-US" altLang="ja-JP" dirty="0" smtClean="0">
                <a:solidFill>
                  <a:srgbClr val="4EC9B0"/>
                </a:solidFill>
                <a:latin typeface="Menlo" charset="0"/>
              </a:rPr>
              <a:t>    </a:t>
            </a:r>
            <a:r>
              <a:rPr lang="en-US" altLang="ja-JP" dirty="0" err="1" smtClean="0">
                <a:solidFill>
                  <a:srgbClr val="4EC9B0"/>
                </a:solidFill>
                <a:latin typeface="Menlo" charset="0"/>
              </a:rPr>
              <a:t>console</a:t>
            </a:r>
            <a:r>
              <a:rPr lang="en-US" altLang="ja-JP" dirty="0" err="1" smtClean="0">
                <a:solidFill>
                  <a:srgbClr val="D4D4D4"/>
                </a:solidFill>
                <a:latin typeface="Menlo" charset="0"/>
              </a:rPr>
              <a:t>.</a:t>
            </a:r>
            <a:r>
              <a:rPr lang="en-US" altLang="ja-JP" dirty="0" err="1" smtClean="0">
                <a:solidFill>
                  <a:srgbClr val="DCDCAA"/>
                </a:solidFill>
                <a:latin typeface="Menlo" charset="0"/>
              </a:rPr>
              <a:t>log</a:t>
            </a:r>
            <a:r>
              <a:rPr lang="en-US" altLang="ja-JP" dirty="0" smtClean="0">
                <a:solidFill>
                  <a:srgbClr val="D4D4D4"/>
                </a:solidFill>
                <a:latin typeface="Menlo" charset="0"/>
              </a:rPr>
              <a:t>(</a:t>
            </a:r>
            <a:r>
              <a:rPr lang="en-US" altLang="ja-JP" dirty="0" smtClean="0">
                <a:solidFill>
                  <a:srgbClr val="9CDCFE"/>
                </a:solidFill>
                <a:latin typeface="Menlo" charset="0"/>
              </a:rPr>
              <a:t>response</a:t>
            </a:r>
            <a:r>
              <a:rPr lang="en-US" altLang="ja-JP" dirty="0">
                <a:solidFill>
                  <a:srgbClr val="D4D4D4"/>
                </a:solidFill>
                <a:latin typeface="Menlo" charset="0"/>
              </a:rPr>
              <a:t>);</a:t>
            </a:r>
          </a:p>
          <a:p>
            <a:r>
              <a:rPr lang="en-US" altLang="ja-JP" dirty="0" smtClean="0">
                <a:solidFill>
                  <a:srgbClr val="D4D4D4"/>
                </a:solidFill>
                <a:latin typeface="Menlo" charset="0"/>
              </a:rPr>
              <a:t>  }</a:t>
            </a:r>
            <a:endParaRPr lang="en-US" altLang="ja-JP" dirty="0">
              <a:solidFill>
                <a:srgbClr val="D4D4D4"/>
              </a:solidFill>
              <a:latin typeface="Menlo" charset="0"/>
            </a:endParaRPr>
          </a:p>
          <a:p>
            <a:r>
              <a:rPr lang="en-US" altLang="ja-JP" dirty="0">
                <a:solidFill>
                  <a:srgbClr val="D4D4D4"/>
                </a:solidFill>
                <a:latin typeface="Menlo" charset="0"/>
              </a:rPr>
              <a:t>};</a:t>
            </a:r>
            <a:endParaRPr lang="en-US" altLang="ja-JP" b="0" dirty="0">
              <a:solidFill>
                <a:srgbClr val="D4D4D4"/>
              </a:solidFill>
              <a:effectLst/>
              <a:latin typeface="Menlo" charset="0"/>
            </a:endParaRPr>
          </a:p>
        </p:txBody>
      </p:sp>
    </p:spTree>
    <p:extLst>
      <p:ext uri="{BB962C8B-B14F-4D97-AF65-F5344CB8AC3E}">
        <p14:creationId xmlns:p14="http://schemas.microsoft.com/office/powerpoint/2010/main" val="913774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8"/>
            <a:ext cx="9905999" cy="464676"/>
          </a:xfrm>
        </p:spPr>
        <p:txBody>
          <a:bodyPr>
            <a:normAutofit fontScale="92500" lnSpcReduction="10000"/>
          </a:bodyPr>
          <a:lstStyle/>
          <a:p>
            <a:pPr marL="0" indent="0">
              <a:buNone/>
            </a:pPr>
            <a:r>
              <a:rPr lang="ja-JP" altLang="en-US" dirty="0" smtClean="0">
                <a:latin typeface="Meiryo" charset="-128"/>
                <a:ea typeface="Meiryo" charset="-128"/>
                <a:cs typeface="Meiryo" charset="-128"/>
              </a:rPr>
              <a:t>サーバ</a:t>
            </a:r>
            <a:r>
              <a:rPr lang="ja-JP" altLang="en-US" dirty="0" smtClean="0">
                <a:latin typeface="Meiryo" charset="-128"/>
                <a:ea typeface="Meiryo" charset="-128"/>
                <a:cs typeface="Meiryo" charset="-128"/>
              </a:rPr>
              <a:t>の実装</a:t>
            </a:r>
            <a:endParaRPr lang="ja-JP" altLang="en-US" dirty="0">
              <a:latin typeface="Meiryo" charset="-128"/>
              <a:ea typeface="Meiryo" charset="-128"/>
              <a:cs typeface="Meiryo" charset="-128"/>
            </a:endParaRPr>
          </a:p>
        </p:txBody>
      </p:sp>
      <p:sp>
        <p:nvSpPr>
          <p:cNvPr id="4" name="正方形/長方形 3"/>
          <p:cNvSpPr/>
          <p:nvPr/>
        </p:nvSpPr>
        <p:spPr>
          <a:xfrm>
            <a:off x="1141411" y="2866564"/>
            <a:ext cx="9905999" cy="2862322"/>
          </a:xfrm>
          <a:prstGeom prst="rect">
            <a:avLst/>
          </a:prstGeom>
          <a:solidFill>
            <a:schemeClr val="bg1"/>
          </a:solidFill>
        </p:spPr>
        <p:txBody>
          <a:bodyPr wrap="square">
            <a:spAutoFit/>
          </a:bodyPr>
          <a:lstStyle/>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a:solidFill>
                  <a:srgbClr val="9CDCFE"/>
                </a:solidFill>
                <a:latin typeface="Menlo" charset="0"/>
              </a:rPr>
              <a:t>PROTO_PATH</a:t>
            </a:r>
            <a:r>
              <a:rPr lang="en-US" altLang="ja-JP" dirty="0">
                <a:solidFill>
                  <a:srgbClr val="D4D4D4"/>
                </a:solidFill>
                <a:latin typeface="Menlo" charset="0"/>
              </a:rPr>
              <a:t> = </a:t>
            </a:r>
            <a:r>
              <a:rPr lang="en-US" altLang="ja-JP" dirty="0" err="1">
                <a:solidFill>
                  <a:srgbClr val="9CDCFE"/>
                </a:solidFill>
                <a:latin typeface="Menlo" charset="0"/>
              </a:rPr>
              <a:t>path</a:t>
            </a:r>
            <a:r>
              <a:rPr lang="en-US" altLang="ja-JP" dirty="0" err="1">
                <a:solidFill>
                  <a:srgbClr val="D4D4D4"/>
                </a:solidFill>
                <a:latin typeface="Menlo" charset="0"/>
              </a:rPr>
              <a:t>.</a:t>
            </a:r>
            <a:r>
              <a:rPr lang="en-US" altLang="ja-JP" dirty="0" err="1">
                <a:solidFill>
                  <a:srgbClr val="DCDCAA"/>
                </a:solidFill>
                <a:latin typeface="Menlo" charset="0"/>
              </a:rPr>
              <a:t>join</a:t>
            </a:r>
            <a:r>
              <a:rPr lang="en-US" altLang="ja-JP" dirty="0">
                <a:solidFill>
                  <a:srgbClr val="D4D4D4"/>
                </a:solidFill>
                <a:latin typeface="Menlo" charset="0"/>
              </a:rPr>
              <a:t>(</a:t>
            </a:r>
            <a:r>
              <a:rPr lang="en-US" altLang="ja-JP" dirty="0">
                <a:solidFill>
                  <a:srgbClr val="9CDCFE"/>
                </a:solidFill>
                <a:latin typeface="Menlo" charset="0"/>
              </a:rPr>
              <a:t>__</a:t>
            </a:r>
            <a:r>
              <a:rPr lang="en-US" altLang="ja-JP" dirty="0" err="1">
                <a:solidFill>
                  <a:srgbClr val="9CDCFE"/>
                </a:solidFill>
                <a:latin typeface="Menlo" charset="0"/>
              </a:rPr>
              <a:t>dirname</a:t>
            </a:r>
            <a:r>
              <a:rPr lang="en-US" altLang="ja-JP" dirty="0">
                <a:solidFill>
                  <a:srgbClr val="D4D4D4"/>
                </a:solidFill>
                <a:latin typeface="Menlo" charset="0"/>
              </a:rPr>
              <a:t>, </a:t>
            </a:r>
            <a:r>
              <a:rPr lang="en-US" altLang="ja-JP" dirty="0">
                <a:solidFill>
                  <a:srgbClr val="CE9178"/>
                </a:solidFill>
                <a:latin typeface="Menlo" charset="0"/>
              </a:rPr>
              <a:t>"../../proto/</a:t>
            </a:r>
            <a:r>
              <a:rPr lang="en-US" altLang="ja-JP" dirty="0" err="1">
                <a:solidFill>
                  <a:srgbClr val="CE9178"/>
                </a:solidFill>
                <a:latin typeface="Menlo" charset="0"/>
              </a:rPr>
              <a:t>service.proto</a:t>
            </a:r>
            <a:r>
              <a:rPr lang="en-US" altLang="ja-JP" dirty="0">
                <a:solidFill>
                  <a:srgbClr val="CE9178"/>
                </a:solidFill>
                <a:latin typeface="Menlo" charset="0"/>
              </a:rPr>
              <a:t>"</a:t>
            </a:r>
            <a:r>
              <a:rPr lang="en-US" altLang="ja-JP" dirty="0">
                <a:solidFill>
                  <a:srgbClr val="D4D4D4"/>
                </a:solidFill>
                <a:latin typeface="Menlo" charset="0"/>
              </a:rPr>
              <a:t>);</a:t>
            </a:r>
          </a:p>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err="1">
                <a:solidFill>
                  <a:srgbClr val="9CDCFE"/>
                </a:solidFill>
                <a:latin typeface="Menlo" charset="0"/>
              </a:rPr>
              <a:t>packageDefinition</a:t>
            </a:r>
            <a:r>
              <a:rPr lang="en-US" altLang="ja-JP" dirty="0">
                <a:solidFill>
                  <a:srgbClr val="D4D4D4"/>
                </a:solidFill>
                <a:latin typeface="Menlo" charset="0"/>
              </a:rPr>
              <a:t> = </a:t>
            </a:r>
            <a:r>
              <a:rPr lang="en-US" altLang="ja-JP" dirty="0" err="1">
                <a:solidFill>
                  <a:srgbClr val="9CDCFE"/>
                </a:solidFill>
                <a:latin typeface="Menlo" charset="0"/>
              </a:rPr>
              <a:t>protoLoader</a:t>
            </a:r>
            <a:r>
              <a:rPr lang="en-US" altLang="ja-JP" dirty="0" err="1">
                <a:solidFill>
                  <a:srgbClr val="D4D4D4"/>
                </a:solidFill>
                <a:latin typeface="Menlo" charset="0"/>
              </a:rPr>
              <a:t>.</a:t>
            </a:r>
            <a:r>
              <a:rPr lang="en-US" altLang="ja-JP" dirty="0" err="1">
                <a:solidFill>
                  <a:srgbClr val="DCDCAA"/>
                </a:solidFill>
                <a:latin typeface="Menlo" charset="0"/>
              </a:rPr>
              <a:t>loadSync</a:t>
            </a:r>
            <a:r>
              <a:rPr lang="en-US" altLang="ja-JP" dirty="0">
                <a:solidFill>
                  <a:srgbClr val="D4D4D4"/>
                </a:solidFill>
                <a:latin typeface="Menlo" charset="0"/>
              </a:rPr>
              <a:t>(</a:t>
            </a:r>
            <a:r>
              <a:rPr lang="en-US" altLang="ja-JP" dirty="0">
                <a:solidFill>
                  <a:srgbClr val="9CDCFE"/>
                </a:solidFill>
                <a:latin typeface="Menlo" charset="0"/>
              </a:rPr>
              <a:t>PROTO_PATH</a:t>
            </a:r>
            <a:r>
              <a:rPr lang="en-US" altLang="ja-JP" dirty="0">
                <a:solidFill>
                  <a:srgbClr val="D4D4D4"/>
                </a:solidFill>
                <a:latin typeface="Menlo" charset="0"/>
              </a:rPr>
              <a:t>, {</a:t>
            </a:r>
          </a:p>
          <a:p>
            <a:r>
              <a:rPr lang="ja-JP" altLang="en-US" dirty="0" smtClean="0">
                <a:solidFill>
                  <a:srgbClr val="9CDCFE"/>
                </a:solidFill>
                <a:latin typeface="Menlo" charset="0"/>
              </a:rPr>
              <a:t>　　</a:t>
            </a:r>
            <a:r>
              <a:rPr lang="en-US" altLang="ja-JP" dirty="0" err="1" smtClean="0">
                <a:solidFill>
                  <a:srgbClr val="9CDCFE"/>
                </a:solidFill>
                <a:latin typeface="Menlo" charset="0"/>
              </a:rPr>
              <a:t>keepCase</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569CD6"/>
                </a:solidFill>
                <a:latin typeface="Menlo" charset="0"/>
              </a:rPr>
              <a:t>true</a:t>
            </a:r>
            <a:r>
              <a:rPr lang="en-US" altLang="ja-JP" dirty="0">
                <a:solidFill>
                  <a:srgbClr val="D4D4D4"/>
                </a:solidFill>
                <a:latin typeface="Menlo" charset="0"/>
              </a:rPr>
              <a:t>,</a:t>
            </a:r>
          </a:p>
          <a:p>
            <a:r>
              <a:rPr lang="ja-JP" altLang="en-US" dirty="0" smtClean="0">
                <a:solidFill>
                  <a:srgbClr val="9CDCFE"/>
                </a:solidFill>
                <a:latin typeface="Menlo" charset="0"/>
              </a:rPr>
              <a:t>　　</a:t>
            </a:r>
            <a:r>
              <a:rPr lang="en-US" altLang="ja-JP" dirty="0" smtClean="0">
                <a:solidFill>
                  <a:srgbClr val="9CDCFE"/>
                </a:solidFill>
                <a:latin typeface="Menlo" charset="0"/>
              </a:rPr>
              <a:t>longs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4EC9B0"/>
                </a:solidFill>
                <a:latin typeface="Menlo" charset="0"/>
              </a:rPr>
              <a:t>String</a:t>
            </a:r>
            <a:r>
              <a:rPr lang="en-US" altLang="ja-JP" dirty="0">
                <a:solidFill>
                  <a:srgbClr val="D4D4D4"/>
                </a:solidFill>
                <a:latin typeface="Menlo" charset="0"/>
              </a:rPr>
              <a:t>,</a:t>
            </a:r>
          </a:p>
          <a:p>
            <a:r>
              <a:rPr lang="ja-JP" altLang="en-US" dirty="0" smtClean="0">
                <a:solidFill>
                  <a:srgbClr val="9CDCFE"/>
                </a:solidFill>
                <a:latin typeface="Menlo" charset="0"/>
              </a:rPr>
              <a:t>　　</a:t>
            </a:r>
            <a:r>
              <a:rPr lang="en-US" altLang="ja-JP" dirty="0" err="1" smtClean="0">
                <a:solidFill>
                  <a:srgbClr val="9CDCFE"/>
                </a:solidFill>
                <a:latin typeface="Menlo" charset="0"/>
              </a:rPr>
              <a:t>enums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4EC9B0"/>
                </a:solidFill>
                <a:latin typeface="Menlo" charset="0"/>
              </a:rPr>
              <a:t>String</a:t>
            </a:r>
            <a:r>
              <a:rPr lang="en-US" altLang="ja-JP" dirty="0">
                <a:solidFill>
                  <a:srgbClr val="D4D4D4"/>
                </a:solidFill>
                <a:latin typeface="Menlo" charset="0"/>
              </a:rPr>
              <a:t>,</a:t>
            </a:r>
          </a:p>
          <a:p>
            <a:r>
              <a:rPr lang="ja-JP" altLang="en-US" dirty="0" smtClean="0">
                <a:solidFill>
                  <a:srgbClr val="9CDCFE"/>
                </a:solidFill>
                <a:latin typeface="Menlo" charset="0"/>
              </a:rPr>
              <a:t>　　</a:t>
            </a:r>
            <a:r>
              <a:rPr lang="en-US" altLang="ja-JP" dirty="0" smtClean="0">
                <a:solidFill>
                  <a:srgbClr val="9CDCFE"/>
                </a:solidFill>
                <a:latin typeface="Menlo" charset="0"/>
              </a:rPr>
              <a:t>defaults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569CD6"/>
                </a:solidFill>
                <a:latin typeface="Menlo" charset="0"/>
              </a:rPr>
              <a:t>true</a:t>
            </a:r>
            <a:r>
              <a:rPr lang="en-US" altLang="ja-JP" dirty="0">
                <a:solidFill>
                  <a:srgbClr val="D4D4D4"/>
                </a:solidFill>
                <a:latin typeface="Menlo" charset="0"/>
              </a:rPr>
              <a:t>,</a:t>
            </a:r>
          </a:p>
          <a:p>
            <a:r>
              <a:rPr lang="ja-JP" altLang="en-US" dirty="0" smtClean="0">
                <a:solidFill>
                  <a:srgbClr val="9CDCFE"/>
                </a:solidFill>
                <a:latin typeface="Menlo" charset="0"/>
              </a:rPr>
              <a:t>　　</a:t>
            </a:r>
            <a:r>
              <a:rPr lang="en-US" altLang="ja-JP" dirty="0" err="1" smtClean="0">
                <a:solidFill>
                  <a:srgbClr val="9CDCFE"/>
                </a:solidFill>
                <a:latin typeface="Menlo" charset="0"/>
              </a:rPr>
              <a:t>oneofs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a:solidFill>
                  <a:srgbClr val="569CD6"/>
                </a:solidFill>
                <a:latin typeface="Menlo" charset="0"/>
              </a:rPr>
              <a:t>true</a:t>
            </a:r>
            <a:endParaRPr lang="en-US" altLang="ja-JP" dirty="0">
              <a:solidFill>
                <a:srgbClr val="D4D4D4"/>
              </a:solidFill>
              <a:latin typeface="Menlo" charset="0"/>
            </a:endParaRPr>
          </a:p>
          <a:p>
            <a:r>
              <a:rPr lang="en-US" altLang="ja-JP" dirty="0">
                <a:solidFill>
                  <a:srgbClr val="D4D4D4"/>
                </a:solidFill>
                <a:latin typeface="Menlo" charset="0"/>
              </a:rPr>
              <a:t>});</a:t>
            </a:r>
          </a:p>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err="1">
                <a:solidFill>
                  <a:srgbClr val="9CDCFE"/>
                </a:solidFill>
                <a:latin typeface="Menlo" charset="0"/>
              </a:rPr>
              <a:t>protoDescriptor</a:t>
            </a:r>
            <a:r>
              <a:rPr lang="en-US" altLang="ja-JP" dirty="0">
                <a:solidFill>
                  <a:srgbClr val="D4D4D4"/>
                </a:solidFill>
                <a:latin typeface="Menlo" charset="0"/>
              </a:rPr>
              <a:t> = </a:t>
            </a:r>
            <a:r>
              <a:rPr lang="en-US" altLang="ja-JP" dirty="0" err="1">
                <a:solidFill>
                  <a:srgbClr val="9CDCFE"/>
                </a:solidFill>
                <a:latin typeface="Menlo" charset="0"/>
              </a:rPr>
              <a:t>grpc</a:t>
            </a:r>
            <a:r>
              <a:rPr lang="en-US" altLang="ja-JP" dirty="0" err="1">
                <a:solidFill>
                  <a:srgbClr val="D4D4D4"/>
                </a:solidFill>
                <a:latin typeface="Menlo" charset="0"/>
              </a:rPr>
              <a:t>.</a:t>
            </a:r>
            <a:r>
              <a:rPr lang="en-US" altLang="ja-JP" dirty="0" err="1">
                <a:solidFill>
                  <a:srgbClr val="DCDCAA"/>
                </a:solidFill>
                <a:latin typeface="Menlo" charset="0"/>
              </a:rPr>
              <a:t>loadPackageDefinition</a:t>
            </a:r>
            <a:r>
              <a:rPr lang="en-US" altLang="ja-JP" dirty="0">
                <a:solidFill>
                  <a:srgbClr val="D4D4D4"/>
                </a:solidFill>
                <a:latin typeface="Menlo" charset="0"/>
              </a:rPr>
              <a:t>(</a:t>
            </a:r>
            <a:r>
              <a:rPr lang="en-US" altLang="ja-JP" dirty="0" err="1">
                <a:solidFill>
                  <a:srgbClr val="9CDCFE"/>
                </a:solidFill>
                <a:latin typeface="Menlo" charset="0"/>
              </a:rPr>
              <a:t>packageDefinition</a:t>
            </a:r>
            <a:r>
              <a:rPr lang="en-US" altLang="ja-JP" dirty="0">
                <a:solidFill>
                  <a:srgbClr val="D4D4D4"/>
                </a:solidFill>
                <a:latin typeface="Menlo" charset="0"/>
              </a:rPr>
              <a:t>);</a:t>
            </a:r>
          </a:p>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err="1">
                <a:solidFill>
                  <a:srgbClr val="9CDCFE"/>
                </a:solidFill>
                <a:latin typeface="Menlo" charset="0"/>
              </a:rPr>
              <a:t>ChatService</a:t>
            </a:r>
            <a:r>
              <a:rPr lang="en-US" altLang="ja-JP" dirty="0">
                <a:solidFill>
                  <a:srgbClr val="D4D4D4"/>
                </a:solidFill>
                <a:latin typeface="Menlo" charset="0"/>
              </a:rPr>
              <a:t> = </a:t>
            </a:r>
            <a:r>
              <a:rPr lang="en-US" altLang="ja-JP" dirty="0" err="1">
                <a:solidFill>
                  <a:srgbClr val="9CDCFE"/>
                </a:solidFill>
                <a:latin typeface="Menlo" charset="0"/>
              </a:rPr>
              <a:t>protoDescriptor</a:t>
            </a:r>
            <a:r>
              <a:rPr lang="en-US" altLang="ja-JP" dirty="0" err="1">
                <a:solidFill>
                  <a:srgbClr val="D4D4D4"/>
                </a:solidFill>
                <a:latin typeface="Menlo" charset="0"/>
              </a:rPr>
              <a:t>.</a:t>
            </a:r>
            <a:r>
              <a:rPr lang="en-US" altLang="ja-JP" dirty="0" err="1">
                <a:solidFill>
                  <a:srgbClr val="9CDCFE"/>
                </a:solidFill>
                <a:latin typeface="Menlo" charset="0"/>
              </a:rPr>
              <a:t>chat</a:t>
            </a:r>
            <a:r>
              <a:rPr lang="en-US" altLang="ja-JP" dirty="0" err="1">
                <a:solidFill>
                  <a:srgbClr val="D4D4D4"/>
                </a:solidFill>
                <a:latin typeface="Menlo" charset="0"/>
              </a:rPr>
              <a:t>.</a:t>
            </a:r>
            <a:r>
              <a:rPr lang="en-US" altLang="ja-JP" dirty="0" err="1">
                <a:solidFill>
                  <a:srgbClr val="9CDCFE"/>
                </a:solidFill>
                <a:latin typeface="Menlo" charset="0"/>
              </a:rPr>
              <a:t>ChatService</a:t>
            </a:r>
            <a:r>
              <a:rPr lang="en-US" altLang="ja-JP" dirty="0">
                <a:solidFill>
                  <a:srgbClr val="D4D4D4"/>
                </a:solidFill>
                <a:latin typeface="Menlo" charset="0"/>
              </a:rPr>
              <a:t>;</a:t>
            </a:r>
            <a:endParaRPr lang="en-US" altLang="ja-JP" b="0" dirty="0">
              <a:solidFill>
                <a:srgbClr val="D4D4D4"/>
              </a:solidFill>
              <a:effectLst/>
              <a:latin typeface="Menlo" charset="0"/>
            </a:endParaRPr>
          </a:p>
        </p:txBody>
      </p:sp>
    </p:spTree>
    <p:extLst>
      <p:ext uri="{BB962C8B-B14F-4D97-AF65-F5344CB8AC3E}">
        <p14:creationId xmlns:p14="http://schemas.microsoft.com/office/powerpoint/2010/main" val="982422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8"/>
            <a:ext cx="9905999" cy="464676"/>
          </a:xfrm>
        </p:spPr>
        <p:txBody>
          <a:bodyPr>
            <a:normAutofit fontScale="92500" lnSpcReduction="10000"/>
          </a:bodyPr>
          <a:lstStyle/>
          <a:p>
            <a:pPr marL="0" indent="0">
              <a:buNone/>
            </a:pPr>
            <a:r>
              <a:rPr lang="ja-JP" altLang="en-US" dirty="0" smtClean="0">
                <a:latin typeface="Meiryo" charset="-128"/>
                <a:ea typeface="Meiryo" charset="-128"/>
                <a:cs typeface="Meiryo" charset="-128"/>
              </a:rPr>
              <a:t>サーバ</a:t>
            </a:r>
            <a:r>
              <a:rPr lang="ja-JP" altLang="en-US" dirty="0" smtClean="0">
                <a:latin typeface="Meiryo" charset="-128"/>
                <a:ea typeface="Meiryo" charset="-128"/>
                <a:cs typeface="Meiryo" charset="-128"/>
              </a:rPr>
              <a:t>の実装</a:t>
            </a:r>
            <a:endParaRPr lang="ja-JP" altLang="en-US" dirty="0">
              <a:latin typeface="Meiryo" charset="-128"/>
              <a:ea typeface="Meiryo" charset="-128"/>
              <a:cs typeface="Meiryo" charset="-128"/>
            </a:endParaRPr>
          </a:p>
        </p:txBody>
      </p:sp>
      <p:sp>
        <p:nvSpPr>
          <p:cNvPr id="5" name="正方形/長方形 4"/>
          <p:cNvSpPr/>
          <p:nvPr/>
        </p:nvSpPr>
        <p:spPr>
          <a:xfrm>
            <a:off x="1141411" y="2866564"/>
            <a:ext cx="9905999" cy="2031325"/>
          </a:xfrm>
          <a:prstGeom prst="rect">
            <a:avLst/>
          </a:prstGeom>
          <a:solidFill>
            <a:schemeClr val="bg1"/>
          </a:solidFill>
        </p:spPr>
        <p:txBody>
          <a:bodyPr wrap="square">
            <a:spAutoFit/>
          </a:bodyPr>
          <a:lstStyle/>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err="1">
                <a:solidFill>
                  <a:srgbClr val="DCDCAA"/>
                </a:solidFill>
                <a:latin typeface="Menlo" charset="0"/>
              </a:rPr>
              <a:t>insertRoom</a:t>
            </a:r>
            <a:r>
              <a:rPr lang="en-US" altLang="ja-JP" dirty="0">
                <a:solidFill>
                  <a:srgbClr val="D4D4D4"/>
                </a:solidFill>
                <a:latin typeface="Menlo" charset="0"/>
              </a:rPr>
              <a:t> = (</a:t>
            </a:r>
            <a:r>
              <a:rPr lang="en-US" altLang="ja-JP" dirty="0">
                <a:solidFill>
                  <a:srgbClr val="9CDCFE"/>
                </a:solidFill>
                <a:latin typeface="Menlo" charset="0"/>
              </a:rPr>
              <a:t>call</a:t>
            </a:r>
            <a:r>
              <a:rPr lang="en-US" altLang="ja-JP" dirty="0">
                <a:solidFill>
                  <a:srgbClr val="D4D4D4"/>
                </a:solidFill>
                <a:latin typeface="Menlo" charset="0"/>
              </a:rPr>
              <a:t>, </a:t>
            </a:r>
            <a:r>
              <a:rPr lang="en-US" altLang="ja-JP" dirty="0">
                <a:solidFill>
                  <a:srgbClr val="9CDCFE"/>
                </a:solidFill>
                <a:latin typeface="Menlo" charset="0"/>
              </a:rPr>
              <a:t>callback</a:t>
            </a:r>
            <a:r>
              <a:rPr lang="en-US" altLang="ja-JP" dirty="0">
                <a:solidFill>
                  <a:srgbClr val="D4D4D4"/>
                </a:solidFill>
                <a:latin typeface="Menlo" charset="0"/>
              </a:rPr>
              <a:t>) </a:t>
            </a:r>
            <a:r>
              <a:rPr lang="en-US" altLang="ja-JP" dirty="0">
                <a:solidFill>
                  <a:srgbClr val="569CD6"/>
                </a:solidFill>
                <a:latin typeface="Menlo" charset="0"/>
              </a:rPr>
              <a:t>=&gt;</a:t>
            </a:r>
            <a:r>
              <a:rPr lang="en-US" altLang="ja-JP" dirty="0">
                <a:solidFill>
                  <a:srgbClr val="D4D4D4"/>
                </a:solidFill>
                <a:latin typeface="Menlo" charset="0"/>
              </a:rPr>
              <a:t> {</a:t>
            </a:r>
          </a:p>
          <a:p>
            <a:r>
              <a:rPr lang="en-US" altLang="ja-JP" dirty="0" smtClean="0">
                <a:solidFill>
                  <a:srgbClr val="569CD6"/>
                </a:solidFill>
                <a:latin typeface="Menlo" charset="0"/>
              </a:rPr>
              <a:t>  </a:t>
            </a:r>
            <a:r>
              <a:rPr lang="en-US" altLang="ja-JP" dirty="0" err="1" smtClean="0">
                <a:solidFill>
                  <a:srgbClr val="569CD6"/>
                </a:solidFill>
                <a:latin typeface="Menlo" charset="0"/>
              </a:rPr>
              <a:t>const</a:t>
            </a:r>
            <a:r>
              <a:rPr lang="en-US" altLang="ja-JP" dirty="0" smtClean="0">
                <a:solidFill>
                  <a:srgbClr val="D4D4D4"/>
                </a:solidFill>
                <a:latin typeface="Menlo" charset="0"/>
              </a:rPr>
              <a:t> </a:t>
            </a:r>
            <a:r>
              <a:rPr lang="en-US" altLang="ja-JP" dirty="0" err="1">
                <a:solidFill>
                  <a:srgbClr val="9CDCFE"/>
                </a:solidFill>
                <a:latin typeface="Menlo" charset="0"/>
              </a:rPr>
              <a:t>newRoom</a:t>
            </a:r>
            <a:r>
              <a:rPr lang="en-US" altLang="ja-JP" dirty="0">
                <a:solidFill>
                  <a:srgbClr val="D4D4D4"/>
                </a:solidFill>
                <a:latin typeface="Menlo" charset="0"/>
              </a:rPr>
              <a:t> = </a:t>
            </a:r>
            <a:r>
              <a:rPr lang="en-US" altLang="ja-JP" dirty="0" err="1">
                <a:solidFill>
                  <a:srgbClr val="9CDCFE"/>
                </a:solidFill>
                <a:latin typeface="Menlo" charset="0"/>
              </a:rPr>
              <a:t>call</a:t>
            </a:r>
            <a:r>
              <a:rPr lang="en-US" altLang="ja-JP" dirty="0" err="1">
                <a:solidFill>
                  <a:srgbClr val="D4D4D4"/>
                </a:solidFill>
                <a:latin typeface="Menlo" charset="0"/>
              </a:rPr>
              <a:t>.</a:t>
            </a:r>
            <a:r>
              <a:rPr lang="en-US" altLang="ja-JP" dirty="0" err="1">
                <a:solidFill>
                  <a:srgbClr val="9CDCFE"/>
                </a:solidFill>
                <a:latin typeface="Menlo" charset="0"/>
              </a:rPr>
              <a:t>request</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newRoom</a:t>
            </a:r>
            <a:r>
              <a:rPr lang="en-US" altLang="ja-JP" dirty="0" err="1" smtClean="0">
                <a:solidFill>
                  <a:srgbClr val="D4D4D4"/>
                </a:solidFill>
                <a:latin typeface="Menlo" charset="0"/>
              </a:rPr>
              <a:t>.</a:t>
            </a:r>
            <a:r>
              <a:rPr lang="en-US" altLang="ja-JP" dirty="0" err="1" smtClean="0">
                <a:solidFill>
                  <a:srgbClr val="9CDCFE"/>
                </a:solidFill>
                <a:latin typeface="Menlo" charset="0"/>
              </a:rPr>
              <a:t>createdAt</a:t>
            </a:r>
            <a:r>
              <a:rPr lang="en-US" altLang="ja-JP" dirty="0" smtClean="0">
                <a:solidFill>
                  <a:srgbClr val="D4D4D4"/>
                </a:solidFill>
                <a:latin typeface="Menlo" charset="0"/>
              </a:rPr>
              <a:t> </a:t>
            </a:r>
            <a:r>
              <a:rPr lang="en-US" altLang="ja-JP" dirty="0">
                <a:solidFill>
                  <a:srgbClr val="D4D4D4"/>
                </a:solidFill>
                <a:latin typeface="Menlo" charset="0"/>
              </a:rPr>
              <a:t>= </a:t>
            </a:r>
            <a:r>
              <a:rPr lang="en-US" altLang="ja-JP" dirty="0">
                <a:solidFill>
                  <a:srgbClr val="569CD6"/>
                </a:solidFill>
                <a:latin typeface="Menlo" charset="0"/>
              </a:rPr>
              <a:t>new</a:t>
            </a:r>
            <a:r>
              <a:rPr lang="en-US" altLang="ja-JP" dirty="0">
                <a:solidFill>
                  <a:srgbClr val="D4D4D4"/>
                </a:solidFill>
                <a:latin typeface="Menlo" charset="0"/>
              </a:rPr>
              <a:t> </a:t>
            </a:r>
            <a:r>
              <a:rPr lang="en-US" altLang="ja-JP" dirty="0">
                <a:solidFill>
                  <a:srgbClr val="4EC9B0"/>
                </a:solidFill>
                <a:latin typeface="Menlo" charset="0"/>
              </a:rPr>
              <a:t>Date</a:t>
            </a:r>
            <a:r>
              <a:rPr lang="en-US" altLang="ja-JP" dirty="0">
                <a:solidFill>
                  <a:srgbClr val="D4D4D4"/>
                </a:solidFill>
                <a:latin typeface="Menlo" charset="0"/>
              </a:rPr>
              <a:t>().</a:t>
            </a:r>
            <a:r>
              <a:rPr lang="en-US" altLang="ja-JP" dirty="0" err="1">
                <a:solidFill>
                  <a:srgbClr val="DCDCAA"/>
                </a:solidFill>
                <a:latin typeface="Menlo" charset="0"/>
              </a:rPr>
              <a:t>getTime</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rooms</a:t>
            </a:r>
            <a:r>
              <a:rPr lang="en-US" altLang="ja-JP" dirty="0" err="1" smtClean="0">
                <a:solidFill>
                  <a:srgbClr val="D4D4D4"/>
                </a:solidFill>
                <a:latin typeface="Menlo" charset="0"/>
              </a:rPr>
              <a:t>.</a:t>
            </a:r>
            <a:r>
              <a:rPr lang="en-US" altLang="ja-JP" dirty="0" err="1" smtClean="0">
                <a:solidFill>
                  <a:srgbClr val="DCDCAA"/>
                </a:solidFill>
                <a:latin typeface="Menlo" charset="0"/>
              </a:rPr>
              <a:t>push</a:t>
            </a:r>
            <a:r>
              <a:rPr lang="en-US" altLang="ja-JP" dirty="0" smtClean="0">
                <a:solidFill>
                  <a:srgbClr val="D4D4D4"/>
                </a:solidFill>
                <a:latin typeface="Menlo" charset="0"/>
              </a:rPr>
              <a:t>(</a:t>
            </a:r>
            <a:r>
              <a:rPr lang="en-US" altLang="ja-JP" dirty="0" err="1" smtClean="0">
                <a:solidFill>
                  <a:srgbClr val="9CDCFE"/>
                </a:solidFill>
                <a:latin typeface="Menlo" charset="0"/>
              </a:rPr>
              <a:t>newRoom</a:t>
            </a:r>
            <a:r>
              <a:rPr lang="en-US" altLang="ja-JP" dirty="0">
                <a:solidFill>
                  <a:srgbClr val="D4D4D4"/>
                </a:solidFill>
                <a:latin typeface="Menlo" charset="0"/>
              </a:rPr>
              <a:t>);</a:t>
            </a:r>
          </a:p>
          <a:p>
            <a:r>
              <a:rPr lang="en-US" altLang="ja-JP" dirty="0" smtClean="0">
                <a:solidFill>
                  <a:srgbClr val="9CDCFE"/>
                </a:solidFill>
                <a:latin typeface="Menlo" charset="0"/>
              </a:rPr>
              <a:t>  messages</a:t>
            </a:r>
            <a:r>
              <a:rPr lang="en-US" altLang="ja-JP" dirty="0" smtClean="0">
                <a:solidFill>
                  <a:srgbClr val="D4D4D4"/>
                </a:solidFill>
                <a:latin typeface="Menlo" charset="0"/>
              </a:rPr>
              <a:t>[</a:t>
            </a:r>
            <a:r>
              <a:rPr lang="en-US" altLang="ja-JP" dirty="0" err="1" smtClean="0">
                <a:solidFill>
                  <a:srgbClr val="9CDCFE"/>
                </a:solidFill>
                <a:latin typeface="Menlo" charset="0"/>
              </a:rPr>
              <a:t>newRoom</a:t>
            </a:r>
            <a:r>
              <a:rPr lang="en-US" altLang="ja-JP" dirty="0" err="1" smtClean="0">
                <a:solidFill>
                  <a:srgbClr val="D4D4D4"/>
                </a:solidFill>
                <a:latin typeface="Menlo" charset="0"/>
              </a:rPr>
              <a:t>.</a:t>
            </a:r>
            <a:r>
              <a:rPr lang="en-US" altLang="ja-JP" dirty="0" err="1" smtClean="0">
                <a:solidFill>
                  <a:srgbClr val="9CDCFE"/>
                </a:solidFill>
                <a:latin typeface="Menlo" charset="0"/>
              </a:rPr>
              <a:t>id</a:t>
            </a:r>
            <a:r>
              <a:rPr lang="en-US" altLang="ja-JP" dirty="0">
                <a:solidFill>
                  <a:srgbClr val="D4D4D4"/>
                </a:solidFill>
                <a:latin typeface="Menlo" charset="0"/>
              </a:rPr>
              <a:t>] = [];</a:t>
            </a:r>
          </a:p>
          <a:p>
            <a:r>
              <a:rPr lang="en-US" altLang="ja-JP" dirty="0" smtClean="0">
                <a:solidFill>
                  <a:srgbClr val="DCDCAA"/>
                </a:solidFill>
                <a:latin typeface="Menlo" charset="0"/>
              </a:rPr>
              <a:t>  callback</a:t>
            </a:r>
            <a:r>
              <a:rPr lang="en-US" altLang="ja-JP" dirty="0" smtClean="0">
                <a:solidFill>
                  <a:srgbClr val="D4D4D4"/>
                </a:solidFill>
                <a:latin typeface="Menlo" charset="0"/>
              </a:rPr>
              <a:t>(</a:t>
            </a:r>
            <a:r>
              <a:rPr lang="en-US" altLang="ja-JP" dirty="0" smtClean="0">
                <a:solidFill>
                  <a:srgbClr val="569CD6"/>
                </a:solidFill>
                <a:latin typeface="Menlo" charset="0"/>
              </a:rPr>
              <a:t>null</a:t>
            </a:r>
            <a:r>
              <a:rPr lang="en-US" altLang="ja-JP" dirty="0">
                <a:solidFill>
                  <a:srgbClr val="D4D4D4"/>
                </a:solidFill>
                <a:latin typeface="Menlo" charset="0"/>
              </a:rPr>
              <a:t>, </a:t>
            </a:r>
            <a:r>
              <a:rPr lang="en-US" altLang="ja-JP" dirty="0" err="1">
                <a:solidFill>
                  <a:srgbClr val="9CDCFE"/>
                </a:solidFill>
                <a:latin typeface="Menlo" charset="0"/>
              </a:rPr>
              <a:t>newRoom</a:t>
            </a:r>
            <a:r>
              <a:rPr lang="en-US" altLang="ja-JP" dirty="0">
                <a:solidFill>
                  <a:srgbClr val="D4D4D4"/>
                </a:solidFill>
                <a:latin typeface="Menlo" charset="0"/>
              </a:rPr>
              <a:t>);</a:t>
            </a:r>
          </a:p>
          <a:p>
            <a:r>
              <a:rPr lang="en-US" altLang="ja-JP" dirty="0">
                <a:solidFill>
                  <a:srgbClr val="D4D4D4"/>
                </a:solidFill>
                <a:latin typeface="Menlo" charset="0"/>
              </a:rPr>
              <a:t>};</a:t>
            </a:r>
            <a:endParaRPr lang="en-US" altLang="ja-JP" b="0" dirty="0">
              <a:solidFill>
                <a:srgbClr val="D4D4D4"/>
              </a:solidFill>
              <a:effectLst/>
              <a:latin typeface="Menlo" charset="0"/>
            </a:endParaRPr>
          </a:p>
        </p:txBody>
      </p:sp>
    </p:spTree>
    <p:extLst>
      <p:ext uri="{BB962C8B-B14F-4D97-AF65-F5344CB8AC3E}">
        <p14:creationId xmlns:p14="http://schemas.microsoft.com/office/powerpoint/2010/main" val="124835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atin typeface="Meiryo" charset="-128"/>
                <a:ea typeface="Meiryo" charset="-128"/>
                <a:cs typeface="Meiryo" charset="-128"/>
              </a:rPr>
              <a:t>gRPC</a:t>
            </a:r>
            <a:r>
              <a:rPr lang="ja-JP" altLang="en-US" cap="none" dirty="0">
                <a:latin typeface="Meiryo" charset="-128"/>
                <a:ea typeface="Meiryo" charset="-128"/>
                <a:cs typeface="Meiryo" charset="-128"/>
              </a:rPr>
              <a:t>の使い方</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8"/>
            <a:ext cx="9905999" cy="464676"/>
          </a:xfrm>
        </p:spPr>
        <p:txBody>
          <a:bodyPr>
            <a:normAutofit fontScale="92500" lnSpcReduction="10000"/>
          </a:bodyPr>
          <a:lstStyle/>
          <a:p>
            <a:pPr marL="0" indent="0">
              <a:buNone/>
            </a:pPr>
            <a:r>
              <a:rPr lang="ja-JP" altLang="en-US" dirty="0" smtClean="0">
                <a:latin typeface="Meiryo" charset="-128"/>
                <a:ea typeface="Meiryo" charset="-128"/>
                <a:cs typeface="Meiryo" charset="-128"/>
              </a:rPr>
              <a:t>サーバ</a:t>
            </a:r>
            <a:r>
              <a:rPr lang="ja-JP" altLang="en-US" dirty="0" smtClean="0">
                <a:latin typeface="Meiryo" charset="-128"/>
                <a:ea typeface="Meiryo" charset="-128"/>
                <a:cs typeface="Meiryo" charset="-128"/>
              </a:rPr>
              <a:t>の実装</a:t>
            </a:r>
            <a:endParaRPr lang="ja-JP" altLang="en-US" dirty="0">
              <a:latin typeface="Meiryo" charset="-128"/>
              <a:ea typeface="Meiryo" charset="-128"/>
              <a:cs typeface="Meiryo" charset="-128"/>
            </a:endParaRPr>
          </a:p>
        </p:txBody>
      </p:sp>
      <p:sp>
        <p:nvSpPr>
          <p:cNvPr id="4" name="正方形/長方形 3"/>
          <p:cNvSpPr/>
          <p:nvPr/>
        </p:nvSpPr>
        <p:spPr>
          <a:xfrm>
            <a:off x="1141411" y="2866564"/>
            <a:ext cx="9905999" cy="3139321"/>
          </a:xfrm>
          <a:prstGeom prst="rect">
            <a:avLst/>
          </a:prstGeom>
          <a:solidFill>
            <a:schemeClr val="bg1"/>
          </a:solidFill>
        </p:spPr>
        <p:txBody>
          <a:bodyPr wrap="square">
            <a:spAutoFit/>
          </a:bodyPr>
          <a:lstStyle/>
          <a:p>
            <a:r>
              <a:rPr lang="en-US" altLang="ja-JP" dirty="0" err="1">
                <a:solidFill>
                  <a:srgbClr val="569CD6"/>
                </a:solidFill>
                <a:latin typeface="Menlo" charset="0"/>
              </a:rPr>
              <a:t>const</a:t>
            </a:r>
            <a:r>
              <a:rPr lang="en-US" altLang="ja-JP" dirty="0">
                <a:solidFill>
                  <a:srgbClr val="D4D4D4"/>
                </a:solidFill>
                <a:latin typeface="Menlo" charset="0"/>
              </a:rPr>
              <a:t> </a:t>
            </a:r>
            <a:r>
              <a:rPr lang="en-US" altLang="ja-JP" dirty="0">
                <a:solidFill>
                  <a:srgbClr val="9CDCFE"/>
                </a:solidFill>
                <a:latin typeface="Menlo" charset="0"/>
              </a:rPr>
              <a:t>server</a:t>
            </a:r>
            <a:r>
              <a:rPr lang="en-US" altLang="ja-JP" dirty="0">
                <a:solidFill>
                  <a:srgbClr val="D4D4D4"/>
                </a:solidFill>
                <a:latin typeface="Menlo" charset="0"/>
              </a:rPr>
              <a:t> = </a:t>
            </a:r>
            <a:r>
              <a:rPr lang="en-US" altLang="ja-JP" dirty="0">
                <a:solidFill>
                  <a:srgbClr val="569CD6"/>
                </a:solidFill>
                <a:latin typeface="Menlo" charset="0"/>
              </a:rPr>
              <a:t>new</a:t>
            </a:r>
            <a:r>
              <a:rPr lang="en-US" altLang="ja-JP" dirty="0">
                <a:solidFill>
                  <a:srgbClr val="D4D4D4"/>
                </a:solidFill>
                <a:latin typeface="Menlo" charset="0"/>
              </a:rPr>
              <a:t> </a:t>
            </a:r>
            <a:r>
              <a:rPr lang="en-US" altLang="ja-JP" dirty="0" err="1">
                <a:solidFill>
                  <a:srgbClr val="4EC9B0"/>
                </a:solidFill>
                <a:latin typeface="Menlo" charset="0"/>
              </a:rPr>
              <a:t>grpc</a:t>
            </a:r>
            <a:r>
              <a:rPr lang="en-US" altLang="ja-JP" dirty="0" err="1">
                <a:solidFill>
                  <a:srgbClr val="D4D4D4"/>
                </a:solidFill>
                <a:latin typeface="Menlo" charset="0"/>
              </a:rPr>
              <a:t>.</a:t>
            </a:r>
            <a:r>
              <a:rPr lang="en-US" altLang="ja-JP" dirty="0" err="1">
                <a:solidFill>
                  <a:srgbClr val="4EC9B0"/>
                </a:solidFill>
                <a:latin typeface="Menlo" charset="0"/>
              </a:rPr>
              <a:t>Server</a:t>
            </a:r>
            <a:r>
              <a:rPr lang="en-US" altLang="ja-JP" dirty="0">
                <a:solidFill>
                  <a:srgbClr val="D4D4D4"/>
                </a:solidFill>
                <a:latin typeface="Menlo" charset="0"/>
              </a:rPr>
              <a:t>();</a:t>
            </a:r>
          </a:p>
          <a:p>
            <a:r>
              <a:rPr lang="en-US" altLang="ja-JP" dirty="0" err="1">
                <a:solidFill>
                  <a:srgbClr val="9CDCFE"/>
                </a:solidFill>
                <a:latin typeface="Menlo" charset="0"/>
              </a:rPr>
              <a:t>server</a:t>
            </a:r>
            <a:r>
              <a:rPr lang="en-US" altLang="ja-JP" dirty="0" err="1">
                <a:solidFill>
                  <a:srgbClr val="D4D4D4"/>
                </a:solidFill>
                <a:latin typeface="Menlo" charset="0"/>
              </a:rPr>
              <a:t>.</a:t>
            </a:r>
            <a:r>
              <a:rPr lang="en-US" altLang="ja-JP" dirty="0" err="1">
                <a:solidFill>
                  <a:srgbClr val="DCDCAA"/>
                </a:solidFill>
                <a:latin typeface="Menlo" charset="0"/>
              </a:rPr>
              <a:t>addService</a:t>
            </a:r>
            <a:r>
              <a:rPr lang="en-US" altLang="ja-JP" dirty="0">
                <a:solidFill>
                  <a:srgbClr val="D4D4D4"/>
                </a:solidFill>
                <a:latin typeface="Menlo" charset="0"/>
              </a:rPr>
              <a:t>(</a:t>
            </a:r>
            <a:r>
              <a:rPr lang="en-US" altLang="ja-JP" dirty="0" err="1">
                <a:solidFill>
                  <a:srgbClr val="9CDCFE"/>
                </a:solidFill>
                <a:latin typeface="Menlo" charset="0"/>
              </a:rPr>
              <a:t>ChatService</a:t>
            </a:r>
            <a:r>
              <a:rPr lang="en-US" altLang="ja-JP" dirty="0" err="1">
                <a:solidFill>
                  <a:srgbClr val="D4D4D4"/>
                </a:solidFill>
                <a:latin typeface="Menlo" charset="0"/>
              </a:rPr>
              <a:t>.</a:t>
            </a:r>
            <a:r>
              <a:rPr lang="en-US" altLang="ja-JP" dirty="0" err="1">
                <a:solidFill>
                  <a:srgbClr val="9CDCFE"/>
                </a:solidFill>
                <a:latin typeface="Menlo" charset="0"/>
              </a:rPr>
              <a:t>service</a:t>
            </a:r>
            <a:r>
              <a:rPr lang="en-US" altLang="ja-JP" dirty="0">
                <a:solidFill>
                  <a:srgbClr val="D4D4D4"/>
                </a:solidFill>
                <a:latin typeface="Menlo" charset="0"/>
              </a:rPr>
              <a:t>, {</a:t>
            </a:r>
          </a:p>
          <a:p>
            <a:r>
              <a:rPr lang="en-US" altLang="ja-JP" dirty="0" smtClean="0">
                <a:solidFill>
                  <a:srgbClr val="9CDCFE"/>
                </a:solidFill>
                <a:latin typeface="Menlo" charset="0"/>
              </a:rPr>
              <a:t>  </a:t>
            </a:r>
            <a:r>
              <a:rPr lang="en-US" altLang="ja-JP" dirty="0" err="1" smtClean="0">
                <a:solidFill>
                  <a:srgbClr val="9CDCFE"/>
                </a:solidFill>
                <a:latin typeface="Menlo" charset="0"/>
              </a:rPr>
              <a:t>listRooms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err="1">
                <a:solidFill>
                  <a:srgbClr val="9CDCFE"/>
                </a:solidFill>
                <a:latin typeface="Menlo" charset="0"/>
              </a:rPr>
              <a:t>listRooms</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insertRoom</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err="1">
                <a:solidFill>
                  <a:srgbClr val="9CDCFE"/>
                </a:solidFill>
                <a:latin typeface="Menlo" charset="0"/>
              </a:rPr>
              <a:t>insertRoom</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listMessages</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err="1">
                <a:solidFill>
                  <a:srgbClr val="9CDCFE"/>
                </a:solidFill>
                <a:latin typeface="Menlo" charset="0"/>
              </a:rPr>
              <a:t>listMessages</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insertMessage</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err="1">
                <a:solidFill>
                  <a:srgbClr val="9CDCFE"/>
                </a:solidFill>
                <a:latin typeface="Menlo" charset="0"/>
              </a:rPr>
              <a:t>insertMessage</a:t>
            </a:r>
            <a:r>
              <a:rPr lang="en-US" altLang="ja-JP" dirty="0">
                <a:solidFill>
                  <a:srgbClr val="D4D4D4"/>
                </a:solidFill>
                <a:latin typeface="Menlo" charset="0"/>
              </a:rPr>
              <a:t>,</a:t>
            </a:r>
          </a:p>
          <a:p>
            <a:r>
              <a:rPr lang="en-US" altLang="ja-JP" dirty="0" smtClean="0">
                <a:solidFill>
                  <a:srgbClr val="9CDCFE"/>
                </a:solidFill>
                <a:latin typeface="Menlo" charset="0"/>
              </a:rPr>
              <a:t>  </a:t>
            </a:r>
            <a:r>
              <a:rPr lang="en-US" altLang="ja-JP" dirty="0" err="1" smtClean="0">
                <a:solidFill>
                  <a:srgbClr val="9CDCFE"/>
                </a:solidFill>
                <a:latin typeface="Menlo" charset="0"/>
              </a:rPr>
              <a:t>watchRoom</a:t>
            </a:r>
            <a:r>
              <a:rPr lang="en-US" altLang="ja-JP" dirty="0">
                <a:solidFill>
                  <a:srgbClr val="9CDCFE"/>
                </a:solidFill>
                <a:latin typeface="Menlo" charset="0"/>
              </a:rPr>
              <a:t>:</a:t>
            </a:r>
            <a:r>
              <a:rPr lang="en-US" altLang="ja-JP" dirty="0">
                <a:solidFill>
                  <a:srgbClr val="D4D4D4"/>
                </a:solidFill>
                <a:latin typeface="Menlo" charset="0"/>
              </a:rPr>
              <a:t> </a:t>
            </a:r>
            <a:r>
              <a:rPr lang="en-US" altLang="ja-JP" dirty="0" err="1">
                <a:solidFill>
                  <a:srgbClr val="9CDCFE"/>
                </a:solidFill>
                <a:latin typeface="Menlo" charset="0"/>
              </a:rPr>
              <a:t>watchRoom</a:t>
            </a:r>
            <a:endParaRPr lang="en-US" altLang="ja-JP" dirty="0">
              <a:solidFill>
                <a:srgbClr val="D4D4D4"/>
              </a:solidFill>
              <a:latin typeface="Menlo" charset="0"/>
            </a:endParaRPr>
          </a:p>
          <a:p>
            <a:r>
              <a:rPr lang="en-US" altLang="ja-JP" dirty="0">
                <a:solidFill>
                  <a:srgbClr val="D4D4D4"/>
                </a:solidFill>
                <a:latin typeface="Menlo" charset="0"/>
              </a:rPr>
              <a:t>});</a:t>
            </a:r>
          </a:p>
          <a:p>
            <a:r>
              <a:rPr lang="en-US" altLang="ja-JP" dirty="0" err="1">
                <a:solidFill>
                  <a:srgbClr val="9CDCFE"/>
                </a:solidFill>
                <a:latin typeface="Menlo" charset="0"/>
              </a:rPr>
              <a:t>server</a:t>
            </a:r>
            <a:r>
              <a:rPr lang="en-US" altLang="ja-JP" dirty="0" err="1">
                <a:solidFill>
                  <a:srgbClr val="D4D4D4"/>
                </a:solidFill>
                <a:latin typeface="Menlo" charset="0"/>
              </a:rPr>
              <a:t>.</a:t>
            </a:r>
            <a:r>
              <a:rPr lang="en-US" altLang="ja-JP" dirty="0" err="1">
                <a:solidFill>
                  <a:srgbClr val="DCDCAA"/>
                </a:solidFill>
                <a:latin typeface="Menlo" charset="0"/>
              </a:rPr>
              <a:t>bind</a:t>
            </a:r>
            <a:r>
              <a:rPr lang="en-US" altLang="ja-JP" dirty="0">
                <a:solidFill>
                  <a:srgbClr val="D4D4D4"/>
                </a:solidFill>
                <a:latin typeface="Menlo" charset="0"/>
              </a:rPr>
              <a:t>(</a:t>
            </a:r>
            <a:r>
              <a:rPr lang="en-US" altLang="ja-JP" dirty="0">
                <a:solidFill>
                  <a:srgbClr val="CE9178"/>
                </a:solidFill>
                <a:latin typeface="Menlo" charset="0"/>
              </a:rPr>
              <a:t>"127.0.0.1:50051"</a:t>
            </a:r>
            <a:r>
              <a:rPr lang="en-US" altLang="ja-JP" dirty="0">
                <a:solidFill>
                  <a:srgbClr val="D4D4D4"/>
                </a:solidFill>
                <a:latin typeface="Menlo" charset="0"/>
              </a:rPr>
              <a:t>, </a:t>
            </a:r>
            <a:r>
              <a:rPr lang="en-US" altLang="ja-JP" dirty="0" err="1">
                <a:solidFill>
                  <a:srgbClr val="9CDCFE"/>
                </a:solidFill>
                <a:latin typeface="Menlo" charset="0"/>
              </a:rPr>
              <a:t>grpc</a:t>
            </a:r>
            <a:r>
              <a:rPr lang="en-US" altLang="ja-JP" dirty="0" err="1">
                <a:solidFill>
                  <a:srgbClr val="D4D4D4"/>
                </a:solidFill>
                <a:latin typeface="Menlo" charset="0"/>
              </a:rPr>
              <a:t>.</a:t>
            </a:r>
            <a:r>
              <a:rPr lang="en-US" altLang="ja-JP" dirty="0" err="1">
                <a:solidFill>
                  <a:srgbClr val="9CDCFE"/>
                </a:solidFill>
                <a:latin typeface="Menlo" charset="0"/>
              </a:rPr>
              <a:t>ServerCredentials</a:t>
            </a:r>
            <a:r>
              <a:rPr lang="en-US" altLang="ja-JP" dirty="0" err="1">
                <a:solidFill>
                  <a:srgbClr val="D4D4D4"/>
                </a:solidFill>
                <a:latin typeface="Menlo" charset="0"/>
              </a:rPr>
              <a:t>.</a:t>
            </a:r>
            <a:r>
              <a:rPr lang="en-US" altLang="ja-JP" dirty="0" err="1">
                <a:solidFill>
                  <a:srgbClr val="DCDCAA"/>
                </a:solidFill>
                <a:latin typeface="Menlo" charset="0"/>
              </a:rPr>
              <a:t>createInsecure</a:t>
            </a:r>
            <a:r>
              <a:rPr lang="en-US" altLang="ja-JP" dirty="0">
                <a:solidFill>
                  <a:srgbClr val="D4D4D4"/>
                </a:solidFill>
                <a:latin typeface="Menlo" charset="0"/>
              </a:rPr>
              <a:t>());</a:t>
            </a:r>
          </a:p>
          <a:p>
            <a:r>
              <a:rPr lang="en-US" altLang="ja-JP" dirty="0" err="1">
                <a:solidFill>
                  <a:srgbClr val="9CDCFE"/>
                </a:solidFill>
                <a:latin typeface="Menlo" charset="0"/>
              </a:rPr>
              <a:t>server</a:t>
            </a:r>
            <a:r>
              <a:rPr lang="en-US" altLang="ja-JP" dirty="0" err="1">
                <a:solidFill>
                  <a:srgbClr val="D4D4D4"/>
                </a:solidFill>
                <a:latin typeface="Menlo" charset="0"/>
              </a:rPr>
              <a:t>.</a:t>
            </a:r>
            <a:r>
              <a:rPr lang="en-US" altLang="ja-JP" dirty="0" err="1">
                <a:solidFill>
                  <a:srgbClr val="DCDCAA"/>
                </a:solidFill>
                <a:latin typeface="Menlo" charset="0"/>
              </a:rPr>
              <a:t>start</a:t>
            </a:r>
            <a:r>
              <a:rPr lang="en-US" altLang="ja-JP" dirty="0">
                <a:solidFill>
                  <a:srgbClr val="D4D4D4"/>
                </a:solidFill>
                <a:latin typeface="Menlo" charset="0"/>
              </a:rPr>
              <a:t>();</a:t>
            </a:r>
            <a:endParaRPr lang="en-US" altLang="ja-JP" b="0" dirty="0">
              <a:solidFill>
                <a:srgbClr val="D4D4D4"/>
              </a:solidFill>
              <a:effectLst/>
              <a:latin typeface="Menlo" charset="0"/>
            </a:endParaRPr>
          </a:p>
        </p:txBody>
      </p:sp>
    </p:spTree>
    <p:extLst>
      <p:ext uri="{BB962C8B-B14F-4D97-AF65-F5344CB8AC3E}">
        <p14:creationId xmlns:p14="http://schemas.microsoft.com/office/powerpoint/2010/main" val="1052381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charset="-128"/>
                <a:ea typeface="Meiryo" charset="-128"/>
                <a:cs typeface="Meiryo" charset="-128"/>
              </a:rPr>
              <a:t>アジェンダ</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r>
              <a:rPr kumimoji="1" lang="en-US" altLang="ja-JP" dirty="0" smtClean="0">
                <a:latin typeface="Meiryo" charset="-128"/>
                <a:ea typeface="Meiryo" charset="-128"/>
                <a:cs typeface="Meiryo" charset="-128"/>
              </a:rPr>
              <a:t>gRPC</a:t>
            </a:r>
            <a:r>
              <a:rPr kumimoji="1" lang="ja-JP" altLang="en-US" dirty="0" smtClean="0">
                <a:latin typeface="Meiryo" charset="-128"/>
                <a:ea typeface="Meiryo" charset="-128"/>
                <a:cs typeface="Meiryo" charset="-128"/>
              </a:rPr>
              <a:t>とは</a:t>
            </a:r>
            <a:endParaRPr kumimoji="1" lang="en-US" altLang="ja-JP" dirty="0" smtClean="0">
              <a:latin typeface="Meiryo" charset="-128"/>
              <a:ea typeface="Meiryo" charset="-128"/>
              <a:cs typeface="Meiryo" charset="-128"/>
            </a:endParaRPr>
          </a:p>
          <a:p>
            <a:r>
              <a:rPr lang="en-US" altLang="ja-JP" dirty="0" smtClean="0">
                <a:latin typeface="Meiryo" charset="-128"/>
                <a:ea typeface="Meiryo" charset="-128"/>
                <a:cs typeface="Meiryo" charset="-128"/>
              </a:rPr>
              <a:t>gRPC</a:t>
            </a:r>
            <a:r>
              <a:rPr lang="ja-JP" altLang="en-US" dirty="0" smtClean="0">
                <a:latin typeface="Meiryo" charset="-128"/>
                <a:ea typeface="Meiryo" charset="-128"/>
                <a:cs typeface="Meiryo" charset="-128"/>
              </a:rPr>
              <a:t>の使い方</a:t>
            </a:r>
            <a:endParaRPr kumimoji="1"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サンプルアプリケーションのデモ</a:t>
            </a:r>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実際に使ってみて</a:t>
            </a:r>
            <a:endParaRPr lang="en-US" altLang="ja-JP" dirty="0" smtClean="0">
              <a:latin typeface="Meiryo" charset="-128"/>
              <a:ea typeface="Meiryo" charset="-128"/>
              <a:cs typeface="Meiryo" charset="-128"/>
            </a:endParaRPr>
          </a:p>
          <a:p>
            <a:endParaRPr lang="en-US" altLang="ja-JP" dirty="0" smtClean="0">
              <a:latin typeface="Meiryo" charset="-128"/>
              <a:ea typeface="Meiryo" charset="-128"/>
              <a:cs typeface="Meiryo" charset="-128"/>
            </a:endParaRPr>
          </a:p>
        </p:txBody>
      </p:sp>
    </p:spTree>
    <p:extLst>
      <p:ext uri="{BB962C8B-B14F-4D97-AF65-F5344CB8AC3E}">
        <p14:creationId xmlns:p14="http://schemas.microsoft.com/office/powerpoint/2010/main" val="177848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err="1" smtClean="0">
                <a:latin typeface="Meiryo" charset="-128"/>
                <a:ea typeface="Meiryo" charset="-128"/>
                <a:cs typeface="Meiryo" charset="-128"/>
              </a:rPr>
              <a:t>Node.js</a:t>
            </a:r>
            <a:r>
              <a:rPr kumimoji="1" lang="ja-JP" altLang="en-US" cap="none" dirty="0" smtClean="0">
                <a:latin typeface="Meiryo" charset="-128"/>
                <a:ea typeface="Meiryo" charset="-128"/>
                <a:cs typeface="Meiryo" charset="-128"/>
              </a:rPr>
              <a:t>のサンプル</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r>
              <a:rPr lang="ja-JP" altLang="en-US" dirty="0" smtClean="0">
                <a:latin typeface="Meiryo" charset="-128"/>
                <a:ea typeface="Meiryo" charset="-128"/>
                <a:cs typeface="Meiryo" charset="-128"/>
              </a:rPr>
              <a:t>コンソールでチャットができるアプリケーション</a:t>
            </a:r>
            <a:endParaRPr lang="en-US" altLang="ja-JP" dirty="0" smtClean="0">
              <a:latin typeface="Meiryo" charset="-128"/>
              <a:ea typeface="Meiryo" charset="-128"/>
              <a:cs typeface="Meiryo" charset="-128"/>
            </a:endParaRPr>
          </a:p>
          <a:p>
            <a:r>
              <a:rPr kumimoji="1" lang="ja-JP" altLang="en-US" dirty="0" smtClean="0">
                <a:latin typeface="Meiryo" charset="-128"/>
                <a:ea typeface="Meiryo" charset="-128"/>
                <a:cs typeface="Meiryo" charset="-128"/>
              </a:rPr>
              <a:t>サーバ、クライアント共に</a:t>
            </a:r>
            <a:r>
              <a:rPr kumimoji="1" lang="en-US" altLang="ja-JP" dirty="0" err="1" smtClean="0">
                <a:latin typeface="Meiryo" charset="-128"/>
                <a:ea typeface="Meiryo" charset="-128"/>
                <a:cs typeface="Meiryo" charset="-128"/>
              </a:rPr>
              <a:t>Node.js</a:t>
            </a:r>
            <a:r>
              <a:rPr kumimoji="1" lang="ja-JP" altLang="en-US" dirty="0" smtClean="0">
                <a:latin typeface="Meiryo" charset="-128"/>
                <a:ea typeface="Meiryo" charset="-128"/>
                <a:cs typeface="Meiryo" charset="-128"/>
              </a:rPr>
              <a:t>で実装</a:t>
            </a:r>
            <a:endParaRPr kumimoji="1" lang="en-US" altLang="ja-JP" dirty="0" smtClean="0">
              <a:latin typeface="Meiryo" charset="-128"/>
              <a:ea typeface="Meiryo" charset="-128"/>
              <a:cs typeface="Meiryo" charset="-128"/>
            </a:endParaRPr>
          </a:p>
        </p:txBody>
      </p:sp>
    </p:spTree>
    <p:extLst>
      <p:ext uri="{BB962C8B-B14F-4D97-AF65-F5344CB8AC3E}">
        <p14:creationId xmlns:p14="http://schemas.microsoft.com/office/powerpoint/2010/main" val="547958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charset="-128"/>
                <a:ea typeface="Meiryo" charset="-128"/>
                <a:cs typeface="Meiryo" charset="-128"/>
              </a:rPr>
              <a:t>サンプルの構成</a:t>
            </a:r>
            <a:endParaRPr kumimoji="1" lang="ja-JP" altLang="en-US" dirty="0">
              <a:latin typeface="Meiryo" charset="-128"/>
              <a:ea typeface="Meiryo" charset="-128"/>
              <a:cs typeface="Meiryo" charset="-128"/>
            </a:endParaRPr>
          </a:p>
        </p:txBody>
      </p:sp>
      <p:sp>
        <p:nvSpPr>
          <p:cNvPr id="3" name="角丸四角形 2"/>
          <p:cNvSpPr/>
          <p:nvPr/>
        </p:nvSpPr>
        <p:spPr>
          <a:xfrm>
            <a:off x="1678945" y="2292351"/>
            <a:ext cx="1921505" cy="3336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latin typeface="Meiryo" charset="-128"/>
                <a:ea typeface="Meiryo" charset="-128"/>
                <a:cs typeface="Meiryo" charset="-128"/>
              </a:rPr>
              <a:t>Server</a:t>
            </a:r>
            <a:endParaRPr kumimoji="1" lang="ja-JP" altLang="en-US" sz="3600" dirty="0">
              <a:latin typeface="Meiryo" charset="-128"/>
              <a:ea typeface="Meiryo" charset="-128"/>
              <a:cs typeface="Meiryo" charset="-128"/>
            </a:endParaRPr>
          </a:p>
        </p:txBody>
      </p:sp>
      <p:sp>
        <p:nvSpPr>
          <p:cNvPr id="4" name="角丸四角形 3"/>
          <p:cNvSpPr/>
          <p:nvPr/>
        </p:nvSpPr>
        <p:spPr>
          <a:xfrm>
            <a:off x="5995192" y="2428875"/>
            <a:ext cx="2071687"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600" smtClean="0">
                <a:latin typeface="Meiryo" charset="-128"/>
                <a:ea typeface="Meiryo" charset="-128"/>
                <a:cs typeface="Meiryo" charset="-128"/>
              </a:rPr>
              <a:t>Client</a:t>
            </a:r>
            <a:endParaRPr kumimoji="1" lang="ja-JP" altLang="en-US" sz="3600" dirty="0">
              <a:latin typeface="Meiryo" charset="-128"/>
              <a:ea typeface="Meiryo" charset="-128"/>
              <a:cs typeface="Meiryo" charset="-128"/>
            </a:endParaRPr>
          </a:p>
        </p:txBody>
      </p:sp>
      <p:sp>
        <p:nvSpPr>
          <p:cNvPr id="6" name="角丸四角形 5"/>
          <p:cNvSpPr/>
          <p:nvPr/>
        </p:nvSpPr>
        <p:spPr>
          <a:xfrm>
            <a:off x="5995191" y="4610100"/>
            <a:ext cx="2071687"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600" smtClean="0">
                <a:latin typeface="Meiryo" charset="-128"/>
                <a:ea typeface="Meiryo" charset="-128"/>
                <a:cs typeface="Meiryo" charset="-128"/>
              </a:rPr>
              <a:t>Client</a:t>
            </a:r>
            <a:endParaRPr kumimoji="1" lang="ja-JP" altLang="en-US" sz="3600" dirty="0">
              <a:latin typeface="Meiryo" charset="-128"/>
              <a:ea typeface="Meiryo" charset="-128"/>
              <a:cs typeface="Meiryo" charset="-128"/>
            </a:endParaRPr>
          </a:p>
        </p:txBody>
      </p:sp>
      <p:cxnSp>
        <p:nvCxnSpPr>
          <p:cNvPr id="8" name="直線矢印コネクタ 7"/>
          <p:cNvCxnSpPr/>
          <p:nvPr/>
        </p:nvCxnSpPr>
        <p:spPr>
          <a:xfrm flipH="1" flipV="1">
            <a:off x="3600450" y="2725739"/>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cxnSp>
        <p:nvCxnSpPr>
          <p:cNvPr id="10" name="直線矢印コネクタ 9"/>
          <p:cNvCxnSpPr/>
          <p:nvPr/>
        </p:nvCxnSpPr>
        <p:spPr>
          <a:xfrm>
            <a:off x="3600450" y="3057526"/>
            <a:ext cx="2394741" cy="0"/>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cxnSp>
        <p:nvCxnSpPr>
          <p:cNvPr id="14" name="直線矢印コネクタ 13"/>
          <p:cNvCxnSpPr/>
          <p:nvPr/>
        </p:nvCxnSpPr>
        <p:spPr>
          <a:xfrm flipH="1" flipV="1">
            <a:off x="3600449" y="4892674"/>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cxnSp>
        <p:nvCxnSpPr>
          <p:cNvPr id="15" name="直線矢印コネクタ 14"/>
          <p:cNvCxnSpPr/>
          <p:nvPr/>
        </p:nvCxnSpPr>
        <p:spPr>
          <a:xfrm>
            <a:off x="3600450" y="5267326"/>
            <a:ext cx="2394741" cy="0"/>
          </a:xfrm>
          <a:prstGeom prst="straightConnector1">
            <a:avLst/>
          </a:prstGeom>
          <a:ln w="38100">
            <a:solidFill>
              <a:srgbClr val="FFFF00"/>
            </a:solidFill>
            <a:headEnd w="lg" len="lg"/>
            <a:tailEnd type="triangle"/>
          </a:ln>
        </p:spPr>
        <p:style>
          <a:lnRef idx="3">
            <a:schemeClr val="accent3"/>
          </a:lnRef>
          <a:fillRef idx="0">
            <a:schemeClr val="accent3"/>
          </a:fillRef>
          <a:effectRef idx="2">
            <a:schemeClr val="accent3"/>
          </a:effectRef>
          <a:fontRef idx="minor">
            <a:schemeClr val="tx1"/>
          </a:fontRef>
        </p:style>
      </p:cxnSp>
      <p:grpSp>
        <p:nvGrpSpPr>
          <p:cNvPr id="25" name="図形グループ 24"/>
          <p:cNvGrpSpPr/>
          <p:nvPr/>
        </p:nvGrpSpPr>
        <p:grpSpPr>
          <a:xfrm>
            <a:off x="8815388" y="1257300"/>
            <a:ext cx="3086510" cy="2703513"/>
            <a:chOff x="8815388" y="1257300"/>
            <a:chExt cx="3086510" cy="2703513"/>
          </a:xfrm>
        </p:grpSpPr>
        <p:sp>
          <p:nvSpPr>
            <p:cNvPr id="23" name="正方形/長方形 22"/>
            <p:cNvSpPr/>
            <p:nvPr/>
          </p:nvSpPr>
          <p:spPr>
            <a:xfrm>
              <a:off x="8815388" y="1257300"/>
              <a:ext cx="2971800" cy="2703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cxnSp>
          <p:nvCxnSpPr>
            <p:cNvPr id="16" name="直線矢印コネクタ 15"/>
            <p:cNvCxnSpPr/>
            <p:nvPr/>
          </p:nvCxnSpPr>
          <p:spPr>
            <a:xfrm>
              <a:off x="8986838" y="2366963"/>
              <a:ext cx="485775" cy="714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cxnSp>
          <p:nvCxnSpPr>
            <p:cNvPr id="20" name="直線矢印コネクタ 19"/>
            <p:cNvCxnSpPr/>
            <p:nvPr/>
          </p:nvCxnSpPr>
          <p:spPr>
            <a:xfrm>
              <a:off x="8986838" y="3336131"/>
              <a:ext cx="485775" cy="7144"/>
            </a:xfrm>
            <a:prstGeom prst="straightConnector1">
              <a:avLst/>
            </a:prstGeom>
            <a:ln w="38100">
              <a:solidFill>
                <a:srgbClr val="FFFF00"/>
              </a:solidFill>
              <a:headEnd w="lg" len="lg"/>
              <a:tailEnd type="triangle"/>
            </a:ln>
          </p:spPr>
          <p:style>
            <a:lnRef idx="3">
              <a:schemeClr val="accent3"/>
            </a:lnRef>
            <a:fillRef idx="0">
              <a:schemeClr val="accent3"/>
            </a:fillRef>
            <a:effectRef idx="2">
              <a:schemeClr val="accent3"/>
            </a:effectRef>
            <a:fontRef idx="minor">
              <a:schemeClr val="tx1"/>
            </a:fontRef>
          </p:style>
        </p:cxnSp>
        <p:sp>
          <p:nvSpPr>
            <p:cNvPr id="21" name="テキスト ボックス 20"/>
            <p:cNvSpPr txBox="1"/>
            <p:nvPr/>
          </p:nvSpPr>
          <p:spPr>
            <a:xfrm>
              <a:off x="9758362" y="2112497"/>
              <a:ext cx="1495409" cy="461665"/>
            </a:xfrm>
            <a:prstGeom prst="rect">
              <a:avLst/>
            </a:prstGeom>
            <a:noFill/>
          </p:spPr>
          <p:txBody>
            <a:bodyPr wrap="none" rtlCol="0">
              <a:spAutoFit/>
            </a:bodyPr>
            <a:lstStyle/>
            <a:p>
              <a:r>
                <a:rPr kumimoji="1" lang="ja-JP" altLang="en-US" sz="2400" dirty="0" smtClean="0">
                  <a:latin typeface="Meiryo" charset="-128"/>
                  <a:ea typeface="Meiryo" charset="-128"/>
                  <a:cs typeface="Meiryo" charset="-128"/>
                </a:rPr>
                <a:t>：</a:t>
              </a:r>
              <a:r>
                <a:rPr kumimoji="1" lang="en-US" altLang="ja-JP" sz="2400" dirty="0" smtClean="0">
                  <a:latin typeface="Meiryo" charset="-128"/>
                  <a:ea typeface="Meiryo" charset="-128"/>
                  <a:cs typeface="Meiryo" charset="-128"/>
                </a:rPr>
                <a:t> Unary</a:t>
              </a:r>
              <a:endParaRPr kumimoji="1" lang="ja-JP" altLang="en-US" sz="2400" dirty="0">
                <a:latin typeface="Meiryo" charset="-128"/>
                <a:ea typeface="Meiryo" charset="-128"/>
                <a:cs typeface="Meiryo" charset="-128"/>
              </a:endParaRPr>
            </a:p>
          </p:txBody>
        </p:sp>
        <p:sp>
          <p:nvSpPr>
            <p:cNvPr id="22" name="テキスト ボックス 21"/>
            <p:cNvSpPr txBox="1"/>
            <p:nvPr/>
          </p:nvSpPr>
          <p:spPr>
            <a:xfrm>
              <a:off x="9758362" y="3057526"/>
              <a:ext cx="2143536" cy="461665"/>
            </a:xfrm>
            <a:prstGeom prst="rect">
              <a:avLst/>
            </a:prstGeom>
            <a:noFill/>
          </p:spPr>
          <p:txBody>
            <a:bodyPr wrap="none" rtlCol="0">
              <a:spAutoFit/>
            </a:bodyPr>
            <a:lstStyle/>
            <a:p>
              <a:r>
                <a:rPr kumimoji="1" lang="ja-JP" altLang="en-US" sz="2400" dirty="0" smtClean="0">
                  <a:latin typeface="Meiryo" charset="-128"/>
                  <a:ea typeface="Meiryo" charset="-128"/>
                  <a:cs typeface="Meiryo" charset="-128"/>
                </a:rPr>
                <a:t>：</a:t>
              </a:r>
              <a:r>
                <a:rPr kumimoji="1" lang="en-US" altLang="ja-JP" sz="2400" dirty="0" smtClean="0">
                  <a:latin typeface="Meiryo" charset="-128"/>
                  <a:ea typeface="Meiryo" charset="-128"/>
                  <a:cs typeface="Meiryo" charset="-128"/>
                </a:rPr>
                <a:t> Streaming</a:t>
              </a:r>
              <a:endParaRPr kumimoji="1" lang="ja-JP" altLang="en-US" sz="2400" dirty="0">
                <a:latin typeface="Meiryo" charset="-128"/>
                <a:ea typeface="Meiryo" charset="-128"/>
                <a:cs typeface="Meiryo" charset="-128"/>
              </a:endParaRPr>
            </a:p>
          </p:txBody>
        </p:sp>
        <p:sp>
          <p:nvSpPr>
            <p:cNvPr id="24" name="テキスト ボックス 23"/>
            <p:cNvSpPr txBox="1"/>
            <p:nvPr/>
          </p:nvSpPr>
          <p:spPr>
            <a:xfrm>
              <a:off x="8958143" y="1424286"/>
              <a:ext cx="800219" cy="461665"/>
            </a:xfrm>
            <a:prstGeom prst="rect">
              <a:avLst/>
            </a:prstGeom>
            <a:noFill/>
          </p:spPr>
          <p:txBody>
            <a:bodyPr wrap="none" rtlCol="0">
              <a:spAutoFit/>
            </a:bodyPr>
            <a:lstStyle/>
            <a:p>
              <a:r>
                <a:rPr kumimoji="1" lang="ja-JP" altLang="en-US" sz="2400" smtClean="0">
                  <a:latin typeface="Meiryo" charset="-128"/>
                  <a:ea typeface="Meiryo" charset="-128"/>
                  <a:cs typeface="Meiryo" charset="-128"/>
                </a:rPr>
                <a:t>凡例</a:t>
              </a:r>
              <a:endParaRPr kumimoji="1" lang="ja-JP" altLang="en-US" sz="2400" dirty="0">
                <a:latin typeface="Meiryo" charset="-128"/>
                <a:ea typeface="Meiryo" charset="-128"/>
                <a:cs typeface="Meiryo" charset="-128"/>
              </a:endParaRPr>
            </a:p>
          </p:txBody>
        </p:sp>
      </p:grpSp>
    </p:spTree>
    <p:extLst>
      <p:ext uri="{BB962C8B-B14F-4D97-AF65-F5344CB8AC3E}">
        <p14:creationId xmlns:p14="http://schemas.microsoft.com/office/powerpoint/2010/main" val="1791853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charset="-128"/>
                <a:ea typeface="Meiryo" charset="-128"/>
                <a:cs typeface="Meiryo" charset="-128"/>
              </a:rPr>
              <a:t>サンプル</a:t>
            </a:r>
            <a:r>
              <a:rPr kumimoji="1" lang="ja-JP" altLang="en-US" dirty="0" smtClean="0">
                <a:latin typeface="Meiryo" charset="-128"/>
                <a:ea typeface="Meiryo" charset="-128"/>
                <a:cs typeface="Meiryo" charset="-128"/>
              </a:rPr>
              <a:t>の</a:t>
            </a:r>
            <a:r>
              <a:rPr lang="ja-JP" altLang="en-US" dirty="0" smtClean="0">
                <a:latin typeface="Meiryo" charset="-128"/>
                <a:ea typeface="Meiryo" charset="-128"/>
                <a:cs typeface="Meiryo" charset="-128"/>
              </a:rPr>
              <a:t>メソッド</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sz="half" idx="1"/>
          </p:nvPr>
        </p:nvSpPr>
        <p:spPr/>
        <p:txBody>
          <a:bodyPr/>
          <a:lstStyle/>
          <a:p>
            <a:pPr marL="0" indent="0">
              <a:buNone/>
            </a:pPr>
            <a:r>
              <a:rPr kumimoji="1" lang="en-US" altLang="ja-JP" sz="2800" dirty="0" smtClean="0">
                <a:latin typeface="Meiryo" charset="-128"/>
                <a:ea typeface="Meiryo" charset="-128"/>
                <a:cs typeface="Meiryo" charset="-128"/>
              </a:rPr>
              <a:t>Unary</a:t>
            </a:r>
          </a:p>
          <a:p>
            <a:r>
              <a:rPr kumimoji="1" lang="ja-JP" altLang="en-US" dirty="0" smtClean="0">
                <a:latin typeface="Meiryo" charset="-128"/>
                <a:ea typeface="Meiryo" charset="-128"/>
                <a:cs typeface="Meiryo" charset="-128"/>
              </a:rPr>
              <a:t>ルーム一覧取得</a:t>
            </a:r>
            <a:endParaRPr kumimoji="1" lang="en-US" altLang="ja-JP" dirty="0" smtClean="0">
              <a:latin typeface="Meiryo" charset="-128"/>
              <a:ea typeface="Meiryo" charset="-128"/>
              <a:cs typeface="Meiryo" charset="-128"/>
            </a:endParaRPr>
          </a:p>
          <a:p>
            <a:r>
              <a:rPr kumimoji="1" lang="ja-JP" altLang="en-US" dirty="0" smtClean="0">
                <a:latin typeface="Meiryo" charset="-128"/>
                <a:ea typeface="Meiryo" charset="-128"/>
                <a:cs typeface="Meiryo" charset="-128"/>
              </a:rPr>
              <a:t>ルーム作成</a:t>
            </a:r>
            <a:endParaRPr kumimoji="1"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メッセージ一覧取得</a:t>
            </a:r>
            <a:endParaRPr kumimoji="1"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メッセージ作成</a:t>
            </a:r>
            <a:endParaRPr kumimoji="1" lang="ja-JP" altLang="en-US" dirty="0">
              <a:latin typeface="Meiryo" charset="-128"/>
              <a:ea typeface="Meiryo" charset="-128"/>
              <a:cs typeface="Meiryo" charset="-128"/>
            </a:endParaRPr>
          </a:p>
        </p:txBody>
      </p:sp>
      <p:sp>
        <p:nvSpPr>
          <p:cNvPr id="4" name="コンテンツ プレースホルダー 3"/>
          <p:cNvSpPr>
            <a:spLocks noGrp="1"/>
          </p:cNvSpPr>
          <p:nvPr>
            <p:ph sz="half" idx="2"/>
          </p:nvPr>
        </p:nvSpPr>
        <p:spPr/>
        <p:txBody>
          <a:bodyPr/>
          <a:lstStyle/>
          <a:p>
            <a:pPr marL="0" indent="0">
              <a:buNone/>
            </a:pPr>
            <a:r>
              <a:rPr kumimoji="1" lang="en-US" altLang="ja-JP" sz="2800" dirty="0" smtClean="0">
                <a:latin typeface="Meiryo" charset="-128"/>
                <a:ea typeface="Meiryo" charset="-128"/>
                <a:cs typeface="Meiryo" charset="-128"/>
              </a:rPr>
              <a:t>Server Streaming</a:t>
            </a:r>
          </a:p>
          <a:p>
            <a:r>
              <a:rPr lang="ja-JP" altLang="en-US" dirty="0" smtClean="0">
                <a:latin typeface="Meiryo" charset="-128"/>
                <a:ea typeface="Meiryo" charset="-128"/>
                <a:cs typeface="Meiryo" charset="-128"/>
              </a:rPr>
              <a:t>ルーム</a:t>
            </a:r>
            <a:r>
              <a:rPr lang="ja-JP" altLang="en-US" dirty="0" smtClean="0">
                <a:latin typeface="Meiryo" charset="-128"/>
                <a:ea typeface="Meiryo" charset="-128"/>
                <a:cs typeface="Meiryo" charset="-128"/>
              </a:rPr>
              <a:t>の</a:t>
            </a:r>
            <a:r>
              <a:rPr lang="ja-JP" altLang="en-US" dirty="0" smtClean="0">
                <a:latin typeface="Meiryo" charset="-128"/>
                <a:ea typeface="Meiryo" charset="-128"/>
                <a:cs typeface="Meiryo" charset="-128"/>
              </a:rPr>
              <a:t>ウォッチ</a:t>
            </a:r>
            <a:r>
              <a:rPr lang="ja-JP" altLang="en-US" dirty="0" smtClean="0">
                <a:latin typeface="Meiryo" charset="-128"/>
                <a:ea typeface="Meiryo" charset="-128"/>
                <a:cs typeface="Meiryo" charset="-128"/>
              </a:rPr>
              <a:t>（</a:t>
            </a:r>
            <a:r>
              <a:rPr lang="ja-JP" altLang="en-US" dirty="0" smtClean="0">
                <a:latin typeface="Meiryo" charset="-128"/>
                <a:ea typeface="Meiryo" charset="-128"/>
                <a:cs typeface="Meiryo" charset="-128"/>
              </a:rPr>
              <a:t>新規メッセージが作成された場合に通知を受け取る）</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1393252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ルームのウォッチ（新規メッセージがきたら通知を受ける）</a:t>
            </a:r>
            <a:endParaRPr kumimoji="1" lang="en-US" altLang="ja-JP" dirty="0" smtClean="0"/>
          </a:p>
          <a:p>
            <a:r>
              <a:rPr lang="ja-JP" altLang="en-US" dirty="0" smtClean="0"/>
              <a:t>メッセージ一覧取得</a:t>
            </a:r>
            <a:endParaRPr lang="en-US" altLang="ja-JP" dirty="0" smtClean="0"/>
          </a:p>
          <a:p>
            <a:r>
              <a:rPr kumimoji="1" lang="ja-JP" altLang="en-US" dirty="0" smtClean="0"/>
              <a:t>メッセージ送信</a:t>
            </a:r>
            <a:endParaRPr kumimoji="1" lang="en-US" altLang="ja-JP" dirty="0" smtClean="0"/>
          </a:p>
          <a:p>
            <a:r>
              <a:rPr lang="ja-JP" altLang="en-US" dirty="0" smtClean="0"/>
              <a:t>→ウォッチしているユーザに通知が来ることを確認</a:t>
            </a:r>
            <a:endParaRPr lang="en-US" altLang="ja-JP" dirty="0" smtClean="0"/>
          </a:p>
          <a:p>
            <a:r>
              <a:rPr kumimoji="1" lang="ja-JP" altLang="en-US" dirty="0" smtClean="0"/>
              <a:t>メッセージ一覧取得</a:t>
            </a:r>
            <a:endParaRPr kumimoji="1" lang="ja-JP" altLang="en-US" dirty="0"/>
          </a:p>
        </p:txBody>
      </p:sp>
    </p:spTree>
    <p:extLst>
      <p:ext uri="{BB962C8B-B14F-4D97-AF65-F5344CB8AC3E}">
        <p14:creationId xmlns:p14="http://schemas.microsoft.com/office/powerpoint/2010/main" val="798006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charset="-128"/>
                <a:ea typeface="Meiryo" charset="-128"/>
                <a:cs typeface="Meiryo" charset="-128"/>
              </a:rPr>
              <a:t>実際に使ってみて</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pPr marL="0" indent="0">
              <a:buNone/>
            </a:pPr>
            <a:r>
              <a:rPr lang="ja-JP" altLang="en-US" dirty="0" smtClean="0">
                <a:latin typeface="Meiryo" charset="-128"/>
                <a:ea typeface="Meiryo" charset="-128"/>
                <a:cs typeface="Meiryo" charset="-128"/>
              </a:rPr>
              <a:t>良かった点</a:t>
            </a:r>
            <a:endParaRPr lang="en-US" altLang="ja-JP" dirty="0" smtClean="0">
              <a:latin typeface="Meiryo" charset="-128"/>
              <a:ea typeface="Meiryo" charset="-128"/>
              <a:cs typeface="Meiryo" charset="-128"/>
            </a:endParaRPr>
          </a:p>
          <a:p>
            <a:r>
              <a:rPr lang="en-US" altLang="ja-JP" dirty="0" smtClean="0">
                <a:latin typeface="Meiryo" charset="-128"/>
                <a:ea typeface="Meiryo" charset="-128"/>
                <a:cs typeface="Meiryo" charset="-128"/>
              </a:rPr>
              <a:t>.p</a:t>
            </a:r>
            <a:r>
              <a:rPr kumimoji="1" lang="en-US" altLang="ja-JP" dirty="0" smtClean="0">
                <a:latin typeface="Meiryo" charset="-128"/>
                <a:ea typeface="Meiryo" charset="-128"/>
                <a:cs typeface="Meiryo" charset="-128"/>
              </a:rPr>
              <a:t>roto</a:t>
            </a:r>
            <a:r>
              <a:rPr kumimoji="1" lang="ja-JP" altLang="en-US" dirty="0" smtClean="0">
                <a:latin typeface="Meiryo" charset="-128"/>
                <a:ea typeface="Meiryo" charset="-128"/>
                <a:cs typeface="Meiryo" charset="-128"/>
              </a:rPr>
              <a:t>でインターフェースを定義できる</a:t>
            </a:r>
            <a:endParaRPr kumimoji="1" lang="en-US" altLang="ja-JP" dirty="0" smtClean="0">
              <a:latin typeface="Meiryo" charset="-128"/>
              <a:ea typeface="Meiryo" charset="-128"/>
              <a:cs typeface="Meiryo" charset="-128"/>
            </a:endParaRPr>
          </a:p>
          <a:p>
            <a:pPr lvl="1"/>
            <a:r>
              <a:rPr lang="en-US" altLang="ja-JP" dirty="0" smtClean="0">
                <a:latin typeface="Meiryo" charset="-128"/>
                <a:ea typeface="Meiryo" charset="-128"/>
                <a:cs typeface="Meiryo" charset="-128"/>
              </a:rPr>
              <a:t>.proto</a:t>
            </a:r>
            <a:r>
              <a:rPr lang="ja-JP" altLang="en-US" dirty="0" smtClean="0">
                <a:latin typeface="Meiryo" charset="-128"/>
                <a:ea typeface="Meiryo" charset="-128"/>
                <a:cs typeface="Meiryo" charset="-128"/>
              </a:rPr>
              <a:t>ファイル見たら</a:t>
            </a:r>
            <a:r>
              <a:rPr lang="en-US" altLang="ja-JP" dirty="0" smtClean="0">
                <a:latin typeface="Meiryo" charset="-128"/>
                <a:ea typeface="Meiryo" charset="-128"/>
                <a:cs typeface="Meiryo" charset="-128"/>
              </a:rPr>
              <a:t>API</a:t>
            </a:r>
            <a:r>
              <a:rPr lang="ja-JP" altLang="en-US" dirty="0" smtClean="0">
                <a:latin typeface="Meiryo" charset="-128"/>
                <a:ea typeface="Meiryo" charset="-128"/>
                <a:cs typeface="Meiryo" charset="-128"/>
              </a:rPr>
              <a:t>仕様がわかる</a:t>
            </a:r>
            <a:endParaRPr lang="en-US" altLang="ja-JP" dirty="0" smtClean="0">
              <a:latin typeface="Meiryo" charset="-128"/>
              <a:ea typeface="Meiryo" charset="-128"/>
              <a:cs typeface="Meiryo" charset="-128"/>
            </a:endParaRPr>
          </a:p>
          <a:p>
            <a:pPr lvl="1"/>
            <a:r>
              <a:rPr kumimoji="1" lang="ja-JP" altLang="en-US" dirty="0" smtClean="0">
                <a:latin typeface="Meiryo" charset="-128"/>
                <a:ea typeface="Meiryo" charset="-128"/>
                <a:cs typeface="Meiryo" charset="-128"/>
              </a:rPr>
              <a:t>ドキュメントのメンテナンスが容易</a:t>
            </a:r>
            <a:endParaRPr kumimoji="1" lang="en-US" altLang="ja-JP" dirty="0" smtClean="0">
              <a:latin typeface="Meiryo" charset="-128"/>
              <a:ea typeface="Meiryo" charset="-128"/>
              <a:cs typeface="Meiryo" charset="-128"/>
            </a:endParaRPr>
          </a:p>
          <a:p>
            <a:pPr lvl="1"/>
            <a:r>
              <a:rPr lang="ja-JP" altLang="en-US" dirty="0" smtClean="0">
                <a:latin typeface="Meiryo" charset="-128"/>
                <a:ea typeface="Meiryo" charset="-128"/>
                <a:cs typeface="Meiryo" charset="-128"/>
              </a:rPr>
              <a:t>テストコード、モックの自動生成の実施</a:t>
            </a:r>
            <a:endParaRPr kumimoji="1"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パラメータを</a:t>
            </a:r>
            <a:r>
              <a:rPr lang="ja-JP" altLang="en-US" dirty="0" smtClean="0">
                <a:latin typeface="Meiryo" charset="-128"/>
                <a:ea typeface="Meiryo" charset="-128"/>
                <a:cs typeface="Meiryo" charset="-128"/>
              </a:rPr>
              <a:t>型づけして</a:t>
            </a:r>
            <a:r>
              <a:rPr lang="ja-JP" altLang="en-US" dirty="0" smtClean="0">
                <a:latin typeface="Meiryo" charset="-128"/>
                <a:ea typeface="Meiryo" charset="-128"/>
                <a:cs typeface="Meiryo" charset="-128"/>
              </a:rPr>
              <a:t>扱える</a:t>
            </a:r>
            <a:endParaRPr lang="en-US" altLang="ja-JP" dirty="0" smtClean="0">
              <a:latin typeface="Meiryo" charset="-128"/>
              <a:ea typeface="Meiryo" charset="-128"/>
              <a:cs typeface="Meiryo" charset="-128"/>
            </a:endParaRPr>
          </a:p>
          <a:p>
            <a:pPr lvl="1"/>
            <a:r>
              <a:rPr kumimoji="1" lang="en-US" altLang="ja-JP" dirty="0" smtClean="0">
                <a:latin typeface="Meiryo" charset="-128"/>
                <a:ea typeface="Meiryo" charset="-128"/>
                <a:cs typeface="Meiryo" charset="-128"/>
              </a:rPr>
              <a:t>Go</a:t>
            </a:r>
            <a:r>
              <a:rPr kumimoji="1" lang="ja-JP" altLang="en-US" dirty="0" smtClean="0">
                <a:latin typeface="Meiryo" charset="-128"/>
                <a:ea typeface="Meiryo" charset="-128"/>
                <a:cs typeface="Meiryo" charset="-128"/>
              </a:rPr>
              <a:t>とか</a:t>
            </a:r>
            <a:r>
              <a:rPr kumimoji="1" lang="en-US" altLang="ja-JP" dirty="0" smtClean="0">
                <a:latin typeface="Meiryo" charset="-128"/>
                <a:ea typeface="Meiryo" charset="-128"/>
                <a:cs typeface="Meiryo" charset="-128"/>
              </a:rPr>
              <a:t>Java</a:t>
            </a:r>
            <a:r>
              <a:rPr kumimoji="1" lang="ja-JP" altLang="en-US" dirty="0" smtClean="0">
                <a:latin typeface="Meiryo" charset="-128"/>
                <a:ea typeface="Meiryo" charset="-128"/>
                <a:cs typeface="Meiryo" charset="-128"/>
              </a:rPr>
              <a:t>と相性がよさそう</a:t>
            </a:r>
            <a:endParaRPr kumimoji="1" lang="en-US" altLang="ja-JP" dirty="0" smtClean="0">
              <a:latin typeface="Meiryo" charset="-128"/>
              <a:ea typeface="Meiryo" charset="-128"/>
              <a:cs typeface="Meiryo" charset="-128"/>
            </a:endParaRPr>
          </a:p>
          <a:p>
            <a:pPr lvl="1"/>
            <a:endParaRPr kumimoji="1" lang="en-US" altLang="ja-JP" dirty="0" smtClean="0">
              <a:latin typeface="Meiryo" charset="-128"/>
              <a:ea typeface="Meiryo" charset="-128"/>
              <a:cs typeface="Meiryo" charset="-128"/>
            </a:endParaRPr>
          </a:p>
        </p:txBody>
      </p:sp>
    </p:spTree>
    <p:extLst>
      <p:ext uri="{BB962C8B-B14F-4D97-AF65-F5344CB8AC3E}">
        <p14:creationId xmlns:p14="http://schemas.microsoft.com/office/powerpoint/2010/main" val="211343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charset="-128"/>
                <a:ea typeface="Meiryo" charset="-128"/>
                <a:cs typeface="Meiryo" charset="-128"/>
              </a:rPr>
              <a:t>実際に使ってみて</a:t>
            </a:r>
            <a:endParaRPr kumimoji="1" lang="ja-JP" altLang="en-US"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pPr marL="0" indent="0">
              <a:buNone/>
            </a:pPr>
            <a:r>
              <a:rPr lang="ja-JP" altLang="en-US" dirty="0" smtClean="0">
                <a:latin typeface="Meiryo" charset="-128"/>
                <a:ea typeface="Meiryo" charset="-128"/>
                <a:cs typeface="Meiryo" charset="-128"/>
              </a:rPr>
              <a:t>苦労した</a:t>
            </a:r>
            <a:r>
              <a:rPr kumimoji="1" lang="ja-JP" altLang="en-US" dirty="0" smtClean="0">
                <a:latin typeface="Meiryo" charset="-128"/>
                <a:ea typeface="Meiryo" charset="-128"/>
                <a:cs typeface="Meiryo" charset="-128"/>
              </a:rPr>
              <a:t>点</a:t>
            </a:r>
            <a:endParaRPr kumimoji="1" lang="en-US" altLang="ja-JP" dirty="0" smtClean="0">
              <a:latin typeface="Meiryo" charset="-128"/>
              <a:ea typeface="Meiryo" charset="-128"/>
              <a:cs typeface="Meiryo" charset="-128"/>
            </a:endParaRPr>
          </a:p>
          <a:p>
            <a:r>
              <a:rPr kumimoji="1" lang="ja-JP" altLang="en-US" dirty="0" smtClean="0">
                <a:latin typeface="Meiryo" charset="-128"/>
                <a:ea typeface="Meiryo" charset="-128"/>
                <a:cs typeface="Meiryo" charset="-128"/>
              </a:rPr>
              <a:t>参考にできる日本語の情報が少ない</a:t>
            </a:r>
            <a:endParaRPr kumimoji="1" lang="en-US" altLang="ja-JP" dirty="0" smtClean="0">
              <a:latin typeface="Meiryo" charset="-128"/>
              <a:ea typeface="Meiryo" charset="-128"/>
              <a:cs typeface="Meiryo" charset="-128"/>
            </a:endParaRPr>
          </a:p>
          <a:p>
            <a:pPr lvl="1"/>
            <a:r>
              <a:rPr kumimoji="1" lang="en-US" altLang="ja-JP" dirty="0" smtClean="0">
                <a:latin typeface="Meiryo" charset="-128"/>
                <a:ea typeface="Meiryo" charset="-128"/>
                <a:cs typeface="Meiryo" charset="-128"/>
              </a:rPr>
              <a:t>client interceptor </a:t>
            </a:r>
            <a:r>
              <a:rPr kumimoji="1" lang="ja-JP" altLang="en-US" dirty="0" smtClean="0">
                <a:latin typeface="Meiryo" charset="-128"/>
                <a:ea typeface="Meiryo" charset="-128"/>
                <a:cs typeface="Meiryo" charset="-128"/>
              </a:rPr>
              <a:t>の実装時は公式の</a:t>
            </a:r>
            <a:r>
              <a:rPr kumimoji="1" lang="en-US" altLang="ja-JP" dirty="0" smtClean="0">
                <a:latin typeface="Meiryo" charset="-128"/>
                <a:ea typeface="Meiryo" charset="-128"/>
                <a:cs typeface="Meiryo" charset="-128"/>
              </a:rPr>
              <a:t>API reference </a:t>
            </a:r>
            <a:r>
              <a:rPr kumimoji="1" lang="ja-JP" altLang="en-US" dirty="0" smtClean="0">
                <a:latin typeface="Meiryo" charset="-128"/>
                <a:ea typeface="Meiryo" charset="-128"/>
                <a:cs typeface="Meiryo" charset="-128"/>
              </a:rPr>
              <a:t>とソースコードみて実装</a:t>
            </a:r>
            <a:endParaRPr kumimoji="1" lang="en-US" altLang="ja-JP" dirty="0" smtClean="0">
              <a:latin typeface="Meiryo" charset="-128"/>
              <a:ea typeface="Meiryo" charset="-128"/>
              <a:cs typeface="Meiryo" charset="-128"/>
            </a:endParaRPr>
          </a:p>
          <a:p>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1560453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eiryo" charset="-128"/>
                <a:ea typeface="Meiryo" charset="-128"/>
                <a:cs typeface="Meiryo" charset="-128"/>
              </a:rPr>
              <a:t>以上です。</a:t>
            </a:r>
            <a:r>
              <a:rPr lang="en-US" altLang="ja-JP" dirty="0">
                <a:latin typeface="Meiryo" charset="-128"/>
                <a:ea typeface="Meiryo" charset="-128"/>
                <a:cs typeface="Meiryo" charset="-128"/>
              </a:rPr>
              <a:t/>
            </a:r>
            <a:br>
              <a:rPr lang="en-US" altLang="ja-JP" dirty="0">
                <a:latin typeface="Meiryo" charset="-128"/>
                <a:ea typeface="Meiryo" charset="-128"/>
                <a:cs typeface="Meiryo" charset="-128"/>
              </a:rPr>
            </a:br>
            <a:r>
              <a:rPr lang="ja-JP" altLang="en-US" dirty="0" smtClean="0">
                <a:latin typeface="Meiryo" charset="-128"/>
                <a:ea typeface="Meiryo" charset="-128"/>
                <a:cs typeface="Meiryo" charset="-128"/>
              </a:rPr>
              <a:t>ご静聴ありがとうございました。</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104424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とは</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7"/>
            <a:ext cx="9905999" cy="536576"/>
          </a:xfrm>
        </p:spPr>
        <p:txBody>
          <a:bodyPr>
            <a:normAutofit fontScale="85000" lnSpcReduction="10000"/>
          </a:bodyPr>
          <a:lstStyle/>
          <a:p>
            <a:r>
              <a:rPr lang="en-US" altLang="ja-JP" dirty="0">
                <a:latin typeface="Meiryo" charset="-128"/>
                <a:ea typeface="Meiryo" charset="-128"/>
                <a:cs typeface="Meiryo" charset="-128"/>
              </a:rPr>
              <a:t>RPC(Remote Procedure Call</a:t>
            </a:r>
            <a:r>
              <a:rPr lang="en-US" altLang="ja-JP" dirty="0" smtClean="0">
                <a:latin typeface="Meiryo" charset="-128"/>
                <a:ea typeface="Meiryo" charset="-128"/>
                <a:cs typeface="Meiryo" charset="-128"/>
              </a:rPr>
              <a:t>)</a:t>
            </a:r>
            <a:r>
              <a:rPr kumimoji="1" lang="ja-JP" altLang="en-US" dirty="0" smtClean="0">
                <a:latin typeface="Meiryo" charset="-128"/>
                <a:ea typeface="Meiryo" charset="-128"/>
                <a:cs typeface="Meiryo" charset="-128"/>
              </a:rPr>
              <a:t>を実現するために</a:t>
            </a:r>
            <a:r>
              <a:rPr kumimoji="1" lang="en-US" altLang="ja-JP" dirty="0" smtClean="0">
                <a:latin typeface="Meiryo" charset="-128"/>
                <a:ea typeface="Meiryo" charset="-128"/>
                <a:cs typeface="Meiryo" charset="-128"/>
              </a:rPr>
              <a:t>Google</a:t>
            </a:r>
            <a:r>
              <a:rPr kumimoji="1" lang="ja-JP" altLang="en-US" dirty="0" smtClean="0">
                <a:latin typeface="Meiryo" charset="-128"/>
                <a:ea typeface="Meiryo" charset="-128"/>
                <a:cs typeface="Meiryo" charset="-128"/>
              </a:rPr>
              <a:t>が開発したプロトコル</a:t>
            </a:r>
            <a:endParaRPr lang="en-US" altLang="ja-JP" dirty="0" smtClean="0">
              <a:latin typeface="Meiryo" charset="-128"/>
              <a:ea typeface="Meiryo" charset="-128"/>
              <a:cs typeface="Meiryo" charset="-128"/>
            </a:endParaRPr>
          </a:p>
          <a:p>
            <a:endParaRPr kumimoji="1" lang="ja-JP" altLang="en-US"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1526333" y="2890836"/>
            <a:ext cx="5233240" cy="3730626"/>
          </a:xfrm>
          <a:prstGeom prst="rect">
            <a:avLst/>
          </a:prstGeom>
        </p:spPr>
      </p:pic>
      <p:sp>
        <p:nvSpPr>
          <p:cNvPr id="5" name="テキスト ボックス 4"/>
          <p:cNvSpPr txBox="1"/>
          <p:nvPr/>
        </p:nvSpPr>
        <p:spPr>
          <a:xfrm>
            <a:off x="7058025" y="6252130"/>
            <a:ext cx="3575048" cy="369332"/>
          </a:xfrm>
          <a:prstGeom prst="rect">
            <a:avLst/>
          </a:prstGeom>
          <a:noFill/>
        </p:spPr>
        <p:txBody>
          <a:bodyPr wrap="square" rtlCol="0">
            <a:spAutoFit/>
          </a:bodyPr>
          <a:lstStyle/>
          <a:p>
            <a:r>
              <a:rPr kumimoji="1" lang="en-US" altLang="ja-JP" dirty="0" smtClean="0">
                <a:latin typeface="Meiryo" charset="-128"/>
                <a:ea typeface="Meiryo" charset="-128"/>
                <a:cs typeface="Meiryo" charset="-128"/>
              </a:rPr>
              <a:t>(</a:t>
            </a:r>
            <a:r>
              <a:rPr kumimoji="1" lang="ja-JP" altLang="en-US" dirty="0" smtClean="0">
                <a:latin typeface="Meiryo" charset="-128"/>
                <a:ea typeface="Meiryo" charset="-128"/>
                <a:cs typeface="Meiryo" charset="-128"/>
              </a:rPr>
              <a:t>出典：</a:t>
            </a:r>
            <a:r>
              <a:rPr kumimoji="1" lang="en-US" altLang="ja-JP" dirty="0">
                <a:latin typeface="Meiryo" charset="-128"/>
                <a:ea typeface="Meiryo" charset="-128"/>
                <a:cs typeface="Meiryo" charset="-128"/>
              </a:rPr>
              <a:t>https://</a:t>
            </a:r>
            <a:r>
              <a:rPr kumimoji="1" lang="en-US" altLang="ja-JP" dirty="0" err="1">
                <a:latin typeface="Meiryo" charset="-128"/>
                <a:ea typeface="Meiryo" charset="-128"/>
                <a:cs typeface="Meiryo" charset="-128"/>
              </a:rPr>
              <a:t>grpc.io</a:t>
            </a:r>
            <a:r>
              <a:rPr kumimoji="1" lang="en-US" altLang="ja-JP" dirty="0">
                <a:latin typeface="Meiryo" charset="-128"/>
                <a:ea typeface="Meiryo" charset="-128"/>
                <a:cs typeface="Meiryo" charset="-128"/>
              </a:rPr>
              <a:t>/)</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1686546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とは</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r>
              <a:rPr lang="en-US" altLang="ja-JP" dirty="0" smtClean="0">
                <a:latin typeface="Meiryo" charset="-128"/>
                <a:ea typeface="Meiryo" charset="-128"/>
                <a:cs typeface="Meiryo" charset="-128"/>
              </a:rPr>
              <a:t>IDL</a:t>
            </a:r>
            <a:r>
              <a:rPr lang="ja-JP" altLang="en-US" dirty="0" smtClean="0">
                <a:latin typeface="Meiryo" charset="-128"/>
                <a:ea typeface="Meiryo" charset="-128"/>
                <a:cs typeface="Meiryo" charset="-128"/>
              </a:rPr>
              <a:t>を使って</a:t>
            </a:r>
            <a:r>
              <a:rPr lang="en-US" altLang="ja-JP" dirty="0" smtClean="0">
                <a:latin typeface="Meiryo" charset="-128"/>
                <a:ea typeface="Meiryo" charset="-128"/>
                <a:cs typeface="Meiryo" charset="-128"/>
              </a:rPr>
              <a:t>API</a:t>
            </a:r>
            <a:r>
              <a:rPr lang="ja-JP" altLang="en-US" dirty="0" smtClean="0">
                <a:latin typeface="Meiryo" charset="-128"/>
                <a:ea typeface="Meiryo" charset="-128"/>
                <a:cs typeface="Meiryo" charset="-128"/>
              </a:rPr>
              <a:t>仕様を定義</a:t>
            </a:r>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様々な言語をサポートしている</a:t>
            </a:r>
            <a:endParaRPr lang="en-US" altLang="ja-JP" dirty="0" smtClean="0">
              <a:latin typeface="Meiryo" charset="-128"/>
              <a:ea typeface="Meiryo" charset="-128"/>
              <a:cs typeface="Meiryo" charset="-128"/>
            </a:endParaRPr>
          </a:p>
          <a:p>
            <a:pPr lvl="1"/>
            <a:r>
              <a:rPr lang="en-US" altLang="ja-JP" dirty="0" smtClean="0">
                <a:latin typeface="Meiryo" charset="-128"/>
                <a:ea typeface="Meiryo" charset="-128"/>
                <a:cs typeface="Meiryo" charset="-128"/>
              </a:rPr>
              <a:t>Java</a:t>
            </a:r>
            <a:r>
              <a:rPr lang="ja-JP" altLang="en-US" dirty="0" smtClean="0">
                <a:latin typeface="Meiryo" charset="-128"/>
                <a:ea typeface="Meiryo" charset="-128"/>
                <a:cs typeface="Meiryo" charset="-128"/>
              </a:rPr>
              <a:t>、</a:t>
            </a:r>
            <a:r>
              <a:rPr lang="en-US" altLang="ja-JP" dirty="0" smtClean="0">
                <a:latin typeface="Meiryo" charset="-128"/>
                <a:ea typeface="Meiryo" charset="-128"/>
                <a:cs typeface="Meiryo" charset="-128"/>
              </a:rPr>
              <a:t>Go</a:t>
            </a:r>
            <a:r>
              <a:rPr lang="ja-JP" altLang="en-US" dirty="0" smtClean="0">
                <a:latin typeface="Meiryo" charset="-128"/>
                <a:ea typeface="Meiryo" charset="-128"/>
                <a:cs typeface="Meiryo" charset="-128"/>
              </a:rPr>
              <a:t>、</a:t>
            </a:r>
            <a:r>
              <a:rPr lang="en-US" altLang="ja-JP" dirty="0" err="1" smtClean="0">
                <a:latin typeface="Meiryo" charset="-128"/>
                <a:ea typeface="Meiryo" charset="-128"/>
                <a:cs typeface="Meiryo" charset="-128"/>
              </a:rPr>
              <a:t>Node.js</a:t>
            </a:r>
            <a:r>
              <a:rPr lang="ja-JP" altLang="en-US" dirty="0" smtClean="0">
                <a:latin typeface="Meiryo" charset="-128"/>
                <a:ea typeface="Meiryo" charset="-128"/>
                <a:cs typeface="Meiryo" charset="-128"/>
              </a:rPr>
              <a:t>、</a:t>
            </a:r>
            <a:r>
              <a:rPr lang="en-US" altLang="ja-JP" dirty="0" smtClean="0">
                <a:latin typeface="Meiryo" charset="-128"/>
                <a:ea typeface="Meiryo" charset="-128"/>
                <a:cs typeface="Meiryo" charset="-128"/>
              </a:rPr>
              <a:t>C++</a:t>
            </a:r>
            <a:r>
              <a:rPr lang="ja-JP" altLang="en-US" dirty="0" smtClean="0">
                <a:latin typeface="Meiryo" charset="-128"/>
                <a:ea typeface="Meiryo" charset="-128"/>
                <a:cs typeface="Meiryo" charset="-128"/>
              </a:rPr>
              <a:t>、</a:t>
            </a:r>
            <a:r>
              <a:rPr lang="en-US" altLang="ja-JP" dirty="0" smtClean="0">
                <a:latin typeface="Meiryo" charset="-128"/>
                <a:ea typeface="Meiryo" charset="-128"/>
                <a:cs typeface="Meiryo" charset="-128"/>
              </a:rPr>
              <a:t>Python</a:t>
            </a:r>
            <a:r>
              <a:rPr lang="ja-JP" altLang="en-US" dirty="0" smtClean="0">
                <a:latin typeface="Meiryo" charset="-128"/>
                <a:ea typeface="Meiryo" charset="-128"/>
                <a:cs typeface="Meiryo" charset="-128"/>
              </a:rPr>
              <a:t> </a:t>
            </a:r>
            <a:r>
              <a:rPr lang="en-US" altLang="ja-JP" dirty="0" err="1" smtClean="0">
                <a:latin typeface="Meiryo" charset="-128"/>
                <a:ea typeface="Meiryo" charset="-128"/>
                <a:cs typeface="Meiryo" charset="-128"/>
              </a:rPr>
              <a:t>etc</a:t>
            </a:r>
            <a:r>
              <a:rPr lang="mr-IN" altLang="ja-JP" dirty="0" smtClean="0">
                <a:latin typeface="Meiryo" charset="-128"/>
                <a:ea typeface="Meiryo" charset="-128"/>
                <a:cs typeface="Meiryo" charset="-128"/>
              </a:rPr>
              <a:t>…</a:t>
            </a:r>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複数の通信方式がある</a:t>
            </a:r>
            <a:endParaRPr lang="en-US" altLang="ja-JP" dirty="0" smtClean="0">
              <a:latin typeface="Meiryo" charset="-128"/>
              <a:ea typeface="Meiryo" charset="-128"/>
              <a:cs typeface="Meiryo" charset="-128"/>
            </a:endParaRPr>
          </a:p>
          <a:p>
            <a:endParaRPr lang="en-US" altLang="ja-JP" dirty="0" smtClean="0">
              <a:latin typeface="Meiryo" charset="-128"/>
              <a:ea typeface="Meiryo" charset="-128"/>
              <a:cs typeface="Meiryo" charset="-128"/>
            </a:endParaRPr>
          </a:p>
          <a:p>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1832087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とは</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p:txBody>
          <a:bodyPr/>
          <a:lstStyle/>
          <a:p>
            <a:pPr marL="0" indent="0">
              <a:buNone/>
            </a:pPr>
            <a:r>
              <a:rPr lang="ja-JP" altLang="en-US" dirty="0" smtClean="0">
                <a:latin typeface="Meiryo" charset="-128"/>
                <a:ea typeface="Meiryo" charset="-128"/>
                <a:cs typeface="Meiryo" charset="-128"/>
              </a:rPr>
              <a:t>通信方式</a:t>
            </a:r>
            <a:endParaRPr lang="en-US" altLang="ja-JP" dirty="0" smtClean="0">
              <a:latin typeface="Meiryo" charset="-128"/>
              <a:ea typeface="Meiryo" charset="-128"/>
              <a:cs typeface="Meiryo" charset="-128"/>
            </a:endParaRPr>
          </a:p>
          <a:p>
            <a:r>
              <a:rPr lang="en-US" altLang="ja-JP" dirty="0" smtClean="0">
                <a:latin typeface="Meiryo" charset="-128"/>
                <a:ea typeface="Meiryo" charset="-128"/>
                <a:cs typeface="Meiryo" charset="-128"/>
              </a:rPr>
              <a:t>Unary RPC</a:t>
            </a:r>
          </a:p>
          <a:p>
            <a:r>
              <a:rPr lang="en-US" altLang="ja-JP" dirty="0" smtClean="0">
                <a:latin typeface="Meiryo" charset="-128"/>
                <a:ea typeface="Meiryo" charset="-128"/>
                <a:cs typeface="Meiryo" charset="-128"/>
              </a:rPr>
              <a:t>Server streaming RPC</a:t>
            </a:r>
          </a:p>
          <a:p>
            <a:r>
              <a:rPr lang="en-US" altLang="ja-JP" dirty="0" smtClean="0">
                <a:latin typeface="Meiryo" charset="-128"/>
                <a:ea typeface="Meiryo" charset="-128"/>
                <a:cs typeface="Meiryo" charset="-128"/>
              </a:rPr>
              <a:t>Client streaming RPC</a:t>
            </a:r>
          </a:p>
          <a:p>
            <a:r>
              <a:rPr lang="en-US" altLang="ja-JP" dirty="0" smtClean="0">
                <a:latin typeface="Meiryo" charset="-128"/>
                <a:ea typeface="Meiryo" charset="-128"/>
                <a:cs typeface="Meiryo" charset="-128"/>
              </a:rPr>
              <a:t>Bidirectional streaming RPC</a:t>
            </a:r>
            <a:endParaRPr lang="en-US" altLang="ja-JP" dirty="0" smtClean="0">
              <a:latin typeface="Meiryo" charset="-128"/>
              <a:ea typeface="Meiryo" charset="-128"/>
              <a:cs typeface="Meiryo" charset="-128"/>
            </a:endParaRPr>
          </a:p>
          <a:p>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1834518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とは</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7"/>
            <a:ext cx="9905999" cy="1829150"/>
          </a:xfrm>
        </p:spPr>
        <p:txBody>
          <a:bodyPr/>
          <a:lstStyle/>
          <a:p>
            <a:pPr marL="0" indent="0">
              <a:buNone/>
            </a:pPr>
            <a:r>
              <a:rPr lang="en-US" altLang="ja-JP" dirty="0" smtClean="0">
                <a:latin typeface="Meiryo" charset="-128"/>
                <a:ea typeface="Meiryo" charset="-128"/>
                <a:cs typeface="Meiryo" charset="-128"/>
              </a:rPr>
              <a:t>Unary RPC</a:t>
            </a:r>
          </a:p>
          <a:p>
            <a:r>
              <a:rPr lang="ja-JP" altLang="en-US" dirty="0" smtClean="0">
                <a:latin typeface="Meiryo" charset="-128"/>
                <a:ea typeface="Meiryo" charset="-128"/>
                <a:cs typeface="Meiryo" charset="-128"/>
              </a:rPr>
              <a:t>一般的な</a:t>
            </a:r>
            <a:r>
              <a:rPr lang="en-US" altLang="ja-JP" dirty="0" smtClean="0">
                <a:latin typeface="Meiryo" charset="-128"/>
                <a:ea typeface="Meiryo" charset="-128"/>
                <a:cs typeface="Meiryo" charset="-128"/>
              </a:rPr>
              <a:t>RPC</a:t>
            </a:r>
            <a:r>
              <a:rPr lang="ja-JP" altLang="en-US" dirty="0" smtClean="0">
                <a:latin typeface="Meiryo" charset="-128"/>
                <a:ea typeface="Meiryo" charset="-128"/>
                <a:cs typeface="Meiryo" charset="-128"/>
              </a:rPr>
              <a:t>と同様、</a:t>
            </a:r>
            <a:r>
              <a:rPr lang="en-US" altLang="ja-JP" dirty="0" smtClean="0">
                <a:latin typeface="Meiryo" charset="-128"/>
                <a:ea typeface="Meiryo" charset="-128"/>
                <a:cs typeface="Meiryo" charset="-128"/>
              </a:rPr>
              <a:t>1Request-1Response</a:t>
            </a:r>
            <a:r>
              <a:rPr lang="ja-JP" altLang="en-US" dirty="0" smtClean="0">
                <a:latin typeface="Meiryo" charset="-128"/>
                <a:ea typeface="Meiryo" charset="-128"/>
                <a:cs typeface="Meiryo" charset="-128"/>
              </a:rPr>
              <a:t>の方式</a:t>
            </a:r>
            <a:endParaRPr kumimoji="1" lang="ja-JP" altLang="en-US" dirty="0">
              <a:latin typeface="Meiryo" charset="-128"/>
              <a:ea typeface="Meiryo" charset="-128"/>
              <a:cs typeface="Meiryo" charset="-128"/>
            </a:endParaRPr>
          </a:p>
        </p:txBody>
      </p:sp>
      <p:sp>
        <p:nvSpPr>
          <p:cNvPr id="5" name="角丸四角形 4"/>
          <p:cNvSpPr/>
          <p:nvPr/>
        </p:nvSpPr>
        <p:spPr>
          <a:xfrm>
            <a:off x="2760614" y="4444535"/>
            <a:ext cx="1921505" cy="1900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latin typeface="Meiryo" charset="-128"/>
                <a:ea typeface="Meiryo" charset="-128"/>
                <a:cs typeface="Meiryo" charset="-128"/>
              </a:rPr>
              <a:t>Server</a:t>
            </a:r>
            <a:endParaRPr kumimoji="1" lang="ja-JP" altLang="en-US" sz="3600" dirty="0">
              <a:latin typeface="Meiryo" charset="-128"/>
              <a:ea typeface="Meiryo" charset="-128"/>
              <a:cs typeface="Meiryo" charset="-128"/>
            </a:endParaRPr>
          </a:p>
        </p:txBody>
      </p:sp>
      <p:sp>
        <p:nvSpPr>
          <p:cNvPr id="6" name="角丸四角形 5"/>
          <p:cNvSpPr/>
          <p:nvPr/>
        </p:nvSpPr>
        <p:spPr>
          <a:xfrm>
            <a:off x="7064568" y="4444535"/>
            <a:ext cx="2071687" cy="19005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600" smtClean="0">
                <a:latin typeface="Meiryo" charset="-128"/>
                <a:ea typeface="Meiryo" charset="-128"/>
                <a:cs typeface="Meiryo" charset="-128"/>
              </a:rPr>
              <a:t>Client</a:t>
            </a:r>
            <a:endParaRPr kumimoji="1" lang="ja-JP" altLang="en-US" sz="3600" dirty="0">
              <a:latin typeface="Meiryo" charset="-128"/>
              <a:ea typeface="Meiryo" charset="-128"/>
              <a:cs typeface="Meiryo" charset="-128"/>
            </a:endParaRPr>
          </a:p>
        </p:txBody>
      </p:sp>
      <p:cxnSp>
        <p:nvCxnSpPr>
          <p:cNvPr id="7" name="直線矢印コネクタ 6"/>
          <p:cNvCxnSpPr/>
          <p:nvPr/>
        </p:nvCxnSpPr>
        <p:spPr>
          <a:xfrm flipH="1" flipV="1">
            <a:off x="4682119" y="4877923"/>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cxnSp>
        <p:nvCxnSpPr>
          <p:cNvPr id="8" name="直線矢印コネクタ 7"/>
          <p:cNvCxnSpPr/>
          <p:nvPr/>
        </p:nvCxnSpPr>
        <p:spPr>
          <a:xfrm>
            <a:off x="4682120" y="5979144"/>
            <a:ext cx="2394741" cy="0"/>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0" name="正方形/長方形 9"/>
          <p:cNvSpPr/>
          <p:nvPr/>
        </p:nvSpPr>
        <p:spPr>
          <a:xfrm>
            <a:off x="4995746" y="4694663"/>
            <a:ext cx="1851103" cy="3679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request</a:t>
            </a:r>
            <a:endParaRPr kumimoji="1" lang="ja-JP" altLang="en-US" dirty="0">
              <a:solidFill>
                <a:schemeClr val="bg1"/>
              </a:solidFill>
              <a:latin typeface="Meiryo" charset="-128"/>
              <a:ea typeface="Meiryo" charset="-128"/>
              <a:cs typeface="Meiryo" charset="-128"/>
            </a:endParaRPr>
          </a:p>
        </p:txBody>
      </p:sp>
      <p:sp>
        <p:nvSpPr>
          <p:cNvPr id="11" name="正方形/長方形 10"/>
          <p:cNvSpPr/>
          <p:nvPr/>
        </p:nvSpPr>
        <p:spPr>
          <a:xfrm>
            <a:off x="4995746" y="5795148"/>
            <a:ext cx="1851103" cy="3679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response</a:t>
            </a:r>
            <a:endParaRPr kumimoji="1" lang="ja-JP" altLang="en-US" dirty="0">
              <a:solidFill>
                <a:schemeClr val="bg1"/>
              </a:solidFill>
              <a:latin typeface="Meiryo" charset="-128"/>
              <a:ea typeface="Meiryo" charset="-128"/>
              <a:cs typeface="Meiryo" charset="-128"/>
            </a:endParaRPr>
          </a:p>
        </p:txBody>
      </p:sp>
    </p:spTree>
    <p:extLst>
      <p:ext uri="{BB962C8B-B14F-4D97-AF65-F5344CB8AC3E}">
        <p14:creationId xmlns:p14="http://schemas.microsoft.com/office/powerpoint/2010/main" val="453090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とは</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7"/>
            <a:ext cx="9905999" cy="1829150"/>
          </a:xfrm>
        </p:spPr>
        <p:txBody>
          <a:bodyPr/>
          <a:lstStyle/>
          <a:p>
            <a:pPr marL="0" indent="0">
              <a:buNone/>
            </a:pPr>
            <a:r>
              <a:rPr lang="en-US" altLang="ja-JP" dirty="0" smtClean="0">
                <a:latin typeface="Meiryo" charset="-128"/>
                <a:ea typeface="Meiryo" charset="-128"/>
                <a:cs typeface="Meiryo" charset="-128"/>
              </a:rPr>
              <a:t>Server streaming RPC</a:t>
            </a:r>
          </a:p>
          <a:p>
            <a:r>
              <a:rPr lang="ja-JP" altLang="en-US" dirty="0" smtClean="0">
                <a:latin typeface="Meiryo" charset="-128"/>
                <a:ea typeface="Meiryo" charset="-128"/>
                <a:cs typeface="Meiryo" charset="-128"/>
              </a:rPr>
              <a:t>クライアントのリクエスト１つに対して、サーバから複数のレスポンスを受け取る</a:t>
            </a:r>
            <a:r>
              <a:rPr lang="en-US" altLang="ja-JP" dirty="0" smtClean="0">
                <a:latin typeface="Meiryo" charset="-128"/>
                <a:ea typeface="Meiryo" charset="-128"/>
                <a:cs typeface="Meiryo" charset="-128"/>
              </a:rPr>
              <a:t>s</a:t>
            </a:r>
          </a:p>
        </p:txBody>
      </p:sp>
      <p:sp>
        <p:nvSpPr>
          <p:cNvPr id="5" name="角丸四角形 4"/>
          <p:cNvSpPr/>
          <p:nvPr/>
        </p:nvSpPr>
        <p:spPr>
          <a:xfrm>
            <a:off x="2760614" y="4444535"/>
            <a:ext cx="1921505" cy="1900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latin typeface="Meiryo" charset="-128"/>
                <a:ea typeface="Meiryo" charset="-128"/>
                <a:cs typeface="Meiryo" charset="-128"/>
              </a:rPr>
              <a:t>Server</a:t>
            </a:r>
            <a:endParaRPr kumimoji="1" lang="ja-JP" altLang="en-US" sz="3600" dirty="0">
              <a:latin typeface="Meiryo" charset="-128"/>
              <a:ea typeface="Meiryo" charset="-128"/>
              <a:cs typeface="Meiryo" charset="-128"/>
            </a:endParaRPr>
          </a:p>
        </p:txBody>
      </p:sp>
      <p:sp>
        <p:nvSpPr>
          <p:cNvPr id="6" name="角丸四角形 5"/>
          <p:cNvSpPr/>
          <p:nvPr/>
        </p:nvSpPr>
        <p:spPr>
          <a:xfrm>
            <a:off x="7064568" y="4444535"/>
            <a:ext cx="2071687" cy="19005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600" smtClean="0">
                <a:latin typeface="Meiryo" charset="-128"/>
                <a:ea typeface="Meiryo" charset="-128"/>
                <a:cs typeface="Meiryo" charset="-128"/>
              </a:rPr>
              <a:t>Client</a:t>
            </a:r>
            <a:endParaRPr kumimoji="1" lang="ja-JP" altLang="en-US" sz="3600" dirty="0">
              <a:latin typeface="Meiryo" charset="-128"/>
              <a:ea typeface="Meiryo" charset="-128"/>
              <a:cs typeface="Meiryo" charset="-128"/>
            </a:endParaRPr>
          </a:p>
        </p:txBody>
      </p:sp>
      <p:cxnSp>
        <p:nvCxnSpPr>
          <p:cNvPr id="7" name="直線矢印コネクタ 6"/>
          <p:cNvCxnSpPr/>
          <p:nvPr/>
        </p:nvCxnSpPr>
        <p:spPr>
          <a:xfrm flipH="1" flipV="1">
            <a:off x="4682119" y="4877923"/>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cxnSp>
        <p:nvCxnSpPr>
          <p:cNvPr id="8" name="直線矢印コネクタ 7"/>
          <p:cNvCxnSpPr/>
          <p:nvPr/>
        </p:nvCxnSpPr>
        <p:spPr>
          <a:xfrm>
            <a:off x="4682120" y="5796264"/>
            <a:ext cx="2394741" cy="0"/>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0" name="正方形/長方形 9"/>
          <p:cNvSpPr/>
          <p:nvPr/>
        </p:nvSpPr>
        <p:spPr>
          <a:xfrm>
            <a:off x="4995746" y="4694663"/>
            <a:ext cx="1851103" cy="3679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request</a:t>
            </a:r>
            <a:endParaRPr kumimoji="1" lang="ja-JP" altLang="en-US" dirty="0">
              <a:solidFill>
                <a:schemeClr val="bg1"/>
              </a:solidFill>
              <a:latin typeface="Meiryo" charset="-128"/>
              <a:ea typeface="Meiryo" charset="-128"/>
              <a:cs typeface="Meiryo" charset="-128"/>
            </a:endParaRPr>
          </a:p>
        </p:txBody>
      </p:sp>
      <p:sp>
        <p:nvSpPr>
          <p:cNvPr id="11" name="正方形/長方形 10"/>
          <p:cNvSpPr/>
          <p:nvPr/>
        </p:nvSpPr>
        <p:spPr>
          <a:xfrm>
            <a:off x="4995746" y="5612268"/>
            <a:ext cx="1851103" cy="3679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response</a:t>
            </a:r>
            <a:endParaRPr kumimoji="1" lang="ja-JP" altLang="en-US" dirty="0">
              <a:solidFill>
                <a:schemeClr val="bg1"/>
              </a:solidFill>
              <a:latin typeface="Meiryo" charset="-128"/>
              <a:ea typeface="Meiryo" charset="-128"/>
              <a:cs typeface="Meiryo" charset="-128"/>
            </a:endParaRPr>
          </a:p>
        </p:txBody>
      </p:sp>
      <p:cxnSp>
        <p:nvCxnSpPr>
          <p:cNvPr id="12" name="直線矢印コネクタ 11"/>
          <p:cNvCxnSpPr/>
          <p:nvPr/>
        </p:nvCxnSpPr>
        <p:spPr>
          <a:xfrm>
            <a:off x="4682120" y="6233160"/>
            <a:ext cx="2394741" cy="0"/>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3" name="正方形/長方形 12"/>
          <p:cNvSpPr/>
          <p:nvPr/>
        </p:nvSpPr>
        <p:spPr>
          <a:xfrm>
            <a:off x="4995746" y="6049164"/>
            <a:ext cx="1851103" cy="3679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response</a:t>
            </a:r>
            <a:endParaRPr kumimoji="1" lang="ja-JP" altLang="en-US" dirty="0">
              <a:solidFill>
                <a:schemeClr val="bg1"/>
              </a:solidFill>
              <a:latin typeface="Meiryo" charset="-128"/>
              <a:ea typeface="Meiryo" charset="-128"/>
              <a:cs typeface="Meiryo" charset="-128"/>
            </a:endParaRPr>
          </a:p>
        </p:txBody>
      </p:sp>
      <p:cxnSp>
        <p:nvCxnSpPr>
          <p:cNvPr id="14" name="直線矢印コネクタ 13"/>
          <p:cNvCxnSpPr/>
          <p:nvPr/>
        </p:nvCxnSpPr>
        <p:spPr>
          <a:xfrm>
            <a:off x="4682120" y="5355464"/>
            <a:ext cx="2394741" cy="0"/>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5" name="正方形/長方形 14"/>
          <p:cNvSpPr/>
          <p:nvPr/>
        </p:nvSpPr>
        <p:spPr>
          <a:xfrm>
            <a:off x="4995746" y="5171468"/>
            <a:ext cx="1851103" cy="3679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response</a:t>
            </a:r>
            <a:endParaRPr kumimoji="1" lang="ja-JP" altLang="en-US" dirty="0">
              <a:solidFill>
                <a:schemeClr val="bg1"/>
              </a:solidFill>
              <a:latin typeface="Meiryo" charset="-128"/>
              <a:ea typeface="Meiryo" charset="-128"/>
              <a:cs typeface="Meiryo" charset="-128"/>
            </a:endParaRPr>
          </a:p>
        </p:txBody>
      </p:sp>
    </p:spTree>
    <p:extLst>
      <p:ext uri="{BB962C8B-B14F-4D97-AF65-F5344CB8AC3E}">
        <p14:creationId xmlns:p14="http://schemas.microsoft.com/office/powerpoint/2010/main" val="1272267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とは</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7"/>
            <a:ext cx="9905999" cy="1829150"/>
          </a:xfrm>
        </p:spPr>
        <p:txBody>
          <a:bodyPr/>
          <a:lstStyle/>
          <a:p>
            <a:pPr marL="0" indent="0">
              <a:buNone/>
            </a:pPr>
            <a:r>
              <a:rPr lang="en-US" altLang="ja-JP" dirty="0" smtClean="0">
                <a:latin typeface="Meiryo" charset="-128"/>
                <a:ea typeface="Meiryo" charset="-128"/>
                <a:cs typeface="Meiryo" charset="-128"/>
              </a:rPr>
              <a:t>Client streaming RPC</a:t>
            </a:r>
          </a:p>
          <a:p>
            <a:r>
              <a:rPr lang="ja-JP" altLang="en-US" dirty="0" smtClean="0">
                <a:latin typeface="Meiryo" charset="-128"/>
                <a:ea typeface="Meiryo" charset="-128"/>
                <a:cs typeface="Meiryo" charset="-128"/>
              </a:rPr>
              <a:t>クライアントからの１以上のリクエストに対して、サーバから１つのレスポンスを受け取る</a:t>
            </a:r>
            <a:endParaRPr lang="en-US" altLang="ja-JP" dirty="0" smtClean="0">
              <a:latin typeface="Meiryo" charset="-128"/>
              <a:ea typeface="Meiryo" charset="-128"/>
              <a:cs typeface="Meiryo" charset="-128"/>
            </a:endParaRPr>
          </a:p>
        </p:txBody>
      </p:sp>
      <p:sp>
        <p:nvSpPr>
          <p:cNvPr id="5" name="角丸四角形 4"/>
          <p:cNvSpPr/>
          <p:nvPr/>
        </p:nvSpPr>
        <p:spPr>
          <a:xfrm>
            <a:off x="2760614" y="4444535"/>
            <a:ext cx="1921505" cy="1900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latin typeface="Meiryo" charset="-128"/>
                <a:ea typeface="Meiryo" charset="-128"/>
                <a:cs typeface="Meiryo" charset="-128"/>
              </a:rPr>
              <a:t>Server</a:t>
            </a:r>
            <a:endParaRPr kumimoji="1" lang="ja-JP" altLang="en-US" sz="3600" dirty="0">
              <a:latin typeface="Meiryo" charset="-128"/>
              <a:ea typeface="Meiryo" charset="-128"/>
              <a:cs typeface="Meiryo" charset="-128"/>
            </a:endParaRPr>
          </a:p>
        </p:txBody>
      </p:sp>
      <p:sp>
        <p:nvSpPr>
          <p:cNvPr id="6" name="角丸四角形 5"/>
          <p:cNvSpPr/>
          <p:nvPr/>
        </p:nvSpPr>
        <p:spPr>
          <a:xfrm>
            <a:off x="7064568" y="4444535"/>
            <a:ext cx="2071687" cy="19005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600" smtClean="0">
                <a:latin typeface="Meiryo" charset="-128"/>
                <a:ea typeface="Meiryo" charset="-128"/>
                <a:cs typeface="Meiryo" charset="-128"/>
              </a:rPr>
              <a:t>Client</a:t>
            </a:r>
            <a:endParaRPr kumimoji="1" lang="ja-JP" altLang="en-US" sz="3600" dirty="0">
              <a:latin typeface="Meiryo" charset="-128"/>
              <a:ea typeface="Meiryo" charset="-128"/>
              <a:cs typeface="Meiryo" charset="-128"/>
            </a:endParaRPr>
          </a:p>
        </p:txBody>
      </p:sp>
      <p:cxnSp>
        <p:nvCxnSpPr>
          <p:cNvPr id="7" name="直線矢印コネクタ 6"/>
          <p:cNvCxnSpPr/>
          <p:nvPr/>
        </p:nvCxnSpPr>
        <p:spPr>
          <a:xfrm flipH="1" flipV="1">
            <a:off x="4682119" y="4877923"/>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0" name="正方形/長方形 9"/>
          <p:cNvSpPr/>
          <p:nvPr/>
        </p:nvSpPr>
        <p:spPr>
          <a:xfrm>
            <a:off x="4995746" y="4694663"/>
            <a:ext cx="1851103" cy="3679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request</a:t>
            </a:r>
            <a:endParaRPr kumimoji="1" lang="ja-JP" altLang="en-US" dirty="0">
              <a:solidFill>
                <a:schemeClr val="bg1"/>
              </a:solidFill>
              <a:latin typeface="Meiryo" charset="-128"/>
              <a:ea typeface="Meiryo" charset="-128"/>
              <a:cs typeface="Meiryo" charset="-128"/>
            </a:endParaRPr>
          </a:p>
        </p:txBody>
      </p:sp>
      <p:cxnSp>
        <p:nvCxnSpPr>
          <p:cNvPr id="12" name="直線矢印コネクタ 11"/>
          <p:cNvCxnSpPr/>
          <p:nvPr/>
        </p:nvCxnSpPr>
        <p:spPr>
          <a:xfrm>
            <a:off x="4682120" y="6233160"/>
            <a:ext cx="2394741" cy="0"/>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3" name="正方形/長方形 12"/>
          <p:cNvSpPr/>
          <p:nvPr/>
        </p:nvSpPr>
        <p:spPr>
          <a:xfrm>
            <a:off x="4995746" y="6049164"/>
            <a:ext cx="1851103" cy="3679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response</a:t>
            </a:r>
            <a:endParaRPr kumimoji="1" lang="ja-JP" altLang="en-US" dirty="0">
              <a:solidFill>
                <a:schemeClr val="bg1"/>
              </a:solidFill>
              <a:latin typeface="Meiryo" charset="-128"/>
              <a:ea typeface="Meiryo" charset="-128"/>
              <a:cs typeface="Meiryo" charset="-128"/>
            </a:endParaRPr>
          </a:p>
        </p:txBody>
      </p:sp>
      <p:cxnSp>
        <p:nvCxnSpPr>
          <p:cNvPr id="16" name="直線矢印コネクタ 15"/>
          <p:cNvCxnSpPr/>
          <p:nvPr/>
        </p:nvCxnSpPr>
        <p:spPr>
          <a:xfrm flipH="1" flipV="1">
            <a:off x="4682119" y="5349538"/>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7" name="正方形/長方形 16"/>
          <p:cNvSpPr/>
          <p:nvPr/>
        </p:nvSpPr>
        <p:spPr>
          <a:xfrm>
            <a:off x="4995746" y="5166278"/>
            <a:ext cx="1851103" cy="3679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request</a:t>
            </a:r>
            <a:endParaRPr kumimoji="1" lang="ja-JP" altLang="en-US" dirty="0">
              <a:solidFill>
                <a:schemeClr val="bg1"/>
              </a:solidFill>
              <a:latin typeface="Meiryo" charset="-128"/>
              <a:ea typeface="Meiryo" charset="-128"/>
              <a:cs typeface="Meiryo" charset="-128"/>
            </a:endParaRPr>
          </a:p>
        </p:txBody>
      </p:sp>
      <p:cxnSp>
        <p:nvCxnSpPr>
          <p:cNvPr id="18" name="直線矢印コネクタ 17"/>
          <p:cNvCxnSpPr/>
          <p:nvPr/>
        </p:nvCxnSpPr>
        <p:spPr>
          <a:xfrm flipH="1" flipV="1">
            <a:off x="4669826" y="5818908"/>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9" name="正方形/長方形 18"/>
          <p:cNvSpPr/>
          <p:nvPr/>
        </p:nvSpPr>
        <p:spPr>
          <a:xfrm>
            <a:off x="4983453" y="5635648"/>
            <a:ext cx="1851103" cy="3679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request</a:t>
            </a:r>
            <a:endParaRPr kumimoji="1" lang="ja-JP" altLang="en-US" dirty="0">
              <a:solidFill>
                <a:schemeClr val="bg1"/>
              </a:solidFill>
              <a:latin typeface="Meiryo" charset="-128"/>
              <a:ea typeface="Meiryo" charset="-128"/>
              <a:cs typeface="Meiryo" charset="-128"/>
            </a:endParaRPr>
          </a:p>
        </p:txBody>
      </p:sp>
    </p:spTree>
    <p:extLst>
      <p:ext uri="{BB962C8B-B14F-4D97-AF65-F5344CB8AC3E}">
        <p14:creationId xmlns:p14="http://schemas.microsoft.com/office/powerpoint/2010/main" val="1607151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cap="none" dirty="0" smtClean="0">
                <a:latin typeface="Meiryo" charset="-128"/>
                <a:ea typeface="Meiryo" charset="-128"/>
                <a:cs typeface="Meiryo" charset="-128"/>
              </a:rPr>
              <a:t>gRPC</a:t>
            </a:r>
            <a:r>
              <a:rPr kumimoji="1" lang="ja-JP" altLang="en-US" cap="none" dirty="0" smtClean="0">
                <a:latin typeface="Meiryo" charset="-128"/>
                <a:ea typeface="Meiryo" charset="-128"/>
                <a:cs typeface="Meiryo" charset="-128"/>
              </a:rPr>
              <a:t>とは</a:t>
            </a:r>
            <a:endParaRPr kumimoji="1" lang="ja-JP" altLang="en-US" cap="none" dirty="0">
              <a:latin typeface="Meiryo" charset="-128"/>
              <a:ea typeface="Meiryo" charset="-128"/>
              <a:cs typeface="Meiryo" charset="-128"/>
            </a:endParaRPr>
          </a:p>
        </p:txBody>
      </p:sp>
      <p:sp>
        <p:nvSpPr>
          <p:cNvPr id="3" name="コンテンツ プレースホルダー 2"/>
          <p:cNvSpPr>
            <a:spLocks noGrp="1"/>
          </p:cNvSpPr>
          <p:nvPr>
            <p:ph idx="1"/>
          </p:nvPr>
        </p:nvSpPr>
        <p:spPr>
          <a:xfrm>
            <a:off x="1141412" y="2249487"/>
            <a:ext cx="9905999" cy="1829150"/>
          </a:xfrm>
        </p:spPr>
        <p:txBody>
          <a:bodyPr/>
          <a:lstStyle/>
          <a:p>
            <a:pPr marL="0" indent="0">
              <a:buNone/>
            </a:pPr>
            <a:r>
              <a:rPr lang="en-US" altLang="ja-JP" dirty="0">
                <a:latin typeface="Meiryo" charset="-128"/>
                <a:ea typeface="Meiryo" charset="-128"/>
                <a:cs typeface="Meiryo" charset="-128"/>
              </a:rPr>
              <a:t>Bidirectional </a:t>
            </a:r>
            <a:r>
              <a:rPr lang="en-US" altLang="ja-JP" dirty="0" smtClean="0">
                <a:latin typeface="Meiryo" charset="-128"/>
                <a:ea typeface="Meiryo" charset="-128"/>
                <a:cs typeface="Meiryo" charset="-128"/>
              </a:rPr>
              <a:t>streaming RPC</a:t>
            </a:r>
          </a:p>
          <a:p>
            <a:r>
              <a:rPr lang="en-US" altLang="ja-JP" dirty="0" smtClean="0">
                <a:latin typeface="Meiryo" charset="-128"/>
                <a:ea typeface="Meiryo" charset="-128"/>
                <a:cs typeface="Meiryo" charset="-128"/>
              </a:rPr>
              <a:t>1</a:t>
            </a:r>
            <a:r>
              <a:rPr lang="ja-JP" altLang="en-US" dirty="0" smtClean="0">
                <a:latin typeface="Meiryo" charset="-128"/>
                <a:ea typeface="Meiryo" charset="-128"/>
                <a:cs typeface="Meiryo" charset="-128"/>
              </a:rPr>
              <a:t>つのコネクションの中でリクエストとレスポンスの送受信を任意の回数繰り返す</a:t>
            </a:r>
            <a:endParaRPr lang="en-US" altLang="ja-JP" dirty="0" smtClean="0">
              <a:latin typeface="Meiryo" charset="-128"/>
              <a:ea typeface="Meiryo" charset="-128"/>
              <a:cs typeface="Meiryo" charset="-128"/>
            </a:endParaRPr>
          </a:p>
        </p:txBody>
      </p:sp>
      <p:sp>
        <p:nvSpPr>
          <p:cNvPr id="5" name="角丸四角形 4"/>
          <p:cNvSpPr/>
          <p:nvPr/>
        </p:nvSpPr>
        <p:spPr>
          <a:xfrm>
            <a:off x="2760614" y="4444535"/>
            <a:ext cx="1921505" cy="1900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latin typeface="Meiryo" charset="-128"/>
                <a:ea typeface="Meiryo" charset="-128"/>
                <a:cs typeface="Meiryo" charset="-128"/>
              </a:rPr>
              <a:t>Server</a:t>
            </a:r>
            <a:endParaRPr kumimoji="1" lang="ja-JP" altLang="en-US" sz="3600" dirty="0">
              <a:latin typeface="Meiryo" charset="-128"/>
              <a:ea typeface="Meiryo" charset="-128"/>
              <a:cs typeface="Meiryo" charset="-128"/>
            </a:endParaRPr>
          </a:p>
        </p:txBody>
      </p:sp>
      <p:sp>
        <p:nvSpPr>
          <p:cNvPr id="6" name="角丸四角形 5"/>
          <p:cNvSpPr/>
          <p:nvPr/>
        </p:nvSpPr>
        <p:spPr>
          <a:xfrm>
            <a:off x="7064568" y="4444535"/>
            <a:ext cx="2071687" cy="19005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3600" smtClean="0">
                <a:latin typeface="Meiryo" charset="-128"/>
                <a:ea typeface="Meiryo" charset="-128"/>
                <a:cs typeface="Meiryo" charset="-128"/>
              </a:rPr>
              <a:t>Client</a:t>
            </a:r>
            <a:endParaRPr kumimoji="1" lang="ja-JP" altLang="en-US" sz="3600" dirty="0">
              <a:latin typeface="Meiryo" charset="-128"/>
              <a:ea typeface="Meiryo" charset="-128"/>
              <a:cs typeface="Meiryo" charset="-128"/>
            </a:endParaRPr>
          </a:p>
        </p:txBody>
      </p:sp>
      <p:cxnSp>
        <p:nvCxnSpPr>
          <p:cNvPr id="7" name="直線矢印コネクタ 6"/>
          <p:cNvCxnSpPr/>
          <p:nvPr/>
        </p:nvCxnSpPr>
        <p:spPr>
          <a:xfrm flipH="1" flipV="1">
            <a:off x="4682119" y="4877923"/>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0" name="正方形/長方形 9"/>
          <p:cNvSpPr/>
          <p:nvPr/>
        </p:nvSpPr>
        <p:spPr>
          <a:xfrm>
            <a:off x="4995746" y="4694663"/>
            <a:ext cx="1851103" cy="3679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request</a:t>
            </a:r>
            <a:endParaRPr kumimoji="1" lang="ja-JP" altLang="en-US" dirty="0">
              <a:solidFill>
                <a:schemeClr val="bg1"/>
              </a:solidFill>
              <a:latin typeface="Meiryo" charset="-128"/>
              <a:ea typeface="Meiryo" charset="-128"/>
              <a:cs typeface="Meiryo" charset="-128"/>
            </a:endParaRPr>
          </a:p>
        </p:txBody>
      </p:sp>
      <p:cxnSp>
        <p:nvCxnSpPr>
          <p:cNvPr id="12" name="直線矢印コネクタ 11"/>
          <p:cNvCxnSpPr/>
          <p:nvPr/>
        </p:nvCxnSpPr>
        <p:spPr>
          <a:xfrm>
            <a:off x="4682120" y="6233160"/>
            <a:ext cx="2394741" cy="0"/>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3" name="正方形/長方形 12"/>
          <p:cNvSpPr/>
          <p:nvPr/>
        </p:nvSpPr>
        <p:spPr>
          <a:xfrm>
            <a:off x="4995746" y="6049164"/>
            <a:ext cx="1851103" cy="3679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response</a:t>
            </a:r>
            <a:endParaRPr kumimoji="1" lang="ja-JP" altLang="en-US" dirty="0">
              <a:solidFill>
                <a:schemeClr val="bg1"/>
              </a:solidFill>
              <a:latin typeface="Meiryo" charset="-128"/>
              <a:ea typeface="Meiryo" charset="-128"/>
              <a:cs typeface="Meiryo" charset="-128"/>
            </a:endParaRPr>
          </a:p>
        </p:txBody>
      </p:sp>
      <p:cxnSp>
        <p:nvCxnSpPr>
          <p:cNvPr id="18" name="直線矢印コネクタ 17"/>
          <p:cNvCxnSpPr/>
          <p:nvPr/>
        </p:nvCxnSpPr>
        <p:spPr>
          <a:xfrm flipH="1" flipV="1">
            <a:off x="4669826" y="5818908"/>
            <a:ext cx="2394742" cy="3174"/>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9" name="正方形/長方形 18"/>
          <p:cNvSpPr/>
          <p:nvPr/>
        </p:nvSpPr>
        <p:spPr>
          <a:xfrm>
            <a:off x="4983453" y="5635648"/>
            <a:ext cx="1851103" cy="3679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request</a:t>
            </a:r>
            <a:endParaRPr kumimoji="1" lang="ja-JP" altLang="en-US" dirty="0">
              <a:solidFill>
                <a:schemeClr val="bg1"/>
              </a:solidFill>
              <a:latin typeface="Meiryo" charset="-128"/>
              <a:ea typeface="Meiryo" charset="-128"/>
              <a:cs typeface="Meiryo" charset="-128"/>
            </a:endParaRPr>
          </a:p>
        </p:txBody>
      </p:sp>
      <p:cxnSp>
        <p:nvCxnSpPr>
          <p:cNvPr id="14" name="直線矢印コネクタ 13"/>
          <p:cNvCxnSpPr/>
          <p:nvPr/>
        </p:nvCxnSpPr>
        <p:spPr>
          <a:xfrm>
            <a:off x="4682120" y="5349151"/>
            <a:ext cx="2394741" cy="0"/>
          </a:xfrm>
          <a:prstGeom prst="straightConnector1">
            <a:avLst/>
          </a:prstGeom>
          <a:ln w="38100">
            <a:headEnd w="lg" len="lg"/>
            <a:tailEnd type="triangle"/>
          </a:ln>
        </p:spPr>
        <p:style>
          <a:lnRef idx="3">
            <a:schemeClr val="accent3"/>
          </a:lnRef>
          <a:fillRef idx="0">
            <a:schemeClr val="accent3"/>
          </a:fillRef>
          <a:effectRef idx="2">
            <a:schemeClr val="accent3"/>
          </a:effectRef>
          <a:fontRef idx="minor">
            <a:schemeClr val="tx1"/>
          </a:fontRef>
        </p:style>
      </p:cxnSp>
      <p:sp>
        <p:nvSpPr>
          <p:cNvPr id="15" name="正方形/長方形 14"/>
          <p:cNvSpPr/>
          <p:nvPr/>
        </p:nvSpPr>
        <p:spPr>
          <a:xfrm>
            <a:off x="4995746" y="5165155"/>
            <a:ext cx="1851103" cy="3679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latin typeface="Meiryo" charset="-128"/>
                <a:ea typeface="Meiryo" charset="-128"/>
                <a:cs typeface="Meiryo" charset="-128"/>
              </a:rPr>
              <a:t>response</a:t>
            </a:r>
            <a:endParaRPr kumimoji="1" lang="ja-JP" altLang="en-US" dirty="0">
              <a:solidFill>
                <a:schemeClr val="bg1"/>
              </a:solidFill>
              <a:latin typeface="Meiryo" charset="-128"/>
              <a:ea typeface="Meiryo" charset="-128"/>
              <a:cs typeface="Meiryo" charset="-128"/>
            </a:endParaRPr>
          </a:p>
        </p:txBody>
      </p:sp>
    </p:spTree>
    <p:extLst>
      <p:ext uri="{BB962C8B-B14F-4D97-AF65-F5344CB8AC3E}">
        <p14:creationId xmlns:p14="http://schemas.microsoft.com/office/powerpoint/2010/main" val="14354452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回路</Template>
  <TotalTime>305</TotalTime>
  <Words>779</Words>
  <Application>Microsoft Macintosh PowerPoint</Application>
  <PresentationFormat>ワイド画面</PresentationFormat>
  <Paragraphs>197</Paragraphs>
  <Slides>26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Meiryo</vt:lpstr>
      <vt:lpstr>Menlo</vt:lpstr>
      <vt:lpstr>ＭＳ Ｐゴシック</vt:lpstr>
      <vt:lpstr>Trebuchet MS</vt:lpstr>
      <vt:lpstr>Tw Cen MT</vt:lpstr>
      <vt:lpstr>Arial</vt:lpstr>
      <vt:lpstr>回路</vt:lpstr>
      <vt:lpstr>gRPCについて  </vt:lpstr>
      <vt:lpstr>アジェンダ</vt:lpstr>
      <vt:lpstr>gRPCとは</vt:lpstr>
      <vt:lpstr>gRPCとは</vt:lpstr>
      <vt:lpstr>gRPCとは</vt:lpstr>
      <vt:lpstr>gRPCとは</vt:lpstr>
      <vt:lpstr>gRPCとは</vt:lpstr>
      <vt:lpstr>gRPCとは</vt:lpstr>
      <vt:lpstr>gRPCとは</vt:lpstr>
      <vt:lpstr>gRPCの使い方</vt:lpstr>
      <vt:lpstr>gRPCの使い方</vt:lpstr>
      <vt:lpstr>gRPCの使い方</vt:lpstr>
      <vt:lpstr>gRPCの使い方</vt:lpstr>
      <vt:lpstr>gRPCの使い方</vt:lpstr>
      <vt:lpstr>gRPCの使い方</vt:lpstr>
      <vt:lpstr>gRPCの使い方</vt:lpstr>
      <vt:lpstr>gRPCの使い方</vt:lpstr>
      <vt:lpstr>gRPCの使い方</vt:lpstr>
      <vt:lpstr>gRPCの使い方</vt:lpstr>
      <vt:lpstr>Node.jsのサンプル</vt:lpstr>
      <vt:lpstr>サンプルの構成</vt:lpstr>
      <vt:lpstr>サンプルのメソッド</vt:lpstr>
      <vt:lpstr>デモ</vt:lpstr>
      <vt:lpstr>実際に使ってみて</vt:lpstr>
      <vt:lpstr>実際に使ってみて</vt:lpstr>
      <vt:lpstr>以上です。 ご静聴ありがとうございました。</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芳之内 亮太</dc:creator>
  <cp:lastModifiedBy>芳之内 亮太</cp:lastModifiedBy>
  <cp:revision>48</cp:revision>
  <dcterms:created xsi:type="dcterms:W3CDTF">2019-03-11T03:55:39Z</dcterms:created>
  <dcterms:modified xsi:type="dcterms:W3CDTF">2019-03-11T10:05:56Z</dcterms:modified>
</cp:coreProperties>
</file>