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1" r:id="rId7"/>
    <p:sldId id="277" r:id="rId8"/>
    <p:sldId id="270" r:id="rId9"/>
    <p:sldId id="278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in/ojashweeraman/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317" y="4434840"/>
            <a:ext cx="3056494" cy="1122202"/>
          </a:xfrm>
        </p:spPr>
        <p:txBody>
          <a:bodyPr/>
          <a:lstStyle/>
          <a:p>
            <a:r>
              <a:rPr lang="en-US" u="sng" dirty="0"/>
              <a:t>DATA 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1317" y="5586890"/>
            <a:ext cx="3056493" cy="8856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INTERNSHIP REVIEW</a:t>
            </a:r>
          </a:p>
          <a:p>
            <a:r>
              <a:rPr lang="en-US" sz="2000" dirty="0"/>
              <a:t>OJASHWEE RAMAN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B611F-8105-5393-66C0-FB5BA09E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186858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593202"/>
          </a:xfrm>
        </p:spPr>
        <p:txBody>
          <a:bodyPr/>
          <a:lstStyle/>
          <a:p>
            <a:r>
              <a:rPr lang="en-ZA" dirty="0"/>
              <a:t>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757083"/>
            <a:ext cx="4202806" cy="4455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 to ChatGPT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Prompts(Content, Knowledge, Translation)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Prompt Engineering and Advanced ChatGPT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Applications in various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ChatGPT with other tools and technologies(NLP, ML -- 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Use ChatGPT in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Transformation of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Decision-making and strategy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23147-4FE4-5328-13DC-8DCA673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20" y="234504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79665"/>
            <a:ext cx="5431971" cy="846301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865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Open SOURCE AI MODELS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6" y="2418911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Explored various open source AI models(BERT, GPT, YOLO, DeepFace, Tacotron + WaveGAN)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132511"/>
            <a:ext cx="5651181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 of datasets – I, ii &amp; III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6" y="3522468"/>
            <a:ext cx="5431971" cy="2155867"/>
          </a:xfrm>
        </p:spPr>
        <p:txBody>
          <a:bodyPr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FuzzyWuzzy string matching approach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Multinomial Naive Bayes classifier using content and categories, then uses it to predict categories for descriptions.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API + Payload (</a:t>
            </a:r>
            <a:r>
              <a:rPr lang="en-US" dirty="0" err="1"/>
              <a:t>MeaningCloud</a:t>
            </a:r>
            <a:r>
              <a:rPr lang="en-US" dirty="0"/>
              <a:t>)</a:t>
            </a:r>
          </a:p>
          <a:p>
            <a:pPr marL="1085850" lvl="1" indent="-400050">
              <a:buFont typeface="+mj-lt"/>
              <a:buAutoNum type="romanUcPeriod"/>
            </a:pPr>
            <a:r>
              <a:rPr lang="en-US" sz="1400" dirty="0"/>
              <a:t>API setup</a:t>
            </a:r>
          </a:p>
          <a:p>
            <a:pPr marL="1085850" lvl="1" indent="-400050">
              <a:buFont typeface="+mj-lt"/>
              <a:buAutoNum type="romanUcPeriod"/>
            </a:pPr>
            <a:r>
              <a:rPr lang="en-US" sz="1400" dirty="0"/>
              <a:t>Payload setup</a:t>
            </a:r>
          </a:p>
          <a:p>
            <a:pPr marL="1085850" lvl="1" indent="-400050">
              <a:buFont typeface="+mj-lt"/>
              <a:buAutoNum type="romanUcPeriod"/>
            </a:pPr>
            <a:r>
              <a:rPr lang="en-US" sz="1400" dirty="0"/>
              <a:t>API request</a:t>
            </a:r>
          </a:p>
          <a:p>
            <a:pPr marL="1085850" lvl="1" indent="-400050">
              <a:buFont typeface="+mj-lt"/>
              <a:buAutoNum type="romanUcPeriod"/>
            </a:pPr>
            <a:r>
              <a:rPr lang="en-US" sz="1400" dirty="0"/>
              <a:t>Response in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50E0-7D1A-508C-4F92-0D1533C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213752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1020446"/>
            <a:ext cx="3779183" cy="593202"/>
          </a:xfrm>
        </p:spPr>
        <p:txBody>
          <a:bodyPr>
            <a:normAutofit fontScale="90000"/>
          </a:bodyPr>
          <a:lstStyle/>
          <a:p>
            <a:r>
              <a:rPr lang="en-ZA" dirty="0"/>
              <a:t>Vector search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2" y="1757083"/>
            <a:ext cx="4876800" cy="4455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The code implements a simple news chatbot using the Langchain library for natural language processing.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The objective is to create a conversational interface where users can ask questions about the news, and the chatbot retrieves relevant information from a pre-existing ChromaDB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Packages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langchain: </a:t>
            </a:r>
            <a:r>
              <a:rPr lang="en-US" sz="1300" i="0" dirty="0">
                <a:effectLst/>
                <a:latin typeface="Söhne"/>
              </a:rPr>
              <a:t>The code leverages the Langchain library, specifically the Document class for handling natural language documents.</a:t>
            </a:r>
            <a:endParaRPr lang="en-IN" sz="130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chromadb: </a:t>
            </a:r>
            <a:r>
              <a:rPr lang="en-US" sz="1300" dirty="0"/>
              <a:t>ChromaDB is employed to store and query news-related data.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23147-4FE4-5328-13DC-8DCA673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20" y="234504"/>
            <a:ext cx="1348832" cy="792000"/>
          </a:xfrm>
          <a:prstGeom prst="rect">
            <a:avLst/>
          </a:prstGeom>
        </p:spPr>
      </p:pic>
      <p:pic>
        <p:nvPicPr>
          <p:cNvPr id="1026" name="Picture 2" descr="Why Software Engineers should know about Vector Databases | by Grygoriy  Gonchar | Medium">
            <a:extLst>
              <a:ext uri="{FF2B5EF4-FFF2-40B4-BE49-F238E27FC236}">
                <a16:creationId xmlns:a16="http://schemas.microsoft.com/office/drawing/2014/main" id="{E566111F-8F56-9B6D-564A-9C974C3D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09" y="2250141"/>
            <a:ext cx="5668143" cy="28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79666"/>
            <a:ext cx="5431971" cy="557528"/>
          </a:xfrm>
        </p:spPr>
        <p:txBody>
          <a:bodyPr>
            <a:normAutofit/>
          </a:bodyPr>
          <a:lstStyle/>
          <a:p>
            <a:r>
              <a:rPr lang="en-US" dirty="0"/>
              <a:t>Task – Chatbot Testing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1912814"/>
            <a:ext cx="5431971" cy="4066646"/>
          </a:xfrm>
        </p:spPr>
        <p:txBody>
          <a:bodyPr>
            <a:norm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</a:p>
          <a:p>
            <a:pPr marL="1085850" lvl="1" indent="-400050"/>
            <a:r>
              <a:rPr lang="en-US" sz="1300" dirty="0"/>
              <a:t>The implementation aims to calculation of L2 distance for a entered search query.</a:t>
            </a:r>
          </a:p>
          <a:p>
            <a:pPr marL="1085850" lvl="1" indent="-400050"/>
            <a:r>
              <a:rPr lang="en-US" sz="1300" dirty="0"/>
              <a:t>The primary objective is to measure the similarity between the query and documents in the 'news' collection based on their vector representations.</a:t>
            </a:r>
          </a:p>
          <a:p>
            <a:pPr marL="1085850" lvl="1" indent="-400050"/>
            <a:r>
              <a:rPr lang="en-US" sz="1300" dirty="0"/>
              <a:t>Report preparation.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Packages Used</a:t>
            </a:r>
          </a:p>
          <a:p>
            <a:pPr marL="1085850" lvl="1" indent="-400050"/>
            <a:r>
              <a:rPr lang="en-US" sz="1300" b="1" dirty="0" err="1"/>
              <a:t>chromadb</a:t>
            </a:r>
            <a:r>
              <a:rPr lang="en-US" sz="1300" b="1" dirty="0"/>
              <a:t>: </a:t>
            </a:r>
            <a:r>
              <a:rPr lang="en-US" sz="1300" dirty="0"/>
              <a:t>The </a:t>
            </a:r>
            <a:r>
              <a:rPr lang="en-US" sz="1300" dirty="0" err="1"/>
              <a:t>ChromaDB</a:t>
            </a:r>
            <a:r>
              <a:rPr lang="en-US" sz="1300" dirty="0"/>
              <a:t> library is employed for interacting with the </a:t>
            </a:r>
            <a:r>
              <a:rPr lang="en-US" sz="1300" dirty="0" err="1"/>
              <a:t>ChromaDB</a:t>
            </a:r>
            <a:r>
              <a:rPr lang="en-US" sz="1300" dirty="0"/>
              <a:t> vector store. The </a:t>
            </a:r>
            <a:r>
              <a:rPr lang="en-US" sz="1300" dirty="0" err="1"/>
              <a:t>HttpClient</a:t>
            </a:r>
            <a:r>
              <a:rPr lang="en-US" sz="1300" dirty="0"/>
              <a:t> establishes a connection to the </a:t>
            </a:r>
            <a:r>
              <a:rPr lang="en-US" sz="1300" dirty="0" err="1"/>
              <a:t>ChromaDB</a:t>
            </a:r>
            <a:r>
              <a:rPr lang="en-US" sz="1300" dirty="0"/>
              <a:t> server, and the </a:t>
            </a:r>
            <a:r>
              <a:rPr lang="en-US" sz="1300" dirty="0" err="1"/>
              <a:t>get_collection</a:t>
            </a:r>
            <a:r>
              <a:rPr lang="en-US" sz="1300" dirty="0"/>
              <a:t> method is utilized to access the 'news' collection.</a:t>
            </a:r>
            <a:endParaRPr lang="en-US" sz="1300" b="1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Testing Parameters</a:t>
            </a:r>
          </a:p>
          <a:p>
            <a:pPr marL="1085850" lvl="1" indent="-400050"/>
            <a:r>
              <a:rPr lang="en-US" sz="1300" b="1" dirty="0"/>
              <a:t>Difficulty/Text size</a:t>
            </a:r>
          </a:p>
          <a:p>
            <a:pPr marL="1085850" lvl="1" indent="-400050"/>
            <a:r>
              <a:rPr lang="en-US" sz="1300" b="1" dirty="0"/>
              <a:t>Numerical/Special character based</a:t>
            </a:r>
          </a:p>
          <a:p>
            <a:pPr marL="1085850" lvl="1" indent="-400050"/>
            <a:r>
              <a:rPr lang="en-US" sz="1300" b="1" dirty="0"/>
              <a:t>How/</a:t>
            </a:r>
            <a:r>
              <a:rPr lang="en-US" sz="1300" b="1" dirty="0" err="1"/>
              <a:t>Wh</a:t>
            </a:r>
            <a:r>
              <a:rPr lang="en-US" sz="1300" b="1" dirty="0"/>
              <a:t>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50E0-7D1A-508C-4F92-0D1533C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213752"/>
            <a:ext cx="1345929" cy="79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044DDB-E06F-E38C-79EE-DD47D984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4" y="2967651"/>
            <a:ext cx="4873891" cy="19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833028"/>
            <a:ext cx="3779183" cy="593202"/>
          </a:xfrm>
        </p:spPr>
        <p:txBody>
          <a:bodyPr>
            <a:normAutofit/>
          </a:bodyPr>
          <a:lstStyle/>
          <a:p>
            <a:r>
              <a:rPr lang="en-ZA" dirty="0"/>
              <a:t>Llama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2" y="1631577"/>
            <a:ext cx="4876800" cy="455407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Flexible API Key Integration: </a:t>
            </a:r>
            <a:r>
              <a:rPr lang="en-US" sz="1300" dirty="0"/>
              <a:t>Users can input their own API key, ensuring a personalized and secure interaction with the chatbot.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Model Selection Options: </a:t>
            </a:r>
            <a:r>
              <a:rPr lang="en-US" sz="1300" dirty="0"/>
              <a:t>Users can choose from a range of Llama models, including llama2-7B, llama2-14B, and llama2-70B, aligning with their subscription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Tailored Output Control: </a:t>
            </a:r>
            <a:r>
              <a:rPr lang="en-US" sz="1300" dirty="0"/>
              <a:t>The chatbot empowers users to customize generated results by specifying output length and setting parameters for relevancy. </a:t>
            </a: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Temperature: </a:t>
            </a:r>
            <a:r>
              <a:rPr lang="en-US" sz="1300" dirty="0"/>
              <a:t>Temperature controls the randomness of the generated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err="1"/>
              <a:t>Top_p</a:t>
            </a:r>
            <a:r>
              <a:rPr lang="en-US" sz="1300" b="1" dirty="0"/>
              <a:t>: </a:t>
            </a:r>
            <a:r>
              <a:rPr lang="en-US" sz="1300" dirty="0"/>
              <a:t>Top-p, also known as nucleus sampling, controls the diversity of the generated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Max length: </a:t>
            </a:r>
            <a:r>
              <a:rPr lang="en-US" sz="1300" dirty="0"/>
              <a:t>Max length determines the maximum number of tokens in the generated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Clear Chat: </a:t>
            </a:r>
            <a:r>
              <a:rPr lang="en-US" sz="1300" dirty="0"/>
              <a:t>Clears Chat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23147-4FE4-5328-13DC-8DCA673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20" y="234504"/>
            <a:ext cx="1348832" cy="79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009DD-A554-45AE-8344-DBF57C28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41" y="2412119"/>
            <a:ext cx="6049911" cy="38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79666"/>
            <a:ext cx="5431971" cy="557528"/>
          </a:xfrm>
        </p:spPr>
        <p:txBody>
          <a:bodyPr>
            <a:normAutofit/>
          </a:bodyPr>
          <a:lstStyle/>
          <a:p>
            <a:r>
              <a:rPr lang="en-US" dirty="0"/>
              <a:t>Llama pdf search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1912813"/>
            <a:ext cx="5431971" cy="4147328"/>
          </a:xfrm>
        </p:spPr>
        <p:txBody>
          <a:bodyPr>
            <a:normAutofit lnSpcReduction="10000"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Model Used: </a:t>
            </a:r>
            <a:r>
              <a:rPr lang="en-IN" b="0" i="0" dirty="0">
                <a:effectLst/>
              </a:rPr>
              <a:t>Llama-2-7b-chat-hf(not finetuned for chat or Q&amp;A)</a:t>
            </a:r>
            <a:endParaRPr lang="en-US" b="1" dirty="0"/>
          </a:p>
          <a:p>
            <a:pPr marL="1085850" lvl="1" indent="-400050"/>
            <a:r>
              <a:rPr lang="en-US" sz="1300" dirty="0"/>
              <a:t>An AI chatbot designed to efficiently extract information from PDF documents based on user queries. The chatbot enables users to ask question from uploaded PDFs.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b="1" dirty="0"/>
              <a:t>Packages Used:</a:t>
            </a:r>
          </a:p>
          <a:p>
            <a:pPr marL="1085850" lvl="1" indent="-400050"/>
            <a:r>
              <a:rPr lang="en-US" sz="1300" b="1" dirty="0" err="1"/>
              <a:t>langchain</a:t>
            </a:r>
            <a:r>
              <a:rPr lang="en-US" sz="1300" b="1" dirty="0"/>
              <a:t>: </a:t>
            </a:r>
            <a:r>
              <a:rPr lang="en-US" sz="1300" dirty="0"/>
              <a:t>A library facilitating natural language processing, offering tools for document loading, text splitting, embeddings, and integration with vector stores like Pinecone.</a:t>
            </a:r>
          </a:p>
          <a:p>
            <a:pPr marL="1085850" lvl="1" indent="-400050"/>
            <a:r>
              <a:rPr lang="en-US" sz="1300" b="1" dirty="0"/>
              <a:t>pinecone-client: </a:t>
            </a:r>
            <a:r>
              <a:rPr lang="en-US" sz="1300" dirty="0"/>
              <a:t>A Python client for Pinecone, a vector database service for efficient similarity search and retrieval of embeddings.</a:t>
            </a:r>
          </a:p>
          <a:p>
            <a:pPr marL="1085850" lvl="1" indent="-400050"/>
            <a:r>
              <a:rPr lang="en-US" sz="1300" b="1" dirty="0" err="1"/>
              <a:t>sentence_transformers</a:t>
            </a:r>
            <a:r>
              <a:rPr lang="en-US" sz="1300" b="1" dirty="0"/>
              <a:t>: </a:t>
            </a:r>
            <a:r>
              <a:rPr lang="en-US" sz="1300" dirty="0"/>
              <a:t>A library providing pre-trained models for generating sentence embeddings, enabling semantic similarity computations in NLP tasks.</a:t>
            </a:r>
          </a:p>
          <a:p>
            <a:pPr marL="1085850" lvl="1" indent="-400050"/>
            <a:r>
              <a:rPr lang="en-US" sz="1300" b="1" dirty="0" err="1"/>
              <a:t>pypdf</a:t>
            </a:r>
            <a:r>
              <a:rPr lang="en-US" sz="1300" b="1" dirty="0"/>
              <a:t>: </a:t>
            </a:r>
            <a:r>
              <a:rPr lang="en-US" sz="1300" dirty="0"/>
              <a:t>A library for parsing PDF documents, allowing programmatic access to content and metadata.</a:t>
            </a:r>
          </a:p>
          <a:p>
            <a:pPr marL="1085850" lvl="1" indent="-400050"/>
            <a:endParaRPr lang="en-US" sz="13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50E0-7D1A-508C-4F92-0D1533C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213752"/>
            <a:ext cx="1345929" cy="79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83DB7-96F2-2BFF-3248-60FF7AE3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3409188"/>
            <a:ext cx="6212619" cy="2650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A4F82-F606-31E4-A30C-8D06AD9C5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4928"/>
            <a:ext cx="5809129" cy="26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OJASHWEE RAMAN</a:t>
            </a:r>
          </a:p>
          <a:p>
            <a:r>
              <a:rPr lang="en-US" dirty="0"/>
              <a:t>+91 - 9693592086</a:t>
            </a:r>
          </a:p>
          <a:p>
            <a:r>
              <a:rPr lang="en-US" dirty="0"/>
              <a:t>r.ojashwee23@gmail.com</a:t>
            </a:r>
          </a:p>
          <a:p>
            <a:r>
              <a:rPr lang="en-US" dirty="0">
                <a:hlinkClick r:id="rId2"/>
              </a:rPr>
              <a:t>LinkedIn - Ojashwee Raman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EA474-1B3E-6691-1FBB-B7112A39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20" y="261398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2341</TotalTime>
  <Words>631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Tenorite</vt:lpstr>
      <vt:lpstr>Monoline</vt:lpstr>
      <vt:lpstr>DATA Aces</vt:lpstr>
      <vt:lpstr>Courses</vt:lpstr>
      <vt:lpstr>Task</vt:lpstr>
      <vt:lpstr>Vector search chatbot</vt:lpstr>
      <vt:lpstr>Task – Chatbot Testing</vt:lpstr>
      <vt:lpstr>Llama chatbot</vt:lpstr>
      <vt:lpstr>Llama pdf 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Aces</dc:title>
  <dc:creator>Ojashwee Raman</dc:creator>
  <cp:lastModifiedBy>Ojashwee Raman</cp:lastModifiedBy>
  <cp:revision>9</cp:revision>
  <dcterms:created xsi:type="dcterms:W3CDTF">2023-08-21T02:38:33Z</dcterms:created>
  <dcterms:modified xsi:type="dcterms:W3CDTF">2023-12-26T05:14:26Z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