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3A5244F-2F40-4D54-8B19-A17AF902E08F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Huge debt to these two, </a:t>
            </a:r>
          </a:p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	one for the code, </a:t>
            </a:r>
          </a:p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	the other for the videos (in English or French)</a:t>
            </a:r>
          </a:p>
          <a:p>
            <a:pPr marL="216000" indent="-21564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NB Code updated 2018</a:t>
            </a:r>
          </a:p>
          <a:p>
            <a:pPr marL="216000" indent="-21564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Good RQDA email list too for Q&amp;A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There is automated coding codingBySearch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Auto-coding by pattern matching but you have to be very precise about the pattern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crossCodes(relation=c("overlap","inclusion","exact","proximity"),codeList=NULL,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data=GetCodingTable(),print=TRUE,...)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crossTwoCodes(cid1,cid2,data,relation=c("overlap","inclusion","exact","proximity"),…)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Key point; the better </a:t>
            </a:r>
            <a:r>
              <a:rPr lang="en-GB" sz="2000" b="0" strike="noStrike" spc="-1" dirty="0" smtClean="0">
                <a:latin typeface="Arial"/>
              </a:rPr>
              <a:t>your </a:t>
            </a:r>
            <a:r>
              <a:rPr lang="en-GB" sz="2000" b="0" strike="noStrike" spc="-1" dirty="0">
                <a:latin typeface="Arial"/>
              </a:rPr>
              <a:t>codings, the more you can use the different options to extract by code, by file, by file category, you are just interrogating a database.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These are just my personal observations.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No automating back up – use backups from opening menu often.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Have to click on save otherwise you lose what you just entered.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I would endorse this package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This is the real life document.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It was used once at a Members’ only briefing. Followed within 24 hours by an FOI about how the research was being done.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Most important of all, the decision was not challenged over the consultation, just the politics.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These are complementary tools rather than alternatives.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RQDA is well-designed for field research.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The real challenge was: how to show that the politicians had taken into </a:t>
            </a:r>
            <a:r>
              <a:rPr lang="en-GB" sz="2000" b="0" strike="noStrike" spc="-1" dirty="0" smtClean="0">
                <a:latin typeface="Arial"/>
              </a:rPr>
              <a:t>consideration </a:t>
            </a:r>
            <a:r>
              <a:rPr lang="en-GB" sz="2000" b="0" strike="noStrike" spc="-1" dirty="0">
                <a:latin typeface="Arial"/>
              </a:rPr>
              <a:t>the views of hundreds of </a:t>
            </a:r>
            <a:r>
              <a:rPr lang="en-GB" sz="2000" b="0" strike="noStrike" spc="-1" dirty="0" smtClean="0">
                <a:latin typeface="Arial"/>
              </a:rPr>
              <a:t>residents</a:t>
            </a:r>
            <a:endParaRPr lang="en-GB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NB the proposal affected over 60,000 </a:t>
            </a:r>
            <a:r>
              <a:rPr lang="en-GB" sz="2000" b="0" strike="noStrike" spc="-1" dirty="0" smtClean="0">
                <a:latin typeface="Arial"/>
              </a:rPr>
              <a:t>residents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Pay attention to the dependencies, may need to do some work to download all these and install them.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Note that you need to open a </a:t>
            </a:r>
            <a:r>
              <a:rPr lang="en-GB" sz="2000" b="0" strike="noStrike" spc="-1" dirty="0" smtClean="0">
                <a:latin typeface="Arial"/>
              </a:rPr>
              <a:t>project.</a:t>
            </a: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See on the right how all the options that were grey are now black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Always save frequent backups.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No backwards arrow or equivalent key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Note path name changes when you open it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Project memo – your project </a:t>
            </a:r>
            <a:r>
              <a:rPr lang="en-GB" sz="2000" b="0" strike="noStrike" spc="-1" dirty="0" smtClean="0">
                <a:latin typeface="Arial"/>
              </a:rPr>
              <a:t>documentation</a:t>
            </a: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two methods to add – from menu or type (cut and paste)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Change the font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Set the coder (useful for collaborative work)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Change the colours, if you wish to.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File encoding – may help to set in to UTF-8 if you and your collaborators use different machines, especially if you mix Mac and Windows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Note the Type of Retrieval menu, we will come back to that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Reads text </a:t>
            </a:r>
            <a:r>
              <a:rPr lang="en-GB" sz="2000" b="0" strike="noStrike" spc="-1" dirty="0" smtClean="0">
                <a:latin typeface="Arial"/>
              </a:rPr>
              <a:t>files, </a:t>
            </a:r>
            <a:r>
              <a:rPr lang="en-GB" sz="2000" b="0" strike="noStrike" spc="-1" dirty="0">
                <a:latin typeface="Arial"/>
              </a:rPr>
              <a:t>or you can copy and paste in a new one, or you can type directly.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Double click or click </a:t>
            </a:r>
            <a:r>
              <a:rPr lang="en-GB" sz="2000" b="0" strike="noStrike" spc="-1" dirty="0" smtClean="0">
                <a:latin typeface="Arial"/>
              </a:rPr>
              <a:t>open </a:t>
            </a:r>
            <a:r>
              <a:rPr lang="en-GB" sz="2000" b="0" strike="noStrike" spc="-1" dirty="0">
                <a:latin typeface="Arial"/>
              </a:rPr>
              <a:t>to read one.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Note you can rename or assign to defined attributes.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NB attributes, like codes, file categories and cases are just a means of setting identifiers to allow </a:t>
            </a:r>
            <a:r>
              <a:rPr lang="en-GB" sz="2000" b="0" strike="noStrike" spc="-1" dirty="0" smtClean="0">
                <a:latin typeface="Arial"/>
              </a:rPr>
              <a:t>subsetting </a:t>
            </a:r>
            <a:r>
              <a:rPr lang="en-GB" sz="2000" b="0" strike="noStrike" spc="-1" dirty="0">
                <a:latin typeface="Arial"/>
              </a:rPr>
              <a:t>of data later.</a:t>
            </a: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42520"/>
            <a:ext cx="6047280" cy="4950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Recommend you start with a list but you can build as you go along.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Go to file, open up a text, then go to codes, highlight and choose code with Mark button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Each code is like a highlighter with a unique colour.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Recommends underscore rather than a space and to accents.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Coding button shows all text with that code number is the character position not the line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This is qualitative, this does take time.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You can write a memo about the code, to explain what you were trying to measure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annotation only applies to part of the text – use it to explain technical terms, acronyms, foreign words.   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Right click on a code to show options to display coding lists, memos, etc. within the gui – will come back to categories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Key tip: code whole sentences or paragraphs if you want to automate view x occurred often with view y.  I didn’t and lost a good opportunity to show more.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NB  If you are being scientific – 2 coders, use Cronbach’s alpha UK GE 2005 media study?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Export codes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use to give samples to illustrate views – cut outs, speech bubbles – export as HMTL 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can export more than one code at one time – just click on the ones you want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NB my code names help sort the codes to allow this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Journal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UK a diary – just what you did, when you did, that sort of thing – a record of what you did, not the same as a memo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42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How to code this</a:t>
            </a:r>
          </a:p>
          <a:p>
            <a:pPr marL="216000" indent="-216000">
              <a:lnSpc>
                <a:spcPct val="100000"/>
              </a:lnSpc>
            </a:pPr>
            <a:endParaRPr lang="en-GB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NB, on the face if it, </a:t>
            </a:r>
            <a:r>
              <a:rPr lang="en-GB" sz="1300" b="0" strike="noStrike" spc="-1" dirty="0" smtClean="0">
                <a:latin typeface="Arial"/>
              </a:rPr>
              <a:t>this </a:t>
            </a:r>
            <a:r>
              <a:rPr lang="en-GB" sz="1300" b="0" strike="noStrike" spc="-1" dirty="0">
                <a:latin typeface="Arial"/>
              </a:rPr>
              <a:t>is praise – only one exclamation mark.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BUT hardly anyone ever praises a proposal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YET apart from </a:t>
            </a:r>
            <a:r>
              <a:rPr lang="en-GB" sz="1300" b="0" strike="noStrike" spc="-1" dirty="0" smtClean="0">
                <a:latin typeface="Arial"/>
              </a:rPr>
              <a:t>intuition, </a:t>
            </a:r>
            <a:r>
              <a:rPr lang="en-GB" sz="1300" b="0" strike="noStrike" spc="-1" dirty="0">
                <a:latin typeface="Arial"/>
              </a:rPr>
              <a:t>cannot say that it is negative.  It could be a black swan</a:t>
            </a:r>
          </a:p>
          <a:p>
            <a:pPr marL="216000" indent="-216000">
              <a:lnSpc>
                <a:spcPct val="100000"/>
              </a:lnSpc>
            </a:pPr>
            <a:endParaRPr lang="en-GB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Create a new code</a:t>
            </a: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A_could be praise</a:t>
            </a:r>
          </a:p>
          <a:p>
            <a:pPr marL="216000" indent="-216000">
              <a:lnSpc>
                <a:spcPct val="100000"/>
              </a:lnSpc>
            </a:pPr>
            <a:endParaRPr lang="en-GB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1300" b="0" strike="noStrike" spc="-1" dirty="0">
                <a:latin typeface="Arial"/>
              </a:rPr>
              <a:t>Add a category</a:t>
            </a:r>
          </a:p>
          <a:p>
            <a:pPr marL="216000" indent="-216000">
              <a:lnSpc>
                <a:spcPct val="100000"/>
              </a:lnSpc>
            </a:pPr>
            <a:endParaRPr lang="en-GB" sz="13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Just to note any context, special details, built in post it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4447080" y="6165720"/>
            <a:ext cx="4407840" cy="448920"/>
            <a:chOff x="4447080" y="6165720"/>
            <a:chExt cx="4407840" cy="448920"/>
          </a:xfrm>
        </p:grpSpPr>
        <p:pic>
          <p:nvPicPr>
            <p:cNvPr id="45" name="Picture 8"/>
            <p:cNvPicPr/>
            <p:nvPr/>
          </p:nvPicPr>
          <p:blipFill>
            <a:blip r:embed="rId2"/>
            <a:stretch/>
          </p:blipFill>
          <p:spPr>
            <a:xfrm>
              <a:off x="7596000" y="6165720"/>
              <a:ext cx="125892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2"/>
            <p:cNvSpPr/>
            <p:nvPr/>
          </p:nvSpPr>
          <p:spPr>
            <a:xfrm>
              <a:off x="4447080" y="6243840"/>
              <a:ext cx="35982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3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" name="CustomShape 4"/>
          <p:cNvSpPr/>
          <p:nvPr/>
        </p:nvSpPr>
        <p:spPr>
          <a:xfrm>
            <a:off x="395280" y="404640"/>
            <a:ext cx="8459640" cy="6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E69F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“Demonstrating that you’ve taken account of a consultation: Using RQDA to analyse texts and emails.”</a:t>
            </a:r>
            <a:endParaRPr lang="en-GB" sz="3200" b="1" strike="noStrike" spc="-1" dirty="0">
              <a:solidFill>
                <a:srgbClr val="E69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MS PGothic"/>
              </a:rPr>
              <a:t>Oxford 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R User Group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Dr Douglas Campbell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4</a:t>
            </a:r>
            <a:r>
              <a:rPr lang="en-GB" sz="2400" b="0" strike="noStrike" spc="-1" baseline="101000" dirty="0">
                <a:solidFill>
                  <a:srgbClr val="000000"/>
                </a:solidFill>
                <a:latin typeface="Calibri"/>
                <a:ea typeface="MS PGothic"/>
              </a:rPr>
              <a:t>th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 March 2019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3435926" y="1910160"/>
            <a:ext cx="5382633" cy="3057480"/>
          </a:xfrm>
          <a:prstGeom prst="round2DiagRect">
            <a:avLst>
              <a:gd name="adj1" fmla="val 16667"/>
              <a:gd name="adj2" fmla="val 0"/>
            </a:avLst>
          </a:prstGeom>
          <a:noFill/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2" y="2030989"/>
            <a:ext cx="4130754" cy="2748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110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1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Codes, Categories, Cases, etc.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grpSp>
        <p:nvGrpSpPr>
          <p:cNvPr id="114" name="Group 5"/>
          <p:cNvGrpSpPr/>
          <p:nvPr/>
        </p:nvGrpSpPr>
        <p:grpSpPr>
          <a:xfrm>
            <a:off x="447840" y="1367280"/>
            <a:ext cx="8299080" cy="4508280"/>
            <a:chOff x="447840" y="1367280"/>
            <a:chExt cx="8299080" cy="4508280"/>
          </a:xfrm>
        </p:grpSpPr>
        <p:sp>
          <p:nvSpPr>
            <p:cNvPr id="115" name="CustomShape 6"/>
            <p:cNvSpPr/>
            <p:nvPr/>
          </p:nvSpPr>
          <p:spPr>
            <a:xfrm>
              <a:off x="447840" y="136728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7"/>
            <p:cNvSpPr/>
            <p:nvPr/>
          </p:nvSpPr>
          <p:spPr>
            <a:xfrm>
              <a:off x="4202280" y="136728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117" name="Group 8"/>
          <p:cNvGrpSpPr/>
          <p:nvPr/>
        </p:nvGrpSpPr>
        <p:grpSpPr>
          <a:xfrm>
            <a:off x="447840" y="1195560"/>
            <a:ext cx="8299080" cy="4680000"/>
            <a:chOff x="447840" y="1195560"/>
            <a:chExt cx="8299080" cy="4680000"/>
          </a:xfrm>
        </p:grpSpPr>
        <p:sp>
          <p:nvSpPr>
            <p:cNvPr id="118" name="CustomShape 9"/>
            <p:cNvSpPr/>
            <p:nvPr/>
          </p:nvSpPr>
          <p:spPr>
            <a:xfrm>
              <a:off x="447840" y="136728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0"/>
            <p:cNvSpPr/>
            <p:nvPr/>
          </p:nvSpPr>
          <p:spPr>
            <a:xfrm>
              <a:off x="4202280" y="136728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  <p:sp>
          <p:nvSpPr>
            <p:cNvPr id="120" name="CustomShape 11"/>
            <p:cNvSpPr/>
            <p:nvPr/>
          </p:nvSpPr>
          <p:spPr>
            <a:xfrm>
              <a:off x="1296000" y="1195560"/>
              <a:ext cx="18036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"/>
            <p:cNvSpPr/>
            <p:nvPr/>
          </p:nvSpPr>
          <p:spPr>
            <a:xfrm>
              <a:off x="864000" y="1656000"/>
              <a:ext cx="734364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A worked example</a:t>
              </a:r>
            </a:p>
            <a:p>
              <a:pPr>
                <a:lnSpc>
                  <a:spcPct val="100000"/>
                </a:lnSpc>
              </a:pPr>
              <a:endParaRPr lang="en-GB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“Wow, what a good idea!”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123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4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6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Memos with (almost) everything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4"/>
          <a:stretch/>
        </p:blipFill>
        <p:spPr>
          <a:xfrm>
            <a:off x="555480" y="2052720"/>
            <a:ext cx="793944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129" name="Picture 8"/>
            <p:cNvPicPr/>
            <p:nvPr/>
          </p:nvPicPr>
          <p:blipFill>
            <a:blip r:embed="rId2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The Output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432000" y="1224000"/>
            <a:ext cx="8433720" cy="403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135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R script to get output</a:t>
            </a:r>
            <a:r>
              <a:rPr lang="en-GB" sz="4000" b="1" strike="noStrike" spc="-1" dirty="0">
                <a:solidFill>
                  <a:srgbClr val="E3771B"/>
                </a:solidFill>
                <a:latin typeface="Calibri"/>
                <a:ea typeface="MS PGothic"/>
              </a:rPr>
              <a:t> 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576000" y="1197360"/>
            <a:ext cx="806364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library(RQDA)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library(tidyverse)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#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#go into RQDA,open the project you need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#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CGRdata&lt;-getCodingTable()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casesCodedBy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Get cases coded by specific codes, by specifying the code Ids.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See documentation for more.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447840" y="1366920"/>
            <a:ext cx="8299080" cy="4508280"/>
            <a:chOff x="447840" y="1366920"/>
            <a:chExt cx="8299080" cy="4508280"/>
          </a:xfrm>
        </p:grpSpPr>
        <p:sp>
          <p:nvSpPr>
            <p:cNvPr id="141" name="CustomShape 2"/>
            <p:cNvSpPr/>
            <p:nvPr/>
          </p:nvSpPr>
          <p:spPr>
            <a:xfrm>
              <a:off x="447840" y="136692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3"/>
            <p:cNvSpPr/>
            <p:nvPr/>
          </p:nvSpPr>
          <p:spPr>
            <a:xfrm>
              <a:off x="4202280" y="136692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143" name="Group 4"/>
          <p:cNvGrpSpPr/>
          <p:nvPr/>
        </p:nvGrpSpPr>
        <p:grpSpPr>
          <a:xfrm>
            <a:off x="6124680" y="6165720"/>
            <a:ext cx="2730240" cy="448920"/>
            <a:chOff x="6124680" y="6165720"/>
            <a:chExt cx="2730240" cy="448920"/>
          </a:xfrm>
        </p:grpSpPr>
        <p:pic>
          <p:nvPicPr>
            <p:cNvPr id="144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5" name="CustomShape 5"/>
            <p:cNvSpPr/>
            <p:nvPr/>
          </p:nvSpPr>
          <p:spPr>
            <a:xfrm>
              <a:off x="6124680" y="6243840"/>
              <a:ext cx="23004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Line 6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7"/>
          <p:cNvSpPr/>
          <p:nvPr/>
        </p:nvSpPr>
        <p:spPr>
          <a:xfrm>
            <a:off x="395280" y="404640"/>
            <a:ext cx="827856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611280" y="1676520"/>
            <a:ext cx="7916760" cy="42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720000" y="1557720"/>
            <a:ext cx="7558920" cy="36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Negatives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A bit “clunky” - does not look as good as current Office products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It is time consuming (but so is any manual mark-up system)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Positives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It works as a research tool, both for coding and for noting what you were doing and why you did it.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It extends R into qualitative analysis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450360" y="404640"/>
            <a:ext cx="51645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3. A Personal Summary 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163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6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36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4. </a:t>
            </a:r>
            <a:r>
              <a:rPr lang="en-GB" sz="36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How RQDA was used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88" y="1195200"/>
            <a:ext cx="3949540" cy="3485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848" y="2649249"/>
            <a:ext cx="4669072" cy="3141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273" y="4966903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Council, 10</a:t>
            </a:r>
            <a:r>
              <a:rPr lang="en-GB" baseline="30000" dirty="0" smtClean="0"/>
              <a:t>th</a:t>
            </a:r>
            <a:r>
              <a:rPr lang="en-GB" dirty="0" smtClean="0"/>
              <a:t> November, 2016</a:t>
            </a:r>
          </a:p>
          <a:p>
            <a:r>
              <a:rPr lang="en-GB" sz="1200" dirty="0" smtClean="0"/>
              <a:t>https://ww5.swindon.gov.uk/moderngov/ieListDocuments.aspx?CId=284&amp;MId=7446&amp;Ver=4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447840" y="1366920"/>
            <a:ext cx="8299080" cy="4508280"/>
            <a:chOff x="447840" y="1366920"/>
            <a:chExt cx="8299080" cy="4508280"/>
          </a:xfrm>
        </p:grpSpPr>
        <p:sp>
          <p:nvSpPr>
            <p:cNvPr id="152" name="CustomShape 2"/>
            <p:cNvSpPr/>
            <p:nvPr/>
          </p:nvSpPr>
          <p:spPr>
            <a:xfrm>
              <a:off x="447840" y="136692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4202280" y="136692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154" name="Group 4"/>
          <p:cNvGrpSpPr/>
          <p:nvPr/>
        </p:nvGrpSpPr>
        <p:grpSpPr>
          <a:xfrm>
            <a:off x="6124680" y="6165720"/>
            <a:ext cx="2730240" cy="448920"/>
            <a:chOff x="6124680" y="6165720"/>
            <a:chExt cx="2730240" cy="448920"/>
          </a:xfrm>
        </p:grpSpPr>
        <p:pic>
          <p:nvPicPr>
            <p:cNvPr id="155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6" name="CustomShape 5"/>
            <p:cNvSpPr/>
            <p:nvPr/>
          </p:nvSpPr>
          <p:spPr>
            <a:xfrm>
              <a:off x="6124680" y="6243840"/>
              <a:ext cx="23004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Line 6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CustomShape 7"/>
          <p:cNvSpPr/>
          <p:nvPr/>
        </p:nvSpPr>
        <p:spPr>
          <a:xfrm>
            <a:off x="395280" y="404640"/>
            <a:ext cx="827856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611280" y="1676520"/>
            <a:ext cx="7916760" cy="42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503999" y="265680"/>
            <a:ext cx="739309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5. </a:t>
            </a: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RQDA v </a:t>
            </a: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TidyText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720360" y="1440000"/>
            <a:ext cx="748692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TidyText</a:t>
            </a:r>
            <a:r>
              <a:rPr lang="en-GB" sz="4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 is great when you are focusing on the individual words or tokens.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4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RQDA is best when you want to breakdown sentiment and comments into distinct concepts.</a:t>
            </a: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6152025" y="6165720"/>
            <a:ext cx="2702895" cy="448920"/>
            <a:chOff x="6152025" y="6165720"/>
            <a:chExt cx="2702895" cy="448920"/>
          </a:xfrm>
        </p:grpSpPr>
        <p:pic>
          <p:nvPicPr>
            <p:cNvPr id="173" name="Picture 8"/>
            <p:cNvPicPr/>
            <p:nvPr/>
          </p:nvPicPr>
          <p:blipFill>
            <a:blip r:embed="rId2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4" name="CustomShape 2"/>
            <p:cNvSpPr/>
            <p:nvPr/>
          </p:nvSpPr>
          <p:spPr>
            <a:xfrm>
              <a:off x="6152025" y="6243840"/>
              <a:ext cx="181822" cy="3524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just">
                <a:lnSpc>
                  <a:spcPct val="100000"/>
                </a:lnSpc>
              </a:pPr>
              <a:endParaRPr lang="en-GB" sz="1700" b="0" strike="noStrike" spc="-1" dirty="0">
                <a:latin typeface="Arial"/>
              </a:endParaRPr>
            </a:p>
          </p:txBody>
        </p:sp>
        <p:sp>
          <p:nvSpPr>
            <p:cNvPr id="175" name="Line 3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6" name="CustomShape 4"/>
          <p:cNvSpPr/>
          <p:nvPr/>
        </p:nvSpPr>
        <p:spPr>
          <a:xfrm>
            <a:off x="395280" y="404640"/>
            <a:ext cx="835164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3771B"/>
                </a:solidFill>
                <a:latin typeface="Calibri"/>
                <a:ea typeface="MS PGothic"/>
              </a:rPr>
              <a:t>Any </a:t>
            </a:r>
            <a:r>
              <a:rPr lang="en-GB" sz="4000" b="1" strike="noStrike" spc="-1" dirty="0" smtClean="0">
                <a:solidFill>
                  <a:srgbClr val="E3771B"/>
                </a:solidFill>
                <a:latin typeface="Calibri"/>
                <a:ea typeface="MS PGothic"/>
              </a:rPr>
              <a:t>Questions?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611280" y="1676520"/>
            <a:ext cx="3958920" cy="110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 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447840" y="1366920"/>
            <a:ext cx="8299080" cy="4508280"/>
            <a:chOff x="447840" y="1366920"/>
            <a:chExt cx="8299080" cy="4508280"/>
          </a:xfrm>
        </p:grpSpPr>
        <p:sp>
          <p:nvSpPr>
            <p:cNvPr id="52" name="CustomShape 2"/>
            <p:cNvSpPr/>
            <p:nvPr/>
          </p:nvSpPr>
          <p:spPr>
            <a:xfrm>
              <a:off x="447840" y="136692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4202280" y="136692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54" name="Group 4"/>
          <p:cNvGrpSpPr/>
          <p:nvPr/>
        </p:nvGrpSpPr>
        <p:grpSpPr>
          <a:xfrm>
            <a:off x="6124680" y="6165720"/>
            <a:ext cx="2730240" cy="448920"/>
            <a:chOff x="6124680" y="6165720"/>
            <a:chExt cx="2730240" cy="448920"/>
          </a:xfrm>
        </p:grpSpPr>
        <p:pic>
          <p:nvPicPr>
            <p:cNvPr id="55" name="Picture 8"/>
            <p:cNvPicPr/>
            <p:nvPr/>
          </p:nvPicPr>
          <p:blipFill>
            <a:blip r:embed="rId2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5"/>
            <p:cNvSpPr/>
            <p:nvPr/>
          </p:nvSpPr>
          <p:spPr>
            <a:xfrm>
              <a:off x="6124680" y="6243840"/>
              <a:ext cx="23004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" name="CustomShape 7"/>
          <p:cNvSpPr/>
          <p:nvPr/>
        </p:nvSpPr>
        <p:spPr>
          <a:xfrm>
            <a:off x="395280" y="404640"/>
            <a:ext cx="827856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Outline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611280" y="1676520"/>
            <a:ext cx="7916760" cy="42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Acknowledgments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1. The Problem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2. An overview of RQDA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	a. Coding texts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	b. Extracting those codes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3. A personal summary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4. </a:t>
            </a: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How RDQA was used</a:t>
            </a: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5</a:t>
            </a: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. </a:t>
            </a: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RQDA v Tidytext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6. Questions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 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447840" y="1366920"/>
            <a:ext cx="8299080" cy="4508280"/>
            <a:chOff x="447840" y="1366920"/>
            <a:chExt cx="8299080" cy="4508280"/>
          </a:xfrm>
        </p:grpSpPr>
        <p:sp>
          <p:nvSpPr>
            <p:cNvPr id="61" name="CustomShape 2"/>
            <p:cNvSpPr/>
            <p:nvPr/>
          </p:nvSpPr>
          <p:spPr>
            <a:xfrm>
              <a:off x="447840" y="136692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3"/>
            <p:cNvSpPr/>
            <p:nvPr/>
          </p:nvSpPr>
          <p:spPr>
            <a:xfrm>
              <a:off x="4202280" y="136692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63" name="Group 4"/>
          <p:cNvGrpSpPr/>
          <p:nvPr/>
        </p:nvGrpSpPr>
        <p:grpSpPr>
          <a:xfrm>
            <a:off x="6124680" y="6165720"/>
            <a:ext cx="2730240" cy="448920"/>
            <a:chOff x="6124680" y="6165720"/>
            <a:chExt cx="2730240" cy="448920"/>
          </a:xfrm>
        </p:grpSpPr>
        <p:pic>
          <p:nvPicPr>
            <p:cNvPr id="64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5"/>
            <p:cNvSpPr/>
            <p:nvPr/>
          </p:nvSpPr>
          <p:spPr>
            <a:xfrm>
              <a:off x="6124680" y="6243840"/>
              <a:ext cx="23004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7" name="CustomShape 7"/>
          <p:cNvSpPr/>
          <p:nvPr/>
        </p:nvSpPr>
        <p:spPr>
          <a:xfrm>
            <a:off x="395280" y="404640"/>
            <a:ext cx="827856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Acknowledgements</a:t>
            </a:r>
            <a:r>
              <a:rPr lang="en-GB" sz="2400" b="0" strike="noStrike" spc="-1" dirty="0">
                <a:solidFill>
                  <a:srgbClr val="E69F00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solidFill>
                <a:srgbClr val="E69F00"/>
              </a:solidFill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611280" y="1676520"/>
            <a:ext cx="7916760" cy="42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trike="noStrike" spc="-1" dirty="0"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RQDA author: Ronggui Huang</a:t>
            </a: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1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1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Website: http://rqda.r-forge.r-project.org/</a:t>
            </a: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800" b="1" strike="noStrike" spc="-1" dirty="0"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RQDA videos on Youtube: Metin Caliskan </a:t>
            </a: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1" i="1" strike="noStrike" spc="-1" dirty="0">
                <a:solidFill>
                  <a:srgbClr val="40404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 </a:t>
            </a:r>
            <a:endParaRPr lang="en-GB" sz="2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447840" y="1366920"/>
            <a:ext cx="8299080" cy="4508280"/>
            <a:chOff x="447840" y="1366920"/>
            <a:chExt cx="8299080" cy="4508280"/>
          </a:xfrm>
        </p:grpSpPr>
        <p:sp>
          <p:nvSpPr>
            <p:cNvPr id="70" name="CustomShape 2"/>
            <p:cNvSpPr/>
            <p:nvPr/>
          </p:nvSpPr>
          <p:spPr>
            <a:xfrm>
              <a:off x="447840" y="1366920"/>
              <a:ext cx="5892480" cy="4508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4202280" y="1366920"/>
              <a:ext cx="4544640" cy="4508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72" name="Group 4"/>
          <p:cNvGrpSpPr/>
          <p:nvPr/>
        </p:nvGrpSpPr>
        <p:grpSpPr>
          <a:xfrm>
            <a:off x="6124680" y="6165720"/>
            <a:ext cx="2730240" cy="448920"/>
            <a:chOff x="6124680" y="6165720"/>
            <a:chExt cx="2730240" cy="448920"/>
          </a:xfrm>
        </p:grpSpPr>
        <p:pic>
          <p:nvPicPr>
            <p:cNvPr id="73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CustomShape 5"/>
            <p:cNvSpPr/>
            <p:nvPr/>
          </p:nvSpPr>
          <p:spPr>
            <a:xfrm>
              <a:off x="6124680" y="6243840"/>
              <a:ext cx="23004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6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" name="CustomShape 7"/>
          <p:cNvSpPr/>
          <p:nvPr/>
        </p:nvSpPr>
        <p:spPr>
          <a:xfrm>
            <a:off x="395280" y="404640"/>
            <a:ext cx="827856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1. The Problem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611280" y="1676520"/>
            <a:ext cx="7916760" cy="42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The Policy: re-introduce charges for collecting green waste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The legal context: Councils must consult those affected or who may be affected (S.3 Local Government Act 1999)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A consultation is not a referendum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79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2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2 An overview of RQDA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Loading the package 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4"/>
          <a:stretch/>
        </p:blipFill>
        <p:spPr>
          <a:xfrm>
            <a:off x="1910520" y="2172240"/>
            <a:ext cx="4856400" cy="27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85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The main menu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3771B"/>
                </a:solidFill>
                <a:latin typeface="Calibri"/>
                <a:ea typeface="MS PGothic"/>
              </a:rPr>
              <a:t> 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4"/>
          <a:stretch/>
        </p:blipFill>
        <p:spPr>
          <a:xfrm>
            <a:off x="485640" y="1065240"/>
            <a:ext cx="4004640" cy="361368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5"/>
          <a:stretch/>
        </p:blipFill>
        <p:spPr>
          <a:xfrm>
            <a:off x="4536000" y="2008440"/>
            <a:ext cx="4278960" cy="380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92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3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5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Adjust settings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3771B"/>
                </a:solidFill>
                <a:latin typeface="Calibri"/>
                <a:ea typeface="MS PGothic"/>
              </a:rPr>
              <a:t> 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1825920" y="1396800"/>
            <a:ext cx="5532480" cy="406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98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Files</a:t>
            </a:r>
            <a:r>
              <a:rPr lang="en-GB" sz="4000" b="1" strike="noStrike" spc="-1" dirty="0">
                <a:solidFill>
                  <a:srgbClr val="E3771B"/>
                </a:solidFill>
                <a:latin typeface="Calibri"/>
                <a:ea typeface="MS PGothic"/>
              </a:rPr>
              <a:t> 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4"/>
          <a:stretch/>
        </p:blipFill>
        <p:spPr>
          <a:xfrm>
            <a:off x="1008000" y="1152000"/>
            <a:ext cx="7270920" cy="48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6101280" y="6165720"/>
            <a:ext cx="2753640" cy="448920"/>
            <a:chOff x="6101280" y="6165720"/>
            <a:chExt cx="2753640" cy="448920"/>
          </a:xfrm>
        </p:grpSpPr>
        <p:pic>
          <p:nvPicPr>
            <p:cNvPr id="104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8200" cy="44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" name="CustomShape 2"/>
            <p:cNvSpPr/>
            <p:nvPr/>
          </p:nvSpPr>
          <p:spPr>
            <a:xfrm>
              <a:off x="6101280" y="6243840"/>
              <a:ext cx="279000" cy="34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7" name="CustomShape 4"/>
          <p:cNvSpPr/>
          <p:nvPr/>
        </p:nvSpPr>
        <p:spPr>
          <a:xfrm>
            <a:off x="395280" y="260280"/>
            <a:ext cx="7054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3771B"/>
                </a:solidFill>
                <a:latin typeface="Calibri"/>
                <a:ea typeface="MS PGothic"/>
              </a:rPr>
              <a:t>Codes, Categories, Cases, etc.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4"/>
          <a:stretch/>
        </p:blipFill>
        <p:spPr>
          <a:xfrm>
            <a:off x="1845000" y="1282680"/>
            <a:ext cx="5494320" cy="42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771B"/>
      </a:accent1>
      <a:accent2>
        <a:srgbClr val="066CA3"/>
      </a:accent2>
      <a:accent3>
        <a:srgbClr val="E3771B"/>
      </a:accent3>
      <a:accent4>
        <a:srgbClr val="F04935"/>
      </a:accent4>
      <a:accent5>
        <a:srgbClr val="066CA3"/>
      </a:accent5>
      <a:accent6>
        <a:srgbClr val="00AA4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771B"/>
      </a:accent1>
      <a:accent2>
        <a:srgbClr val="066CA3"/>
      </a:accent2>
      <a:accent3>
        <a:srgbClr val="E3771B"/>
      </a:accent3>
      <a:accent4>
        <a:srgbClr val="F04935"/>
      </a:accent4>
      <a:accent5>
        <a:srgbClr val="066CA3"/>
      </a:accent5>
      <a:accent6>
        <a:srgbClr val="00AA4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1102</Words>
  <Application>Microsoft Office PowerPoint</Application>
  <PresentationFormat>On-screen Show (4:3)</PresentationFormat>
  <Paragraphs>290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ѵ䀀ҡⅨ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Stronger Together Presentation Template</dc:title>
  <dc:subject/>
  <dc:creator>Rachel Freegard</dc:creator>
  <dc:description/>
  <cp:lastModifiedBy>Douglas Campbell</cp:lastModifiedBy>
  <cp:revision>98</cp:revision>
  <dcterms:created xsi:type="dcterms:W3CDTF">2006-08-10T19:18:31Z</dcterms:created>
  <dcterms:modified xsi:type="dcterms:W3CDTF">2019-05-15T15:37:24Z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ѵ䀀ҡⅨ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Project Name">
    <vt:lpwstr>4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</vt:i4>
  </property>
</Properties>
</file>