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51" autoAdjust="0"/>
  </p:normalViewPr>
  <p:slideViewPr>
    <p:cSldViewPr snapToGrid="0">
      <p:cViewPr varScale="1">
        <p:scale>
          <a:sx n="65" d="100"/>
          <a:sy n="65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5FC22E1-DF3C-40EF-9944-0C229774E87B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 smtClean="0">
                <a:latin typeface="Arial"/>
              </a:rPr>
              <a:t>Mention the PhD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 smtClean="0">
                <a:latin typeface="Arial"/>
              </a:rPr>
              <a:t>Outline the Mango radar –</a:t>
            </a:r>
            <a:r>
              <a:rPr lang="en-GB" sz="2000" b="0" strike="noStrike" spc="-1" baseline="0" dirty="0" smtClean="0">
                <a:latin typeface="Arial"/>
              </a:rPr>
              <a:t> I’m a visualiser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An old railway town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220,000 population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Unitary or all </a:t>
            </a:r>
            <a:r>
              <a:rPr lang="en-GB" sz="2000" b="0" strike="noStrike" spc="-1" dirty="0" smtClean="0">
                <a:latin typeface="Arial"/>
              </a:rPr>
              <a:t>purpose </a:t>
            </a:r>
            <a:r>
              <a:rPr lang="en-GB" sz="2000" b="0" strike="noStrike" spc="-1" dirty="0">
                <a:latin typeface="Arial"/>
              </a:rPr>
              <a:t>council created in 1997.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Wide range of </a:t>
            </a:r>
            <a:r>
              <a:rPr lang="en-GB" sz="2000" b="0" strike="noStrike" spc="-1" dirty="0" smtClean="0">
                <a:latin typeface="Arial"/>
              </a:rPr>
              <a:t>employees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 smtClean="0">
                <a:latin typeface="Arial"/>
              </a:rPr>
              <a:t>	heavy</a:t>
            </a:r>
            <a:r>
              <a:rPr lang="en-GB" sz="2000" b="0" strike="noStrike" spc="-1" baseline="0" dirty="0" smtClean="0">
                <a:latin typeface="Arial"/>
              </a:rPr>
              <a:t> and precision </a:t>
            </a:r>
            <a:r>
              <a:rPr lang="en-GB" sz="2000" b="0" strike="noStrike" spc="-1" dirty="0" smtClean="0">
                <a:latin typeface="Arial"/>
              </a:rPr>
              <a:t>engineering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 smtClean="0">
                <a:latin typeface="Arial"/>
              </a:rPr>
              <a:t>	pharmaceuticals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 smtClean="0">
                <a:latin typeface="Arial"/>
              </a:rPr>
              <a:t>	finance</a:t>
            </a: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 smtClean="0">
                <a:latin typeface="Arial"/>
              </a:rPr>
              <a:t>	agencies and academic</a:t>
            </a:r>
            <a:endParaRPr lang="en-GB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2000" b="0" strike="noStrike" spc="-1" dirty="0" smtClean="0">
                <a:latin typeface="Arial"/>
              </a:rPr>
              <a:t>007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Swindon has 57 elected politicians called councillors who serve for 4 years before facing re-election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Elections are by thirds – 19 a year each year for 3 years then a rest.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But, there are 20 wards, 18 with three councillors, 1 with two and one with just one.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Challenge for the script: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	aim: to show the results both when the seat was last contested as well as when the ward last had an election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	how to pick which of the odd wards is being </a:t>
            </a:r>
            <a:r>
              <a:rPr lang="en-GB" sz="2000" b="0" strike="noStrike" spc="-1" dirty="0" smtClean="0">
                <a:latin typeface="Arial"/>
              </a:rPr>
              <a:t>contested</a:t>
            </a:r>
            <a:endParaRPr lang="en-GB" sz="20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	Is there </a:t>
            </a:r>
            <a:r>
              <a:rPr lang="en-GB" sz="2000" b="0" strike="noStrike" spc="-1" dirty="0" smtClean="0">
                <a:latin typeface="Arial"/>
              </a:rPr>
              <a:t>also </a:t>
            </a:r>
            <a:r>
              <a:rPr lang="en-GB" sz="2000" b="0" strike="noStrike" spc="-1" dirty="0">
                <a:latin typeface="Arial"/>
              </a:rPr>
              <a:t>a by-election on the same day?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	Was there a by-election </a:t>
            </a:r>
            <a:r>
              <a:rPr lang="en-GB" sz="2000" b="0" strike="noStrike" spc="-1" dirty="0" smtClean="0">
                <a:latin typeface="Arial"/>
              </a:rPr>
              <a:t>earlier</a:t>
            </a:r>
          </a:p>
          <a:p>
            <a:pPr marL="216000" indent="-215280">
              <a:lnSpc>
                <a:spcPct val="100000"/>
              </a:lnSpc>
            </a:pPr>
            <a:endParaRPr lang="en-GB" sz="2000" b="0" strike="noStrike" spc="-1" dirty="0" smtClean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GB" sz="2000" b="0" strike="noStrike" spc="-1" dirty="0" smtClean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 smtClean="0">
                <a:latin typeface="+mn-lt"/>
              </a:rPr>
              <a:t>I</a:t>
            </a:r>
            <a:r>
              <a:rPr lang="en-GB" sz="2000" b="0" strike="noStrike" spc="-1" baseline="0" dirty="0" smtClean="0">
                <a:latin typeface="+mn-lt"/>
              </a:rPr>
              <a:t> had to create the data sets because they were only on paper or PDF except for the most recent years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baseline="0" dirty="0" smtClean="0">
                <a:latin typeface="+mn-lt"/>
              </a:rPr>
              <a:t>This was a high priority request from Members and Comms but low priority for the organisation. because it was not about saving money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baseline="0" dirty="0" smtClean="0">
                <a:latin typeface="+mn-lt"/>
              </a:rPr>
              <a:t>It had to be Word so that others could amend it if they so wished</a:t>
            </a:r>
            <a:endParaRPr lang="en-GB" sz="2000" b="0" strike="noStrike" spc="-1" dirty="0" smtClean="0">
              <a:latin typeface="+mn-lt"/>
            </a:endParaRPr>
          </a:p>
          <a:p>
            <a:pPr marL="216000" indent="-21528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Huge debt to the author for the code and the examples on the website</a:t>
            </a:r>
            <a:r>
              <a:rPr lang="en-GB" sz="2000" b="0" strike="noStrike" spc="-1" dirty="0" smtClean="0">
                <a:latin typeface="Arial"/>
              </a:rPr>
              <a:t>.</a:t>
            </a:r>
          </a:p>
          <a:p>
            <a:pPr marL="216000" indent="-215280">
              <a:lnSpc>
                <a:spcPct val="100000"/>
              </a:lnSpc>
            </a:pPr>
            <a:endParaRPr lang="en-GB" sz="2000" b="0" strike="noStrike" spc="-1" dirty="0" smtClean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 smtClean="0">
                <a:latin typeface="Arial"/>
              </a:rPr>
              <a:t>Developed from ReporteRs but</a:t>
            </a:r>
            <a:r>
              <a:rPr lang="en-GB" sz="2000" b="0" strike="noStrike" spc="-1" baseline="0" dirty="0" smtClean="0">
                <a:latin typeface="Arial"/>
              </a:rPr>
              <a:t> does not need 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 smtClean="0">
                <a:latin typeface="Arial"/>
              </a:rPr>
              <a:t>Works with Word, PowerPoint and html, but I have only used</a:t>
            </a:r>
            <a:r>
              <a:rPr lang="en-GB" sz="2000" b="0" strike="noStrike" spc="-1" baseline="0" dirty="0" smtClean="0">
                <a:latin typeface="Arial"/>
              </a:rPr>
              <a:t> it with Word.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 smtClean="0">
                <a:latin typeface="+mn-lt"/>
              </a:rPr>
              <a:t>Add basic commands</a:t>
            </a:r>
          </a:p>
          <a:p>
            <a:pPr marL="216000" indent="-215280">
              <a:lnSpc>
                <a:spcPct val="100000"/>
              </a:lnSpc>
            </a:pPr>
            <a:endParaRPr lang="en-GB" sz="2000" b="0" strike="noStrike" spc="-1" dirty="0" smtClean="0">
              <a:latin typeface="+mn-lt"/>
            </a:endParaRP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 smtClean="0">
                <a:latin typeface="+mn-lt"/>
              </a:rPr>
              <a:t>It creates a list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 smtClean="0">
                <a:latin typeface="+mn-lt"/>
              </a:rPr>
              <a:t>Allows you to add word formatting</a:t>
            </a:r>
          </a:p>
          <a:p>
            <a:pPr marL="216000" indent="-215280">
              <a:lnSpc>
                <a:spcPct val="100000"/>
              </a:lnSpc>
            </a:pPr>
            <a:r>
              <a:rPr lang="en-GB" sz="2000" b="0" strike="noStrike" spc="-1" dirty="0" smtClean="0">
                <a:latin typeface="+mn-lt"/>
              </a:rPr>
              <a:t>Allows you to amend someone else’s document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Example from the program</a:t>
            </a:r>
          </a:p>
          <a:p>
            <a:pPr marL="216000" indent="-21564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GB" sz="2000" b="0" strike="noStrike" spc="-1" dirty="0">
                <a:latin typeface="Arial"/>
              </a:rPr>
              <a:t>Example from the program</a:t>
            </a:r>
          </a:p>
          <a:p>
            <a:pPr marL="216000" indent="-21564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4447080" y="6165720"/>
            <a:ext cx="4407480" cy="448560"/>
            <a:chOff x="4447080" y="6165720"/>
            <a:chExt cx="4407480" cy="448560"/>
          </a:xfrm>
        </p:grpSpPr>
        <p:pic>
          <p:nvPicPr>
            <p:cNvPr id="45" name="Picture 8"/>
            <p:cNvPicPr/>
            <p:nvPr/>
          </p:nvPicPr>
          <p:blipFill>
            <a:blip r:embed="rId2"/>
            <a:stretch/>
          </p:blipFill>
          <p:spPr>
            <a:xfrm>
              <a:off x="7596000" y="6165720"/>
              <a:ext cx="125856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2"/>
            <p:cNvSpPr/>
            <p:nvPr/>
          </p:nvSpPr>
          <p:spPr>
            <a:xfrm>
              <a:off x="4447080" y="6243840"/>
              <a:ext cx="3597840" cy="34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3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" name="CustomShape 4"/>
          <p:cNvSpPr/>
          <p:nvPr/>
        </p:nvSpPr>
        <p:spPr>
          <a:xfrm>
            <a:off x="395280" y="404639"/>
            <a:ext cx="8459280" cy="12024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dirty="0" smtClean="0">
                <a:solidFill>
                  <a:srgbClr val="E69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GB" sz="3200" b="1" dirty="0">
                <a:solidFill>
                  <a:srgbClr val="E69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Microsoft in this Council, how does R fit in? Some experiences with officeR in local </a:t>
            </a:r>
            <a:r>
              <a:rPr lang="en-GB" sz="3200" b="1" dirty="0" smtClean="0">
                <a:solidFill>
                  <a:srgbClr val="E69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government.</a:t>
            </a:r>
            <a:endParaRPr lang="en-GB" sz="4800" b="1" strike="noStrike" spc="-1" dirty="0">
              <a:solidFill>
                <a:srgbClr val="E69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0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0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0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Oxford 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R User Group</a:t>
            </a:r>
            <a:endParaRPr lang="en-GB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Dr Douglas 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Campbell</a:t>
            </a:r>
            <a:endParaRPr lang="en-GB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0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4</a:t>
            </a:r>
            <a:r>
              <a:rPr lang="en-GB" sz="2000" spc="-1" baseline="30000" dirty="0" smtClean="0">
                <a:solidFill>
                  <a:srgbClr val="0000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th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 March 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2019</a:t>
            </a:r>
            <a:endParaRPr lang="en-GB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2916360" y="2170603"/>
            <a:ext cx="5938200" cy="3057120"/>
          </a:xfrm>
          <a:prstGeom prst="round2DiagRect">
            <a:avLst>
              <a:gd name="adj1" fmla="val 16667"/>
              <a:gd name="adj2" fmla="val 0"/>
            </a:avLst>
          </a:prstGeom>
          <a:noFill/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87" y="2343926"/>
            <a:ext cx="2710473" cy="2710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38" y="3902250"/>
            <a:ext cx="1705144" cy="1134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6101280" y="6165720"/>
            <a:ext cx="2753280" cy="448560"/>
            <a:chOff x="6101280" y="6165720"/>
            <a:chExt cx="2753280" cy="448560"/>
          </a:xfrm>
        </p:grpSpPr>
        <p:pic>
          <p:nvPicPr>
            <p:cNvPr id="103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CustomShape 2"/>
            <p:cNvSpPr/>
            <p:nvPr/>
          </p:nvSpPr>
          <p:spPr>
            <a:xfrm>
              <a:off x="6101280" y="6243840"/>
              <a:ext cx="278640" cy="34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" name="CustomShape 4"/>
          <p:cNvSpPr/>
          <p:nvPr/>
        </p:nvSpPr>
        <p:spPr>
          <a:xfrm>
            <a:off x="395280" y="260280"/>
            <a:ext cx="7054200" cy="93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Amending a Word </a:t>
            </a: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document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96" y="1917511"/>
            <a:ext cx="2994659" cy="2949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0" y="1025276"/>
            <a:ext cx="4634280" cy="5246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6152024" y="6165720"/>
            <a:ext cx="2702536" cy="448560"/>
            <a:chOff x="6152024" y="6165720"/>
            <a:chExt cx="2702536" cy="448560"/>
          </a:xfrm>
        </p:grpSpPr>
        <p:pic>
          <p:nvPicPr>
            <p:cNvPr id="124" name="Picture 8"/>
            <p:cNvPicPr/>
            <p:nvPr/>
          </p:nvPicPr>
          <p:blipFill>
            <a:blip r:embed="rId2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5" name="CustomShape 2"/>
            <p:cNvSpPr/>
            <p:nvPr/>
          </p:nvSpPr>
          <p:spPr>
            <a:xfrm>
              <a:off x="6152024" y="6243840"/>
              <a:ext cx="181822" cy="3524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just">
                <a:lnSpc>
                  <a:spcPct val="100000"/>
                </a:lnSpc>
              </a:pPr>
              <a:endParaRPr lang="en-GB" sz="1700" b="0" strike="noStrike" spc="-1" dirty="0">
                <a:latin typeface="Arial"/>
              </a:endParaRPr>
            </a:p>
          </p:txBody>
        </p:sp>
        <p:sp>
          <p:nvSpPr>
            <p:cNvPr id="126" name="Line 3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7" name="CustomShape 4"/>
          <p:cNvSpPr/>
          <p:nvPr/>
        </p:nvSpPr>
        <p:spPr>
          <a:xfrm>
            <a:off x="395280" y="404640"/>
            <a:ext cx="8351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6 Any Questions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11280" y="1676520"/>
            <a:ext cx="3958560" cy="110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0" i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 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447840" y="1366920"/>
            <a:ext cx="8298720" cy="4507920"/>
            <a:chOff x="447840" y="1366920"/>
            <a:chExt cx="8298720" cy="4507920"/>
          </a:xfrm>
        </p:grpSpPr>
        <p:sp>
          <p:nvSpPr>
            <p:cNvPr id="52" name="CustomShape 2"/>
            <p:cNvSpPr/>
            <p:nvPr/>
          </p:nvSpPr>
          <p:spPr>
            <a:xfrm>
              <a:off x="447840" y="1366920"/>
              <a:ext cx="5892120" cy="4507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3"/>
            <p:cNvSpPr/>
            <p:nvPr/>
          </p:nvSpPr>
          <p:spPr>
            <a:xfrm>
              <a:off x="4202280" y="1366920"/>
              <a:ext cx="4544280" cy="45079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</p:grpSp>
      <p:grpSp>
        <p:nvGrpSpPr>
          <p:cNvPr id="54" name="Group 4"/>
          <p:cNvGrpSpPr/>
          <p:nvPr/>
        </p:nvGrpSpPr>
        <p:grpSpPr>
          <a:xfrm>
            <a:off x="6124680" y="6165720"/>
            <a:ext cx="2729880" cy="448560"/>
            <a:chOff x="6124680" y="6165720"/>
            <a:chExt cx="2729880" cy="448560"/>
          </a:xfrm>
        </p:grpSpPr>
        <p:pic>
          <p:nvPicPr>
            <p:cNvPr id="55" name="Picture 8"/>
            <p:cNvPicPr/>
            <p:nvPr/>
          </p:nvPicPr>
          <p:blipFill>
            <a:blip r:embed="rId2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5"/>
            <p:cNvSpPr/>
            <p:nvPr/>
          </p:nvSpPr>
          <p:spPr>
            <a:xfrm>
              <a:off x="6124680" y="6243840"/>
              <a:ext cx="229680" cy="34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>
              <a:off x="7451640" y="624276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8" name="CustomShape 7"/>
          <p:cNvSpPr/>
          <p:nvPr/>
        </p:nvSpPr>
        <p:spPr>
          <a:xfrm>
            <a:off x="395280" y="404640"/>
            <a:ext cx="827820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Outline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611280" y="1676520"/>
            <a:ext cx="7916400" cy="42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GB" sz="2800" b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Introduction</a:t>
            </a:r>
            <a:endParaRPr lang="en-GB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GB" sz="2800" b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The </a:t>
            </a: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Problem</a:t>
            </a:r>
            <a:endParaRPr lang="en-GB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GB" sz="2800" b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Acknowledgments</a:t>
            </a:r>
            <a:endParaRPr lang="en-GB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GB" sz="2800" b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OfficeR</a:t>
            </a:r>
            <a:endParaRPr lang="en-GB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GB" sz="2800" b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How </a:t>
            </a:r>
            <a:r>
              <a:rPr lang="en-GB" sz="2800" b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I currently use OfficeR</a:t>
            </a:r>
            <a:endParaRPr lang="en-GB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GB" sz="2800" b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Any Questions?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0" i="1" strike="noStrike" spc="-1" dirty="0" smtClean="0">
                <a:solidFill>
                  <a:srgbClr val="404040"/>
                </a:solidFill>
                <a:latin typeface="Calibri"/>
                <a:ea typeface="MS PGothic"/>
              </a:rPr>
              <a:t> 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6152025" y="6165720"/>
            <a:ext cx="2702535" cy="448560"/>
            <a:chOff x="6152025" y="6165720"/>
            <a:chExt cx="2702535" cy="448560"/>
          </a:xfrm>
        </p:grpSpPr>
        <p:pic>
          <p:nvPicPr>
            <p:cNvPr id="61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2" name="CustomShape 2"/>
            <p:cNvSpPr/>
            <p:nvPr/>
          </p:nvSpPr>
          <p:spPr>
            <a:xfrm>
              <a:off x="6152025" y="6243840"/>
              <a:ext cx="181822" cy="3524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just">
                <a:lnSpc>
                  <a:spcPct val="100000"/>
                </a:lnSpc>
              </a:pPr>
              <a:endParaRPr lang="en-GB" sz="1700" b="0" strike="noStrike" spc="-1" dirty="0">
                <a:latin typeface="Arial"/>
              </a:endParaRPr>
            </a:p>
          </p:txBody>
        </p:sp>
        <p:sp>
          <p:nvSpPr>
            <p:cNvPr id="63" name="Line 3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" name="CustomShape 4"/>
          <p:cNvSpPr/>
          <p:nvPr/>
        </p:nvSpPr>
        <p:spPr>
          <a:xfrm>
            <a:off x="395280" y="404640"/>
            <a:ext cx="8351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1 Introduction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My routes to R:</a:t>
            </a:r>
            <a:endParaRPr lang="en-GB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1) Small-N problem</a:t>
            </a:r>
            <a:endParaRPr lang="en-GB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- Qualitative Comparative </a:t>
            </a:r>
            <a:endParaRPr lang="en-GB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Analysis solution</a:t>
            </a:r>
            <a:endParaRPr lang="en-GB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- QCA package on R</a:t>
            </a:r>
            <a:endParaRPr lang="en-GB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2) 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Produce clearer</a:t>
            </a:r>
            <a:r>
              <a:rPr lang="en-GB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charts</a:t>
            </a:r>
            <a:endParaRPr lang="en-GB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) What kind of Data </a:t>
            </a:r>
            <a:endParaRPr lang="en-GB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Scientist are you?</a:t>
            </a:r>
            <a:r>
              <a:rPr lang="en-GB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GB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://www.mango-solutions.com/radar</a:t>
            </a:r>
            <a:r>
              <a:rPr lang="en-GB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GB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611280" y="1676520"/>
            <a:ext cx="3958560" cy="110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0" i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 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691467" y="1972101"/>
            <a:ext cx="4719933" cy="298963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391" y="1972101"/>
            <a:ext cx="3855267" cy="2989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1"/>
          <p:cNvGrpSpPr/>
          <p:nvPr/>
        </p:nvGrpSpPr>
        <p:grpSpPr>
          <a:xfrm>
            <a:off x="6152029" y="6165720"/>
            <a:ext cx="2702531" cy="448560"/>
            <a:chOff x="6152029" y="6165720"/>
            <a:chExt cx="2702531" cy="448560"/>
          </a:xfrm>
        </p:grpSpPr>
        <p:pic>
          <p:nvPicPr>
            <p:cNvPr id="69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0" name="CustomShape 2"/>
            <p:cNvSpPr/>
            <p:nvPr/>
          </p:nvSpPr>
          <p:spPr>
            <a:xfrm>
              <a:off x="6152029" y="6243840"/>
              <a:ext cx="181822" cy="3524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just">
                <a:lnSpc>
                  <a:spcPct val="100000"/>
                </a:lnSpc>
              </a:pPr>
              <a:endParaRPr lang="en-GB" sz="1700" b="0" strike="noStrike" spc="-1" dirty="0">
                <a:latin typeface="Arial"/>
              </a:endParaRPr>
            </a:p>
          </p:txBody>
        </p:sp>
        <p:sp>
          <p:nvSpPr>
            <p:cNvPr id="71" name="Line 3"/>
            <p:cNvSpPr/>
            <p:nvPr/>
          </p:nvSpPr>
          <p:spPr>
            <a:xfrm>
              <a:off x="7451640" y="624312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" name="CustomShape 4"/>
          <p:cNvSpPr/>
          <p:nvPr/>
        </p:nvSpPr>
        <p:spPr>
          <a:xfrm>
            <a:off x="395280" y="404640"/>
            <a:ext cx="8351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About </a:t>
            </a: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Swindon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611280" y="1676520"/>
            <a:ext cx="3958560" cy="110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800" b="0" i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 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77" y="1181946"/>
            <a:ext cx="6026726" cy="4771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56" y="485748"/>
            <a:ext cx="679305" cy="5088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14" y="1704983"/>
            <a:ext cx="999147" cy="977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69" y="4522584"/>
            <a:ext cx="1306205" cy="978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5" y="3388496"/>
            <a:ext cx="1248430" cy="499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69" y="3128354"/>
            <a:ext cx="1187531" cy="1187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0" y="970148"/>
            <a:ext cx="2081956" cy="811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5" y="3961971"/>
            <a:ext cx="1966912" cy="1210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89" y="1937633"/>
            <a:ext cx="1133587" cy="11165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87" y="1149188"/>
            <a:ext cx="1384306" cy="739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86" y="4959118"/>
            <a:ext cx="1354818" cy="9713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3" y="2594889"/>
            <a:ext cx="1179871" cy="785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447840" y="1366920"/>
            <a:ext cx="8298720" cy="4507920"/>
            <a:chOff x="447840" y="1366920"/>
            <a:chExt cx="8298720" cy="4507920"/>
          </a:xfrm>
        </p:grpSpPr>
        <p:sp>
          <p:nvSpPr>
            <p:cNvPr id="75" name="CustomShape 2"/>
            <p:cNvSpPr/>
            <p:nvPr/>
          </p:nvSpPr>
          <p:spPr>
            <a:xfrm>
              <a:off x="447840" y="1366920"/>
              <a:ext cx="5892120" cy="4507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3"/>
            <p:cNvSpPr/>
            <p:nvPr/>
          </p:nvSpPr>
          <p:spPr>
            <a:xfrm>
              <a:off x="4202280" y="1366920"/>
              <a:ext cx="4544280" cy="45079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</p:grpSp>
      <p:grpSp>
        <p:nvGrpSpPr>
          <p:cNvPr id="77" name="Group 4"/>
          <p:cNvGrpSpPr/>
          <p:nvPr/>
        </p:nvGrpSpPr>
        <p:grpSpPr>
          <a:xfrm>
            <a:off x="6124680" y="6165720"/>
            <a:ext cx="2729880" cy="448560"/>
            <a:chOff x="6124680" y="6165720"/>
            <a:chExt cx="2729880" cy="448560"/>
          </a:xfrm>
        </p:grpSpPr>
        <p:pic>
          <p:nvPicPr>
            <p:cNvPr id="78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9" name="CustomShape 5"/>
            <p:cNvSpPr/>
            <p:nvPr/>
          </p:nvSpPr>
          <p:spPr>
            <a:xfrm>
              <a:off x="6124680" y="6243840"/>
              <a:ext cx="229680" cy="34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6"/>
            <p:cNvSpPr/>
            <p:nvPr/>
          </p:nvSpPr>
          <p:spPr>
            <a:xfrm>
              <a:off x="7451640" y="624276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" name="CustomShape 7"/>
          <p:cNvSpPr/>
          <p:nvPr/>
        </p:nvSpPr>
        <p:spPr>
          <a:xfrm>
            <a:off x="395280" y="404640"/>
            <a:ext cx="827820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2 </a:t>
            </a: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The Problem</a:t>
            </a:r>
            <a:endParaRPr lang="en-GB" sz="4000" b="0" strike="noStrike" spc="-1" dirty="0">
              <a:solidFill>
                <a:srgbClr val="E69F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82" name="CustomShape 8"/>
          <p:cNvSpPr/>
          <p:nvPr/>
        </p:nvSpPr>
        <p:spPr>
          <a:xfrm>
            <a:off x="611280" y="1676520"/>
            <a:ext cx="7916400" cy="42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4000" b="0" i="1" strike="noStrike" spc="-1" dirty="0">
                <a:solidFill>
                  <a:srgbClr val="404040"/>
                </a:solidFill>
                <a:latin typeface="Calibri"/>
                <a:ea typeface="MS PGothic"/>
              </a:rPr>
              <a:t>How to produce a Word booklet for journalists at the local election count to give some context for each local election unit (wards) and the local authority as a whole (the Borough).</a:t>
            </a:r>
            <a:endParaRPr lang="en-GB" sz="4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"/>
          <p:cNvGrpSpPr/>
          <p:nvPr/>
        </p:nvGrpSpPr>
        <p:grpSpPr>
          <a:xfrm>
            <a:off x="447840" y="1366920"/>
            <a:ext cx="8298720" cy="4507920"/>
            <a:chOff x="447840" y="1366920"/>
            <a:chExt cx="8298720" cy="4507920"/>
          </a:xfrm>
        </p:grpSpPr>
        <p:sp>
          <p:nvSpPr>
            <p:cNvPr id="84" name="CustomShape 2"/>
            <p:cNvSpPr/>
            <p:nvPr/>
          </p:nvSpPr>
          <p:spPr>
            <a:xfrm>
              <a:off x="447840" y="1366920"/>
              <a:ext cx="5892120" cy="4507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3"/>
            <p:cNvSpPr/>
            <p:nvPr/>
          </p:nvSpPr>
          <p:spPr>
            <a:xfrm>
              <a:off x="4202280" y="1366920"/>
              <a:ext cx="4544280" cy="45079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GB" sz="2400" b="0" strike="noStrike" spc="-1" dirty="0">
                <a:latin typeface="Arial"/>
              </a:endParaRPr>
            </a:p>
          </p:txBody>
        </p:sp>
      </p:grpSp>
      <p:grpSp>
        <p:nvGrpSpPr>
          <p:cNvPr id="86" name="Group 4"/>
          <p:cNvGrpSpPr/>
          <p:nvPr/>
        </p:nvGrpSpPr>
        <p:grpSpPr>
          <a:xfrm>
            <a:off x="6124680" y="6165720"/>
            <a:ext cx="2729880" cy="448560"/>
            <a:chOff x="6124680" y="6165720"/>
            <a:chExt cx="2729880" cy="448560"/>
          </a:xfrm>
        </p:grpSpPr>
        <p:pic>
          <p:nvPicPr>
            <p:cNvPr id="87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5"/>
            <p:cNvSpPr/>
            <p:nvPr/>
          </p:nvSpPr>
          <p:spPr>
            <a:xfrm>
              <a:off x="6124680" y="6243840"/>
              <a:ext cx="229680" cy="34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6"/>
            <p:cNvSpPr/>
            <p:nvPr/>
          </p:nvSpPr>
          <p:spPr>
            <a:xfrm>
              <a:off x="7451640" y="624276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0" name="CustomShape 7"/>
          <p:cNvSpPr/>
          <p:nvPr/>
        </p:nvSpPr>
        <p:spPr>
          <a:xfrm>
            <a:off x="395280" y="404640"/>
            <a:ext cx="827820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pc="-1" dirty="0">
                <a:solidFill>
                  <a:srgbClr val="E69F00"/>
                </a:solidFill>
                <a:latin typeface="Calibri"/>
                <a:ea typeface="MS PGothic"/>
              </a:rPr>
              <a:t>3</a:t>
            </a: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 </a:t>
            </a: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Acknowledgements</a:t>
            </a:r>
            <a:r>
              <a:rPr lang="en-GB" sz="2400" b="0" strike="noStrike" spc="-1" dirty="0">
                <a:solidFill>
                  <a:srgbClr val="E69F00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solidFill>
                <a:srgbClr val="E69F00"/>
              </a:solidFill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611280" y="1676520"/>
            <a:ext cx="7916400" cy="42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3600" b="1" strike="noStrike" spc="-1" dirty="0">
                <a:solidFill>
                  <a:srgbClr val="40404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OfficeR </a:t>
            </a:r>
            <a:r>
              <a:rPr lang="en-GB" sz="3600" b="1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author:</a:t>
            </a: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	David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Gohel</a:t>
            </a:r>
            <a:r>
              <a:rPr lang="en-GB" sz="3600" b="1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 </a:t>
            </a:r>
            <a:endParaRPr lang="en-GB" sz="3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3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3600" b="1" strike="noStrike" spc="-1" dirty="0">
                <a:solidFill>
                  <a:srgbClr val="40404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Website</a:t>
            </a:r>
            <a:endParaRPr lang="en-GB" sz="3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3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	https</a:t>
            </a:r>
            <a:r>
              <a:rPr lang="en-GB" sz="3600" spc="-1" dirty="0">
                <a:latin typeface="Calibri" panose="020F0502020204030204" pitchFamily="34" charset="0"/>
                <a:cs typeface="Calibri" panose="020F0502020204030204" pitchFamily="34" charset="0"/>
              </a:rPr>
              <a:t>://davidgohel.github.io/officer/</a:t>
            </a:r>
            <a:endParaRPr lang="en-GB" sz="36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/>
          <p:cNvGrpSpPr/>
          <p:nvPr/>
        </p:nvGrpSpPr>
        <p:grpSpPr>
          <a:xfrm>
            <a:off x="6101280" y="6165720"/>
            <a:ext cx="2753280" cy="448560"/>
            <a:chOff x="6101280" y="6165720"/>
            <a:chExt cx="2753280" cy="448560"/>
          </a:xfrm>
        </p:grpSpPr>
        <p:pic>
          <p:nvPicPr>
            <p:cNvPr id="93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"/>
            <p:cNvSpPr/>
            <p:nvPr/>
          </p:nvSpPr>
          <p:spPr>
            <a:xfrm>
              <a:off x="6101280" y="6243840"/>
              <a:ext cx="278640" cy="34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6" name="CustomShape 4"/>
          <p:cNvSpPr/>
          <p:nvPr/>
        </p:nvSpPr>
        <p:spPr>
          <a:xfrm>
            <a:off x="395280" y="216035"/>
            <a:ext cx="7054200" cy="726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spcBef>
                <a:spcPts val="799"/>
              </a:spcBef>
            </a:pP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4</a:t>
            </a:r>
            <a:r>
              <a:rPr lang="en-GB" sz="4000" b="1" spc="-1" dirty="0" smtClean="0">
                <a:solidFill>
                  <a:srgbClr val="E69F00"/>
                </a:solidFill>
                <a:latin typeface="Calibri"/>
                <a:ea typeface="MS PGothic"/>
              </a:rPr>
              <a:t> OfficeR</a:t>
            </a:r>
            <a:endParaRPr lang="en-GB" sz="4000" spc="-1" dirty="0">
              <a:solidFill>
                <a:srgbClr val="E69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311442"/>
            <a:ext cx="8193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Installation: CRAN or devtools::install_github(“davidgohel/officer”)</a:t>
            </a:r>
          </a:p>
          <a:p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install/load:</a:t>
            </a: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magrittr</a:t>
            </a: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flextable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6101280" y="6165720"/>
            <a:ext cx="2753280" cy="448560"/>
            <a:chOff x="6101280" y="6165720"/>
            <a:chExt cx="2753280" cy="448560"/>
          </a:xfrm>
        </p:grpSpPr>
        <p:pic>
          <p:nvPicPr>
            <p:cNvPr id="98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ustomShape 2"/>
            <p:cNvSpPr/>
            <p:nvPr/>
          </p:nvSpPr>
          <p:spPr>
            <a:xfrm>
              <a:off x="6101280" y="6243840"/>
              <a:ext cx="278640" cy="34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1" name="CustomShape 4"/>
          <p:cNvSpPr/>
          <p:nvPr/>
        </p:nvSpPr>
        <p:spPr>
          <a:xfrm>
            <a:off x="395280" y="248248"/>
            <a:ext cx="7054200" cy="93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Some Commands </a:t>
            </a:r>
            <a:r>
              <a:rPr lang="en-GB" sz="4000" b="1" strike="noStrike" spc="-1" dirty="0">
                <a:solidFill>
                  <a:srgbClr val="E69F00"/>
                </a:solidFill>
                <a:latin typeface="Calibri"/>
                <a:ea typeface="MS PGothic"/>
              </a:rPr>
              <a:t>in an R </a:t>
            </a:r>
            <a:r>
              <a:rPr lang="en-GB" sz="4000" b="1" strike="noStrike" spc="-1" dirty="0" smtClean="0">
                <a:solidFill>
                  <a:srgbClr val="E69F00"/>
                </a:solidFill>
                <a:latin typeface="Calibri"/>
                <a:ea typeface="MS PGothic"/>
              </a:rPr>
              <a:t>Script</a:t>
            </a:r>
            <a:endParaRPr lang="en-GB" sz="2400" b="0" strike="noStrike" spc="-1" dirty="0">
              <a:solidFill>
                <a:srgbClr val="E69F0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547" y="1182808"/>
            <a:ext cx="269507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my_doc&lt;-read_doc()</a:t>
            </a:r>
          </a:p>
          <a:p>
            <a:endParaRPr lang="en-GB" sz="2400" dirty="0" smtClean="0"/>
          </a:p>
          <a:p>
            <a:r>
              <a:rPr lang="en-GB" sz="2400" dirty="0"/>
              <a:t>body_add_par</a:t>
            </a:r>
          </a:p>
          <a:p>
            <a:r>
              <a:rPr lang="en-GB" sz="2400" dirty="0"/>
              <a:t>body_add_img</a:t>
            </a:r>
          </a:p>
          <a:p>
            <a:r>
              <a:rPr lang="en-GB" sz="2400" dirty="0"/>
              <a:t>body_add_table</a:t>
            </a:r>
          </a:p>
          <a:p>
            <a:r>
              <a:rPr lang="en-GB" sz="2400" dirty="0"/>
              <a:t>body_add_break</a:t>
            </a:r>
          </a:p>
          <a:p>
            <a:r>
              <a:rPr lang="en-GB" sz="2400" dirty="0"/>
              <a:t>body_add_toc</a:t>
            </a:r>
          </a:p>
          <a:p>
            <a:r>
              <a:rPr lang="en-GB" sz="2400" dirty="0" smtClean="0"/>
              <a:t>body_add_gg</a:t>
            </a:r>
          </a:p>
          <a:p>
            <a:endParaRPr lang="en-GB" sz="2400" dirty="0" smtClean="0"/>
          </a:p>
          <a:p>
            <a:r>
              <a:rPr lang="en-GB" sz="2400" dirty="0" smtClean="0"/>
              <a:t>slip_in_img</a:t>
            </a:r>
            <a:r>
              <a:rPr lang="en-GB" sz="2400" dirty="0"/>
              <a:t>()</a:t>
            </a:r>
          </a:p>
          <a:p>
            <a:r>
              <a:rPr lang="en-GB" sz="2400" dirty="0"/>
              <a:t>slip_in_seqfield()</a:t>
            </a:r>
          </a:p>
          <a:p>
            <a:r>
              <a:rPr lang="en-GB" sz="2400" dirty="0"/>
              <a:t>slip_in_text()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862137" y="1314158"/>
            <a:ext cx="45479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body_end_section_landscape</a:t>
            </a:r>
            <a:r>
              <a:rPr lang="en-GB" sz="2400" dirty="0"/>
              <a:t>()</a:t>
            </a:r>
          </a:p>
          <a:p>
            <a:r>
              <a:rPr lang="en-GB" sz="2400" dirty="0"/>
              <a:t>body_end_section_portrait()</a:t>
            </a:r>
          </a:p>
          <a:p>
            <a:r>
              <a:rPr lang="en-GB" sz="2400" dirty="0"/>
              <a:t>body_end_section_columns()</a:t>
            </a:r>
          </a:p>
          <a:p>
            <a:r>
              <a:rPr lang="en-GB" sz="2400" dirty="0"/>
              <a:t>body_end_section_columns_landscape()</a:t>
            </a:r>
          </a:p>
          <a:p>
            <a:r>
              <a:rPr lang="en-GB" sz="2400" dirty="0"/>
              <a:t>body_end_section_continuous</a:t>
            </a:r>
            <a:r>
              <a:rPr lang="en-GB" sz="2400" dirty="0" smtClean="0"/>
              <a:t>()</a:t>
            </a:r>
          </a:p>
          <a:p>
            <a:endParaRPr lang="en-GB" sz="2400" dirty="0"/>
          </a:p>
          <a:p>
            <a:r>
              <a:rPr lang="en-GB" sz="2400" dirty="0"/>
              <a:t>styles_info(my_doc</a:t>
            </a:r>
            <a:r>
              <a:rPr lang="en-GB" sz="2400" dirty="0" smtClean="0"/>
              <a:t>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2174"/>
            <a:ext cx="28854" cy="21285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137" y="4492496"/>
            <a:ext cx="3724275" cy="108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"/>
          <p:cNvGrpSpPr/>
          <p:nvPr/>
        </p:nvGrpSpPr>
        <p:grpSpPr>
          <a:xfrm>
            <a:off x="6101280" y="6165720"/>
            <a:ext cx="2753280" cy="448560"/>
            <a:chOff x="6101280" y="6165720"/>
            <a:chExt cx="2753280" cy="448560"/>
          </a:xfrm>
        </p:grpSpPr>
        <p:pic>
          <p:nvPicPr>
            <p:cNvPr id="108" name="Picture 8"/>
            <p:cNvPicPr/>
            <p:nvPr/>
          </p:nvPicPr>
          <p:blipFill>
            <a:blip r:embed="rId3"/>
            <a:stretch/>
          </p:blipFill>
          <p:spPr>
            <a:xfrm>
              <a:off x="7596720" y="6165720"/>
              <a:ext cx="1257840" cy="44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9" name="CustomShape 2"/>
            <p:cNvSpPr/>
            <p:nvPr/>
          </p:nvSpPr>
          <p:spPr>
            <a:xfrm>
              <a:off x="6101280" y="6243840"/>
              <a:ext cx="278640" cy="34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3"/>
            <p:cNvSpPr/>
            <p:nvPr/>
          </p:nvSpPr>
          <p:spPr>
            <a:xfrm>
              <a:off x="7451640" y="6242400"/>
              <a:ext cx="360" cy="353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1" name="CustomShape 4"/>
          <p:cNvSpPr/>
          <p:nvPr/>
        </p:nvSpPr>
        <p:spPr>
          <a:xfrm>
            <a:off x="395280" y="260280"/>
            <a:ext cx="7054200" cy="93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GB" sz="4000" b="1" spc="-1" dirty="0">
                <a:solidFill>
                  <a:srgbClr val="E69F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5</a:t>
            </a:r>
            <a:r>
              <a:rPr lang="en-GB" sz="4000" b="1" strike="noStrike" spc="-1" dirty="0" smtClean="0">
                <a:solidFill>
                  <a:srgbClr val="E69F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 </a:t>
            </a:r>
            <a:r>
              <a:rPr lang="en-GB" sz="4000" b="1" strike="noStrike" spc="-1" dirty="0">
                <a:solidFill>
                  <a:srgbClr val="E69F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How I currently use </a:t>
            </a:r>
            <a:r>
              <a:rPr lang="en-GB" sz="4000" b="1" strike="noStrike" spc="-1" dirty="0" smtClean="0">
                <a:solidFill>
                  <a:srgbClr val="E69F00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officeR</a:t>
            </a:r>
            <a:r>
              <a:rPr lang="en-GB" sz="2400" b="0" strike="noStrike" spc="-1" dirty="0" smtClean="0">
                <a:solidFill>
                  <a:srgbClr val="FFFFFF"/>
                </a:solidFill>
                <a:latin typeface="Calibri"/>
                <a:ea typeface="MS PGothic"/>
              </a:rPr>
              <a:t>  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32" y="1194840"/>
            <a:ext cx="3376300" cy="22932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32" y="3587517"/>
            <a:ext cx="3640994" cy="2218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884" y="1102643"/>
            <a:ext cx="4515281" cy="4925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771B"/>
      </a:accent1>
      <a:accent2>
        <a:srgbClr val="066CA3"/>
      </a:accent2>
      <a:accent3>
        <a:srgbClr val="E3771B"/>
      </a:accent3>
      <a:accent4>
        <a:srgbClr val="F04935"/>
      </a:accent4>
      <a:accent5>
        <a:srgbClr val="066CA3"/>
      </a:accent5>
      <a:accent6>
        <a:srgbClr val="00AA4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771B"/>
      </a:accent1>
      <a:accent2>
        <a:srgbClr val="066CA3"/>
      </a:accent2>
      <a:accent3>
        <a:srgbClr val="E3771B"/>
      </a:accent3>
      <a:accent4>
        <a:srgbClr val="F04935"/>
      </a:accent4>
      <a:accent5>
        <a:srgbClr val="066CA3"/>
      </a:accent5>
      <a:accent6>
        <a:srgbClr val="00AA4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359</Words>
  <Application>Microsoft Office PowerPoint</Application>
  <PresentationFormat>On-screen Show (4:3)</PresentationFormat>
  <Paragraphs>129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PGothic</vt:lpstr>
      <vt:lpstr>MS PGothic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ѵ䀀ҡⅨ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Stronger Together Presentation Template</dc:title>
  <dc:subject/>
  <dc:creator>Rachel Freegard</dc:creator>
  <dc:description/>
  <cp:lastModifiedBy>Douglas Campbell</cp:lastModifiedBy>
  <cp:revision>119</cp:revision>
  <dcterms:created xsi:type="dcterms:W3CDTF">2006-08-10T19:18:31Z</dcterms:created>
  <dcterms:modified xsi:type="dcterms:W3CDTF">2019-03-04T17:40:11Z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ѵ䀀ҡⅨ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Project Name">
    <vt:lpwstr>4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6</vt:i4>
  </property>
</Properties>
</file>