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63" r:id="rId4"/>
    <p:sldId id="257" r:id="rId5"/>
    <p:sldId id="267" r:id="rId6"/>
    <p:sldId id="292" r:id="rId7"/>
    <p:sldId id="266" r:id="rId8"/>
    <p:sldId id="258" r:id="rId9"/>
    <p:sldId id="272" r:id="rId10"/>
    <p:sldId id="273" r:id="rId11"/>
    <p:sldId id="274" r:id="rId12"/>
    <p:sldId id="275" r:id="rId13"/>
    <p:sldId id="279" r:id="rId14"/>
    <p:sldId id="278" r:id="rId15"/>
    <p:sldId id="280" r:id="rId16"/>
    <p:sldId id="293" r:id="rId17"/>
    <p:sldId id="276" r:id="rId18"/>
    <p:sldId id="294" r:id="rId19"/>
    <p:sldId id="259" r:id="rId20"/>
    <p:sldId id="269" r:id="rId21"/>
    <p:sldId id="281" r:id="rId22"/>
    <p:sldId id="288" r:id="rId23"/>
    <p:sldId id="285" r:id="rId24"/>
    <p:sldId id="260" r:id="rId25"/>
    <p:sldId id="282" r:id="rId26"/>
    <p:sldId id="286" r:id="rId27"/>
    <p:sldId id="287" r:id="rId28"/>
    <p:sldId id="283" r:id="rId29"/>
    <p:sldId id="297" r:id="rId30"/>
    <p:sldId id="284" r:id="rId31"/>
    <p:sldId id="290" r:id="rId32"/>
    <p:sldId id="289" r:id="rId33"/>
    <p:sldId id="295" r:id="rId34"/>
    <p:sldId id="296" r:id="rId35"/>
    <p:sldId id="298" r:id="rId36"/>
    <p:sldId id="300" r:id="rId37"/>
    <p:sldId id="26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1E8DCD-8B92-4F9D-8AD7-42495D27DBA1}">
          <p14:sldIdLst>
            <p14:sldId id="256"/>
            <p14:sldId id="271"/>
            <p14:sldId id="263"/>
            <p14:sldId id="257"/>
            <p14:sldId id="267"/>
            <p14:sldId id="292"/>
          </p14:sldIdLst>
        </p14:section>
        <p14:section name="Untitled Section" id="{060A8541-1FFA-43CB-BE0A-FA140B92EBE4}">
          <p14:sldIdLst>
            <p14:sldId id="266"/>
            <p14:sldId id="258"/>
            <p14:sldId id="272"/>
            <p14:sldId id="273"/>
          </p14:sldIdLst>
        </p14:section>
        <p14:section name="Untitled Section" id="{9F688A73-29BB-42ED-BBC5-9AFEF7610284}">
          <p14:sldIdLst>
            <p14:sldId id="274"/>
            <p14:sldId id="275"/>
            <p14:sldId id="279"/>
            <p14:sldId id="278"/>
            <p14:sldId id="280"/>
            <p14:sldId id="293"/>
            <p14:sldId id="276"/>
            <p14:sldId id="294"/>
          </p14:sldIdLst>
        </p14:section>
        <p14:section name="Untitled Section" id="{F10A847B-5558-4D48-B4CE-4F63A199D981}">
          <p14:sldIdLst>
            <p14:sldId id="259"/>
            <p14:sldId id="269"/>
            <p14:sldId id="281"/>
            <p14:sldId id="288"/>
            <p14:sldId id="285"/>
            <p14:sldId id="260"/>
            <p14:sldId id="282"/>
            <p14:sldId id="286"/>
            <p14:sldId id="287"/>
            <p14:sldId id="283"/>
            <p14:sldId id="297"/>
            <p14:sldId id="284"/>
            <p14:sldId id="290"/>
            <p14:sldId id="289"/>
            <p14:sldId id="295"/>
            <p14:sldId id="296"/>
            <p14:sldId id="298"/>
            <p14:sldId id="30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1" autoAdjust="0"/>
    <p:restoredTop sz="93716" autoAdjust="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8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5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862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01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299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806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611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2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08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15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0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3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6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80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1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95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0A117-A4DB-4D67-A0F9-6BF5CA989A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30467D-6B5A-4127-81E7-F9F7F3E1E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12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://pngimg.com/download/2459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FF626B-6D93-4280-9766-0A1D36C87262}"/>
              </a:ext>
            </a:extLst>
          </p:cNvPr>
          <p:cNvSpPr txBox="1"/>
          <p:nvPr/>
        </p:nvSpPr>
        <p:spPr>
          <a:xfrm>
            <a:off x="0" y="6798668"/>
            <a:ext cx="12192000" cy="230832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0"/>
              </a:srgbClr>
            </a:outerShdw>
            <a:softEdge rad="1270000"/>
          </a:effectLst>
        </p:spPr>
        <p:txBody>
          <a:bodyPr wrap="square" rtlCol="0">
            <a:spAutoFit/>
          </a:bodyPr>
          <a:lstStyle/>
          <a:p>
            <a:r>
              <a:rPr lang="en-IN" sz="900">
                <a:hlinkClick r:id="rId2" tooltip="http://pngimg.com/download/24592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3" tooltip="https://creativecommons.org/licenses/by-nc/3.0/"/>
              </a:rPr>
              <a:t>CC BY-NC</a:t>
            </a:r>
            <a:endParaRPr lang="en-IN" sz="90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12D7C-6F60-4456-9AB3-A89B4CA2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84" y="79025"/>
            <a:ext cx="6610065" cy="2711942"/>
          </a:xfrm>
        </p:spPr>
        <p:txBody>
          <a:bodyPr>
            <a:normAutofit fontScale="90000"/>
          </a:bodyPr>
          <a:lstStyle/>
          <a:p>
            <a:r>
              <a:rPr lang="en-IN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Kings County </a:t>
            </a:r>
            <a:br>
              <a:rPr lang="en-IN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house price</a:t>
            </a:r>
            <a:r>
              <a:rPr lang="en-IN" sz="4400" b="1" dirty="0">
                <a:solidFill>
                  <a:schemeClr val="tx1"/>
                </a:solidFill>
              </a:rPr>
              <a:t> </a:t>
            </a:r>
            <a:r>
              <a:rPr lang="en-IN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 and testing</a:t>
            </a:r>
            <a:r>
              <a:rPr lang="en-IN" sz="4000" dirty="0">
                <a:solidFill>
                  <a:srgbClr val="FF0000"/>
                </a:solidFill>
              </a:rPr>
              <a:t/>
            </a:r>
            <a:br>
              <a:rPr lang="en-IN" sz="4000" dirty="0">
                <a:solidFill>
                  <a:srgbClr val="FF0000"/>
                </a:solidFill>
              </a:rPr>
            </a:b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Minecraft: Starter House Tutorial - How to Build a House in Minecraft  &amp;#x2F; Easy &amp;#x2… | Maisons minecraft facile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32" y="1434996"/>
            <a:ext cx="7710985" cy="5783241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50000"/>
              </a:srgbClr>
            </a:outerShdw>
            <a:softEdge rad="520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57134">
            <a:off x="249794" y="3263424"/>
            <a:ext cx="4005180" cy="3062785"/>
          </a:xfrm>
          <a:prstGeom prst="rect">
            <a:avLst/>
          </a:prstGeom>
          <a:effectLst>
            <a:outerShdw blurRad="63500" dist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  <a:softEdge rad="304800"/>
          </a:effectLst>
        </p:spPr>
      </p:pic>
    </p:spTree>
    <p:extLst>
      <p:ext uri="{BB962C8B-B14F-4D97-AF65-F5344CB8AC3E}">
        <p14:creationId xmlns:p14="http://schemas.microsoft.com/office/powerpoint/2010/main" val="18475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164" y="351155"/>
            <a:ext cx="8915400" cy="931735"/>
          </a:xfrm>
        </p:spPr>
        <p:txBody>
          <a:bodyPr/>
          <a:lstStyle/>
          <a:p>
            <a:r>
              <a:rPr lang="en-IN" dirty="0" smtClean="0"/>
              <a:t>Datatype of all columns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61" y="1139385"/>
            <a:ext cx="5327902" cy="5718615"/>
          </a:xfrm>
          <a:prstGeom prst="rect">
            <a:avLst/>
          </a:prstGeom>
        </p:spPr>
      </p:pic>
      <p:pic>
        <p:nvPicPr>
          <p:cNvPr id="3074" name="Picture 2" descr="Introduction to Python Data Types | ActiveSta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289" y="0"/>
            <a:ext cx="2823711" cy="2217291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/>
            </a:outerShdw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845" y="624110"/>
            <a:ext cx="8911687" cy="1280890"/>
          </a:xfrm>
        </p:spPr>
        <p:txBody>
          <a:bodyPr/>
          <a:lstStyle/>
          <a:p>
            <a:r>
              <a:rPr lang="en-IN" dirty="0" smtClean="0"/>
              <a:t>Univariate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844" y="1705970"/>
            <a:ext cx="9403457" cy="485860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Let’s divide our features into two parts: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Continuous (Numerical)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Categorical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While working with </a:t>
            </a:r>
            <a:r>
              <a:rPr lang="en-IN" dirty="0" smtClean="0"/>
              <a:t>features</a:t>
            </a:r>
            <a:r>
              <a:rPr lang="en-IN" dirty="0"/>
              <a:t>, </a:t>
            </a:r>
            <a:r>
              <a:rPr lang="en-IN" dirty="0" smtClean="0"/>
              <a:t>we </a:t>
            </a:r>
            <a:r>
              <a:rPr lang="en-IN" dirty="0"/>
              <a:t>plotted </a:t>
            </a:r>
            <a:r>
              <a:rPr lang="en-IN" dirty="0" smtClean="0"/>
              <a:t>graphs </a:t>
            </a:r>
            <a:r>
              <a:rPr lang="en-IN" dirty="0"/>
              <a:t>to help us visualize the distribution of </a:t>
            </a:r>
            <a:r>
              <a:rPr lang="en-IN" dirty="0" smtClean="0"/>
              <a:t>data.</a:t>
            </a:r>
          </a:p>
          <a:p>
            <a:pPr marL="0" indent="0">
              <a:buNone/>
            </a:pPr>
            <a:r>
              <a:rPr lang="en-IN" dirty="0" smtClean="0"/>
              <a:t>Under Continuous features, we worked onto each feature to derive basic details as:</a:t>
            </a:r>
          </a:p>
          <a:p>
            <a:pPr marL="0" indent="0">
              <a:buNone/>
            </a:pPr>
            <a:r>
              <a:rPr lang="en-IN" dirty="0"/>
              <a:t>	D</a:t>
            </a:r>
            <a:r>
              <a:rPr lang="en-IN" dirty="0" smtClean="0"/>
              <a:t>ata spread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Outliers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Similarly, under categorical features, we checked for: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Number of categories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Data distribution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Outliers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4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311" y="417938"/>
            <a:ext cx="8915400" cy="1751185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Observations</a:t>
            </a:r>
            <a:r>
              <a:rPr lang="en-IN" dirty="0" smtClean="0"/>
              <a:t> about Target Variable </a:t>
            </a:r>
            <a:r>
              <a:rPr lang="en-IN" dirty="0" smtClean="0"/>
              <a:t>“</a:t>
            </a:r>
            <a:r>
              <a:rPr lang="en-IN" b="1" dirty="0"/>
              <a:t>p</a:t>
            </a:r>
            <a:r>
              <a:rPr lang="en-IN" b="1" dirty="0" smtClean="0"/>
              <a:t>rice</a:t>
            </a:r>
            <a:r>
              <a:rPr lang="en-IN" dirty="0" smtClean="0"/>
              <a:t>”.</a:t>
            </a:r>
            <a:r>
              <a:rPr lang="en-IN" dirty="0"/>
              <a:t>	</a:t>
            </a:r>
          </a:p>
          <a:p>
            <a:pPr lvl="1"/>
            <a:r>
              <a:rPr lang="en-IN" dirty="0"/>
              <a:t>Minimum price – 75,000  ; Maximum price – </a:t>
            </a:r>
            <a:r>
              <a:rPr lang="en-IN" dirty="0" smtClean="0"/>
              <a:t>7,700,000</a:t>
            </a:r>
            <a:endParaRPr lang="en-IN" dirty="0"/>
          </a:p>
          <a:p>
            <a:pPr lvl="1"/>
            <a:r>
              <a:rPr lang="en-IN" dirty="0" smtClean="0"/>
              <a:t>Right Skewed .</a:t>
            </a:r>
          </a:p>
          <a:p>
            <a:pPr lvl="1"/>
            <a:r>
              <a:rPr lang="en-IN" dirty="0"/>
              <a:t>L</a:t>
            </a:r>
            <a:r>
              <a:rPr lang="en-IN" dirty="0" smtClean="0"/>
              <a:t>eptokurtic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11" y="2169123"/>
            <a:ext cx="10062949" cy="40528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68878" y="324433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increase in </a:t>
            </a:r>
          </a:p>
        </p:txBody>
      </p:sp>
    </p:spTree>
    <p:extLst>
      <p:ext uri="{BB962C8B-B14F-4D97-AF65-F5344CB8AC3E}">
        <p14:creationId xmlns:p14="http://schemas.microsoft.com/office/powerpoint/2010/main" val="30356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95692" y="1189417"/>
            <a:ext cx="8911687" cy="128089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Few plots for Continuous Variables Features</a:t>
            </a:r>
            <a:br>
              <a:rPr lang="en-IN" sz="2800" dirty="0" smtClean="0"/>
            </a:br>
            <a:endParaRPr lang="en-IN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11039" y="1969475"/>
            <a:ext cx="4079723" cy="5794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Date(month wise) data distribution</a:t>
            </a:r>
            <a:endParaRPr lang="en-IN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0788" y="2781996"/>
            <a:ext cx="4693541" cy="311383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851536" y="1946377"/>
            <a:ext cx="4972332" cy="7285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Histogram showing number of houses in terms of their age</a:t>
            </a:r>
            <a:endParaRPr lang="en-IN" sz="1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15469" y="2781996"/>
            <a:ext cx="5808399" cy="3113837"/>
          </a:xfrm>
          <a:prstGeom prst="rect">
            <a:avLst/>
          </a:prstGeom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1880176" y="2201463"/>
            <a:ext cx="4079723" cy="579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1-jan, 12-dec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178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47232" y="1676358"/>
            <a:ext cx="5035911" cy="6713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 smtClean="0"/>
              <a:t>Plot showing distribution of area feature (</a:t>
            </a:r>
            <a:r>
              <a:rPr lang="en-IN" sz="1600" dirty="0" err="1" smtClean="0"/>
              <a:t>sqft_living</a:t>
            </a:r>
            <a:r>
              <a:rPr lang="en-IN" sz="1600" dirty="0" smtClean="0"/>
              <a:t>)</a:t>
            </a:r>
            <a:endParaRPr lang="en-IN" sz="16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1785125" y="4567484"/>
            <a:ext cx="4557587" cy="6910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Plot </a:t>
            </a:r>
            <a:r>
              <a:rPr lang="en-IN" sz="1600" dirty="0"/>
              <a:t>showing distribution of area feature (</a:t>
            </a:r>
            <a:r>
              <a:rPr lang="en-IN" sz="1600" dirty="0" err="1"/>
              <a:t>sqft_basement</a:t>
            </a:r>
            <a:r>
              <a:rPr lang="en-IN" sz="1600" dirty="0" smtClean="0"/>
              <a:t>)</a:t>
            </a: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929" t="3885"/>
          <a:stretch/>
        </p:blipFill>
        <p:spPr>
          <a:xfrm>
            <a:off x="1692322" y="1078173"/>
            <a:ext cx="5124706" cy="2646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246" t="-1" b="726"/>
          <a:stretch/>
        </p:blipFill>
        <p:spPr>
          <a:xfrm>
            <a:off x="7137778" y="3724307"/>
            <a:ext cx="4813941" cy="2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706" y="399209"/>
            <a:ext cx="8911687" cy="1280890"/>
          </a:xfrm>
        </p:spPr>
        <p:txBody>
          <a:bodyPr>
            <a:no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Plots showing distribution –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Categorical 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eature 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93634" y="1409385"/>
            <a:ext cx="9261274" cy="650186"/>
          </a:xfrm>
        </p:spPr>
        <p:txBody>
          <a:bodyPr/>
          <a:lstStyle/>
          <a:p>
            <a:r>
              <a:rPr lang="en-IN" sz="1800" dirty="0"/>
              <a:t>While working with Categorical features, we </a:t>
            </a:r>
            <a:r>
              <a:rPr lang="en-IN" sz="1800" dirty="0" smtClean="0"/>
              <a:t>plotted using Bar graphs and pie charts for better insights.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37230" y="2439043"/>
            <a:ext cx="4677859" cy="46949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Number of bedrooms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35773" y="2332278"/>
            <a:ext cx="3999001" cy="576262"/>
          </a:xfrm>
        </p:spPr>
        <p:txBody>
          <a:bodyPr/>
          <a:lstStyle/>
          <a:p>
            <a:r>
              <a:rPr lang="en-IN" sz="1800" dirty="0" smtClean="0"/>
              <a:t>Grade - pie plot</a:t>
            </a:r>
            <a:endParaRPr lang="en-IN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30" y="2908539"/>
            <a:ext cx="4897205" cy="33497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80" y="2972660"/>
            <a:ext cx="5759320" cy="387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638" y="829742"/>
            <a:ext cx="8911687" cy="54868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These columns were a bit different in categorical variable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470" y="1770933"/>
            <a:ext cx="5976706" cy="576262"/>
          </a:xfrm>
        </p:spPr>
        <p:txBody>
          <a:bodyPr/>
          <a:lstStyle/>
          <a:p>
            <a:r>
              <a:rPr lang="en-IN" sz="1600" dirty="0" smtClean="0"/>
              <a:t>No of Bathrooms –</a:t>
            </a:r>
          </a:p>
          <a:p>
            <a:r>
              <a:rPr lang="en-IN" sz="1400" dirty="0" smtClean="0"/>
              <a:t> .5 meant that had been attached to a bedroom and no shower</a:t>
            </a:r>
            <a:endParaRPr lang="en-IN" sz="1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480" y="2526111"/>
            <a:ext cx="8263286" cy="376550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1176" y="1860391"/>
            <a:ext cx="3398293" cy="576262"/>
          </a:xfrm>
        </p:spPr>
        <p:txBody>
          <a:bodyPr/>
          <a:lstStyle/>
          <a:p>
            <a:r>
              <a:rPr lang="en-IN" sz="1800" dirty="0" smtClean="0"/>
              <a:t>  Floors –</a:t>
            </a:r>
          </a:p>
          <a:p>
            <a:r>
              <a:rPr lang="en-IN" sz="1600" dirty="0" smtClean="0"/>
              <a:t>   .5 meant it is a Penthouse</a:t>
            </a:r>
            <a:endParaRPr lang="en-IN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84723" y="2526111"/>
            <a:ext cx="6507277" cy="35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69343" y="269268"/>
            <a:ext cx="8830100" cy="727019"/>
          </a:xfrm>
        </p:spPr>
        <p:txBody>
          <a:bodyPr>
            <a:normAutofit/>
          </a:bodyPr>
          <a:lstStyle/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 from Univariate Analysis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69343" y="1153236"/>
            <a:ext cx="9310687" cy="5704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From our analysis on each continuous feature, main points that came out were:</a:t>
            </a:r>
          </a:p>
          <a:p>
            <a:pPr marL="0" indent="0">
              <a:buNone/>
            </a:pPr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Id variable(unique identifier) </a:t>
            </a:r>
            <a:r>
              <a:rPr lang="en-IN" sz="1600" dirty="0" smtClean="0"/>
              <a:t>had few </a:t>
            </a:r>
            <a:r>
              <a:rPr lang="en-IN" sz="1600" dirty="0"/>
              <a:t>repeated values , </a:t>
            </a:r>
            <a:r>
              <a:rPr lang="en-IN" sz="1600" dirty="0" smtClean="0"/>
              <a:t>and found out that some </a:t>
            </a:r>
            <a:r>
              <a:rPr lang="en-IN" sz="1600" dirty="0"/>
              <a:t>houses were sold multiple times.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Date variable when plotted, </a:t>
            </a:r>
            <a:r>
              <a:rPr lang="en-IN" sz="1600" dirty="0" smtClean="0"/>
              <a:t>showed uneven </a:t>
            </a:r>
            <a:r>
              <a:rPr lang="en-IN" sz="1600" dirty="0"/>
              <a:t>distribution, </a:t>
            </a:r>
            <a:r>
              <a:rPr lang="en-IN" sz="1600" dirty="0" smtClean="0"/>
              <a:t>so no house </a:t>
            </a:r>
            <a:r>
              <a:rPr lang="en-IN" sz="1600" dirty="0"/>
              <a:t>buying pattern.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For Living </a:t>
            </a:r>
            <a:r>
              <a:rPr lang="en-IN" sz="1600" dirty="0" smtClean="0"/>
              <a:t>Area (</a:t>
            </a:r>
            <a:r>
              <a:rPr lang="en-IN" sz="1600" dirty="0" err="1"/>
              <a:t>sqft_living</a:t>
            </a:r>
            <a:r>
              <a:rPr lang="en-IN" sz="1600" dirty="0"/>
              <a:t>) we </a:t>
            </a:r>
            <a:r>
              <a:rPr lang="en-IN" sz="1600" dirty="0" smtClean="0"/>
              <a:t>had right skewed </a:t>
            </a:r>
            <a:r>
              <a:rPr lang="en-IN" sz="1600" dirty="0"/>
              <a:t>plot </a:t>
            </a:r>
            <a:r>
              <a:rPr lang="en-IN" sz="1600" dirty="0" smtClean="0"/>
              <a:t>under the area of 1000 and </a:t>
            </a:r>
            <a:r>
              <a:rPr lang="en-IN" sz="1600" dirty="0"/>
              <a:t>4000 </a:t>
            </a:r>
            <a:r>
              <a:rPr lang="en-IN" sz="1600" dirty="0" err="1"/>
              <a:t>sqft</a:t>
            </a:r>
            <a:r>
              <a:rPr lang="en-IN" sz="1600" dirty="0"/>
              <a:t>.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Had </a:t>
            </a:r>
            <a:r>
              <a:rPr lang="en-IN" sz="1600" dirty="0"/>
              <a:t>some outliers </a:t>
            </a:r>
            <a:r>
              <a:rPr lang="en-IN" sz="1600" dirty="0" smtClean="0"/>
              <a:t>around </a:t>
            </a:r>
            <a:r>
              <a:rPr lang="en-IN" sz="1600" dirty="0"/>
              <a:t>10,000 </a:t>
            </a:r>
            <a:r>
              <a:rPr lang="en-IN" sz="1600" dirty="0" err="1"/>
              <a:t>sqft</a:t>
            </a:r>
            <a:r>
              <a:rPr lang="en-IN" sz="16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dirty="0"/>
              <a:t>Similar </a:t>
            </a:r>
            <a:r>
              <a:rPr lang="en-IN" sz="1600" dirty="0" smtClean="0"/>
              <a:t>were the inferences for </a:t>
            </a:r>
            <a:r>
              <a:rPr lang="en-IN" sz="1600" dirty="0"/>
              <a:t>other area </a:t>
            </a:r>
            <a:r>
              <a:rPr lang="en-IN" sz="1600" dirty="0" smtClean="0"/>
              <a:t>features</a:t>
            </a:r>
            <a:r>
              <a:rPr lang="en-IN" sz="1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For latitude and longitude, we </a:t>
            </a:r>
            <a:r>
              <a:rPr lang="en-IN" sz="1600" dirty="0" smtClean="0"/>
              <a:t>saw </a:t>
            </a:r>
            <a:r>
              <a:rPr lang="en-IN" sz="1600" dirty="0"/>
              <a:t>a pattern </a:t>
            </a:r>
            <a:r>
              <a:rPr lang="en-IN" sz="1600" dirty="0" smtClean="0"/>
              <a:t>in latitude </a:t>
            </a:r>
            <a:r>
              <a:rPr lang="en-IN" sz="1600" dirty="0"/>
              <a:t>but </a:t>
            </a:r>
            <a:r>
              <a:rPr lang="en-IN" sz="1600" dirty="0" smtClean="0"/>
              <a:t>for longitude</a:t>
            </a:r>
            <a:r>
              <a:rPr lang="en-IN" sz="1600" dirty="0"/>
              <a:t>. </a:t>
            </a:r>
          </a:p>
          <a:p>
            <a:pPr marL="0" indent="0">
              <a:buNone/>
            </a:pPr>
            <a:r>
              <a:rPr lang="en-IN" sz="1600" dirty="0" smtClean="0"/>
              <a:t>       Would look more into it further.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For age of the house,  </a:t>
            </a:r>
            <a:r>
              <a:rPr lang="en-IN" sz="1600" dirty="0" smtClean="0"/>
              <a:t>we had the maximum houses </a:t>
            </a:r>
            <a:r>
              <a:rPr lang="en-IN" sz="1600" dirty="0"/>
              <a:t>built in last 40 years.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Minimum </a:t>
            </a:r>
            <a:r>
              <a:rPr lang="en-IN" sz="1600" dirty="0"/>
              <a:t>and maximum </a:t>
            </a:r>
            <a:r>
              <a:rPr lang="en-IN" sz="1600" dirty="0" smtClean="0"/>
              <a:t>ages were 0(same </a:t>
            </a:r>
            <a:r>
              <a:rPr lang="en-IN" sz="1600" dirty="0"/>
              <a:t>year) and 115 years(a vintage classic</a:t>
            </a:r>
            <a:r>
              <a:rPr lang="en-IN" sz="1600" dirty="0" smtClean="0"/>
              <a:t>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9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0453" y="719644"/>
            <a:ext cx="8830100" cy="727019"/>
          </a:xfrm>
        </p:spPr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 from Univariate Analysis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00453" y="1965277"/>
            <a:ext cx="9310687" cy="3589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100" dirty="0"/>
              <a:t>From our analysis on each </a:t>
            </a:r>
            <a:r>
              <a:rPr lang="en-IN" sz="2100" dirty="0" smtClean="0"/>
              <a:t>categorical </a:t>
            </a:r>
            <a:r>
              <a:rPr lang="en-IN" sz="2100" dirty="0"/>
              <a:t>feature, main points that came out were: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Bathrooms column, we </a:t>
            </a:r>
            <a:r>
              <a:rPr lang="en-IN" dirty="0" smtClean="0"/>
              <a:t>had unique values.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-- So how would these unique Values affect the prices ?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 Floors too we had penthouses and normal.</a:t>
            </a:r>
          </a:p>
          <a:p>
            <a:pPr marL="0" indent="0">
              <a:buNone/>
            </a:pPr>
            <a:r>
              <a:rPr lang="en-IN" dirty="0" smtClean="0"/>
              <a:t>      -- How would these affect sales?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1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B307B7-98AD-4A1F-A70D-D66A0AD7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35" y="514928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Bivariate Analysis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77A1BE-51C5-4226-B0BF-AE4C673D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722" y="2038065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Using the inference from Univariate analysis, we started working on the relational analysis between features and with the target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Let’s divide our </a:t>
            </a:r>
            <a:r>
              <a:rPr lang="en-IN" dirty="0" smtClean="0"/>
              <a:t>analysis from here into two parts: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Continuous </a:t>
            </a:r>
            <a:r>
              <a:rPr lang="en-IN" dirty="0" smtClean="0"/>
              <a:t>–Continuous(Cont.-Cont.)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Categorical- </a:t>
            </a:r>
            <a:r>
              <a:rPr lang="en-IN" dirty="0" smtClean="0"/>
              <a:t>Continuous(Cont.-Cat.)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While checking the correlations, we worked on to test our hypothesis and asked several questions to the data that we initially drafted.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2B9505-2BA1-4464-BA7C-CE138E09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Content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D6D936-2B36-4912-9459-0C0D6341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8495"/>
            <a:ext cx="8915400" cy="4765183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</a:p>
          <a:p>
            <a:r>
              <a:rPr lang="en-IN" dirty="0" smtClean="0"/>
              <a:t>Initial Hypothesis Summary</a:t>
            </a:r>
          </a:p>
          <a:p>
            <a:r>
              <a:rPr lang="en-IN" dirty="0" smtClean="0"/>
              <a:t>Dataset and feature description</a:t>
            </a:r>
            <a:endParaRPr lang="en-IN" dirty="0"/>
          </a:p>
          <a:p>
            <a:r>
              <a:rPr lang="en-IN" dirty="0" smtClean="0"/>
              <a:t>Data validation and outlier check</a:t>
            </a:r>
            <a:endParaRPr lang="en-IN" dirty="0"/>
          </a:p>
          <a:p>
            <a:r>
              <a:rPr lang="en-IN" dirty="0" smtClean="0"/>
              <a:t>Univariate Analysis</a:t>
            </a:r>
            <a:endParaRPr lang="en-IN" dirty="0"/>
          </a:p>
          <a:p>
            <a:r>
              <a:rPr lang="en-IN" dirty="0" smtClean="0"/>
              <a:t>Inference from Univariate Analysis</a:t>
            </a:r>
          </a:p>
          <a:p>
            <a:r>
              <a:rPr lang="en-IN" dirty="0" smtClean="0"/>
              <a:t>Bi-Variate Analysis</a:t>
            </a:r>
          </a:p>
          <a:p>
            <a:r>
              <a:rPr lang="en-IN" dirty="0"/>
              <a:t>Hypothesis </a:t>
            </a:r>
            <a:r>
              <a:rPr lang="en-IN" dirty="0" smtClean="0"/>
              <a:t>Testing</a:t>
            </a:r>
            <a:endParaRPr lang="en-IN" dirty="0"/>
          </a:p>
          <a:p>
            <a:r>
              <a:rPr lang="en-IN" dirty="0" smtClean="0"/>
              <a:t>Inference from Bivariate Analysis</a:t>
            </a:r>
          </a:p>
          <a:p>
            <a:r>
              <a:rPr lang="en-IN" dirty="0" smtClean="0"/>
              <a:t>Mean Model</a:t>
            </a:r>
          </a:p>
          <a:p>
            <a:r>
              <a:rPr lang="en-IN" dirty="0" smtClean="0"/>
              <a:t>Outcome from our analysis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82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9F0264-D14F-421A-9518-D758A457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393" y="360299"/>
            <a:ext cx="7422239" cy="738454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Cont.-Cont. Analysis</a:t>
            </a:r>
            <a:endParaRPr lang="en-IN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5577BC-3E8C-4206-9E74-E6907CC1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93" y="2726170"/>
            <a:ext cx="3277687" cy="424487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7394" y="1147257"/>
            <a:ext cx="9965090" cy="831668"/>
          </a:xfrm>
        </p:spPr>
        <p:txBody>
          <a:bodyPr/>
          <a:lstStyle/>
          <a:p>
            <a:r>
              <a:rPr lang="en-IN" dirty="0" smtClean="0"/>
              <a:t>Let’s check correlation between numerical variables and then plot a </a:t>
            </a:r>
            <a:r>
              <a:rPr lang="en-IN" dirty="0" err="1" smtClean="0"/>
              <a:t>heatmap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34" y="1799519"/>
            <a:ext cx="5868219" cy="5058481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1717393" y="2191203"/>
            <a:ext cx="2963789" cy="53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Correlation value between different numerical features: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8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481" y="4206877"/>
            <a:ext cx="5272519" cy="261026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84511" y="338485"/>
            <a:ext cx="8911687" cy="712393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 features to price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04463" y="1151636"/>
            <a:ext cx="3992732" cy="3115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Sqft_living</a:t>
            </a:r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price</a:t>
            </a: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0497" y="3390063"/>
            <a:ext cx="2387401" cy="7128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Sqft_above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price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8636150" y="3746466"/>
            <a:ext cx="3489859" cy="4604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Sqft_living15 to price</a:t>
            </a: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7" y="3996466"/>
            <a:ext cx="5050600" cy="25600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226" y="1501376"/>
            <a:ext cx="5901933" cy="2893998"/>
          </a:xfrm>
          <a:prstGeom prst="rect">
            <a:avLst/>
          </a:prstGeom>
          <a:effectLst>
            <a:outerShdw blurRad="596900" dist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942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5117"/>
            <a:ext cx="4005180" cy="3062785"/>
          </a:xfrm>
          <a:prstGeom prst="rect">
            <a:avLst/>
          </a:prstGeom>
          <a:effectLst>
            <a:outerShdw blurRad="63500" dist="50800" dir="5400000" algn="ctr" rotWithShape="0">
              <a:srgbClr val="000000">
                <a:alpha val="43137"/>
              </a:srgbClr>
            </a:outerShdw>
            <a:softEdge rad="381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599" y="215207"/>
            <a:ext cx="7116168" cy="4286848"/>
          </a:xfrm>
          <a:prstGeom prst="rect">
            <a:avLst/>
          </a:prstGeom>
          <a:effectLst>
            <a:outerShdw blurRad="241300" dist="50800" dir="5400000" algn="ctr" rotWithShape="0">
              <a:srgbClr val="000000">
                <a:alpha val="43137"/>
              </a:srgbClr>
            </a:outerShdw>
            <a:softEdge rad="190500"/>
          </a:effectLst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107976" y="4612943"/>
            <a:ext cx="7396636" cy="724959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Plotting price </a:t>
            </a:r>
            <a:r>
              <a:rPr lang="en-I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wrt</a:t>
            </a:r>
            <a:r>
              <a:rPr lang="en-I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latitude and longitude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1296537" y="5663821"/>
            <a:ext cx="10208075" cy="779664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We further analysed the division of house dataset in four zone (by latitude and longitude)</a:t>
            </a:r>
          </a:p>
          <a:p>
            <a:r>
              <a:rPr lang="en-IN" dirty="0"/>
              <a:t>Above breakdown </a:t>
            </a:r>
            <a:r>
              <a:rPr lang="en-IN" dirty="0" smtClean="0"/>
              <a:t>showed </a:t>
            </a:r>
            <a:r>
              <a:rPr lang="en-IN" dirty="0"/>
              <a:t>that maximum houses are in South East region </a:t>
            </a:r>
            <a:r>
              <a:rPr lang="en-IN" dirty="0" smtClean="0"/>
              <a:t>(taking mean(47.7, -122.3) as the central point)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5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78776" y="897065"/>
            <a:ext cx="8911687" cy="754314"/>
          </a:xfrm>
        </p:spPr>
        <p:txBody>
          <a:bodyPr>
            <a:norm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 and their outcome: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28800" y="1965277"/>
            <a:ext cx="9747764" cy="41762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Were Prices always Increasing with </a:t>
            </a:r>
            <a:r>
              <a:rPr lang="en-IN" dirty="0"/>
              <a:t>the increase in area features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     -- Majorly Not all of them. But yes, They either had increasing linear relation    or null effects on target variable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Were few points seen on Scatter plots of </a:t>
            </a:r>
            <a:r>
              <a:rPr lang="en-IN" dirty="0" err="1" smtClean="0"/>
              <a:t>sqft_living</a:t>
            </a:r>
            <a:r>
              <a:rPr lang="en-IN" dirty="0" smtClean="0"/>
              <a:t> and </a:t>
            </a:r>
            <a:r>
              <a:rPr lang="en-IN" dirty="0" err="1" smtClean="0"/>
              <a:t>sqft_above</a:t>
            </a:r>
            <a:r>
              <a:rPr lang="en-IN" dirty="0" smtClean="0"/>
              <a:t> outliers or a part of the trend?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-- On diving further and trying to find connection, </a:t>
            </a:r>
            <a:r>
              <a:rPr lang="en-IN" dirty="0"/>
              <a:t>t</a:t>
            </a:r>
            <a:r>
              <a:rPr lang="en-IN" dirty="0" smtClean="0"/>
              <a:t>hey were Outliers and would be best to remove.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Price vary with the month (Do we have a pattern following the dates?)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No impact because of the period at which the house was bought (year or month).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5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30CFC7-97F4-4A0C-B21B-3108DC4C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221" y="296564"/>
            <a:ext cx="8911687" cy="1280890"/>
          </a:xfrm>
        </p:spPr>
        <p:txBody>
          <a:bodyPr>
            <a:normAutofit/>
          </a:bodyPr>
          <a:lstStyle/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Inference from cont.-cont. feature analysis: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364DD3-5105-44D0-9AD9-3079AA193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221" y="1905000"/>
            <a:ext cx="9402857" cy="389704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Analysis implies </a:t>
            </a:r>
            <a:r>
              <a:rPr lang="en-IN" dirty="0"/>
              <a:t>that we </a:t>
            </a:r>
            <a:r>
              <a:rPr lang="en-IN" dirty="0" smtClean="0"/>
              <a:t>had high </a:t>
            </a:r>
            <a:r>
              <a:rPr lang="en-IN" dirty="0"/>
              <a:t>correlation between:</a:t>
            </a:r>
          </a:p>
          <a:p>
            <a:pPr marL="685800" lvl="1"/>
            <a:endParaRPr lang="en-I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err="1"/>
              <a:t>Sqft_living</a:t>
            </a:r>
            <a:r>
              <a:rPr lang="en-IN" dirty="0"/>
              <a:t> (The Flats area available</a:t>
            </a:r>
            <a:r>
              <a:rPr lang="en-IN" dirty="0" smtClean="0"/>
              <a:t>) and price</a:t>
            </a: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err="1"/>
              <a:t>Sqft_above</a:t>
            </a:r>
            <a:r>
              <a:rPr lang="en-IN" dirty="0"/>
              <a:t> (Interior </a:t>
            </a:r>
            <a:r>
              <a:rPr lang="en-IN" dirty="0" err="1"/>
              <a:t>spce</a:t>
            </a:r>
            <a:r>
              <a:rPr lang="en-IN" dirty="0"/>
              <a:t> above ground</a:t>
            </a:r>
            <a:r>
              <a:rPr lang="en-IN" dirty="0" smtClean="0"/>
              <a:t>) and price</a:t>
            </a: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err="1"/>
              <a:t>Sqft_basement</a:t>
            </a:r>
            <a:r>
              <a:rPr lang="en-IN" dirty="0"/>
              <a:t> (Basement Area</a:t>
            </a:r>
            <a:r>
              <a:rPr lang="en-IN" dirty="0" smtClean="0"/>
              <a:t>) and price </a:t>
            </a: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Sqft_living15 (Nearest 15 houses Area</a:t>
            </a:r>
            <a:r>
              <a:rPr lang="en-IN" dirty="0" smtClean="0"/>
              <a:t>) and price</a:t>
            </a:r>
            <a:endParaRPr lang="en-IN" dirty="0"/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en-IN" dirty="0" err="1" smtClean="0"/>
              <a:t>sqft_living</a:t>
            </a:r>
            <a:r>
              <a:rPr lang="en-IN" dirty="0" smtClean="0"/>
              <a:t> and </a:t>
            </a:r>
            <a:r>
              <a:rPr lang="en-IN" dirty="0"/>
              <a:t>sqft_living15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Our analysis also give </a:t>
            </a:r>
            <a:r>
              <a:rPr lang="en-IN" dirty="0"/>
              <a:t>us some interesting information as :</a:t>
            </a:r>
          </a:p>
          <a:p>
            <a:endParaRPr lang="en-IN" dirty="0" smtClean="0"/>
          </a:p>
          <a:p>
            <a:r>
              <a:rPr lang="en-IN" dirty="0" err="1" smtClean="0"/>
              <a:t>yr_built</a:t>
            </a:r>
            <a:r>
              <a:rPr lang="en-IN" dirty="0"/>
              <a:t>, </a:t>
            </a:r>
            <a:r>
              <a:rPr lang="en-IN" dirty="0" err="1"/>
              <a:t>yr_renovated</a:t>
            </a:r>
            <a:r>
              <a:rPr lang="en-IN" dirty="0"/>
              <a:t>,  also show high correlation with price</a:t>
            </a:r>
          </a:p>
          <a:p>
            <a:r>
              <a:rPr lang="en-IN" dirty="0" smtClean="0"/>
              <a:t>Latitude had positive correlation </a:t>
            </a:r>
            <a:r>
              <a:rPr lang="en-IN" dirty="0"/>
              <a:t>to the sales price.</a:t>
            </a:r>
          </a:p>
          <a:p>
            <a:pPr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8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300" y="477140"/>
            <a:ext cx="8911687" cy="628329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Cont.-Cat. </a:t>
            </a:r>
            <a:r>
              <a:rPr lang="en-I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3884" y="1308129"/>
            <a:ext cx="3992732" cy="576262"/>
          </a:xfrm>
        </p:spPr>
        <p:txBody>
          <a:bodyPr/>
          <a:lstStyle/>
          <a:p>
            <a:r>
              <a:rPr lang="en-I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and price</a:t>
            </a:r>
            <a:endPara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44573" y="5077609"/>
            <a:ext cx="6202137" cy="9582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Does house with good condition attract more price tag?</a:t>
            </a:r>
            <a:endParaRPr lang="en-IN" b="1" dirty="0" smtClean="0"/>
          </a:p>
          <a:p>
            <a:r>
              <a:rPr lang="en-IN" dirty="0">
                <a:solidFill>
                  <a:srgbClr val="C00000"/>
                </a:solidFill>
              </a:rPr>
              <a:t>It is clearly visible that higher the Condition rating, more </a:t>
            </a:r>
            <a:r>
              <a:rPr lang="en-IN" dirty="0" smtClean="0">
                <a:solidFill>
                  <a:srgbClr val="C00000"/>
                </a:solidFill>
              </a:rPr>
              <a:t>the </a:t>
            </a:r>
            <a:r>
              <a:rPr lang="en-IN" dirty="0">
                <a:solidFill>
                  <a:srgbClr val="C00000"/>
                </a:solidFill>
              </a:rPr>
              <a:t>price of the house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055893" y="1019998"/>
            <a:ext cx="4279902" cy="576262"/>
          </a:xfrm>
        </p:spPr>
        <p:txBody>
          <a:bodyPr/>
          <a:lstStyle/>
          <a:p>
            <a:r>
              <a:rPr lang="en-I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Waterfront to price</a:t>
            </a:r>
            <a:endPara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14700" y="3250219"/>
            <a:ext cx="5585432" cy="37400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34" y="1884391"/>
            <a:ext cx="6245607" cy="2933269"/>
          </a:xfrm>
          <a:prstGeom prst="rect">
            <a:avLst/>
          </a:prstGeom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6946710" y="2139118"/>
            <a:ext cx="4855207" cy="620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/>
              <a:t>Does having a waterfront increase sale price?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Yes, </a:t>
            </a:r>
            <a:r>
              <a:rPr lang="en-IN" sz="1600" dirty="0" smtClean="0"/>
              <a:t>we can infer the increase from plot below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40815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824" y="320226"/>
            <a:ext cx="5476615" cy="81308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Cont.-Cat.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2153" y="2251880"/>
            <a:ext cx="5389763" cy="1189181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r>
              <a:rPr lang="en-IN" sz="1400" dirty="0" smtClean="0"/>
              <a:t>Were No of Floors Increasing the House prices </a:t>
            </a:r>
            <a:r>
              <a:rPr lang="en-IN" sz="1400" dirty="0" err="1" smtClean="0"/>
              <a:t>unusally</a:t>
            </a:r>
            <a:r>
              <a:rPr lang="en-IN" sz="1400" dirty="0" smtClean="0"/>
              <a:t>?</a:t>
            </a:r>
          </a:p>
          <a:p>
            <a:pPr marL="0" indent="0" algn="just">
              <a:buNone/>
            </a:pPr>
            <a:r>
              <a:rPr lang="en-IN" sz="1400" dirty="0" smtClean="0"/>
              <a:t>-- No, they were just high with increased luxuries and numbered floors.</a:t>
            </a:r>
            <a:endParaRPr lang="en-IN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91246" y="1591789"/>
            <a:ext cx="5631766" cy="80521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Would Having luxury Bathrooms increase prices in unusual ways?</a:t>
            </a:r>
          </a:p>
          <a:p>
            <a:pPr algn="just"/>
            <a:r>
              <a:rPr lang="en-IN" dirty="0"/>
              <a:t> They are high for luxury but   linearly </a:t>
            </a:r>
            <a:r>
              <a:rPr lang="en-IN" dirty="0" err="1"/>
              <a:t>wrt</a:t>
            </a:r>
            <a:r>
              <a:rPr lang="en-IN" dirty="0"/>
              <a:t> Number of </a:t>
            </a:r>
            <a:r>
              <a:rPr lang="en-IN" dirty="0" smtClean="0"/>
              <a:t>bathrooms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3" y="2578882"/>
            <a:ext cx="5929553" cy="2907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153" y="3384645"/>
            <a:ext cx="5389763" cy="337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379" y="1060838"/>
            <a:ext cx="10139836" cy="658780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Some </a:t>
            </a:r>
            <a:r>
              <a:rPr lang="en-IN" sz="2800" b="1" dirty="0" smtClean="0"/>
              <a:t>Hypothesis</a:t>
            </a:r>
            <a:r>
              <a:rPr lang="en-IN" sz="2800" dirty="0" smtClean="0"/>
              <a:t> after looking at the Bivariate analysis results</a:t>
            </a:r>
            <a:endParaRPr lang="en-IN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70597" y="2152330"/>
            <a:ext cx="8915400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--Were the sudden changes in prices due to No of Floors at number 3 significant enough?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-- Null hypothesis – Were the change in Floor sale prices at 3 Significant enough ?</a:t>
            </a:r>
          </a:p>
          <a:p>
            <a:pPr marL="0" indent="0">
              <a:buNone/>
            </a:pPr>
            <a:endParaRPr lang="en-IN" dirty="0"/>
          </a:p>
          <a:p>
            <a:pPr>
              <a:buFontTx/>
              <a:buChar char="-"/>
            </a:pPr>
            <a:r>
              <a:rPr lang="en-IN" dirty="0" smtClean="0"/>
              <a:t>Were the Price change due to Condition at 4 Significant ?</a:t>
            </a:r>
          </a:p>
          <a:p>
            <a:pPr>
              <a:buFontTx/>
              <a:buChar char="-"/>
            </a:pPr>
            <a:r>
              <a:rPr lang="en-IN" dirty="0"/>
              <a:t> </a:t>
            </a:r>
            <a:r>
              <a:rPr lang="en-IN" dirty="0" smtClean="0"/>
              <a:t>--- Null hypothesis – Were the Changes at the condition 4 significant ?</a:t>
            </a:r>
          </a:p>
          <a:p>
            <a:pPr>
              <a:buFontTx/>
              <a:buChar char="-"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-- This would require T and Z test to be performed!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-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1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59" y="473985"/>
            <a:ext cx="8911687" cy="786644"/>
          </a:xfrm>
        </p:spPr>
        <p:txBody>
          <a:bodyPr>
            <a:normAutofit/>
          </a:bodyPr>
          <a:lstStyle/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 testing: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91" y="2297460"/>
            <a:ext cx="4804012" cy="430900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06775" y="1451212"/>
            <a:ext cx="8915400" cy="3777622"/>
          </a:xfrm>
        </p:spPr>
        <p:txBody>
          <a:bodyPr/>
          <a:lstStyle/>
          <a:p>
            <a:r>
              <a:rPr lang="en-IN" dirty="0"/>
              <a:t>We rejected our null hypothesis for both condition and floor of the house.</a:t>
            </a:r>
          </a:p>
          <a:p>
            <a:r>
              <a:rPr lang="en-IN" dirty="0"/>
              <a:t>Since we got very less p value as compared to the alpha</a:t>
            </a:r>
          </a:p>
          <a:p>
            <a:endParaRPr lang="en-IN" dirty="0"/>
          </a:p>
        </p:txBody>
      </p:sp>
      <p:pic>
        <p:nvPicPr>
          <p:cNvPr id="7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42" y="2297460"/>
            <a:ext cx="5389949" cy="43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73" y="739482"/>
            <a:ext cx="8911687" cy="576893"/>
          </a:xfrm>
        </p:spPr>
        <p:txBody>
          <a:bodyPr>
            <a:noAutofit/>
          </a:bodyPr>
          <a:lstStyle/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 testing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10784" y="2657574"/>
            <a:ext cx="8118475" cy="37782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92923" y="1201003"/>
            <a:ext cx="8911687" cy="11104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10784" y="1637731"/>
            <a:ext cx="8911687" cy="1019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600" dirty="0" smtClean="0"/>
              <a:t>Is the price of house with waterfront similar to any other house?</a:t>
            </a:r>
          </a:p>
          <a:p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We </a:t>
            </a:r>
            <a:r>
              <a:rPr lang="en-IN" sz="1600" dirty="0"/>
              <a:t>rejected our null hypothesis for both condition and floor of the house.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Since we got very less p value as compared to the alpha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747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ECDEED-478D-4AB9-945D-53239653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528" y="657912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A9DFE5-3AEE-4CD1-8F38-5228DC2E4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528" y="1983475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A real estate agency wanted to reduce the negotiation time and improve closure for buyers and sellers of homes by ensuring that both sides were advised well on the potential sale/purchase price of the home. To that end the agency wanted to predict a transaction price for all the houses in its market which would be as close as possible to a price where the transaction would take place.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Our aim in this presentation is to </a:t>
            </a:r>
            <a:r>
              <a:rPr lang="en-US" sz="2000" dirty="0" smtClean="0"/>
              <a:t>summarize our analysis and try to present most important points </a:t>
            </a:r>
            <a:r>
              <a:rPr lang="en-US" sz="2000" dirty="0"/>
              <a:t>from our </a:t>
            </a:r>
            <a:r>
              <a:rPr lang="en-US" sz="2000" dirty="0" smtClean="0"/>
              <a:t>notebook. In the process, we had to scrutinize several inferences we made during working on the dataset.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620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98" y="569519"/>
            <a:ext cx="8911687" cy="686075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 and their outcome: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197" y="1587689"/>
            <a:ext cx="8915400" cy="3777622"/>
          </a:xfrm>
        </p:spPr>
        <p:txBody>
          <a:bodyPr/>
          <a:lstStyle/>
          <a:p>
            <a:r>
              <a:rPr lang="en-IN" dirty="0"/>
              <a:t>Does house with good condition attract more price </a:t>
            </a:r>
            <a:r>
              <a:rPr lang="en-IN" dirty="0" smtClean="0"/>
              <a:t>tag</a:t>
            </a:r>
            <a:r>
              <a:rPr lang="en-IN" dirty="0" smtClean="0"/>
              <a:t>?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--Linearly increasing,.</a:t>
            </a:r>
          </a:p>
          <a:p>
            <a:pPr marL="0" indent="0">
              <a:buNone/>
            </a:pPr>
            <a:r>
              <a:rPr lang="en-IN" dirty="0" smtClean="0"/>
              <a:t>Did Overall Grade increase Sale prices?</a:t>
            </a:r>
          </a:p>
          <a:p>
            <a:pPr marL="0" indent="0">
              <a:buNone/>
            </a:pPr>
            <a:r>
              <a:rPr lang="en-IN" dirty="0" smtClean="0"/>
              <a:t>      -- Yes.</a:t>
            </a:r>
          </a:p>
          <a:p>
            <a:pPr marL="0" indent="0">
              <a:buNone/>
            </a:pPr>
            <a:r>
              <a:rPr lang="en-IN" dirty="0" smtClean="0"/>
              <a:t>Were No of Bathrooms and Bedrooms affecting the Prices Effectively</a:t>
            </a:r>
          </a:p>
          <a:p>
            <a:pPr marL="0" indent="0">
              <a:buNone/>
            </a:pPr>
            <a:r>
              <a:rPr lang="en-IN" dirty="0" smtClean="0"/>
              <a:t>        -- Again , yes. And linearly increasing</a:t>
            </a:r>
          </a:p>
          <a:p>
            <a:pPr marL="0" indent="0">
              <a:buNone/>
            </a:pPr>
            <a:r>
              <a:rPr lang="en-IN" dirty="0" smtClean="0"/>
              <a:t>Would </a:t>
            </a:r>
            <a:r>
              <a:rPr lang="en-IN" dirty="0" err="1" smtClean="0"/>
              <a:t>Zipcode</a:t>
            </a:r>
            <a:r>
              <a:rPr lang="en-IN" dirty="0" smtClean="0"/>
              <a:t> also affect the prices ?</a:t>
            </a:r>
          </a:p>
          <a:p>
            <a:pPr marL="0" indent="0">
              <a:buNone/>
            </a:pPr>
            <a:r>
              <a:rPr lang="en-IN" dirty="0" smtClean="0"/>
              <a:t>         -- No they weren’t changing the prices.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5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48" y="1101782"/>
            <a:ext cx="9552981" cy="549597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The </a:t>
            </a:r>
            <a:r>
              <a:rPr lang="en-IN" sz="2800" b="1" dirty="0" smtClean="0"/>
              <a:t>features</a:t>
            </a:r>
            <a:r>
              <a:rPr lang="en-IN" sz="2800" dirty="0" smtClean="0"/>
              <a:t> </a:t>
            </a:r>
            <a:r>
              <a:rPr lang="en-IN" sz="2800" dirty="0" smtClean="0"/>
              <a:t>(out of </a:t>
            </a:r>
            <a:r>
              <a:rPr lang="en-IN" sz="2800" dirty="0" smtClean="0"/>
              <a:t>24) </a:t>
            </a:r>
            <a:r>
              <a:rPr lang="en-IN" sz="2800" dirty="0" smtClean="0"/>
              <a:t>for model running.</a:t>
            </a:r>
            <a:endParaRPr lang="en-IN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Categorical</a:t>
            </a:r>
            <a:r>
              <a:rPr lang="en-IN" dirty="0" smtClean="0"/>
              <a:t> Features</a:t>
            </a:r>
          </a:p>
          <a:p>
            <a:endParaRPr lang="en-IN" dirty="0"/>
          </a:p>
          <a:p>
            <a:r>
              <a:rPr lang="en-IN" dirty="0" smtClean="0"/>
              <a:t>Floors</a:t>
            </a:r>
          </a:p>
          <a:p>
            <a:r>
              <a:rPr lang="en-IN" dirty="0" smtClean="0"/>
              <a:t>Condition</a:t>
            </a:r>
          </a:p>
          <a:p>
            <a:r>
              <a:rPr lang="en-IN" dirty="0" smtClean="0"/>
              <a:t>Grade</a:t>
            </a:r>
          </a:p>
          <a:p>
            <a:r>
              <a:rPr lang="en-IN" dirty="0" smtClean="0"/>
              <a:t>Bedrooms</a:t>
            </a:r>
          </a:p>
          <a:p>
            <a:r>
              <a:rPr lang="en-IN" dirty="0" smtClean="0"/>
              <a:t>Bathrooms</a:t>
            </a:r>
          </a:p>
          <a:p>
            <a:r>
              <a:rPr lang="en-IN" dirty="0" smtClean="0"/>
              <a:t>Age of House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Continuous</a:t>
            </a:r>
            <a:r>
              <a:rPr lang="en-IN" dirty="0" smtClean="0"/>
              <a:t> Features</a:t>
            </a:r>
          </a:p>
          <a:p>
            <a:endParaRPr lang="en-IN" dirty="0" smtClean="0"/>
          </a:p>
          <a:p>
            <a:r>
              <a:rPr lang="en-IN" dirty="0" err="1" smtClean="0"/>
              <a:t>Sqft_living</a:t>
            </a:r>
            <a:endParaRPr lang="en-IN" dirty="0"/>
          </a:p>
          <a:p>
            <a:r>
              <a:rPr lang="en-IN" dirty="0" err="1"/>
              <a:t>Sqft_above</a:t>
            </a:r>
            <a:endParaRPr lang="en-IN" dirty="0"/>
          </a:p>
          <a:p>
            <a:r>
              <a:rPr lang="en-IN" dirty="0"/>
              <a:t>Sqft_living15</a:t>
            </a:r>
          </a:p>
          <a:p>
            <a:r>
              <a:rPr lang="en-IN" dirty="0" err="1"/>
              <a:t>Sqft_basement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6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423" y="760587"/>
            <a:ext cx="8911687" cy="604189"/>
          </a:xfrm>
        </p:spPr>
        <p:txBody>
          <a:bodyPr>
            <a:normAutofit/>
          </a:bodyPr>
          <a:lstStyle/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consideration for Mean Model 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423" y="1724167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The Mean model was made using </a:t>
            </a:r>
            <a:r>
              <a:rPr lang="en-IN" b="1" dirty="0" smtClean="0"/>
              <a:t>RMSLE</a:t>
            </a:r>
            <a:r>
              <a:rPr lang="en-IN" dirty="0" smtClean="0"/>
              <a:t> since it was for a broker who wanted to sell houses further.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The errors were compared for </a:t>
            </a:r>
            <a:r>
              <a:rPr lang="en-IN" dirty="0" err="1" smtClean="0"/>
              <a:t>indiviual</a:t>
            </a:r>
            <a:r>
              <a:rPr lang="en-IN" dirty="0" smtClean="0"/>
              <a:t> columns first and likewise for two features and then with all the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1002" y="2594259"/>
            <a:ext cx="10545980" cy="95415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01002" y="4075142"/>
            <a:ext cx="10576588" cy="7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91" y="641444"/>
            <a:ext cx="8897889" cy="1263555"/>
          </a:xfrm>
        </p:spPr>
        <p:txBody>
          <a:bodyPr>
            <a:normAutofit/>
          </a:bodyPr>
          <a:lstStyle/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Calculating </a:t>
            </a:r>
            <a:r>
              <a:rPr lang="en-I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rmsle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 for different categories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3391" y="1532544"/>
            <a:ext cx="9020718" cy="4963790"/>
          </a:xfrm>
        </p:spPr>
        <p:txBody>
          <a:bodyPr/>
          <a:lstStyle/>
          <a:p>
            <a:r>
              <a:rPr lang="en-IN" dirty="0" err="1"/>
              <a:t>r</a:t>
            </a:r>
            <a:r>
              <a:rPr lang="en-IN" dirty="0" err="1" smtClean="0"/>
              <a:t>msle</a:t>
            </a:r>
            <a:r>
              <a:rPr lang="en-IN" dirty="0" smtClean="0"/>
              <a:t> value for condition: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 smtClean="0"/>
              <a:t>Rmsle</a:t>
            </a:r>
            <a:r>
              <a:rPr lang="en-IN" dirty="0" smtClean="0"/>
              <a:t> value for view: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Rmsle</a:t>
            </a:r>
            <a:r>
              <a:rPr lang="en-IN" dirty="0" smtClean="0"/>
              <a:t> value for grade: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Rmsle</a:t>
            </a:r>
            <a:r>
              <a:rPr lang="en-IN" dirty="0" smtClean="0"/>
              <a:t> value for floor:</a:t>
            </a:r>
          </a:p>
          <a:p>
            <a:endParaRPr lang="en-IN" dirty="0" smtClean="0"/>
          </a:p>
          <a:p>
            <a:pPr lvl="1"/>
            <a:endParaRPr lang="en-IN" dirty="0" smtClean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18" y="1883028"/>
            <a:ext cx="4886211" cy="726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18" y="3139334"/>
            <a:ext cx="4886211" cy="723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318" y="4268491"/>
            <a:ext cx="4887249" cy="848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318" y="5521259"/>
            <a:ext cx="4558667" cy="59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06071" y="351155"/>
            <a:ext cx="8911687" cy="694614"/>
          </a:xfrm>
        </p:spPr>
        <p:txBody>
          <a:bodyPr>
            <a:norm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Calculating </a:t>
            </a:r>
            <a:r>
              <a:rPr lang="en-I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rmsle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 for different categories</a:t>
            </a:r>
            <a:endParaRPr lang="en-IN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06071" y="1835167"/>
            <a:ext cx="8915400" cy="4838588"/>
          </a:xfrm>
        </p:spPr>
        <p:txBody>
          <a:bodyPr/>
          <a:lstStyle/>
          <a:p>
            <a:r>
              <a:rPr lang="en-IN" dirty="0" err="1" smtClean="0"/>
              <a:t>Rmsle</a:t>
            </a:r>
            <a:r>
              <a:rPr lang="en-IN" dirty="0" smtClean="0"/>
              <a:t> value for bedrooms: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Rmsle</a:t>
            </a:r>
            <a:r>
              <a:rPr lang="en-IN" dirty="0" smtClean="0"/>
              <a:t> value for bathrooms: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Rmsle</a:t>
            </a:r>
            <a:r>
              <a:rPr lang="en-IN" dirty="0" smtClean="0"/>
              <a:t> value for </a:t>
            </a:r>
            <a:r>
              <a:rPr lang="en-IN" dirty="0" err="1" smtClean="0"/>
              <a:t>sqft_living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 smtClean="0"/>
              <a:t>Rmsle</a:t>
            </a:r>
            <a:r>
              <a:rPr lang="en-IN" dirty="0" smtClean="0"/>
              <a:t> value for </a:t>
            </a:r>
            <a:r>
              <a:rPr lang="en-IN" dirty="0" err="1" smtClean="0"/>
              <a:t>sqft_basement</a:t>
            </a:r>
            <a:r>
              <a:rPr lang="en-IN" dirty="0" smtClean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739" y="2296785"/>
            <a:ext cx="4189804" cy="690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739" y="3420647"/>
            <a:ext cx="4189804" cy="560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739" y="4580865"/>
            <a:ext cx="4326282" cy="637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739" y="6007952"/>
            <a:ext cx="4189804" cy="5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2" y="887104"/>
            <a:ext cx="9880528" cy="764275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The </a:t>
            </a:r>
            <a:r>
              <a:rPr lang="en-IN" sz="2800" b="1" dirty="0" smtClean="0"/>
              <a:t>features</a:t>
            </a:r>
            <a:r>
              <a:rPr lang="en-IN" sz="2800" dirty="0" smtClean="0"/>
              <a:t> we selected from our analysis are:</a:t>
            </a:r>
            <a:endParaRPr lang="en-IN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Categorical</a:t>
            </a:r>
            <a:r>
              <a:rPr lang="en-IN" dirty="0" smtClean="0"/>
              <a:t> Features</a:t>
            </a:r>
          </a:p>
          <a:p>
            <a:endParaRPr lang="en-IN" dirty="0"/>
          </a:p>
          <a:p>
            <a:r>
              <a:rPr lang="en-IN" dirty="0"/>
              <a:t>V</a:t>
            </a:r>
            <a:r>
              <a:rPr lang="en-IN" dirty="0" smtClean="0"/>
              <a:t>iew</a:t>
            </a:r>
            <a:endParaRPr lang="en-IN" dirty="0" smtClean="0"/>
          </a:p>
          <a:p>
            <a:r>
              <a:rPr lang="en-IN" dirty="0" smtClean="0"/>
              <a:t>Condition</a:t>
            </a:r>
          </a:p>
          <a:p>
            <a:r>
              <a:rPr lang="en-IN" dirty="0" smtClean="0"/>
              <a:t>Grade</a:t>
            </a:r>
          </a:p>
          <a:p>
            <a:r>
              <a:rPr lang="en-IN" dirty="0" smtClean="0"/>
              <a:t>Bedrooms</a:t>
            </a:r>
          </a:p>
          <a:p>
            <a:r>
              <a:rPr lang="en-IN" dirty="0"/>
              <a:t>F</a:t>
            </a:r>
            <a:r>
              <a:rPr lang="en-IN" dirty="0" smtClean="0"/>
              <a:t>loor</a:t>
            </a:r>
            <a:endParaRPr lang="en-IN" dirty="0" smtClean="0"/>
          </a:p>
          <a:p>
            <a:r>
              <a:rPr lang="en-IN" dirty="0"/>
              <a:t>B</a:t>
            </a:r>
            <a:r>
              <a:rPr lang="en-IN" dirty="0" smtClean="0"/>
              <a:t>athrooms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Continuous</a:t>
            </a:r>
            <a:r>
              <a:rPr lang="en-IN" dirty="0" smtClean="0"/>
              <a:t> Features</a:t>
            </a:r>
          </a:p>
          <a:p>
            <a:endParaRPr lang="en-IN" dirty="0" smtClean="0"/>
          </a:p>
          <a:p>
            <a:r>
              <a:rPr lang="en-IN" dirty="0" err="1" smtClean="0"/>
              <a:t>Sqft_living</a:t>
            </a:r>
            <a:endParaRPr lang="en-IN" dirty="0"/>
          </a:p>
          <a:p>
            <a:r>
              <a:rPr lang="en-IN" dirty="0" err="1"/>
              <a:t>Sqft_above</a:t>
            </a:r>
            <a:endParaRPr lang="en-IN" dirty="0"/>
          </a:p>
          <a:p>
            <a:r>
              <a:rPr lang="en-IN" dirty="0"/>
              <a:t>Sqft_living15</a:t>
            </a:r>
          </a:p>
          <a:p>
            <a:r>
              <a:rPr lang="en-IN" dirty="0" err="1"/>
              <a:t>Sqft_basement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2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>
                <a:latin typeface="Harlow Solid Italic" panose="04030604020F02020D02" pitchFamily="82" charset="0"/>
              </a:rPr>
              <a:t>Thank 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E68A22-394E-400B-9E1E-381812861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B241EA-BD24-4C31-8164-84E2FAC84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897" y="1079903"/>
            <a:ext cx="9688691" cy="4339999"/>
          </a:xfrm>
        </p:spPr>
        <p:txBody>
          <a:bodyPr/>
          <a:lstStyle/>
          <a:p>
            <a:r>
              <a:rPr lang="en-IN" dirty="0" smtClean="0"/>
              <a:t>From our initial </a:t>
            </a:r>
            <a:r>
              <a:rPr lang="en-IN" dirty="0"/>
              <a:t>hypothesis, we were able to deduce below formula </a:t>
            </a:r>
            <a:r>
              <a:rPr lang="en-IN" dirty="0" smtClean="0"/>
              <a:t>for </a:t>
            </a:r>
            <a:r>
              <a:rPr lang="en-IN" dirty="0"/>
              <a:t>factors </a:t>
            </a:r>
            <a:r>
              <a:rPr lang="en-IN" dirty="0" smtClean="0"/>
              <a:t>that can </a:t>
            </a:r>
            <a:r>
              <a:rPr lang="en-IN" dirty="0"/>
              <a:t>impact house </a:t>
            </a:r>
            <a:r>
              <a:rPr lang="en-IN" dirty="0" smtClean="0"/>
              <a:t>prices: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House price =  Area(Carpet area + </a:t>
            </a:r>
            <a:r>
              <a:rPr lang="en-IN" sz="2400" b="1" dirty="0" smtClean="0">
                <a:solidFill>
                  <a:srgbClr val="FF0000"/>
                </a:solidFill>
              </a:rPr>
              <a:t>built </a:t>
            </a:r>
            <a:r>
              <a:rPr lang="en-IN" sz="2400" b="1" dirty="0" smtClean="0">
                <a:solidFill>
                  <a:srgbClr val="FF0000"/>
                </a:solidFill>
              </a:rPr>
              <a:t>up area+ other  factors) * Rate (Feature + Facilities available + other -factors)</a:t>
            </a:r>
            <a:endParaRPr lang="en-IN" sz="2400" dirty="0" smtClean="0"/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r>
              <a:rPr lang="en-IN" sz="2000" dirty="0"/>
              <a:t> By above formula it can be concluded that </a:t>
            </a:r>
            <a:r>
              <a:rPr lang="en-IN" sz="2000" dirty="0" smtClean="0"/>
              <a:t>change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</a:t>
            </a:r>
            <a:r>
              <a:rPr lang="en-IN" sz="2000" dirty="0" smtClean="0"/>
              <a:t> </a:t>
            </a:r>
            <a:r>
              <a:rPr lang="en-IN" sz="2000" dirty="0"/>
              <a:t>in any/both of factor (area , rate ) can lead to change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  in </a:t>
            </a:r>
            <a:r>
              <a:rPr lang="en-IN" sz="2000" dirty="0"/>
              <a:t>house price.</a:t>
            </a:r>
          </a:p>
        </p:txBody>
      </p:sp>
      <p:pic>
        <p:nvPicPr>
          <p:cNvPr id="4" name="Picture 2" descr="Carpet Area, Built-Up and Super Built-Up Area: Meaning, Calculation and Us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8172" b="-446"/>
          <a:stretch/>
        </p:blipFill>
        <p:spPr bwMode="auto">
          <a:xfrm>
            <a:off x="8678533" y="2949367"/>
            <a:ext cx="3513467" cy="3615206"/>
          </a:xfrm>
          <a:prstGeom prst="rect">
            <a:avLst/>
          </a:prstGeom>
          <a:noFill/>
          <a:effectLst>
            <a:softEdge rad="215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A6CEF2-3823-4E3F-9312-4E4F707B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rgbClr val="FF0000"/>
                </a:solidFill>
              </a:rPr>
              <a:t>Some initial hypothesis we made were: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8109DB-9DD9-46D0-A92D-82E1EE254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Area Affecting Fact0ors -- </a:t>
            </a:r>
            <a:r>
              <a:rPr lang="en-IN" sz="1800" dirty="0" smtClean="0"/>
              <a:t> </a:t>
            </a:r>
          </a:p>
          <a:p>
            <a:endParaRPr lang="en-IN" sz="1800" dirty="0" smtClean="0"/>
          </a:p>
          <a:p>
            <a:pPr>
              <a:buFont typeface="+mj-lt"/>
              <a:buAutoNum type="arabicPeriod"/>
            </a:pPr>
            <a:r>
              <a:rPr lang="en-IN" sz="1800" b="1" dirty="0" smtClean="0"/>
              <a:t>Build-up area (</a:t>
            </a:r>
            <a:r>
              <a:rPr lang="en-IN" sz="1800" dirty="0" smtClean="0"/>
              <a:t>More</a:t>
            </a:r>
            <a:r>
              <a:rPr lang="en-IN" sz="1800" b="1" dirty="0" smtClean="0"/>
              <a:t>) </a:t>
            </a:r>
            <a:r>
              <a:rPr lang="en-IN" sz="1800" dirty="0" smtClean="0"/>
              <a:t>would</a:t>
            </a:r>
            <a:r>
              <a:rPr lang="en-IN" sz="1800" b="1" dirty="0" smtClean="0"/>
              <a:t> </a:t>
            </a:r>
            <a:r>
              <a:rPr lang="en-IN" sz="1800" dirty="0" smtClean="0"/>
              <a:t>increase prices</a:t>
            </a:r>
          </a:p>
          <a:p>
            <a:pPr>
              <a:buFont typeface="+mj-lt"/>
              <a:buAutoNum type="arabicPeriod"/>
            </a:pPr>
            <a:r>
              <a:rPr lang="en-IN" b="1" dirty="0" smtClean="0"/>
              <a:t>C</a:t>
            </a:r>
            <a:r>
              <a:rPr lang="en-IN" sz="1800" b="1" dirty="0" smtClean="0"/>
              <a:t>arpet area (</a:t>
            </a:r>
            <a:r>
              <a:rPr lang="en-IN" sz="1800" dirty="0" smtClean="0"/>
              <a:t>more</a:t>
            </a:r>
            <a:r>
              <a:rPr lang="en-IN" sz="1800" b="1" dirty="0" smtClean="0"/>
              <a:t>) </a:t>
            </a:r>
            <a:r>
              <a:rPr lang="en-IN" sz="1800" dirty="0"/>
              <a:t>increases house </a:t>
            </a:r>
            <a:r>
              <a:rPr lang="en-IN" sz="1800" dirty="0" smtClean="0"/>
              <a:t>prices.</a:t>
            </a:r>
            <a:endParaRPr lang="en-IN" sz="1800" dirty="0"/>
          </a:p>
          <a:p>
            <a:pPr>
              <a:buFont typeface="+mj-lt"/>
              <a:buAutoNum type="arabicPeriod"/>
            </a:pPr>
            <a:r>
              <a:rPr lang="en-IN" b="1" dirty="0" smtClean="0"/>
              <a:t>More</a:t>
            </a:r>
            <a:r>
              <a:rPr lang="en-IN" sz="1800" b="1" dirty="0" smtClean="0"/>
              <a:t> </a:t>
            </a:r>
            <a:r>
              <a:rPr lang="en-IN" sz="1800" b="1" dirty="0"/>
              <a:t>rooms </a:t>
            </a:r>
            <a:r>
              <a:rPr lang="en-IN" sz="1800" dirty="0"/>
              <a:t>results </a:t>
            </a:r>
            <a:r>
              <a:rPr lang="en-IN" sz="1800" dirty="0" smtClean="0"/>
              <a:t>in high house </a:t>
            </a:r>
            <a:r>
              <a:rPr lang="en-IN" sz="1800" dirty="0"/>
              <a:t>price</a:t>
            </a:r>
            <a:r>
              <a:rPr lang="en-IN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IN" b="1" dirty="0" smtClean="0"/>
              <a:t>(</a:t>
            </a:r>
            <a:r>
              <a:rPr lang="en-IN" dirty="0" smtClean="0"/>
              <a:t>Changes</a:t>
            </a:r>
            <a:r>
              <a:rPr lang="en-IN" b="1" dirty="0" smtClean="0"/>
              <a:t> </a:t>
            </a:r>
            <a:r>
              <a:rPr lang="en-IN" dirty="0" smtClean="0"/>
              <a:t>in</a:t>
            </a:r>
            <a:r>
              <a:rPr lang="en-IN" b="1" dirty="0" smtClean="0"/>
              <a:t>)Basement</a:t>
            </a:r>
            <a:r>
              <a:rPr lang="en-IN" dirty="0" smtClean="0"/>
              <a:t> </a:t>
            </a:r>
            <a:r>
              <a:rPr lang="en-IN" b="1" dirty="0" smtClean="0"/>
              <a:t>Area</a:t>
            </a:r>
            <a:r>
              <a:rPr lang="en-IN" dirty="0" smtClean="0"/>
              <a:t> may not have much difference on prices.</a:t>
            </a:r>
            <a:endParaRPr lang="en-IN" sz="1800" dirty="0" smtClean="0"/>
          </a:p>
          <a:p>
            <a:pPr>
              <a:buFont typeface="+mj-lt"/>
              <a:buAutoNum type="arabicPeriod"/>
            </a:pPr>
            <a:endParaRPr lang="en-IN" dirty="0"/>
          </a:p>
          <a:p>
            <a:endParaRPr lang="en-IN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001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063" y="111001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Rate</a:t>
            </a:r>
            <a:r>
              <a:rPr lang="en-IN" dirty="0" smtClean="0"/>
              <a:t> </a:t>
            </a:r>
            <a:r>
              <a:rPr lang="en-IN" b="1" dirty="0" smtClean="0"/>
              <a:t>Affecting</a:t>
            </a:r>
            <a:r>
              <a:rPr lang="en-IN" dirty="0" smtClean="0"/>
              <a:t> </a:t>
            </a:r>
            <a:r>
              <a:rPr lang="en-IN" b="1" dirty="0" smtClean="0"/>
              <a:t>factors</a:t>
            </a:r>
            <a:r>
              <a:rPr lang="en-IN" dirty="0" smtClean="0"/>
              <a:t> </a:t>
            </a:r>
            <a:r>
              <a:rPr lang="en-IN" b="1" dirty="0" smtClean="0"/>
              <a:t>–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  <a:p>
            <a:pPr algn="just">
              <a:buFont typeface="+mj-lt"/>
              <a:buAutoNum type="arabicPeriod"/>
            </a:pPr>
            <a:r>
              <a:rPr lang="en-IN" b="1" dirty="0" smtClean="0"/>
              <a:t>New houses </a:t>
            </a:r>
            <a:r>
              <a:rPr lang="en-IN" dirty="0" err="1" smtClean="0"/>
              <a:t>wrt</a:t>
            </a:r>
            <a:r>
              <a:rPr lang="en-IN" b="1" dirty="0" smtClean="0"/>
              <a:t> Age </a:t>
            </a:r>
            <a:r>
              <a:rPr lang="en-IN" dirty="0" smtClean="0"/>
              <a:t>and</a:t>
            </a:r>
            <a:r>
              <a:rPr lang="en-IN" b="1" dirty="0" smtClean="0"/>
              <a:t> Less Renovation gap </a:t>
            </a:r>
            <a:r>
              <a:rPr lang="en-IN" dirty="0" smtClean="0"/>
              <a:t>might have more </a:t>
            </a:r>
            <a:r>
              <a:rPr lang="en-IN" dirty="0"/>
              <a:t>prices </a:t>
            </a:r>
            <a:endParaRPr lang="en-IN" dirty="0" smtClean="0"/>
          </a:p>
          <a:p>
            <a:pPr algn="just">
              <a:buFont typeface="+mj-lt"/>
              <a:buAutoNum type="arabicPeriod"/>
            </a:pPr>
            <a:r>
              <a:rPr lang="en-IN" b="1" dirty="0" smtClean="0"/>
              <a:t>Sea-facing </a:t>
            </a:r>
            <a:r>
              <a:rPr lang="en-IN" b="1" dirty="0"/>
              <a:t>houses </a:t>
            </a:r>
            <a:r>
              <a:rPr lang="en-IN" dirty="0" smtClean="0"/>
              <a:t>leads in </a:t>
            </a:r>
            <a:r>
              <a:rPr lang="en-IN" dirty="0"/>
              <a:t>more prices</a:t>
            </a:r>
          </a:p>
          <a:p>
            <a:pPr algn="just">
              <a:buFont typeface="+mj-lt"/>
              <a:buAutoNum type="arabicPeriod"/>
            </a:pPr>
            <a:r>
              <a:rPr lang="en-IN" dirty="0"/>
              <a:t>Houses </a:t>
            </a:r>
            <a:r>
              <a:rPr lang="en-IN" dirty="0" smtClean="0"/>
              <a:t>in </a:t>
            </a:r>
            <a:r>
              <a:rPr lang="en-IN" b="1" dirty="0" smtClean="0"/>
              <a:t>excellent conditions </a:t>
            </a:r>
            <a:r>
              <a:rPr lang="en-IN" dirty="0" smtClean="0"/>
              <a:t>would </a:t>
            </a:r>
            <a:r>
              <a:rPr lang="en-IN" dirty="0"/>
              <a:t>more price than </a:t>
            </a:r>
            <a:r>
              <a:rPr lang="en-IN" dirty="0" smtClean="0"/>
              <a:t>houses.</a:t>
            </a:r>
            <a:endParaRPr lang="en-IN" dirty="0"/>
          </a:p>
          <a:p>
            <a:pPr algn="just">
              <a:buFont typeface="+mj-lt"/>
              <a:buAutoNum type="arabicPeriod"/>
            </a:pPr>
            <a:r>
              <a:rPr lang="en-IN" b="1" dirty="0" smtClean="0"/>
              <a:t>Better</a:t>
            </a:r>
            <a:r>
              <a:rPr lang="en-IN" dirty="0" smtClean="0"/>
              <a:t> </a:t>
            </a:r>
            <a:r>
              <a:rPr lang="en-IN" b="1" dirty="0" smtClean="0"/>
              <a:t>Graded</a:t>
            </a:r>
            <a:r>
              <a:rPr lang="en-IN" dirty="0" smtClean="0"/>
              <a:t> House are expensive.</a:t>
            </a:r>
            <a:endParaRPr lang="en-IN" dirty="0"/>
          </a:p>
          <a:p>
            <a:pPr algn="just">
              <a:buFont typeface="+mj-lt"/>
              <a:buAutoNum type="arabicPeriod"/>
            </a:pPr>
            <a:r>
              <a:rPr lang="en-IN" b="1" dirty="0"/>
              <a:t>Houses in rural area </a:t>
            </a:r>
            <a:r>
              <a:rPr lang="en-IN" dirty="0"/>
              <a:t>have more prices compared to houses in urban </a:t>
            </a:r>
            <a:r>
              <a:rPr lang="en-IN" dirty="0" smtClean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1928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2EB265-D723-4DC8-BB7E-ADDEEEB5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694" y="180110"/>
            <a:ext cx="9572781" cy="100455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KC Housing Price dataset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94" y="1006014"/>
            <a:ext cx="8549650" cy="58519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838200" dist="50800" dir="5400000" algn="ctr" rotWithShape="0">
              <a:srgbClr val="000000">
                <a:alpha val="76000"/>
              </a:srgbClr>
            </a:outerShdw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8215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EF0B0-671D-46D2-AA60-FE4B94FC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227" y="527031"/>
            <a:ext cx="8911687" cy="128089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from the dataset</a:t>
            </a:r>
            <a:endParaRPr lang="en-IN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CF905-8C26-4282-B83A-3105A021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749" y="1539914"/>
            <a:ext cx="10284542" cy="1339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Sharing a sample from the provided dataset:</a:t>
            </a:r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dataset with 21613 rows and 21 columns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49" y="3104918"/>
            <a:ext cx="9678803" cy="259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731" y="624110"/>
            <a:ext cx="8911687" cy="1280890"/>
          </a:xfrm>
        </p:spPr>
        <p:txBody>
          <a:bodyPr/>
          <a:lstStyle/>
          <a:p>
            <a:r>
              <a:rPr lang="en-IN" dirty="0" smtClean="0"/>
              <a:t>Data validation: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018" y="1905000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We performed few checks on the dataset to find and fix any anomalies in the loaded dataset.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No. of Null values in the dataset – 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Column datatype – some datatypes are not correctly identified and we need to change their datatype.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Changed date feature to Datetime.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 smtClean="0"/>
              <a:t>Created two separate columns holding year and month of the house sold date.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Changed few features as  - “grade”, ”condition”, ”waterfront”, ”view” to category datatype.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Created a separate column holding “age” of the house from feature “yr_built”.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5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5293</TotalTime>
  <Words>1648</Words>
  <Application>Microsoft Office PowerPoint</Application>
  <PresentationFormat>Widescreen</PresentationFormat>
  <Paragraphs>263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Century Gothic</vt:lpstr>
      <vt:lpstr>Harlow Solid Italic</vt:lpstr>
      <vt:lpstr>Times New Roman</vt:lpstr>
      <vt:lpstr>Wingdings</vt:lpstr>
      <vt:lpstr>Wingdings 3</vt:lpstr>
      <vt:lpstr>Wisp</vt:lpstr>
      <vt:lpstr>Kings County  house price EDA and testing </vt:lpstr>
      <vt:lpstr>Content</vt:lpstr>
      <vt:lpstr>Overview</vt:lpstr>
      <vt:lpstr>PowerPoint Presentation</vt:lpstr>
      <vt:lpstr>Some initial hypothesis we made were:</vt:lpstr>
      <vt:lpstr>PowerPoint Presentation</vt:lpstr>
      <vt:lpstr>KC Housing Price dataset</vt:lpstr>
      <vt:lpstr>Sample from the dataset</vt:lpstr>
      <vt:lpstr>Data validation:</vt:lpstr>
      <vt:lpstr>Datatype of all columns</vt:lpstr>
      <vt:lpstr>Univariate Analysis</vt:lpstr>
      <vt:lpstr>PowerPoint Presentation</vt:lpstr>
      <vt:lpstr>Few plots for Continuous Variables Features </vt:lpstr>
      <vt:lpstr>PowerPoint Presentation</vt:lpstr>
      <vt:lpstr>Plots showing distribution – Categorical Feature </vt:lpstr>
      <vt:lpstr>These columns were a bit different in categorical variable</vt:lpstr>
      <vt:lpstr>Inference from Univariate Analysis</vt:lpstr>
      <vt:lpstr>Inference from Univariate Analysis</vt:lpstr>
      <vt:lpstr>Bivariate Analysis</vt:lpstr>
      <vt:lpstr>Cont.-Cont. Analysis</vt:lpstr>
      <vt:lpstr>Area features to price</vt:lpstr>
      <vt:lpstr>PowerPoint Presentation</vt:lpstr>
      <vt:lpstr>Hypothesis and their outcome:</vt:lpstr>
      <vt:lpstr> Inference from cont.-cont. feature analysis:</vt:lpstr>
      <vt:lpstr>Cont.-Cat. Analysis</vt:lpstr>
      <vt:lpstr>Cont.-Cat. Analysis</vt:lpstr>
      <vt:lpstr>Some Hypothesis after looking at the Bivariate analysis results</vt:lpstr>
      <vt:lpstr>Hypothesis testing:</vt:lpstr>
      <vt:lpstr>Hypothesis testing</vt:lpstr>
      <vt:lpstr>Hypothesis and their outcome:</vt:lpstr>
      <vt:lpstr>The features (out of 24) for model running.</vt:lpstr>
      <vt:lpstr>Feature consideration for Mean Model </vt:lpstr>
      <vt:lpstr>PowerPoint Presentation</vt:lpstr>
      <vt:lpstr>Calculating rmsle value for different categories</vt:lpstr>
      <vt:lpstr>Calculating rmsle value for different categories</vt:lpstr>
      <vt:lpstr>The features we selected from our analysis are:</vt:lpstr>
      <vt:lpstr>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Generation  for housing price</dc:title>
  <dc:creator>pravar jain</dc:creator>
  <cp:lastModifiedBy>rohit pant</cp:lastModifiedBy>
  <cp:revision>141</cp:revision>
  <dcterms:created xsi:type="dcterms:W3CDTF">2020-08-06T15:44:16Z</dcterms:created>
  <dcterms:modified xsi:type="dcterms:W3CDTF">2020-08-17T09:49:57Z</dcterms:modified>
</cp:coreProperties>
</file>