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295" r:id="rId5"/>
    <p:sldId id="263" r:id="rId6"/>
    <p:sldId id="282" r:id="rId7"/>
    <p:sldId id="285" r:id="rId8"/>
    <p:sldId id="283" r:id="rId9"/>
    <p:sldId id="287" r:id="rId10"/>
    <p:sldId id="288" r:id="rId11"/>
    <p:sldId id="267" r:id="rId12"/>
    <p:sldId id="270" r:id="rId13"/>
    <p:sldId id="289" r:id="rId14"/>
    <p:sldId id="269" r:id="rId15"/>
    <p:sldId id="291" r:id="rId16"/>
    <p:sldId id="292" r:id="rId17"/>
    <p:sldId id="273" r:id="rId18"/>
    <p:sldId id="274" r:id="rId19"/>
    <p:sldId id="276" r:id="rId20"/>
    <p:sldId id="281" r:id="rId21"/>
    <p:sldId id="310" r:id="rId22"/>
    <p:sldId id="296" r:id="rId23"/>
    <p:sldId id="275" r:id="rId24"/>
    <p:sldId id="297" r:id="rId25"/>
    <p:sldId id="298" r:id="rId26"/>
    <p:sldId id="305" r:id="rId27"/>
    <p:sldId id="301" r:id="rId28"/>
    <p:sldId id="302" r:id="rId29"/>
    <p:sldId id="303" r:id="rId30"/>
    <p:sldId id="304" r:id="rId31"/>
    <p:sldId id="307" r:id="rId32"/>
    <p:sldId id="309" r:id="rId33"/>
    <p:sldId id="300" r:id="rId34"/>
    <p:sldId id="30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pant" initials="rp" lastIdx="3" clrIdx="0">
    <p:extLst>
      <p:ext uri="{19B8F6BF-5375-455C-9EA6-DF929625EA0E}">
        <p15:presenceInfo xmlns:p15="http://schemas.microsoft.com/office/powerpoint/2012/main" userId="3bc77082705e10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2T07:08:06.822" idx="3">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02T06:00:39.855" idx="1">
    <p:pos x="7027" y="1163"/>
    <p:text>Let’s take you down to the lane where we worked upon a housing price dataset to predict house prices. We took our analysis right from using a basic mean model to implementing micro-tuning techniques like Lass and Ridge regression to get better prediction score.
Going some steps ahead, we also tried to engineer additional features to help our model better understand our data.  
We have tried to build our presentation  using bare minimum technical detail and tried to focus on the approach we had and insights we got.</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9-02T06:35:11.792" idx="2">
    <p:pos x="777" y="1187"/>
    <p:text>Ridge Regression:
Performs L2 regularization, i.e. adds penalty equivalent to square of the magnitude of coefficients
Minimization objective = LS Obj + α * (sum of square of coefficients)
Lasso Regression:
Performs L1 regularization, i.e. adds penalty equivalent to absolute value of the magnitude of coefficients
Minimization objective = LS Obj + α * (sum of absolute value of coefficients)</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1"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1045D9-78CB-4D90-B638-087558B244ED}" type="doc">
      <dgm:prSet loTypeId="urn:microsoft.com/office/officeart/2005/8/layout/arrow2" loCatId="process" qsTypeId="urn:microsoft.com/office/officeart/2005/8/quickstyle/simple1" qsCatId="simple" csTypeId="urn:microsoft.com/office/officeart/2005/8/colors/accent1_2" csCatId="accent1" phldr="1"/>
      <dgm:spPr/>
    </dgm:pt>
    <dgm:pt modelId="{A1B32D97-E412-4AC3-8080-34FB192D0912}">
      <dgm:prSet phldrT="[Text]"/>
      <dgm:spPr/>
      <dgm:t>
        <a:bodyPr/>
        <a:lstStyle/>
        <a:p>
          <a:r>
            <a:rPr lang="en-IN" dirty="0" smtClean="0">
              <a:hlinkClick xmlns:r="http://schemas.openxmlformats.org/officeDocument/2006/relationships" r:id="rId1" action="ppaction://hlinksldjump"/>
            </a:rPr>
            <a:t>r2_base</a:t>
          </a:r>
          <a:endParaRPr lang="en-IN" dirty="0"/>
        </a:p>
      </dgm:t>
    </dgm:pt>
    <dgm:pt modelId="{1A38A560-410A-4ECA-94BE-73D7FDDDBDFF}" type="parTrans" cxnId="{5A20D66E-8E51-4C9C-846B-3408F7AA9E98}">
      <dgm:prSet/>
      <dgm:spPr/>
      <dgm:t>
        <a:bodyPr/>
        <a:lstStyle/>
        <a:p>
          <a:endParaRPr lang="en-IN"/>
        </a:p>
      </dgm:t>
    </dgm:pt>
    <dgm:pt modelId="{1FE7CD58-C282-466C-8A56-AF79AB8937D3}" type="sibTrans" cxnId="{5A20D66E-8E51-4C9C-846B-3408F7AA9E98}">
      <dgm:prSet/>
      <dgm:spPr/>
      <dgm:t>
        <a:bodyPr/>
        <a:lstStyle/>
        <a:p>
          <a:endParaRPr lang="en-IN"/>
        </a:p>
      </dgm:t>
    </dgm:pt>
    <dgm:pt modelId="{E646A56E-FF87-4021-B5A6-4E91493F792C}">
      <dgm:prSet phldrT="[Text]"/>
      <dgm:spPr/>
      <dgm:t>
        <a:bodyPr/>
        <a:lstStyle/>
        <a:p>
          <a:r>
            <a:rPr lang="en-IN" dirty="0" smtClean="0"/>
            <a:t>r2_improved</a:t>
          </a:r>
          <a:endParaRPr lang="en-IN" dirty="0"/>
        </a:p>
      </dgm:t>
    </dgm:pt>
    <dgm:pt modelId="{491AC321-CD4C-4F45-941A-EEEE9E611782}" type="parTrans" cxnId="{43D3D936-564B-430F-917D-0CFE47FA73C3}">
      <dgm:prSet/>
      <dgm:spPr/>
      <dgm:t>
        <a:bodyPr/>
        <a:lstStyle/>
        <a:p>
          <a:endParaRPr lang="en-IN"/>
        </a:p>
      </dgm:t>
    </dgm:pt>
    <dgm:pt modelId="{0E1D6B4B-9AAC-4CD3-B83E-673A014EBCC9}" type="sibTrans" cxnId="{43D3D936-564B-430F-917D-0CFE47FA73C3}">
      <dgm:prSet/>
      <dgm:spPr/>
      <dgm:t>
        <a:bodyPr/>
        <a:lstStyle/>
        <a:p>
          <a:endParaRPr lang="en-IN"/>
        </a:p>
      </dgm:t>
    </dgm:pt>
    <dgm:pt modelId="{6FCEAD6C-A224-46BF-A82E-D22ED27A5BE9}">
      <dgm:prSet phldrT="[Text]"/>
      <dgm:spPr/>
      <dgm:t>
        <a:bodyPr/>
        <a:lstStyle/>
        <a:p>
          <a:r>
            <a:rPr lang="en-IN" dirty="0" smtClean="0"/>
            <a:t>r2_better</a:t>
          </a:r>
          <a:endParaRPr lang="en-IN" dirty="0"/>
        </a:p>
      </dgm:t>
    </dgm:pt>
    <dgm:pt modelId="{D05E4020-E371-4125-9256-5564BE41CE0B}" type="parTrans" cxnId="{1876B2FF-F3DA-416D-BAD1-A5D390E601E6}">
      <dgm:prSet/>
      <dgm:spPr/>
      <dgm:t>
        <a:bodyPr/>
        <a:lstStyle/>
        <a:p>
          <a:endParaRPr lang="en-IN"/>
        </a:p>
      </dgm:t>
    </dgm:pt>
    <dgm:pt modelId="{6CC81CBF-C9B3-48F4-80CA-0119CBA7DAF2}" type="sibTrans" cxnId="{1876B2FF-F3DA-416D-BAD1-A5D390E601E6}">
      <dgm:prSet/>
      <dgm:spPr/>
      <dgm:t>
        <a:bodyPr/>
        <a:lstStyle/>
        <a:p>
          <a:endParaRPr lang="en-IN"/>
        </a:p>
      </dgm:t>
    </dgm:pt>
    <dgm:pt modelId="{E6C023B3-575B-43D4-8EB6-DF1EB742C9BC}" type="pres">
      <dgm:prSet presAssocID="{9E1045D9-78CB-4D90-B638-087558B244ED}" presName="arrowDiagram" presStyleCnt="0">
        <dgm:presLayoutVars>
          <dgm:chMax val="5"/>
          <dgm:dir/>
          <dgm:resizeHandles val="exact"/>
        </dgm:presLayoutVars>
      </dgm:prSet>
      <dgm:spPr/>
    </dgm:pt>
    <dgm:pt modelId="{C340427C-4BBA-4BB6-A3A4-1514F00263D2}" type="pres">
      <dgm:prSet presAssocID="{9E1045D9-78CB-4D90-B638-087558B244ED}" presName="arrow" presStyleLbl="bgShp" presStyleIdx="0" presStyleCnt="1" custLinFactNeighborX="76153" custLinFactNeighborY="-15100"/>
      <dgm:spPr/>
    </dgm:pt>
    <dgm:pt modelId="{61212B0B-A44D-45DA-BD6F-A414732BCD64}" type="pres">
      <dgm:prSet presAssocID="{9E1045D9-78CB-4D90-B638-087558B244ED}" presName="arrowDiagram3" presStyleCnt="0"/>
      <dgm:spPr/>
    </dgm:pt>
    <dgm:pt modelId="{9B437F7A-A1A3-4958-9196-98E39F121049}" type="pres">
      <dgm:prSet presAssocID="{A1B32D97-E412-4AC3-8080-34FB192D0912}" presName="bullet3a" presStyleLbl="node1" presStyleIdx="0" presStyleCnt="3" custLinFactX="100000" custLinFactNeighborX="162845" custLinFactNeighborY="-87615"/>
      <dgm:spPr/>
    </dgm:pt>
    <dgm:pt modelId="{D25E6540-7C52-407D-81D6-D0A6A68A1F00}" type="pres">
      <dgm:prSet presAssocID="{A1B32D97-E412-4AC3-8080-34FB192D0912}" presName="textBox3a" presStyleLbl="revTx" presStyleIdx="0" presStyleCnt="3" custLinFactNeighborX="30727" custLinFactNeighborY="-14413">
        <dgm:presLayoutVars>
          <dgm:bulletEnabled val="1"/>
        </dgm:presLayoutVars>
      </dgm:prSet>
      <dgm:spPr/>
      <dgm:t>
        <a:bodyPr/>
        <a:lstStyle/>
        <a:p>
          <a:endParaRPr lang="en-IN"/>
        </a:p>
      </dgm:t>
    </dgm:pt>
    <dgm:pt modelId="{3FAD220A-DD37-4D91-8A0F-5AB5D6981E1A}" type="pres">
      <dgm:prSet presAssocID="{E646A56E-FF87-4021-B5A6-4E91493F792C}" presName="bullet3b" presStyleLbl="node1" presStyleIdx="1" presStyleCnt="3" custLinFactX="59252" custLinFactY="-24632" custLinFactNeighborX="100000" custLinFactNeighborY="-100000"/>
      <dgm:spPr/>
    </dgm:pt>
    <dgm:pt modelId="{4A62DAB8-F7E3-490F-8F3A-F1141C2C3CA7}" type="pres">
      <dgm:prSet presAssocID="{E646A56E-FF87-4021-B5A6-4E91493F792C}" presName="textBox3b" presStyleLbl="revTx" presStyleIdx="1" presStyleCnt="3" custLinFactNeighborX="42034" custLinFactNeighborY="-16271">
        <dgm:presLayoutVars>
          <dgm:bulletEnabled val="1"/>
        </dgm:presLayoutVars>
      </dgm:prSet>
      <dgm:spPr/>
      <dgm:t>
        <a:bodyPr/>
        <a:lstStyle/>
        <a:p>
          <a:endParaRPr lang="en-IN"/>
        </a:p>
      </dgm:t>
    </dgm:pt>
    <dgm:pt modelId="{194AE180-8B87-454B-8CCC-0FC65F663C67}" type="pres">
      <dgm:prSet presAssocID="{6FCEAD6C-A224-46BF-A82E-D22ED27A5BE9}" presName="bullet3c" presStyleLbl="node1" presStyleIdx="2" presStyleCnt="3" custLinFactX="30171" custLinFactY="-45190" custLinFactNeighborX="100000" custLinFactNeighborY="-100000"/>
      <dgm:spPr/>
    </dgm:pt>
    <dgm:pt modelId="{8720670D-80B2-40EC-86FD-574C1895A659}" type="pres">
      <dgm:prSet presAssocID="{6FCEAD6C-A224-46BF-A82E-D22ED27A5BE9}" presName="textBox3c" presStyleLbl="revTx" presStyleIdx="2" presStyleCnt="3" custScaleY="32789" custLinFactNeighborX="46102" custLinFactNeighborY="-46450">
        <dgm:presLayoutVars>
          <dgm:bulletEnabled val="1"/>
        </dgm:presLayoutVars>
      </dgm:prSet>
      <dgm:spPr/>
      <dgm:t>
        <a:bodyPr/>
        <a:lstStyle/>
        <a:p>
          <a:endParaRPr lang="en-IN"/>
        </a:p>
      </dgm:t>
    </dgm:pt>
  </dgm:ptLst>
  <dgm:cxnLst>
    <dgm:cxn modelId="{2004D43B-DD01-42C4-AC3E-764EDDEEE2DE}" type="presOf" srcId="{6FCEAD6C-A224-46BF-A82E-D22ED27A5BE9}" destId="{8720670D-80B2-40EC-86FD-574C1895A659}" srcOrd="0" destOrd="0" presId="urn:microsoft.com/office/officeart/2005/8/layout/arrow2"/>
    <dgm:cxn modelId="{CB0A6A91-0582-4C41-B95D-FFD2FACC099C}" type="presOf" srcId="{A1B32D97-E412-4AC3-8080-34FB192D0912}" destId="{D25E6540-7C52-407D-81D6-D0A6A68A1F00}" srcOrd="0" destOrd="0" presId="urn:microsoft.com/office/officeart/2005/8/layout/arrow2"/>
    <dgm:cxn modelId="{1876B2FF-F3DA-416D-BAD1-A5D390E601E6}" srcId="{9E1045D9-78CB-4D90-B638-087558B244ED}" destId="{6FCEAD6C-A224-46BF-A82E-D22ED27A5BE9}" srcOrd="2" destOrd="0" parTransId="{D05E4020-E371-4125-9256-5564BE41CE0B}" sibTransId="{6CC81CBF-C9B3-48F4-80CA-0119CBA7DAF2}"/>
    <dgm:cxn modelId="{890E3502-CA44-4159-9D0F-8EECFF0B1B8E}" type="presOf" srcId="{E646A56E-FF87-4021-B5A6-4E91493F792C}" destId="{4A62DAB8-F7E3-490F-8F3A-F1141C2C3CA7}" srcOrd="0" destOrd="0" presId="urn:microsoft.com/office/officeart/2005/8/layout/arrow2"/>
    <dgm:cxn modelId="{5A20D66E-8E51-4C9C-846B-3408F7AA9E98}" srcId="{9E1045D9-78CB-4D90-B638-087558B244ED}" destId="{A1B32D97-E412-4AC3-8080-34FB192D0912}" srcOrd="0" destOrd="0" parTransId="{1A38A560-410A-4ECA-94BE-73D7FDDDBDFF}" sibTransId="{1FE7CD58-C282-466C-8A56-AF79AB8937D3}"/>
    <dgm:cxn modelId="{43D3D936-564B-430F-917D-0CFE47FA73C3}" srcId="{9E1045D9-78CB-4D90-B638-087558B244ED}" destId="{E646A56E-FF87-4021-B5A6-4E91493F792C}" srcOrd="1" destOrd="0" parTransId="{491AC321-CD4C-4F45-941A-EEEE9E611782}" sibTransId="{0E1D6B4B-9AAC-4CD3-B83E-673A014EBCC9}"/>
    <dgm:cxn modelId="{9325F9A2-7F38-4490-8E48-329AC2015D72}" type="presOf" srcId="{9E1045D9-78CB-4D90-B638-087558B244ED}" destId="{E6C023B3-575B-43D4-8EB6-DF1EB742C9BC}" srcOrd="0" destOrd="0" presId="urn:microsoft.com/office/officeart/2005/8/layout/arrow2"/>
    <dgm:cxn modelId="{5080B6BC-C2D3-4F88-BBBA-85D2BBF50A21}" type="presParOf" srcId="{E6C023B3-575B-43D4-8EB6-DF1EB742C9BC}" destId="{C340427C-4BBA-4BB6-A3A4-1514F00263D2}" srcOrd="0" destOrd="0" presId="urn:microsoft.com/office/officeart/2005/8/layout/arrow2"/>
    <dgm:cxn modelId="{DB051F0F-AE18-47A9-A4FB-9047314CF30A}" type="presParOf" srcId="{E6C023B3-575B-43D4-8EB6-DF1EB742C9BC}" destId="{61212B0B-A44D-45DA-BD6F-A414732BCD64}" srcOrd="1" destOrd="0" presId="urn:microsoft.com/office/officeart/2005/8/layout/arrow2"/>
    <dgm:cxn modelId="{1A6985BA-1262-40EE-9E95-8EA867B955F5}" type="presParOf" srcId="{61212B0B-A44D-45DA-BD6F-A414732BCD64}" destId="{9B437F7A-A1A3-4958-9196-98E39F121049}" srcOrd="0" destOrd="0" presId="urn:microsoft.com/office/officeart/2005/8/layout/arrow2"/>
    <dgm:cxn modelId="{F4121E6B-9A37-4BCE-B1BB-D9714788019E}" type="presParOf" srcId="{61212B0B-A44D-45DA-BD6F-A414732BCD64}" destId="{D25E6540-7C52-407D-81D6-D0A6A68A1F00}" srcOrd="1" destOrd="0" presId="urn:microsoft.com/office/officeart/2005/8/layout/arrow2"/>
    <dgm:cxn modelId="{9DDB8DF0-D2D1-4B2E-9CC8-7518FDF03F53}" type="presParOf" srcId="{61212B0B-A44D-45DA-BD6F-A414732BCD64}" destId="{3FAD220A-DD37-4D91-8A0F-5AB5D6981E1A}" srcOrd="2" destOrd="0" presId="urn:microsoft.com/office/officeart/2005/8/layout/arrow2"/>
    <dgm:cxn modelId="{2F2500E4-ED15-4DEE-BD53-C8E3F91348C4}" type="presParOf" srcId="{61212B0B-A44D-45DA-BD6F-A414732BCD64}" destId="{4A62DAB8-F7E3-490F-8F3A-F1141C2C3CA7}" srcOrd="3" destOrd="0" presId="urn:microsoft.com/office/officeart/2005/8/layout/arrow2"/>
    <dgm:cxn modelId="{121A1106-C2CD-48A4-9E68-524DA3089D90}" type="presParOf" srcId="{61212B0B-A44D-45DA-BD6F-A414732BCD64}" destId="{194AE180-8B87-454B-8CCC-0FC65F663C67}" srcOrd="4" destOrd="0" presId="urn:microsoft.com/office/officeart/2005/8/layout/arrow2"/>
    <dgm:cxn modelId="{46CF2A2F-4829-4A14-A72F-C3688117168D}" type="presParOf" srcId="{61212B0B-A44D-45DA-BD6F-A414732BCD64}" destId="{8720670D-80B2-40EC-86FD-574C1895A659}"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1565D3-A644-423A-A3DA-8E37E0F1D977}" type="datetimeFigureOut">
              <a:rPr lang="en-IN" smtClean="0"/>
              <a:t>06-10-2020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5BD37-FD36-4D0F-956E-57EA628E0F4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846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565D3-A644-423A-A3DA-8E37E0F1D977}" type="datetimeFigureOut">
              <a:rPr lang="en-IN" smtClean="0"/>
              <a:t>06-10-2020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5BD37-FD36-4D0F-956E-57EA628E0F4C}" type="slidenum">
              <a:rPr lang="en-IN" smtClean="0"/>
              <a:t>‹#›</a:t>
            </a:fld>
            <a:endParaRPr lang="en-IN"/>
          </a:p>
        </p:txBody>
      </p:sp>
    </p:spTree>
    <p:extLst>
      <p:ext uri="{BB962C8B-B14F-4D97-AF65-F5344CB8AC3E}">
        <p14:creationId xmlns:p14="http://schemas.microsoft.com/office/powerpoint/2010/main" val="6668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565D3-A644-423A-A3DA-8E37E0F1D977}" type="datetimeFigureOut">
              <a:rPr lang="en-IN" smtClean="0"/>
              <a:t>06-10-2020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5BD37-FD36-4D0F-956E-57EA628E0F4C}" type="slidenum">
              <a:rPr lang="en-IN" smtClean="0"/>
              <a:t>‹#›</a:t>
            </a:fld>
            <a:endParaRPr lang="en-IN"/>
          </a:p>
        </p:txBody>
      </p:sp>
    </p:spTree>
    <p:extLst>
      <p:ext uri="{BB962C8B-B14F-4D97-AF65-F5344CB8AC3E}">
        <p14:creationId xmlns:p14="http://schemas.microsoft.com/office/powerpoint/2010/main" val="269154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565D3-A644-423A-A3DA-8E37E0F1D977}" type="datetimeFigureOut">
              <a:rPr lang="en-IN" smtClean="0"/>
              <a:t>06-10-2020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5BD37-FD36-4D0F-956E-57EA628E0F4C}" type="slidenum">
              <a:rPr lang="en-IN" smtClean="0"/>
              <a:t>‹#›</a:t>
            </a:fld>
            <a:endParaRPr lang="en-IN"/>
          </a:p>
        </p:txBody>
      </p:sp>
    </p:spTree>
    <p:extLst>
      <p:ext uri="{BB962C8B-B14F-4D97-AF65-F5344CB8AC3E}">
        <p14:creationId xmlns:p14="http://schemas.microsoft.com/office/powerpoint/2010/main" val="166077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565D3-A644-423A-A3DA-8E37E0F1D977}" type="datetimeFigureOut">
              <a:rPr lang="en-IN" smtClean="0"/>
              <a:t>06-10-2020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5BD37-FD36-4D0F-956E-57EA628E0F4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133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1565D3-A644-423A-A3DA-8E37E0F1D977}" type="datetimeFigureOut">
              <a:rPr lang="en-IN" smtClean="0"/>
              <a:t>06-10-2020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5BD37-FD36-4D0F-956E-57EA628E0F4C}" type="slidenum">
              <a:rPr lang="en-IN" smtClean="0"/>
              <a:t>‹#›</a:t>
            </a:fld>
            <a:endParaRPr lang="en-IN"/>
          </a:p>
        </p:txBody>
      </p:sp>
    </p:spTree>
    <p:extLst>
      <p:ext uri="{BB962C8B-B14F-4D97-AF65-F5344CB8AC3E}">
        <p14:creationId xmlns:p14="http://schemas.microsoft.com/office/powerpoint/2010/main" val="976895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1565D3-A644-423A-A3DA-8E37E0F1D977}" type="datetimeFigureOut">
              <a:rPr lang="en-IN" smtClean="0"/>
              <a:t>06-10-2020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5BD37-FD36-4D0F-956E-57EA628E0F4C}" type="slidenum">
              <a:rPr lang="en-IN" smtClean="0"/>
              <a:t>‹#›</a:t>
            </a:fld>
            <a:endParaRPr lang="en-IN"/>
          </a:p>
        </p:txBody>
      </p:sp>
    </p:spTree>
    <p:extLst>
      <p:ext uri="{BB962C8B-B14F-4D97-AF65-F5344CB8AC3E}">
        <p14:creationId xmlns:p14="http://schemas.microsoft.com/office/powerpoint/2010/main" val="1133088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1565D3-A644-423A-A3DA-8E37E0F1D977}" type="datetimeFigureOut">
              <a:rPr lang="en-IN" smtClean="0"/>
              <a:t>06-10-2020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5BD37-FD36-4D0F-956E-57EA628E0F4C}" type="slidenum">
              <a:rPr lang="en-IN" smtClean="0"/>
              <a:t>‹#›</a:t>
            </a:fld>
            <a:endParaRPr lang="en-IN"/>
          </a:p>
        </p:txBody>
      </p:sp>
    </p:spTree>
    <p:extLst>
      <p:ext uri="{BB962C8B-B14F-4D97-AF65-F5344CB8AC3E}">
        <p14:creationId xmlns:p14="http://schemas.microsoft.com/office/powerpoint/2010/main" val="328431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1565D3-A644-423A-A3DA-8E37E0F1D977}" type="datetimeFigureOut">
              <a:rPr lang="en-IN" smtClean="0"/>
              <a:t>06-10-2020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A55BD37-FD36-4D0F-956E-57EA628E0F4C}" type="slidenum">
              <a:rPr lang="en-IN" smtClean="0"/>
              <a:t>‹#›</a:t>
            </a:fld>
            <a:endParaRPr lang="en-IN"/>
          </a:p>
        </p:txBody>
      </p:sp>
    </p:spTree>
    <p:extLst>
      <p:ext uri="{BB962C8B-B14F-4D97-AF65-F5344CB8AC3E}">
        <p14:creationId xmlns:p14="http://schemas.microsoft.com/office/powerpoint/2010/main" val="200953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1565D3-A644-423A-A3DA-8E37E0F1D977}" type="datetimeFigureOut">
              <a:rPr lang="en-IN" smtClean="0"/>
              <a:t>06-10-2020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55BD37-FD36-4D0F-956E-57EA628E0F4C}" type="slidenum">
              <a:rPr lang="en-IN" smtClean="0"/>
              <a:t>‹#›</a:t>
            </a:fld>
            <a:endParaRPr lang="en-IN"/>
          </a:p>
        </p:txBody>
      </p:sp>
    </p:spTree>
    <p:extLst>
      <p:ext uri="{BB962C8B-B14F-4D97-AF65-F5344CB8AC3E}">
        <p14:creationId xmlns:p14="http://schemas.microsoft.com/office/powerpoint/2010/main" val="226519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565D3-A644-423A-A3DA-8E37E0F1D977}" type="datetimeFigureOut">
              <a:rPr lang="en-IN" smtClean="0"/>
              <a:t>06-10-2020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5BD37-FD36-4D0F-956E-57EA628E0F4C}" type="slidenum">
              <a:rPr lang="en-IN" smtClean="0"/>
              <a:t>‹#›</a:t>
            </a:fld>
            <a:endParaRPr lang="en-IN"/>
          </a:p>
        </p:txBody>
      </p:sp>
    </p:spTree>
    <p:extLst>
      <p:ext uri="{BB962C8B-B14F-4D97-AF65-F5344CB8AC3E}">
        <p14:creationId xmlns:p14="http://schemas.microsoft.com/office/powerpoint/2010/main" val="168051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1565D3-A644-423A-A3DA-8E37E0F1D977}" type="datetimeFigureOut">
              <a:rPr lang="en-IN" smtClean="0"/>
              <a:t>06-10-2020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A55BD37-FD36-4D0F-956E-57EA628E0F4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719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14123-B6CD-4E43-B3AF-286476596111}"/>
              </a:ext>
            </a:extLst>
          </p:cNvPr>
          <p:cNvSpPr>
            <a:spLocks noGrp="1"/>
          </p:cNvSpPr>
          <p:nvPr>
            <p:ph type="ctrTitle"/>
          </p:nvPr>
        </p:nvSpPr>
        <p:spPr>
          <a:xfrm>
            <a:off x="5908978" y="3087146"/>
            <a:ext cx="5836554" cy="1143000"/>
          </a:xfrm>
        </p:spPr>
        <p:txBody>
          <a:bodyPr>
            <a:normAutofit/>
          </a:bodyPr>
          <a:lstStyle/>
          <a:p>
            <a:r>
              <a:rPr lang="en-IN" sz="4000" b="1" dirty="0" err="1" smtClean="0">
                <a:solidFill>
                  <a:srgbClr val="FF0000"/>
                </a:solidFill>
              </a:rPr>
              <a:t>LearnX</a:t>
            </a:r>
            <a:r>
              <a:rPr lang="en-IN" sz="4000" b="1" dirty="0" smtClean="0">
                <a:solidFill>
                  <a:srgbClr val="FF0000"/>
                </a:solidFill>
              </a:rPr>
              <a:t> Sales forecasting</a:t>
            </a:r>
            <a:endParaRPr lang="en-IN" sz="4000" b="1" dirty="0"/>
          </a:p>
        </p:txBody>
      </p:sp>
    </p:spTree>
    <p:extLst>
      <p:ext uri="{BB962C8B-B14F-4D97-AF65-F5344CB8AC3E}">
        <p14:creationId xmlns:p14="http://schemas.microsoft.com/office/powerpoint/2010/main" val="216013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579549" y="1068946"/>
            <a:ext cx="6336406" cy="4875447"/>
          </a:xfrm>
        </p:spPr>
        <p:txBody>
          <a:bodyPr>
            <a:normAutofit/>
          </a:bodyPr>
          <a:lstStyle/>
          <a:p>
            <a:pPr>
              <a:buFont typeface="Arial" panose="020B0604020202020204" pitchFamily="34" charset="0"/>
              <a:buChar char="•"/>
            </a:pPr>
            <a:r>
              <a:rPr lang="en-IN" b="1" dirty="0" err="1"/>
              <a:t>Sqft_living</a:t>
            </a:r>
            <a:r>
              <a:rPr lang="en-IN" dirty="0"/>
              <a:t> – </a:t>
            </a:r>
            <a:r>
              <a:rPr lang="en-IN" dirty="0" smtClean="0"/>
              <a:t>Total Range (014000</a:t>
            </a:r>
            <a:r>
              <a:rPr lang="en-IN" dirty="0"/>
              <a:t>) </a:t>
            </a:r>
            <a:r>
              <a:rPr lang="en-IN" dirty="0" err="1"/>
              <a:t>sqft</a:t>
            </a:r>
            <a:r>
              <a:rPr lang="en-IN" dirty="0"/>
              <a:t/>
            </a:r>
            <a:br>
              <a:rPr lang="en-IN" dirty="0"/>
            </a:br>
            <a:r>
              <a:rPr lang="en-IN" dirty="0"/>
              <a:t>                        </a:t>
            </a:r>
            <a:r>
              <a:rPr lang="en-IN" dirty="0" smtClean="0"/>
              <a:t>Majority Range </a:t>
            </a:r>
            <a:r>
              <a:rPr lang="en-IN" dirty="0"/>
              <a:t>(</a:t>
            </a:r>
            <a:r>
              <a:rPr lang="en-IN" dirty="0" smtClean="0"/>
              <a:t>04000)</a:t>
            </a:r>
          </a:p>
          <a:p>
            <a:pPr>
              <a:buFont typeface="Arial" panose="020B0604020202020204" pitchFamily="34" charset="0"/>
              <a:buChar char="•"/>
            </a:pPr>
            <a:endParaRPr lang="en-IN" dirty="0"/>
          </a:p>
          <a:p>
            <a:pPr>
              <a:buFont typeface="Arial" panose="020B0604020202020204" pitchFamily="34" charset="0"/>
              <a:buChar char="•"/>
            </a:pPr>
            <a:r>
              <a:rPr lang="en-IN" b="1" dirty="0" err="1"/>
              <a:t>Sqft_lot</a:t>
            </a:r>
            <a:r>
              <a:rPr lang="en-IN" dirty="0"/>
              <a:t> – </a:t>
            </a:r>
            <a:r>
              <a:rPr lang="en-IN" dirty="0" smtClean="0"/>
              <a:t>Total Range (0 </a:t>
            </a:r>
            <a:r>
              <a:rPr lang="en-IN" dirty="0"/>
              <a:t>1500000) </a:t>
            </a:r>
            <a:r>
              <a:rPr lang="en-IN" dirty="0" err="1"/>
              <a:t>sqft</a:t>
            </a:r>
            <a:r>
              <a:rPr lang="en-IN" dirty="0"/>
              <a:t/>
            </a:r>
            <a:br>
              <a:rPr lang="en-IN" dirty="0"/>
            </a:br>
            <a:r>
              <a:rPr lang="en-IN" dirty="0"/>
              <a:t>                   </a:t>
            </a:r>
            <a:r>
              <a:rPr lang="en-IN" dirty="0" smtClean="0"/>
              <a:t>Majority </a:t>
            </a:r>
            <a:r>
              <a:rPr lang="en-IN" dirty="0"/>
              <a:t>(</a:t>
            </a:r>
            <a:r>
              <a:rPr lang="en-IN" dirty="0" smtClean="0"/>
              <a:t>0 </a:t>
            </a:r>
            <a:r>
              <a:rPr lang="en-IN" dirty="0"/>
              <a:t>150000)</a:t>
            </a:r>
          </a:p>
          <a:p>
            <a:pPr>
              <a:buFont typeface="Arial" panose="020B0604020202020204" pitchFamily="34" charset="0"/>
              <a:buChar char="•"/>
            </a:pPr>
            <a:r>
              <a:rPr lang="en-IN" b="1" dirty="0" err="1"/>
              <a:t>Sqft_above</a:t>
            </a:r>
            <a:r>
              <a:rPr lang="en-IN" dirty="0"/>
              <a:t> – </a:t>
            </a:r>
            <a:r>
              <a:rPr lang="en-IN" dirty="0" smtClean="0"/>
              <a:t>Total Range (0  </a:t>
            </a:r>
            <a:r>
              <a:rPr lang="en-IN" dirty="0"/>
              <a:t>10000) </a:t>
            </a:r>
            <a:r>
              <a:rPr lang="en-IN" dirty="0" err="1"/>
              <a:t>sqft</a:t>
            </a:r>
            <a:r>
              <a:rPr lang="en-IN" dirty="0"/>
              <a:t/>
            </a:r>
            <a:br>
              <a:rPr lang="en-IN" dirty="0"/>
            </a:br>
            <a:r>
              <a:rPr lang="en-IN" dirty="0"/>
              <a:t>                          </a:t>
            </a:r>
            <a:r>
              <a:rPr lang="en-IN" dirty="0" smtClean="0"/>
              <a:t>Majority </a:t>
            </a:r>
            <a:r>
              <a:rPr lang="en-IN" dirty="0"/>
              <a:t>(</a:t>
            </a:r>
            <a:r>
              <a:rPr lang="en-IN" dirty="0" smtClean="0"/>
              <a:t>03800</a:t>
            </a:r>
            <a:r>
              <a:rPr lang="en-IN" dirty="0"/>
              <a:t>)</a:t>
            </a:r>
          </a:p>
          <a:p>
            <a:pPr>
              <a:buFont typeface="Arial" panose="020B0604020202020204" pitchFamily="34" charset="0"/>
              <a:buChar char="•"/>
            </a:pPr>
            <a:r>
              <a:rPr lang="en-IN" b="1" dirty="0" err="1"/>
              <a:t>Sqft_basement</a:t>
            </a:r>
            <a:r>
              <a:rPr lang="en-IN" b="1" dirty="0"/>
              <a:t> </a:t>
            </a:r>
            <a:r>
              <a:rPr lang="en-IN" dirty="0"/>
              <a:t>– </a:t>
            </a:r>
            <a:r>
              <a:rPr lang="en-IN" dirty="0" smtClean="0"/>
              <a:t>Total Range (05000</a:t>
            </a:r>
            <a:r>
              <a:rPr lang="en-IN" dirty="0"/>
              <a:t>) </a:t>
            </a:r>
            <a:r>
              <a:rPr lang="en-IN" dirty="0" err="1"/>
              <a:t>sqft</a:t>
            </a:r>
            <a:r>
              <a:rPr lang="en-IN" dirty="0"/>
              <a:t/>
            </a:r>
            <a:br>
              <a:rPr lang="en-IN" dirty="0"/>
            </a:br>
            <a:r>
              <a:rPr lang="en-IN" dirty="0"/>
              <a:t>                                 </a:t>
            </a:r>
            <a:r>
              <a:rPr lang="en-IN" dirty="0" smtClean="0"/>
              <a:t>Majority Range </a:t>
            </a:r>
            <a:r>
              <a:rPr lang="en-IN" dirty="0"/>
              <a:t>(</a:t>
            </a:r>
            <a:r>
              <a:rPr lang="en-IN" dirty="0" smtClean="0"/>
              <a:t>2001000</a:t>
            </a:r>
            <a:r>
              <a:rPr lang="en-IN" dirty="0"/>
              <a:t>)</a:t>
            </a:r>
          </a:p>
          <a:p>
            <a:pPr>
              <a:buFont typeface="Arial" panose="020B0604020202020204" pitchFamily="34" charset="0"/>
              <a:buChar char="•"/>
            </a:pPr>
            <a:r>
              <a:rPr lang="en-IN" b="1" dirty="0"/>
              <a:t>Sqft_living15</a:t>
            </a:r>
            <a:r>
              <a:rPr lang="en-IN" dirty="0"/>
              <a:t> –  Living Area To nearest </a:t>
            </a:r>
            <a:r>
              <a:rPr lang="en-IN" dirty="0" smtClean="0"/>
              <a:t>15 neighbours</a:t>
            </a:r>
            <a:r>
              <a:rPr lang="en-IN" dirty="0"/>
              <a:t/>
            </a:r>
            <a:br>
              <a:rPr lang="en-IN" dirty="0"/>
            </a:br>
            <a:r>
              <a:rPr lang="en-IN" dirty="0"/>
              <a:t>                             </a:t>
            </a:r>
            <a:r>
              <a:rPr lang="en-IN" dirty="0" smtClean="0"/>
              <a:t>Total Range </a:t>
            </a:r>
            <a:r>
              <a:rPr lang="en-IN" dirty="0"/>
              <a:t>(</a:t>
            </a:r>
            <a:r>
              <a:rPr lang="en-IN" dirty="0" smtClean="0"/>
              <a:t>0 </a:t>
            </a:r>
            <a:r>
              <a:rPr lang="en-IN" dirty="0"/>
              <a:t>6000) </a:t>
            </a:r>
            <a:r>
              <a:rPr lang="en-IN" dirty="0" err="1"/>
              <a:t>sqft</a:t>
            </a:r>
            <a:r>
              <a:rPr lang="en-IN" dirty="0"/>
              <a:t/>
            </a:r>
            <a:br>
              <a:rPr lang="en-IN" dirty="0"/>
            </a:br>
            <a:r>
              <a:rPr lang="en-IN" dirty="0"/>
              <a:t>                             </a:t>
            </a:r>
            <a:r>
              <a:rPr lang="en-IN" dirty="0" smtClean="0"/>
              <a:t>Majority </a:t>
            </a:r>
            <a:r>
              <a:rPr lang="en-IN" dirty="0"/>
              <a:t>(</a:t>
            </a:r>
            <a:r>
              <a:rPr lang="en-IN" dirty="0" smtClean="0"/>
              <a:t>5003500)</a:t>
            </a:r>
            <a:endParaRPr lang="en-IN" dirty="0"/>
          </a:p>
        </p:txBody>
      </p:sp>
      <p:pic>
        <p:nvPicPr>
          <p:cNvPr id="5" name="Content Placeholder 4"/>
          <p:cNvPicPr>
            <a:picLocks noGrp="1" noChangeAspect="1"/>
          </p:cNvPicPr>
          <p:nvPr>
            <p:ph sz="half" idx="4294967295"/>
          </p:nvPr>
        </p:nvPicPr>
        <p:blipFill>
          <a:blip r:embed="rId2"/>
          <a:stretch>
            <a:fillRect/>
          </a:stretch>
        </p:blipFill>
        <p:spPr>
          <a:xfrm>
            <a:off x="5973069" y="412973"/>
            <a:ext cx="5927009" cy="4023451"/>
          </a:xfrm>
          <a:prstGeom prst="rect">
            <a:avLst/>
          </a:prstGeom>
        </p:spPr>
      </p:pic>
    </p:spTree>
    <p:extLst>
      <p:ext uri="{BB962C8B-B14F-4D97-AF65-F5344CB8AC3E}">
        <p14:creationId xmlns:p14="http://schemas.microsoft.com/office/powerpoint/2010/main" val="185090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4294967295"/>
          </p:nvPr>
        </p:nvSpPr>
        <p:spPr>
          <a:xfrm>
            <a:off x="476519" y="733917"/>
            <a:ext cx="5589588" cy="1898447"/>
          </a:xfrm>
        </p:spPr>
        <p:txBody>
          <a:bodyPr>
            <a:normAutofit/>
          </a:bodyPr>
          <a:lstStyle/>
          <a:p>
            <a:pPr>
              <a:buFont typeface="Arial" panose="020B0604020202020204" pitchFamily="34" charset="0"/>
              <a:buChar char="•"/>
            </a:pPr>
            <a:r>
              <a:rPr lang="en-IN" b="1" dirty="0" err="1" smtClean="0"/>
              <a:t>Zipcode</a:t>
            </a:r>
            <a:r>
              <a:rPr lang="en-IN" dirty="0" smtClean="0"/>
              <a:t> – Total Range </a:t>
            </a:r>
            <a:r>
              <a:rPr lang="en-IN" dirty="0"/>
              <a:t>(98001 </a:t>
            </a:r>
            <a:r>
              <a:rPr lang="en-IN" dirty="0" smtClean="0"/>
              <a:t> </a:t>
            </a:r>
            <a:r>
              <a:rPr lang="en-IN" dirty="0"/>
              <a:t>98199</a:t>
            </a:r>
            <a:r>
              <a:rPr lang="en-IN" dirty="0" smtClean="0"/>
              <a:t>)</a:t>
            </a:r>
          </a:p>
          <a:p>
            <a:pPr>
              <a:buFont typeface="Arial" panose="020B0604020202020204" pitchFamily="34" charset="0"/>
              <a:buChar char="•"/>
            </a:pPr>
            <a:r>
              <a:rPr lang="en-IN" b="1" dirty="0"/>
              <a:t>Latitude</a:t>
            </a:r>
            <a:r>
              <a:rPr lang="en-IN" dirty="0"/>
              <a:t> </a:t>
            </a:r>
            <a:r>
              <a:rPr lang="en-IN" dirty="0" smtClean="0"/>
              <a:t>– Total Range (47.15  </a:t>
            </a:r>
            <a:r>
              <a:rPr lang="en-IN" dirty="0"/>
              <a:t>47.77)</a:t>
            </a:r>
            <a:endParaRPr lang="en-IN" b="1" dirty="0"/>
          </a:p>
          <a:p>
            <a:pPr>
              <a:buFont typeface="Arial" panose="020B0604020202020204" pitchFamily="34" charset="0"/>
              <a:buChar char="•"/>
            </a:pPr>
            <a:r>
              <a:rPr lang="en-IN" b="1" dirty="0"/>
              <a:t>Longitude</a:t>
            </a:r>
            <a:r>
              <a:rPr lang="en-IN" dirty="0"/>
              <a:t> – </a:t>
            </a:r>
            <a:r>
              <a:rPr lang="en-IN" dirty="0" smtClean="0"/>
              <a:t>Total Range (-</a:t>
            </a:r>
            <a:r>
              <a:rPr lang="en-IN" dirty="0"/>
              <a:t>122.51 </a:t>
            </a:r>
            <a:r>
              <a:rPr lang="en-IN" dirty="0" smtClean="0"/>
              <a:t> </a:t>
            </a:r>
            <a:r>
              <a:rPr lang="en-IN" dirty="0"/>
              <a:t>-121.31)</a:t>
            </a:r>
            <a:endParaRPr lang="en-IN" b="1" dirty="0"/>
          </a:p>
          <a:p>
            <a:pPr>
              <a:buFont typeface="Arial" panose="020B0604020202020204" pitchFamily="34" charset="0"/>
              <a:buChar char="•"/>
            </a:pPr>
            <a:endParaRPr lang="en-IN" dirty="0"/>
          </a:p>
        </p:txBody>
      </p:sp>
      <p:pic>
        <p:nvPicPr>
          <p:cNvPr id="5" name="Picture 4"/>
          <p:cNvPicPr>
            <a:picLocks noChangeAspect="1"/>
          </p:cNvPicPr>
          <p:nvPr/>
        </p:nvPicPr>
        <p:blipFill>
          <a:blip r:embed="rId2"/>
          <a:stretch>
            <a:fillRect/>
          </a:stretch>
        </p:blipFill>
        <p:spPr>
          <a:xfrm>
            <a:off x="5791200" y="124691"/>
            <a:ext cx="5594702" cy="4286848"/>
          </a:xfrm>
          <a:prstGeom prst="rect">
            <a:avLst/>
          </a:prstGeom>
          <a:effectLst>
            <a:outerShdw blurRad="241300" dist="50800" dir="5400000" algn="ctr" rotWithShape="0">
              <a:srgbClr val="000000">
                <a:alpha val="43137"/>
              </a:srgbClr>
            </a:outerShdw>
            <a:softEdge rad="190500"/>
          </a:effectLst>
        </p:spPr>
      </p:pic>
      <p:pic>
        <p:nvPicPr>
          <p:cNvPr id="6" name="Picture 5"/>
          <p:cNvPicPr>
            <a:picLocks noChangeAspect="1"/>
          </p:cNvPicPr>
          <p:nvPr/>
        </p:nvPicPr>
        <p:blipFill>
          <a:blip r:embed="rId3"/>
          <a:stretch>
            <a:fillRect/>
          </a:stretch>
        </p:blipFill>
        <p:spPr>
          <a:xfrm>
            <a:off x="1353030" y="2632364"/>
            <a:ext cx="4438170" cy="3393895"/>
          </a:xfrm>
          <a:prstGeom prst="rect">
            <a:avLst/>
          </a:prstGeom>
          <a:effectLst>
            <a:outerShdw blurRad="63500" dist="50800" dir="5400000" algn="ctr" rotWithShape="0">
              <a:srgbClr val="000000">
                <a:alpha val="43137"/>
              </a:srgbClr>
            </a:outerShdw>
            <a:softEdge rad="38100"/>
          </a:effectLst>
        </p:spPr>
      </p:pic>
    </p:spTree>
    <p:extLst>
      <p:ext uri="{BB962C8B-B14F-4D97-AF65-F5344CB8AC3E}">
        <p14:creationId xmlns:p14="http://schemas.microsoft.com/office/powerpoint/2010/main" val="302676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b="1" dirty="0" err="1" smtClean="0"/>
              <a:t>Sqft_living</a:t>
            </a:r>
            <a:r>
              <a:rPr lang="en-IN" dirty="0" smtClean="0"/>
              <a:t> </a:t>
            </a:r>
            <a:r>
              <a:rPr lang="en-IN" dirty="0"/>
              <a:t>–  </a:t>
            </a:r>
            <a:r>
              <a:rPr lang="en-IN" dirty="0" smtClean="0"/>
              <a:t>Changes Linearly positively with </a:t>
            </a:r>
            <a:r>
              <a:rPr lang="en-IN" dirty="0"/>
              <a:t>change in prices</a:t>
            </a:r>
            <a:r>
              <a:rPr lang="en-IN" dirty="0" smtClean="0"/>
              <a:t>.</a:t>
            </a:r>
            <a:r>
              <a:rPr lang="en-IN" dirty="0"/>
              <a:t/>
            </a:r>
            <a:br>
              <a:rPr lang="en-IN" dirty="0"/>
            </a:br>
            <a:r>
              <a:rPr lang="en-IN" dirty="0"/>
              <a:t>                         </a:t>
            </a:r>
            <a:r>
              <a:rPr lang="en-IN" dirty="0" smtClean="0"/>
              <a:t>(</a:t>
            </a:r>
            <a:r>
              <a:rPr lang="en-IN" dirty="0"/>
              <a:t>If sqft_living increase by </a:t>
            </a:r>
            <a:r>
              <a:rPr lang="en-IN" dirty="0" smtClean="0"/>
              <a:t>10 then we can be certain that price would Surely increase  differing on the rate  checked with Correlation value)     </a:t>
            </a:r>
            <a:br>
              <a:rPr lang="en-IN" dirty="0" smtClean="0"/>
            </a:br>
            <a:r>
              <a:rPr lang="en-IN" dirty="0" smtClean="0"/>
              <a:t>                          </a:t>
            </a:r>
            <a:r>
              <a:rPr lang="en-IN" b="1" dirty="0" smtClean="0"/>
              <a:t>Correlation value </a:t>
            </a:r>
            <a:r>
              <a:rPr lang="en-IN" dirty="0" smtClean="0"/>
              <a:t>– 0.702</a:t>
            </a:r>
            <a:br>
              <a:rPr lang="en-IN" dirty="0" smtClean="0"/>
            </a:br>
            <a:r>
              <a:rPr lang="en-IN" dirty="0" smtClean="0"/>
              <a:t>                                              </a:t>
            </a:r>
            <a:endParaRPr lang="en-IN" dirty="0"/>
          </a:p>
          <a:p>
            <a:pPr>
              <a:buFont typeface="Arial" panose="020B0604020202020204" pitchFamily="34" charset="0"/>
              <a:buChar char="•"/>
            </a:pPr>
            <a:r>
              <a:rPr lang="en-IN" b="1" dirty="0" err="1"/>
              <a:t>Sqft_above</a:t>
            </a:r>
            <a:r>
              <a:rPr lang="en-IN" dirty="0"/>
              <a:t> – Changes </a:t>
            </a:r>
            <a:r>
              <a:rPr lang="en-IN" dirty="0" smtClean="0"/>
              <a:t>linearly</a:t>
            </a:r>
            <a:br>
              <a:rPr lang="en-IN" dirty="0" smtClean="0"/>
            </a:br>
            <a:r>
              <a:rPr lang="en-IN" dirty="0" smtClean="0"/>
              <a:t>                          </a:t>
            </a:r>
            <a:r>
              <a:rPr lang="en-IN" b="1" dirty="0" smtClean="0"/>
              <a:t>Correlation</a:t>
            </a:r>
            <a:r>
              <a:rPr lang="en-IN" dirty="0" smtClean="0"/>
              <a:t> – 0.6055</a:t>
            </a:r>
          </a:p>
          <a:p>
            <a:pPr>
              <a:buFont typeface="Arial" panose="020B0604020202020204" pitchFamily="34" charset="0"/>
              <a:buChar char="•"/>
            </a:pPr>
            <a:r>
              <a:rPr lang="en-IN" b="1" dirty="0"/>
              <a:t>Sqft_living15</a:t>
            </a:r>
            <a:r>
              <a:rPr lang="en-IN" dirty="0"/>
              <a:t> – Changes Linearly</a:t>
            </a:r>
            <a:br>
              <a:rPr lang="en-IN" dirty="0"/>
            </a:br>
            <a:r>
              <a:rPr lang="en-IN" dirty="0"/>
              <a:t>                             </a:t>
            </a:r>
            <a:r>
              <a:rPr lang="en-IN" b="1" dirty="0"/>
              <a:t>Correlation</a:t>
            </a:r>
            <a:r>
              <a:rPr lang="en-IN" dirty="0"/>
              <a:t> – </a:t>
            </a:r>
            <a:r>
              <a:rPr lang="en-IN" dirty="0" smtClean="0"/>
              <a:t>0.5853</a:t>
            </a:r>
            <a:endParaRPr lang="en-IN" dirty="0"/>
          </a:p>
          <a:p>
            <a:pPr>
              <a:buFont typeface="Arial" panose="020B0604020202020204" pitchFamily="34" charset="0"/>
              <a:buChar char="•"/>
            </a:pPr>
            <a:r>
              <a:rPr lang="en-IN" b="1" dirty="0" err="1"/>
              <a:t>Sqft_basement</a:t>
            </a:r>
            <a:r>
              <a:rPr lang="en-IN" b="1" dirty="0"/>
              <a:t> </a:t>
            </a:r>
            <a:r>
              <a:rPr lang="en-IN" dirty="0"/>
              <a:t>– Changes </a:t>
            </a:r>
            <a:r>
              <a:rPr lang="en-IN" dirty="0" smtClean="0"/>
              <a:t>Linearly</a:t>
            </a:r>
            <a:br>
              <a:rPr lang="en-IN" dirty="0" smtClean="0"/>
            </a:br>
            <a:r>
              <a:rPr lang="en-IN" dirty="0" smtClean="0"/>
              <a:t>                                </a:t>
            </a:r>
            <a:r>
              <a:rPr lang="en-IN" b="1" dirty="0" smtClean="0"/>
              <a:t>Correlation</a:t>
            </a:r>
            <a:r>
              <a:rPr lang="en-IN" dirty="0" smtClean="0"/>
              <a:t> – 0.323</a:t>
            </a:r>
            <a:endParaRPr lang="en-IN" dirty="0"/>
          </a:p>
        </p:txBody>
      </p:sp>
      <p:pic>
        <p:nvPicPr>
          <p:cNvPr id="4" name="Picture 3"/>
          <p:cNvPicPr>
            <a:picLocks noChangeAspect="1"/>
          </p:cNvPicPr>
          <p:nvPr/>
        </p:nvPicPr>
        <p:blipFill>
          <a:blip r:embed="rId2"/>
          <a:stretch>
            <a:fillRect/>
          </a:stretch>
        </p:blipFill>
        <p:spPr>
          <a:xfrm>
            <a:off x="6562755" y="2815120"/>
            <a:ext cx="4372585" cy="2695951"/>
          </a:xfrm>
          <a:prstGeom prst="rect">
            <a:avLst/>
          </a:prstGeom>
        </p:spPr>
      </p:pic>
      <p:cxnSp>
        <p:nvCxnSpPr>
          <p:cNvPr id="6" name="Straight Arrow Connector 5"/>
          <p:cNvCxnSpPr/>
          <p:nvPr/>
        </p:nvCxnSpPr>
        <p:spPr>
          <a:xfrm flipV="1">
            <a:off x="7315200" y="3490175"/>
            <a:ext cx="3438659" cy="1777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8680789" y="5451877"/>
            <a:ext cx="638264" cy="181000"/>
          </a:xfrm>
          <a:prstGeom prst="rect">
            <a:avLst/>
          </a:prstGeom>
        </p:spPr>
      </p:pic>
      <p:sp>
        <p:nvSpPr>
          <p:cNvPr id="8" name="Title 1"/>
          <p:cNvSpPr>
            <a:spLocks noGrp="1"/>
          </p:cNvSpPr>
          <p:nvPr>
            <p:ph type="title"/>
          </p:nvPr>
        </p:nvSpPr>
        <p:spPr>
          <a:xfrm>
            <a:off x="1097280" y="515155"/>
            <a:ext cx="9739004" cy="1170689"/>
          </a:xfrm>
        </p:spPr>
        <p:txBody>
          <a:bodyPr>
            <a:normAutofit/>
          </a:bodyPr>
          <a:lstStyle/>
          <a:p>
            <a:pPr algn="ctr"/>
            <a:r>
              <a:rPr lang="en-IN" sz="3200" b="1" dirty="0"/>
              <a:t>Summary of features </a:t>
            </a:r>
            <a:r>
              <a:rPr lang="en-IN" sz="3200" b="1" dirty="0" smtClean="0"/>
              <a:t>w.r.t. </a:t>
            </a:r>
            <a:r>
              <a:rPr lang="en-IN" sz="3200" b="1" dirty="0"/>
              <a:t>Sale price</a:t>
            </a:r>
            <a:br>
              <a:rPr lang="en-IN" sz="3200" b="1" dirty="0"/>
            </a:br>
            <a:r>
              <a:rPr lang="en-IN" sz="3200" dirty="0"/>
              <a:t>(Bivariate Analysis</a:t>
            </a:r>
            <a:r>
              <a:rPr lang="en-IN" sz="3200" dirty="0" smtClean="0"/>
              <a:t>) </a:t>
            </a:r>
            <a:endParaRPr lang="en-IN" sz="3200" dirty="0"/>
          </a:p>
        </p:txBody>
      </p:sp>
    </p:spTree>
    <p:extLst>
      <p:ext uri="{BB962C8B-B14F-4D97-AF65-F5344CB8AC3E}">
        <p14:creationId xmlns:p14="http://schemas.microsoft.com/office/powerpoint/2010/main" val="1735313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10158856" cy="4023360"/>
          </a:xfrm>
        </p:spPr>
        <p:txBody>
          <a:bodyPr/>
          <a:lstStyle/>
          <a:p>
            <a:pPr>
              <a:buFont typeface="Arial" panose="020B0604020202020204" pitchFamily="34" charset="0"/>
              <a:buChar char="•"/>
            </a:pPr>
            <a:r>
              <a:rPr lang="en-IN" b="1" dirty="0" err="1"/>
              <a:t>Sqft_lot</a:t>
            </a:r>
            <a:r>
              <a:rPr lang="en-IN" b="1" dirty="0"/>
              <a:t> – </a:t>
            </a:r>
            <a:r>
              <a:rPr lang="en-IN" dirty="0"/>
              <a:t>Does not have major effect of prices.</a:t>
            </a:r>
            <a:br>
              <a:rPr lang="en-IN" dirty="0"/>
            </a:br>
            <a:r>
              <a:rPr lang="en-IN" dirty="0"/>
              <a:t>                   (If </a:t>
            </a:r>
            <a:r>
              <a:rPr lang="en-IN" dirty="0" err="1"/>
              <a:t>sqft_lot</a:t>
            </a:r>
            <a:r>
              <a:rPr lang="en-IN" dirty="0"/>
              <a:t> increase/decrease by 10 </a:t>
            </a:r>
            <a:r>
              <a:rPr lang="en-IN" dirty="0" smtClean="0"/>
              <a:t>units </a:t>
            </a:r>
            <a:r>
              <a:rPr lang="en-IN" dirty="0"/>
              <a:t>we are not certain about how price would change </a:t>
            </a:r>
            <a:r>
              <a:rPr lang="en-IN" dirty="0" smtClean="0"/>
              <a:t>)</a:t>
            </a:r>
            <a:br>
              <a:rPr lang="en-IN" dirty="0" smtClean="0"/>
            </a:br>
            <a:r>
              <a:rPr lang="en-IN" dirty="0" smtClean="0"/>
              <a:t>                   </a:t>
            </a:r>
            <a:r>
              <a:rPr lang="en-IN" b="1" dirty="0" smtClean="0"/>
              <a:t>Correlation</a:t>
            </a:r>
            <a:r>
              <a:rPr lang="en-IN" dirty="0" smtClean="0"/>
              <a:t> – 0.0089</a:t>
            </a:r>
            <a:endParaRPr lang="en-IN" b="1" dirty="0"/>
          </a:p>
          <a:p>
            <a:pPr>
              <a:buFont typeface="Arial" panose="020B0604020202020204" pitchFamily="34" charset="0"/>
              <a:buChar char="•"/>
            </a:pPr>
            <a:r>
              <a:rPr lang="en-IN" b="1" dirty="0"/>
              <a:t>Sqft_lot15</a:t>
            </a:r>
            <a:r>
              <a:rPr lang="en-IN" dirty="0"/>
              <a:t> – Not much effect </a:t>
            </a:r>
            <a:r>
              <a:rPr lang="en-IN" dirty="0" err="1"/>
              <a:t>wrt</a:t>
            </a:r>
            <a:r>
              <a:rPr lang="en-IN" dirty="0"/>
              <a:t> money</a:t>
            </a:r>
            <a:r>
              <a:rPr lang="en-IN" dirty="0" smtClean="0"/>
              <a:t>.</a:t>
            </a:r>
            <a:br>
              <a:rPr lang="en-IN" dirty="0" smtClean="0"/>
            </a:br>
            <a:r>
              <a:rPr lang="en-IN" dirty="0" smtClean="0"/>
              <a:t>                       </a:t>
            </a:r>
            <a:r>
              <a:rPr lang="en-IN" b="1" dirty="0" smtClean="0"/>
              <a:t>Correlation</a:t>
            </a:r>
            <a:r>
              <a:rPr lang="en-IN" dirty="0" smtClean="0"/>
              <a:t> – 0.082</a:t>
            </a:r>
            <a:endParaRPr lang="en-IN" dirty="0"/>
          </a:p>
          <a:p>
            <a:endParaRPr lang="en-IN" dirty="0"/>
          </a:p>
        </p:txBody>
      </p:sp>
      <p:pic>
        <p:nvPicPr>
          <p:cNvPr id="7" name="Content Placeholder 6"/>
          <p:cNvPicPr>
            <a:picLocks noGrp="1" noChangeAspect="1"/>
          </p:cNvPicPr>
          <p:nvPr>
            <p:ph sz="half" idx="2"/>
          </p:nvPr>
        </p:nvPicPr>
        <p:blipFill>
          <a:blip r:embed="rId2"/>
          <a:stretch>
            <a:fillRect/>
          </a:stretch>
        </p:blipFill>
        <p:spPr>
          <a:xfrm>
            <a:off x="6307673" y="2703711"/>
            <a:ext cx="4191585" cy="2591162"/>
          </a:xfrm>
          <a:prstGeom prst="rect">
            <a:avLst/>
          </a:prstGeom>
        </p:spPr>
      </p:pic>
      <p:pic>
        <p:nvPicPr>
          <p:cNvPr id="8" name="Picture 7"/>
          <p:cNvPicPr>
            <a:picLocks noChangeAspect="1"/>
          </p:cNvPicPr>
          <p:nvPr/>
        </p:nvPicPr>
        <p:blipFill>
          <a:blip r:embed="rId3"/>
          <a:stretch>
            <a:fillRect/>
          </a:stretch>
        </p:blipFill>
        <p:spPr>
          <a:xfrm>
            <a:off x="8462707" y="5294873"/>
            <a:ext cx="504895" cy="238158"/>
          </a:xfrm>
          <a:prstGeom prst="rect">
            <a:avLst/>
          </a:prstGeom>
        </p:spPr>
      </p:pic>
    </p:spTree>
    <p:extLst>
      <p:ext uri="{BB962C8B-B14F-4D97-AF65-F5344CB8AC3E}">
        <p14:creationId xmlns:p14="http://schemas.microsoft.com/office/powerpoint/2010/main" val="4179174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3"/>
            <a:ext cx="10058400" cy="4336125"/>
          </a:xfrm>
        </p:spPr>
        <p:txBody>
          <a:bodyPr>
            <a:normAutofit/>
          </a:bodyPr>
          <a:lstStyle/>
          <a:p>
            <a:pPr>
              <a:buFont typeface="Arial" panose="020B0604020202020204" pitchFamily="34" charset="0"/>
              <a:buChar char="•"/>
            </a:pPr>
            <a:r>
              <a:rPr lang="en-IN" dirty="0" smtClean="0"/>
              <a:t>Better </a:t>
            </a:r>
            <a:r>
              <a:rPr lang="en-IN" dirty="0"/>
              <a:t>condition houses </a:t>
            </a:r>
            <a:r>
              <a:rPr lang="en-IN" dirty="0" smtClean="0"/>
              <a:t>have </a:t>
            </a:r>
            <a:r>
              <a:rPr lang="en-IN" dirty="0"/>
              <a:t>high price tags.</a:t>
            </a:r>
          </a:p>
          <a:p>
            <a:pPr>
              <a:buFont typeface="Arial" panose="020B0604020202020204" pitchFamily="34" charset="0"/>
              <a:buChar char="•"/>
            </a:pPr>
            <a:r>
              <a:rPr lang="en-IN" dirty="0" smtClean="0"/>
              <a:t>Grade</a:t>
            </a:r>
            <a:r>
              <a:rPr lang="en-IN" dirty="0"/>
              <a:t> </a:t>
            </a:r>
            <a:r>
              <a:rPr lang="en-IN" dirty="0" smtClean="0"/>
              <a:t>of house can increase with </a:t>
            </a:r>
            <a:r>
              <a:rPr lang="en-IN" dirty="0" err="1" smtClean="0"/>
              <a:t>HousePrice</a:t>
            </a:r>
            <a:r>
              <a:rPr lang="en-IN" dirty="0" smtClean="0"/>
              <a:t>.</a:t>
            </a:r>
          </a:p>
          <a:p>
            <a:pPr>
              <a:buFont typeface="Arial" panose="020B0604020202020204" pitchFamily="34" charset="0"/>
              <a:buChar char="•"/>
            </a:pPr>
            <a:r>
              <a:rPr lang="en-IN" dirty="0"/>
              <a:t>Increase in Number of Bathrooms can increase the price</a:t>
            </a:r>
            <a:r>
              <a:rPr lang="en-IN" dirty="0" smtClean="0"/>
              <a:t>.</a:t>
            </a:r>
            <a:endParaRPr lang="en-IN" dirty="0"/>
          </a:p>
          <a:p>
            <a:pPr>
              <a:buFont typeface="Arial" panose="020B0604020202020204" pitchFamily="34" charset="0"/>
              <a:buChar char="•"/>
            </a:pPr>
            <a:r>
              <a:rPr lang="en-IN" dirty="0" smtClean="0"/>
              <a:t>Increase in Number of Bathrooms can increase </a:t>
            </a:r>
            <a:r>
              <a:rPr lang="en-IN" dirty="0"/>
              <a:t>the </a:t>
            </a:r>
            <a:r>
              <a:rPr lang="en-IN" dirty="0" smtClean="0"/>
              <a:t>price.</a:t>
            </a:r>
            <a:endParaRPr lang="en-IN" dirty="0"/>
          </a:p>
          <a:p>
            <a:pPr>
              <a:buFont typeface="Arial" panose="020B0604020202020204" pitchFamily="34" charset="0"/>
              <a:buChar char="•"/>
            </a:pPr>
            <a:r>
              <a:rPr lang="en-IN" dirty="0" smtClean="0"/>
              <a:t>Houses </a:t>
            </a:r>
            <a:r>
              <a:rPr lang="en-IN" dirty="0"/>
              <a:t>with waterfront </a:t>
            </a:r>
            <a:r>
              <a:rPr lang="en-IN" dirty="0" smtClean="0"/>
              <a:t>view seemingly </a:t>
            </a:r>
            <a:r>
              <a:rPr lang="en-IN" dirty="0"/>
              <a:t>had the highest sale prices. </a:t>
            </a:r>
          </a:p>
          <a:p>
            <a:pPr>
              <a:buFont typeface="Arial" panose="020B0604020202020204" pitchFamily="34" charset="0"/>
              <a:buChar char="•"/>
            </a:pPr>
            <a:r>
              <a:rPr lang="en-IN" b="1" dirty="0"/>
              <a:t>S</a:t>
            </a:r>
            <a:r>
              <a:rPr lang="en-IN" b="1" dirty="0" smtClean="0"/>
              <a:t>pecial Features -</a:t>
            </a:r>
            <a:r>
              <a:rPr lang="en-IN" dirty="0"/>
              <a:t/>
            </a:r>
            <a:br>
              <a:rPr lang="en-IN" dirty="0"/>
            </a:br>
            <a:endParaRPr lang="en-IN" dirty="0" smtClean="0"/>
          </a:p>
          <a:p>
            <a:pPr marL="457200" indent="-457200">
              <a:buFont typeface="+mj-lt"/>
              <a:buAutoNum type="arabicPeriod"/>
            </a:pPr>
            <a:r>
              <a:rPr lang="en-IN" b="1" dirty="0" smtClean="0"/>
              <a:t>Bathrooms </a:t>
            </a:r>
            <a:r>
              <a:rPr lang="en-IN" dirty="0" smtClean="0"/>
              <a:t>rates were increasing irrespective of special features</a:t>
            </a:r>
          </a:p>
          <a:p>
            <a:pPr marL="457200" indent="-457200">
              <a:buFont typeface="+mj-lt"/>
              <a:buAutoNum type="arabicPeriod"/>
            </a:pPr>
            <a:r>
              <a:rPr lang="en-IN" b="1" dirty="0" smtClean="0"/>
              <a:t>Floors</a:t>
            </a:r>
            <a:r>
              <a:rPr lang="en-IN" dirty="0" smtClean="0"/>
              <a:t> </a:t>
            </a:r>
            <a:r>
              <a:rPr lang="en-IN" dirty="0"/>
              <a:t>were also not behaving different due to special features</a:t>
            </a:r>
            <a:r>
              <a:rPr lang="en-IN" dirty="0" smtClean="0"/>
              <a:t>.</a:t>
            </a:r>
          </a:p>
          <a:p>
            <a:pPr marL="457200" indent="-457200">
              <a:buFont typeface="+mj-lt"/>
              <a:buAutoNum type="arabicPeriod"/>
            </a:pPr>
            <a:endParaRPr lang="en-IN" dirty="0"/>
          </a:p>
        </p:txBody>
      </p:sp>
      <p:pic>
        <p:nvPicPr>
          <p:cNvPr id="4" name="Picture 3"/>
          <p:cNvPicPr>
            <a:picLocks noChangeAspect="1"/>
          </p:cNvPicPr>
          <p:nvPr/>
        </p:nvPicPr>
        <p:blipFill>
          <a:blip r:embed="rId2"/>
          <a:stretch>
            <a:fillRect/>
          </a:stretch>
        </p:blipFill>
        <p:spPr>
          <a:xfrm>
            <a:off x="8343363" y="1685844"/>
            <a:ext cx="3848637" cy="3505689"/>
          </a:xfrm>
          <a:prstGeom prst="rect">
            <a:avLst/>
          </a:prstGeom>
          <a:effectLst>
            <a:softEdge rad="177800"/>
          </a:effectLst>
        </p:spPr>
      </p:pic>
      <p:sp>
        <p:nvSpPr>
          <p:cNvPr id="5" name="Rectangle 4"/>
          <p:cNvSpPr/>
          <p:nvPr/>
        </p:nvSpPr>
        <p:spPr>
          <a:xfrm>
            <a:off x="1097280" y="5812526"/>
            <a:ext cx="6143489" cy="369332"/>
          </a:xfrm>
          <a:prstGeom prst="rect">
            <a:avLst/>
          </a:prstGeom>
        </p:spPr>
        <p:txBody>
          <a:bodyPr wrap="square">
            <a:spAutoFit/>
          </a:bodyPr>
          <a:lstStyle/>
          <a:p>
            <a:r>
              <a:rPr lang="en-IN" b="1" dirty="0" smtClean="0"/>
              <a:t>P.S. --    (Rechecked </a:t>
            </a:r>
            <a:r>
              <a:rPr lang="en-IN" b="1" dirty="0"/>
              <a:t>results with T </a:t>
            </a:r>
            <a:r>
              <a:rPr lang="en-IN" b="1" dirty="0" smtClean="0"/>
              <a:t> </a:t>
            </a:r>
            <a:r>
              <a:rPr lang="en-IN" b="1" dirty="0"/>
              <a:t>Z tests when necessary)</a:t>
            </a:r>
          </a:p>
        </p:txBody>
      </p:sp>
    </p:spTree>
    <p:extLst>
      <p:ext uri="{BB962C8B-B14F-4D97-AF65-F5344CB8AC3E}">
        <p14:creationId xmlns:p14="http://schemas.microsoft.com/office/powerpoint/2010/main" val="4193771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smtClean="0"/>
              <a:t>T test result for Date Column</a:t>
            </a:r>
            <a:endParaRPr lang="en-IN" sz="3200" b="1" dirty="0"/>
          </a:p>
        </p:txBody>
      </p:sp>
      <p:pic>
        <p:nvPicPr>
          <p:cNvPr id="8" name="Content Placeholder 7"/>
          <p:cNvPicPr>
            <a:picLocks noGrp="1" noChangeAspect="1"/>
          </p:cNvPicPr>
          <p:nvPr>
            <p:ph sz="half" idx="1"/>
          </p:nvPr>
        </p:nvPicPr>
        <p:blipFill>
          <a:blip r:embed="rId2"/>
          <a:stretch>
            <a:fillRect/>
          </a:stretch>
        </p:blipFill>
        <p:spPr>
          <a:xfrm>
            <a:off x="1081483" y="2320280"/>
            <a:ext cx="4829849" cy="3839111"/>
          </a:xfrm>
          <a:prstGeom prst="rect">
            <a:avLst/>
          </a:prstGeom>
        </p:spPr>
      </p:pic>
      <p:pic>
        <p:nvPicPr>
          <p:cNvPr id="10" name="Content Placeholder 9"/>
          <p:cNvPicPr>
            <a:picLocks noGrp="1" noChangeAspect="1"/>
          </p:cNvPicPr>
          <p:nvPr>
            <p:ph sz="half" idx="2"/>
          </p:nvPr>
        </p:nvPicPr>
        <p:blipFill>
          <a:blip r:embed="rId3"/>
          <a:stretch>
            <a:fillRect/>
          </a:stretch>
        </p:blipFill>
        <p:spPr>
          <a:xfrm>
            <a:off x="2065622" y="1789838"/>
            <a:ext cx="3379461" cy="541746"/>
          </a:xfrm>
          <a:prstGeom prst="rect">
            <a:avLst/>
          </a:prstGeom>
        </p:spPr>
      </p:pic>
      <p:sp>
        <p:nvSpPr>
          <p:cNvPr id="11" name="Rectangle 10"/>
          <p:cNvSpPr/>
          <p:nvPr/>
        </p:nvSpPr>
        <p:spPr>
          <a:xfrm>
            <a:off x="2356726" y="5790059"/>
            <a:ext cx="652743" cy="369332"/>
          </a:xfrm>
          <a:prstGeom prst="rect">
            <a:avLst/>
          </a:prstGeom>
        </p:spPr>
        <p:txBody>
          <a:bodyPr wrap="none">
            <a:spAutoFit/>
          </a:bodyPr>
          <a:lstStyle/>
          <a:p>
            <a:r>
              <a:rPr lang="en-IN" dirty="0"/>
              <a:t>2014</a:t>
            </a:r>
          </a:p>
        </p:txBody>
      </p:sp>
      <p:sp>
        <p:nvSpPr>
          <p:cNvPr id="12" name="Rectangle 11"/>
          <p:cNvSpPr/>
          <p:nvPr/>
        </p:nvSpPr>
        <p:spPr>
          <a:xfrm>
            <a:off x="4391589" y="5790059"/>
            <a:ext cx="1053494" cy="369332"/>
          </a:xfrm>
          <a:prstGeom prst="rect">
            <a:avLst/>
          </a:prstGeom>
        </p:spPr>
        <p:txBody>
          <a:bodyPr wrap="none">
            <a:spAutoFit/>
          </a:bodyPr>
          <a:lstStyle/>
          <a:p>
            <a:r>
              <a:rPr lang="en-IN" dirty="0" smtClean="0"/>
              <a:t>Not 2014</a:t>
            </a:r>
            <a:endParaRPr lang="en-IN" dirty="0"/>
          </a:p>
        </p:txBody>
      </p:sp>
      <p:sp>
        <p:nvSpPr>
          <p:cNvPr id="13" name="Rectangle 12"/>
          <p:cNvSpPr/>
          <p:nvPr/>
        </p:nvSpPr>
        <p:spPr>
          <a:xfrm>
            <a:off x="6323527" y="2192899"/>
            <a:ext cx="4043966" cy="646331"/>
          </a:xfrm>
          <a:prstGeom prst="rect">
            <a:avLst/>
          </a:prstGeom>
        </p:spPr>
        <p:txBody>
          <a:bodyPr wrap="square">
            <a:spAutoFit/>
          </a:bodyPr>
          <a:lstStyle/>
          <a:p>
            <a:r>
              <a:rPr lang="en-IN" b="1" dirty="0" smtClean="0"/>
              <a:t>Date</a:t>
            </a:r>
            <a:r>
              <a:rPr lang="en-IN" dirty="0" smtClean="0"/>
              <a:t> – Not much difference in prices in just One year gap</a:t>
            </a:r>
            <a:endParaRPr lang="en-IN" dirty="0"/>
          </a:p>
        </p:txBody>
      </p:sp>
    </p:spTree>
    <p:extLst>
      <p:ext uri="{BB962C8B-B14F-4D97-AF65-F5344CB8AC3E}">
        <p14:creationId xmlns:p14="http://schemas.microsoft.com/office/powerpoint/2010/main" val="2825897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57" y="711200"/>
            <a:ext cx="8514080" cy="822960"/>
          </a:xfrm>
        </p:spPr>
        <p:txBody>
          <a:bodyPr>
            <a:normAutofit/>
          </a:bodyPr>
          <a:lstStyle/>
          <a:p>
            <a:pPr algn="ctr"/>
            <a:r>
              <a:rPr lang="en-IN" sz="3200" b="1" dirty="0" smtClean="0"/>
              <a:t>Features considered after analysis</a:t>
            </a:r>
            <a:endParaRPr lang="en-IN" sz="3200" b="1" dirty="0"/>
          </a:p>
        </p:txBody>
      </p:sp>
      <p:sp>
        <p:nvSpPr>
          <p:cNvPr id="3" name="Content Placeholder 2"/>
          <p:cNvSpPr>
            <a:spLocks noGrp="1"/>
          </p:cNvSpPr>
          <p:nvPr>
            <p:ph idx="1"/>
          </p:nvPr>
        </p:nvSpPr>
        <p:spPr>
          <a:xfrm>
            <a:off x="1314995" y="1898776"/>
            <a:ext cx="3693661" cy="4023360"/>
          </a:xfrm>
        </p:spPr>
        <p:txBody>
          <a:bodyPr>
            <a:normAutofit/>
          </a:bodyPr>
          <a:lstStyle/>
          <a:p>
            <a:pPr marL="0" indent="0">
              <a:buNone/>
            </a:pPr>
            <a:r>
              <a:rPr lang="en-IN" b="1" dirty="0"/>
              <a:t>Continuous</a:t>
            </a:r>
            <a:r>
              <a:rPr lang="en-IN" dirty="0"/>
              <a:t> Features</a:t>
            </a:r>
          </a:p>
          <a:p>
            <a:pPr marL="0" indent="0">
              <a:buNone/>
            </a:pPr>
            <a:endParaRPr lang="en-IN" dirty="0" smtClean="0"/>
          </a:p>
          <a:p>
            <a:pPr>
              <a:buFont typeface="Arial" panose="020B0604020202020204" pitchFamily="34" charset="0"/>
              <a:buChar char="•"/>
            </a:pPr>
            <a:r>
              <a:rPr lang="en-IN" dirty="0" smtClean="0"/>
              <a:t> </a:t>
            </a:r>
            <a:r>
              <a:rPr lang="en-IN" dirty="0" err="1" smtClean="0"/>
              <a:t>Sqft_living</a:t>
            </a:r>
            <a:endParaRPr lang="en-IN" dirty="0" smtClean="0"/>
          </a:p>
          <a:p>
            <a:pPr>
              <a:buFont typeface="Arial" panose="020B0604020202020204" pitchFamily="34" charset="0"/>
              <a:buChar char="•"/>
            </a:pPr>
            <a:r>
              <a:rPr lang="en-IN" dirty="0" smtClean="0"/>
              <a:t> </a:t>
            </a:r>
            <a:r>
              <a:rPr lang="en-IN" dirty="0" err="1" smtClean="0"/>
              <a:t>Sqft_above</a:t>
            </a:r>
            <a:endParaRPr lang="en-IN" dirty="0" smtClean="0"/>
          </a:p>
          <a:p>
            <a:pPr>
              <a:buFont typeface="Arial" panose="020B0604020202020204" pitchFamily="34" charset="0"/>
              <a:buChar char="•"/>
            </a:pPr>
            <a:r>
              <a:rPr lang="en-IN" dirty="0" smtClean="0"/>
              <a:t> Sqft_living15</a:t>
            </a:r>
          </a:p>
          <a:p>
            <a:pPr>
              <a:buFont typeface="Arial" panose="020B0604020202020204" pitchFamily="34" charset="0"/>
              <a:buChar char="•"/>
            </a:pPr>
            <a:r>
              <a:rPr lang="en-IN" dirty="0" smtClean="0"/>
              <a:t> </a:t>
            </a:r>
            <a:r>
              <a:rPr lang="en-IN" dirty="0" err="1" smtClean="0"/>
              <a:t>Sqft_basement</a:t>
            </a:r>
            <a:endParaRPr lang="en-IN" dirty="0"/>
          </a:p>
          <a:p>
            <a:pPr>
              <a:buFont typeface="Arial" panose="020B0604020202020204" pitchFamily="34" charset="0"/>
              <a:buChar char="•"/>
            </a:pPr>
            <a:endParaRPr lang="en-IN" dirty="0"/>
          </a:p>
        </p:txBody>
      </p:sp>
      <p:sp>
        <p:nvSpPr>
          <p:cNvPr id="4" name="Rectangle 3"/>
          <p:cNvSpPr/>
          <p:nvPr/>
        </p:nvSpPr>
        <p:spPr>
          <a:xfrm>
            <a:off x="5473521" y="1898776"/>
            <a:ext cx="4237150" cy="2862322"/>
          </a:xfrm>
          <a:prstGeom prst="rect">
            <a:avLst/>
          </a:prstGeom>
        </p:spPr>
        <p:txBody>
          <a:bodyPr wrap="square">
            <a:spAutoFit/>
          </a:bodyPr>
          <a:lstStyle/>
          <a:p>
            <a:r>
              <a:rPr lang="en-IN" b="1" dirty="0" smtClean="0"/>
              <a:t>Categorical</a:t>
            </a:r>
            <a:r>
              <a:rPr lang="en-IN" dirty="0" smtClean="0"/>
              <a:t> Feature</a:t>
            </a:r>
            <a:endParaRPr lang="en-IN" dirty="0"/>
          </a:p>
          <a:p>
            <a:pPr marL="285750" indent="-285750">
              <a:buFont typeface="Arial" panose="020B0604020202020204" pitchFamily="34" charset="0"/>
              <a:buChar char="•"/>
            </a:pPr>
            <a:endParaRPr lang="en-IN" dirty="0" smtClean="0"/>
          </a:p>
          <a:p>
            <a:pPr>
              <a:buFont typeface="Arial" panose="020B0604020202020204" pitchFamily="34" charset="0"/>
              <a:buChar char="•"/>
            </a:pPr>
            <a:endParaRPr lang="en-IN" dirty="0" smtClean="0"/>
          </a:p>
          <a:p>
            <a:pPr>
              <a:buFont typeface="Arial" panose="020B0604020202020204" pitchFamily="34" charset="0"/>
              <a:buChar char="•"/>
            </a:pPr>
            <a:r>
              <a:rPr lang="en-IN" dirty="0" smtClean="0"/>
              <a:t> Floor</a:t>
            </a:r>
          </a:p>
          <a:p>
            <a:pPr>
              <a:buFont typeface="Arial" panose="020B0604020202020204" pitchFamily="34" charset="0"/>
              <a:buChar char="•"/>
            </a:pPr>
            <a:r>
              <a:rPr lang="en-IN" dirty="0" smtClean="0"/>
              <a:t> Condition</a:t>
            </a:r>
          </a:p>
          <a:p>
            <a:pPr>
              <a:buFont typeface="Arial" panose="020B0604020202020204" pitchFamily="34" charset="0"/>
              <a:buChar char="•"/>
            </a:pPr>
            <a:r>
              <a:rPr lang="en-IN" dirty="0" smtClean="0"/>
              <a:t>View</a:t>
            </a:r>
          </a:p>
          <a:p>
            <a:pPr>
              <a:buFont typeface="Arial" panose="020B0604020202020204" pitchFamily="34" charset="0"/>
              <a:buChar char="•"/>
            </a:pPr>
            <a:r>
              <a:rPr lang="en-IN" dirty="0" smtClean="0"/>
              <a:t>Bedrooms</a:t>
            </a:r>
          </a:p>
          <a:p>
            <a:pPr>
              <a:buFont typeface="Arial" panose="020B0604020202020204" pitchFamily="34" charset="0"/>
              <a:buChar char="•"/>
            </a:pPr>
            <a:r>
              <a:rPr lang="en-IN" dirty="0" smtClean="0"/>
              <a:t> Bathrooms</a:t>
            </a:r>
          </a:p>
          <a:p>
            <a:pPr>
              <a:buFont typeface="Arial" panose="020B0604020202020204" pitchFamily="34" charset="0"/>
              <a:buChar char="•"/>
            </a:pPr>
            <a:r>
              <a:rPr lang="en-IN" dirty="0" smtClean="0"/>
              <a:t> Grade</a:t>
            </a:r>
            <a:endParaRPr lang="en-IN" dirty="0"/>
          </a:p>
          <a:p>
            <a:endParaRPr lang="en-IN" dirty="0"/>
          </a:p>
        </p:txBody>
      </p:sp>
    </p:spTree>
    <p:extLst>
      <p:ext uri="{BB962C8B-B14F-4D97-AF65-F5344CB8AC3E}">
        <p14:creationId xmlns:p14="http://schemas.microsoft.com/office/powerpoint/2010/main" val="3939716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42508C-EC52-495D-A74A-3E398179A226}"/>
              </a:ext>
            </a:extLst>
          </p:cNvPr>
          <p:cNvSpPr>
            <a:spLocks noGrp="1"/>
          </p:cNvSpPr>
          <p:nvPr>
            <p:ph type="title"/>
          </p:nvPr>
        </p:nvSpPr>
        <p:spPr>
          <a:xfrm>
            <a:off x="1097280" y="286603"/>
            <a:ext cx="10058400" cy="1207346"/>
          </a:xfrm>
        </p:spPr>
        <p:txBody>
          <a:bodyPr>
            <a:normAutofit fontScale="90000"/>
          </a:bodyPr>
          <a:lstStyle/>
          <a:p>
            <a:pPr algn="ctr"/>
            <a:r>
              <a:rPr lang="en-IN" sz="3200" b="1" dirty="0"/>
              <a:t>Feature </a:t>
            </a:r>
            <a:r>
              <a:rPr lang="en-IN" sz="3200" b="1" dirty="0" smtClean="0"/>
              <a:t>engineering</a:t>
            </a:r>
            <a:r>
              <a:rPr lang="en-IN" sz="3200" dirty="0" smtClean="0"/>
              <a:t/>
            </a:r>
            <a:br>
              <a:rPr lang="en-IN" sz="3200" dirty="0" smtClean="0"/>
            </a:br>
            <a:r>
              <a:rPr lang="en-IN" sz="3200" dirty="0" smtClean="0"/>
              <a:t>(Made some new features from existing to understand data better)</a:t>
            </a:r>
            <a:endParaRPr lang="en-IN" sz="3200" dirty="0"/>
          </a:p>
        </p:txBody>
      </p:sp>
      <p:sp>
        <p:nvSpPr>
          <p:cNvPr id="3" name="Content Placeholder 2">
            <a:extLst>
              <a:ext uri="{FF2B5EF4-FFF2-40B4-BE49-F238E27FC236}">
                <a16:creationId xmlns:a16="http://schemas.microsoft.com/office/drawing/2014/main" xmlns="" id="{EA6DC747-8584-42A7-AF55-4A6341059141}"/>
              </a:ext>
            </a:extLst>
          </p:cNvPr>
          <p:cNvSpPr>
            <a:spLocks noGrp="1"/>
          </p:cNvSpPr>
          <p:nvPr>
            <p:ph idx="1"/>
          </p:nvPr>
        </p:nvSpPr>
        <p:spPr/>
        <p:txBody>
          <a:bodyPr>
            <a:normAutofit lnSpcReduction="10000"/>
          </a:bodyPr>
          <a:lstStyle/>
          <a:p>
            <a:pPr marL="0" indent="0">
              <a:buNone/>
            </a:pPr>
            <a:r>
              <a:rPr lang="en-IN" dirty="0"/>
              <a:t>From our dataset we came up with below features(14 features) to help our model.</a:t>
            </a:r>
            <a:endParaRPr lang="en-IN" sz="2000" dirty="0"/>
          </a:p>
          <a:p>
            <a:pPr>
              <a:buFont typeface="Arial" panose="020B0604020202020204" pitchFamily="34" charset="0"/>
              <a:buChar char="•"/>
            </a:pPr>
            <a:r>
              <a:rPr lang="en-IN" sz="2000" b="1" dirty="0"/>
              <a:t>Age</a:t>
            </a:r>
            <a:r>
              <a:rPr lang="en-IN" sz="2000" dirty="0"/>
              <a:t> -  </a:t>
            </a:r>
            <a:r>
              <a:rPr lang="en-IN" dirty="0" err="1"/>
              <a:t>Year_built</a:t>
            </a:r>
            <a:r>
              <a:rPr lang="en-IN" dirty="0"/>
              <a:t> minus Date (Year House was Sold)</a:t>
            </a:r>
            <a:br>
              <a:rPr lang="en-IN" dirty="0"/>
            </a:br>
            <a:r>
              <a:rPr lang="en-IN" dirty="0"/>
              <a:t>           (labelled – Very old </a:t>
            </a:r>
            <a:r>
              <a:rPr lang="en-IN" dirty="0" smtClean="0"/>
              <a:t>(130 </a:t>
            </a:r>
            <a:r>
              <a:rPr lang="en-IN" dirty="0" err="1"/>
              <a:t>yr</a:t>
            </a:r>
            <a:r>
              <a:rPr lang="en-IN" dirty="0"/>
              <a:t>) </a:t>
            </a:r>
            <a:r>
              <a:rPr lang="en-IN" dirty="0" smtClean="0"/>
              <a:t> </a:t>
            </a:r>
            <a:r>
              <a:rPr lang="en-IN" dirty="0"/>
              <a:t>old </a:t>
            </a:r>
            <a:r>
              <a:rPr lang="en-IN" dirty="0" smtClean="0"/>
              <a:t> </a:t>
            </a:r>
            <a:r>
              <a:rPr lang="en-IN" dirty="0"/>
              <a:t>common </a:t>
            </a:r>
            <a:r>
              <a:rPr lang="en-IN" dirty="0" smtClean="0"/>
              <a:t> </a:t>
            </a:r>
            <a:r>
              <a:rPr lang="en-IN" dirty="0"/>
              <a:t>new </a:t>
            </a:r>
            <a:r>
              <a:rPr lang="en-IN" dirty="0" smtClean="0"/>
              <a:t> </a:t>
            </a:r>
            <a:r>
              <a:rPr lang="en-IN" dirty="0"/>
              <a:t>very new(10 year)</a:t>
            </a:r>
            <a:br>
              <a:rPr lang="en-IN" dirty="0"/>
            </a:br>
            <a:r>
              <a:rPr lang="en-IN" dirty="0"/>
              <a:t>           Maximum for – New and common</a:t>
            </a:r>
          </a:p>
          <a:p>
            <a:pPr>
              <a:buFont typeface="Arial" panose="020B0604020202020204" pitchFamily="34" charset="0"/>
              <a:buChar char="•"/>
            </a:pPr>
            <a:r>
              <a:rPr lang="en-IN" sz="2000" b="1" dirty="0" smtClean="0"/>
              <a:t>Month</a:t>
            </a:r>
            <a:r>
              <a:rPr lang="en-IN" sz="2000" dirty="0" smtClean="0"/>
              <a:t> </a:t>
            </a:r>
            <a:r>
              <a:rPr lang="en-IN" sz="2000" dirty="0"/>
              <a:t>-  </a:t>
            </a:r>
            <a:r>
              <a:rPr lang="en-IN" sz="2000" dirty="0" smtClean="0"/>
              <a:t>Month of the </a:t>
            </a:r>
            <a:r>
              <a:rPr lang="en-IN" sz="2000" dirty="0"/>
              <a:t>house sold</a:t>
            </a:r>
          </a:p>
          <a:p>
            <a:pPr>
              <a:buFont typeface="Arial" panose="020B0604020202020204" pitchFamily="34" charset="0"/>
              <a:buChar char="•"/>
            </a:pPr>
            <a:r>
              <a:rPr lang="en-IN" sz="2000" dirty="0"/>
              <a:t> </a:t>
            </a:r>
            <a:r>
              <a:rPr lang="en-IN" sz="2000" b="1" dirty="0"/>
              <a:t>week</a:t>
            </a:r>
            <a:r>
              <a:rPr lang="en-IN" sz="2000" dirty="0"/>
              <a:t> -  Week of house sold</a:t>
            </a:r>
          </a:p>
          <a:p>
            <a:pPr>
              <a:buFont typeface="Arial" panose="020B0604020202020204" pitchFamily="34" charset="0"/>
              <a:buChar char="•"/>
            </a:pPr>
            <a:r>
              <a:rPr lang="en-IN" b="1" dirty="0" err="1"/>
              <a:t>bathroom_bedroom</a:t>
            </a:r>
            <a:r>
              <a:rPr lang="en-IN" dirty="0"/>
              <a:t> - Sum of number of bedrooms and bedrooms</a:t>
            </a:r>
          </a:p>
          <a:p>
            <a:pPr>
              <a:buFont typeface="Arial" panose="020B0604020202020204" pitchFamily="34" charset="0"/>
              <a:buChar char="•"/>
            </a:pPr>
            <a:r>
              <a:rPr lang="en-IN" b="1" dirty="0" err="1"/>
              <a:t>bedroom_bathroom_ratio</a:t>
            </a:r>
            <a:r>
              <a:rPr lang="en-IN" dirty="0"/>
              <a:t> - Ratio of bedroom and </a:t>
            </a:r>
            <a:r>
              <a:rPr lang="en-IN" dirty="0" smtClean="0"/>
              <a:t>bathroom</a:t>
            </a:r>
            <a:endParaRPr lang="en-IN" sz="2000" b="1" dirty="0" smtClean="0"/>
          </a:p>
          <a:p>
            <a:pPr>
              <a:buFont typeface="Arial" panose="020B0604020202020204" pitchFamily="34" charset="0"/>
              <a:buChar char="•"/>
            </a:pPr>
            <a:r>
              <a:rPr lang="en-IN" sz="2000" b="1" dirty="0" err="1" smtClean="0"/>
              <a:t>bathrooms_num</a:t>
            </a:r>
            <a:r>
              <a:rPr lang="en-IN" sz="2000" dirty="0" smtClean="0"/>
              <a:t> </a:t>
            </a:r>
            <a:r>
              <a:rPr lang="en-IN" sz="2000" dirty="0"/>
              <a:t>- Integer part of bathrooms</a:t>
            </a:r>
          </a:p>
          <a:p>
            <a:pPr>
              <a:buFont typeface="Arial" panose="020B0604020202020204" pitchFamily="34" charset="0"/>
              <a:buChar char="•"/>
            </a:pPr>
            <a:r>
              <a:rPr lang="en-IN" sz="2000" b="1" dirty="0"/>
              <a:t>bathrooms_feature</a:t>
            </a:r>
            <a:r>
              <a:rPr lang="en-IN" sz="2000" dirty="0"/>
              <a:t> - Decimal part of bathroom represent special feature</a:t>
            </a:r>
          </a:p>
          <a:p>
            <a:pPr>
              <a:buFont typeface="Arial" panose="020B0604020202020204" pitchFamily="34" charset="0"/>
              <a:buChar char="•"/>
            </a:pPr>
            <a:endParaRPr lang="en-IN" sz="2000" dirty="0"/>
          </a:p>
          <a:p>
            <a:pPr>
              <a:buFont typeface="Arial" panose="020B0604020202020204" pitchFamily="34" charset="0"/>
              <a:buChar char="•"/>
            </a:pPr>
            <a:endParaRPr lang="en-IN" sz="2000" dirty="0"/>
          </a:p>
          <a:p>
            <a:pPr>
              <a:buFont typeface="Arial" panose="020B0604020202020204" pitchFamily="34" charset="0"/>
              <a:buChar char="•"/>
            </a:pPr>
            <a:endParaRPr lang="en-IN" sz="2000" dirty="0"/>
          </a:p>
          <a:p>
            <a:pPr>
              <a:buFont typeface="Arial" panose="020B0604020202020204" pitchFamily="34" charset="0"/>
              <a:buChar char="•"/>
            </a:pPr>
            <a:endParaRPr lang="en-IN" sz="2000" dirty="0"/>
          </a:p>
          <a:p>
            <a:pPr>
              <a:buFont typeface="Arial" panose="020B0604020202020204" pitchFamily="34" charset="0"/>
              <a:buChar char="•"/>
            </a:pPr>
            <a:endParaRPr lang="en-IN" sz="2000" dirty="0"/>
          </a:p>
          <a:p>
            <a:pPr>
              <a:buFont typeface="Arial" panose="020B0604020202020204" pitchFamily="34" charset="0"/>
              <a:buChar char="•"/>
            </a:pPr>
            <a:endParaRPr lang="en-IN" sz="2000" dirty="0"/>
          </a:p>
          <a:p>
            <a:pPr marL="0" indent="0">
              <a:buNone/>
            </a:pPr>
            <a:endParaRPr lang="en-IN" sz="2000" dirty="0"/>
          </a:p>
        </p:txBody>
      </p:sp>
    </p:spTree>
    <p:extLst>
      <p:ext uri="{BB962C8B-B14F-4D97-AF65-F5344CB8AC3E}">
        <p14:creationId xmlns:p14="http://schemas.microsoft.com/office/powerpoint/2010/main" val="2355646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230928-27C1-4DF0-8CB3-F9EF730D3BF4}"/>
              </a:ext>
            </a:extLst>
          </p:cNvPr>
          <p:cNvSpPr>
            <a:spLocks noGrp="1"/>
          </p:cNvSpPr>
          <p:nvPr>
            <p:ph type="title"/>
          </p:nvPr>
        </p:nvSpPr>
        <p:spPr>
          <a:xfrm>
            <a:off x="1842967" y="978794"/>
            <a:ext cx="8567026" cy="681292"/>
          </a:xfrm>
        </p:spPr>
        <p:txBody>
          <a:bodyPr>
            <a:normAutofit/>
          </a:bodyPr>
          <a:lstStyle/>
          <a:p>
            <a:pPr algn="ctr"/>
            <a:r>
              <a:rPr lang="en-IN" sz="3200" b="1" dirty="0" smtClean="0"/>
              <a:t>Continued.. (More features)</a:t>
            </a:r>
            <a:endParaRPr lang="en-IN" sz="3200" b="1" dirty="0"/>
          </a:p>
        </p:txBody>
      </p:sp>
      <p:sp>
        <p:nvSpPr>
          <p:cNvPr id="3" name="Content Placeholder 2">
            <a:extLst>
              <a:ext uri="{FF2B5EF4-FFF2-40B4-BE49-F238E27FC236}">
                <a16:creationId xmlns:a16="http://schemas.microsoft.com/office/drawing/2014/main" xmlns="" id="{90BBE9EE-B48D-463B-9101-571858B9E1D9}"/>
              </a:ext>
            </a:extLst>
          </p:cNvPr>
          <p:cNvSpPr>
            <a:spLocks noGrp="1"/>
          </p:cNvSpPr>
          <p:nvPr>
            <p:ph idx="1"/>
          </p:nvPr>
        </p:nvSpPr>
        <p:spPr/>
        <p:txBody>
          <a:bodyPr>
            <a:normAutofit/>
          </a:bodyPr>
          <a:lstStyle/>
          <a:p>
            <a:pPr>
              <a:buFont typeface="Arial" panose="020B0604020202020204" pitchFamily="34" charset="0"/>
              <a:buChar char="•"/>
            </a:pPr>
            <a:r>
              <a:rPr lang="en-IN" b="1" dirty="0" err="1"/>
              <a:t>Floor_num</a:t>
            </a:r>
            <a:r>
              <a:rPr lang="en-IN" dirty="0"/>
              <a:t> - Integer part of floor.</a:t>
            </a:r>
          </a:p>
          <a:p>
            <a:pPr>
              <a:buFont typeface="Arial" panose="020B0604020202020204" pitchFamily="34" charset="0"/>
              <a:buChar char="•"/>
            </a:pPr>
            <a:r>
              <a:rPr lang="en-IN" b="1" dirty="0" err="1"/>
              <a:t>Is_penthouse</a:t>
            </a:r>
            <a:r>
              <a:rPr lang="en-IN" dirty="0"/>
              <a:t> - Fractional part of floor represent </a:t>
            </a:r>
            <a:r>
              <a:rPr lang="en-IN" dirty="0" smtClean="0"/>
              <a:t>penthouse</a:t>
            </a:r>
            <a:endParaRPr lang="en-IN" b="1" dirty="0" smtClean="0"/>
          </a:p>
          <a:p>
            <a:pPr>
              <a:buFont typeface="Arial" panose="020B0604020202020204" pitchFamily="34" charset="0"/>
              <a:buChar char="•"/>
            </a:pPr>
            <a:r>
              <a:rPr lang="en-IN" b="1" dirty="0" err="1" smtClean="0"/>
              <a:t>n_grade</a:t>
            </a:r>
            <a:r>
              <a:rPr lang="en-IN" dirty="0" smtClean="0"/>
              <a:t> </a:t>
            </a:r>
            <a:r>
              <a:rPr lang="en-IN" dirty="0"/>
              <a:t>- Combined data of grades which have less number of records in sample</a:t>
            </a:r>
          </a:p>
          <a:p>
            <a:pPr>
              <a:buFont typeface="Arial" panose="020B0604020202020204" pitchFamily="34" charset="0"/>
              <a:buChar char="•"/>
            </a:pPr>
            <a:r>
              <a:rPr lang="en-IN" b="1" dirty="0" err="1"/>
              <a:t>sqft_living_lot_ratio</a:t>
            </a:r>
            <a:r>
              <a:rPr lang="en-IN" dirty="0"/>
              <a:t> - Ratio of </a:t>
            </a:r>
            <a:r>
              <a:rPr lang="en-IN" dirty="0" err="1"/>
              <a:t>sqft_living</a:t>
            </a:r>
            <a:r>
              <a:rPr lang="en-IN" dirty="0"/>
              <a:t> and </a:t>
            </a:r>
            <a:r>
              <a:rPr lang="en-IN" dirty="0" err="1" smtClean="0"/>
              <a:t>sqft_lot</a:t>
            </a:r>
            <a:endParaRPr lang="en-IN" dirty="0" smtClean="0"/>
          </a:p>
          <a:p>
            <a:pPr>
              <a:buFont typeface="Arial" panose="020B0604020202020204" pitchFamily="34" charset="0"/>
              <a:buChar char="•"/>
            </a:pPr>
            <a:r>
              <a:rPr lang="en-IN" sz="2000" b="1" dirty="0" err="1" smtClean="0"/>
              <a:t>sqft_living_above_ratio</a:t>
            </a:r>
            <a:r>
              <a:rPr lang="en-IN" sz="2000" dirty="0" smtClean="0"/>
              <a:t> </a:t>
            </a:r>
            <a:r>
              <a:rPr lang="en-IN" sz="2000" dirty="0"/>
              <a:t>- Ratio of sqft_living and </a:t>
            </a:r>
            <a:r>
              <a:rPr lang="en-IN" sz="2000" dirty="0" err="1"/>
              <a:t>sqft_above</a:t>
            </a:r>
            <a:endParaRPr lang="en-IN" dirty="0"/>
          </a:p>
          <a:p>
            <a:pPr>
              <a:buFont typeface="Arial" panose="020B0604020202020204" pitchFamily="34" charset="0"/>
              <a:buChar char="•"/>
            </a:pPr>
            <a:r>
              <a:rPr lang="en-IN" sz="2000" b="1" dirty="0" err="1"/>
              <a:t>sqft_lot_above_ratio</a:t>
            </a:r>
            <a:r>
              <a:rPr lang="en-IN" sz="2000" b="1" dirty="0"/>
              <a:t> </a:t>
            </a:r>
            <a:r>
              <a:rPr lang="en-IN" sz="2000" dirty="0"/>
              <a:t>- Ratio of sqft_lot and </a:t>
            </a:r>
            <a:r>
              <a:rPr lang="en-IN" sz="2000" dirty="0" err="1"/>
              <a:t>sqft_above</a:t>
            </a:r>
            <a:endParaRPr lang="en-IN" sz="2000" dirty="0"/>
          </a:p>
          <a:p>
            <a:pPr>
              <a:buFont typeface="Arial" panose="020B0604020202020204" pitchFamily="34" charset="0"/>
              <a:buChar char="•"/>
            </a:pPr>
            <a:r>
              <a:rPr lang="en-IN" sz="2000" dirty="0"/>
              <a:t> </a:t>
            </a:r>
            <a:r>
              <a:rPr lang="en-IN" sz="2000" b="1" dirty="0"/>
              <a:t>lat_long_ratio</a:t>
            </a:r>
            <a:r>
              <a:rPr lang="en-IN" sz="2000" dirty="0"/>
              <a:t> - Ratio of latitude and latitude</a:t>
            </a:r>
          </a:p>
          <a:p>
            <a:pPr>
              <a:buFont typeface="Arial" panose="020B0604020202020204" pitchFamily="34" charset="0"/>
              <a:buChar char="•"/>
            </a:pPr>
            <a:r>
              <a:rPr lang="en-IN" sz="2000" b="1" dirty="0"/>
              <a:t>bathroom_bedroom</a:t>
            </a:r>
            <a:r>
              <a:rPr lang="en-IN" sz="2000" dirty="0"/>
              <a:t> - Sum of number of bedrooms and bedrooms</a:t>
            </a:r>
          </a:p>
          <a:p>
            <a:pPr>
              <a:buFont typeface="Arial" panose="020B0604020202020204" pitchFamily="34" charset="0"/>
              <a:buChar char="•"/>
            </a:pPr>
            <a:r>
              <a:rPr lang="en-IN" sz="2000" b="1" dirty="0"/>
              <a:t>bedroom_bathroom_ratio</a:t>
            </a:r>
            <a:r>
              <a:rPr lang="en-IN" sz="2000" dirty="0"/>
              <a:t> - Ratio of bedroom and bathroom</a:t>
            </a:r>
          </a:p>
          <a:p>
            <a:pPr>
              <a:buFont typeface="Arial" panose="020B0604020202020204" pitchFamily="34" charset="0"/>
              <a:buChar char="•"/>
            </a:pPr>
            <a:endParaRPr lang="en-IN" sz="2000" dirty="0"/>
          </a:p>
          <a:p>
            <a:pPr>
              <a:buFont typeface="Arial" panose="020B0604020202020204" pitchFamily="34" charset="0"/>
              <a:buChar char="•"/>
            </a:pPr>
            <a:endParaRPr lang="en-IN" sz="2000" dirty="0"/>
          </a:p>
          <a:p>
            <a:pPr>
              <a:buFont typeface="Arial" panose="020B0604020202020204" pitchFamily="34" charset="0"/>
              <a:buChar char="•"/>
            </a:pPr>
            <a:endParaRPr lang="en-IN" sz="2000" dirty="0"/>
          </a:p>
          <a:p>
            <a:pPr>
              <a:buFont typeface="Arial" panose="020B0604020202020204" pitchFamily="34" charset="0"/>
              <a:buChar char="•"/>
            </a:pPr>
            <a:endParaRPr lang="en-IN" sz="2000" dirty="0"/>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867053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096C4-375F-45FE-A99B-B414BA94D39E}"/>
              </a:ext>
            </a:extLst>
          </p:cNvPr>
          <p:cNvSpPr>
            <a:spLocks noGrp="1"/>
          </p:cNvSpPr>
          <p:nvPr>
            <p:ph type="title"/>
          </p:nvPr>
        </p:nvSpPr>
        <p:spPr>
          <a:xfrm>
            <a:off x="1097280" y="1080885"/>
            <a:ext cx="10058400" cy="448887"/>
          </a:xfrm>
        </p:spPr>
        <p:txBody>
          <a:bodyPr>
            <a:noAutofit/>
          </a:bodyPr>
          <a:lstStyle/>
          <a:p>
            <a:r>
              <a:rPr lang="en-IN" sz="3200" dirty="0" smtClean="0"/>
              <a:t>Implementing our prediction model</a:t>
            </a:r>
            <a:endParaRPr lang="en-IN" sz="3200" dirty="0"/>
          </a:p>
        </p:txBody>
      </p:sp>
      <p:sp>
        <p:nvSpPr>
          <p:cNvPr id="3" name="Content Placeholder 2">
            <a:extLst>
              <a:ext uri="{FF2B5EF4-FFF2-40B4-BE49-F238E27FC236}">
                <a16:creationId xmlns:a16="http://schemas.microsoft.com/office/drawing/2014/main" xmlns="" id="{ED7C211B-CE5B-4EC1-9378-DCE34F6EC154}"/>
              </a:ext>
            </a:extLst>
          </p:cNvPr>
          <p:cNvSpPr>
            <a:spLocks noGrp="1"/>
          </p:cNvSpPr>
          <p:nvPr>
            <p:ph idx="1"/>
          </p:nvPr>
        </p:nvSpPr>
        <p:spPr>
          <a:xfrm>
            <a:off x="1097280" y="1939636"/>
            <a:ext cx="10058400" cy="3929458"/>
          </a:xfrm>
        </p:spPr>
        <p:txBody>
          <a:bodyPr/>
          <a:lstStyle/>
          <a:p>
            <a:pPr marL="0" indent="0">
              <a:buNone/>
            </a:pPr>
            <a:endParaRPr lang="en-IN" dirty="0" smtClean="0"/>
          </a:p>
          <a:p>
            <a:pPr marL="0" indent="0">
              <a:buNone/>
            </a:pPr>
            <a:r>
              <a:rPr lang="en-IN" dirty="0" smtClean="0"/>
              <a:t>We are using Linear regression and its regularization techniques to predict the house price.</a:t>
            </a:r>
          </a:p>
          <a:p>
            <a:pPr marL="0" indent="0">
              <a:buNone/>
            </a:pPr>
            <a:r>
              <a:rPr lang="en-IN" dirty="0" smtClean="0"/>
              <a:t>To find the best model that we can use to find insights we are using </a:t>
            </a:r>
            <a:r>
              <a:rPr lang="en-IN" b="1" dirty="0" smtClean="0"/>
              <a:t>r2 score </a:t>
            </a:r>
            <a:r>
              <a:rPr lang="en-IN" dirty="0" smtClean="0"/>
              <a:t>and </a:t>
            </a:r>
            <a:r>
              <a:rPr lang="en-IN" b="1" dirty="0" err="1" smtClean="0"/>
              <a:t>rmse</a:t>
            </a:r>
            <a:r>
              <a:rPr lang="en-IN" dirty="0" smtClean="0"/>
              <a:t> value.</a:t>
            </a:r>
          </a:p>
          <a:p>
            <a:pPr marL="0" indent="0">
              <a:buNone/>
            </a:pPr>
            <a:r>
              <a:rPr lang="en-IN" dirty="0" smtClean="0"/>
              <a:t>In simple terms:</a:t>
            </a:r>
          </a:p>
          <a:p>
            <a:pPr marL="0" indent="0">
              <a:buNone/>
            </a:pPr>
            <a:r>
              <a:rPr lang="en-IN" dirty="0"/>
              <a:t>	</a:t>
            </a:r>
            <a:r>
              <a:rPr lang="en-IN" dirty="0" smtClean="0"/>
              <a:t>*Higher the adjusted r2 score better is our model</a:t>
            </a:r>
          </a:p>
          <a:p>
            <a:pPr marL="0" indent="0">
              <a:buNone/>
            </a:pPr>
            <a:endParaRPr lang="en-IN" dirty="0"/>
          </a:p>
        </p:txBody>
      </p:sp>
      <p:graphicFrame>
        <p:nvGraphicFramePr>
          <p:cNvPr id="5" name="Diagram 4"/>
          <p:cNvGraphicFramePr/>
          <p:nvPr>
            <p:extLst>
              <p:ext uri="{D42A27DB-BD31-4B8C-83A1-F6EECF244321}">
                <p14:modId xmlns:p14="http://schemas.microsoft.com/office/powerpoint/2010/main" val="3045683398"/>
              </p:ext>
            </p:extLst>
          </p:nvPr>
        </p:nvGraphicFramePr>
        <p:xfrm>
          <a:off x="5315527" y="3208252"/>
          <a:ext cx="5962073" cy="2660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3008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01329C-9BC0-412C-B764-1C017133C3B7}"/>
              </a:ext>
            </a:extLst>
          </p:cNvPr>
          <p:cNvSpPr>
            <a:spLocks noGrp="1"/>
          </p:cNvSpPr>
          <p:nvPr>
            <p:ph type="title"/>
          </p:nvPr>
        </p:nvSpPr>
        <p:spPr>
          <a:xfrm>
            <a:off x="1097280" y="518424"/>
            <a:ext cx="10058400" cy="867494"/>
          </a:xfrm>
        </p:spPr>
        <p:txBody>
          <a:bodyPr/>
          <a:lstStyle/>
          <a:p>
            <a:r>
              <a:rPr lang="en-IN" sz="3200" b="1" dirty="0">
                <a:solidFill>
                  <a:schemeClr val="accent1">
                    <a:lumMod val="75000"/>
                  </a:schemeClr>
                </a:solidFill>
              </a:rPr>
              <a:t>Problem Statement :</a:t>
            </a:r>
            <a:r>
              <a:rPr lang="en-IN" b="1" dirty="0">
                <a:solidFill>
                  <a:schemeClr val="accent1">
                    <a:lumMod val="75000"/>
                  </a:schemeClr>
                </a:solidFill>
              </a:rPr>
              <a:t>	</a:t>
            </a:r>
          </a:p>
        </p:txBody>
      </p:sp>
      <p:sp>
        <p:nvSpPr>
          <p:cNvPr id="3" name="Content Placeholder 2">
            <a:extLst>
              <a:ext uri="{FF2B5EF4-FFF2-40B4-BE49-F238E27FC236}">
                <a16:creationId xmlns:a16="http://schemas.microsoft.com/office/drawing/2014/main" xmlns="" id="{60ED6D9B-8119-4E45-BE77-5A58D13BFB4C}"/>
              </a:ext>
            </a:extLst>
          </p:cNvPr>
          <p:cNvSpPr>
            <a:spLocks noGrp="1"/>
          </p:cNvSpPr>
          <p:nvPr>
            <p:ph idx="1"/>
          </p:nvPr>
        </p:nvSpPr>
        <p:spPr>
          <a:xfrm>
            <a:off x="1097280" y="2343954"/>
            <a:ext cx="10058400" cy="3525139"/>
          </a:xfrm>
        </p:spPr>
        <p:txBody>
          <a:bodyPr/>
          <a:lstStyle/>
          <a:p>
            <a:r>
              <a:rPr lang="en-IN" dirty="0"/>
              <a:t> </a:t>
            </a:r>
            <a:endParaRPr lang="en-IN" dirty="0" smtClean="0"/>
          </a:p>
          <a:p>
            <a:r>
              <a:rPr lang="en-IN" sz="2800" dirty="0" smtClean="0"/>
              <a:t>Predict the sales price for the house based on features of the house.</a:t>
            </a:r>
            <a:endParaRPr lang="en-IN" sz="2800" dirty="0"/>
          </a:p>
        </p:txBody>
      </p:sp>
    </p:spTree>
    <p:extLst>
      <p:ext uri="{BB962C8B-B14F-4D97-AF65-F5344CB8AC3E}">
        <p14:creationId xmlns:p14="http://schemas.microsoft.com/office/powerpoint/2010/main" val="707192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BA1A16-F700-4BDE-A604-4A150253DDBA}"/>
              </a:ext>
            </a:extLst>
          </p:cNvPr>
          <p:cNvSpPr>
            <a:spLocks noGrp="1"/>
          </p:cNvSpPr>
          <p:nvPr>
            <p:ph type="title"/>
          </p:nvPr>
        </p:nvSpPr>
        <p:spPr/>
        <p:txBody>
          <a:bodyPr>
            <a:normAutofit/>
          </a:bodyPr>
          <a:lstStyle/>
          <a:p>
            <a:r>
              <a:rPr lang="en-IN" sz="3600" b="1" dirty="0"/>
              <a:t>Feature </a:t>
            </a:r>
            <a:r>
              <a:rPr lang="en-IN" sz="3600" b="1" dirty="0" smtClean="0"/>
              <a:t>selection and its impact</a:t>
            </a:r>
            <a:endParaRPr lang="en-IN" sz="3600" b="1" dirty="0"/>
          </a:p>
        </p:txBody>
      </p:sp>
      <p:sp>
        <p:nvSpPr>
          <p:cNvPr id="3" name="Content Placeholder 2">
            <a:extLst>
              <a:ext uri="{FF2B5EF4-FFF2-40B4-BE49-F238E27FC236}">
                <a16:creationId xmlns:a16="http://schemas.microsoft.com/office/drawing/2014/main" xmlns="" id="{198FB70F-48B0-4B4C-9208-8F7DDC91CF8B}"/>
              </a:ext>
            </a:extLst>
          </p:cNvPr>
          <p:cNvSpPr>
            <a:spLocks noGrp="1"/>
          </p:cNvSpPr>
          <p:nvPr>
            <p:ph idx="1"/>
          </p:nvPr>
        </p:nvSpPr>
        <p:spPr/>
        <p:txBody>
          <a:bodyPr>
            <a:normAutofit/>
          </a:bodyPr>
          <a:lstStyle/>
          <a:p>
            <a:r>
              <a:rPr lang="en-IN" dirty="0" smtClean="0"/>
              <a:t> To improve our linear regression model performance we tried:</a:t>
            </a:r>
          </a:p>
          <a:p>
            <a:pPr marL="201168" lvl="1" indent="0">
              <a:buNone/>
            </a:pPr>
            <a:endParaRPr lang="en-IN" dirty="0" smtClean="0"/>
          </a:p>
          <a:p>
            <a:pPr lvl="8"/>
            <a:r>
              <a:rPr lang="en-IN" sz="1800" dirty="0"/>
              <a:t>C</a:t>
            </a:r>
            <a:r>
              <a:rPr lang="en-IN" sz="1800" dirty="0" smtClean="0"/>
              <a:t>hecked the assumptions of our model</a:t>
            </a:r>
          </a:p>
          <a:p>
            <a:pPr lvl="8"/>
            <a:r>
              <a:rPr lang="en-IN" sz="1800" dirty="0" smtClean="0"/>
              <a:t>Selecting features based on VIF and p-values</a:t>
            </a:r>
          </a:p>
          <a:p>
            <a:pPr lvl="8"/>
            <a:r>
              <a:rPr lang="en-IN" sz="1800" dirty="0" smtClean="0"/>
              <a:t>Implementing Backward/Forward feature selection </a:t>
            </a:r>
          </a:p>
          <a:p>
            <a:pPr lvl="8"/>
            <a:endParaRPr lang="en-IN" sz="1800" dirty="0" smtClean="0"/>
          </a:p>
          <a:p>
            <a:pPr lvl="7"/>
            <a:endParaRPr lang="en-IN" dirty="0" smtClean="0"/>
          </a:p>
        </p:txBody>
      </p:sp>
      <p:graphicFrame>
        <p:nvGraphicFramePr>
          <p:cNvPr id="5" name="Table 4">
            <a:extLst>
              <a:ext uri="{FF2B5EF4-FFF2-40B4-BE49-F238E27FC236}">
                <a16:creationId xmlns:a16="http://schemas.microsoft.com/office/drawing/2014/main" xmlns="" id="{8C9F01A2-050C-4766-9A0F-55FFFF29D7B8}"/>
              </a:ext>
            </a:extLst>
          </p:cNvPr>
          <p:cNvGraphicFramePr>
            <a:graphicFrameLocks noGrp="1"/>
          </p:cNvGraphicFramePr>
          <p:nvPr>
            <p:extLst>
              <p:ext uri="{D42A27DB-BD31-4B8C-83A1-F6EECF244321}">
                <p14:modId xmlns:p14="http://schemas.microsoft.com/office/powerpoint/2010/main" val="145165081"/>
              </p:ext>
            </p:extLst>
          </p:nvPr>
        </p:nvGraphicFramePr>
        <p:xfrm>
          <a:off x="1097280" y="3857414"/>
          <a:ext cx="9517849" cy="1752600"/>
        </p:xfrm>
        <a:graphic>
          <a:graphicData uri="http://schemas.openxmlformats.org/drawingml/2006/table">
            <a:tbl>
              <a:tblPr firstRow="1" bandRow="1">
                <a:tableStyleId>{5C22544A-7EE6-4342-B048-85BDC9FD1C3A}</a:tableStyleId>
              </a:tblPr>
              <a:tblGrid>
                <a:gridCol w="4777172">
                  <a:extLst>
                    <a:ext uri="{9D8B030D-6E8A-4147-A177-3AD203B41FA5}">
                      <a16:colId xmlns:a16="http://schemas.microsoft.com/office/drawing/2014/main" xmlns="" val="2975420554"/>
                    </a:ext>
                  </a:extLst>
                </a:gridCol>
                <a:gridCol w="2452445">
                  <a:extLst>
                    <a:ext uri="{9D8B030D-6E8A-4147-A177-3AD203B41FA5}">
                      <a16:colId xmlns:a16="http://schemas.microsoft.com/office/drawing/2014/main" xmlns="" val="4213135936"/>
                    </a:ext>
                  </a:extLst>
                </a:gridCol>
                <a:gridCol w="2288232">
                  <a:extLst>
                    <a:ext uri="{9D8B030D-6E8A-4147-A177-3AD203B41FA5}">
                      <a16:colId xmlns:a16="http://schemas.microsoft.com/office/drawing/2014/main" xmlns="" val="2941355279"/>
                    </a:ext>
                  </a:extLst>
                </a:gridCol>
              </a:tblGrid>
              <a:tr h="370840">
                <a:tc>
                  <a:txBody>
                    <a:bodyPr/>
                    <a:lstStyle/>
                    <a:p>
                      <a:r>
                        <a:rPr lang="en-IN" dirty="0"/>
                        <a:t>Type of model</a:t>
                      </a:r>
                    </a:p>
                  </a:txBody>
                  <a:tcPr/>
                </a:tc>
                <a:tc>
                  <a:txBody>
                    <a:bodyPr/>
                    <a:lstStyle/>
                    <a:p>
                      <a:r>
                        <a:rPr lang="en-IN" dirty="0"/>
                        <a:t> </a:t>
                      </a:r>
                      <a:r>
                        <a:rPr lang="en-IN" dirty="0" err="1" smtClean="0"/>
                        <a:t>Rmse</a:t>
                      </a:r>
                      <a:endParaRPr lang="en-IN" dirty="0"/>
                    </a:p>
                  </a:txBody>
                  <a:tcPr/>
                </a:tc>
                <a:tc>
                  <a:txBody>
                    <a:bodyPr/>
                    <a:lstStyle/>
                    <a:p>
                      <a:r>
                        <a:rPr lang="en-IN" dirty="0" err="1"/>
                        <a:t>Adj</a:t>
                      </a:r>
                      <a:r>
                        <a:rPr lang="en-IN" dirty="0"/>
                        <a:t> R square</a:t>
                      </a:r>
                    </a:p>
                  </a:txBody>
                  <a:tcPr/>
                </a:tc>
                <a:extLst>
                  <a:ext uri="{0D108BD9-81ED-4DB2-BD59-A6C34878D82A}">
                    <a16:rowId xmlns:a16="http://schemas.microsoft.com/office/drawing/2014/main" xmlns="" val="2036078142"/>
                  </a:ext>
                </a:extLst>
              </a:tr>
              <a:tr h="370840">
                <a:tc>
                  <a:txBody>
                    <a:bodyPr/>
                    <a:lstStyle/>
                    <a:p>
                      <a:r>
                        <a:rPr lang="en-IN" dirty="0"/>
                        <a:t>Linear regression without Feature engineering</a:t>
                      </a:r>
                    </a:p>
                  </a:txBody>
                  <a:tcPr/>
                </a:tc>
                <a:tc>
                  <a:txBody>
                    <a:bodyPr/>
                    <a:lstStyle/>
                    <a:p>
                      <a:r>
                        <a:rPr lang="en-IN" sz="1800" b="0" i="0" kern="1200" dirty="0" smtClean="0">
                          <a:solidFill>
                            <a:schemeClr val="dk1"/>
                          </a:solidFill>
                          <a:effectLst/>
                          <a:latin typeface="+mn-lt"/>
                          <a:ea typeface="+mn-ea"/>
                          <a:cs typeface="+mn-cs"/>
                        </a:rPr>
                        <a:t>1.8e+05</a:t>
                      </a:r>
                      <a:endParaRPr lang="en-IN" dirty="0"/>
                    </a:p>
                  </a:txBody>
                  <a:tcPr/>
                </a:tc>
                <a:tc>
                  <a:txBody>
                    <a:bodyPr/>
                    <a:lstStyle/>
                    <a:p>
                      <a:r>
                        <a:rPr lang="en-IN" dirty="0"/>
                        <a:t>0.737</a:t>
                      </a:r>
                    </a:p>
                  </a:txBody>
                  <a:tcPr/>
                </a:tc>
                <a:extLst>
                  <a:ext uri="{0D108BD9-81ED-4DB2-BD59-A6C34878D82A}">
                    <a16:rowId xmlns:a16="http://schemas.microsoft.com/office/drawing/2014/main" xmlns="" val="12831488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Linear regression with Feature engineering</a:t>
                      </a:r>
                    </a:p>
                  </a:txBody>
                  <a:tcPr/>
                </a:tc>
                <a:tc>
                  <a:txBody>
                    <a:bodyPr/>
                    <a:lstStyle/>
                    <a:p>
                      <a:r>
                        <a:rPr lang="en-IN" sz="1800" b="0" i="0" kern="1200" dirty="0" smtClean="0">
                          <a:solidFill>
                            <a:schemeClr val="dk1"/>
                          </a:solidFill>
                          <a:effectLst/>
                          <a:latin typeface="+mn-lt"/>
                          <a:ea typeface="+mn-ea"/>
                          <a:cs typeface="+mn-cs"/>
                        </a:rPr>
                        <a:t>1.8e+05</a:t>
                      </a:r>
                      <a:endParaRPr lang="en-IN" dirty="0"/>
                    </a:p>
                  </a:txBody>
                  <a:tcPr/>
                </a:tc>
                <a:tc>
                  <a:txBody>
                    <a:bodyPr/>
                    <a:lstStyle/>
                    <a:p>
                      <a:r>
                        <a:rPr lang="en-IN" dirty="0"/>
                        <a:t> </a:t>
                      </a:r>
                      <a:r>
                        <a:rPr lang="en-IN" dirty="0" smtClean="0"/>
                        <a:t>0.751</a:t>
                      </a:r>
                      <a:endParaRPr lang="en-IN" dirty="0"/>
                    </a:p>
                  </a:txBody>
                  <a:tcPr/>
                </a:tc>
                <a:extLst>
                  <a:ext uri="{0D108BD9-81ED-4DB2-BD59-A6C34878D82A}">
                    <a16:rowId xmlns:a16="http://schemas.microsoft.com/office/drawing/2014/main" xmlns="" val="7825832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Linear regression after backward feature selection</a:t>
                      </a:r>
                    </a:p>
                  </a:txBody>
                  <a:tcPr/>
                </a:tc>
                <a:tc>
                  <a:txBody>
                    <a:bodyPr/>
                    <a:lstStyle/>
                    <a:p>
                      <a:r>
                        <a:rPr lang="en-IN" sz="1800" b="0" i="0" kern="1200" dirty="0" smtClean="0">
                          <a:solidFill>
                            <a:schemeClr val="dk1"/>
                          </a:solidFill>
                          <a:effectLst/>
                          <a:latin typeface="+mn-lt"/>
                          <a:ea typeface="+mn-ea"/>
                          <a:cs typeface="+mn-cs"/>
                        </a:rPr>
                        <a:t>1.8e+05</a:t>
                      </a:r>
                      <a:endParaRPr lang="en-IN" dirty="0"/>
                    </a:p>
                  </a:txBody>
                  <a:tcPr/>
                </a:tc>
                <a:tc>
                  <a:txBody>
                    <a:bodyPr/>
                    <a:lstStyle/>
                    <a:p>
                      <a:r>
                        <a:rPr lang="en-IN" dirty="0" smtClean="0"/>
                        <a:t>0.746</a:t>
                      </a:r>
                      <a:endParaRPr lang="en-IN" dirty="0"/>
                    </a:p>
                  </a:txBody>
                  <a:tcPr/>
                </a:tc>
                <a:extLst>
                  <a:ext uri="{0D108BD9-81ED-4DB2-BD59-A6C34878D82A}">
                    <a16:rowId xmlns:a16="http://schemas.microsoft.com/office/drawing/2014/main" xmlns="" val="1427857196"/>
                  </a:ext>
                </a:extLst>
              </a:tr>
            </a:tbl>
          </a:graphicData>
        </a:graphic>
      </p:graphicFrame>
    </p:spTree>
    <p:extLst>
      <p:ext uri="{BB962C8B-B14F-4D97-AF65-F5344CB8AC3E}">
        <p14:creationId xmlns:p14="http://schemas.microsoft.com/office/powerpoint/2010/main" val="2300734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Features after macro Selection </a:t>
            </a:r>
            <a:endParaRPr lang="en-IN" sz="3600" b="1" dirty="0"/>
          </a:p>
        </p:txBody>
      </p:sp>
      <p:sp>
        <p:nvSpPr>
          <p:cNvPr id="3" name="Content Placeholder 2"/>
          <p:cNvSpPr>
            <a:spLocks noGrp="1"/>
          </p:cNvSpPr>
          <p:nvPr>
            <p:ph sz="half" idx="1"/>
          </p:nvPr>
        </p:nvSpPr>
        <p:spPr/>
        <p:txBody>
          <a:bodyPr>
            <a:normAutofit fontScale="92500" lnSpcReduction="10000"/>
          </a:bodyPr>
          <a:lstStyle/>
          <a:p>
            <a:pPr>
              <a:buFont typeface="Wingdings" panose="05000000000000000000" pitchFamily="2" charset="2"/>
              <a:buChar char="§"/>
            </a:pPr>
            <a:r>
              <a:rPr lang="en-IN" dirty="0" smtClean="0"/>
              <a:t>bedrooms </a:t>
            </a:r>
          </a:p>
          <a:p>
            <a:pPr>
              <a:buFont typeface="Wingdings" panose="05000000000000000000" pitchFamily="2" charset="2"/>
              <a:buChar char="§"/>
            </a:pPr>
            <a:r>
              <a:rPr lang="en-IN" dirty="0" err="1" smtClean="0"/>
              <a:t>sqft_living</a:t>
            </a:r>
            <a:r>
              <a:rPr lang="en-IN" dirty="0" smtClean="0"/>
              <a:t> </a:t>
            </a:r>
          </a:p>
          <a:p>
            <a:pPr>
              <a:buFont typeface="Wingdings" panose="05000000000000000000" pitchFamily="2" charset="2"/>
              <a:buChar char="§"/>
            </a:pPr>
            <a:r>
              <a:rPr lang="en-IN" dirty="0" smtClean="0"/>
              <a:t>waterfront view </a:t>
            </a:r>
          </a:p>
          <a:p>
            <a:pPr>
              <a:buFont typeface="Wingdings" panose="05000000000000000000" pitchFamily="2" charset="2"/>
              <a:buChar char="§"/>
            </a:pPr>
            <a:r>
              <a:rPr lang="en-IN" dirty="0" err="1" smtClean="0"/>
              <a:t>sqft_above</a:t>
            </a:r>
            <a:r>
              <a:rPr lang="en-IN" dirty="0" smtClean="0"/>
              <a:t> </a:t>
            </a:r>
          </a:p>
          <a:p>
            <a:pPr>
              <a:buFont typeface="Wingdings" panose="05000000000000000000" pitchFamily="2" charset="2"/>
              <a:buChar char="§"/>
            </a:pPr>
            <a:r>
              <a:rPr lang="en-IN" dirty="0" err="1" smtClean="0"/>
              <a:t>sqft_basement</a:t>
            </a:r>
            <a:r>
              <a:rPr lang="en-IN" dirty="0" smtClean="0"/>
              <a:t> </a:t>
            </a:r>
          </a:p>
          <a:p>
            <a:pPr>
              <a:buFont typeface="Wingdings" panose="05000000000000000000" pitchFamily="2" charset="2"/>
              <a:buChar char="§"/>
            </a:pPr>
            <a:r>
              <a:rPr lang="en-IN" dirty="0" err="1" smtClean="0"/>
              <a:t>yr_renovated</a:t>
            </a:r>
            <a:r>
              <a:rPr lang="en-IN" dirty="0" smtClean="0"/>
              <a:t> </a:t>
            </a:r>
          </a:p>
          <a:p>
            <a:pPr>
              <a:buFont typeface="Wingdings" panose="05000000000000000000" pitchFamily="2" charset="2"/>
              <a:buChar char="§"/>
            </a:pPr>
            <a:r>
              <a:rPr lang="en-IN" dirty="0" err="1" smtClean="0"/>
              <a:t>zipcode</a:t>
            </a:r>
            <a:r>
              <a:rPr lang="en-IN" dirty="0" smtClean="0"/>
              <a:t> </a:t>
            </a:r>
          </a:p>
          <a:p>
            <a:pPr>
              <a:buFont typeface="Wingdings" panose="05000000000000000000" pitchFamily="2" charset="2"/>
              <a:buChar char="§"/>
            </a:pPr>
            <a:r>
              <a:rPr lang="en-IN" dirty="0" err="1" smtClean="0"/>
              <a:t>lat</a:t>
            </a:r>
            <a:r>
              <a:rPr lang="en-IN" dirty="0" smtClean="0"/>
              <a:t> </a:t>
            </a:r>
          </a:p>
          <a:p>
            <a:pPr>
              <a:buFont typeface="Wingdings" panose="05000000000000000000" pitchFamily="2" charset="2"/>
              <a:buChar char="§"/>
            </a:pPr>
            <a:r>
              <a:rPr lang="en-IN" dirty="0" smtClean="0"/>
              <a:t>long </a:t>
            </a:r>
          </a:p>
        </p:txBody>
      </p:sp>
      <p:sp>
        <p:nvSpPr>
          <p:cNvPr id="4" name="Content Placeholder 3"/>
          <p:cNvSpPr>
            <a:spLocks noGrp="1"/>
          </p:cNvSpPr>
          <p:nvPr>
            <p:ph sz="half" idx="2"/>
          </p:nvPr>
        </p:nvSpPr>
        <p:spPr>
          <a:xfrm>
            <a:off x="6217920" y="1739780"/>
            <a:ext cx="4937760" cy="4023360"/>
          </a:xfrm>
        </p:spPr>
        <p:txBody>
          <a:bodyPr>
            <a:normAutofit fontScale="92500" lnSpcReduction="10000"/>
          </a:bodyPr>
          <a:lstStyle/>
          <a:p>
            <a:pPr>
              <a:buFont typeface="Wingdings" panose="05000000000000000000" pitchFamily="2" charset="2"/>
              <a:buChar char="§"/>
            </a:pPr>
            <a:r>
              <a:rPr lang="en-IN" dirty="0"/>
              <a:t>sqft_living15 </a:t>
            </a:r>
            <a:endParaRPr lang="en-IN" dirty="0" smtClean="0"/>
          </a:p>
          <a:p>
            <a:pPr>
              <a:buFont typeface="Wingdings" panose="05000000000000000000" pitchFamily="2" charset="2"/>
              <a:buChar char="§"/>
            </a:pPr>
            <a:r>
              <a:rPr lang="en-IN" dirty="0" err="1" smtClean="0"/>
              <a:t>bathroom_bedroom</a:t>
            </a:r>
            <a:r>
              <a:rPr lang="en-IN" dirty="0" smtClean="0"/>
              <a:t> </a:t>
            </a:r>
          </a:p>
          <a:p>
            <a:pPr>
              <a:buFont typeface="Wingdings" panose="05000000000000000000" pitchFamily="2" charset="2"/>
              <a:buChar char="§"/>
            </a:pPr>
            <a:r>
              <a:rPr lang="en-IN" dirty="0" err="1" smtClean="0"/>
              <a:t>sqft_living_lot_ratio</a:t>
            </a:r>
            <a:r>
              <a:rPr lang="en-IN" dirty="0" smtClean="0"/>
              <a:t> </a:t>
            </a:r>
          </a:p>
          <a:p>
            <a:pPr>
              <a:buFont typeface="Wingdings" panose="05000000000000000000" pitchFamily="2" charset="2"/>
              <a:buChar char="§"/>
            </a:pPr>
            <a:r>
              <a:rPr lang="en-IN" dirty="0" err="1" smtClean="0"/>
              <a:t>sqft_living_above_ratio</a:t>
            </a:r>
            <a:r>
              <a:rPr lang="en-IN" dirty="0" smtClean="0"/>
              <a:t> </a:t>
            </a:r>
          </a:p>
          <a:p>
            <a:pPr>
              <a:buFont typeface="Wingdings" panose="05000000000000000000" pitchFamily="2" charset="2"/>
              <a:buChar char="§"/>
            </a:pPr>
            <a:r>
              <a:rPr lang="en-IN" dirty="0" err="1" smtClean="0"/>
              <a:t>sqft_lot_above_ratio</a:t>
            </a:r>
            <a:r>
              <a:rPr lang="en-IN" dirty="0" smtClean="0"/>
              <a:t> </a:t>
            </a:r>
          </a:p>
          <a:p>
            <a:pPr>
              <a:buFont typeface="Wingdings" panose="05000000000000000000" pitchFamily="2" charset="2"/>
              <a:buChar char="§"/>
            </a:pPr>
            <a:r>
              <a:rPr lang="en-IN" dirty="0" err="1" smtClean="0"/>
              <a:t>lat_long_ratio</a:t>
            </a:r>
            <a:r>
              <a:rPr lang="en-IN" dirty="0" smtClean="0"/>
              <a:t> </a:t>
            </a:r>
          </a:p>
          <a:p>
            <a:pPr>
              <a:buFont typeface="Wingdings" panose="05000000000000000000" pitchFamily="2" charset="2"/>
              <a:buChar char="§"/>
            </a:pPr>
            <a:r>
              <a:rPr lang="en-IN" dirty="0" smtClean="0"/>
              <a:t>age </a:t>
            </a:r>
          </a:p>
          <a:p>
            <a:pPr>
              <a:buFont typeface="Wingdings" panose="05000000000000000000" pitchFamily="2" charset="2"/>
              <a:buChar char="§"/>
            </a:pPr>
            <a:r>
              <a:rPr lang="en-IN" dirty="0" err="1" smtClean="0"/>
              <a:t>bathrooms_feature</a:t>
            </a:r>
            <a:r>
              <a:rPr lang="en-IN" dirty="0" smtClean="0"/>
              <a:t> </a:t>
            </a:r>
          </a:p>
          <a:p>
            <a:pPr>
              <a:buFont typeface="Wingdings" panose="05000000000000000000" pitchFamily="2" charset="2"/>
              <a:buChar char="§"/>
            </a:pPr>
            <a:r>
              <a:rPr lang="en-IN" dirty="0" err="1" smtClean="0"/>
              <a:t>bathrooms_num</a:t>
            </a:r>
            <a:endParaRPr lang="en-IN" dirty="0" smtClean="0"/>
          </a:p>
          <a:p>
            <a:pPr>
              <a:buFont typeface="Wingdings" panose="05000000000000000000" pitchFamily="2" charset="2"/>
              <a:buChar char="§"/>
            </a:pPr>
            <a:r>
              <a:rPr lang="en-IN" dirty="0" smtClean="0"/>
              <a:t>grade</a:t>
            </a:r>
            <a:endParaRPr lang="en-IN" dirty="0"/>
          </a:p>
        </p:txBody>
      </p:sp>
    </p:spTree>
    <p:extLst>
      <p:ext uri="{BB962C8B-B14F-4D97-AF65-F5344CB8AC3E}">
        <p14:creationId xmlns:p14="http://schemas.microsoft.com/office/powerpoint/2010/main" val="3867303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Micro-tuning techniques:</a:t>
            </a:r>
            <a:endParaRPr lang="en-IN" sz="3600" b="1" dirty="0"/>
          </a:p>
        </p:txBody>
      </p:sp>
      <p:sp>
        <p:nvSpPr>
          <p:cNvPr id="3" name="Content Placeholder 2"/>
          <p:cNvSpPr>
            <a:spLocks noGrp="1"/>
          </p:cNvSpPr>
          <p:nvPr>
            <p:ph idx="1"/>
          </p:nvPr>
        </p:nvSpPr>
        <p:spPr/>
        <p:txBody>
          <a:bodyPr/>
          <a:lstStyle/>
          <a:p>
            <a:endParaRPr lang="en-IN" dirty="0" smtClean="0"/>
          </a:p>
          <a:p>
            <a:r>
              <a:rPr lang="en-IN" dirty="0" smtClean="0"/>
              <a:t>Ridge – Adds a penalty  to reduce impact of insignificant features</a:t>
            </a:r>
          </a:p>
          <a:p>
            <a:r>
              <a:rPr lang="en-IN" dirty="0"/>
              <a:t>Lasso – Acts as a feature selector by applying a penalty </a:t>
            </a:r>
            <a:r>
              <a:rPr lang="en-IN" dirty="0" smtClean="0"/>
              <a:t>to our features and turning less significant to zero.</a:t>
            </a:r>
          </a:p>
          <a:p>
            <a:endParaRPr lang="en-IN" dirty="0"/>
          </a:p>
          <a:p>
            <a:r>
              <a:rPr lang="en-IN" dirty="0" smtClean="0"/>
              <a:t>Outcome:</a:t>
            </a:r>
          </a:p>
          <a:p>
            <a:endParaRPr lang="en-IN" dirty="0"/>
          </a:p>
        </p:txBody>
      </p:sp>
      <p:graphicFrame>
        <p:nvGraphicFramePr>
          <p:cNvPr id="4" name="Table 3">
            <a:extLst>
              <a:ext uri="{FF2B5EF4-FFF2-40B4-BE49-F238E27FC236}">
                <a16:creationId xmlns:a16="http://schemas.microsoft.com/office/drawing/2014/main" xmlns="" id="{8C9F01A2-050C-4766-9A0F-55FFFF29D7B8}"/>
              </a:ext>
            </a:extLst>
          </p:cNvPr>
          <p:cNvGraphicFramePr>
            <a:graphicFrameLocks noGrp="1"/>
          </p:cNvGraphicFramePr>
          <p:nvPr>
            <p:extLst>
              <p:ext uri="{D42A27DB-BD31-4B8C-83A1-F6EECF244321}">
                <p14:modId xmlns:p14="http://schemas.microsoft.com/office/powerpoint/2010/main" val="1282855634"/>
              </p:ext>
            </p:extLst>
          </p:nvPr>
        </p:nvGraphicFramePr>
        <p:xfrm>
          <a:off x="1097280" y="4224868"/>
          <a:ext cx="9517849" cy="1752600"/>
        </p:xfrm>
        <a:graphic>
          <a:graphicData uri="http://schemas.openxmlformats.org/drawingml/2006/table">
            <a:tbl>
              <a:tblPr firstRow="1" bandRow="1">
                <a:tableStyleId>{5C22544A-7EE6-4342-B048-85BDC9FD1C3A}</a:tableStyleId>
              </a:tblPr>
              <a:tblGrid>
                <a:gridCol w="4777172">
                  <a:extLst>
                    <a:ext uri="{9D8B030D-6E8A-4147-A177-3AD203B41FA5}">
                      <a16:colId xmlns:a16="http://schemas.microsoft.com/office/drawing/2014/main" xmlns="" val="2975420554"/>
                    </a:ext>
                  </a:extLst>
                </a:gridCol>
                <a:gridCol w="2452445">
                  <a:extLst>
                    <a:ext uri="{9D8B030D-6E8A-4147-A177-3AD203B41FA5}">
                      <a16:colId xmlns:a16="http://schemas.microsoft.com/office/drawing/2014/main" xmlns="" val="4213135936"/>
                    </a:ext>
                  </a:extLst>
                </a:gridCol>
                <a:gridCol w="2288232">
                  <a:extLst>
                    <a:ext uri="{9D8B030D-6E8A-4147-A177-3AD203B41FA5}">
                      <a16:colId xmlns:a16="http://schemas.microsoft.com/office/drawing/2014/main" xmlns="" val="2941355279"/>
                    </a:ext>
                  </a:extLst>
                </a:gridCol>
              </a:tblGrid>
              <a:tr h="370840">
                <a:tc>
                  <a:txBody>
                    <a:bodyPr/>
                    <a:lstStyle/>
                    <a:p>
                      <a:r>
                        <a:rPr lang="en-IN" dirty="0"/>
                        <a:t>Type of model</a:t>
                      </a:r>
                    </a:p>
                  </a:txBody>
                  <a:tcPr/>
                </a:tc>
                <a:tc>
                  <a:txBody>
                    <a:bodyPr/>
                    <a:lstStyle/>
                    <a:p>
                      <a:r>
                        <a:rPr lang="en-IN" dirty="0"/>
                        <a:t> </a:t>
                      </a:r>
                      <a:r>
                        <a:rPr lang="en-IN" dirty="0" err="1" smtClean="0"/>
                        <a:t>Rmse</a:t>
                      </a:r>
                      <a:r>
                        <a:rPr lang="en-IN" dirty="0" smtClean="0"/>
                        <a:t> </a:t>
                      </a:r>
                      <a:r>
                        <a:rPr lang="en-IN" dirty="0"/>
                        <a:t>values</a:t>
                      </a:r>
                    </a:p>
                  </a:txBody>
                  <a:tcPr/>
                </a:tc>
                <a:tc>
                  <a:txBody>
                    <a:bodyPr/>
                    <a:lstStyle/>
                    <a:p>
                      <a:r>
                        <a:rPr lang="en-IN" dirty="0" err="1"/>
                        <a:t>Adj</a:t>
                      </a:r>
                      <a:r>
                        <a:rPr lang="en-IN" dirty="0"/>
                        <a:t> R square</a:t>
                      </a:r>
                    </a:p>
                  </a:txBody>
                  <a:tcPr/>
                </a:tc>
                <a:extLst>
                  <a:ext uri="{0D108BD9-81ED-4DB2-BD59-A6C34878D82A}">
                    <a16:rowId xmlns:a16="http://schemas.microsoft.com/office/drawing/2014/main" xmlns="" val="2036078142"/>
                  </a:ext>
                </a:extLst>
              </a:tr>
              <a:tr h="370840">
                <a:tc>
                  <a:txBody>
                    <a:bodyPr/>
                    <a:lstStyle/>
                    <a:p>
                      <a:r>
                        <a:rPr lang="en-IN" dirty="0" smtClean="0"/>
                        <a:t>Ridge</a:t>
                      </a:r>
                      <a:endParaRPr lang="en-IN" dirty="0"/>
                    </a:p>
                  </a:txBody>
                  <a:tcPr/>
                </a:tc>
                <a:tc>
                  <a:txBody>
                    <a:bodyPr/>
                    <a:lstStyle/>
                    <a:p>
                      <a:r>
                        <a:rPr lang="en-IN" sz="1800" b="0" i="0" kern="1200" dirty="0" smtClean="0">
                          <a:solidFill>
                            <a:schemeClr val="dk1"/>
                          </a:solidFill>
                          <a:effectLst/>
                          <a:latin typeface="+mn-lt"/>
                          <a:ea typeface="+mn-ea"/>
                          <a:cs typeface="+mn-cs"/>
                        </a:rPr>
                        <a:t>1.8e+05</a:t>
                      </a:r>
                      <a:endParaRPr lang="en-IN" dirty="0"/>
                    </a:p>
                  </a:txBody>
                  <a:tcPr/>
                </a:tc>
                <a:tc>
                  <a:txBody>
                    <a:bodyPr/>
                    <a:lstStyle/>
                    <a:p>
                      <a:r>
                        <a:rPr lang="en-IN" dirty="0" smtClean="0"/>
                        <a:t>0.753</a:t>
                      </a:r>
                      <a:endParaRPr lang="en-IN" dirty="0"/>
                    </a:p>
                  </a:txBody>
                  <a:tcPr/>
                </a:tc>
                <a:extLst>
                  <a:ext uri="{0D108BD9-81ED-4DB2-BD59-A6C34878D82A}">
                    <a16:rowId xmlns:a16="http://schemas.microsoft.com/office/drawing/2014/main" xmlns="" val="12831488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Lasso</a:t>
                      </a:r>
                      <a:endParaRPr lang="en-IN" dirty="0"/>
                    </a:p>
                  </a:txBody>
                  <a:tcPr/>
                </a:tc>
                <a:tc>
                  <a:txBody>
                    <a:bodyPr/>
                    <a:lstStyle/>
                    <a:p>
                      <a:r>
                        <a:rPr lang="en-IN" sz="1800" b="0" i="0" kern="1200" dirty="0" smtClean="0">
                          <a:solidFill>
                            <a:schemeClr val="dk1"/>
                          </a:solidFill>
                          <a:effectLst/>
                          <a:latin typeface="+mn-lt"/>
                          <a:ea typeface="+mn-ea"/>
                          <a:cs typeface="+mn-cs"/>
                        </a:rPr>
                        <a:t>1.8e+05</a:t>
                      </a:r>
                      <a:endParaRPr lang="en-IN" dirty="0"/>
                    </a:p>
                  </a:txBody>
                  <a:tcPr/>
                </a:tc>
                <a:tc>
                  <a:txBody>
                    <a:bodyPr/>
                    <a:lstStyle/>
                    <a:p>
                      <a:r>
                        <a:rPr lang="en-IN" dirty="0"/>
                        <a:t> </a:t>
                      </a:r>
                      <a:r>
                        <a:rPr lang="en-IN" dirty="0" smtClean="0"/>
                        <a:t>0.749</a:t>
                      </a:r>
                      <a:endParaRPr lang="en-IN" dirty="0"/>
                    </a:p>
                  </a:txBody>
                  <a:tcPr/>
                </a:tc>
                <a:extLst>
                  <a:ext uri="{0D108BD9-81ED-4DB2-BD59-A6C34878D82A}">
                    <a16:rowId xmlns:a16="http://schemas.microsoft.com/office/drawing/2014/main" xmlns="" val="7825832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Linear regression after backward feature selection</a:t>
                      </a:r>
                    </a:p>
                  </a:txBody>
                  <a:tcPr/>
                </a:tc>
                <a:tc>
                  <a:txBody>
                    <a:bodyPr/>
                    <a:lstStyle/>
                    <a:p>
                      <a:r>
                        <a:rPr lang="en-IN" sz="1800" b="0" i="0" kern="1200" dirty="0" smtClean="0">
                          <a:solidFill>
                            <a:schemeClr val="dk1"/>
                          </a:solidFill>
                          <a:effectLst/>
                          <a:latin typeface="+mn-lt"/>
                          <a:ea typeface="+mn-ea"/>
                          <a:cs typeface="+mn-cs"/>
                        </a:rPr>
                        <a:t>181376.935</a:t>
                      </a:r>
                      <a:endParaRPr lang="en-IN" dirty="0"/>
                    </a:p>
                  </a:txBody>
                  <a:tcPr/>
                </a:tc>
                <a:tc>
                  <a:txBody>
                    <a:bodyPr/>
                    <a:lstStyle/>
                    <a:p>
                      <a:r>
                        <a:rPr lang="en-IN" dirty="0" smtClean="0"/>
                        <a:t>0.746</a:t>
                      </a:r>
                      <a:endParaRPr lang="en-IN" dirty="0"/>
                    </a:p>
                  </a:txBody>
                  <a:tcPr/>
                </a:tc>
                <a:extLst>
                  <a:ext uri="{0D108BD9-81ED-4DB2-BD59-A6C34878D82A}">
                    <a16:rowId xmlns:a16="http://schemas.microsoft.com/office/drawing/2014/main" xmlns="" val="1427857196"/>
                  </a:ext>
                </a:extLst>
              </a:tr>
            </a:tbl>
          </a:graphicData>
        </a:graphic>
      </p:graphicFrame>
    </p:spTree>
    <p:extLst>
      <p:ext uri="{BB962C8B-B14F-4D97-AF65-F5344CB8AC3E}">
        <p14:creationId xmlns:p14="http://schemas.microsoft.com/office/powerpoint/2010/main" val="1749601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900D7-3175-4F74-B3BC-22B64756F4F0}"/>
              </a:ext>
            </a:extLst>
          </p:cNvPr>
          <p:cNvSpPr>
            <a:spLocks noGrp="1"/>
          </p:cNvSpPr>
          <p:nvPr>
            <p:ph type="title" idx="4294967295"/>
          </p:nvPr>
        </p:nvSpPr>
        <p:spPr>
          <a:xfrm>
            <a:off x="1219200" y="346364"/>
            <a:ext cx="10058400" cy="868256"/>
          </a:xfrm>
        </p:spPr>
        <p:txBody>
          <a:bodyPr>
            <a:normAutofit/>
          </a:bodyPr>
          <a:lstStyle/>
          <a:p>
            <a:r>
              <a:rPr lang="en-IN" sz="3200" b="1" dirty="0" smtClean="0"/>
              <a:t>Insights</a:t>
            </a:r>
            <a:endParaRPr lang="en-IN" sz="3200" b="1" dirty="0"/>
          </a:p>
        </p:txBody>
      </p:sp>
      <p:sp>
        <p:nvSpPr>
          <p:cNvPr id="3" name="Content Placeholder 2">
            <a:extLst>
              <a:ext uri="{FF2B5EF4-FFF2-40B4-BE49-F238E27FC236}">
                <a16:creationId xmlns:a16="http://schemas.microsoft.com/office/drawing/2014/main" xmlns="" id="{66233222-7813-424F-9A79-ABD00161C107}"/>
              </a:ext>
            </a:extLst>
          </p:cNvPr>
          <p:cNvSpPr>
            <a:spLocks noGrp="1"/>
          </p:cNvSpPr>
          <p:nvPr>
            <p:ph idx="4294967295"/>
          </p:nvPr>
        </p:nvSpPr>
        <p:spPr>
          <a:xfrm>
            <a:off x="1219200" y="1374997"/>
            <a:ext cx="10058400" cy="4022725"/>
          </a:xfrm>
        </p:spPr>
        <p:txBody>
          <a:bodyPr>
            <a:normAutofit fontScale="85000" lnSpcReduction="20000"/>
          </a:bodyPr>
          <a:lstStyle/>
          <a:p>
            <a:r>
              <a:rPr lang="en-IN" dirty="0" smtClean="0"/>
              <a:t>We were able to improve our model performance using shared techniques.</a:t>
            </a:r>
          </a:p>
          <a:p>
            <a:r>
              <a:rPr lang="en-IN" dirty="0" smtClean="0"/>
              <a:t>Through our analysis we tried to formulate a better way to reduce overall time and improve our prediction score: </a:t>
            </a:r>
          </a:p>
          <a:p>
            <a:r>
              <a:rPr lang="en-IN" dirty="0" smtClean="0"/>
              <a:t>Significant features that dataset should include to help our model</a:t>
            </a:r>
          </a:p>
          <a:p>
            <a:pPr lvl="4">
              <a:buFont typeface="Courier New" panose="02070309020205020404" pitchFamily="49" charset="0"/>
              <a:buChar char="o"/>
            </a:pPr>
            <a:endParaRPr lang="en-IN" sz="1600" dirty="0" smtClean="0"/>
          </a:p>
          <a:p>
            <a:pPr lvl="4">
              <a:buFont typeface="Courier New" panose="02070309020205020404" pitchFamily="49" charset="0"/>
              <a:buChar char="o"/>
            </a:pPr>
            <a:r>
              <a:rPr lang="en-IN" sz="1900" dirty="0" smtClean="0"/>
              <a:t>Waterfront</a:t>
            </a:r>
          </a:p>
          <a:p>
            <a:pPr lvl="4">
              <a:buFont typeface="Courier New" panose="02070309020205020404" pitchFamily="49" charset="0"/>
              <a:buChar char="o"/>
            </a:pPr>
            <a:r>
              <a:rPr lang="en-IN" sz="1900" dirty="0" smtClean="0"/>
              <a:t>Grade</a:t>
            </a:r>
          </a:p>
          <a:p>
            <a:pPr lvl="4">
              <a:buFont typeface="Courier New" panose="02070309020205020404" pitchFamily="49" charset="0"/>
              <a:buChar char="o"/>
            </a:pPr>
            <a:r>
              <a:rPr lang="en-IN" sz="1900" dirty="0" smtClean="0"/>
              <a:t>Latitude</a:t>
            </a:r>
          </a:p>
          <a:p>
            <a:pPr lvl="4">
              <a:buFont typeface="Courier New" panose="02070309020205020404" pitchFamily="49" charset="0"/>
              <a:buChar char="o"/>
            </a:pPr>
            <a:r>
              <a:rPr lang="en-IN" sz="1900" dirty="0" smtClean="0"/>
              <a:t>Age</a:t>
            </a:r>
          </a:p>
          <a:p>
            <a:endParaRPr lang="en-IN" dirty="0" smtClean="0"/>
          </a:p>
          <a:p>
            <a:r>
              <a:rPr lang="en-IN" dirty="0" smtClean="0"/>
              <a:t>Insignificant features:  </a:t>
            </a:r>
          </a:p>
          <a:p>
            <a:pPr lvl="1"/>
            <a:r>
              <a:rPr lang="en-IN" dirty="0" smtClean="0"/>
              <a:t>Longitude </a:t>
            </a:r>
          </a:p>
          <a:p>
            <a:pPr lvl="1"/>
            <a:r>
              <a:rPr lang="en-IN" dirty="0" smtClean="0"/>
              <a:t>bathroom features </a:t>
            </a:r>
          </a:p>
          <a:p>
            <a:pPr lvl="1"/>
            <a:r>
              <a:rPr lang="en-IN" dirty="0" err="1" smtClean="0"/>
              <a:t>zipcode</a:t>
            </a:r>
            <a:r>
              <a:rPr lang="en-IN" dirty="0" smtClean="0"/>
              <a:t> </a:t>
            </a:r>
          </a:p>
          <a:p>
            <a:pPr lvl="1"/>
            <a:r>
              <a:rPr lang="en-IN" dirty="0" err="1" smtClean="0"/>
              <a:t>sqft_above</a:t>
            </a:r>
            <a:endParaRPr lang="en-IN" dirty="0" smtClean="0"/>
          </a:p>
          <a:p>
            <a:endParaRPr lang="en-IN" dirty="0" smtClean="0"/>
          </a:p>
          <a:p>
            <a:pPr lvl="1"/>
            <a:endParaRPr lang="en-IN" dirty="0" smtClean="0"/>
          </a:p>
          <a:p>
            <a:pPr lvl="4"/>
            <a:endParaRPr lang="en-IN" dirty="0" smtClean="0"/>
          </a:p>
          <a:p>
            <a:endParaRPr lang="en-IN" dirty="0"/>
          </a:p>
          <a:p>
            <a:endParaRPr lang="en-IN" dirty="0"/>
          </a:p>
        </p:txBody>
      </p:sp>
      <p:sp>
        <p:nvSpPr>
          <p:cNvPr id="4" name="TextBox 3"/>
          <p:cNvSpPr txBox="1"/>
          <p:nvPr/>
        </p:nvSpPr>
        <p:spPr>
          <a:xfrm>
            <a:off x="2358570" y="2474781"/>
            <a:ext cx="6262255" cy="1107996"/>
          </a:xfrm>
          <a:prstGeom prst="rect">
            <a:avLst/>
          </a:prstGeom>
          <a:noFill/>
        </p:spPr>
        <p:txBody>
          <a:bodyPr wrap="square" rtlCol="0">
            <a:spAutoFit/>
          </a:bodyPr>
          <a:lstStyle/>
          <a:p>
            <a:pPr marL="2114550" lvl="4" indent="-285750">
              <a:buFont typeface="Courier New" panose="02070309020205020404" pitchFamily="49" charset="0"/>
              <a:buChar char="o"/>
            </a:pPr>
            <a:r>
              <a:rPr lang="en-IN" sz="1600" dirty="0"/>
              <a:t>bedroom-bathroom ratio</a:t>
            </a:r>
          </a:p>
          <a:p>
            <a:pPr marL="2114550" lvl="4" indent="-285750">
              <a:buFont typeface="Courier New" panose="02070309020205020404" pitchFamily="49" charset="0"/>
              <a:buChar char="o"/>
            </a:pPr>
            <a:r>
              <a:rPr lang="en-IN" sz="1600" dirty="0" err="1"/>
              <a:t>Sqft_living</a:t>
            </a:r>
            <a:r>
              <a:rPr lang="en-IN" sz="1600" dirty="0"/>
              <a:t> – </a:t>
            </a:r>
            <a:r>
              <a:rPr lang="en-IN" sz="1600" dirty="0" err="1"/>
              <a:t>sqft_lot</a:t>
            </a:r>
            <a:r>
              <a:rPr lang="en-IN" sz="1600" dirty="0"/>
              <a:t> </a:t>
            </a:r>
            <a:r>
              <a:rPr lang="en-IN" sz="1600" dirty="0" smtClean="0"/>
              <a:t>ratio</a:t>
            </a:r>
          </a:p>
          <a:p>
            <a:pPr marL="2114550" lvl="4" indent="-285750">
              <a:buFont typeface="Courier New" panose="02070309020205020404" pitchFamily="49" charset="0"/>
              <a:buChar char="o"/>
            </a:pPr>
            <a:r>
              <a:rPr lang="en-IN" sz="1600" dirty="0" smtClean="0"/>
              <a:t>Condition</a:t>
            </a:r>
            <a:endParaRPr lang="en-IN" dirty="0" smtClean="0"/>
          </a:p>
          <a:p>
            <a:pPr marL="2114550" lvl="4" indent="-285750">
              <a:buFont typeface="Courier New" panose="02070309020205020404" pitchFamily="49" charset="0"/>
              <a:buChar char="o"/>
            </a:pPr>
            <a:r>
              <a:rPr lang="en-IN" dirty="0" smtClean="0"/>
              <a:t>View</a:t>
            </a:r>
            <a:endParaRPr lang="en-IN" dirty="0"/>
          </a:p>
        </p:txBody>
      </p:sp>
    </p:spTree>
    <p:extLst>
      <p:ext uri="{BB962C8B-B14F-4D97-AF65-F5344CB8AC3E}">
        <p14:creationId xmlns:p14="http://schemas.microsoft.com/office/powerpoint/2010/main" val="3332201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IN" sz="4400" dirty="0" smtClean="0">
                <a:solidFill>
                  <a:schemeClr val="accent1">
                    <a:lumMod val="75000"/>
                  </a:schemeClr>
                </a:solidFill>
                <a:latin typeface="Brush Script MT" panose="03060802040406070304" pitchFamily="66" charset="0"/>
              </a:rPr>
              <a:t>								Thank you</a:t>
            </a:r>
            <a:endParaRPr lang="en-IN" sz="4400" dirty="0">
              <a:solidFill>
                <a:schemeClr val="accent1">
                  <a:lumMod val="75000"/>
                </a:schemeClr>
              </a:solidFill>
              <a:latin typeface="Brush Script MT" panose="03060802040406070304" pitchFamily="66" charset="0"/>
            </a:endParaRPr>
          </a:p>
        </p:txBody>
      </p:sp>
    </p:spTree>
    <p:extLst>
      <p:ext uri="{BB962C8B-B14F-4D97-AF65-F5344CB8AC3E}">
        <p14:creationId xmlns:p14="http://schemas.microsoft.com/office/powerpoint/2010/main" val="2733529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t>Appendix:</a:t>
            </a:r>
            <a:endParaRPr lang="en-IN" b="1" dirty="0"/>
          </a:p>
        </p:txBody>
      </p:sp>
    </p:spTree>
    <p:extLst>
      <p:ext uri="{BB962C8B-B14F-4D97-AF65-F5344CB8AC3E}">
        <p14:creationId xmlns:p14="http://schemas.microsoft.com/office/powerpoint/2010/main" val="3138855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3D57AB-6255-4EA9-9C9C-15A3DD377FD0}"/>
              </a:ext>
            </a:extLst>
          </p:cNvPr>
          <p:cNvSpPr>
            <a:spLocks noGrp="1"/>
          </p:cNvSpPr>
          <p:nvPr>
            <p:ph type="title"/>
          </p:nvPr>
        </p:nvSpPr>
        <p:spPr/>
        <p:txBody>
          <a:bodyPr>
            <a:normAutofit/>
          </a:bodyPr>
          <a:lstStyle/>
          <a:p>
            <a:r>
              <a:rPr lang="en-IN" sz="3600" b="1" dirty="0" smtClean="0"/>
              <a:t>Initial Hypothesis</a:t>
            </a:r>
            <a:endParaRPr lang="en-IN" sz="3600" dirty="0"/>
          </a:p>
        </p:txBody>
      </p:sp>
      <p:sp>
        <p:nvSpPr>
          <p:cNvPr id="3" name="Content Placeholder 2">
            <a:extLst>
              <a:ext uri="{FF2B5EF4-FFF2-40B4-BE49-F238E27FC236}">
                <a16:creationId xmlns="" xmlns:a16="http://schemas.microsoft.com/office/drawing/2014/main" id="{E1E77CD7-84C7-42C1-918D-FF01CAE4F441}"/>
              </a:ext>
            </a:extLst>
          </p:cNvPr>
          <p:cNvSpPr>
            <a:spLocks noGrp="1"/>
          </p:cNvSpPr>
          <p:nvPr>
            <p:ph idx="1"/>
          </p:nvPr>
        </p:nvSpPr>
        <p:spPr>
          <a:xfrm>
            <a:off x="1188720" y="1845734"/>
            <a:ext cx="10058400" cy="1090649"/>
          </a:xfrm>
        </p:spPr>
        <p:txBody>
          <a:bodyPr>
            <a:normAutofit lnSpcReduction="10000"/>
          </a:bodyPr>
          <a:lstStyle/>
          <a:p>
            <a:pPr marL="0" indent="0">
              <a:buNone/>
            </a:pPr>
            <a:r>
              <a:rPr lang="en-IN" i="1" dirty="0">
                <a:solidFill>
                  <a:schemeClr val="tx1"/>
                </a:solidFill>
              </a:rPr>
              <a:t>House Prices are dependant on two factors :</a:t>
            </a:r>
          </a:p>
          <a:p>
            <a:pPr marL="0" indent="0" algn="ctr">
              <a:buNone/>
            </a:pPr>
            <a:r>
              <a:rPr lang="en-IN" b="1" dirty="0">
                <a:solidFill>
                  <a:schemeClr val="tx1"/>
                </a:solidFill>
              </a:rPr>
              <a:t>House price</a:t>
            </a:r>
            <a:r>
              <a:rPr lang="en-IN" dirty="0">
                <a:solidFill>
                  <a:schemeClr val="tx1"/>
                </a:solidFill>
              </a:rPr>
              <a:t> = </a:t>
            </a:r>
            <a:r>
              <a:rPr lang="en-IN" dirty="0">
                <a:solidFill>
                  <a:schemeClr val="tx1"/>
                </a:solidFill>
                <a:effectLst>
                  <a:outerShdw blurRad="38100" dist="38100" dir="2700000" algn="tl">
                    <a:srgbClr val="000000">
                      <a:alpha val="43137"/>
                    </a:srgbClr>
                  </a:outerShdw>
                </a:effectLst>
              </a:rPr>
              <a:t> </a:t>
            </a:r>
            <a:r>
              <a:rPr lang="en-IN" i="1" dirty="0">
                <a:solidFill>
                  <a:schemeClr val="accent1">
                    <a:lumMod val="75000"/>
                  </a:schemeClr>
                </a:solidFill>
              </a:rPr>
              <a:t>Area(Carpet area + built up area+ other  factors) * Rate (Feature + Facilities available + other -factors)</a:t>
            </a:r>
          </a:p>
          <a:p>
            <a:pPr marL="0" indent="0" algn="ctr">
              <a:buNone/>
            </a:pPr>
            <a:endParaRPr lang="en-IN" dirty="0">
              <a:solidFill>
                <a:schemeClr val="accent1">
                  <a:lumMod val="75000"/>
                </a:schemeClr>
              </a:solidFill>
            </a:endParaRPr>
          </a:p>
          <a:p>
            <a:endParaRPr lang="en-IN" dirty="0"/>
          </a:p>
        </p:txBody>
      </p:sp>
      <p:sp>
        <p:nvSpPr>
          <p:cNvPr id="4" name="Content Placeholder 2">
            <a:extLst>
              <a:ext uri="{FF2B5EF4-FFF2-40B4-BE49-F238E27FC236}">
                <a16:creationId xmlns="" xmlns:a16="http://schemas.microsoft.com/office/drawing/2014/main" id="{9A033FE0-7C75-41E7-8E31-ADA4FCB5A7AE}"/>
              </a:ext>
            </a:extLst>
          </p:cNvPr>
          <p:cNvSpPr txBox="1">
            <a:spLocks/>
          </p:cNvSpPr>
          <p:nvPr/>
        </p:nvSpPr>
        <p:spPr>
          <a:xfrm>
            <a:off x="580838" y="3056349"/>
            <a:ext cx="5545642" cy="2005432"/>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IN" b="1" dirty="0" smtClean="0"/>
              <a:t>Area Affecting Factors --  </a:t>
            </a:r>
          </a:p>
          <a:p>
            <a:endParaRPr lang="en-IN" dirty="0" smtClean="0"/>
          </a:p>
          <a:p>
            <a:pPr>
              <a:buFont typeface="+mj-lt"/>
              <a:buAutoNum type="arabicPeriod"/>
            </a:pPr>
            <a:r>
              <a:rPr lang="en-IN" b="1" dirty="0" smtClean="0"/>
              <a:t>Build-up area (</a:t>
            </a:r>
            <a:r>
              <a:rPr lang="en-IN" dirty="0" smtClean="0"/>
              <a:t>More</a:t>
            </a:r>
            <a:r>
              <a:rPr lang="en-IN" b="1" dirty="0" smtClean="0"/>
              <a:t>) </a:t>
            </a:r>
            <a:r>
              <a:rPr lang="en-IN" dirty="0" smtClean="0"/>
              <a:t>would</a:t>
            </a:r>
            <a:r>
              <a:rPr lang="en-IN" b="1" dirty="0" smtClean="0"/>
              <a:t> </a:t>
            </a:r>
            <a:r>
              <a:rPr lang="en-IN" dirty="0" smtClean="0"/>
              <a:t>increase prices</a:t>
            </a:r>
          </a:p>
          <a:p>
            <a:pPr>
              <a:buFont typeface="+mj-lt"/>
              <a:buAutoNum type="arabicPeriod"/>
            </a:pPr>
            <a:r>
              <a:rPr lang="en-IN" b="1" dirty="0" smtClean="0"/>
              <a:t>Carpet area (</a:t>
            </a:r>
            <a:r>
              <a:rPr lang="en-IN" dirty="0" smtClean="0"/>
              <a:t>more</a:t>
            </a:r>
            <a:r>
              <a:rPr lang="en-IN" b="1" dirty="0" smtClean="0"/>
              <a:t>) </a:t>
            </a:r>
            <a:r>
              <a:rPr lang="en-IN" dirty="0" smtClean="0"/>
              <a:t>increases house prices.</a:t>
            </a:r>
          </a:p>
          <a:p>
            <a:pPr>
              <a:buFont typeface="+mj-lt"/>
              <a:buAutoNum type="arabicPeriod"/>
            </a:pPr>
            <a:r>
              <a:rPr lang="en-IN" b="1" dirty="0" smtClean="0"/>
              <a:t>More rooms </a:t>
            </a:r>
            <a:r>
              <a:rPr lang="en-IN" dirty="0" smtClean="0"/>
              <a:t>results in high house price.</a:t>
            </a:r>
          </a:p>
          <a:p>
            <a:pPr>
              <a:buFont typeface="+mj-lt"/>
              <a:buAutoNum type="arabicPeriod"/>
            </a:pPr>
            <a:r>
              <a:rPr lang="en-IN" b="1" dirty="0" smtClean="0"/>
              <a:t>Basement</a:t>
            </a:r>
            <a:r>
              <a:rPr lang="en-IN" dirty="0" smtClean="0"/>
              <a:t> </a:t>
            </a:r>
            <a:r>
              <a:rPr lang="en-IN" b="1" dirty="0" smtClean="0"/>
              <a:t>Area (</a:t>
            </a:r>
            <a:r>
              <a:rPr lang="en-IN" dirty="0" smtClean="0"/>
              <a:t>Changes</a:t>
            </a:r>
            <a:r>
              <a:rPr lang="en-IN" b="1" dirty="0" smtClean="0"/>
              <a:t> </a:t>
            </a:r>
            <a:r>
              <a:rPr lang="en-IN" dirty="0" smtClean="0"/>
              <a:t>in</a:t>
            </a:r>
            <a:r>
              <a:rPr lang="en-IN" b="1" dirty="0" smtClean="0"/>
              <a:t>)</a:t>
            </a:r>
            <a:r>
              <a:rPr lang="en-IN" dirty="0" smtClean="0"/>
              <a:t> may not have much difference on prices.</a:t>
            </a:r>
          </a:p>
          <a:p>
            <a:endParaRPr lang="en-IN" dirty="0"/>
          </a:p>
        </p:txBody>
      </p:sp>
      <p:sp>
        <p:nvSpPr>
          <p:cNvPr id="5" name="Content Placeholder 4">
            <a:extLst>
              <a:ext uri="{FF2B5EF4-FFF2-40B4-BE49-F238E27FC236}">
                <a16:creationId xmlns="" xmlns:a16="http://schemas.microsoft.com/office/drawing/2014/main" id="{9A0955C7-7842-415F-952F-5B93BD7128BC}"/>
              </a:ext>
            </a:extLst>
          </p:cNvPr>
          <p:cNvSpPr txBox="1">
            <a:spLocks/>
          </p:cNvSpPr>
          <p:nvPr/>
        </p:nvSpPr>
        <p:spPr>
          <a:xfrm>
            <a:off x="6217920" y="3056350"/>
            <a:ext cx="4937760" cy="2262626"/>
          </a:xfrm>
          <a:prstGeom prst="rect">
            <a:avLst/>
          </a:prstGeom>
        </p:spPr>
        <p:txBody>
          <a:bodyPr>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IN" b="1" dirty="0" smtClean="0"/>
              <a:t> Rate</a:t>
            </a:r>
            <a:r>
              <a:rPr lang="en-IN" dirty="0" smtClean="0"/>
              <a:t> </a:t>
            </a:r>
            <a:r>
              <a:rPr lang="en-IN" b="1" dirty="0" smtClean="0"/>
              <a:t>Affecting</a:t>
            </a:r>
            <a:r>
              <a:rPr lang="en-IN" dirty="0" smtClean="0"/>
              <a:t> </a:t>
            </a:r>
            <a:r>
              <a:rPr lang="en-IN" b="1" dirty="0" smtClean="0"/>
              <a:t>factors</a:t>
            </a:r>
            <a:r>
              <a:rPr lang="en-IN" dirty="0" smtClean="0"/>
              <a:t> </a:t>
            </a:r>
            <a:r>
              <a:rPr lang="en-IN" b="1" dirty="0" smtClean="0"/>
              <a:t>–</a:t>
            </a:r>
            <a:r>
              <a:rPr lang="en-IN" dirty="0" smtClean="0"/>
              <a:t> </a:t>
            </a:r>
          </a:p>
          <a:p>
            <a:pPr marL="0" indent="0">
              <a:buFont typeface="Calibri" panose="020F0502020204030204" pitchFamily="34" charset="0"/>
              <a:buNone/>
            </a:pPr>
            <a:endParaRPr lang="en-IN" dirty="0" smtClean="0"/>
          </a:p>
          <a:p>
            <a:pPr algn="just">
              <a:buFont typeface="+mj-lt"/>
              <a:buAutoNum type="arabicPeriod"/>
            </a:pPr>
            <a:r>
              <a:rPr lang="en-IN" b="1" dirty="0" smtClean="0"/>
              <a:t>New houses with respect to Age </a:t>
            </a:r>
            <a:r>
              <a:rPr lang="en-IN" dirty="0" smtClean="0"/>
              <a:t>and</a:t>
            </a:r>
            <a:r>
              <a:rPr lang="en-IN" b="1" dirty="0" smtClean="0"/>
              <a:t> Less Renovation gap </a:t>
            </a:r>
            <a:r>
              <a:rPr lang="en-IN" dirty="0" smtClean="0"/>
              <a:t>might have more prices </a:t>
            </a:r>
          </a:p>
          <a:p>
            <a:pPr algn="just">
              <a:buFont typeface="+mj-lt"/>
              <a:buAutoNum type="arabicPeriod"/>
            </a:pPr>
            <a:r>
              <a:rPr lang="en-IN" b="1" dirty="0" smtClean="0"/>
              <a:t>Sea-facing houses </a:t>
            </a:r>
            <a:r>
              <a:rPr lang="en-IN" dirty="0" smtClean="0"/>
              <a:t>leads in more prices</a:t>
            </a:r>
          </a:p>
          <a:p>
            <a:pPr algn="just">
              <a:buFont typeface="+mj-lt"/>
              <a:buAutoNum type="arabicPeriod"/>
            </a:pPr>
            <a:r>
              <a:rPr lang="en-IN" dirty="0" smtClean="0"/>
              <a:t>Houses in </a:t>
            </a:r>
            <a:r>
              <a:rPr lang="en-IN" b="1" dirty="0" smtClean="0"/>
              <a:t>excellent conditions </a:t>
            </a:r>
            <a:r>
              <a:rPr lang="en-IN" dirty="0" smtClean="0"/>
              <a:t>would more price than houses.</a:t>
            </a:r>
          </a:p>
          <a:p>
            <a:pPr algn="just">
              <a:buFont typeface="+mj-lt"/>
              <a:buAutoNum type="arabicPeriod"/>
            </a:pPr>
            <a:r>
              <a:rPr lang="en-IN" b="1" dirty="0" smtClean="0"/>
              <a:t>Better</a:t>
            </a:r>
            <a:r>
              <a:rPr lang="en-IN" dirty="0" smtClean="0"/>
              <a:t> </a:t>
            </a:r>
            <a:r>
              <a:rPr lang="en-IN" b="1" dirty="0" smtClean="0"/>
              <a:t>Graded</a:t>
            </a:r>
            <a:r>
              <a:rPr lang="en-IN" dirty="0" smtClean="0"/>
              <a:t> House are expensive.</a:t>
            </a:r>
          </a:p>
          <a:p>
            <a:endParaRPr lang="en-IN" dirty="0"/>
          </a:p>
        </p:txBody>
      </p:sp>
    </p:spTree>
    <p:extLst>
      <p:ext uri="{BB962C8B-B14F-4D97-AF65-F5344CB8AC3E}">
        <p14:creationId xmlns:p14="http://schemas.microsoft.com/office/powerpoint/2010/main" val="1248896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2EB265-D723-4DC8-BB7E-ADDEEEB5B69A}"/>
              </a:ext>
            </a:extLst>
          </p:cNvPr>
          <p:cNvSpPr>
            <a:spLocks noGrp="1"/>
          </p:cNvSpPr>
          <p:nvPr>
            <p:ph type="title" idx="4294967295"/>
          </p:nvPr>
        </p:nvSpPr>
        <p:spPr>
          <a:xfrm>
            <a:off x="526719" y="1127"/>
            <a:ext cx="9572625" cy="1004887"/>
          </a:xfrm>
        </p:spPr>
        <p:txBody>
          <a:bodyPr/>
          <a:lstStyle/>
          <a:p>
            <a:r>
              <a:rPr lang="en-IN" b="1" dirty="0" smtClean="0">
                <a:effectLst>
                  <a:outerShdw blurRad="38100" dist="38100" dir="2700000" algn="tl">
                    <a:srgbClr val="000000">
                      <a:alpha val="43137"/>
                    </a:srgbClr>
                  </a:outerShdw>
                </a:effectLst>
              </a:rPr>
              <a:t>KC Housing Price dataset</a:t>
            </a:r>
            <a:endParaRPr lang="en-IN" b="1"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stretch>
            <a:fillRect/>
          </a:stretch>
        </p:blipFill>
        <p:spPr>
          <a:xfrm>
            <a:off x="2476972" y="902983"/>
            <a:ext cx="8549650" cy="5851986"/>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a:outerShdw blurRad="838200" dist="50800" dir="5400000" algn="ctr" rotWithShape="0">
              <a:srgbClr val="000000">
                <a:alpha val="76000"/>
              </a:srgbClr>
            </a:outerShdw>
            <a:softEdge rad="50800"/>
          </a:effectLst>
        </p:spPr>
      </p:pic>
    </p:spTree>
    <p:extLst>
      <p:ext uri="{BB962C8B-B14F-4D97-AF65-F5344CB8AC3E}">
        <p14:creationId xmlns:p14="http://schemas.microsoft.com/office/powerpoint/2010/main" val="3819099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1731" y="624110"/>
            <a:ext cx="8911687" cy="1280890"/>
          </a:xfrm>
        </p:spPr>
        <p:txBody>
          <a:bodyPr/>
          <a:lstStyle/>
          <a:p>
            <a:r>
              <a:rPr lang="en-IN" dirty="0" smtClean="0"/>
              <a:t>Data validation:</a:t>
            </a:r>
            <a:endParaRPr lang="en-IN" dirty="0"/>
          </a:p>
        </p:txBody>
      </p:sp>
      <p:sp>
        <p:nvSpPr>
          <p:cNvPr id="3" name="Content Placeholder 2"/>
          <p:cNvSpPr>
            <a:spLocks noGrp="1"/>
          </p:cNvSpPr>
          <p:nvPr>
            <p:ph idx="1"/>
          </p:nvPr>
        </p:nvSpPr>
        <p:spPr>
          <a:xfrm>
            <a:off x="2248018" y="1905000"/>
            <a:ext cx="8915400" cy="3777622"/>
          </a:xfrm>
        </p:spPr>
        <p:txBody>
          <a:bodyPr/>
          <a:lstStyle/>
          <a:p>
            <a:pPr>
              <a:buFont typeface="Wingdings" panose="05000000000000000000" pitchFamily="2" charset="2"/>
              <a:buChar char="q"/>
            </a:pPr>
            <a:r>
              <a:rPr lang="en-IN" dirty="0" smtClean="0"/>
              <a:t>We performed few checks on the dataset to find and fix any anomalies in the loaded dataset.</a:t>
            </a:r>
          </a:p>
          <a:p>
            <a:pPr lvl="1">
              <a:buFont typeface="Wingdings" panose="05000000000000000000" pitchFamily="2" charset="2"/>
              <a:buChar char="§"/>
            </a:pPr>
            <a:r>
              <a:rPr lang="en-IN" dirty="0" smtClean="0"/>
              <a:t>No. of Null values in the dataset –  Zero</a:t>
            </a:r>
          </a:p>
          <a:p>
            <a:pPr lvl="1">
              <a:buFont typeface="Wingdings" panose="05000000000000000000" pitchFamily="2" charset="2"/>
              <a:buChar char="§"/>
            </a:pPr>
            <a:r>
              <a:rPr lang="en-IN" dirty="0" smtClean="0"/>
              <a:t>Column datatype – some datatypes are not correctly identified and we need to change their datatype.</a:t>
            </a:r>
          </a:p>
          <a:p>
            <a:pPr lvl="1">
              <a:buFont typeface="Wingdings" panose="05000000000000000000" pitchFamily="2" charset="2"/>
              <a:buChar char="§"/>
            </a:pPr>
            <a:r>
              <a:rPr lang="en-IN" dirty="0" smtClean="0"/>
              <a:t>Changed date feature to Datetime.</a:t>
            </a:r>
          </a:p>
          <a:p>
            <a:pPr lvl="2">
              <a:buFont typeface="Wingdings" panose="05000000000000000000" pitchFamily="2" charset="2"/>
              <a:buChar char="§"/>
            </a:pPr>
            <a:r>
              <a:rPr lang="en-IN" dirty="0" smtClean="0"/>
              <a:t>Created two separate columns holding year and month of the house sold date.</a:t>
            </a:r>
          </a:p>
          <a:p>
            <a:pPr lvl="1">
              <a:buFont typeface="Wingdings" panose="05000000000000000000" pitchFamily="2" charset="2"/>
              <a:buChar char="q"/>
            </a:pPr>
            <a:r>
              <a:rPr lang="en-IN" dirty="0" smtClean="0"/>
              <a:t>Changed few features as  - “grade” ”condition” ”waterfront” ”view” to category datatype.</a:t>
            </a:r>
          </a:p>
          <a:p>
            <a:pPr lvl="1">
              <a:buFont typeface="Wingdings" panose="05000000000000000000" pitchFamily="2" charset="2"/>
              <a:buChar char="q"/>
            </a:pPr>
            <a:r>
              <a:rPr lang="en-IN" dirty="0" smtClean="0"/>
              <a:t>Created a separate column holding “age” of the house from feature “yr_built”. </a:t>
            </a:r>
          </a:p>
          <a:p>
            <a:pPr lvl="1">
              <a:buFont typeface="Wingdings" panose="05000000000000000000" pitchFamily="2" charset="2"/>
              <a:buChar char="q"/>
            </a:pPr>
            <a:endParaRPr lang="en-IN" dirty="0" smtClean="0"/>
          </a:p>
          <a:p>
            <a:pPr lvl="1">
              <a:buFont typeface="Wingdings" panose="05000000000000000000" pitchFamily="2" charset="2"/>
              <a:buChar char="q"/>
            </a:pPr>
            <a:endParaRPr lang="en-IN" dirty="0"/>
          </a:p>
        </p:txBody>
      </p:sp>
    </p:spTree>
    <p:extLst>
      <p:ext uri="{BB962C8B-B14F-4D97-AF65-F5344CB8AC3E}">
        <p14:creationId xmlns:p14="http://schemas.microsoft.com/office/powerpoint/2010/main" val="37315047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95692" y="1189417"/>
            <a:ext cx="8911687" cy="1280890"/>
          </a:xfrm>
        </p:spPr>
        <p:txBody>
          <a:bodyPr>
            <a:normAutofit/>
          </a:bodyPr>
          <a:lstStyle/>
          <a:p>
            <a:r>
              <a:rPr lang="en-IN" sz="2800" dirty="0" smtClean="0"/>
              <a:t>Few plots for Continuous Variables </a:t>
            </a:r>
            <a:r>
              <a:rPr lang="en-IN" sz="2800" dirty="0" smtClean="0">
                <a:hlinkClick r:id="rId2" action="ppaction://hlinksldjump"/>
              </a:rPr>
              <a:t>Features</a:t>
            </a:r>
            <a:br>
              <a:rPr lang="en-IN" sz="2800" dirty="0" smtClean="0">
                <a:hlinkClick r:id="rId2" action="ppaction://hlinksldjump"/>
              </a:rPr>
            </a:br>
            <a:endParaRPr lang="en-IN" sz="2800" dirty="0"/>
          </a:p>
        </p:txBody>
      </p:sp>
      <p:sp>
        <p:nvSpPr>
          <p:cNvPr id="6" name="Text Placeholder 5"/>
          <p:cNvSpPr>
            <a:spLocks noGrp="1"/>
          </p:cNvSpPr>
          <p:nvPr>
            <p:ph type="body" idx="1"/>
          </p:nvPr>
        </p:nvSpPr>
        <p:spPr>
          <a:xfrm>
            <a:off x="1511039" y="1969475"/>
            <a:ext cx="4079723" cy="579490"/>
          </a:xfrm>
        </p:spPr>
        <p:txBody>
          <a:bodyPr/>
          <a:lstStyle/>
          <a:p>
            <a:pPr marL="285750" indent="-285750">
              <a:buFont typeface="Arial" panose="020B0604020202020204" pitchFamily="34" charset="0"/>
              <a:buChar char="•"/>
            </a:pPr>
            <a:r>
              <a:rPr lang="en-IN" sz="1600" dirty="0" smtClean="0"/>
              <a:t>Date(month wise) data distribution</a:t>
            </a:r>
            <a:endParaRPr lang="en-IN" sz="1600" dirty="0"/>
          </a:p>
        </p:txBody>
      </p:sp>
      <p:pic>
        <p:nvPicPr>
          <p:cNvPr id="4" name="Content Placeholder 3"/>
          <p:cNvPicPr>
            <a:picLocks noGrp="1" noChangeAspect="1"/>
          </p:cNvPicPr>
          <p:nvPr>
            <p:ph sz="half" idx="2"/>
          </p:nvPr>
        </p:nvPicPr>
        <p:blipFill>
          <a:blip r:embed="rId3"/>
          <a:stretch>
            <a:fillRect/>
          </a:stretch>
        </p:blipFill>
        <p:spPr>
          <a:xfrm>
            <a:off x="1210788" y="2781996"/>
            <a:ext cx="4693541" cy="3113837"/>
          </a:xfrm>
          <a:prstGeom prst="rect">
            <a:avLst/>
          </a:prstGeom>
        </p:spPr>
      </p:pic>
      <p:sp>
        <p:nvSpPr>
          <p:cNvPr id="7" name="Text Placeholder 6"/>
          <p:cNvSpPr>
            <a:spLocks noGrp="1"/>
          </p:cNvSpPr>
          <p:nvPr>
            <p:ph type="body" sz="quarter" idx="3"/>
          </p:nvPr>
        </p:nvSpPr>
        <p:spPr>
          <a:xfrm>
            <a:off x="6851536" y="1946377"/>
            <a:ext cx="4972332" cy="728584"/>
          </a:xfrm>
        </p:spPr>
        <p:txBody>
          <a:bodyPr/>
          <a:lstStyle/>
          <a:p>
            <a:pPr marL="285750" indent="-285750">
              <a:buFont typeface="Arial" panose="020B0604020202020204" pitchFamily="34" charset="0"/>
              <a:buChar char="•"/>
            </a:pPr>
            <a:r>
              <a:rPr lang="en-IN" sz="1600" dirty="0" smtClean="0"/>
              <a:t>Histogram showing number of houses in terms of their age</a:t>
            </a:r>
            <a:endParaRPr lang="en-IN" sz="1600" dirty="0"/>
          </a:p>
        </p:txBody>
      </p:sp>
      <p:pic>
        <p:nvPicPr>
          <p:cNvPr id="9" name="Content Placeholder 8"/>
          <p:cNvPicPr>
            <a:picLocks noGrp="1" noChangeAspect="1"/>
          </p:cNvPicPr>
          <p:nvPr>
            <p:ph sz="quarter" idx="4"/>
          </p:nvPr>
        </p:nvPicPr>
        <p:blipFill>
          <a:blip r:embed="rId4"/>
          <a:stretch>
            <a:fillRect/>
          </a:stretch>
        </p:blipFill>
        <p:spPr>
          <a:xfrm>
            <a:off x="6015469" y="2781996"/>
            <a:ext cx="5808399" cy="3113837"/>
          </a:xfrm>
          <a:prstGeom prst="rect">
            <a:avLst/>
          </a:prstGeom>
        </p:spPr>
      </p:pic>
      <p:sp>
        <p:nvSpPr>
          <p:cNvPr id="10" name="Text Placeholder 5"/>
          <p:cNvSpPr txBox="1">
            <a:spLocks/>
          </p:cNvSpPr>
          <p:nvPr/>
        </p:nvSpPr>
        <p:spPr>
          <a:xfrm>
            <a:off x="1880176" y="2201463"/>
            <a:ext cx="4079723" cy="579490"/>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pPr marL="285750" indent="-285750">
              <a:buFont typeface="Arial" panose="020B0604020202020204" pitchFamily="34" charset="0"/>
              <a:buChar char="•"/>
            </a:pPr>
            <a:r>
              <a:rPr lang="en-IN" sz="1400" dirty="0" smtClean="0"/>
              <a:t>1-jan 12-dec</a:t>
            </a:r>
            <a:endParaRPr lang="en-IN" sz="1400" dirty="0"/>
          </a:p>
        </p:txBody>
      </p:sp>
    </p:spTree>
    <p:extLst>
      <p:ext uri="{BB962C8B-B14F-4D97-AF65-F5344CB8AC3E}">
        <p14:creationId xmlns:p14="http://schemas.microsoft.com/office/powerpoint/2010/main" val="823905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Overview </a:t>
            </a:r>
            <a:r>
              <a:rPr lang="en-IN" dirty="0" smtClean="0"/>
              <a:t/>
            </a:r>
            <a:br>
              <a:rPr lang="en-IN" dirty="0" smtClean="0"/>
            </a:br>
            <a:r>
              <a:rPr lang="en-IN" sz="3200" dirty="0" smtClean="0"/>
              <a:t>(Layout of the Presentation)</a:t>
            </a:r>
            <a:endParaRPr lang="en-IN" sz="3200" dirty="0"/>
          </a:p>
        </p:txBody>
      </p:sp>
      <p:sp>
        <p:nvSpPr>
          <p:cNvPr id="3" name="Content Placeholder 2"/>
          <p:cNvSpPr>
            <a:spLocks noGrp="1"/>
          </p:cNvSpPr>
          <p:nvPr>
            <p:ph idx="1"/>
          </p:nvPr>
        </p:nvSpPr>
        <p:spPr/>
        <p:txBody>
          <a:bodyPr/>
          <a:lstStyle/>
          <a:p>
            <a:pPr marL="457200" indent="-457200">
              <a:buFont typeface="+mj-lt"/>
              <a:buAutoNum type="arabicPeriod"/>
            </a:pPr>
            <a:r>
              <a:rPr lang="en-IN" dirty="0" smtClean="0"/>
              <a:t>Features</a:t>
            </a:r>
          </a:p>
          <a:p>
            <a:pPr marL="457200" indent="-457200">
              <a:buFont typeface="+mj-lt"/>
              <a:buAutoNum type="arabicPeriod"/>
            </a:pPr>
            <a:r>
              <a:rPr lang="en-IN" dirty="0" smtClean="0"/>
              <a:t>Individual Feature Behaviour</a:t>
            </a:r>
          </a:p>
          <a:p>
            <a:pPr marL="457200" indent="-457200">
              <a:buFont typeface="+mj-lt"/>
              <a:buAutoNum type="arabicPeriod"/>
            </a:pPr>
            <a:r>
              <a:rPr lang="en-IN" dirty="0" smtClean="0"/>
              <a:t>Feature Behaviour based on Prices</a:t>
            </a:r>
          </a:p>
          <a:p>
            <a:pPr marL="457200" indent="-457200">
              <a:buFont typeface="+mj-lt"/>
              <a:buAutoNum type="arabicPeriod"/>
            </a:pPr>
            <a:r>
              <a:rPr lang="en-IN" dirty="0" smtClean="0"/>
              <a:t>Features selected after analysis</a:t>
            </a:r>
          </a:p>
          <a:p>
            <a:pPr marL="457200" indent="-457200">
              <a:buFont typeface="+mj-lt"/>
              <a:buAutoNum type="arabicPeriod"/>
            </a:pPr>
            <a:r>
              <a:rPr lang="en-IN" dirty="0" smtClean="0"/>
              <a:t>Mean Model</a:t>
            </a:r>
          </a:p>
          <a:p>
            <a:pPr marL="457200" indent="-457200">
              <a:buFont typeface="+mj-lt"/>
              <a:buAutoNum type="arabicPeriod"/>
            </a:pPr>
            <a:r>
              <a:rPr lang="en-IN" dirty="0" smtClean="0"/>
              <a:t>Insights - New features</a:t>
            </a:r>
          </a:p>
          <a:p>
            <a:pPr marL="457200" indent="-457200">
              <a:buFont typeface="+mj-lt"/>
              <a:buAutoNum type="arabicPeriod"/>
            </a:pPr>
            <a:endParaRPr lang="en-IN" dirty="0"/>
          </a:p>
        </p:txBody>
      </p:sp>
    </p:spTree>
    <p:extLst>
      <p:ext uri="{BB962C8B-B14F-4D97-AF65-F5344CB8AC3E}">
        <p14:creationId xmlns:p14="http://schemas.microsoft.com/office/powerpoint/2010/main" val="2318527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69343" y="269268"/>
            <a:ext cx="8830100" cy="727019"/>
          </a:xfrm>
        </p:spPr>
        <p:txBody>
          <a:bodyPr>
            <a:normAutofit/>
          </a:bodyPr>
          <a:lstStyle/>
          <a:p>
            <a:r>
              <a:rPr lang="en-IN" sz="2800" dirty="0" smtClean="0">
                <a:effectLst>
                  <a:outerShdw blurRad="38100" dist="38100" dir="2700000" algn="tl">
                    <a:srgbClr val="000000">
                      <a:alpha val="43137"/>
                    </a:srgbClr>
                  </a:outerShdw>
                </a:effectLst>
              </a:rPr>
              <a:t>Inference from Univariate Analysis</a:t>
            </a:r>
            <a:endParaRPr lang="en-IN" sz="2800" dirty="0">
              <a:effectLst>
                <a:outerShdw blurRad="38100" dist="38100" dir="2700000" algn="tl">
                  <a:srgbClr val="000000">
                    <a:alpha val="43137"/>
                  </a:srgbClr>
                </a:outerShdw>
              </a:effectLst>
            </a:endParaRPr>
          </a:p>
        </p:txBody>
      </p:sp>
      <p:sp>
        <p:nvSpPr>
          <p:cNvPr id="3" name="Content Placeholder 2"/>
          <p:cNvSpPr>
            <a:spLocks noGrp="1"/>
          </p:cNvSpPr>
          <p:nvPr>
            <p:ph idx="4294967295"/>
          </p:nvPr>
        </p:nvSpPr>
        <p:spPr>
          <a:xfrm>
            <a:off x="1569343" y="1153236"/>
            <a:ext cx="9310687" cy="5704764"/>
          </a:xfrm>
        </p:spPr>
        <p:txBody>
          <a:bodyPr>
            <a:normAutofit lnSpcReduction="10000"/>
          </a:bodyPr>
          <a:lstStyle/>
          <a:p>
            <a:pPr marL="0" indent="0">
              <a:buNone/>
            </a:pPr>
            <a:r>
              <a:rPr lang="en-IN" sz="1600" dirty="0"/>
              <a:t>From our analysis on each continuous </a:t>
            </a:r>
            <a:r>
              <a:rPr lang="en-IN" sz="1600" dirty="0" smtClean="0"/>
              <a:t>feature </a:t>
            </a:r>
            <a:r>
              <a:rPr lang="en-IN" sz="1600" dirty="0"/>
              <a:t>main points that came out were:</a:t>
            </a:r>
          </a:p>
          <a:p>
            <a:pPr marL="0" indent="0">
              <a:buNone/>
            </a:pPr>
            <a:endParaRPr lang="en-IN" sz="1600" dirty="0"/>
          </a:p>
          <a:p>
            <a:pPr>
              <a:buFont typeface="Wingdings" panose="05000000000000000000" pitchFamily="2" charset="2"/>
              <a:buChar char="Ø"/>
            </a:pPr>
            <a:r>
              <a:rPr lang="en-IN" sz="1600" dirty="0"/>
              <a:t>Id variable(unique identifier) </a:t>
            </a:r>
            <a:r>
              <a:rPr lang="en-IN" sz="1600" dirty="0" smtClean="0"/>
              <a:t>had few </a:t>
            </a:r>
            <a:r>
              <a:rPr lang="en-IN" sz="1600" dirty="0"/>
              <a:t>repeated values </a:t>
            </a:r>
            <a:r>
              <a:rPr lang="en-IN" sz="1600" dirty="0" smtClean="0"/>
              <a:t> and found out that some </a:t>
            </a:r>
            <a:r>
              <a:rPr lang="en-IN" sz="1600" dirty="0"/>
              <a:t>houses were sold multiple times.</a:t>
            </a:r>
          </a:p>
          <a:p>
            <a:pPr>
              <a:buFont typeface="Wingdings" panose="05000000000000000000" pitchFamily="2" charset="2"/>
              <a:buChar char="Ø"/>
            </a:pPr>
            <a:endParaRPr lang="en-IN" sz="1600" dirty="0"/>
          </a:p>
          <a:p>
            <a:pPr>
              <a:buFont typeface="Wingdings" panose="05000000000000000000" pitchFamily="2" charset="2"/>
              <a:buChar char="Ø"/>
            </a:pPr>
            <a:r>
              <a:rPr lang="en-IN" sz="1600" dirty="0"/>
              <a:t>Date variable when </a:t>
            </a:r>
            <a:r>
              <a:rPr lang="en-IN" sz="1600" dirty="0" smtClean="0"/>
              <a:t>plotted showed uneven distribution so no house </a:t>
            </a:r>
            <a:r>
              <a:rPr lang="en-IN" sz="1600" dirty="0"/>
              <a:t>buying pattern.</a:t>
            </a:r>
          </a:p>
          <a:p>
            <a:pPr>
              <a:buFont typeface="Wingdings" panose="05000000000000000000" pitchFamily="2" charset="2"/>
              <a:buChar char="Ø"/>
            </a:pPr>
            <a:endParaRPr lang="en-IN" sz="1600" dirty="0"/>
          </a:p>
          <a:p>
            <a:pPr>
              <a:buFont typeface="Wingdings" panose="05000000000000000000" pitchFamily="2" charset="2"/>
              <a:buChar char="Ø"/>
            </a:pPr>
            <a:r>
              <a:rPr lang="en-IN" sz="1600" dirty="0"/>
              <a:t>For Living </a:t>
            </a:r>
            <a:r>
              <a:rPr lang="en-IN" sz="1600" dirty="0" smtClean="0"/>
              <a:t>Area (</a:t>
            </a:r>
            <a:r>
              <a:rPr lang="en-IN" sz="1600" dirty="0" err="1"/>
              <a:t>sqft_living</a:t>
            </a:r>
            <a:r>
              <a:rPr lang="en-IN" sz="1600" dirty="0"/>
              <a:t>) we </a:t>
            </a:r>
            <a:r>
              <a:rPr lang="en-IN" sz="1600" dirty="0" smtClean="0"/>
              <a:t>had right skewed </a:t>
            </a:r>
            <a:r>
              <a:rPr lang="en-IN" sz="1600" dirty="0"/>
              <a:t>plot </a:t>
            </a:r>
            <a:r>
              <a:rPr lang="en-IN" sz="1600" dirty="0" smtClean="0"/>
              <a:t>under the area of 1000 and </a:t>
            </a:r>
            <a:r>
              <a:rPr lang="en-IN" sz="1600" dirty="0"/>
              <a:t>4000 </a:t>
            </a:r>
            <a:r>
              <a:rPr lang="en-IN" sz="1600" dirty="0" err="1"/>
              <a:t>sqft</a:t>
            </a:r>
            <a:r>
              <a:rPr lang="en-IN" sz="1600" dirty="0"/>
              <a:t>. </a:t>
            </a:r>
            <a:endParaRPr lang="en-IN" sz="1600" dirty="0" smtClean="0"/>
          </a:p>
          <a:p>
            <a:pPr marL="0" indent="0">
              <a:buNone/>
            </a:pPr>
            <a:r>
              <a:rPr lang="en-IN" sz="1600" dirty="0"/>
              <a:t> </a:t>
            </a:r>
            <a:r>
              <a:rPr lang="en-IN" sz="1600" dirty="0" smtClean="0"/>
              <a:t>       Had </a:t>
            </a:r>
            <a:r>
              <a:rPr lang="en-IN" sz="1600" dirty="0"/>
              <a:t>some outliers </a:t>
            </a:r>
            <a:r>
              <a:rPr lang="en-IN" sz="1600" dirty="0" smtClean="0"/>
              <a:t>around 10000 </a:t>
            </a:r>
            <a:r>
              <a:rPr lang="en-IN" sz="1600" dirty="0" err="1"/>
              <a:t>sqft</a:t>
            </a:r>
            <a:r>
              <a:rPr lang="en-IN" sz="1600" dirty="0" smtClean="0"/>
              <a:t>.</a:t>
            </a:r>
          </a:p>
          <a:p>
            <a:pPr>
              <a:buFont typeface="Wingdings" panose="05000000000000000000" pitchFamily="2" charset="2"/>
              <a:buChar char="Ø"/>
            </a:pPr>
            <a:r>
              <a:rPr lang="en-IN" sz="1600" dirty="0" smtClean="0"/>
              <a:t> </a:t>
            </a:r>
            <a:r>
              <a:rPr lang="en-IN" sz="1600" dirty="0"/>
              <a:t>Similar </a:t>
            </a:r>
            <a:r>
              <a:rPr lang="en-IN" sz="1600" dirty="0" smtClean="0"/>
              <a:t>were the inferences for </a:t>
            </a:r>
            <a:r>
              <a:rPr lang="en-IN" sz="1600" dirty="0"/>
              <a:t>other area </a:t>
            </a:r>
            <a:r>
              <a:rPr lang="en-IN" sz="1600" dirty="0" smtClean="0"/>
              <a:t>features</a:t>
            </a:r>
            <a:r>
              <a:rPr lang="en-IN" sz="1600" dirty="0"/>
              <a:t>.</a:t>
            </a:r>
          </a:p>
          <a:p>
            <a:pPr>
              <a:buFont typeface="Wingdings" panose="05000000000000000000" pitchFamily="2" charset="2"/>
              <a:buChar char="Ø"/>
            </a:pPr>
            <a:endParaRPr lang="en-IN" sz="1600" dirty="0"/>
          </a:p>
          <a:p>
            <a:pPr>
              <a:buFont typeface="Wingdings" panose="05000000000000000000" pitchFamily="2" charset="2"/>
              <a:buChar char="Ø"/>
            </a:pPr>
            <a:r>
              <a:rPr lang="en-IN" sz="1600" dirty="0"/>
              <a:t>For latitude and </a:t>
            </a:r>
            <a:r>
              <a:rPr lang="en-IN" sz="1600" dirty="0" smtClean="0"/>
              <a:t>longitude </a:t>
            </a:r>
            <a:r>
              <a:rPr lang="en-IN" sz="1600" dirty="0"/>
              <a:t>we </a:t>
            </a:r>
            <a:r>
              <a:rPr lang="en-IN" sz="1600" dirty="0" smtClean="0"/>
              <a:t>saw </a:t>
            </a:r>
            <a:r>
              <a:rPr lang="en-IN" sz="1600" dirty="0"/>
              <a:t>a pattern </a:t>
            </a:r>
            <a:r>
              <a:rPr lang="en-IN" sz="1600" dirty="0" smtClean="0"/>
              <a:t>in latitude </a:t>
            </a:r>
            <a:r>
              <a:rPr lang="en-IN" sz="1600" dirty="0"/>
              <a:t>but </a:t>
            </a:r>
            <a:r>
              <a:rPr lang="en-IN" sz="1600" dirty="0" smtClean="0"/>
              <a:t>for longitude</a:t>
            </a:r>
            <a:r>
              <a:rPr lang="en-IN" sz="1600" dirty="0"/>
              <a:t>. </a:t>
            </a:r>
          </a:p>
          <a:p>
            <a:pPr marL="0" indent="0">
              <a:buNone/>
            </a:pPr>
            <a:r>
              <a:rPr lang="en-IN" sz="1600" dirty="0" smtClean="0"/>
              <a:t>       Would look more into it further.</a:t>
            </a:r>
          </a:p>
          <a:p>
            <a:pPr>
              <a:buFont typeface="Wingdings" panose="05000000000000000000" pitchFamily="2" charset="2"/>
              <a:buChar char="Ø"/>
            </a:pPr>
            <a:r>
              <a:rPr lang="en-IN" sz="1600" dirty="0"/>
              <a:t>For age of the </a:t>
            </a:r>
            <a:r>
              <a:rPr lang="en-IN" sz="1600" dirty="0" smtClean="0"/>
              <a:t>house  we had the maximum houses </a:t>
            </a:r>
            <a:r>
              <a:rPr lang="en-IN" sz="1600" dirty="0"/>
              <a:t>built in last 40 years. </a:t>
            </a:r>
            <a:endParaRPr lang="en-IN" sz="1600" dirty="0" smtClean="0"/>
          </a:p>
          <a:p>
            <a:pPr marL="0" indent="0">
              <a:buNone/>
            </a:pPr>
            <a:r>
              <a:rPr lang="en-IN" sz="1600" dirty="0"/>
              <a:t> </a:t>
            </a:r>
            <a:r>
              <a:rPr lang="en-IN" sz="1600" dirty="0" smtClean="0"/>
              <a:t>      Minimum </a:t>
            </a:r>
            <a:r>
              <a:rPr lang="en-IN" sz="1600" dirty="0"/>
              <a:t>and maximum </a:t>
            </a:r>
            <a:r>
              <a:rPr lang="en-IN" sz="1600" dirty="0" smtClean="0"/>
              <a:t>ages were 0(same </a:t>
            </a:r>
            <a:r>
              <a:rPr lang="en-IN" sz="1600" dirty="0"/>
              <a:t>year) and 115 years(a vintage classic</a:t>
            </a:r>
            <a:r>
              <a:rPr lang="en-IN" sz="1600" dirty="0" smtClean="0"/>
              <a:t>).</a:t>
            </a:r>
          </a:p>
          <a:p>
            <a:pPr lvl="1">
              <a:buFont typeface="Wingdings" panose="05000000000000000000" pitchFamily="2" charset="2"/>
              <a:buChar char="Ø"/>
            </a:pPr>
            <a:endParaRPr lang="en-IN" dirty="0"/>
          </a:p>
        </p:txBody>
      </p:sp>
    </p:spTree>
    <p:extLst>
      <p:ext uri="{BB962C8B-B14F-4D97-AF65-F5344CB8AC3E}">
        <p14:creationId xmlns:p14="http://schemas.microsoft.com/office/powerpoint/2010/main" val="1398507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307B7-98AD-4A1F-A70D-D66A0AD7A3EB}"/>
              </a:ext>
            </a:extLst>
          </p:cNvPr>
          <p:cNvSpPr>
            <a:spLocks noGrp="1"/>
          </p:cNvSpPr>
          <p:nvPr>
            <p:ph type="title"/>
          </p:nvPr>
        </p:nvSpPr>
        <p:spPr>
          <a:xfrm>
            <a:off x="2224435" y="514928"/>
            <a:ext cx="8911687" cy="1280890"/>
          </a:xfrm>
        </p:spPr>
        <p:txBody>
          <a:bodyPr>
            <a:normAutofit/>
          </a:bodyPr>
          <a:lstStyle/>
          <a:p>
            <a:r>
              <a:rPr lang="en-IN" sz="3200" b="1" dirty="0" smtClean="0">
                <a:effectLst>
                  <a:outerShdw blurRad="38100" dist="38100" dir="2700000" algn="tl">
                    <a:srgbClr val="000000">
                      <a:alpha val="43137"/>
                    </a:srgbClr>
                  </a:outerShdw>
                </a:effectLst>
              </a:rPr>
              <a:t>Bivariate Analysis</a:t>
            </a:r>
            <a:endParaRPr lang="en-IN" sz="32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0C77A1BE-51C5-4226-B0BF-AE4C673D3912}"/>
              </a:ext>
            </a:extLst>
          </p:cNvPr>
          <p:cNvSpPr>
            <a:spLocks noGrp="1"/>
          </p:cNvSpPr>
          <p:nvPr>
            <p:ph idx="1"/>
          </p:nvPr>
        </p:nvSpPr>
        <p:spPr>
          <a:xfrm>
            <a:off x="2220722" y="2038065"/>
            <a:ext cx="8915400" cy="3777622"/>
          </a:xfrm>
        </p:spPr>
        <p:txBody>
          <a:bodyPr>
            <a:normAutofit/>
          </a:bodyPr>
          <a:lstStyle/>
          <a:p>
            <a:pPr>
              <a:buFont typeface="Wingdings" panose="05000000000000000000" pitchFamily="2" charset="2"/>
              <a:buChar char="Ø"/>
            </a:pPr>
            <a:r>
              <a:rPr lang="en-IN" dirty="0" smtClean="0"/>
              <a:t>Using the inference from Univariate analysis we started working on the relational analysis between features and with the target variable.</a:t>
            </a:r>
          </a:p>
          <a:p>
            <a:pPr>
              <a:buFont typeface="Wingdings" panose="05000000000000000000" pitchFamily="2" charset="2"/>
              <a:buChar char="Ø"/>
            </a:pPr>
            <a:r>
              <a:rPr lang="en-IN" dirty="0" smtClean="0"/>
              <a:t>Lets </a:t>
            </a:r>
            <a:r>
              <a:rPr lang="en-IN" dirty="0"/>
              <a:t>divide our </a:t>
            </a:r>
            <a:r>
              <a:rPr lang="en-IN" dirty="0" smtClean="0"/>
              <a:t>analysis from here into two parts:</a:t>
            </a:r>
            <a:endParaRPr lang="en-IN" dirty="0"/>
          </a:p>
          <a:p>
            <a:pPr lvl="1">
              <a:buFont typeface="Wingdings" panose="05000000000000000000" pitchFamily="2" charset="2"/>
              <a:buChar char="Ø"/>
            </a:pPr>
            <a:r>
              <a:rPr lang="en-IN" dirty="0"/>
              <a:t>Continuous </a:t>
            </a:r>
            <a:r>
              <a:rPr lang="en-IN" dirty="0" smtClean="0"/>
              <a:t>–Continuous(Cont.-Cont.)</a:t>
            </a:r>
            <a:endParaRPr lang="en-IN" dirty="0"/>
          </a:p>
          <a:p>
            <a:pPr lvl="1">
              <a:buFont typeface="Wingdings" panose="05000000000000000000" pitchFamily="2" charset="2"/>
              <a:buChar char="Ø"/>
            </a:pPr>
            <a:r>
              <a:rPr lang="en-IN" dirty="0" smtClean="0"/>
              <a:t>Categorical- Continuous(Cont.-Cat.)</a:t>
            </a:r>
            <a:endParaRPr lang="en-IN" dirty="0"/>
          </a:p>
          <a:p>
            <a:pPr marL="457200" lvl="1" indent="0">
              <a:buNone/>
            </a:pPr>
            <a:endParaRPr lang="en-IN" dirty="0"/>
          </a:p>
          <a:p>
            <a:pPr>
              <a:buFont typeface="Wingdings" panose="05000000000000000000" pitchFamily="2" charset="2"/>
              <a:buChar char="Ø"/>
            </a:pPr>
            <a:r>
              <a:rPr lang="en-IN" dirty="0" smtClean="0"/>
              <a:t>While checking the correlations we worked on to test our hypothesis and asked several questions to the data that we initially drafted.</a:t>
            </a:r>
            <a:endParaRPr lang="en-IN" dirty="0"/>
          </a:p>
        </p:txBody>
      </p:sp>
    </p:spTree>
    <p:extLst>
      <p:ext uri="{BB962C8B-B14F-4D97-AF65-F5344CB8AC3E}">
        <p14:creationId xmlns:p14="http://schemas.microsoft.com/office/powerpoint/2010/main" val="316122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6919481" y="4206877"/>
            <a:ext cx="5272519" cy="2610261"/>
          </a:xfrm>
          <a:prstGeom prst="rect">
            <a:avLst/>
          </a:prstGeom>
        </p:spPr>
      </p:pic>
      <p:sp>
        <p:nvSpPr>
          <p:cNvPr id="5" name="Title 4"/>
          <p:cNvSpPr>
            <a:spLocks noGrp="1"/>
          </p:cNvSpPr>
          <p:nvPr>
            <p:ph type="title"/>
          </p:nvPr>
        </p:nvSpPr>
        <p:spPr>
          <a:xfrm>
            <a:off x="1884511" y="338485"/>
            <a:ext cx="8911687" cy="712393"/>
          </a:xfrm>
        </p:spPr>
        <p:txBody>
          <a:bodyPr>
            <a:normAutofit/>
          </a:bodyPr>
          <a:lstStyle/>
          <a:p>
            <a:r>
              <a:rPr lang="en-IN" sz="2800" b="1" dirty="0" smtClean="0">
                <a:effectLst>
                  <a:outerShdw blurRad="38100" dist="38100" dir="2700000" algn="tl">
                    <a:srgbClr val="000000">
                      <a:alpha val="43137"/>
                    </a:srgbClr>
                  </a:outerShdw>
                </a:effectLst>
                <a:hlinkClick r:id="rId3" action="ppaction://hlinksldjump"/>
              </a:rPr>
              <a:t>Area features </a:t>
            </a:r>
            <a:r>
              <a:rPr lang="en-IN" sz="2800" b="1" dirty="0" smtClean="0">
                <a:effectLst>
                  <a:outerShdw blurRad="38100" dist="38100" dir="2700000" algn="tl">
                    <a:srgbClr val="000000">
                      <a:alpha val="43137"/>
                    </a:srgbClr>
                  </a:outerShdw>
                </a:effectLst>
              </a:rPr>
              <a:t>to price</a:t>
            </a:r>
            <a:endParaRPr lang="en-IN" sz="2800" b="1" dirty="0">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3104463" y="1151636"/>
            <a:ext cx="3992732" cy="311539"/>
          </a:xfrm>
        </p:spPr>
        <p:txBody>
          <a:bodyPr/>
          <a:lstStyle/>
          <a:p>
            <a:pPr marL="285750" indent="-285750">
              <a:buFont typeface="Arial" panose="020B0604020202020204" pitchFamily="34" charset="0"/>
              <a:buChar char="•"/>
            </a:pPr>
            <a:r>
              <a:rPr lang="en-IN" sz="1600" b="1" dirty="0" err="1" smtClean="0">
                <a:effectLst>
                  <a:outerShdw blurRad="38100" dist="38100" dir="2700000" algn="tl">
                    <a:srgbClr val="000000">
                      <a:alpha val="43137"/>
                    </a:srgbClr>
                  </a:outerShdw>
                </a:effectLst>
              </a:rPr>
              <a:t>Sqft_living</a:t>
            </a:r>
            <a:r>
              <a:rPr lang="en-IN" sz="1600" b="1" dirty="0" smtClean="0">
                <a:effectLst>
                  <a:outerShdw blurRad="38100" dist="38100" dir="2700000" algn="tl">
                    <a:srgbClr val="000000">
                      <a:alpha val="43137"/>
                    </a:srgbClr>
                  </a:outerShdw>
                </a:effectLst>
              </a:rPr>
              <a:t> to price</a:t>
            </a:r>
            <a:endParaRPr lang="en-IN" sz="1600" b="1" dirty="0">
              <a:effectLst>
                <a:outerShdw blurRad="38100" dist="38100" dir="2700000" algn="tl">
                  <a:srgbClr val="000000">
                    <a:alpha val="43137"/>
                  </a:srgbClr>
                </a:outerShdw>
              </a:effectLst>
            </a:endParaRPr>
          </a:p>
        </p:txBody>
      </p:sp>
      <p:sp>
        <p:nvSpPr>
          <p:cNvPr id="7" name="Content Placeholder 6"/>
          <p:cNvSpPr>
            <a:spLocks noGrp="1"/>
          </p:cNvSpPr>
          <p:nvPr>
            <p:ph sz="half" idx="2"/>
          </p:nvPr>
        </p:nvSpPr>
        <p:spPr>
          <a:xfrm>
            <a:off x="410497" y="3390063"/>
            <a:ext cx="2387401" cy="712806"/>
          </a:xfrm>
        </p:spPr>
        <p:txBody>
          <a:bodyPr/>
          <a:lstStyle/>
          <a:p>
            <a:pPr>
              <a:buFont typeface="Wingdings" panose="05000000000000000000" pitchFamily="2" charset="2"/>
              <a:buChar char="§"/>
            </a:pPr>
            <a:r>
              <a:rPr lang="en-IN" sz="1600" b="1" dirty="0" err="1" smtClean="0">
                <a:effectLst>
                  <a:outerShdw blurRad="38100" dist="38100" dir="2700000" algn="tl">
                    <a:srgbClr val="000000">
                      <a:alpha val="43137"/>
                    </a:srgbClr>
                  </a:outerShdw>
                </a:effectLst>
              </a:rPr>
              <a:t>Sqft_above</a:t>
            </a:r>
            <a:r>
              <a:rPr lang="en-IN" b="1" dirty="0" smtClean="0">
                <a:effectLst>
                  <a:outerShdw blurRad="38100" dist="38100" dir="2700000" algn="tl">
                    <a:srgbClr val="000000">
                      <a:alpha val="43137"/>
                    </a:srgbClr>
                  </a:outerShdw>
                </a:effectLst>
              </a:rPr>
              <a:t> to price</a:t>
            </a:r>
            <a:endParaRPr lang="en-IN" b="1" dirty="0">
              <a:effectLst>
                <a:outerShdw blurRad="38100" dist="38100" dir="2700000" algn="tl">
                  <a:srgbClr val="000000">
                    <a:alpha val="43137"/>
                  </a:srgbClr>
                </a:outerShdw>
              </a:effectLst>
            </a:endParaRPr>
          </a:p>
        </p:txBody>
      </p:sp>
      <p:sp>
        <p:nvSpPr>
          <p:cNvPr id="8" name="Text Placeholder 7"/>
          <p:cNvSpPr>
            <a:spLocks noGrp="1"/>
          </p:cNvSpPr>
          <p:nvPr>
            <p:ph type="body" sz="quarter" idx="3"/>
          </p:nvPr>
        </p:nvSpPr>
        <p:spPr>
          <a:xfrm>
            <a:off x="8636150" y="3746466"/>
            <a:ext cx="3489859" cy="460411"/>
          </a:xfrm>
        </p:spPr>
        <p:txBody>
          <a:bodyPr/>
          <a:lstStyle/>
          <a:p>
            <a:pPr marL="285750" indent="-285750">
              <a:buFont typeface="Arial" panose="020B0604020202020204" pitchFamily="34" charset="0"/>
              <a:buChar char="•"/>
            </a:pPr>
            <a:r>
              <a:rPr lang="en-IN" sz="1600" b="1" dirty="0" smtClean="0">
                <a:effectLst>
                  <a:outerShdw blurRad="38100" dist="38100" dir="2700000" algn="tl">
                    <a:srgbClr val="000000">
                      <a:alpha val="43137"/>
                    </a:srgbClr>
                  </a:outerShdw>
                </a:effectLst>
              </a:rPr>
              <a:t>Sqft_living15 to price</a:t>
            </a:r>
            <a:endParaRPr lang="en-IN" sz="16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4"/>
          <a:stretch>
            <a:fillRect/>
          </a:stretch>
        </p:blipFill>
        <p:spPr>
          <a:xfrm>
            <a:off x="410497" y="3996466"/>
            <a:ext cx="5050600" cy="2560029"/>
          </a:xfrm>
          <a:prstGeom prst="rect">
            <a:avLst/>
          </a:prstGeom>
        </p:spPr>
      </p:pic>
      <p:pic>
        <p:nvPicPr>
          <p:cNvPr id="10" name="Picture 9"/>
          <p:cNvPicPr>
            <a:picLocks noChangeAspect="1"/>
          </p:cNvPicPr>
          <p:nvPr/>
        </p:nvPicPr>
        <p:blipFill>
          <a:blip r:embed="rId5"/>
          <a:stretch>
            <a:fillRect/>
          </a:stretch>
        </p:blipFill>
        <p:spPr>
          <a:xfrm>
            <a:off x="2668226" y="1501376"/>
            <a:ext cx="5901933" cy="2893998"/>
          </a:xfrm>
          <a:prstGeom prst="rect">
            <a:avLst/>
          </a:prstGeom>
          <a:effectLst>
            <a:outerShdw blurRad="596900" dist="50800" dir="5400000" algn="ctr" rotWithShape="0">
              <a:srgbClr val="000000">
                <a:alpha val="43137"/>
              </a:srgbClr>
            </a:outerShdw>
            <a:reflection endPos="0" dist="50800" dir="5400000" sy="-100000" algn="bl" rotWithShape="0"/>
            <a:softEdge rad="63500"/>
          </a:effectLst>
        </p:spPr>
      </p:pic>
    </p:spTree>
    <p:extLst>
      <p:ext uri="{BB962C8B-B14F-4D97-AF65-F5344CB8AC3E}">
        <p14:creationId xmlns:p14="http://schemas.microsoft.com/office/powerpoint/2010/main" val="40390010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3668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78776" y="897065"/>
            <a:ext cx="8911687" cy="754314"/>
          </a:xfrm>
        </p:spPr>
        <p:txBody>
          <a:bodyPr>
            <a:normAutofit/>
          </a:bodyPr>
          <a:lstStyle/>
          <a:p>
            <a:r>
              <a:rPr lang="en-IN" sz="2800" dirty="0">
                <a:effectLst>
                  <a:outerShdw blurRad="38100" dist="38100" dir="2700000" algn="tl">
                    <a:srgbClr val="000000">
                      <a:alpha val="43137"/>
                    </a:srgbClr>
                  </a:outerShdw>
                </a:effectLst>
              </a:rPr>
              <a:t>Hypothesis and their outcome:</a:t>
            </a:r>
          </a:p>
        </p:txBody>
      </p:sp>
      <p:sp>
        <p:nvSpPr>
          <p:cNvPr id="8" name="Content Placeholder 7"/>
          <p:cNvSpPr>
            <a:spLocks noGrp="1"/>
          </p:cNvSpPr>
          <p:nvPr>
            <p:ph idx="1"/>
          </p:nvPr>
        </p:nvSpPr>
        <p:spPr>
          <a:xfrm>
            <a:off x="1828800" y="1965277"/>
            <a:ext cx="9747764" cy="4176215"/>
          </a:xfrm>
        </p:spPr>
        <p:txBody>
          <a:bodyPr>
            <a:normAutofit lnSpcReduction="10000"/>
          </a:bodyPr>
          <a:lstStyle/>
          <a:p>
            <a:pPr>
              <a:buFont typeface="Wingdings" panose="05000000000000000000" pitchFamily="2" charset="2"/>
              <a:buChar char="Ø"/>
            </a:pPr>
            <a:r>
              <a:rPr lang="en-IN" dirty="0" smtClean="0"/>
              <a:t>Were Prices always Increasing with </a:t>
            </a:r>
            <a:r>
              <a:rPr lang="en-IN" dirty="0"/>
              <a:t>the increase in area features</a:t>
            </a:r>
            <a:r>
              <a:rPr lang="en-IN" dirty="0" smtClean="0"/>
              <a:t>.</a:t>
            </a:r>
          </a:p>
          <a:p>
            <a:pPr marL="0" indent="0">
              <a:buNone/>
            </a:pPr>
            <a:r>
              <a:rPr lang="en-IN" dirty="0" smtClean="0"/>
              <a:t>       -- Majorly Not all of them. But yes They either had increasing linear relation    or null effects on target variable</a:t>
            </a:r>
            <a:endParaRPr lang="en-IN" dirty="0"/>
          </a:p>
          <a:p>
            <a:pPr marL="0" indent="0">
              <a:buNone/>
            </a:pPr>
            <a:endParaRPr lang="en-IN" dirty="0"/>
          </a:p>
          <a:p>
            <a:pPr>
              <a:buFont typeface="Wingdings" panose="05000000000000000000" pitchFamily="2" charset="2"/>
              <a:buChar char="Ø"/>
            </a:pPr>
            <a:r>
              <a:rPr lang="en-IN" dirty="0" smtClean="0"/>
              <a:t>Were few points seen on Scatter plots of </a:t>
            </a:r>
            <a:r>
              <a:rPr lang="en-IN" dirty="0" err="1" smtClean="0"/>
              <a:t>sqft_living</a:t>
            </a:r>
            <a:r>
              <a:rPr lang="en-IN" dirty="0" smtClean="0"/>
              <a:t> and </a:t>
            </a:r>
            <a:r>
              <a:rPr lang="en-IN" dirty="0" err="1" smtClean="0"/>
              <a:t>sqft_above</a:t>
            </a:r>
            <a:r>
              <a:rPr lang="en-IN" dirty="0" smtClean="0"/>
              <a:t> outliers or a part of the trend?</a:t>
            </a:r>
          </a:p>
          <a:p>
            <a:pPr marL="0" indent="0">
              <a:buNone/>
            </a:pPr>
            <a:r>
              <a:rPr lang="en-IN" dirty="0"/>
              <a:t> </a:t>
            </a:r>
            <a:r>
              <a:rPr lang="en-IN" dirty="0" smtClean="0"/>
              <a:t>     -- On diving further and trying to find connection </a:t>
            </a:r>
            <a:r>
              <a:rPr lang="en-IN" dirty="0"/>
              <a:t>t</a:t>
            </a:r>
            <a:r>
              <a:rPr lang="en-IN" dirty="0" smtClean="0"/>
              <a:t>hey were Outliers and would be best to remove.</a:t>
            </a:r>
          </a:p>
          <a:p>
            <a:pPr marL="0" indent="0">
              <a:buNone/>
            </a:pPr>
            <a:endParaRPr lang="en-IN" dirty="0"/>
          </a:p>
          <a:p>
            <a:pPr>
              <a:buFont typeface="Wingdings" panose="05000000000000000000" pitchFamily="2" charset="2"/>
              <a:buChar char="Ø"/>
            </a:pPr>
            <a:r>
              <a:rPr lang="en-IN" dirty="0"/>
              <a:t>Price vary with the month (Do we have a pattern following the dates?)</a:t>
            </a:r>
          </a:p>
          <a:p>
            <a:pPr lvl="1">
              <a:buFont typeface="Wingdings" panose="05000000000000000000" pitchFamily="2" charset="2"/>
              <a:buChar char="§"/>
            </a:pPr>
            <a:r>
              <a:rPr lang="en-IN" dirty="0"/>
              <a:t>No impact because of the period at which the house was bought (year or month).</a:t>
            </a:r>
          </a:p>
          <a:p>
            <a:pPr marL="457200" lvl="1" indent="0">
              <a:buNone/>
            </a:pPr>
            <a:endParaRPr lang="en-IN" dirty="0"/>
          </a:p>
        </p:txBody>
      </p:sp>
    </p:spTree>
    <p:extLst>
      <p:ext uri="{BB962C8B-B14F-4D97-AF65-F5344CB8AC3E}">
        <p14:creationId xmlns:p14="http://schemas.microsoft.com/office/powerpoint/2010/main" val="2602870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9E54C-E7FD-496A-945A-CB48B2F39594}"/>
              </a:ext>
            </a:extLst>
          </p:cNvPr>
          <p:cNvSpPr>
            <a:spLocks noGrp="1"/>
          </p:cNvSpPr>
          <p:nvPr>
            <p:ph type="title"/>
          </p:nvPr>
        </p:nvSpPr>
        <p:spPr/>
        <p:txBody>
          <a:bodyPr>
            <a:normAutofit/>
          </a:bodyPr>
          <a:lstStyle/>
          <a:p>
            <a:r>
              <a:rPr lang="en-IN" sz="3200" dirty="0"/>
              <a:t>Features</a:t>
            </a:r>
          </a:p>
        </p:txBody>
      </p:sp>
      <p:sp>
        <p:nvSpPr>
          <p:cNvPr id="3" name="Content Placeholder 2">
            <a:extLst>
              <a:ext uri="{FF2B5EF4-FFF2-40B4-BE49-F238E27FC236}">
                <a16:creationId xmlns="" xmlns:a16="http://schemas.microsoft.com/office/drawing/2014/main" id="{C911775A-1BA2-4B84-9682-E1130ADB67EC}"/>
              </a:ext>
            </a:extLst>
          </p:cNvPr>
          <p:cNvSpPr>
            <a:spLocks noGrp="1"/>
          </p:cNvSpPr>
          <p:nvPr>
            <p:ph sz="half" idx="1"/>
          </p:nvPr>
        </p:nvSpPr>
        <p:spPr>
          <a:xfrm>
            <a:off x="1052153" y="2391105"/>
            <a:ext cx="2312671" cy="3615291"/>
          </a:xfrm>
        </p:spPr>
        <p:txBody>
          <a:bodyPr>
            <a:normAutofit/>
          </a:bodyPr>
          <a:lstStyle/>
          <a:p>
            <a:pPr>
              <a:buFont typeface="Arial" panose="020B0604020202020204" pitchFamily="34" charset="0"/>
              <a:buChar char="•"/>
            </a:pPr>
            <a:r>
              <a:rPr lang="en-IN" dirty="0" smtClean="0"/>
              <a:t>Price</a:t>
            </a:r>
            <a:endParaRPr lang="en-IN" dirty="0"/>
          </a:p>
          <a:p>
            <a:pPr>
              <a:buFont typeface="Arial" panose="020B0604020202020204" pitchFamily="34" charset="0"/>
              <a:buChar char="•"/>
            </a:pPr>
            <a:r>
              <a:rPr lang="en-IN" dirty="0"/>
              <a:t>sqft_living</a:t>
            </a:r>
          </a:p>
          <a:p>
            <a:pPr>
              <a:buFont typeface="Arial" panose="020B0604020202020204" pitchFamily="34" charset="0"/>
              <a:buChar char="•"/>
            </a:pPr>
            <a:r>
              <a:rPr lang="en-IN" dirty="0" err="1" smtClean="0"/>
              <a:t>sqft_lot</a:t>
            </a:r>
            <a:endParaRPr lang="en-IN" dirty="0" smtClean="0"/>
          </a:p>
          <a:p>
            <a:pPr>
              <a:buFont typeface="Arial" panose="020B0604020202020204" pitchFamily="34" charset="0"/>
              <a:buChar char="•"/>
            </a:pPr>
            <a:r>
              <a:rPr lang="en-IN" dirty="0"/>
              <a:t>sqft_living15</a:t>
            </a:r>
          </a:p>
          <a:p>
            <a:pPr>
              <a:buFont typeface="Arial" panose="020B0604020202020204" pitchFamily="34" charset="0"/>
              <a:buChar char="•"/>
            </a:pPr>
            <a:r>
              <a:rPr lang="en-IN" dirty="0" err="1"/>
              <a:t>sqft_basement</a:t>
            </a:r>
            <a:r>
              <a:rPr lang="en-IN" dirty="0"/>
              <a:t> </a:t>
            </a:r>
          </a:p>
          <a:p>
            <a:pPr>
              <a:buFont typeface="Arial" panose="020B0604020202020204" pitchFamily="34" charset="0"/>
              <a:buChar char="•"/>
            </a:pPr>
            <a:r>
              <a:rPr lang="en-IN" dirty="0" err="1" smtClean="0"/>
              <a:t>sqft_above</a:t>
            </a:r>
            <a:endParaRPr lang="en-IN" dirty="0"/>
          </a:p>
        </p:txBody>
      </p:sp>
      <p:sp>
        <p:nvSpPr>
          <p:cNvPr id="4" name="Content Placeholder 3">
            <a:extLst>
              <a:ext uri="{FF2B5EF4-FFF2-40B4-BE49-F238E27FC236}">
                <a16:creationId xmlns="" xmlns:a16="http://schemas.microsoft.com/office/drawing/2014/main" id="{37229E3F-3F78-44A0-B473-9B3827EC2DA5}"/>
              </a:ext>
            </a:extLst>
          </p:cNvPr>
          <p:cNvSpPr>
            <a:spLocks noGrp="1"/>
          </p:cNvSpPr>
          <p:nvPr>
            <p:ph sz="half" idx="2"/>
          </p:nvPr>
        </p:nvSpPr>
        <p:spPr>
          <a:xfrm>
            <a:off x="7064096" y="2404812"/>
            <a:ext cx="2312671" cy="3613175"/>
          </a:xfrm>
        </p:spPr>
        <p:txBody>
          <a:bodyPr>
            <a:normAutofit/>
          </a:bodyPr>
          <a:lstStyle/>
          <a:p>
            <a:pPr>
              <a:buFont typeface="Arial" panose="020B0604020202020204" pitchFamily="34" charset="0"/>
              <a:buChar char="•"/>
            </a:pPr>
            <a:r>
              <a:rPr lang="en-US" dirty="0"/>
              <a:t>Bedrooms</a:t>
            </a:r>
          </a:p>
          <a:p>
            <a:pPr>
              <a:buFont typeface="Arial" panose="020B0604020202020204" pitchFamily="34" charset="0"/>
              <a:buChar char="•"/>
            </a:pPr>
            <a:r>
              <a:rPr lang="en-US" dirty="0"/>
              <a:t>Bathrooms</a:t>
            </a:r>
          </a:p>
          <a:p>
            <a:pPr>
              <a:buFont typeface="Arial" panose="020B0604020202020204" pitchFamily="34" charset="0"/>
              <a:buChar char="•"/>
            </a:pPr>
            <a:r>
              <a:rPr lang="en-US" dirty="0"/>
              <a:t>Floors</a:t>
            </a:r>
          </a:p>
          <a:p>
            <a:pPr>
              <a:buFont typeface="Arial" panose="020B0604020202020204" pitchFamily="34" charset="0"/>
              <a:buChar char="•"/>
            </a:pPr>
            <a:r>
              <a:rPr lang="en-US" dirty="0"/>
              <a:t>Waterfront</a:t>
            </a:r>
          </a:p>
          <a:p>
            <a:pPr>
              <a:buFont typeface="Arial" panose="020B0604020202020204" pitchFamily="34" charset="0"/>
              <a:buChar char="•"/>
            </a:pPr>
            <a:endParaRPr lang="en-IN" dirty="0"/>
          </a:p>
        </p:txBody>
      </p:sp>
      <p:sp>
        <p:nvSpPr>
          <p:cNvPr id="5" name="Content Placeholder 3">
            <a:extLst>
              <a:ext uri="{FF2B5EF4-FFF2-40B4-BE49-F238E27FC236}">
                <a16:creationId xmlns="" xmlns:a16="http://schemas.microsoft.com/office/drawing/2014/main" id="{31872EBB-C9C4-4496-A7E0-7C92A2908B91}"/>
              </a:ext>
            </a:extLst>
          </p:cNvPr>
          <p:cNvSpPr txBox="1">
            <a:spLocks/>
          </p:cNvSpPr>
          <p:nvPr/>
        </p:nvSpPr>
        <p:spPr>
          <a:xfrm>
            <a:off x="5303043" y="2391105"/>
            <a:ext cx="2135505" cy="35981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IN" dirty="0"/>
              <a:t>yr_renovated </a:t>
            </a:r>
          </a:p>
          <a:p>
            <a:pPr>
              <a:buFont typeface="Arial" panose="020B0604020202020204" pitchFamily="34" charset="0"/>
              <a:buChar char="•"/>
            </a:pPr>
            <a:r>
              <a:rPr lang="en-IN" dirty="0"/>
              <a:t>zipcode</a:t>
            </a:r>
          </a:p>
          <a:p>
            <a:pPr>
              <a:buFont typeface="Arial" panose="020B0604020202020204" pitchFamily="34" charset="0"/>
              <a:buChar char="•"/>
            </a:pPr>
            <a:r>
              <a:rPr lang="en-US" dirty="0" smtClean="0"/>
              <a:t>Grade</a:t>
            </a:r>
          </a:p>
          <a:p>
            <a:pPr>
              <a:buFont typeface="Arial" panose="020B0604020202020204" pitchFamily="34" charset="0"/>
              <a:buChar char="•"/>
            </a:pPr>
            <a:r>
              <a:rPr lang="en-US" dirty="0"/>
              <a:t>Condition</a:t>
            </a:r>
          </a:p>
          <a:p>
            <a:pPr>
              <a:buFont typeface="Arial" panose="020B0604020202020204" pitchFamily="34" charset="0"/>
              <a:buChar char="•"/>
            </a:pPr>
            <a:r>
              <a:rPr lang="en-US" dirty="0" smtClean="0"/>
              <a:t>View</a:t>
            </a:r>
          </a:p>
          <a:p>
            <a:pPr>
              <a:buFont typeface="Arial" panose="020B0604020202020204" pitchFamily="34" charset="0"/>
              <a:buChar char="•"/>
            </a:pPr>
            <a:r>
              <a:rPr lang="en-IN" dirty="0"/>
              <a:t> Id</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IN" dirty="0"/>
          </a:p>
          <a:p>
            <a:pPr marL="0" indent="0">
              <a:buNone/>
            </a:pPr>
            <a:endParaRPr lang="en-IN" dirty="0"/>
          </a:p>
          <a:p>
            <a:pPr>
              <a:buFont typeface="Arial" panose="020B0604020202020204" pitchFamily="34" charset="0"/>
              <a:buChar char="•"/>
            </a:pPr>
            <a:endParaRPr lang="en-IN" dirty="0"/>
          </a:p>
        </p:txBody>
      </p:sp>
      <p:sp>
        <p:nvSpPr>
          <p:cNvPr id="6" name="Content Placeholder 3">
            <a:extLst>
              <a:ext uri="{FF2B5EF4-FFF2-40B4-BE49-F238E27FC236}">
                <a16:creationId xmlns="" xmlns:a16="http://schemas.microsoft.com/office/drawing/2014/main" id="{6CAE2DAD-FD63-45C6-9305-A2B1E75B9A29}"/>
              </a:ext>
            </a:extLst>
          </p:cNvPr>
          <p:cNvSpPr txBox="1">
            <a:spLocks/>
          </p:cNvSpPr>
          <p:nvPr/>
        </p:nvSpPr>
        <p:spPr>
          <a:xfrm>
            <a:off x="3036047" y="2402695"/>
            <a:ext cx="1707833" cy="361529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smtClean="0"/>
              <a:t>yr_built</a:t>
            </a:r>
            <a:endParaRPr lang="en-US" dirty="0"/>
          </a:p>
          <a:p>
            <a:pPr>
              <a:buFont typeface="Arial" panose="020B0604020202020204" pitchFamily="34" charset="0"/>
              <a:buChar char="•"/>
            </a:pPr>
            <a:r>
              <a:rPr lang="en-IN" dirty="0"/>
              <a:t> sqft_lot15</a:t>
            </a:r>
          </a:p>
          <a:p>
            <a:pPr>
              <a:buFont typeface="Arial" panose="020B0604020202020204" pitchFamily="34" charset="0"/>
              <a:buChar char="•"/>
            </a:pPr>
            <a:r>
              <a:rPr lang="en-IN" dirty="0" smtClean="0"/>
              <a:t>latitude</a:t>
            </a:r>
            <a:endParaRPr lang="en-IN" dirty="0"/>
          </a:p>
          <a:p>
            <a:pPr>
              <a:buFont typeface="Arial" panose="020B0604020202020204" pitchFamily="34" charset="0"/>
              <a:buChar char="•"/>
            </a:pPr>
            <a:r>
              <a:rPr lang="en-IN" dirty="0"/>
              <a:t>Longitude</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sp>
        <p:nvSpPr>
          <p:cNvPr id="8" name="Content Placeholder 2">
            <a:extLst>
              <a:ext uri="{FF2B5EF4-FFF2-40B4-BE49-F238E27FC236}">
                <a16:creationId xmlns="" xmlns:a16="http://schemas.microsoft.com/office/drawing/2014/main" id="{C911775A-1BA2-4B84-9682-E1130ADB67EC}"/>
              </a:ext>
            </a:extLst>
          </p:cNvPr>
          <p:cNvSpPr txBox="1">
            <a:spLocks/>
          </p:cNvSpPr>
          <p:nvPr/>
        </p:nvSpPr>
        <p:spPr>
          <a:xfrm>
            <a:off x="1052152" y="1842716"/>
            <a:ext cx="2312671" cy="5089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sz="2400" b="1" dirty="0" smtClean="0"/>
              <a:t>Continuous </a:t>
            </a:r>
            <a:endParaRPr lang="en-IN" sz="2400" b="1" dirty="0"/>
          </a:p>
        </p:txBody>
      </p:sp>
      <p:sp>
        <p:nvSpPr>
          <p:cNvPr id="10" name="Content Placeholder 2">
            <a:extLst>
              <a:ext uri="{FF2B5EF4-FFF2-40B4-BE49-F238E27FC236}">
                <a16:creationId xmlns="" xmlns:a16="http://schemas.microsoft.com/office/drawing/2014/main" id="{C911775A-1BA2-4B84-9682-E1130ADB67EC}"/>
              </a:ext>
            </a:extLst>
          </p:cNvPr>
          <p:cNvSpPr txBox="1">
            <a:spLocks/>
          </p:cNvSpPr>
          <p:nvPr/>
        </p:nvSpPr>
        <p:spPr>
          <a:xfrm>
            <a:off x="5303043" y="1887541"/>
            <a:ext cx="2312671" cy="5151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smtClean="0"/>
              <a:t>Categorical </a:t>
            </a:r>
            <a:endParaRPr lang="en-IN" b="1" dirty="0"/>
          </a:p>
        </p:txBody>
      </p:sp>
    </p:spTree>
    <p:extLst>
      <p:ext uri="{BB962C8B-B14F-4D97-AF65-F5344CB8AC3E}">
        <p14:creationId xmlns:p14="http://schemas.microsoft.com/office/powerpoint/2010/main" val="1146454353"/>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147776" y="2691685"/>
            <a:ext cx="5044224" cy="3539627"/>
          </a:xfrm>
          <a:prstGeom prst="rect">
            <a:avLst/>
          </a:prstGeom>
          <a:effectLst>
            <a:softEdge rad="101600"/>
          </a:effectLst>
        </p:spPr>
      </p:pic>
      <p:sp>
        <p:nvSpPr>
          <p:cNvPr id="2" name="Title 1">
            <a:extLst>
              <a:ext uri="{FF2B5EF4-FFF2-40B4-BE49-F238E27FC236}">
                <a16:creationId xmlns:a16="http://schemas.microsoft.com/office/drawing/2014/main" xmlns="" id="{1215AE7E-51C8-4D4C-9ABB-CCBDC557B959}"/>
              </a:ext>
            </a:extLst>
          </p:cNvPr>
          <p:cNvSpPr>
            <a:spLocks noGrp="1"/>
          </p:cNvSpPr>
          <p:nvPr>
            <p:ph type="title"/>
          </p:nvPr>
        </p:nvSpPr>
        <p:spPr>
          <a:xfrm>
            <a:off x="1149668" y="711607"/>
            <a:ext cx="10058400" cy="846872"/>
          </a:xfrm>
        </p:spPr>
        <p:txBody>
          <a:bodyPr>
            <a:normAutofit fontScale="90000"/>
          </a:bodyPr>
          <a:lstStyle/>
          <a:p>
            <a:pPr algn="ctr"/>
            <a:r>
              <a:rPr lang="en-IN" sz="3200" b="1" dirty="0"/>
              <a:t>Summary of features </a:t>
            </a:r>
            <a:r>
              <a:rPr lang="en-IN" sz="3200" dirty="0" smtClean="0"/>
              <a:t/>
            </a:r>
            <a:br>
              <a:rPr lang="en-IN" sz="3200" dirty="0" smtClean="0"/>
            </a:br>
            <a:r>
              <a:rPr lang="en-IN" sz="3200" dirty="0" smtClean="0"/>
              <a:t>(</a:t>
            </a:r>
            <a:r>
              <a:rPr lang="en-IN" sz="3200" dirty="0"/>
              <a:t>Univariate Analysis)</a:t>
            </a:r>
          </a:p>
        </p:txBody>
      </p:sp>
      <p:sp>
        <p:nvSpPr>
          <p:cNvPr id="3" name="Content Placeholder 2">
            <a:extLst>
              <a:ext uri="{FF2B5EF4-FFF2-40B4-BE49-F238E27FC236}">
                <a16:creationId xmlns:a16="http://schemas.microsoft.com/office/drawing/2014/main" xmlns="" id="{87C52ACA-9CF5-48DE-A344-912E4C9D9D93}"/>
              </a:ext>
            </a:extLst>
          </p:cNvPr>
          <p:cNvSpPr>
            <a:spLocks noGrp="1"/>
          </p:cNvSpPr>
          <p:nvPr>
            <p:ph sz="half" idx="1"/>
          </p:nvPr>
        </p:nvSpPr>
        <p:spPr>
          <a:xfrm>
            <a:off x="1089661" y="1731434"/>
            <a:ext cx="6495995" cy="4499878"/>
          </a:xfrm>
        </p:spPr>
        <p:txBody>
          <a:bodyPr>
            <a:normAutofit fontScale="85000" lnSpcReduction="20000"/>
          </a:bodyPr>
          <a:lstStyle/>
          <a:p>
            <a:pPr marL="0" indent="0">
              <a:buNone/>
            </a:pPr>
            <a:endParaRPr lang="en-IN" b="1" dirty="0" smtClean="0"/>
          </a:p>
          <a:p>
            <a:pPr>
              <a:buFont typeface="Arial" panose="020B0604020202020204" pitchFamily="34" charset="0"/>
              <a:buChar char="•"/>
            </a:pPr>
            <a:r>
              <a:rPr lang="en-IN" b="1" dirty="0" smtClean="0"/>
              <a:t>ID</a:t>
            </a:r>
            <a:r>
              <a:rPr lang="en-IN" dirty="0" smtClean="0"/>
              <a:t> </a:t>
            </a:r>
            <a:r>
              <a:rPr lang="en-IN" dirty="0"/>
              <a:t>–   21436 out of 21613 unique </a:t>
            </a:r>
            <a:r>
              <a:rPr lang="en-IN" dirty="0" smtClean="0"/>
              <a:t>ids </a:t>
            </a:r>
            <a:r>
              <a:rPr lang="en-IN" dirty="0"/>
              <a:t>for every house sold. </a:t>
            </a:r>
            <a:br>
              <a:rPr lang="en-IN" dirty="0"/>
            </a:br>
            <a:r>
              <a:rPr lang="en-IN" dirty="0"/>
              <a:t>          (177 houses were sold multiple times.)</a:t>
            </a:r>
          </a:p>
          <a:p>
            <a:pPr>
              <a:buFont typeface="Arial" panose="020B0604020202020204" pitchFamily="34" charset="0"/>
              <a:buChar char="•"/>
            </a:pPr>
            <a:r>
              <a:rPr lang="en-IN" b="1" dirty="0"/>
              <a:t>Date</a:t>
            </a:r>
            <a:r>
              <a:rPr lang="en-IN" dirty="0"/>
              <a:t> – The final date of the house sold in years 2014 </a:t>
            </a:r>
            <a:r>
              <a:rPr lang="en-IN" dirty="0" smtClean="0"/>
              <a:t> </a:t>
            </a:r>
            <a:r>
              <a:rPr lang="en-IN" dirty="0"/>
              <a:t>2015</a:t>
            </a:r>
            <a:br>
              <a:rPr lang="en-IN" dirty="0"/>
            </a:br>
            <a:r>
              <a:rPr lang="en-IN" dirty="0"/>
              <a:t>             Majority sale for year 2015</a:t>
            </a:r>
          </a:p>
          <a:p>
            <a:pPr>
              <a:buFont typeface="Arial" panose="020B0604020202020204" pitchFamily="34" charset="0"/>
              <a:buChar char="•"/>
            </a:pPr>
            <a:r>
              <a:rPr lang="en-IN" b="1" dirty="0" err="1">
                <a:hlinkClick r:id="rId3" action="ppaction://hlinksldjump"/>
              </a:rPr>
              <a:t>Year_built</a:t>
            </a:r>
            <a:r>
              <a:rPr lang="en-IN" b="1" dirty="0"/>
              <a:t> </a:t>
            </a:r>
            <a:r>
              <a:rPr lang="en-IN" dirty="0"/>
              <a:t>– Houses built from year 1900 to 2015</a:t>
            </a:r>
            <a:br>
              <a:rPr lang="en-IN" dirty="0"/>
            </a:br>
            <a:r>
              <a:rPr lang="en-IN" dirty="0"/>
              <a:t>                       Major houses were built near 1980 and            around 2015</a:t>
            </a:r>
            <a:endParaRPr lang="en-IN" b="1" dirty="0"/>
          </a:p>
          <a:p>
            <a:pPr>
              <a:buFont typeface="Arial" panose="020B0604020202020204" pitchFamily="34" charset="0"/>
              <a:buChar char="•"/>
            </a:pPr>
            <a:endParaRPr lang="en-IN" dirty="0" smtClean="0"/>
          </a:p>
          <a:p>
            <a:pPr>
              <a:buFont typeface="Arial" panose="020B0604020202020204" pitchFamily="34" charset="0"/>
              <a:buChar char="•"/>
            </a:pPr>
            <a:r>
              <a:rPr lang="en-IN" b="1" dirty="0" smtClean="0"/>
              <a:t>Price</a:t>
            </a:r>
            <a:r>
              <a:rPr lang="en-IN" dirty="0" smtClean="0"/>
              <a:t> </a:t>
            </a:r>
            <a:r>
              <a:rPr lang="en-IN" dirty="0"/>
              <a:t>– Houses priced from ( 0</a:t>
            </a:r>
            <a:r>
              <a:rPr lang="en-IN" dirty="0" smtClean="0"/>
              <a:t>  </a:t>
            </a:r>
            <a:r>
              <a:rPr lang="en-IN" dirty="0"/>
              <a:t>80000000)</a:t>
            </a:r>
            <a:br>
              <a:rPr lang="en-IN" dirty="0"/>
            </a:br>
            <a:r>
              <a:rPr lang="en-IN" dirty="0"/>
              <a:t>              </a:t>
            </a:r>
            <a:r>
              <a:rPr lang="en-IN" dirty="0" smtClean="0"/>
              <a:t>Majority </a:t>
            </a:r>
            <a:r>
              <a:rPr lang="en-IN" dirty="0"/>
              <a:t>of houses </a:t>
            </a:r>
            <a:r>
              <a:rPr lang="en-IN" dirty="0" smtClean="0"/>
              <a:t>at price range *( </a:t>
            </a:r>
            <a:r>
              <a:rPr lang="en-IN" dirty="0"/>
              <a:t>0 </a:t>
            </a:r>
            <a:r>
              <a:rPr lang="en-IN" dirty="0" smtClean="0"/>
              <a:t> </a:t>
            </a:r>
            <a:r>
              <a:rPr lang="en-IN" dirty="0"/>
              <a:t>2000000)</a:t>
            </a:r>
          </a:p>
          <a:p>
            <a:pPr>
              <a:buFont typeface="Arial" panose="020B0604020202020204" pitchFamily="34" charset="0"/>
              <a:buChar char="•"/>
            </a:pPr>
            <a:endParaRPr lang="en-IN" dirty="0" smtClean="0"/>
          </a:p>
          <a:p>
            <a:pPr>
              <a:buFont typeface="Arial" panose="020B0604020202020204" pitchFamily="34" charset="0"/>
              <a:buChar char="•"/>
            </a:pPr>
            <a:endParaRPr lang="en-IN" dirty="0"/>
          </a:p>
          <a:p>
            <a:pPr>
              <a:buFont typeface="Arial" panose="020B0604020202020204" pitchFamily="34" charset="0"/>
              <a:buChar char="•"/>
            </a:pPr>
            <a:endParaRPr lang="en-IN" dirty="0" smtClean="0"/>
          </a:p>
          <a:p>
            <a:pPr marL="0" indent="0">
              <a:buNone/>
            </a:pPr>
            <a:r>
              <a:rPr lang="en-IN" dirty="0" smtClean="0"/>
              <a:t>Cont.</a:t>
            </a:r>
          </a:p>
        </p:txBody>
      </p:sp>
    </p:spTree>
    <p:extLst>
      <p:ext uri="{BB962C8B-B14F-4D97-AF65-F5344CB8AC3E}">
        <p14:creationId xmlns:p14="http://schemas.microsoft.com/office/powerpoint/2010/main" val="340240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endParaRPr lang="en-IN" dirty="0"/>
          </a:p>
          <a:p>
            <a:pPr>
              <a:buFont typeface="Arial" panose="020B0604020202020204" pitchFamily="34" charset="0"/>
              <a:buChar char="•"/>
            </a:pPr>
            <a:r>
              <a:rPr lang="en-IN" b="1" dirty="0" smtClean="0"/>
              <a:t>Bedrooms</a:t>
            </a:r>
            <a:r>
              <a:rPr lang="en-IN" dirty="0" smtClean="0"/>
              <a:t> </a:t>
            </a:r>
            <a:r>
              <a:rPr lang="en-IN" dirty="0"/>
              <a:t>– Range (</a:t>
            </a:r>
            <a:r>
              <a:rPr lang="en-IN" dirty="0" smtClean="0"/>
              <a:t>133</a:t>
            </a:r>
            <a:r>
              <a:rPr lang="en-IN" dirty="0"/>
              <a:t>)</a:t>
            </a:r>
            <a:br>
              <a:rPr lang="en-IN" dirty="0"/>
            </a:br>
            <a:r>
              <a:rPr lang="en-IN" dirty="0"/>
              <a:t>                       Maximum houses had rooms in range (2 </a:t>
            </a:r>
            <a:r>
              <a:rPr lang="en-IN" dirty="0" smtClean="0"/>
              <a:t> </a:t>
            </a:r>
            <a:r>
              <a:rPr lang="en-IN" dirty="0"/>
              <a:t>6)</a:t>
            </a:r>
          </a:p>
          <a:p>
            <a:pPr>
              <a:buFont typeface="Arial" panose="020B0604020202020204" pitchFamily="34" charset="0"/>
              <a:buChar char="•"/>
            </a:pPr>
            <a:endParaRPr lang="en-IN" dirty="0" smtClean="0"/>
          </a:p>
          <a:p>
            <a:pPr>
              <a:buFont typeface="Arial" panose="020B0604020202020204" pitchFamily="34" charset="0"/>
              <a:buChar char="•"/>
            </a:pPr>
            <a:endParaRPr lang="en-IN" dirty="0"/>
          </a:p>
          <a:p>
            <a:pPr>
              <a:buFont typeface="Arial" panose="020B0604020202020204" pitchFamily="34" charset="0"/>
              <a:buChar char="•"/>
            </a:pPr>
            <a:endParaRPr lang="en-IN" dirty="0" smtClean="0"/>
          </a:p>
          <a:p>
            <a:pPr>
              <a:buFont typeface="Arial" panose="020B0604020202020204" pitchFamily="34" charset="0"/>
              <a:buChar char="•"/>
            </a:pPr>
            <a:r>
              <a:rPr lang="en-IN" b="1" dirty="0" smtClean="0"/>
              <a:t>Bathrooms</a:t>
            </a:r>
            <a:r>
              <a:rPr lang="en-IN" dirty="0" smtClean="0"/>
              <a:t> </a:t>
            </a:r>
            <a:r>
              <a:rPr lang="en-IN" dirty="0"/>
              <a:t>– Range (1 – 6.5)  </a:t>
            </a:r>
            <a:br>
              <a:rPr lang="en-IN" dirty="0"/>
            </a:br>
            <a:r>
              <a:rPr lang="en-IN" dirty="0"/>
              <a:t>                        .5 means attached to bedroom with no shower</a:t>
            </a:r>
            <a:br>
              <a:rPr lang="en-IN" dirty="0"/>
            </a:br>
            <a:r>
              <a:rPr lang="en-IN" dirty="0"/>
              <a:t>                        Maximum houses rage were for (1 - 2.5)</a:t>
            </a:r>
          </a:p>
          <a:p>
            <a:endParaRPr lang="en-IN" dirty="0"/>
          </a:p>
        </p:txBody>
      </p:sp>
      <p:pic>
        <p:nvPicPr>
          <p:cNvPr id="4" name="Picture 3"/>
          <p:cNvPicPr>
            <a:picLocks noChangeAspect="1"/>
          </p:cNvPicPr>
          <p:nvPr/>
        </p:nvPicPr>
        <p:blipFill>
          <a:blip r:embed="rId2"/>
          <a:stretch>
            <a:fillRect/>
          </a:stretch>
        </p:blipFill>
        <p:spPr>
          <a:xfrm>
            <a:off x="7202651" y="2051795"/>
            <a:ext cx="4656839" cy="2559460"/>
          </a:xfrm>
          <a:prstGeom prst="rect">
            <a:avLst/>
          </a:prstGeom>
        </p:spPr>
      </p:pic>
    </p:spTree>
    <p:extLst>
      <p:ext uri="{BB962C8B-B14F-4D97-AF65-F5344CB8AC3E}">
        <p14:creationId xmlns:p14="http://schemas.microsoft.com/office/powerpoint/2010/main" val="27835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228046" y="475892"/>
            <a:ext cx="7418388" cy="4465638"/>
          </a:xfrm>
        </p:spPr>
      </p:pic>
      <p:sp>
        <p:nvSpPr>
          <p:cNvPr id="5" name="Title 1"/>
          <p:cNvSpPr txBox="1">
            <a:spLocks/>
          </p:cNvSpPr>
          <p:nvPr/>
        </p:nvSpPr>
        <p:spPr>
          <a:xfrm>
            <a:off x="0" y="4532046"/>
            <a:ext cx="121920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200" dirty="0" smtClean="0"/>
              <a:t>The .5 Bathrooms meant “Attached with a Bedroom”</a:t>
            </a:r>
            <a:br>
              <a:rPr lang="en-IN" sz="3200" dirty="0" smtClean="0"/>
            </a:br>
            <a:r>
              <a:rPr lang="en-IN" sz="2800" dirty="0" smtClean="0"/>
              <a:t>(and with no shower)</a:t>
            </a:r>
            <a:endParaRPr lang="en-IN" sz="2800" dirty="0"/>
          </a:p>
        </p:txBody>
      </p:sp>
    </p:spTree>
    <p:extLst>
      <p:ext uri="{BB962C8B-B14F-4D97-AF65-F5344CB8AC3E}">
        <p14:creationId xmlns:p14="http://schemas.microsoft.com/office/powerpoint/2010/main" val="121361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33881" y="618186"/>
            <a:ext cx="10485437" cy="5435645"/>
          </a:xfrm>
        </p:spPr>
        <p:txBody>
          <a:bodyPr>
            <a:normAutofit/>
          </a:bodyPr>
          <a:lstStyle/>
          <a:p>
            <a:pPr>
              <a:buFont typeface="Arial" panose="020B0604020202020204" pitchFamily="34" charset="0"/>
              <a:buChar char="•"/>
            </a:pPr>
            <a:endParaRPr lang="en-IN" b="1" dirty="0" smtClean="0"/>
          </a:p>
          <a:p>
            <a:pPr>
              <a:buFont typeface="Arial" panose="020B0604020202020204" pitchFamily="34" charset="0"/>
              <a:buChar char="•"/>
            </a:pPr>
            <a:r>
              <a:rPr lang="en-IN" b="1" dirty="0" smtClean="0"/>
              <a:t>Grade</a:t>
            </a:r>
            <a:r>
              <a:rPr lang="en-IN" dirty="0" smtClean="0"/>
              <a:t> </a:t>
            </a:r>
            <a:r>
              <a:rPr lang="en-IN" dirty="0"/>
              <a:t>– Houses are graded in range (</a:t>
            </a:r>
            <a:r>
              <a:rPr lang="en-IN" dirty="0" smtClean="0"/>
              <a:t>113</a:t>
            </a:r>
            <a:r>
              <a:rPr lang="en-IN" dirty="0"/>
              <a:t>) – {2}</a:t>
            </a:r>
            <a:br>
              <a:rPr lang="en-IN" dirty="0"/>
            </a:br>
            <a:r>
              <a:rPr lang="en-IN" dirty="0"/>
              <a:t>              </a:t>
            </a:r>
            <a:r>
              <a:rPr lang="en-IN" dirty="0" smtClean="0"/>
              <a:t>  Majorly graded </a:t>
            </a:r>
            <a:r>
              <a:rPr lang="en-IN" dirty="0"/>
              <a:t>houses range (</a:t>
            </a:r>
            <a:r>
              <a:rPr lang="en-IN" dirty="0" smtClean="0"/>
              <a:t>610</a:t>
            </a:r>
            <a:r>
              <a:rPr lang="en-IN" dirty="0"/>
              <a:t>)</a:t>
            </a:r>
          </a:p>
          <a:p>
            <a:pPr>
              <a:buFont typeface="Arial" panose="020B0604020202020204" pitchFamily="34" charset="0"/>
              <a:buChar char="•"/>
            </a:pPr>
            <a:r>
              <a:rPr lang="en-IN" b="1" dirty="0"/>
              <a:t>Condition</a:t>
            </a:r>
            <a:r>
              <a:rPr lang="en-IN" dirty="0"/>
              <a:t> – On the basis of Plumbing of house</a:t>
            </a:r>
            <a:br>
              <a:rPr lang="en-IN" dirty="0"/>
            </a:br>
            <a:r>
              <a:rPr lang="en-IN" dirty="0"/>
              <a:t>                      Range (</a:t>
            </a:r>
            <a:r>
              <a:rPr lang="en-IN" dirty="0" smtClean="0"/>
              <a:t>15</a:t>
            </a:r>
            <a:r>
              <a:rPr lang="en-IN" dirty="0"/>
              <a:t>)</a:t>
            </a:r>
            <a:br>
              <a:rPr lang="en-IN" dirty="0"/>
            </a:br>
            <a:r>
              <a:rPr lang="en-IN" dirty="0"/>
              <a:t>                      1 – Bad and 5 – Excellent </a:t>
            </a:r>
            <a:br>
              <a:rPr lang="en-IN" dirty="0"/>
            </a:br>
            <a:r>
              <a:rPr lang="en-IN" dirty="0"/>
              <a:t>                      </a:t>
            </a:r>
            <a:r>
              <a:rPr lang="en-IN" dirty="0" smtClean="0"/>
              <a:t>Majority </a:t>
            </a:r>
            <a:r>
              <a:rPr lang="en-IN" dirty="0"/>
              <a:t>number of </a:t>
            </a:r>
            <a:r>
              <a:rPr lang="en-IN" dirty="0" smtClean="0"/>
              <a:t>houses for 3 and 4</a:t>
            </a:r>
          </a:p>
          <a:p>
            <a:pPr>
              <a:buFont typeface="Arial" panose="020B0604020202020204" pitchFamily="34" charset="0"/>
              <a:buChar char="•"/>
            </a:pPr>
            <a:r>
              <a:rPr lang="en-IN" b="1" dirty="0"/>
              <a:t>View </a:t>
            </a:r>
            <a:r>
              <a:rPr lang="en-IN" dirty="0"/>
              <a:t>–No of times Houses were viewed pre-Purchase</a:t>
            </a:r>
            <a:br>
              <a:rPr lang="en-IN" dirty="0"/>
            </a:br>
            <a:r>
              <a:rPr lang="en-IN" dirty="0"/>
              <a:t>             </a:t>
            </a:r>
            <a:r>
              <a:rPr lang="en-IN" dirty="0" smtClean="0"/>
              <a:t>Range </a:t>
            </a:r>
            <a:r>
              <a:rPr lang="en-IN" dirty="0"/>
              <a:t>(</a:t>
            </a:r>
            <a:r>
              <a:rPr lang="en-IN" dirty="0" smtClean="0"/>
              <a:t>04</a:t>
            </a:r>
            <a:r>
              <a:rPr lang="en-IN" dirty="0"/>
              <a:t>)</a:t>
            </a:r>
            <a:br>
              <a:rPr lang="en-IN" dirty="0"/>
            </a:br>
            <a:r>
              <a:rPr lang="en-IN" dirty="0"/>
              <a:t>             </a:t>
            </a:r>
            <a:r>
              <a:rPr lang="en-IN" dirty="0" smtClean="0"/>
              <a:t>Majority </a:t>
            </a:r>
            <a:r>
              <a:rPr lang="en-IN" dirty="0" err="1" smtClean="0"/>
              <a:t>preffered</a:t>
            </a:r>
            <a:r>
              <a:rPr lang="en-IN" dirty="0" smtClean="0"/>
              <a:t> </a:t>
            </a:r>
            <a:r>
              <a:rPr lang="en-IN" dirty="0"/>
              <a:t>Range 0 </a:t>
            </a:r>
            <a:r>
              <a:rPr lang="en-IN" dirty="0" smtClean="0"/>
              <a:t>and 2</a:t>
            </a:r>
          </a:p>
          <a:p>
            <a:pPr>
              <a:buFont typeface="Arial" panose="020B0604020202020204" pitchFamily="34" charset="0"/>
              <a:buChar char="•"/>
            </a:pPr>
            <a:r>
              <a:rPr lang="en-IN" b="1" dirty="0"/>
              <a:t>Floors</a:t>
            </a:r>
            <a:r>
              <a:rPr lang="en-IN" dirty="0"/>
              <a:t> – </a:t>
            </a:r>
            <a:r>
              <a:rPr lang="en-IN" dirty="0" smtClean="0"/>
              <a:t>Total Range </a:t>
            </a:r>
            <a:r>
              <a:rPr lang="en-IN" dirty="0"/>
              <a:t>(1 </a:t>
            </a:r>
            <a:r>
              <a:rPr lang="en-IN" dirty="0" smtClean="0"/>
              <a:t> </a:t>
            </a:r>
            <a:r>
              <a:rPr lang="en-IN" dirty="0"/>
              <a:t>3.5) </a:t>
            </a:r>
            <a:br>
              <a:rPr lang="en-IN" dirty="0"/>
            </a:br>
            <a:r>
              <a:rPr lang="en-IN" dirty="0"/>
              <a:t>                .5 means Penthouse</a:t>
            </a:r>
            <a:br>
              <a:rPr lang="en-IN" dirty="0"/>
            </a:br>
            <a:r>
              <a:rPr lang="en-IN" dirty="0"/>
              <a:t>                Maximum Range for </a:t>
            </a:r>
            <a:r>
              <a:rPr lang="en-IN" dirty="0" smtClean="0"/>
              <a:t>1 </a:t>
            </a:r>
            <a:r>
              <a:rPr lang="en-IN" dirty="0"/>
              <a:t>2 </a:t>
            </a:r>
            <a:r>
              <a:rPr lang="en-IN" dirty="0" smtClean="0"/>
              <a:t> 1.5</a:t>
            </a:r>
          </a:p>
          <a:p>
            <a:pPr>
              <a:buFont typeface="Arial" panose="020B0604020202020204" pitchFamily="34" charset="0"/>
              <a:buChar char="•"/>
            </a:pPr>
            <a:endParaRPr lang="en-IN" dirty="0" smtClean="0"/>
          </a:p>
          <a:p>
            <a:pPr>
              <a:buFont typeface="Arial" panose="020B0604020202020204" pitchFamily="34" charset="0"/>
              <a:buChar char="•"/>
            </a:pPr>
            <a:endParaRPr lang="en-IN" dirty="0"/>
          </a:p>
          <a:p>
            <a:pPr>
              <a:buFont typeface="Arial" panose="020B0604020202020204" pitchFamily="34" charset="0"/>
              <a:buChar char="•"/>
            </a:pPr>
            <a:endParaRPr lang="en-IN" dirty="0"/>
          </a:p>
          <a:p>
            <a:endParaRPr lang="en-IN" dirty="0"/>
          </a:p>
        </p:txBody>
      </p:sp>
      <p:pic>
        <p:nvPicPr>
          <p:cNvPr id="4" name="Picture 3"/>
          <p:cNvPicPr>
            <a:picLocks noChangeAspect="1"/>
          </p:cNvPicPr>
          <p:nvPr/>
        </p:nvPicPr>
        <p:blipFill>
          <a:blip r:embed="rId2"/>
          <a:stretch>
            <a:fillRect/>
          </a:stretch>
        </p:blipFill>
        <p:spPr>
          <a:xfrm>
            <a:off x="6946634" y="3027277"/>
            <a:ext cx="4786020" cy="3204735"/>
          </a:xfrm>
          <a:prstGeom prst="rect">
            <a:avLst/>
          </a:prstGeom>
        </p:spPr>
      </p:pic>
    </p:spTree>
    <p:extLst>
      <p:ext uri="{BB962C8B-B14F-4D97-AF65-F5344CB8AC3E}">
        <p14:creationId xmlns:p14="http://schemas.microsoft.com/office/powerpoint/2010/main" val="986300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296214" y="732725"/>
            <a:ext cx="4938713" cy="4022725"/>
          </a:xfrm>
        </p:spPr>
        <p:txBody>
          <a:bodyPr/>
          <a:lstStyle/>
          <a:p>
            <a:r>
              <a:rPr lang="en-IN" b="1" dirty="0" err="1" smtClean="0"/>
              <a:t>WaterFront</a:t>
            </a:r>
            <a:r>
              <a:rPr lang="en-IN" dirty="0" smtClean="0"/>
              <a:t> – Either No or Yes.</a:t>
            </a:r>
            <a:br>
              <a:rPr lang="en-IN" dirty="0" smtClean="0"/>
            </a:br>
            <a:r>
              <a:rPr lang="en-IN" dirty="0" smtClean="0"/>
              <a:t>                          Majority </a:t>
            </a:r>
            <a:r>
              <a:rPr lang="en-IN" dirty="0"/>
              <a:t>had No waterfront.</a:t>
            </a:r>
            <a:r>
              <a:rPr lang="en-IN" dirty="0" smtClean="0"/>
              <a:t/>
            </a:r>
            <a:br>
              <a:rPr lang="en-IN" dirty="0" smtClean="0"/>
            </a:br>
            <a:endParaRPr lang="en-IN" dirty="0"/>
          </a:p>
        </p:txBody>
      </p:sp>
      <p:pic>
        <p:nvPicPr>
          <p:cNvPr id="5" name="Content Placeholder 4"/>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43944" y="1973762"/>
            <a:ext cx="4937125" cy="3695700"/>
          </a:xfrm>
          <a:effectLst>
            <a:softEdge rad="88900"/>
          </a:effectLst>
        </p:spPr>
      </p:pic>
      <p:pic>
        <p:nvPicPr>
          <p:cNvPr id="6" name="Picture 5"/>
          <p:cNvPicPr>
            <a:picLocks noChangeAspect="1"/>
          </p:cNvPicPr>
          <p:nvPr/>
        </p:nvPicPr>
        <p:blipFill>
          <a:blip r:embed="rId3"/>
          <a:stretch>
            <a:fillRect/>
          </a:stretch>
        </p:blipFill>
        <p:spPr>
          <a:xfrm>
            <a:off x="7200873" y="1973762"/>
            <a:ext cx="4229690" cy="2781688"/>
          </a:xfrm>
          <a:prstGeom prst="rect">
            <a:avLst/>
          </a:prstGeom>
        </p:spPr>
      </p:pic>
      <p:sp>
        <p:nvSpPr>
          <p:cNvPr id="7" name="Rectangle 6"/>
          <p:cNvSpPr/>
          <p:nvPr/>
        </p:nvSpPr>
        <p:spPr>
          <a:xfrm>
            <a:off x="7873752" y="4970103"/>
            <a:ext cx="2883931" cy="369332"/>
          </a:xfrm>
          <a:prstGeom prst="rect">
            <a:avLst/>
          </a:prstGeom>
        </p:spPr>
        <p:txBody>
          <a:bodyPr wrap="none">
            <a:spAutoFit/>
          </a:bodyPr>
          <a:lstStyle/>
          <a:p>
            <a:r>
              <a:rPr lang="en-IN" dirty="0"/>
              <a:t> Majority had No waterfront.</a:t>
            </a:r>
          </a:p>
        </p:txBody>
      </p:sp>
    </p:spTree>
    <p:extLst>
      <p:ext uri="{BB962C8B-B14F-4D97-AF65-F5344CB8AC3E}">
        <p14:creationId xmlns:p14="http://schemas.microsoft.com/office/powerpoint/2010/main" val="2467103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1106</TotalTime>
  <Words>1247</Words>
  <Application>Microsoft Office PowerPoint</Application>
  <PresentationFormat>Widescreen</PresentationFormat>
  <Paragraphs>288</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Brush Script MT</vt:lpstr>
      <vt:lpstr>Calibri</vt:lpstr>
      <vt:lpstr>Calibri Light</vt:lpstr>
      <vt:lpstr>Courier New</vt:lpstr>
      <vt:lpstr>Wingdings</vt:lpstr>
      <vt:lpstr>Retrospect</vt:lpstr>
      <vt:lpstr>LearnX Sales forecasting</vt:lpstr>
      <vt:lpstr>Problem Statement : </vt:lpstr>
      <vt:lpstr>Overview  (Layout of the Presentation)</vt:lpstr>
      <vt:lpstr>Features</vt:lpstr>
      <vt:lpstr>Summary of features  (Univariate Analysis)</vt:lpstr>
      <vt:lpstr>PowerPoint Presentation</vt:lpstr>
      <vt:lpstr>PowerPoint Presentation</vt:lpstr>
      <vt:lpstr>PowerPoint Presentation</vt:lpstr>
      <vt:lpstr>PowerPoint Presentation</vt:lpstr>
      <vt:lpstr>PowerPoint Presentation</vt:lpstr>
      <vt:lpstr>PowerPoint Presentation</vt:lpstr>
      <vt:lpstr>Summary of features w.r.t. Sale price (Bivariate Analysis) </vt:lpstr>
      <vt:lpstr>PowerPoint Presentation</vt:lpstr>
      <vt:lpstr>PowerPoint Presentation</vt:lpstr>
      <vt:lpstr>T test result for Date Column</vt:lpstr>
      <vt:lpstr>Features considered after analysis</vt:lpstr>
      <vt:lpstr>Feature engineering (Made some new features from existing to understand data better)</vt:lpstr>
      <vt:lpstr>Continued.. (More features)</vt:lpstr>
      <vt:lpstr>Implementing our prediction model</vt:lpstr>
      <vt:lpstr>Feature selection and its impact</vt:lpstr>
      <vt:lpstr>Features after macro Selection </vt:lpstr>
      <vt:lpstr>Micro-tuning techniques:</vt:lpstr>
      <vt:lpstr>Insights</vt:lpstr>
      <vt:lpstr>        Thank you</vt:lpstr>
      <vt:lpstr>Appendix:</vt:lpstr>
      <vt:lpstr>Initial Hypothesis</vt:lpstr>
      <vt:lpstr>KC Housing Price dataset</vt:lpstr>
      <vt:lpstr>Data validation:</vt:lpstr>
      <vt:lpstr>Few plots for Continuous Variables Features </vt:lpstr>
      <vt:lpstr>Inference from Univariate Analysis</vt:lpstr>
      <vt:lpstr>Bivariate Analysis</vt:lpstr>
      <vt:lpstr>Area features to price</vt:lpstr>
      <vt:lpstr>PowerPoint Presentation</vt:lpstr>
      <vt:lpstr>Hypothesis and their outcome: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House Prices</dc:title>
  <dc:creator>pravar jain</dc:creator>
  <cp:lastModifiedBy>rohit pant</cp:lastModifiedBy>
  <cp:revision>104</cp:revision>
  <dcterms:created xsi:type="dcterms:W3CDTF">2020-09-01T11:01:49Z</dcterms:created>
  <dcterms:modified xsi:type="dcterms:W3CDTF">2020-10-06T14:43:37Z</dcterms:modified>
</cp:coreProperties>
</file>