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</p:sldMasterIdLst>
  <p:notesMasterIdLst>
    <p:notesMasterId r:id="rId22"/>
  </p:notesMasterIdLst>
  <p:handoutMasterIdLst>
    <p:handoutMasterId r:id="rId23"/>
  </p:handoutMasterIdLst>
  <p:sldIdLst>
    <p:sldId id="332" r:id="rId5"/>
    <p:sldId id="333" r:id="rId6"/>
    <p:sldId id="334" r:id="rId7"/>
    <p:sldId id="347" r:id="rId8"/>
    <p:sldId id="337" r:id="rId9"/>
    <p:sldId id="346" r:id="rId10"/>
    <p:sldId id="350" r:id="rId11"/>
    <p:sldId id="352" r:id="rId12"/>
    <p:sldId id="353" r:id="rId13"/>
    <p:sldId id="349" r:id="rId14"/>
    <p:sldId id="348" r:id="rId15"/>
    <p:sldId id="351" r:id="rId16"/>
    <p:sldId id="344" r:id="rId17"/>
    <p:sldId id="336" r:id="rId18"/>
    <p:sldId id="338" r:id="rId19"/>
    <p:sldId id="339" r:id="rId20"/>
    <p:sldId id="34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423" autoAdjust="0"/>
  </p:normalViewPr>
  <p:slideViewPr>
    <p:cSldViewPr snapToGrid="0">
      <p:cViewPr varScale="1">
        <p:scale>
          <a:sx n="117" d="100"/>
          <a:sy n="117" d="100"/>
        </p:scale>
        <p:origin x="40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12/18/24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12/18/24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8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478C2-533B-2813-7725-CDDCD4DA6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E5635-61CF-096F-BA64-88E10DCA5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3CB127-125B-4198-9066-AE205BA8B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3882A-4080-BAEA-3845-EB24CE82A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5F7E-4990-580E-99B0-871CC8031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2C0190-C21D-2AA3-04BF-6D48751F4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F6EA5-3588-9EFF-A8A3-09CFFC9C4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0D8A9-4601-4291-69CB-5C0534E75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45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EBE07-5496-98B0-3B8C-A5E7EDC43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E6C3D2-63AA-E21D-585F-8899D733DA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1706D-7545-9196-21BA-328494756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231C6-544A-8318-3ADA-E99D28BDB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02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52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89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58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35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5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A48E4-EBCA-B052-5BAF-F412BDCAF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9482BC-F7FA-FDEF-008B-63464C2B1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2EDAF6-05C3-C851-62FC-A2557074A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CA2C7-B961-5DC3-0DF2-55AEA322C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8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C0C83-C853-E390-033D-1E5ADEF3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653E7-131F-901E-7E5A-4B9374BCF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1A58E-5106-BA66-5F6B-374F1B113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5C07B-2E55-911F-00C5-7F68CE09C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8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104BA-DE6E-1C79-ACC9-AC5B3D12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CAEBC4-3783-98E3-1080-E2CF5A7655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6D517-0763-876D-6B62-92B28628F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72499-FF36-ECBB-CEA8-CCBF17B38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98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B4BAF-3272-5595-29A5-F363FA271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7C5895-8972-855B-1A49-A11DFB574F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FF008-686F-EEA4-8105-0AB5C21F3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914A8-F6E8-3AD9-BB13-BA57A944CE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6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FA443-244C-F59D-3958-0B2A066C1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594E5-408B-B896-0AAE-749A987D5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89AB7-5C81-BFAD-3600-7514345E6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D9E77-1B04-7977-DB66-2335A41E6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2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90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71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08591"/>
            <a:ext cx="4058728" cy="52255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99125" y="0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32A424-7EFB-F80C-2BDA-94D103A5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EFEEF-ABDC-22C9-C5DB-0494BEB8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0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352414-3211-CEB2-31A1-11097989D4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934" y="723900"/>
            <a:ext cx="3503757" cy="531641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A26D20-54E1-2490-0D75-F08BCB7D3B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2232" y="2053087"/>
            <a:ext cx="5903332" cy="3987230"/>
          </a:xfrm>
        </p:spPr>
        <p:txBody>
          <a:bodyPr anchor="t"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8A376F-AF56-AABE-DFA3-DE5A8C899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5467" y="723900"/>
            <a:ext cx="579059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E9D420-BBEC-E7C6-7E76-FB9791C7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2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2D6AD5-5357-463C-B785-6A488FFC8D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7007" y="817581"/>
            <a:ext cx="5935869" cy="5238159"/>
          </a:xfrm>
        </p:spPr>
        <p:txBody>
          <a:bodyPr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0520" y="776873"/>
            <a:ext cx="5854182" cy="30705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1202" y="4088927"/>
            <a:ext cx="5842218" cy="1880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8768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54A957-6A3F-2C34-A453-905FBAE7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2" y="976997"/>
            <a:ext cx="11000208" cy="12399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2" y="2244725"/>
            <a:ext cx="7814185" cy="4233713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98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07756" y="4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B79298-0F84-5214-4916-E9C0B4B46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7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1" y="976997"/>
            <a:ext cx="11000209" cy="11882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3" y="2244725"/>
            <a:ext cx="5045105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12304" y="2244724"/>
            <a:ext cx="5322496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51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60" y="983902"/>
            <a:ext cx="10787370" cy="105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6DB8F81-B3A9-1D53-A844-F980B4ED20C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706608" y="2244725"/>
            <a:ext cx="10761492" cy="39036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3A6849-B613-7080-903C-A7A211B7C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2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731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21246-77E4-43F0-CD40-C7DB9555D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3726" y="6134059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457200" indent="0">
              <a:spcBef>
                <a:spcPts val="0"/>
              </a:spcBef>
              <a:buNone/>
              <a:defRPr/>
            </a:lvl2pPr>
            <a:lvl3pPr marL="914400" indent="0">
              <a:spcBef>
                <a:spcPts val="0"/>
              </a:spcBef>
              <a:buNone/>
              <a:defRPr/>
            </a:lvl3pPr>
            <a:lvl4pPr marL="1371600" indent="0">
              <a:spcBef>
                <a:spcPts val="0"/>
              </a:spcBef>
              <a:buNone/>
              <a:defRPr/>
            </a:lvl4pPr>
            <a:lvl5pPr marL="182880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55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86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047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54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90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24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547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9" r:id="rId19"/>
    <p:sldLayoutId id="2147483730" r:id="rId2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D8326-B701-CBE8-39AA-6C700DA4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8591"/>
            <a:ext cx="4424680" cy="2728689"/>
          </a:xfrm>
        </p:spPr>
        <p:txBody>
          <a:bodyPr>
            <a:noAutofit/>
          </a:bodyPr>
          <a:lstStyle/>
          <a:p>
            <a:r>
              <a:rPr lang="en-US" sz="3100" dirty="0"/>
              <a:t>Knee Osteoarthritis Classification Using Computer Vision machine learning </a:t>
            </a:r>
          </a:p>
        </p:txBody>
      </p:sp>
      <p:pic>
        <p:nvPicPr>
          <p:cNvPr id="8" name="Picture Placeholder 13">
            <a:extLst>
              <a:ext uri="{FF2B5EF4-FFF2-40B4-BE49-F238E27FC236}">
                <a16:creationId xmlns:a16="http://schemas.microsoft.com/office/drawing/2014/main" id="{975CC0D6-B1DF-FCDA-F41E-56F7EFA2D4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8607" r="18607"/>
          <a:stretch/>
        </p:blipFill>
        <p:spPr>
          <a:xfrm>
            <a:off x="5719762" y="0"/>
            <a:ext cx="5786438" cy="6134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8526C4-3677-3328-F84C-C54F2406F9CA}"/>
              </a:ext>
            </a:extLst>
          </p:cNvPr>
          <p:cNvSpPr txBox="1"/>
          <p:nvPr/>
        </p:nvSpPr>
        <p:spPr>
          <a:xfrm>
            <a:off x="685800" y="3810362"/>
            <a:ext cx="609600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Team Members: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Milind Kumar Choudhary</a:t>
            </a:r>
          </a:p>
          <a:p>
            <a:pPr>
              <a:spcAft>
                <a:spcPts val="600"/>
              </a:spcAft>
            </a:pPr>
            <a:r>
              <a:rPr lang="en-US" dirty="0"/>
              <a:t>Rahul Singh </a:t>
            </a:r>
          </a:p>
          <a:p>
            <a:pPr>
              <a:spcAft>
                <a:spcPts val="600"/>
              </a:spcAft>
            </a:pPr>
            <a:r>
              <a:rPr lang="en-US" dirty="0" err="1"/>
              <a:t>Saatvik</a:t>
            </a:r>
            <a:r>
              <a:rPr lang="en-US" dirty="0"/>
              <a:t> Chaudhari</a:t>
            </a:r>
          </a:p>
          <a:p>
            <a:pPr>
              <a:spcAft>
                <a:spcPts val="600"/>
              </a:spcAft>
            </a:pPr>
            <a:r>
              <a:rPr lang="en-US" dirty="0"/>
              <a:t>Andrew </a:t>
            </a:r>
            <a:r>
              <a:rPr lang="en-US" dirty="0" err="1"/>
              <a:t>Dinspechin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8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35F62D-9146-5B80-5F95-DDAAD0059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C6A020-8A1F-46BA-F7E7-14E184D88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DA9B89-6E4D-CA90-A297-AEB24E50E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1DDE32A-D7E0-8D0C-A87B-A03D4227C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92826C8-66BB-C413-6DC8-E9C2A2B4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591800" cy="8946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STEP 3: Feature Engineering &amp; EDA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5A654F7-F1BD-B2EF-67F0-902D0B122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D8EA0B-C8A5-C1B0-B4C5-B3F749B2A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A6FE35F-BAEB-EB32-606F-F9048F42A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4" y="2011157"/>
            <a:ext cx="1069657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Data Loading: </a:t>
            </a:r>
            <a:r>
              <a:rPr lang="en-US" altLang="en-US" dirty="0">
                <a:latin typeface="Arial" panose="020B0604020202020204" pitchFamily="34" charset="0"/>
              </a:rPr>
              <a:t>Reads two datasets – KL grade data (</a:t>
            </a:r>
            <a:r>
              <a:rPr lang="en-US" altLang="en-US" dirty="0" err="1">
                <a:latin typeface="Arial" panose="020B0604020202020204" pitchFamily="34" charset="0"/>
              </a:rPr>
              <a:t>df_baseline</a:t>
            </a:r>
            <a:r>
              <a:rPr lang="en-US" altLang="en-US" dirty="0">
                <a:latin typeface="Arial" panose="020B0604020202020204" pitchFamily="34" charset="0"/>
              </a:rPr>
              <a:t>) and feature vectors (</a:t>
            </a:r>
            <a:r>
              <a:rPr lang="en-US" altLang="en-US" dirty="0" err="1">
                <a:latin typeface="Arial" panose="020B0604020202020204" pitchFamily="34" charset="0"/>
              </a:rPr>
              <a:t>df_features</a:t>
            </a:r>
            <a:r>
              <a:rPr lang="en-US" altLang="en-US" dirty="0">
                <a:latin typeface="Arial" panose="020B0604020202020204" pitchFamily="34" charset="0"/>
              </a:rPr>
              <a:t>) – into pandas </a:t>
            </a:r>
            <a:r>
              <a:rPr lang="en-US" altLang="en-US" dirty="0" err="1">
                <a:latin typeface="Arial" panose="020B0604020202020204" pitchFamily="34" charset="0"/>
              </a:rPr>
              <a:t>DataFrames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Column Renaming: </a:t>
            </a:r>
            <a:r>
              <a:rPr lang="en-US" altLang="en-US" dirty="0">
                <a:latin typeface="Arial" panose="020B0604020202020204" pitchFamily="34" charset="0"/>
              </a:rPr>
              <a:t>Standardizes the column names (cases → </a:t>
            </a:r>
            <a:r>
              <a:rPr lang="en-US" altLang="en-US" dirty="0" err="1">
                <a:latin typeface="Arial" panose="020B0604020202020204" pitchFamily="34" charset="0"/>
              </a:rPr>
              <a:t>Patient_ID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dirty="0" err="1">
                <a:latin typeface="Arial" panose="020B0604020202020204" pitchFamily="34" charset="0"/>
              </a:rPr>
              <a:t>PatientID</a:t>
            </a:r>
            <a:r>
              <a:rPr lang="en-US" altLang="en-US" dirty="0">
                <a:latin typeface="Arial" panose="020B0604020202020204" pitchFamily="34" charset="0"/>
              </a:rPr>
              <a:t> → </a:t>
            </a:r>
            <a:r>
              <a:rPr lang="en-US" altLang="en-US" dirty="0" err="1">
                <a:latin typeface="Arial" panose="020B0604020202020204" pitchFamily="34" charset="0"/>
              </a:rPr>
              <a:t>Patient_ID</a:t>
            </a:r>
            <a:r>
              <a:rPr lang="en-US" altLang="en-US" dirty="0">
                <a:latin typeface="Arial" panose="020B0604020202020204" pitchFamily="34" charset="0"/>
              </a:rPr>
              <a:t>) for merging.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Data Merging: </a:t>
            </a:r>
            <a:r>
              <a:rPr lang="en-US" altLang="en-US" dirty="0">
                <a:latin typeface="Arial" panose="020B0604020202020204" pitchFamily="34" charset="0"/>
              </a:rPr>
              <a:t>Combines the two </a:t>
            </a:r>
            <a:r>
              <a:rPr lang="en-US" altLang="en-US" dirty="0" err="1">
                <a:latin typeface="Arial" panose="020B0604020202020204" pitchFamily="34" charset="0"/>
              </a:rPr>
              <a:t>DataFrames</a:t>
            </a:r>
            <a:r>
              <a:rPr lang="en-US" altLang="en-US" dirty="0">
                <a:latin typeface="Arial" panose="020B0604020202020204" pitchFamily="34" charset="0"/>
              </a:rPr>
              <a:t> on the </a:t>
            </a:r>
            <a:r>
              <a:rPr lang="en-US" altLang="en-US" dirty="0" err="1">
                <a:latin typeface="Arial" panose="020B0604020202020204" pitchFamily="34" charset="0"/>
              </a:rPr>
              <a:t>Patient_ID</a:t>
            </a:r>
            <a:r>
              <a:rPr lang="en-US" altLang="en-US" dirty="0">
                <a:latin typeface="Arial" panose="020B0604020202020204" pitchFamily="34" charset="0"/>
              </a:rPr>
              <a:t> column to align KL grades with corresponding feature vectors.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Data Cleaning: </a:t>
            </a:r>
            <a:r>
              <a:rPr lang="en-US" altLang="en-US" dirty="0">
                <a:latin typeface="Arial" panose="020B0604020202020204" pitchFamily="34" charset="0"/>
              </a:rPr>
              <a:t>Drops the unnecessary column 'Unnamed: 3' and prints the shape of the final merged </a:t>
            </a:r>
            <a:r>
              <a:rPr lang="en-US" altLang="en-US" dirty="0" err="1">
                <a:latin typeface="Arial" panose="020B0604020202020204" pitchFamily="34" charset="0"/>
              </a:rPr>
              <a:t>DataFrame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286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E9B60-29DC-4BBF-4892-196E92CE3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AC65-99FF-BF73-41E1-DFD6647F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1" y="976997"/>
            <a:ext cx="11034713" cy="648603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</a:rPr>
              <a:t>STEP 4: Classification Using ML Algorithms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F36033-83C3-4F4D-272E-975999FE8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E9BE76E-E849-B409-DC23-3351C441D52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276238" y="2358737"/>
            <a:ext cx="5493488" cy="2576946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3E06194-7201-30E0-F8F0-BE53FC81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91" y="2106359"/>
            <a:ext cx="549348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Prepares features and target, encodes labels, and splits data (80-20).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Trains a Random Forest Classifier.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Runs 10-fold cross-validation for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Computes mean cross-validation score and ROC AUC. </a:t>
            </a:r>
          </a:p>
        </p:txBody>
      </p:sp>
    </p:spTree>
    <p:extLst>
      <p:ext uri="{BB962C8B-B14F-4D97-AF65-F5344CB8AC3E}">
        <p14:creationId xmlns:p14="http://schemas.microsoft.com/office/powerpoint/2010/main" val="121622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42DF1-8B54-0E94-5291-E392EBD7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B95F15-9579-7D81-0D40-24431EB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BC9272-8B15-E644-FF9E-EE8A7C6B9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AE5C74D-B25B-F3F5-693C-14FEE6D6D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40E5116-6A9A-6BEC-CDA8-AAF1BDAA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9"/>
            <a:ext cx="10591800" cy="5760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STEP 5: Optimization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B51EE1-1271-7A4C-EF25-2572C9B6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E96721B-9EB4-E9A7-F073-717E4B83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0197B64-793E-5604-3CE5-805DE01D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4" y="1791410"/>
            <a:ext cx="1037907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Vectors Creation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3 feature vectors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= 1, 2,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having sizes (197, 117), (197, 74), and (197, 52),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important features (e.g., Step = 1 reduced to size (197, 34)) and filled zeros with row-wise averages.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models with and without "V00XRKL" for the target "V03KL" and tested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models for comparison using hyperparameters &amp; best hyperparameters.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Approaches &amp; Evaluation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Tested a total of </a:t>
            </a:r>
            <a:r>
              <a:rPr lang="en-US" altLang="en-US" b="1" dirty="0">
                <a:latin typeface="Arial" panose="020B0604020202020204" pitchFamily="34" charset="0"/>
              </a:rPr>
              <a:t>27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approaches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all feature vectors and evaluated model accuracies to find optimal results.</a:t>
            </a:r>
          </a:p>
        </p:txBody>
      </p:sp>
    </p:spTree>
    <p:extLst>
      <p:ext uri="{BB962C8B-B14F-4D97-AF65-F5344CB8AC3E}">
        <p14:creationId xmlns:p14="http://schemas.microsoft.com/office/powerpoint/2010/main" val="1912330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DC305B-3618-27A9-A1E7-D682A9570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60" y="983903"/>
            <a:ext cx="10787370" cy="621378"/>
          </a:xfrm>
        </p:spPr>
        <p:txBody>
          <a:bodyPr/>
          <a:lstStyle/>
          <a:p>
            <a:r>
              <a:rPr lang="en-US" dirty="0"/>
              <a:t>Observations &amp; Results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489C713-E2C8-20DD-E0CE-33EFCF61EBEC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770502684"/>
              </p:ext>
            </p:extLst>
          </p:nvPr>
        </p:nvGraphicFramePr>
        <p:xfrm>
          <a:off x="724574" y="1807845"/>
          <a:ext cx="10742851" cy="27844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82982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86623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86623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86623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5775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STEP =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STEP =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STEP =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sto MT"/>
                          <a:ea typeface="+mn-ea"/>
                          <a:cs typeface="+mn-cs"/>
                        </a:rPr>
                        <a:t>Excluding “V00XRKL”</a:t>
                      </a: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66.55%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67.30%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61.40%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Including “V00XRKL”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76.64%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75.96%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72.52%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534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sto MT"/>
                          <a:ea typeface="+mn-ea"/>
                          <a:cs typeface="+mn-cs"/>
                        </a:rPr>
                        <a:t>Excluding “V00XRKL” (CNN)</a:t>
                      </a: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52.50%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52.50%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5775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sto MT"/>
                          <a:ea typeface="+mn-ea"/>
                          <a:cs typeface="+mn-cs"/>
                        </a:rPr>
                        <a:t>Including “V00XRKL” (CNN)</a:t>
                      </a: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60.23%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93BCB-F983-2D12-38C4-2A8CA071E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C4091D-269A-1BEA-FA65-3E4CE74D8FAE}"/>
              </a:ext>
            </a:extLst>
          </p:cNvPr>
          <p:cNvSpPr txBox="1"/>
          <p:nvPr/>
        </p:nvSpPr>
        <p:spPr>
          <a:xfrm>
            <a:off x="808234" y="4828003"/>
            <a:ext cx="1057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observe that Step=1, which is processed with feature importance &amp; trained over Random Forest is giving the best results. </a:t>
            </a:r>
          </a:p>
        </p:txBody>
      </p:sp>
    </p:spTree>
    <p:extLst>
      <p:ext uri="{BB962C8B-B14F-4D97-AF65-F5344CB8AC3E}">
        <p14:creationId xmlns:p14="http://schemas.microsoft.com/office/powerpoint/2010/main" val="226029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1D3BDA-F11B-958C-DA56-E83251924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46371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02FBB9-6209-5A0C-E145-0284EE45A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70" y="0"/>
            <a:ext cx="6226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6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E82A33-7ED3-A4A3-7E06-B568D6D1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benefits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77958E-E73E-C5A9-C0E3-3DD9808453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noProof="1"/>
              <a:t>Online store and market swap</a:t>
            </a:r>
          </a:p>
        </p:txBody>
      </p:sp>
      <p:pic>
        <p:nvPicPr>
          <p:cNvPr id="14" name="Picture Placeholder 33" descr="A river with boats in it surrounded by trees">
            <a:extLst>
              <a:ext uri="{FF2B5EF4-FFF2-40B4-BE49-F238E27FC236}">
                <a16:creationId xmlns:a16="http://schemas.microsoft.com/office/drawing/2014/main" id="{C87A0E87-E987-D779-B17A-3A89F2E6F3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580" r="18580"/>
          <a:stretch/>
        </p:blipFill>
        <p:spPr/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0E7A7D-95BA-0A96-157A-A815677A9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45522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0DAA4E-70A2-40CB-A750-9A7DBAF9B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628" y="0"/>
            <a:ext cx="5965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FE95-42FD-9AB0-913D-DFE3A18A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1" y="976997"/>
            <a:ext cx="11034713" cy="69940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C99EE-15DF-A164-D7A5-05B6D09C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675DD15-7A31-14F1-F459-5608B30A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91" y="1859339"/>
            <a:ext cx="972206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developed a machine learning pipeline to classify knee OA severity using femur-tibia bone distances extracted from MRI-derived bone masks.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and optimized 3 feature vectors, applied feature selection, and preprocessed data to improve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Random Forest and CNN models, testing multiple approaches to achieve reliable accuracies through cross-validation.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optimized models demonstrated effective OA classification, providing a robust and automated solution for knee osteoarthritis diagnosis.</a:t>
            </a:r>
          </a:p>
        </p:txBody>
      </p:sp>
    </p:spTree>
    <p:extLst>
      <p:ext uri="{BB962C8B-B14F-4D97-AF65-F5344CB8AC3E}">
        <p14:creationId xmlns:p14="http://schemas.microsoft.com/office/powerpoint/2010/main" val="2656198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96C4E-41C8-0AB3-6886-FBB7C569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403" y="2726482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Thank you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9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BEF5F-00BC-5BA7-C0E2-94A5C1FC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243AA-A570-5533-577C-6CF74FAD0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82734" y="1435385"/>
            <a:ext cx="5903332" cy="398723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latin typeface="Arial" panose="020B0604020202020204" pitchFamily="34" charset="0"/>
              </a:rPr>
              <a:t>Osteoarthritis (OA) is a common degenerative joint disease, particularly affecting older adults, leading to pain, disability, and reduced quality of life. Traditionally, knee OA severity is assessed using the manual </a:t>
            </a:r>
            <a:r>
              <a:rPr lang="en-US" sz="1800" dirty="0" err="1">
                <a:latin typeface="Arial" panose="020B0604020202020204" pitchFamily="34" charset="0"/>
              </a:rPr>
              <a:t>Kellgren</a:t>
            </a:r>
            <a:r>
              <a:rPr lang="en-US" sz="1800" dirty="0">
                <a:latin typeface="Arial" panose="020B0604020202020204" pitchFamily="34" charset="0"/>
              </a:rPr>
              <a:t>-Lawrence (KL) grading scale, which can be inconsistent and time-consuming. Automated bone distance measurements offer an efficient alternative by indirectly estimating cartilage thickness and streamlining diagnosis. By extracting femur-tibia bone distances from MRI-derived bone masks, this method reduces reliance on manual cartilage analysis and enables integration into machine learning workflows for more consistent and automated OA severity classification.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28192-0728-892D-258C-A8F14C65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 descr="A diagram of a joint&#10;&#10;Description automatically generated">
            <a:extLst>
              <a:ext uri="{FF2B5EF4-FFF2-40B4-BE49-F238E27FC236}">
                <a16:creationId xmlns:a16="http://schemas.microsoft.com/office/drawing/2014/main" id="{B46700DD-6855-3CBA-C8FC-C9E57DEF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16" r="14339"/>
          <a:stretch/>
        </p:blipFill>
        <p:spPr>
          <a:xfrm>
            <a:off x="705934" y="1435385"/>
            <a:ext cx="4603172" cy="420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1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417AF4-08C0-FC51-8823-C041945D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6983558" cy="8946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/>
              <a:t>Project Objectives</a:t>
            </a:r>
            <a:br>
              <a:rPr lang="en-US" sz="4400" dirty="0"/>
            </a:br>
            <a:endParaRPr lang="en-US" sz="4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">
            <a:extLst>
              <a:ext uri="{FF2B5EF4-FFF2-40B4-BE49-F238E27FC236}">
                <a16:creationId xmlns:a16="http://schemas.microsoft.com/office/drawing/2014/main" id="{6E5834EE-8AC5-7BD9-0886-9D3D58F07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4" y="1583274"/>
            <a:ext cx="1069657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computer-aided diagnosis system for knee osteoarthritis (OA) severity classification using bone distance measurements as an indirect measure of cartilage thickness.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Bone Distance Measurement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an algorithm to measure femur-tibia bone distances from MRI-derived bone masks, accurately capturing relevant bone gaps.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 the selection of valid MRI slices containing both femur and tibia bones, ensuring robust and consistent feature extraction across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 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extracted distance vectors as features to train machine learning models (e.g., CNN, SVM) to predict OA severity based 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Kellgren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-Lawrence (KL) grading.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Optimization &amp;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Refine algorithms, explore better feature representations, and evaluate model performance using classification accuracy and ROC analysis for improved OA severity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50560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3826C-25B0-F005-137D-1F896C01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BE54-F144-BF46-3A68-08B83053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1" y="976997"/>
            <a:ext cx="11034713" cy="1188227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96D6C-F3C4-3B30-6DE0-B6BECD053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8A25933-B262-C1CC-D8AF-317947DFA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11" y="2129485"/>
            <a:ext cx="567771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Dataset Overview: </a:t>
            </a:r>
            <a:r>
              <a:rPr lang="en-US" altLang="en-US" dirty="0">
                <a:latin typeface="Arial" panose="020B0604020202020204" pitchFamily="34" charset="0"/>
              </a:rPr>
              <a:t>197 patients, each with 160 MRI slices.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Classification Labels: </a:t>
            </a:r>
            <a:r>
              <a:rPr lang="en-US" altLang="en-US" dirty="0">
                <a:latin typeface="Arial" panose="020B0604020202020204" pitchFamily="34" charset="0"/>
              </a:rPr>
              <a:t>Based on the </a:t>
            </a:r>
            <a:r>
              <a:rPr lang="en-US" altLang="en-US" b="1" dirty="0" err="1">
                <a:latin typeface="Arial" panose="020B0604020202020204" pitchFamily="34" charset="0"/>
              </a:rPr>
              <a:t>Kellgren</a:t>
            </a:r>
            <a:r>
              <a:rPr lang="en-US" altLang="en-US" b="1" dirty="0">
                <a:latin typeface="Arial" panose="020B0604020202020204" pitchFamily="34" charset="0"/>
              </a:rPr>
              <a:t>-Lawrence (KL)</a:t>
            </a:r>
            <a:r>
              <a:rPr lang="en-US" altLang="en-US" dirty="0">
                <a:latin typeface="Arial" panose="020B0604020202020204" pitchFamily="34" charset="0"/>
              </a:rPr>
              <a:t> scale: Classes (“V00XRKL” &amp; “V03KL”)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Non-OA: KL 0–2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OA: KL 3–4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</p:txBody>
      </p:sp>
      <p:pic>
        <p:nvPicPr>
          <p:cNvPr id="12" name="Content Placeholder 11" descr="A collage of images of a broken piece of paper&#10;&#10;Description automatically generated">
            <a:extLst>
              <a:ext uri="{FF2B5EF4-FFF2-40B4-BE49-F238E27FC236}">
                <a16:creationId xmlns:a16="http://schemas.microsoft.com/office/drawing/2014/main" id="{92DDB8AC-E5CA-222D-3EB8-3BF67982FC5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986359" y="1090556"/>
            <a:ext cx="4268830" cy="4940177"/>
          </a:xfrm>
        </p:spPr>
      </p:pic>
    </p:spTree>
    <p:extLst>
      <p:ext uri="{BB962C8B-B14F-4D97-AF65-F5344CB8AC3E}">
        <p14:creationId xmlns:p14="http://schemas.microsoft.com/office/powerpoint/2010/main" val="279986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C19A-30E3-001C-1A19-8812A6F8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96" y="814437"/>
            <a:ext cx="11000208" cy="709563"/>
          </a:xfrm>
        </p:spPr>
        <p:txBody>
          <a:bodyPr/>
          <a:lstStyle/>
          <a:p>
            <a:pPr algn="ctr"/>
            <a:r>
              <a:rPr lang="en-US" dirty="0"/>
              <a:t>Steps Followed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41DE2-1E04-BCDD-5770-8991998B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CA0FFE6-592A-C5BF-B480-42C4095A7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05" y="1453093"/>
            <a:ext cx="10442761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</a:rPr>
              <a:t>STEP 1: Segmentation &amp; Preprocessing</a:t>
            </a:r>
          </a:p>
          <a:p>
            <a:r>
              <a:rPr lang="en-US" sz="1500" dirty="0">
                <a:latin typeface="Arial" panose="020B0604020202020204" pitchFamily="34" charset="0"/>
              </a:rPr>
              <a:t>Bone masks were binarized using Otsu's method for adaptive thresholding, followed by morphological closing to smooth contours and eliminate small artifacts.</a:t>
            </a:r>
          </a:p>
          <a:p>
            <a:endParaRPr lang="en-US" sz="1500" dirty="0">
              <a:latin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</a:rPr>
              <a:t>STEP 2: Feature Extraction</a:t>
            </a:r>
          </a:p>
          <a:p>
            <a:r>
              <a:rPr lang="en-US" sz="1500" dirty="0">
                <a:latin typeface="Arial" panose="020B0604020202020204" pitchFamily="34" charset="0"/>
              </a:rPr>
              <a:t>Femur and tibia contours were detected and sorted by area to exclude irrelevant structures. Euclidean distances between the contours were averaged for each slice, generating a feature vector, which was saved to a new .csv file.</a:t>
            </a:r>
          </a:p>
          <a:p>
            <a:endParaRPr lang="en-US" sz="1500" dirty="0">
              <a:latin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</a:rPr>
              <a:t>STEP 3: Feature Engineering &amp; EDA</a:t>
            </a:r>
          </a:p>
          <a:p>
            <a:r>
              <a:rPr lang="en-US" sz="1500" dirty="0">
                <a:latin typeface="Arial" panose="020B0604020202020204" pitchFamily="34" charset="0"/>
              </a:rPr>
              <a:t>The feature vector csv was merged with the KL grades dataset. Exploratory Data Analysis (EDA) was performed to identify patterns, clean the data, and ensure it was ready for modeling.</a:t>
            </a:r>
          </a:p>
          <a:p>
            <a:endParaRPr lang="en-US" sz="1500" dirty="0">
              <a:latin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</a:rPr>
              <a:t>STEP 4: Classification</a:t>
            </a:r>
          </a:p>
          <a:p>
            <a:r>
              <a:rPr lang="en-US" sz="1500" dirty="0">
                <a:latin typeface="Arial" panose="020B0604020202020204" pitchFamily="34" charset="0"/>
              </a:rPr>
              <a:t>The extracted features were used to train a Random Forest Classifier &amp; CNN for OA severity prediction, with performance validated through 10-fold cross-validation.</a:t>
            </a:r>
          </a:p>
          <a:p>
            <a:endParaRPr lang="en-US" sz="1500" dirty="0">
              <a:latin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</a:rPr>
              <a:t>STEP 5: Optimization </a:t>
            </a:r>
          </a:p>
          <a:p>
            <a:r>
              <a:rPr lang="en-US" sz="1500" dirty="0">
                <a:latin typeface="Arial" panose="020B0604020202020204" pitchFamily="34" charset="0"/>
              </a:rPr>
              <a:t>Refine the distance measurement algorithm and experiment with slice selection strategies, such as skipping neighboring slices or excluding middle transition slices, to improve feature representation and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155330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85EDA9-5C9D-13DE-AFE1-49430DD29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8D9F19-6655-9533-0E32-4098A759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3F111B-2B1C-7FFB-DB4D-8DEF6AC9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780378B-4B58-00AD-0A42-DF5B9F5DD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43564C-28EE-CB1C-9BBE-981F3B67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591800" cy="8946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STEP 1: Segmentation &amp; Preprocessing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9FF409-7A62-620B-7A98-C15616AF1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8646F14-A0E5-A859-7110-2A920DFDB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">
            <a:extLst>
              <a:ext uri="{FF2B5EF4-FFF2-40B4-BE49-F238E27FC236}">
                <a16:creationId xmlns:a16="http://schemas.microsoft.com/office/drawing/2014/main" id="{FAA6EA97-3B83-5960-17F0-021F11CC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727631"/>
            <a:ext cx="554291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Distance Calculation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Computes minimum and average distances between femur and tibia contours.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Slice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Identifies slices with both femur and tibia bones.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 Slice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Finds the range of valid slices.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Slice Sampling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Selects slices at regular intervals (e.g., every 2nd slice).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Reports valid range, sampled slices, and counts.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7850732-F76E-65B9-C570-A5B63F35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8926"/>
          <a:stretch/>
        </p:blipFill>
        <p:spPr>
          <a:xfrm>
            <a:off x="6651117" y="5154546"/>
            <a:ext cx="5284303" cy="60906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E461EEE-02C3-31F8-AD78-499156381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437" y="1727631"/>
            <a:ext cx="3068782" cy="32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19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D9F4C-5D88-089C-A569-495BBE95E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15A7-AFDF-D9D3-426D-55570C63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1" y="976997"/>
            <a:ext cx="11034713" cy="1188227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</a:rPr>
              <a:t>STEP 2: Feature Extraction</a:t>
            </a:r>
            <a:br>
              <a:rPr lang="en-US" sz="3200" b="1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5AD69D-C02C-E26A-DEE6-B76C1CCCC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89339DD-21C2-3DC5-A020-818F97396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91" y="1830455"/>
            <a:ext cx="536140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Distance Measurement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Calculates the average Euclidean distance between femur and tibia contours for each sampled slice.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Vector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Aggregates distances for each patient, pads vectors to uniform length, and saves them as a CSV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Content Placeholder 16" descr="A table of numbers and a few digits&#10;&#10;Description automatically generated with medium confidence">
            <a:extLst>
              <a:ext uri="{FF2B5EF4-FFF2-40B4-BE49-F238E27FC236}">
                <a16:creationId xmlns:a16="http://schemas.microsoft.com/office/drawing/2014/main" id="{EA8FD423-6D2A-40BA-7E82-CA879AE4411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096000" y="1986265"/>
            <a:ext cx="5322887" cy="2885470"/>
          </a:xfrm>
        </p:spPr>
      </p:pic>
    </p:spTree>
    <p:extLst>
      <p:ext uri="{BB962C8B-B14F-4D97-AF65-F5344CB8AC3E}">
        <p14:creationId xmlns:p14="http://schemas.microsoft.com/office/powerpoint/2010/main" val="182180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89DEF8-F9DE-9060-E176-3B1B99477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C4B96E-503D-9FC2-37D8-9F6A3FCD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EACAC7-DAA1-6D67-7AD4-695F25AFA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061A56A-5970-E992-D481-CDD37BC6B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A5669B-7CE0-2280-9D4B-E3715724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9E8D5A0-E259-5925-EFF0-647BC66F9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40F1F3-9B2D-A34C-4DFA-9DE7DB525ADE}"/>
              </a:ext>
            </a:extLst>
          </p:cNvPr>
          <p:cNvSpPr txBox="1"/>
          <p:nvPr/>
        </p:nvSpPr>
        <p:spPr>
          <a:xfrm>
            <a:off x="4267200" y="185058"/>
            <a:ext cx="3461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 of  </a:t>
            </a:r>
            <a:r>
              <a:rPr lang="en-US" sz="2000" b="1" i="1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Non-OA cases</a:t>
            </a:r>
            <a:endParaRPr lang="en-US" b="1" i="1" dirty="0">
              <a:solidFill>
                <a:schemeClr val="accent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C1C80-4ECB-A016-0F96-2339740F8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882651"/>
            <a:ext cx="3017611" cy="31876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EF0C52-0397-D9CF-C711-81A08E5F2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194" y="882651"/>
            <a:ext cx="3017611" cy="3187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9419F-09B6-4068-F709-7B65CA464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288" y="873762"/>
            <a:ext cx="3017610" cy="3187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3479AB-267E-1DE2-406F-2D15284F8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879" y="4698259"/>
            <a:ext cx="6289337" cy="12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01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3E12D-06E0-0DE5-81EC-CF323B068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72566A-EDF4-115F-3088-B62DD62663D6}"/>
              </a:ext>
            </a:extLst>
          </p:cNvPr>
          <p:cNvSpPr txBox="1"/>
          <p:nvPr/>
        </p:nvSpPr>
        <p:spPr>
          <a:xfrm>
            <a:off x="4441373" y="195943"/>
            <a:ext cx="3461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 of  </a:t>
            </a:r>
            <a:r>
              <a:rPr lang="en-US" sz="2000" b="1" i="1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OA cases</a:t>
            </a:r>
            <a:endParaRPr lang="en-US" b="1" i="1" dirty="0">
              <a:solidFill>
                <a:schemeClr val="accent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92C117-CA9F-37E5-4DF3-7462A037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51" y="884465"/>
            <a:ext cx="3016249" cy="3186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2C82A9-1677-416B-F447-719E448B8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076" y="884464"/>
            <a:ext cx="3016250" cy="3186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BA8C24-748E-B91A-E4A0-CF07EFADF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102" y="884464"/>
            <a:ext cx="3016250" cy="3186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56F5E1-406D-E1F8-3CE3-88BF11CB7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3030" y="4533536"/>
            <a:ext cx="6445940" cy="121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1842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8B3239-FE1A-45AC-BACA-CC3412D8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92F81-A6B6-4190-80A1-406B3B4C18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B916DD8-9028-41F0-AB19-FE384D2009A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{1DD67DFD-5099-4745-96DB-0B1B4C0D4DE2}tf67498733_win32</Template>
  <TotalTime>207</TotalTime>
  <Words>1097</Words>
  <Application>Microsoft Macintosh PowerPoint</Application>
  <PresentationFormat>Widescreen</PresentationFormat>
  <Paragraphs>140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Calisto MT</vt:lpstr>
      <vt:lpstr>Courier New</vt:lpstr>
      <vt:lpstr>Univers Condensed</vt:lpstr>
      <vt:lpstr>ChronicleVTI</vt:lpstr>
      <vt:lpstr>Knee Osteoarthritis Classification Using Computer Vision machine learning </vt:lpstr>
      <vt:lpstr>Introduction</vt:lpstr>
      <vt:lpstr>Project Objectives </vt:lpstr>
      <vt:lpstr>Datasets</vt:lpstr>
      <vt:lpstr>Steps Followed</vt:lpstr>
      <vt:lpstr>STEP 1: Segmentation &amp; Preprocessing</vt:lpstr>
      <vt:lpstr>STEP 2: Feature Extraction </vt:lpstr>
      <vt:lpstr>PowerPoint Presentation</vt:lpstr>
      <vt:lpstr>PowerPoint Presentation</vt:lpstr>
      <vt:lpstr>STEP 3: Feature Engineering &amp; EDA</vt:lpstr>
      <vt:lpstr>STEP 4: Classification Using ML Algorithms</vt:lpstr>
      <vt:lpstr>STEP 5: Optimization </vt:lpstr>
      <vt:lpstr>Observations &amp; Results</vt:lpstr>
      <vt:lpstr>PowerPoint Presentation</vt:lpstr>
      <vt:lpstr>Product benefits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Choudhary, Milind Kumar</dc:creator>
  <cp:lastModifiedBy>Rahul, Singh V.</cp:lastModifiedBy>
  <cp:revision>8</cp:revision>
  <dcterms:created xsi:type="dcterms:W3CDTF">2024-12-17T15:20:26Z</dcterms:created>
  <dcterms:modified xsi:type="dcterms:W3CDTF">2024-12-19T03:41:51Z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