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9" r:id="rId9"/>
    <p:sldId id="267" r:id="rId10"/>
    <p:sldId id="268" r:id="rId11"/>
    <p:sldId id="270" r:id="rId12"/>
    <p:sldId id="271" r:id="rId13"/>
    <p:sldId id="260" r:id="rId14"/>
    <p:sldId id="261" r:id="rId15"/>
    <p:sldId id="272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E04F-0E3E-6386-EAA2-55254C35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0705-5DA1-3563-0245-7C7BDCA3C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ACF1-2BDB-E7E4-A21A-FA101AE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0CA7-D5CE-1479-AD1A-9C9837E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9219-316D-51C0-D02C-4BFB4A96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564-39A6-F96D-4505-E6BD09D6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CED0-18C9-0999-A1A7-FE338140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8BA1-320C-53BC-9D3F-4D1B2CC2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189C-8696-0915-B0EE-4CFD142B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8F8-5F6D-5079-33AE-CB2AAC3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5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72A5-BE67-3E5B-0E0C-1E4AD51A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0A770-B4AD-E69F-D950-CEAE1B8E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040F-6B4E-EE0B-58B5-0E9046BD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3B96-484C-1B3C-A8EB-BD028DA0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3E88-7477-C46F-B951-913A0679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E32F-8E11-60A2-40DF-39F5C6C6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8DC3-AF1C-35FB-DA45-3199F51A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5178-DC3A-4D1A-6351-5C1728D8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4DA6-E430-B80F-4325-867A8137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B528-5668-B67D-5E2F-D1AB30D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4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6B6C-9458-FBF9-99F2-EBCFBDE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4760-7F79-77D6-5143-CF98CB70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4A83-C009-9CA4-F0C2-3F4F3F2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472A-DD99-4622-6B9B-9BF808C9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316F-C757-02DF-4FFB-7F7180E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1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9B86-0316-E029-EFE7-E66F20F3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02CA-542A-FEC8-49D7-3A40692B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985E-4C61-8D43-696D-2E4D8A16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6F2F-48F4-C827-58EF-63DF7CA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DD4D-5EE4-FF9C-2719-F34ABE84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CD6F-2F6B-0EB0-4173-9FCAA141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7C8B-13B8-998F-DEA9-68D724E5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7E9-838C-F4D0-2608-6DAA4CB5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7DA99-F4A9-9718-E7B6-CBEA527A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22F5-0AC6-13C7-300A-FC5E819D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6C307-8425-C9B9-66A1-A1CCCDD3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B88D2-D97E-28D8-5DE6-38AFDA3B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3FAFD-49AF-FEAC-B433-1435478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98E0C-6619-C249-1B6E-96D6575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918B-72F4-C5FB-563A-D717A24D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64603-165A-4C81-2828-C3F6A41C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802C-1605-ED91-D7A4-514A838D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48BAF-8A6B-2549-DDDA-9CE39BFA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A12D4-38CD-19CE-A869-F8A984A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337DC-D254-088C-6B77-85AA5C6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C037A-CC8C-1DDC-FFEC-211020C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099-B5BF-9683-0294-6F797E9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1960-E835-50E9-5D57-80AD31ED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1F17C-BA81-69F9-6A69-C724BA56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DC4E-03D5-CF56-2D34-C4C0E0B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9FB4-981A-90DC-FE6B-37C9A62C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A363-DADF-3A3C-2029-DEA22099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CAB-15C2-8591-1C9B-0822960A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641EC-FA23-2303-39CB-3D010E82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9753-6873-C70B-0F1F-970D1318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04D9-4E1F-D463-B784-CD172C4E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F1AB-9B89-376E-1EFE-3442CE94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5F98-B4F9-F3E3-2215-C04F1B2A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537FA-A5E2-6D42-A886-7B7E0EFE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0899B-DDD6-3EE0-F3E6-0FBA08C3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5D5-A8DE-42C9-2564-F82EADDD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5F17-5185-4D94-BF0C-78370296BF09}" type="datetimeFigureOut">
              <a:rPr lang="en-IN" smtClean="0"/>
              <a:t>14/12/23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F96D-88AB-B4C0-5978-FDAB1DC7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F112-3D6B-4329-86A3-6DA40519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4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EC98-2D6E-AE5E-1F99-32E22B79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" t="9091" r="574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079C0-2846-1D99-C409-131BA26D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Data Analysis</a:t>
            </a:r>
            <a:b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9011-8CD4-8966-2E2A-343D340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GROUP MEMBERS:</a:t>
            </a:r>
          </a:p>
          <a:p>
            <a:pPr algn="l"/>
            <a:r>
              <a:rPr lang="en-US" sz="2000" dirty="0"/>
              <a:t>Harsh Patel</a:t>
            </a:r>
          </a:p>
          <a:p>
            <a:pPr algn="l"/>
            <a:r>
              <a:rPr lang="en-US" sz="2000" dirty="0"/>
              <a:t>Rahul Singh</a:t>
            </a:r>
          </a:p>
          <a:p>
            <a:pPr algn="l"/>
            <a:r>
              <a:rPr lang="en-US" sz="2000"/>
              <a:t>Mahesh Kate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89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92C-EE35-5CA4-ACA9-47756D6A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6B5946-C5DA-ADCD-54A8-5714F407B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70"/>
            <a:ext cx="4264061" cy="3489390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ADD2BE-C430-7DAE-548A-DE6C05EB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9" y="156570"/>
            <a:ext cx="4363055" cy="363949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125843A-753F-A79A-F9BB-D55A7F487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3" y="2325376"/>
            <a:ext cx="3779958" cy="3692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AFCA2-CFAA-141D-8664-5411CF4A6D63}"/>
              </a:ext>
            </a:extLst>
          </p:cNvPr>
          <p:cNvSpPr txBox="1"/>
          <p:nvPr/>
        </p:nvSpPr>
        <p:spPr>
          <a:xfrm>
            <a:off x="237771" y="3639705"/>
            <a:ext cx="366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 It can be seen that there are lots of outliers in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Applicant Income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, and the distribution also positively skewed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AFEA-7615-FC57-FB1B-3ED3BBD4FC67}"/>
              </a:ext>
            </a:extLst>
          </p:cNvPr>
          <p:cNvSpPr txBox="1"/>
          <p:nvPr/>
        </p:nvSpPr>
        <p:spPr>
          <a:xfrm>
            <a:off x="8297132" y="3971347"/>
            <a:ext cx="368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It's clear that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Co Applicant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Income has a number of outliers, and the distribution is also positively skewed.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3190C-2CEB-3C1A-53D7-DA8F8736D426}"/>
              </a:ext>
            </a:extLst>
          </p:cNvPr>
          <p:cNvSpPr txBox="1"/>
          <p:nvPr/>
        </p:nvSpPr>
        <p:spPr>
          <a:xfrm>
            <a:off x="3782008" y="6256439"/>
            <a:ext cx="462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As can be seen,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Co Applicant Income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 has a high number of outliers, and the distribution is also positively skewed.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161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A4-6C3C-8B14-FA50-B2AE8BE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68F9CA-E070-FA6E-56F8-0A0DF6B6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482599"/>
            <a:ext cx="6246543" cy="5804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74B17-BDBB-2FAC-E5A5-12DED34B0069}"/>
              </a:ext>
            </a:extLst>
          </p:cNvPr>
          <p:cNvSpPr txBox="1"/>
          <p:nvPr/>
        </p:nvSpPr>
        <p:spPr>
          <a:xfrm>
            <a:off x="7297511" y="1984206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is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negative correlation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between Applicant income and Co Applicant Income.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correlation coefficient is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significant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at the 95% confidence interval, as it has a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p-value of 1.46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8213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19A0-6C12-CBBC-4011-99E8230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35C29E95-D547-4EBC-6980-FE703779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54075"/>
            <a:ext cx="6476045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5D2E02-23D3-79B2-BE47-F12E2D14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37" y="1027906"/>
            <a:ext cx="3858163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CA09-5A7D-3D86-E918-B70D31A9F2AB}"/>
              </a:ext>
            </a:extLst>
          </p:cNvPr>
          <p:cNvSpPr txBox="1"/>
          <p:nvPr/>
        </p:nvSpPr>
        <p:spPr>
          <a:xfrm>
            <a:off x="934332" y="5370739"/>
            <a:ext cx="6017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 this section, the null values has been explored 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for all variables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 in the dataset.</a:t>
            </a:r>
            <a:endParaRPr lang="en-IN" sz="1000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297EA7-0F1D-379F-2DAF-304A3B1E4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37" y="3738658"/>
            <a:ext cx="43302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25254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7" y="1578105"/>
            <a:ext cx="2903375" cy="4279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i="0" dirty="0">
                <a:solidFill>
                  <a:srgbClr val="000000"/>
                </a:solidFill>
                <a:effectLst/>
              </a:rPr>
              <a:t>Drop Unnecessary Variables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54669-7607-7AF5-402D-B1819498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4" y="1931017"/>
            <a:ext cx="3439005" cy="447737"/>
          </a:xfrm>
          <a:prstGeom prst="rect">
            <a:avLst/>
          </a:prstGeom>
        </p:spPr>
      </p:pic>
      <p:pic>
        <p:nvPicPr>
          <p:cNvPr id="7" name="Picture 6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10FB4B9B-8ECB-81ED-867B-A9D92D70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" y="3382215"/>
            <a:ext cx="5201376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BFE84-067B-7854-049C-8DA173A5B728}"/>
              </a:ext>
            </a:extLst>
          </p:cNvPr>
          <p:cNvSpPr txBox="1"/>
          <p:nvPr/>
        </p:nvSpPr>
        <p:spPr>
          <a:xfrm>
            <a:off x="363894" y="2626016"/>
            <a:ext cx="401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Data Imputation</a:t>
            </a:r>
          </a:p>
          <a:p>
            <a:endParaRPr lang="en-US" sz="1200" b="0" i="0" dirty="0">
              <a:solidFill>
                <a:srgbClr val="000000"/>
              </a:solidFill>
              <a:effectLst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the imputation for categorical variables will be performed using </a:t>
            </a:r>
            <a:r>
              <a:rPr lang="en-US" sz="1200" b="1" i="0" dirty="0">
                <a:solidFill>
                  <a:srgbClr val="000000"/>
                </a:solidFill>
                <a:effectLst/>
              </a:rPr>
              <a:t>mode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  <a:endParaRPr lang="en-IN" sz="120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4FC18-26FE-2AB3-5FC2-2B186FD6D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" y="5135873"/>
            <a:ext cx="4277322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F10EA-9B04-B229-255A-A2A012615891}"/>
              </a:ext>
            </a:extLst>
          </p:cNvPr>
          <p:cNvSpPr txBox="1"/>
          <p:nvPr/>
        </p:nvSpPr>
        <p:spPr>
          <a:xfrm>
            <a:off x="363894" y="4749282"/>
            <a:ext cx="438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 Imputation for numerical variables using </a:t>
            </a:r>
            <a:r>
              <a:rPr lang="en-US" sz="1200" b="1" i="0" dirty="0">
                <a:solidFill>
                  <a:srgbClr val="000000"/>
                </a:solidFill>
                <a:effectLst/>
              </a:rPr>
              <a:t>mean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8B7CA-6951-ED83-D4AC-0EF27DB11050}"/>
              </a:ext>
            </a:extLst>
          </p:cNvPr>
          <p:cNvSpPr txBox="1"/>
          <p:nvPr/>
        </p:nvSpPr>
        <p:spPr>
          <a:xfrm>
            <a:off x="5901611" y="842428"/>
            <a:ext cx="49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One-hot Encoding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We 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transformed categorical variables into a form that could be provided by ML algorithms to do a better prediction.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FEC5-7CC5-2633-671B-F53AB73046F9}"/>
              </a:ext>
            </a:extLst>
          </p:cNvPr>
          <p:cNvSpPr txBox="1"/>
          <p:nvPr/>
        </p:nvSpPr>
        <p:spPr>
          <a:xfrm>
            <a:off x="5901611" y="1608597"/>
            <a:ext cx="35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Remove Outliers &amp; Infinite values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3F109-CCBA-A0BE-7051-6138EA42354D}"/>
              </a:ext>
            </a:extLst>
          </p:cNvPr>
          <p:cNvSpPr txBox="1"/>
          <p:nvPr/>
        </p:nvSpPr>
        <p:spPr>
          <a:xfrm>
            <a:off x="5907106" y="2006082"/>
            <a:ext cx="5449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SMOTE Technique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he number between approved and rejected loan is imbalanced. In this section, oversampling technique will be used to avoid overfitting.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59C9A-2C3F-D41E-D4A2-EF482EF16F0E}"/>
              </a:ext>
            </a:extLst>
          </p:cNvPr>
          <p:cNvSpPr txBox="1"/>
          <p:nvPr/>
        </p:nvSpPr>
        <p:spPr>
          <a:xfrm>
            <a:off x="5901611" y="2856848"/>
            <a:ext cx="5543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Data Normalization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ata normalization will be performed to normalize the range of independent variables or features of data.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5881D-7F0B-DA9D-F5BF-FA6ABE43B378}"/>
              </a:ext>
            </a:extLst>
          </p:cNvPr>
          <p:cNvSpPr txBox="1"/>
          <p:nvPr/>
        </p:nvSpPr>
        <p:spPr>
          <a:xfrm>
            <a:off x="5922656" y="3680443"/>
            <a:ext cx="5417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Splitting Data Set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</a:rPr>
              <a:t>The data set will be split into 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80% train and 20% test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04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0106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Models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84" y="1278142"/>
            <a:ext cx="1998306" cy="37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0" dirty="0">
                <a:solidFill>
                  <a:srgbClr val="000000"/>
                </a:solidFill>
                <a:effectLst/>
              </a:rPr>
              <a:t>Logistic Regression</a:t>
            </a:r>
          </a:p>
          <a:p>
            <a:endParaRPr lang="en-IN" sz="18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96518C-3698-E7DA-CF0E-EAD057D0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" y="1654541"/>
            <a:ext cx="3912575" cy="1612876"/>
          </a:xfrm>
          <a:prstGeom prst="rect">
            <a:avLst/>
          </a:prstGeom>
        </p:spPr>
      </p:pic>
      <p:pic>
        <p:nvPicPr>
          <p:cNvPr id="7" name="Picture 6" descr="A graph with a line graph&#10;&#10;Description automatically generated">
            <a:extLst>
              <a:ext uri="{FF2B5EF4-FFF2-40B4-BE49-F238E27FC236}">
                <a16:creationId xmlns:a16="http://schemas.microsoft.com/office/drawing/2014/main" id="{575EBCA0-EFB1-9299-A809-F91734B8D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2" y="685636"/>
            <a:ext cx="4599736" cy="3167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A9AEF-9683-65D0-2912-F267B75E9CBE}"/>
              </a:ext>
            </a:extLst>
          </p:cNvPr>
          <p:cNvSpPr txBox="1"/>
          <p:nvPr/>
        </p:nvSpPr>
        <p:spPr>
          <a:xfrm>
            <a:off x="4712895" y="290951"/>
            <a:ext cx="36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K-Nearest Neighbour (</a:t>
            </a:r>
            <a:r>
              <a:rPr lang="en-US" dirty="0"/>
              <a:t>KNN</a:t>
            </a:r>
            <a:r>
              <a:rPr lang="en-IN" i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59EC20-C417-19FF-5224-19D501E53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" y="4396015"/>
            <a:ext cx="3792426" cy="1614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E542B-E65F-FD66-5A22-E6A4F78B465E}"/>
              </a:ext>
            </a:extLst>
          </p:cNvPr>
          <p:cNvSpPr txBox="1"/>
          <p:nvPr/>
        </p:nvSpPr>
        <p:spPr>
          <a:xfrm>
            <a:off x="247650" y="3853574"/>
            <a:ext cx="34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Support Vector Machine (SVM)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2BFE7-DEF1-4A62-76DB-9D29E081274A}"/>
              </a:ext>
            </a:extLst>
          </p:cNvPr>
          <p:cNvSpPr txBox="1"/>
          <p:nvPr/>
        </p:nvSpPr>
        <p:spPr>
          <a:xfrm>
            <a:off x="4822685" y="4075949"/>
            <a:ext cx="2900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Naive Bayes</a:t>
            </a:r>
          </a:p>
          <a:p>
            <a:r>
              <a:rPr lang="en-IN" sz="1600" i="0" dirty="0">
                <a:solidFill>
                  <a:srgbClr val="000000"/>
                </a:solidFill>
                <a:effectLst/>
              </a:rPr>
              <a:t>Categorical NB</a:t>
            </a:r>
          </a:p>
          <a:p>
            <a:endParaRPr lang="en-IN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B9C54DF-2A59-F45A-4519-354A16098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42" y="4722280"/>
            <a:ext cx="4097523" cy="1846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AF7AA-CA8A-A764-7314-2BDAA2021F80}"/>
              </a:ext>
            </a:extLst>
          </p:cNvPr>
          <p:cNvSpPr txBox="1"/>
          <p:nvPr/>
        </p:nvSpPr>
        <p:spPr>
          <a:xfrm>
            <a:off x="9003184" y="2353470"/>
            <a:ext cx="29008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0" dirty="0">
                <a:solidFill>
                  <a:srgbClr val="000000"/>
                </a:solidFill>
                <a:effectLst/>
              </a:rPr>
              <a:t>Gaussian NB</a:t>
            </a:r>
          </a:p>
          <a:p>
            <a:endParaRPr lang="en-IN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F5CD4F-3643-8E31-D692-93F206A85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0" y="2724624"/>
            <a:ext cx="4051514" cy="18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D020-C946-FD2B-1015-FBF1D23B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3" y="373095"/>
            <a:ext cx="1634412" cy="567935"/>
          </a:xfrm>
        </p:spPr>
        <p:txBody>
          <a:bodyPr>
            <a:noAutofit/>
          </a:bodyPr>
          <a:lstStyle/>
          <a:p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Decision Tree</a:t>
            </a:r>
            <a:b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592757B7-E820-0D76-1FDA-E5579494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62"/>
            <a:ext cx="4078030" cy="29810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84A32A-C865-4D97-ACFE-E04C12809037}"/>
              </a:ext>
            </a:extLst>
          </p:cNvPr>
          <p:cNvSpPr txBox="1">
            <a:spLocks/>
          </p:cNvSpPr>
          <p:nvPr/>
        </p:nvSpPr>
        <p:spPr>
          <a:xfrm>
            <a:off x="4461587" y="1520561"/>
            <a:ext cx="1634412" cy="56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Random Forest</a:t>
            </a:r>
          </a:p>
        </p:txBody>
      </p:sp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223F6DE7-E69F-12EE-462A-15F9FA79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67" y="1938868"/>
            <a:ext cx="4456065" cy="3398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FD7731-25B9-83C1-6ACE-A2FFDFC792EF}"/>
              </a:ext>
            </a:extLst>
          </p:cNvPr>
          <p:cNvSpPr txBox="1">
            <a:spLocks/>
          </p:cNvSpPr>
          <p:nvPr/>
        </p:nvSpPr>
        <p:spPr>
          <a:xfrm>
            <a:off x="8453536" y="3915243"/>
            <a:ext cx="2002972" cy="56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Gradient Boosting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FB5736-8B3E-0A5B-6A31-91F17859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72" y="4483178"/>
            <a:ext cx="3880896" cy="17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Comparison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5167311"/>
            <a:ext cx="7426779" cy="100965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In general, it can be seen that 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all models can achieve up to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70% accuracy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 and KNN have highest accuracy of </a:t>
            </a:r>
            <a:r>
              <a:rPr lang="en-US" sz="18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85.29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%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2BFC7E-C3B0-11F0-EE7B-9CF79A5F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425944"/>
            <a:ext cx="5886815" cy="3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D51-DF15-E5C4-36CE-575F84C6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B161-57B6-1183-42C9-A3D3886B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 driving loan approval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of best model(s)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1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0D46-B831-EAFC-18DE-AE0C3878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YOU!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05122-691F-A043-DAB6-CEB15DB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DBE9-5CB5-8312-6327-44C475B0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443-8640-BBE9-B9C5-1E79A597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customer loan data (EDA)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ML models to predict loan approval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performance of models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085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7F0-E295-249D-5884-DD7C96FA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 Overview</a:t>
            </a:r>
            <a:endParaRPr lang="en-IN" sz="28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1A3967-7400-5DA4-4898-6DC983D1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533330"/>
            <a:ext cx="10254719" cy="47461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733C4-140E-DA12-ECCE-EBE50F5E6D97}"/>
              </a:ext>
            </a:extLst>
          </p:cNvPr>
          <p:cNvSpPr txBox="1"/>
          <p:nvPr/>
        </p:nvSpPr>
        <p:spPr>
          <a:xfrm>
            <a:off x="6251242" y="490359"/>
            <a:ext cx="5523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13 variables including 8 categorical, 4 continuous, 1 ID variable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614 observations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1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B333-4215-DC3C-524C-023A1777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-204043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</a:t>
            </a:r>
            <a:endParaRPr lang="en-IN" sz="28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4F1F53-9E6E-DB05-7E12-0111BAE8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" y="1121520"/>
            <a:ext cx="5888359" cy="3258002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15DC752-FAF6-2F66-ADF8-3B3B16643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8" y="1121520"/>
            <a:ext cx="5718387" cy="4410916"/>
          </a:xfrm>
          <a:prstGeom prst="rect">
            <a:avLst/>
          </a:prstGeom>
        </p:spPr>
      </p:pic>
      <p:pic>
        <p:nvPicPr>
          <p:cNvPr id="15" name="Content Placeholder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D0E8207-EC6C-BEA7-6908-BA661B70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64" y="4993044"/>
            <a:ext cx="6026347" cy="1325563"/>
          </a:xfr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931663C-8915-41D8-647C-30E56FBC4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91" y="5820940"/>
            <a:ext cx="2866842" cy="54493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2AEADCE-4223-358C-18C2-E9BF1B87CAE9}"/>
              </a:ext>
            </a:extLst>
          </p:cNvPr>
          <p:cNvSpPr txBox="1">
            <a:spLocks/>
          </p:cNvSpPr>
          <p:nvPr/>
        </p:nvSpPr>
        <p:spPr>
          <a:xfrm>
            <a:off x="5347845" y="437097"/>
            <a:ext cx="2135305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Count Plots  </a:t>
            </a:r>
          </a:p>
          <a:p>
            <a:r>
              <a:rPr lang="en-US" sz="1100" dirty="0">
                <a:latin typeface="+mn-lt"/>
              </a:rPr>
              <a:t>(for </a:t>
            </a:r>
            <a:r>
              <a:rPr lang="en-IN" sz="1100" i="0" dirty="0">
                <a:solidFill>
                  <a:srgbClr val="000000"/>
                </a:solidFill>
                <a:effectLst/>
                <a:latin typeface="+mn-lt"/>
              </a:rPr>
              <a:t>Categorical Variables)</a:t>
            </a:r>
          </a:p>
          <a:p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72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38D-4026-214E-8345-A260D4B8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CD055B-0F28-D312-1DF0-97370E31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52" y="1068711"/>
            <a:ext cx="6566371" cy="3708562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E2D637-DA53-0F92-CFA2-0BFF9635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00" y="4845537"/>
            <a:ext cx="3224565" cy="529031"/>
          </a:xfrm>
          <a:prstGeom prst="rect">
            <a:avLst/>
          </a:prstGeom>
        </p:spPr>
      </p:pic>
      <p:pic>
        <p:nvPicPr>
          <p:cNvPr id="15" name="Content Placeholder 14" descr="A screenshot of a graph&#10;&#10;Description automatically generated">
            <a:extLst>
              <a:ext uri="{FF2B5EF4-FFF2-40B4-BE49-F238E27FC236}">
                <a16:creationId xmlns:a16="http://schemas.microsoft.com/office/drawing/2014/main" id="{57548587-A438-386A-7FB8-11A365AE1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9" y="1218429"/>
            <a:ext cx="4357966" cy="4156139"/>
          </a:xfr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D9C9AA6-2D78-064F-86BA-09CB08D9C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9571"/>
            <a:ext cx="3067050" cy="5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FD0-0A07-F3F4-ECAA-D5458D12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5B53FD-0E61-06FC-3628-ECA2D37F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0" y="1262327"/>
            <a:ext cx="5096370" cy="4083803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7FDB5C7-686B-6C84-3CF9-7A75214B4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69" y="1087600"/>
            <a:ext cx="5838825" cy="4684638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6D2E6D-EFAF-B82C-5815-922A02208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09" y="5346130"/>
            <a:ext cx="2667241" cy="6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A95B-0D92-CD2D-229E-70C130E3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595312"/>
            <a:ext cx="1752600" cy="8286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Histogram</a:t>
            </a:r>
            <a:endParaRPr lang="en-IN" sz="2000" dirty="0">
              <a:latin typeface="+mn-lt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F3243D-6E2E-D548-B535-C088BC7B4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69"/>
            <a:ext cx="5133136" cy="4157662"/>
          </a:xfr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DCC171-3064-5EC7-80AF-25F2EA3CD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12" y="595312"/>
            <a:ext cx="6039988" cy="5212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FF318-F494-1219-F26A-7FE7FDA4D9E1}"/>
              </a:ext>
            </a:extLst>
          </p:cNvPr>
          <p:cNvSpPr txBox="1"/>
          <p:nvPr/>
        </p:nvSpPr>
        <p:spPr>
          <a:xfrm>
            <a:off x="7067550" y="195202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Violin </a:t>
            </a:r>
            <a:r>
              <a:rPr lang="en-US" sz="2000" dirty="0"/>
              <a:t>Plot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49DC9-E75A-FFB4-3909-47AF5AF596C1}"/>
              </a:ext>
            </a:extLst>
          </p:cNvPr>
          <p:cNvSpPr txBox="1"/>
          <p:nvPr/>
        </p:nvSpPr>
        <p:spPr>
          <a:xfrm>
            <a:off x="520845" y="5635691"/>
            <a:ext cx="4792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The distribution of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Applicant income, Co Applicant Income, and Loan Amount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are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positively skewed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it has outliers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(can be seen from both histogram and violin plot).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The distribution of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Loan Amount Term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is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negatively skewed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it has outliers.</a:t>
            </a:r>
            <a:endParaRPr lang="en-US" sz="11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77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B568-96EA-6D98-5D75-CD4B26A4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42" y="11319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Heat map</a:t>
            </a:r>
            <a:endParaRPr lang="en-IN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CC65-2960-03A0-AF28-CAF0833D442A}"/>
              </a:ext>
            </a:extLst>
          </p:cNvPr>
          <p:cNvSpPr txBox="1"/>
          <p:nvPr/>
        </p:nvSpPr>
        <p:spPr>
          <a:xfrm>
            <a:off x="7987004" y="1884784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is positive correlation between Loan Amount and Applicant Income</a:t>
            </a:r>
            <a:endParaRPr lang="en-IN" sz="1200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7C59777-AA11-CD7E-DF1F-819F0651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" y="1267312"/>
            <a:ext cx="7425663" cy="5152127"/>
          </a:xfrm>
        </p:spPr>
      </p:pic>
    </p:spTree>
    <p:extLst>
      <p:ext uri="{BB962C8B-B14F-4D97-AF65-F5344CB8AC3E}">
        <p14:creationId xmlns:p14="http://schemas.microsoft.com/office/powerpoint/2010/main" val="24418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D3F-CE90-A9AB-F018-70874C1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80" y="279155"/>
            <a:ext cx="2819400" cy="1325563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Bivariate analysis </a:t>
            </a:r>
            <a:endParaRPr lang="en-IN" sz="2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4CB42AD-77E9-9F15-D9D2-7EAFE7C8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" y="1785086"/>
            <a:ext cx="5887358" cy="3539144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C79F77F-97C8-7FF4-6C94-EC6B9E9D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58" y="1789080"/>
            <a:ext cx="5887358" cy="3535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6EFC9-8682-95A4-15DD-E6C94CAAEF05}"/>
              </a:ext>
            </a:extLst>
          </p:cNvPr>
          <p:cNvSpPr txBox="1"/>
          <p:nvPr/>
        </p:nvSpPr>
        <p:spPr>
          <a:xfrm>
            <a:off x="457200" y="5617029"/>
            <a:ext cx="470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Most not self employed applicants have good credit compared to self employed applicants.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2CB17-FFC6-0D00-C643-C5D11B26534F}"/>
              </a:ext>
            </a:extLst>
          </p:cNvPr>
          <p:cNvSpPr txBox="1"/>
          <p:nvPr/>
        </p:nvSpPr>
        <p:spPr>
          <a:xfrm>
            <a:off x="6469225" y="5635691"/>
            <a:ext cx="5489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Most of loan that got accepted has property in Semiurban compared to Urban and Rural.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305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</TotalTime>
  <Words>454</Words>
  <Application>Microsoft Macintosh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Wingdings</vt:lpstr>
      <vt:lpstr>Office Theme</vt:lpstr>
      <vt:lpstr>Loan Data Analysis </vt:lpstr>
      <vt:lpstr>Objectives: </vt:lpstr>
      <vt:lpstr>Data Set Overview</vt:lpstr>
      <vt:lpstr>Data Exploration </vt:lpstr>
      <vt:lpstr>PowerPoint Presentation</vt:lpstr>
      <vt:lpstr>PowerPoint Presentation</vt:lpstr>
      <vt:lpstr>Histogram</vt:lpstr>
      <vt:lpstr>Heat map</vt:lpstr>
      <vt:lpstr>Bivariate analysis </vt:lpstr>
      <vt:lpstr>PowerPoint Presentation</vt:lpstr>
      <vt:lpstr>PowerPoint Presentation</vt:lpstr>
      <vt:lpstr>PowerPoint Presentation</vt:lpstr>
      <vt:lpstr>Data Preprocessing</vt:lpstr>
      <vt:lpstr>ML Models </vt:lpstr>
      <vt:lpstr>Decision Tree </vt:lpstr>
      <vt:lpstr>Model Comparison</vt:lpstr>
      <vt:lpstr>Key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 Analysis </dc:title>
  <dc:creator>mahesh kate</dc:creator>
  <cp:lastModifiedBy>Patel, Mr. Harsh Navneet</cp:lastModifiedBy>
  <cp:revision>9</cp:revision>
  <dcterms:created xsi:type="dcterms:W3CDTF">2023-12-14T07:10:29Z</dcterms:created>
  <dcterms:modified xsi:type="dcterms:W3CDTF">2023-12-15T02:04:39Z</dcterms:modified>
</cp:coreProperties>
</file>