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70"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94B1"/>
    <a:srgbClr val="A100FF"/>
    <a:srgbClr val="883C84"/>
    <a:srgbClr val="461B49"/>
    <a:srgbClr val="963488"/>
    <a:srgbClr val="2831A2"/>
    <a:srgbClr val="2086AA"/>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90408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8"/>
            <a:ext cx="6222025" cy="1187826"/>
          </a:xfrm>
          <a:prstGeom prst="rect">
            <a:avLst/>
          </a:prstGeom>
        </p:spPr>
        <p:txBody>
          <a:bodyPr wrap="square" lIns="0" tIns="0" rIns="0" bIns="0" rtlCol="0" anchor="t">
            <a:spAutoFit/>
          </a:bodyPr>
          <a:lstStyle/>
          <a:p>
            <a:pPr algn="ctr">
              <a:lnSpc>
                <a:spcPts val="11059"/>
              </a:lnSpc>
            </a:pPr>
            <a:r>
              <a:rPr lang="en-US" sz="4000" spc="-105" dirty="0">
                <a:solidFill>
                  <a:schemeClr val="tx2">
                    <a:lumMod val="50000"/>
                  </a:schemeClr>
                </a:solidFill>
                <a:latin typeface="Times New Roman" panose="02020603050405020304" pitchFamily="18" charset="0"/>
                <a:cs typeface="Times New Roman" panose="02020603050405020304" pitchFamily="18" charset="0"/>
              </a:rPr>
              <a:t>Top category Scores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392426" y="1177754"/>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2" name="TextBox 13">
            <a:extLst>
              <a:ext uri="{FF2B5EF4-FFF2-40B4-BE49-F238E27FC236}">
                <a16:creationId xmlns:a16="http://schemas.microsoft.com/office/drawing/2014/main" id="{3DAE5247-0244-4123-A713-8D8809E80C70}"/>
              </a:ext>
            </a:extLst>
          </p:cNvPr>
          <p:cNvSpPr txBox="1"/>
          <p:nvPr/>
        </p:nvSpPr>
        <p:spPr>
          <a:xfrm>
            <a:off x="11581833" y="1580430"/>
            <a:ext cx="5677467" cy="338779"/>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6AC55AF4-AF84-493E-3076-CD10A357E989}"/>
              </a:ext>
            </a:extLst>
          </p:cNvPr>
          <p:cNvSpPr txBox="1"/>
          <p:nvPr/>
        </p:nvSpPr>
        <p:spPr>
          <a:xfrm>
            <a:off x="11581833" y="1333500"/>
            <a:ext cx="5791767" cy="369332"/>
          </a:xfrm>
          <a:prstGeom prst="rect">
            <a:avLst/>
          </a:prstGeom>
          <a:noFill/>
        </p:spPr>
        <p:txBody>
          <a:bodyPr wrap="square" rtlCol="0">
            <a:spAutoFit/>
          </a:bodyPr>
          <a:lstStyle/>
          <a:p>
            <a:endParaRPr lang="en-IN" dirty="0"/>
          </a:p>
        </p:txBody>
      </p:sp>
      <p:sp>
        <p:nvSpPr>
          <p:cNvPr id="40" name="TextBox 39">
            <a:extLst>
              <a:ext uri="{FF2B5EF4-FFF2-40B4-BE49-F238E27FC236}">
                <a16:creationId xmlns:a16="http://schemas.microsoft.com/office/drawing/2014/main" id="{C674B269-A590-12F7-B835-7575B31A039F}"/>
              </a:ext>
            </a:extLst>
          </p:cNvPr>
          <p:cNvSpPr txBox="1"/>
          <p:nvPr/>
        </p:nvSpPr>
        <p:spPr>
          <a:xfrm>
            <a:off x="10983632" y="1949762"/>
            <a:ext cx="6988168" cy="1086451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Top </a:t>
            </a:r>
            <a:r>
              <a:rPr lang="en-US" sz="2800" b="1" dirty="0">
                <a:latin typeface="Times New Roman" panose="02020603050405020304" pitchFamily="18" charset="0"/>
                <a:cs typeface="Times New Roman" panose="02020603050405020304" pitchFamily="18" charset="0"/>
              </a:rPr>
              <a:t>op Performing Category</a:t>
            </a:r>
            <a:r>
              <a:rPr lang="en-US" sz="2800" dirty="0">
                <a:latin typeface="Times New Roman" panose="02020603050405020304" pitchFamily="18" charset="0"/>
                <a:cs typeface="Times New Roman" panose="02020603050405020304" pitchFamily="18" charset="0"/>
              </a:rPr>
              <a:t>: "Animals" leads with the highest score of 73,448, indicating it is the most engaging or effective category based on user reactions.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Close Competitors</a:t>
            </a:r>
            <a:r>
              <a:rPr lang="en-US" sz="2800" dirty="0">
                <a:latin typeface="Times New Roman" panose="02020603050405020304" pitchFamily="18" charset="0"/>
                <a:cs typeface="Times New Roman" panose="02020603050405020304" pitchFamily="18" charset="0"/>
              </a:rPr>
              <a:t>: "Healthy Eating" and "Technology" follow closely, with scores of 72,727 and 71,612, respectively. These categories also perform well and contribute significantly to the overall engagement.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Trailing Categories</a:t>
            </a:r>
            <a:r>
              <a:rPr lang="en-US" sz="2800" dirty="0">
                <a:latin typeface="Times New Roman" panose="02020603050405020304" pitchFamily="18" charset="0"/>
                <a:cs typeface="Times New Roman" panose="02020603050405020304" pitchFamily="18" charset="0"/>
              </a:rPr>
              <a:t>: "Science" and "Travel" have lower scores compared to the top three, with scores of 69,823 and 67,808, respectively.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0" y="388107"/>
            <a:ext cx="8000999" cy="6139225"/>
            <a:chOff x="-1761855" y="-3862926"/>
            <a:chExt cx="12227413" cy="83369123"/>
          </a:xfrm>
        </p:grpSpPr>
        <p:sp>
          <p:nvSpPr>
            <p:cNvPr id="3" name="TextBox 3"/>
            <p:cNvSpPr txBox="1"/>
            <p:nvPr/>
          </p:nvSpPr>
          <p:spPr>
            <a:xfrm>
              <a:off x="-1761855" y="-3862926"/>
              <a:ext cx="11564592" cy="14742418"/>
            </a:xfrm>
            <a:prstGeom prst="rect">
              <a:avLst/>
            </a:prstGeom>
          </p:spPr>
          <p:txBody>
            <a:bodyPr lIns="0" tIns="0" rIns="0" bIns="0" rtlCol="0" anchor="t">
              <a:spAutoFit/>
            </a:bodyPr>
            <a:lstStyle/>
            <a:p>
              <a:pPr>
                <a:lnSpc>
                  <a:spcPts val="9600"/>
                </a:lnSpc>
              </a:pPr>
              <a:r>
                <a:rPr lang="en-US" sz="54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1761855" y="20522606"/>
              <a:ext cx="12227413" cy="58983591"/>
            </a:xfrm>
            <a:prstGeom prst="rect">
              <a:avLst/>
            </a:prstGeom>
          </p:spPr>
          <p:txBody>
            <a:bodyPr wrap="square" lIns="0" tIns="0" rIns="0" bIns="0" rtlCol="0" anchor="t">
              <a:spAutoFit/>
            </a:bodyPr>
            <a:lstStyle/>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Project recap</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Problem</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The Analytics team</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Process</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Insights</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extLst>
      <p:ext uri="{BB962C8B-B14F-4D97-AF65-F5344CB8AC3E}">
        <p14:creationId xmlns:p14="http://schemas.microsoft.com/office/powerpoint/2010/main" val="140843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02553" y="1909667"/>
            <a:ext cx="11342283" cy="6275832"/>
          </a:xfrm>
          <a:prstGeom prst="rect">
            <a:avLst/>
          </a:prstGeom>
          <a:solidFill>
            <a:schemeClr val="bg1"/>
          </a:solidFill>
        </p:spPr>
        <p:txBody>
          <a:bodyPr/>
          <a:lstStyle/>
          <a:p>
            <a:r>
              <a:rPr lang="en-IN" dirty="0"/>
              <a:t>v</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EF9D0260-99A5-95C0-6A9F-CEBB4ED4BBD2}"/>
              </a:ext>
            </a:extLst>
          </p:cNvPr>
          <p:cNvSpPr txBox="1"/>
          <p:nvPr/>
        </p:nvSpPr>
        <p:spPr>
          <a:xfrm>
            <a:off x="8439184" y="1909667"/>
            <a:ext cx="7805651" cy="5913157"/>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The project focused on analyzing content performance across five key categories: Animals, Healthy Eating, Technology, Science, and Travel. The primary goal was to evaluate and compare these categories based on their total scores, providing insights into which areas are performing well and which may need further attention.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236175" y="4918645"/>
            <a:ext cx="7724296" cy="2866169"/>
          </a:xfrm>
          <a:prstGeom prst="rect">
            <a:avLst/>
          </a:prstGeom>
        </p:spPr>
        <p:txBody>
          <a:bodyPr wrap="square" lIns="0" tIns="0" rIns="0" bIns="0" rtlCol="0" anchor="t">
            <a:spAutoFit/>
          </a:bodyPr>
          <a:lstStyle/>
          <a:p>
            <a:pPr>
              <a:lnSpc>
                <a:spcPct val="150000"/>
              </a:lnSpc>
            </a:pPr>
            <a:r>
              <a:rPr lang="en-US" sz="3200" dirty="0">
                <a:solidFill>
                  <a:schemeClr val="bg2"/>
                </a:solidFill>
                <a:latin typeface="Times New Roman" panose="02020603050405020304" pitchFamily="18" charset="0"/>
                <a:cs typeface="Times New Roman" panose="02020603050405020304" pitchFamily="18" charset="0"/>
              </a:rPr>
              <a:t>The project aims to address this by integrating the datasets into a cohesive and clean format, allowing for a thorough analysis of content categories based on Top Scores. </a:t>
            </a:r>
            <a:endParaRPr lang="en-US" sz="3200" spc="-80" dirty="0">
              <a:solidFill>
                <a:schemeClr val="bg2"/>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26CD60B-8DAB-DB44-C012-D54A9BF7C797}"/>
              </a:ext>
            </a:extLst>
          </p:cNvPr>
          <p:cNvSpPr txBox="1"/>
          <p:nvPr/>
        </p:nvSpPr>
        <p:spPr>
          <a:xfrm>
            <a:off x="1928606" y="2463292"/>
            <a:ext cx="3320283"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110745" y="1356169"/>
            <a:ext cx="8025792" cy="7211141"/>
          </a:xfrm>
          <a:prstGeom prst="rect">
            <a:avLst/>
          </a:prstGeom>
        </p:spPr>
        <p:txBody>
          <a:bodyPr wrap="square" lIns="0" tIns="0" rIns="0" bIns="0" rtlCol="0" anchor="t">
            <a:spAutoFit/>
          </a:bodyPr>
          <a:lstStyle/>
          <a:p>
            <a:pPr>
              <a:lnSpc>
                <a:spcPts val="9600"/>
              </a:lnSpc>
            </a:pPr>
            <a:r>
              <a:rPr lang="en-US" sz="4400" dirty="0">
                <a:solidFill>
                  <a:srgbClr val="1994B1"/>
                </a:solidFill>
                <a:highlight>
                  <a:srgbClr val="FFFFFF"/>
                </a:highlight>
                <a:latin typeface="Times New Roman" panose="02020603050405020304" pitchFamily="18" charset="0"/>
                <a:cs typeface="Times New Roman" panose="02020603050405020304" pitchFamily="18" charset="0"/>
              </a:rPr>
              <a:t>Analytics Team </a:t>
            </a:r>
            <a:r>
              <a:rPr lang="en-US" sz="4400" i="0" dirty="0">
                <a:solidFill>
                  <a:srgbClr val="1994B1"/>
                </a:solidFill>
                <a:effectLst/>
                <a:highlight>
                  <a:srgbClr val="FFFFFF"/>
                </a:highlight>
                <a:latin typeface="Times New Roman" panose="02020603050405020304" pitchFamily="18" charset="0"/>
                <a:cs typeface="Times New Roman" panose="02020603050405020304" pitchFamily="18" charset="0"/>
              </a:rPr>
              <a:t>:</a:t>
            </a:r>
          </a:p>
          <a:p>
            <a:pPr marL="571500" indent="-571500">
              <a:lnSpc>
                <a:spcPts val="9600"/>
              </a:lnSpc>
              <a:buFont typeface="Wingdings" panose="05000000000000000000" pitchFamily="2" charset="2"/>
              <a:buChar char="§"/>
            </a:pP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Andrew Fleming </a:t>
            </a:r>
          </a:p>
          <a:p>
            <a:pPr>
              <a:lnSpc>
                <a:spcPts val="9600"/>
              </a:lnSpc>
            </a:pP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(Chief Technical Architect)</a:t>
            </a:r>
          </a:p>
          <a:p>
            <a:pPr marL="571500" indent="-571500">
              <a:lnSpc>
                <a:spcPts val="9600"/>
              </a:lnSpc>
              <a:buFont typeface="Wingdings" panose="05000000000000000000" pitchFamily="2" charset="2"/>
              <a:buChar char="§"/>
            </a:pP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Marcus </a:t>
            </a:r>
            <a:r>
              <a:rPr lang="en-US" sz="44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Rompton</a:t>
            </a: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nSpc>
                <a:spcPts val="9600"/>
              </a:lnSpc>
            </a:pP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(Senior Principle)</a:t>
            </a:r>
          </a:p>
          <a:p>
            <a:pPr marL="571500" indent="-571500">
              <a:lnSpc>
                <a:spcPts val="9600"/>
              </a:lnSpc>
              <a:buFont typeface="Wingdings" panose="05000000000000000000" pitchFamily="2" charset="2"/>
              <a:buChar char="§"/>
            </a:pPr>
            <a:r>
              <a:rPr lang="en-US" sz="4400" spc="-80">
                <a:solidFill>
                  <a:srgbClr val="000000"/>
                </a:solidFill>
                <a:highlight>
                  <a:srgbClr val="FFFFFF"/>
                </a:highlight>
                <a:latin typeface="Times New Roman" panose="02020603050405020304" pitchFamily="18" charset="0"/>
                <a:cs typeface="Times New Roman" panose="02020603050405020304" pitchFamily="18" charset="0"/>
              </a:rPr>
              <a:t>Ranjith Kumar</a:t>
            </a:r>
            <a:endParaRPr lang="en-US" sz="4400" spc="-8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645656"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      </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2D862BA1-9BB7-D052-80A9-A53ECD7507AA}"/>
              </a:ext>
            </a:extLst>
          </p:cNvPr>
          <p:cNvSpPr txBox="1"/>
          <p:nvPr/>
        </p:nvSpPr>
        <p:spPr>
          <a:xfrm>
            <a:off x="3797561" y="1372359"/>
            <a:ext cx="9842240"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Integration</a:t>
            </a:r>
          </a:p>
        </p:txBody>
      </p:sp>
      <p:sp>
        <p:nvSpPr>
          <p:cNvPr id="40" name="TextBox 39">
            <a:extLst>
              <a:ext uri="{FF2B5EF4-FFF2-40B4-BE49-F238E27FC236}">
                <a16:creationId xmlns:a16="http://schemas.microsoft.com/office/drawing/2014/main" id="{97BB3FB1-3D40-BEFF-C808-72AB39F654EC}"/>
              </a:ext>
            </a:extLst>
          </p:cNvPr>
          <p:cNvSpPr txBox="1"/>
          <p:nvPr/>
        </p:nvSpPr>
        <p:spPr>
          <a:xfrm>
            <a:off x="5675827" y="2936090"/>
            <a:ext cx="346817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Cleaning</a:t>
            </a:r>
          </a:p>
        </p:txBody>
      </p:sp>
      <p:sp>
        <p:nvSpPr>
          <p:cNvPr id="41" name="TextBox 40">
            <a:extLst>
              <a:ext uri="{FF2B5EF4-FFF2-40B4-BE49-F238E27FC236}">
                <a16:creationId xmlns:a16="http://schemas.microsoft.com/office/drawing/2014/main" id="{15CD5ADC-2326-AC33-8A35-65EDC045F5B7}"/>
              </a:ext>
            </a:extLst>
          </p:cNvPr>
          <p:cNvSpPr txBox="1"/>
          <p:nvPr/>
        </p:nvSpPr>
        <p:spPr>
          <a:xfrm>
            <a:off x="7545246" y="4567891"/>
            <a:ext cx="96744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Manipulation</a:t>
            </a:r>
          </a:p>
        </p:txBody>
      </p:sp>
      <p:sp>
        <p:nvSpPr>
          <p:cNvPr id="42" name="TextBox 41">
            <a:extLst>
              <a:ext uri="{FF2B5EF4-FFF2-40B4-BE49-F238E27FC236}">
                <a16:creationId xmlns:a16="http://schemas.microsoft.com/office/drawing/2014/main" id="{F715AB20-D89E-2C90-C55E-BB1F0CD939F3}"/>
              </a:ext>
            </a:extLst>
          </p:cNvPr>
          <p:cNvSpPr txBox="1"/>
          <p:nvPr/>
        </p:nvSpPr>
        <p:spPr>
          <a:xfrm>
            <a:off x="9451383" y="6175355"/>
            <a:ext cx="3959817"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Saving</a:t>
            </a:r>
          </a:p>
        </p:txBody>
      </p:sp>
      <p:sp>
        <p:nvSpPr>
          <p:cNvPr id="43" name="TextBox 42">
            <a:extLst>
              <a:ext uri="{FF2B5EF4-FFF2-40B4-BE49-F238E27FC236}">
                <a16:creationId xmlns:a16="http://schemas.microsoft.com/office/drawing/2014/main" id="{313B3321-EB27-2757-3026-237886019133}"/>
              </a:ext>
            </a:extLst>
          </p:cNvPr>
          <p:cNvSpPr txBox="1"/>
          <p:nvPr/>
        </p:nvSpPr>
        <p:spPr>
          <a:xfrm>
            <a:off x="11185884" y="7888343"/>
            <a:ext cx="666289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Visualization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752600"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34200"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344400" y="6480309"/>
            <a:ext cx="2972219" cy="881758"/>
          </a:xfrm>
          <a:prstGeom prst="rect">
            <a:avLst/>
          </a:prstGeom>
        </p:spPr>
      </p:pic>
      <p:sp>
        <p:nvSpPr>
          <p:cNvPr id="14" name="TextBox 13">
            <a:extLst>
              <a:ext uri="{FF2B5EF4-FFF2-40B4-BE49-F238E27FC236}">
                <a16:creationId xmlns:a16="http://schemas.microsoft.com/office/drawing/2014/main" id="{7476D99F-33C1-89D6-89E3-8C84D429E040}"/>
              </a:ext>
            </a:extLst>
          </p:cNvPr>
          <p:cNvSpPr txBox="1"/>
          <p:nvPr/>
        </p:nvSpPr>
        <p:spPr>
          <a:xfrm>
            <a:off x="11201400" y="4062212"/>
            <a:ext cx="71628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Examine Reaction Types and Patterns</a:t>
            </a:r>
            <a:endParaRPr lang="en-IN" sz="3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69158AB-3EF1-DC88-4383-7DDF4ECB6FF5}"/>
              </a:ext>
            </a:extLst>
          </p:cNvPr>
          <p:cNvSpPr txBox="1"/>
          <p:nvPr/>
        </p:nvSpPr>
        <p:spPr>
          <a:xfrm>
            <a:off x="6019800" y="4054969"/>
            <a:ext cx="50292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Analyse Score Distribution</a:t>
            </a:r>
            <a:endParaRPr lang="en-IN" sz="3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1853892-F041-FE17-A068-9B97D6405946}"/>
              </a:ext>
            </a:extLst>
          </p:cNvPr>
          <p:cNvSpPr txBox="1"/>
          <p:nvPr/>
        </p:nvSpPr>
        <p:spPr>
          <a:xfrm>
            <a:off x="1371600" y="4054969"/>
            <a:ext cx="39624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Identify Key Metrics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7523002B-F1F8-241A-A781-6CC8ECEE41CD}"/>
              </a:ext>
            </a:extLst>
          </p:cNvPr>
          <p:cNvPicPr>
            <a:picLocks noChangeAspect="1"/>
          </p:cNvPicPr>
          <p:nvPr/>
        </p:nvPicPr>
        <p:blipFill>
          <a:blip r:embed="rId7"/>
          <a:stretch>
            <a:fillRect/>
          </a:stretch>
        </p:blipFill>
        <p:spPr>
          <a:xfrm>
            <a:off x="3866070" y="1620805"/>
            <a:ext cx="11146574" cy="7426590"/>
          </a:xfrm>
          <a:prstGeom prst="rect">
            <a:avLst/>
          </a:prstGeom>
        </p:spPr>
      </p:pic>
      <p:sp>
        <p:nvSpPr>
          <p:cNvPr id="30" name="TextBox 29">
            <a:extLst>
              <a:ext uri="{FF2B5EF4-FFF2-40B4-BE49-F238E27FC236}">
                <a16:creationId xmlns:a16="http://schemas.microsoft.com/office/drawing/2014/main" id="{2D330797-8BF2-29FB-5533-0F97AC6C0C45}"/>
              </a:ext>
            </a:extLst>
          </p:cNvPr>
          <p:cNvSpPr txBox="1"/>
          <p:nvPr/>
        </p:nvSpPr>
        <p:spPr>
          <a:xfrm>
            <a:off x="16998300" y="0"/>
            <a:ext cx="2168903" cy="769441"/>
          </a:xfrm>
          <a:prstGeom prst="rect">
            <a:avLst/>
          </a:prstGeom>
          <a:noFill/>
        </p:spPr>
        <p:txBody>
          <a:bodyPr wrap="square" rtlCol="0">
            <a:spAutoFit/>
          </a:bodyPr>
          <a:lstStyle/>
          <a:p>
            <a:r>
              <a:rPr lang="en-IN" sz="440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Bar Plot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5622A345-0138-DF6C-0A75-31B8C4956494}"/>
              </a:ext>
            </a:extLst>
          </p:cNvPr>
          <p:cNvPicPr>
            <a:picLocks noChangeAspect="1"/>
          </p:cNvPicPr>
          <p:nvPr/>
        </p:nvPicPr>
        <p:blipFill>
          <a:blip r:embed="rId7"/>
          <a:stretch>
            <a:fillRect/>
          </a:stretch>
        </p:blipFill>
        <p:spPr>
          <a:xfrm>
            <a:off x="4990882" y="1522314"/>
            <a:ext cx="9029918" cy="7144097"/>
          </a:xfrm>
          <a:prstGeom prst="rect">
            <a:avLst/>
          </a:prstGeom>
        </p:spPr>
      </p:pic>
      <p:sp>
        <p:nvSpPr>
          <p:cNvPr id="29" name="TextBox 28">
            <a:extLst>
              <a:ext uri="{FF2B5EF4-FFF2-40B4-BE49-F238E27FC236}">
                <a16:creationId xmlns:a16="http://schemas.microsoft.com/office/drawing/2014/main" id="{B82862B6-717F-CA54-CE54-C04E4001A328}"/>
              </a:ext>
            </a:extLst>
          </p:cNvPr>
          <p:cNvSpPr txBox="1"/>
          <p:nvPr/>
        </p:nvSpPr>
        <p:spPr>
          <a:xfrm>
            <a:off x="16998300" y="342900"/>
            <a:ext cx="2031091" cy="707886"/>
          </a:xfrm>
          <a:prstGeom prst="rect">
            <a:avLst/>
          </a:prstGeom>
          <a:noFill/>
        </p:spPr>
        <p:txBody>
          <a:bodyPr wrap="square" rtlCol="0">
            <a:spAutoFit/>
          </a:bodyPr>
          <a:lstStyle/>
          <a:p>
            <a:r>
              <a:rPr lang="en-IN" sz="400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Pie chart</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276</Words>
  <Application>Microsoft Office PowerPoint</Application>
  <PresentationFormat>Custom</PresentationFormat>
  <Paragraphs>75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Times New Roman</vt:lpstr>
      <vt:lpstr>Clear Sans Regular Bold</vt:lpstr>
      <vt:lpstr>Courier New</vt:lpstr>
      <vt:lpstr>Graphik Regular</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radharapuranjithkumar@outlook.com</cp:lastModifiedBy>
  <cp:revision>10</cp:revision>
  <dcterms:created xsi:type="dcterms:W3CDTF">2006-08-16T00:00:00Z</dcterms:created>
  <dcterms:modified xsi:type="dcterms:W3CDTF">2024-12-29T11:05:44Z</dcterms:modified>
  <dc:identifier>DAEhDyfaYKE</dc:identifier>
</cp:coreProperties>
</file>