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Titillium Web SemiBold"/>
      <p:regular r:id="rId16"/>
      <p:bold r:id="rId17"/>
      <p:italic r:id="rId18"/>
      <p:boldItalic r:id="rId19"/>
    </p:embeddedFont>
    <p:embeddedFont>
      <p:font typeface="Titillium Web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Source Code Pro Medium"/>
      <p:regular r:id="rId28"/>
      <p:bold r:id="rId29"/>
      <p:italic r:id="rId30"/>
      <p:boldItalic r:id="rId31"/>
    </p:embeddedFont>
    <p:embeddedFont>
      <p:font typeface="Titillium Web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SourceCodeProMedium-regular.fntdata"/><Relationship Id="rId27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Medium-boldItalic.fntdata"/><Relationship Id="rId30" Type="http://schemas.openxmlformats.org/officeDocument/2006/relationships/font" Target="fonts/SourceCodeProMedium-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Light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itilliumWebSemiBold-bold.fntdata"/><Relationship Id="rId16" Type="http://schemas.openxmlformats.org/officeDocument/2006/relationships/font" Target="fonts/TitilliumWebSemiBold-regular.fntdata"/><Relationship Id="rId19" Type="http://schemas.openxmlformats.org/officeDocument/2006/relationships/font" Target="fonts/TitilliumWebSemiBold-boldItalic.fntdata"/><Relationship Id="rId18" Type="http://schemas.openxmlformats.org/officeDocument/2006/relationships/font" Target="fonts/TitilliumWeb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829ea0b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829ea0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79526d26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b79526d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b79526d26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b79526d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79526d2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b79526d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79526d26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b79526d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b829ea0bc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b829ea0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b829ea0b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b829ea0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829ea0b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829ea0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playlist?list=PLQVvvaa0QuDdeMyHEYc0gxFpYwHY2Qfdh" TargetMode="External"/><Relationship Id="rId4" Type="http://schemas.openxmlformats.org/officeDocument/2006/relationships/hyperlink" Target="https://www.3blue1brown.com/topics/neural-networks" TargetMode="External"/><Relationship Id="rId5" Type="http://schemas.openxmlformats.org/officeDocument/2006/relationships/hyperlink" Target="https://www.youtube.com/watch?v=Jy4wM2X21u0&amp;t=1022s" TargetMode="External"/><Relationship Id="rId6" Type="http://schemas.openxmlformats.org/officeDocument/2006/relationships/hyperlink" Target="https://medium.com/@nutanbhogendrasharma/pytorch-convolutional-neural-network-with-mnist-dataset-4e8a4265e118" TargetMode="External"/><Relationship Id="rId7" Type="http://schemas.openxmlformats.org/officeDocument/2006/relationships/hyperlink" Target="https://www.kaggle.com/sdelecourt/cnn-with-pytorch-for-mnist" TargetMode="External"/><Relationship Id="rId8" Type="http://schemas.openxmlformats.org/officeDocument/2006/relationships/hyperlink" Target="https://towardsdatascience.com/implementing-yann-lecuns-lenet-5-in-pytorch-5e05a091132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ctrTitle"/>
          </p:nvPr>
        </p:nvSpPr>
        <p:spPr>
          <a:xfrm>
            <a:off x="845100" y="1886850"/>
            <a:ext cx="4316400" cy="22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MNIST CLASSIFIER PROJECT</a:t>
            </a:r>
            <a:endParaRPr b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96" name="Google Shape;96;p12"/>
          <p:cNvSpPr txBox="1"/>
          <p:nvPr>
            <p:ph type="ctrTitle"/>
          </p:nvPr>
        </p:nvSpPr>
        <p:spPr>
          <a:xfrm>
            <a:off x="6223325" y="2596725"/>
            <a:ext cx="2408100" cy="46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Rachel Lee</a:t>
            </a:r>
            <a:endParaRPr b="0" sz="30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599321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75" y="488263"/>
            <a:ext cx="3545750" cy="35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75" y="488276"/>
            <a:ext cx="3545750" cy="3520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624825" y="4165200"/>
            <a:ext cx="7474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Above are two numbers that were guessed incorrectly by the network. The left number was mistaken for an eight, while the right was mistaken for a zero.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RESOURCES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⦿"/>
            </a:pPr>
            <a:r>
              <a:rPr lang="en" sz="1800"/>
              <a:t>Pytorch - Deep Learning w/ Python Video Series by se</a:t>
            </a:r>
            <a:r>
              <a:rPr lang="en" sz="1800"/>
              <a:t>ntdex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⌾"/>
            </a:pPr>
            <a:r>
              <a:rPr lang="en" sz="14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https://www.youtube.com/playlist?list=PLQVvvaa0QuDdeMyHEYc0gxFpYwHY2Qfdh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⦿"/>
            </a:pPr>
            <a:r>
              <a:rPr lang="en" sz="1800"/>
              <a:t>3Blue1Brown Video Series on Neural Networks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tillium Web"/>
              <a:buChar char="⌾"/>
            </a:pPr>
            <a:r>
              <a:rPr lang="en" sz="14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https://www.3blue1brown.com/topics/neural-networks</a:t>
            </a:r>
            <a:endParaRPr sz="1400">
              <a:solidFill>
                <a:srgbClr val="1155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⦿"/>
            </a:pPr>
            <a:r>
              <a:rPr lang="en" sz="18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https://www.youtube.com/watch?v=Jy4wM2X21u0&amp;t=1022s</a:t>
            </a:r>
            <a:endParaRPr sz="18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⦿"/>
            </a:pPr>
            <a:r>
              <a:rPr lang="en" sz="18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https://medium.com/@nutanbhogendrasharma/pytorch-convolutional-neural-network-with-mnist-dataset-4e8a4265e118</a:t>
            </a:r>
            <a:endParaRPr sz="18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⦿"/>
            </a:pPr>
            <a:r>
              <a:rPr lang="en" sz="18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https://www.kaggle.com/sdelecourt/cnn-with-pytorch-for-mnist</a:t>
            </a:r>
            <a:endParaRPr sz="18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⦿"/>
            </a:pPr>
            <a:r>
              <a:rPr lang="en" sz="1800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https://towardsdatascience.com/implementing-yann-lecuns-lenet-5-in-pytorch-5e05a0911320</a:t>
            </a:r>
            <a:endParaRPr sz="18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855300" y="570225"/>
            <a:ext cx="7002600" cy="5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UNDERSTANDING NEURAL NETWORKS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57450" y="1663250"/>
            <a:ext cx="84291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To brush up on my </a:t>
            </a:r>
            <a:r>
              <a:rPr lang="en" sz="1600"/>
              <a:t>understanding</a:t>
            </a:r>
            <a:r>
              <a:rPr lang="en" sz="1600"/>
              <a:t> of neural networks, I sought explanations &amp; tutorials online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Using a multitude of resources (</a:t>
            </a:r>
            <a:r>
              <a:rPr lang="en" sz="1600" u="sng"/>
              <a:t>listed in Resources slide</a:t>
            </a:r>
            <a:r>
              <a:rPr lang="en" sz="1600"/>
              <a:t>), I gained an understanding of the following topics, to name a few: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⌾"/>
            </a:pPr>
            <a:r>
              <a:rPr lang="en" sz="1600"/>
              <a:t>C</a:t>
            </a:r>
            <a:r>
              <a:rPr lang="en" sz="1600"/>
              <a:t>NNs, RNNs, ANNs, and the advantages and disadvantages of each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⌾"/>
            </a:pPr>
            <a:r>
              <a:rPr lang="en" sz="1600"/>
              <a:t>The mathematical operations that underlie what neural networks do, such as the calculation and </a:t>
            </a:r>
            <a:r>
              <a:rPr lang="en" sz="1600"/>
              <a:t>distribution</a:t>
            </a:r>
            <a:r>
              <a:rPr lang="en" sz="1600"/>
              <a:t> of weights and sigmoid vs. ReLU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⌾"/>
            </a:pPr>
            <a:r>
              <a:rPr lang="en" sz="1600"/>
              <a:t>Classification vs. Regression </a:t>
            </a:r>
            <a:r>
              <a:rPr lang="en" sz="1600"/>
              <a:t>problems</a:t>
            </a:r>
            <a:r>
              <a:rPr lang="en" sz="1600"/>
              <a:t> and the optimal loss functions associated with each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With the information I learned, I had a solid foundation to move onto the next step</a:t>
            </a:r>
            <a:endParaRPr sz="1600"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IMPLEMENTING LeNet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706200" y="1653750"/>
            <a:ext cx="7731600" cy="31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LeNet consists of two sets of convolutional, activation, and pooling layers, a fully connected layer, a pooling layer, another fully connected layer, and lastly, a softmax classifier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I chose to use </a:t>
            </a:r>
            <a:r>
              <a:rPr lang="en" sz="1600"/>
              <a:t>the </a:t>
            </a: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Adam</a:t>
            </a:r>
            <a:r>
              <a:rPr lang="en" sz="1600"/>
              <a:t> algorithm for the optimizer and </a:t>
            </a: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CrossEntropyLoss</a:t>
            </a:r>
            <a:r>
              <a:rPr lang="en" sz="1600"/>
              <a:t> as the loss function, as they perform well for classification problems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The MNIST data came directly from the torchvision library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I had three hyperparameters: batch size, number of epochs, and learning rate, all three of which I adjusted to train the network to perform at a high accuracy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RUNNING INTO DIFFICULTIES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11900" y="1556275"/>
            <a:ext cx="7720200" cy="28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I ran into several difficulties, many of which were very basic, as this was my first time coding a </a:t>
            </a:r>
            <a:r>
              <a:rPr lang="en" sz="1600"/>
              <a:t>neural</a:t>
            </a:r>
            <a:r>
              <a:rPr lang="en" sz="1600"/>
              <a:t> network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My first major issue was figuring how to go from the last convolutional/activation/pooling layer to the first fully connected layer. Specifically, I had difficulty determining the input size of the first fc layer. However, after some crude testing, I was finally able to solve this issue.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⦿"/>
            </a:pPr>
            <a:r>
              <a:rPr lang="en" sz="1600"/>
              <a:t>Another issue I had was with checking the accuracy of the function; however, again, after a lot of trial and error and browsing the internet, I was able to solve this as well.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⦿"/>
            </a:pPr>
            <a:r>
              <a:rPr lang="en" sz="2000"/>
              <a:t>With a batch size of 32, 11 epochs, and a learning rate of 0.001, I was able to get the network to perform at </a:t>
            </a: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99.29% accuracy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⦿"/>
            </a:pPr>
            <a:r>
              <a:rPr lang="en" sz="2000"/>
              <a:t>I decided to analyze the loss over time for networks trained with two different sets of hyperparameter values as well as analyze the numbers that are incorrectly guessed by the network.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000"/>
              <a:buChar char="⦿"/>
            </a:pPr>
            <a:r>
              <a:rPr lang="en" sz="2000"/>
              <a:t>I used </a:t>
            </a: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matplotlib</a:t>
            </a:r>
            <a:r>
              <a:rPr lang="en" sz="2000"/>
              <a:t> and </a:t>
            </a: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seaborn</a:t>
            </a:r>
            <a:r>
              <a:rPr lang="en" sz="2000"/>
              <a:t> to create the visualizations.</a:t>
            </a:r>
            <a:endParaRPr sz="2000"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599321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175" y="338325"/>
            <a:ext cx="6265650" cy="19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725" y="2466375"/>
            <a:ext cx="3050974" cy="22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4460775" y="2634925"/>
            <a:ext cx="3836400" cy="14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This network was trained with a batch size of 100, 3 epochs, and a learning rate of 0.01. Above is a graph of the loss over the span of three epochs. To the left is a linear regression model fit showing a downward trend.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599321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25" y="263950"/>
            <a:ext cx="6335152" cy="19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850" y="2397275"/>
            <a:ext cx="3381125" cy="25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926525" y="2614975"/>
            <a:ext cx="3715200" cy="14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In t</a:t>
            </a:r>
            <a:r>
              <a:rPr lang="en" sz="1900">
                <a:solidFill>
                  <a:schemeClr val="lt1"/>
                </a:solidFill>
              </a:rPr>
              <a:t>his network, the batch size was 32, with 11 epochs and a learning rate of 0.001. Above is a graph of the loss over 11 epochs, and to the right is a linear regression model fit again showing a downward trend.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599321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25" y="576275"/>
            <a:ext cx="5174800" cy="39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6149950" y="1153800"/>
            <a:ext cx="2416800" cy="28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Continuing with the settings listed on the previous slide, I examined the incorrect guesses made by the network. To the left is a </a:t>
            </a:r>
            <a:r>
              <a:rPr lang="en" sz="1800">
                <a:solidFill>
                  <a:schemeClr val="lt1"/>
                </a:solidFill>
              </a:rPr>
              <a:t>distribution</a:t>
            </a:r>
            <a:r>
              <a:rPr lang="en" sz="1800">
                <a:solidFill>
                  <a:schemeClr val="lt1"/>
                </a:solidFill>
              </a:rPr>
              <a:t> of the numbers the network guessed incorrectly.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599321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988" y="457387"/>
            <a:ext cx="5407075" cy="4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502775" y="2107825"/>
            <a:ext cx="2413800" cy="19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Five, which was most frequently guessed incorrectly, was most often mistaken for a three. To the right is a </a:t>
            </a:r>
            <a:r>
              <a:rPr lang="en" sz="1800">
                <a:solidFill>
                  <a:schemeClr val="lt1"/>
                </a:solidFill>
              </a:rPr>
              <a:t>distribution</a:t>
            </a:r>
            <a:r>
              <a:rPr lang="en" sz="1800">
                <a:solidFill>
                  <a:schemeClr val="lt1"/>
                </a:solidFill>
              </a:rPr>
              <a:t> of the numbers mistaken for a five.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